
<file path=[Content_Types].xml><?xml version="1.0" encoding="utf-8"?>
<Types xmlns="http://schemas.openxmlformats.org/package/2006/content-types">
  <Default Extension="xml" ContentType="application/xml"/>
  <Default Extension="wav" ContentType="audio/x-wav"/>
  <Default Extension="wmf" ContentType="image/x-wmf"/>
  <Default Extension="jpeg" ContentType="image/jpeg"/>
  <Default Extension="rels" ContentType="application/vnd.openxmlformats-package.relationships+xml"/>
  <Default Extension="emf" ContentType="image/x-emf"/>
  <Default Extension="vml" ContentType="application/vnd.openxmlformats-officedocument.vmlDrawing"/>
  <Default Extension="GIF" ContentType="image/gif"/>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media/audio1.bin" ContentType="audio/unknown"/>
  <Override PartName="/ppt/ink/ink1.xml" ContentType="application/inkml+xml"/>
  <Override PartName="/ppt/notesSlides/notesSlide1.xml" ContentType="application/vnd.openxmlformats-officedocument.presentationml.notesSlide+xml"/>
  <Override PartName="/ppt/media/audio9.bin" ContentType="audio/unknown"/>
  <Override PartName="/ppt/media/audio10.bin" ContentType="audio/unknown"/>
  <Override PartName="/ppt/media/audio11.bin" ContentType="audio/unknown"/>
  <Override PartName="/ppt/notesSlides/notesSlide2.xml" ContentType="application/vnd.openxmlformats-officedocument.presentationml.notesSlide+xml"/>
  <Override PartName="/ppt/media/audio12.bin" ContentType="audio/unknown"/>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7"/>
  </p:notesMasterIdLst>
  <p:sldIdLst>
    <p:sldId id="389" r:id="rId2"/>
    <p:sldId id="398" r:id="rId3"/>
    <p:sldId id="399" r:id="rId4"/>
    <p:sldId id="400" r:id="rId5"/>
    <p:sldId id="401" r:id="rId6"/>
    <p:sldId id="403" r:id="rId7"/>
    <p:sldId id="404" r:id="rId8"/>
    <p:sldId id="405" r:id="rId9"/>
    <p:sldId id="406" r:id="rId10"/>
    <p:sldId id="407" r:id="rId11"/>
    <p:sldId id="408" r:id="rId12"/>
    <p:sldId id="409" r:id="rId13"/>
    <p:sldId id="410" r:id="rId14"/>
    <p:sldId id="411" r:id="rId15"/>
    <p:sldId id="412" r:id="rId16"/>
    <p:sldId id="413" r:id="rId17"/>
    <p:sldId id="414" r:id="rId18"/>
    <p:sldId id="415" r:id="rId19"/>
    <p:sldId id="416" r:id="rId20"/>
    <p:sldId id="417" r:id="rId21"/>
    <p:sldId id="418" r:id="rId22"/>
    <p:sldId id="419" r:id="rId23"/>
    <p:sldId id="420" r:id="rId24"/>
    <p:sldId id="421" r:id="rId25"/>
    <p:sldId id="422" r:id="rId26"/>
    <p:sldId id="424" r:id="rId27"/>
    <p:sldId id="425" r:id="rId28"/>
    <p:sldId id="426" r:id="rId29"/>
    <p:sldId id="427" r:id="rId30"/>
    <p:sldId id="428" r:id="rId31"/>
    <p:sldId id="429" r:id="rId32"/>
    <p:sldId id="430" r:id="rId33"/>
    <p:sldId id="431" r:id="rId34"/>
    <p:sldId id="432" r:id="rId35"/>
    <p:sldId id="433" r:id="rId36"/>
    <p:sldId id="434" r:id="rId37"/>
    <p:sldId id="435" r:id="rId38"/>
    <p:sldId id="436" r:id="rId39"/>
    <p:sldId id="437" r:id="rId40"/>
    <p:sldId id="438" r:id="rId41"/>
    <p:sldId id="439" r:id="rId42"/>
    <p:sldId id="440" r:id="rId43"/>
    <p:sldId id="441" r:id="rId44"/>
    <p:sldId id="442" r:id="rId45"/>
    <p:sldId id="443" r:id="rId46"/>
    <p:sldId id="444" r:id="rId47"/>
    <p:sldId id="445" r:id="rId48"/>
    <p:sldId id="446" r:id="rId49"/>
    <p:sldId id="447" r:id="rId50"/>
    <p:sldId id="448" r:id="rId51"/>
    <p:sldId id="449" r:id="rId52"/>
    <p:sldId id="450" r:id="rId53"/>
    <p:sldId id="451" r:id="rId54"/>
    <p:sldId id="452" r:id="rId55"/>
    <p:sldId id="453" r:id="rId56"/>
    <p:sldId id="454" r:id="rId57"/>
    <p:sldId id="455" r:id="rId58"/>
    <p:sldId id="456" r:id="rId59"/>
    <p:sldId id="466" r:id="rId60"/>
    <p:sldId id="467" r:id="rId61"/>
    <p:sldId id="468" r:id="rId62"/>
    <p:sldId id="469" r:id="rId63"/>
    <p:sldId id="470" r:id="rId64"/>
    <p:sldId id="471" r:id="rId65"/>
    <p:sldId id="479" r:id="rId66"/>
    <p:sldId id="480" r:id="rId67"/>
    <p:sldId id="481" r:id="rId68"/>
    <p:sldId id="483" r:id="rId69"/>
    <p:sldId id="484" r:id="rId70"/>
    <p:sldId id="485" r:id="rId71"/>
    <p:sldId id="486" r:id="rId72"/>
    <p:sldId id="487" r:id="rId73"/>
    <p:sldId id="488" r:id="rId74"/>
    <p:sldId id="489" r:id="rId75"/>
    <p:sldId id="490" r:id="rId76"/>
    <p:sldId id="491" r:id="rId77"/>
    <p:sldId id="492" r:id="rId78"/>
    <p:sldId id="493" r:id="rId79"/>
    <p:sldId id="494" r:id="rId80"/>
    <p:sldId id="495" r:id="rId81"/>
    <p:sldId id="496" r:id="rId82"/>
    <p:sldId id="497" r:id="rId83"/>
    <p:sldId id="498" r:id="rId84"/>
    <p:sldId id="499" r:id="rId85"/>
    <p:sldId id="500" r:id="rId86"/>
    <p:sldId id="501" r:id="rId87"/>
    <p:sldId id="502" r:id="rId88"/>
    <p:sldId id="503" r:id="rId89"/>
    <p:sldId id="504" r:id="rId90"/>
    <p:sldId id="505" r:id="rId91"/>
    <p:sldId id="506" r:id="rId92"/>
    <p:sldId id="507" r:id="rId93"/>
    <p:sldId id="511" r:id="rId94"/>
    <p:sldId id="512" r:id="rId95"/>
    <p:sldId id="513" r:id="rId9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688C"/>
    <a:srgbClr val="194258"/>
    <a:srgbClr val="2B779B"/>
    <a:srgbClr val="807297"/>
    <a:srgbClr val="977A52"/>
    <a:srgbClr val="419101"/>
    <a:srgbClr val="76A1D7"/>
    <a:srgbClr val="575757"/>
    <a:srgbClr val="D5D5D5"/>
    <a:srgbClr val="E4E4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854" autoAdjust="0"/>
    <p:restoredTop sz="94424" autoAdjust="0"/>
  </p:normalViewPr>
  <p:slideViewPr>
    <p:cSldViewPr snapToGrid="0">
      <p:cViewPr varScale="1">
        <p:scale>
          <a:sx n="129" d="100"/>
          <a:sy n="129" d="100"/>
        </p:scale>
        <p:origin x="496" y="192"/>
      </p:cViewPr>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0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90" Type="http://schemas.openxmlformats.org/officeDocument/2006/relationships/slide" Target="slides/slide89.xml"/><Relationship Id="rId91" Type="http://schemas.openxmlformats.org/officeDocument/2006/relationships/slide" Target="slides/slide90.xml"/><Relationship Id="rId92" Type="http://schemas.openxmlformats.org/officeDocument/2006/relationships/slide" Target="slides/slide91.xml"/><Relationship Id="rId93" Type="http://schemas.openxmlformats.org/officeDocument/2006/relationships/slide" Target="slides/slide92.xml"/><Relationship Id="rId94" Type="http://schemas.openxmlformats.org/officeDocument/2006/relationships/slide" Target="slides/slide93.xml"/><Relationship Id="rId95" Type="http://schemas.openxmlformats.org/officeDocument/2006/relationships/slide" Target="slides/slide94.xml"/><Relationship Id="rId96" Type="http://schemas.openxmlformats.org/officeDocument/2006/relationships/slide" Target="slides/slide95.xml"/><Relationship Id="rId97" Type="http://schemas.openxmlformats.org/officeDocument/2006/relationships/notesMaster" Target="notesMasters/notesMaster1.xml"/><Relationship Id="rId98" Type="http://schemas.openxmlformats.org/officeDocument/2006/relationships/presProps" Target="presProps.xml"/><Relationship Id="rId99" Type="http://schemas.openxmlformats.org/officeDocument/2006/relationships/viewProps" Target="view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100" Type="http://schemas.openxmlformats.org/officeDocument/2006/relationships/theme" Target="theme/theme1.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slide" Target="slides/slide86.xml"/><Relationship Id="rId88" Type="http://schemas.openxmlformats.org/officeDocument/2006/relationships/slide" Target="slides/slide87.xml"/><Relationship Id="rId89" Type="http://schemas.openxmlformats.org/officeDocument/2006/relationships/slide" Target="slides/slide8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5.wmf"/><Relationship Id="rId2" Type="http://schemas.openxmlformats.org/officeDocument/2006/relationships/image" Target="../media/image26.wmf"/><Relationship Id="rId3" Type="http://schemas.openxmlformats.org/officeDocument/2006/relationships/image" Target="../media/image2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5.wmf"/><Relationship Id="rId2" Type="http://schemas.openxmlformats.org/officeDocument/2006/relationships/image" Target="../media/image26.wmf"/><Relationship Id="rId3" Type="http://schemas.openxmlformats.org/officeDocument/2006/relationships/image" Target="../media/image2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5.wmf"/><Relationship Id="rId2" Type="http://schemas.openxmlformats.org/officeDocument/2006/relationships/image" Target="../media/image26.wmf"/><Relationship Id="rId3" Type="http://schemas.openxmlformats.org/officeDocument/2006/relationships/image" Target="../media/image2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8.wmf"/><Relationship Id="rId2" Type="http://schemas.openxmlformats.org/officeDocument/2006/relationships/image" Target="../media/image29.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8.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0.wmf"/><Relationship Id="rId2" Type="http://schemas.openxmlformats.org/officeDocument/2006/relationships/image" Target="../media/image41.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50.wmf"/><Relationship Id="rId4" Type="http://schemas.openxmlformats.org/officeDocument/2006/relationships/image" Target="../media/image51.wmf"/><Relationship Id="rId5" Type="http://schemas.openxmlformats.org/officeDocument/2006/relationships/image" Target="../media/image52.wmf"/><Relationship Id="rId6" Type="http://schemas.openxmlformats.org/officeDocument/2006/relationships/image" Target="../media/image53.wmf"/><Relationship Id="rId7" Type="http://schemas.openxmlformats.org/officeDocument/2006/relationships/image" Target="../media/image54.wmf"/><Relationship Id="rId1" Type="http://schemas.openxmlformats.org/officeDocument/2006/relationships/image" Target="../media/image48.wmf"/><Relationship Id="rId2" Type="http://schemas.openxmlformats.org/officeDocument/2006/relationships/image" Target="../media/image49.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56.wmf"/><Relationship Id="rId2" Type="http://schemas.openxmlformats.org/officeDocument/2006/relationships/image" Target="../media/image57.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58.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57.wmf"/><Relationship Id="rId4" Type="http://schemas.openxmlformats.org/officeDocument/2006/relationships/image" Target="../media/image60.wmf"/><Relationship Id="rId1" Type="http://schemas.openxmlformats.org/officeDocument/2006/relationships/image" Target="../media/image56.wmf"/><Relationship Id="rId2" Type="http://schemas.openxmlformats.org/officeDocument/2006/relationships/image" Target="../media/image59.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61.wmf"/><Relationship Id="rId2" Type="http://schemas.openxmlformats.org/officeDocument/2006/relationships/image" Target="../media/image62.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61.wmf"/><Relationship Id="rId2" Type="http://schemas.openxmlformats.org/officeDocument/2006/relationships/image" Target="../media/image63.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61.wmf"/><Relationship Id="rId2" Type="http://schemas.openxmlformats.org/officeDocument/2006/relationships/image" Target="../media/image64.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61.wmf"/><Relationship Id="rId2" Type="http://schemas.openxmlformats.org/officeDocument/2006/relationships/image" Target="../media/image65.wmf"/></Relationships>
</file>

<file path=ppt/ink/ink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6" units="1/cm"/>
          <inkml:channelProperty channel="Y" name="resolution" value="28.34646" units="1/cm"/>
        </inkml:channelProperties>
      </inkml:inkSource>
      <inkml:timestamp xml:id="ts0" timeString="2016-12-26T10:29:15"/>
    </inkml:context>
    <inkml:brush xml:id="br0">
      <inkml:brushProperty name="width" value="0.09701" units="cm"/>
      <inkml:brushProperty name="height" value="0.09701" units="cm"/>
      <inkml:brushProperty name="color" value="#FF6600"/>
      <inkml:brushProperty name="fitToCurve" value="1"/>
    </inkml:brush>
  </inkml:definitions>
  <inkml:trace contextRef="#ctx0" brushRef="#br0">10542 10889</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3FD2F6-3BE5-E942-8B1E-C54D690B24F8}" type="datetimeFigureOut">
              <a:rPr kumimoji="1" lang="zh-CN" altLang="en-US" smtClean="0"/>
              <a:t>2018/2/27</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92CE39-1FFB-7245-827B-8A4C2C050063}" type="slidenum">
              <a:rPr kumimoji="1" lang="zh-CN" altLang="en-US" smtClean="0"/>
              <a:t>‹#›</a:t>
            </a:fld>
            <a:endParaRPr kumimoji="1" lang="zh-CN" altLang="en-US"/>
          </a:p>
        </p:txBody>
      </p:sp>
    </p:spTree>
    <p:extLst>
      <p:ext uri="{BB962C8B-B14F-4D97-AF65-F5344CB8AC3E}">
        <p14:creationId xmlns:p14="http://schemas.microsoft.com/office/powerpoint/2010/main" val="12276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r"/>
            <a:fld id="{BAEF9B1F-935B-484C-BD92-09FA09A4CBB6}" type="slidenum">
              <a:rPr lang="en-US" altLang="zh-CN" sz="1200"/>
              <a:pPr algn="r"/>
              <a:t>69</a:t>
            </a:fld>
            <a:endParaRPr lang="en-US" altLang="zh-CN" sz="1200"/>
          </a:p>
        </p:txBody>
      </p:sp>
      <p:sp>
        <p:nvSpPr>
          <p:cNvPr id="4098" name="Rectangle 2"/>
          <p:cNvSpPr>
            <a:spLocks noRot="1" noChangeArrowheads="1" noTextEdit="1"/>
          </p:cNvSpPr>
          <p:nvPr>
            <p:ph type="sldImg" idx="4294967295"/>
          </p:nvPr>
        </p:nvSpPr>
        <p:spPr>
          <a:ln/>
        </p:spPr>
      </p:sp>
      <p:sp>
        <p:nvSpPr>
          <p:cNvPr id="4099" name="Rectangle 3"/>
          <p:cNvSpPr>
            <a:spLocks noGrp="1" noChangeArrowheads="1"/>
          </p:cNvSpPr>
          <p:nvPr>
            <p:ph type="body" idx="4294967295"/>
          </p:nvPr>
        </p:nvSpPr>
        <p:spPr>
          <a:ln/>
        </p:spPr>
        <p:txBody>
          <a:bodyPr/>
          <a:lstStyle/>
          <a:p>
            <a:r>
              <a:rPr lang="en-US" altLang="zh-CN"/>
              <a:t>www.gzsxw.net </a:t>
            </a:r>
            <a:r>
              <a:rPr lang="zh-CN" altLang="en-US"/>
              <a:t>港中数学网</a:t>
            </a:r>
          </a:p>
        </p:txBody>
      </p:sp>
      <p:sp>
        <p:nvSpPr>
          <p:cNvPr id="4100" name="灯片编号占位符 1"/>
          <p:cNvSpPr>
            <a:spLocks noGrp="1" noChangeArrowheads="1"/>
          </p:cNvSpPr>
          <p:nvPr>
            <p:ph type="sldNum" sz="quarter" idx="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fld id="{B195B914-8814-9743-BC9F-1C21D257CF11}" type="slidenum">
              <a:rPr lang="zh-CN" altLang="en-US">
                <a:latin typeface="Times New Roman" charset="0"/>
                <a:ea typeface="宋体" charset="-122"/>
              </a:rPr>
              <a:pPr/>
              <a:t>69</a:t>
            </a:fld>
            <a:endParaRPr lang="en-US" altLang="zh-CN">
              <a:latin typeface="Times New Roman" charset="0"/>
              <a:ea typeface="宋体" charset="-122"/>
            </a:endParaRPr>
          </a:p>
        </p:txBody>
      </p:sp>
    </p:spTree>
    <p:extLst>
      <p:ext uri="{BB962C8B-B14F-4D97-AF65-F5344CB8AC3E}">
        <p14:creationId xmlns:p14="http://schemas.microsoft.com/office/powerpoint/2010/main" val="1806046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r"/>
            <a:fld id="{1DB52643-6D59-3148-ADFB-A06F57651543}" type="slidenum">
              <a:rPr lang="en-US" altLang="zh-CN" sz="1200"/>
              <a:pPr algn="r"/>
              <a:t>89</a:t>
            </a:fld>
            <a:endParaRPr lang="en-US" altLang="zh-CN" sz="1200"/>
          </a:p>
        </p:txBody>
      </p:sp>
      <p:sp>
        <p:nvSpPr>
          <p:cNvPr id="25602" name="Rectangle 2"/>
          <p:cNvSpPr>
            <a:spLocks noRot="1" noChangeArrowheads="1" noTextEdit="1"/>
          </p:cNvSpPr>
          <p:nvPr>
            <p:ph type="sldImg" idx="4294967295"/>
          </p:nvPr>
        </p:nvSpPr>
        <p:spPr>
          <a:ln/>
        </p:spPr>
      </p:sp>
      <p:sp>
        <p:nvSpPr>
          <p:cNvPr id="25603" name="Rectangle 3"/>
          <p:cNvSpPr>
            <a:spLocks noGrp="1" noChangeArrowheads="1"/>
          </p:cNvSpPr>
          <p:nvPr>
            <p:ph type="body" idx="4294967295"/>
          </p:nvPr>
        </p:nvSpPr>
        <p:spPr>
          <a:ln/>
        </p:spPr>
        <p:txBody>
          <a:bodyPr/>
          <a:lstStyle/>
          <a:p>
            <a:r>
              <a:rPr lang="en-US" altLang="zh-CN"/>
              <a:t>www.gzsxw.net </a:t>
            </a:r>
            <a:r>
              <a:rPr lang="zh-CN" altLang="en-US"/>
              <a:t>港中数学网</a:t>
            </a:r>
          </a:p>
        </p:txBody>
      </p:sp>
      <p:sp>
        <p:nvSpPr>
          <p:cNvPr id="25604" name="灯片编号占位符 1"/>
          <p:cNvSpPr>
            <a:spLocks noGrp="1" noChangeArrowheads="1"/>
          </p:cNvSpPr>
          <p:nvPr>
            <p:ph type="sldNum" sz="quarter" idx="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fld id="{E220E9E2-E0B9-374E-9962-E91345620A64}" type="slidenum">
              <a:rPr lang="zh-CN" altLang="en-US">
                <a:latin typeface="Times New Roman" charset="0"/>
                <a:ea typeface="宋体" charset="-122"/>
              </a:rPr>
              <a:pPr/>
              <a:t>89</a:t>
            </a:fld>
            <a:endParaRPr lang="en-US" altLang="zh-CN">
              <a:latin typeface="Times New Roman" charset="0"/>
              <a:ea typeface="宋体" charset="-122"/>
            </a:endParaRPr>
          </a:p>
        </p:txBody>
      </p:sp>
    </p:spTree>
    <p:extLst>
      <p:ext uri="{BB962C8B-B14F-4D97-AF65-F5344CB8AC3E}">
        <p14:creationId xmlns:p14="http://schemas.microsoft.com/office/powerpoint/2010/main" val="2118424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3" name="矩形 2"/>
          <p:cNvSpPr/>
          <p:nvPr userDrawn="1"/>
        </p:nvSpPr>
        <p:spPr>
          <a:xfrm>
            <a:off x="0" y="0"/>
            <a:ext cx="12192000" cy="6858000"/>
          </a:xfrm>
          <a:prstGeom prst="rect">
            <a:avLst/>
          </a:prstGeom>
          <a:blipFill dpi="0" rotWithShape="1">
            <a:blip r:embed="rId2"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userDrawn="1"/>
        </p:nvSpPr>
        <p:spPr>
          <a:xfrm>
            <a:off x="0" y="0"/>
            <a:ext cx="12192000" cy="6858000"/>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noFill/>
              </a:ln>
            </a:endParaRPr>
          </a:p>
        </p:txBody>
      </p:sp>
      <p:sp>
        <p:nvSpPr>
          <p:cNvPr id="2" name="矩形 1"/>
          <p:cNvSpPr/>
          <p:nvPr userDrawn="1"/>
        </p:nvSpPr>
        <p:spPr>
          <a:xfrm>
            <a:off x="4724400" y="2533650"/>
            <a:ext cx="4343400" cy="1047750"/>
          </a:xfrm>
          <a:prstGeom prst="rect">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50007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1" name="矩形 10"/>
          <p:cNvSpPr/>
          <p:nvPr userDrawn="1"/>
        </p:nvSpPr>
        <p:spPr>
          <a:xfrm>
            <a:off x="-285" y="0"/>
            <a:ext cx="12192000" cy="6858000"/>
          </a:xfrm>
          <a:prstGeom prst="rect">
            <a:avLst/>
          </a:prstGeom>
          <a:blipFill dpi="0" rotWithShape="1">
            <a:blip r:embed="rId2"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userDrawn="1"/>
        </p:nvSpPr>
        <p:spPr>
          <a:xfrm>
            <a:off x="-285" y="-720"/>
            <a:ext cx="12192000" cy="6858000"/>
          </a:xfrm>
          <a:prstGeom prst="rect">
            <a:avLst/>
          </a:prstGeom>
          <a:solidFill>
            <a:schemeClr val="bg1">
              <a:lumMod val="9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userDrawn="1"/>
        </p:nvGrpSpPr>
        <p:grpSpPr>
          <a:xfrm>
            <a:off x="11338725" y="6006652"/>
            <a:ext cx="853275" cy="851348"/>
            <a:chOff x="11390013" y="5960615"/>
            <a:chExt cx="853275" cy="851348"/>
          </a:xfrm>
        </p:grpSpPr>
        <p:sp>
          <p:nvSpPr>
            <p:cNvPr id="7" name="椭圆 6"/>
            <p:cNvSpPr/>
            <p:nvPr/>
          </p:nvSpPr>
          <p:spPr>
            <a:xfrm rot="757158">
              <a:off x="11390013" y="5960615"/>
              <a:ext cx="853275" cy="851348"/>
            </a:xfrm>
            <a:prstGeom prst="ellipse">
              <a:avLst/>
            </a:prstGeom>
            <a:solidFill>
              <a:schemeClr val="bg1"/>
            </a:solidFill>
            <a:ln>
              <a:noFill/>
            </a:ln>
            <a:effectLst>
              <a:outerShdw blurRad="127000" dist="25400" dir="12000000" sx="101000" sy="101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rot="757158">
              <a:off x="11427946" y="5998086"/>
              <a:ext cx="779412" cy="7764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TextBox 15"/>
          <p:cNvSpPr txBox="1"/>
          <p:nvPr userDrawn="1"/>
        </p:nvSpPr>
        <p:spPr>
          <a:xfrm>
            <a:off x="11538146" y="6289989"/>
            <a:ext cx="454433" cy="284675"/>
          </a:xfrm>
          <a:prstGeom prst="rect">
            <a:avLst/>
          </a:prstGeom>
          <a:noFill/>
        </p:spPr>
        <p:txBody>
          <a:bodyPr wrap="square" lIns="68562" tIns="34281" rIns="68562" bIns="34281" rtlCol="0">
            <a:spAutoFit/>
          </a:bodyPr>
          <a:lstStyle/>
          <a:p>
            <a:pPr algn="ctr"/>
            <a:fld id="{2EEF1883-7A0E-4F66-9932-E581691AD397}" type="slidenum">
              <a:rPr lang="zh-CN" altLang="en-US" sz="1400" smtClean="0">
                <a:solidFill>
                  <a:schemeClr val="bg1"/>
                </a:solidFill>
                <a:latin typeface="+mn-lt"/>
                <a:ea typeface="Arial Unicode MS" panose="020B0604020202020204" pitchFamily="34" charset="-122"/>
                <a:cs typeface="Arial Unicode MS" panose="020B0604020202020204" pitchFamily="34" charset="-122"/>
              </a:rPr>
              <a:pPr algn="ctr"/>
              <a:t>‹#›</a:t>
            </a:fld>
            <a:r>
              <a:rPr lang="zh-CN" altLang="en-US" sz="1400" dirty="0" smtClean="0">
                <a:solidFill>
                  <a:schemeClr val="bg1"/>
                </a:solidFill>
                <a:latin typeface="+mn-lt"/>
                <a:ea typeface="Arial Unicode MS" panose="020B0604020202020204" pitchFamily="34" charset="-122"/>
                <a:cs typeface="Arial Unicode MS" panose="020B0604020202020204" pitchFamily="34" charset="-122"/>
              </a:rPr>
              <a:t> </a:t>
            </a:r>
            <a:endParaRPr lang="zh-CN" altLang="en-US" sz="1400" b="0" dirty="0">
              <a:solidFill>
                <a:schemeClr val="bg1"/>
              </a:solidFill>
              <a:latin typeface="+mn-lt"/>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80544458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493995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fld id="{414EF115-9340-F742-9D47-6B65DB2F4B1E}" type="slidenum">
              <a:rPr lang="en-US" altLang="zh-CN"/>
              <a:pPr/>
              <a:t>‹#›</a:t>
            </a:fld>
            <a:endParaRPr lang="en-US" altLang="zh-CN"/>
          </a:p>
        </p:txBody>
      </p:sp>
    </p:spTree>
    <p:extLst>
      <p:ext uri="{BB962C8B-B14F-4D97-AF65-F5344CB8AC3E}">
        <p14:creationId xmlns:p14="http://schemas.microsoft.com/office/powerpoint/2010/main" val="710679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914400" y="609600"/>
            <a:ext cx="10363200" cy="54864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pPr lvl="0"/>
            <a:endParaRPr lang="zh-CN" altLang="en-US" dirty="0"/>
          </a:p>
        </p:txBody>
      </p:sp>
      <p:sp>
        <p:nvSpPr>
          <p:cNvPr id="4" name="页脚占位符 3"/>
          <p:cNvSpPr>
            <a:spLocks noGrp="1"/>
          </p:cNvSpPr>
          <p:nvPr>
            <p:ph type="ftr" sz="quarter" idx="11"/>
          </p:nvPr>
        </p:nvSpPr>
        <p:spPr/>
        <p:txBody>
          <a:bodyPr/>
          <a:lstStyle/>
          <a:p>
            <a:pPr lvl="0"/>
            <a:r>
              <a:rPr lang="zh-CN" dirty="0"/>
              <a:t>www.1230.org 初中数学资源网</a:t>
            </a:r>
          </a:p>
        </p:txBody>
      </p:sp>
      <p:sp>
        <p:nvSpPr>
          <p:cNvPr id="5" name="灯片编号占位符 4"/>
          <p:cNvSpPr>
            <a:spLocks noGrp="1"/>
          </p:cNvSpPr>
          <p:nvPr>
            <p:ph type="sldNum" sz="quarter" idx="12"/>
          </p:nvPr>
        </p:nvSpPr>
        <p:spPr/>
        <p:txBody>
          <a:bodyPr/>
          <a:lstStyle/>
          <a:p>
            <a:pPr lvl="0"/>
            <a:fld id="{9A0DB2DC-4C9A-4742-B13C-FB6460FD3503}" type="slidenum">
              <a:rPr lang="en-US" altLang="zh-CN" dirty="0"/>
              <a:t>‹#›</a:t>
            </a:fld>
            <a:endParaRPr lang="zh-CN" dirty="0"/>
          </a:p>
        </p:txBody>
      </p:sp>
    </p:spTree>
    <p:extLst>
      <p:ext uri="{BB962C8B-B14F-4D97-AF65-F5344CB8AC3E}">
        <p14:creationId xmlns:p14="http://schemas.microsoft.com/office/powerpoint/2010/main" val="2054084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1027"/>
          <p:cNvSpPr>
            <a:spLocks noGrp="1"/>
          </p:cNvSpPr>
          <p:nvPr>
            <p:ph type="dt" sz="half" idx="10"/>
          </p:nvPr>
        </p:nvSpPr>
        <p:spPr>
          <a:ln/>
        </p:spPr>
        <p:txBody>
          <a:bodyPr/>
          <a:lstStyle>
            <a:lvl1pPr>
              <a:defRPr/>
            </a:lvl1pPr>
          </a:lstStyle>
          <a:p>
            <a:endParaRPr lang="zh-CN" altLang="en-US"/>
          </a:p>
        </p:txBody>
      </p:sp>
      <p:sp>
        <p:nvSpPr>
          <p:cNvPr id="5" name="灯片编号占位符 1029"/>
          <p:cNvSpPr>
            <a:spLocks noGrp="1"/>
          </p:cNvSpPr>
          <p:nvPr>
            <p:ph type="sldNum" sz="quarter" idx="11"/>
          </p:nvPr>
        </p:nvSpPr>
        <p:spPr>
          <a:ln/>
        </p:spPr>
        <p:txBody>
          <a:bodyPr/>
          <a:lstStyle>
            <a:lvl1pPr>
              <a:defRPr/>
            </a:lvl1pPr>
          </a:lstStyle>
          <a:p>
            <a:fld id="{E18CA930-D277-4A41-AF31-6693D3FC1DD4}" type="slidenum">
              <a:rPr lang="zh-CN" altLang="en-US"/>
              <a:pPr/>
              <a:t>‹#›</a:t>
            </a:fld>
            <a:endParaRPr lang="zh-CN" altLang="en-US"/>
          </a:p>
        </p:txBody>
      </p:sp>
    </p:spTree>
    <p:extLst>
      <p:ext uri="{BB962C8B-B14F-4D97-AF65-F5344CB8AC3E}">
        <p14:creationId xmlns:p14="http://schemas.microsoft.com/office/powerpoint/2010/main" val="134019900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7"/>
          <p:cNvSpPr/>
          <p:nvPr userDrawn="1"/>
        </p:nvSpPr>
        <p:spPr>
          <a:xfrm>
            <a:off x="0" y="0"/>
            <a:ext cx="12192000" cy="6858000"/>
          </a:xfrm>
          <a:prstGeom prst="rect">
            <a:avLst/>
          </a:prstGeom>
          <a:gradFill flip="none" rotWithShape="1">
            <a:gsLst>
              <a:gs pos="34000">
                <a:schemeClr val="bg1">
                  <a:lumMod val="95000"/>
                </a:schemeClr>
              </a:gs>
              <a:gs pos="0">
                <a:schemeClr val="accent3">
                  <a:lumMod val="0"/>
                  <a:lumOff val="100000"/>
                </a:schemeClr>
              </a:gs>
              <a:gs pos="76000">
                <a:schemeClr val="bg1">
                  <a:lumMod val="85000"/>
                </a:schemeClr>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7BC8D6-BAC3-4BC0-A8BC-508CE7333343}" type="datetimeFigureOut">
              <a:rPr lang="zh-CN" altLang="en-US" smtClean="0"/>
              <a:t>2018/2/27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7065D-3287-4C5D-A4F4-00ACC0AC91B3}" type="slidenum">
              <a:rPr lang="zh-CN" altLang="en-US" smtClean="0"/>
              <a:t>‹#›</a:t>
            </a:fld>
            <a:endParaRPr lang="zh-CN" altLang="en-US"/>
          </a:p>
        </p:txBody>
      </p:sp>
    </p:spTree>
    <p:extLst>
      <p:ext uri="{BB962C8B-B14F-4D97-AF65-F5344CB8AC3E}">
        <p14:creationId xmlns:p14="http://schemas.microsoft.com/office/powerpoint/2010/main" val="1927445132"/>
      </p:ext>
    </p:extLst>
  </p:cSld>
  <p:clrMap bg1="lt1" tx1="dk1" bg2="lt2" tx2="dk2" accent1="accent1" accent2="accent2" accent3="accent3" accent4="accent4" accent5="accent5" accent6="accent6" hlink="hlink" folHlink="folHlink"/>
  <p:sldLayoutIdLst>
    <p:sldLayoutId id="2147483656" r:id="rId1"/>
    <p:sldLayoutId id="2147483655" r:id="rId2"/>
    <p:sldLayoutId id="2147483658" r:id="rId3"/>
    <p:sldLayoutId id="2147483660" r:id="rId4"/>
    <p:sldLayoutId id="2147483661" r:id="rId5"/>
    <p:sldLayoutId id="2147483662"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hyperlink" Target="http://www.weiqi361.com/bbs/images/upfile/2005-3/2005316202947.jpg" TargetMode="External"/><Relationship Id="rId3"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jpeg"/><Relationship Id="rId3"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image" Target="../media/image10.jpeg"/><Relationship Id="rId1" Type="http://schemas.openxmlformats.org/officeDocument/2006/relationships/slideLayout" Target="../slideLayouts/slideLayout4.xml"/><Relationship Id="rId2" Type="http://schemas.openxmlformats.org/officeDocument/2006/relationships/image" Target="../media/image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8.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8.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 Target="slide12.xml"/><Relationship Id="rId4" Type="http://schemas.openxmlformats.org/officeDocument/2006/relationships/image" Target="../media/image12.jpeg"/><Relationship Id="rId1" Type="http://schemas.openxmlformats.org/officeDocument/2006/relationships/slideLayout" Target="../slideLayouts/slideLayout4.xml"/><Relationship Id="rId2" Type="http://schemas.openxmlformats.org/officeDocument/2006/relationships/image" Target="../media/image8.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4" Type="http://schemas.openxmlformats.org/officeDocument/2006/relationships/image" Target="../media/image13.png"/><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4" Type="http://schemas.openxmlformats.org/officeDocument/2006/relationships/slide" Target="slide12.xml"/><Relationship Id="rId5" Type="http://schemas.openxmlformats.org/officeDocument/2006/relationships/image" Target="../media/image15.jpeg"/><Relationship Id="rId1" Type="http://schemas.openxmlformats.org/officeDocument/2006/relationships/slideLayout" Target="../slideLayouts/slideLayout4.xml"/><Relationship Id="rId2" Type="http://schemas.openxmlformats.org/officeDocument/2006/relationships/image" Target="../media/image8.jpeg"/></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slide" Target="slide12.xml"/><Relationship Id="rId5" Type="http://schemas.openxmlformats.org/officeDocument/2006/relationships/image" Target="../media/image15.jpeg"/><Relationship Id="rId1" Type="http://schemas.openxmlformats.org/officeDocument/2006/relationships/slideLayout" Target="../slideLayouts/slideLayout4.xml"/><Relationship Id="rId2" Type="http://schemas.openxmlformats.org/officeDocument/2006/relationships/image" Target="../media/image8.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1.bin"/></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eg"/></Relationships>
</file>

<file path=ppt/slides/_rels/slide30.xml.rels><?xml version="1.0" encoding="UTF-8" standalone="yes"?>
<Relationships xmlns="http://schemas.openxmlformats.org/package/2006/relationships"><Relationship Id="rId3" Type="http://schemas.openxmlformats.org/officeDocument/2006/relationships/image" Target="../media/image18.jpeg"/><Relationship Id="rId4" Type="http://schemas.openxmlformats.org/officeDocument/2006/relationships/slide" Target="slide30.xml"/><Relationship Id="rId1" Type="http://schemas.openxmlformats.org/officeDocument/2006/relationships/slideLayout" Target="../slideLayouts/slideLayout2.xml"/><Relationship Id="rId2" Type="http://schemas.openxmlformats.org/officeDocument/2006/relationships/audio" Target="../media/audio2.wav"/></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3.wav"/></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35.xml.rels><?xml version="1.0" encoding="UTF-8" standalone="yes"?>
<Relationships xmlns="http://schemas.openxmlformats.org/package/2006/relationships"><Relationship Id="rId3" Type="http://schemas.openxmlformats.org/officeDocument/2006/relationships/slide" Target="slide28.xml"/><Relationship Id="rId4" Type="http://schemas.openxmlformats.org/officeDocument/2006/relationships/image" Target="../media/image21.GIF"/><Relationship Id="rId5" Type="http://schemas.openxmlformats.org/officeDocument/2006/relationships/slide" Target="slide35.xml"/><Relationship Id="rId6" Type="http://schemas.openxmlformats.org/officeDocument/2006/relationships/image" Target="../media/image22.GIF"/><Relationship Id="rId7" Type="http://schemas.openxmlformats.org/officeDocument/2006/relationships/slide" Target="slide36.xml"/><Relationship Id="rId1" Type="http://schemas.openxmlformats.org/officeDocument/2006/relationships/slideLayout" Target="../slideLayouts/slideLayout4.xml"/><Relationship Id="rId2" Type="http://schemas.openxmlformats.org/officeDocument/2006/relationships/image" Target="../media/image20.png"/></Relationships>
</file>

<file path=ppt/slides/_rels/slide36.xml.rels><?xml version="1.0" encoding="UTF-8" standalone="yes"?>
<Relationships xmlns="http://schemas.openxmlformats.org/package/2006/relationships"><Relationship Id="rId3" Type="http://schemas.openxmlformats.org/officeDocument/2006/relationships/slide" Target="slide28.xml"/><Relationship Id="rId4" Type="http://schemas.openxmlformats.org/officeDocument/2006/relationships/image" Target="../media/image21.GIF"/><Relationship Id="rId5" Type="http://schemas.openxmlformats.org/officeDocument/2006/relationships/slide" Target="slide35.xml"/><Relationship Id="rId6" Type="http://schemas.openxmlformats.org/officeDocument/2006/relationships/slide" Target="slide36.xml"/><Relationship Id="rId1" Type="http://schemas.openxmlformats.org/officeDocument/2006/relationships/slideLayout" Target="../slideLayouts/slideLayout4.xml"/><Relationship Id="rId2" Type="http://schemas.openxmlformats.org/officeDocument/2006/relationships/image" Target="../media/image23.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4.wav"/><Relationship Id="rId3" Type="http://schemas.openxmlformats.org/officeDocument/2006/relationships/image" Target="../media/image24.jpeg"/></Relationships>
</file>

<file path=ppt/slides/_rels/slide38.xml.rels><?xml version="1.0" encoding="UTF-8" standalone="yes"?>
<Relationships xmlns="http://schemas.openxmlformats.org/package/2006/relationships"><Relationship Id="rId3" Type="http://schemas.openxmlformats.org/officeDocument/2006/relationships/audio" Target="../media/audio6.wav"/><Relationship Id="rId4" Type="http://schemas.openxmlformats.org/officeDocument/2006/relationships/audio" Target="../media/audio7.wav"/><Relationship Id="rId5" Type="http://schemas.openxmlformats.org/officeDocument/2006/relationships/audio" Target="../media/audio3.wav"/><Relationship Id="rId1" Type="http://schemas.openxmlformats.org/officeDocument/2006/relationships/slideLayout" Target="../slideLayouts/slideLayout4.xml"/><Relationship Id="rId2" Type="http://schemas.openxmlformats.org/officeDocument/2006/relationships/audio" Target="../media/audio5.wav"/></Relationships>
</file>

<file path=ppt/slides/_rels/slide39.xml.rels><?xml version="1.0" encoding="UTF-8" standalone="yes"?>
<Relationships xmlns="http://schemas.openxmlformats.org/package/2006/relationships"><Relationship Id="rId3" Type="http://schemas.openxmlformats.org/officeDocument/2006/relationships/audio" Target="../media/audio7.wav"/><Relationship Id="rId4" Type="http://schemas.openxmlformats.org/officeDocument/2006/relationships/audio" Target="../media/audio3.wav"/><Relationship Id="rId1" Type="http://schemas.openxmlformats.org/officeDocument/2006/relationships/slideLayout" Target="../slideLayouts/slideLayout4.xml"/><Relationship Id="rId2" Type="http://schemas.openxmlformats.org/officeDocument/2006/relationships/audio" Target="../media/audio5.wav"/></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2.wav"/></Relationships>
</file>

<file path=ppt/slides/_rels/slide41.xml.rels><?xml version="1.0" encoding="UTF-8" standalone="yes"?>
<Relationships xmlns="http://schemas.openxmlformats.org/package/2006/relationships"><Relationship Id="rId3" Type="http://schemas.openxmlformats.org/officeDocument/2006/relationships/audio" Target="../media/audio8.wav"/><Relationship Id="rId4" Type="http://schemas.openxmlformats.org/officeDocument/2006/relationships/audio" Target="../media/audio5.wav"/><Relationship Id="rId1" Type="http://schemas.openxmlformats.org/officeDocument/2006/relationships/slideLayout" Target="../slideLayouts/slideLayout2.xml"/><Relationship Id="rId2" Type="http://schemas.openxmlformats.org/officeDocument/2006/relationships/audio" Target="../media/audio2.wav"/></Relationships>
</file>

<file path=ppt/slides/_rels/slide42.xml.rels><?xml version="1.0" encoding="UTF-8" standalone="yes"?>
<Relationships xmlns="http://schemas.openxmlformats.org/package/2006/relationships"><Relationship Id="rId3" Type="http://schemas.openxmlformats.org/officeDocument/2006/relationships/audio" Target="../media/audio8.wav"/><Relationship Id="rId4" Type="http://schemas.openxmlformats.org/officeDocument/2006/relationships/customXml" Target="../ink/ink1.xml"/><Relationship Id="rId5" Type="http://schemas.openxmlformats.org/officeDocument/2006/relationships/image" Target="NULL"/><Relationship Id="rId1" Type="http://schemas.openxmlformats.org/officeDocument/2006/relationships/slideLayout" Target="../slideLayouts/slideLayout2.xml"/><Relationship Id="rId2" Type="http://schemas.openxmlformats.org/officeDocument/2006/relationships/audio" Target="../media/audio2.wav"/></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2.wav"/><Relationship Id="rId3" Type="http://schemas.openxmlformats.org/officeDocument/2006/relationships/audio" Target="../media/audio8.wav"/></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2.wav"/><Relationship Id="rId3" Type="http://schemas.openxmlformats.org/officeDocument/2006/relationships/audio" Target="../media/audio8.wav"/></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oleObject" Target="../embeddings/oleObject2.bin"/><Relationship Id="rId4" Type="http://schemas.openxmlformats.org/officeDocument/2006/relationships/image" Target="../media/image25.wmf"/><Relationship Id="rId5" Type="http://schemas.openxmlformats.org/officeDocument/2006/relationships/oleObject" Target="../embeddings/oleObject3.bin"/><Relationship Id="rId6" Type="http://schemas.openxmlformats.org/officeDocument/2006/relationships/image" Target="../media/image26.wmf"/><Relationship Id="rId7" Type="http://schemas.openxmlformats.org/officeDocument/2006/relationships/oleObject" Target="../embeddings/oleObject4.bin"/><Relationship Id="rId8" Type="http://schemas.openxmlformats.org/officeDocument/2006/relationships/image" Target="../media/image27.wmf"/><Relationship Id="rId1" Type="http://schemas.openxmlformats.org/officeDocument/2006/relationships/vmlDrawing" Target="../drawings/vmlDrawing2.vml"/><Relationship Id="rId2"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5.bin"/><Relationship Id="rId4" Type="http://schemas.openxmlformats.org/officeDocument/2006/relationships/image" Target="../media/image25.wmf"/><Relationship Id="rId5" Type="http://schemas.openxmlformats.org/officeDocument/2006/relationships/oleObject" Target="../embeddings/oleObject6.bin"/><Relationship Id="rId6" Type="http://schemas.openxmlformats.org/officeDocument/2006/relationships/image" Target="../media/image26.wmf"/><Relationship Id="rId7" Type="http://schemas.openxmlformats.org/officeDocument/2006/relationships/oleObject" Target="../embeddings/oleObject7.bin"/><Relationship Id="rId8" Type="http://schemas.openxmlformats.org/officeDocument/2006/relationships/image" Target="../media/image27.wmf"/><Relationship Id="rId1" Type="http://schemas.openxmlformats.org/officeDocument/2006/relationships/vmlDrawing" Target="../drawings/vmlDrawing3.vml"/><Relationship Id="rId2"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oleObject" Target="../embeddings/oleObject8.bin"/><Relationship Id="rId4" Type="http://schemas.openxmlformats.org/officeDocument/2006/relationships/image" Target="../media/image25.wmf"/><Relationship Id="rId5" Type="http://schemas.openxmlformats.org/officeDocument/2006/relationships/oleObject" Target="../embeddings/oleObject9.bin"/><Relationship Id="rId6" Type="http://schemas.openxmlformats.org/officeDocument/2006/relationships/image" Target="../media/image26.wmf"/><Relationship Id="rId7" Type="http://schemas.openxmlformats.org/officeDocument/2006/relationships/oleObject" Target="../embeddings/oleObject10.bin"/><Relationship Id="rId8" Type="http://schemas.openxmlformats.org/officeDocument/2006/relationships/image" Target="../media/image27.wmf"/><Relationship Id="rId1" Type="http://schemas.openxmlformats.org/officeDocument/2006/relationships/vmlDrawing" Target="../drawings/vmlDrawing4.vml"/><Relationship Id="rId2"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2.wav"/><Relationship Id="rId3" Type="http://schemas.openxmlformats.org/officeDocument/2006/relationships/audio" Target="../media/audio5.wav"/></Relationships>
</file>

<file path=ppt/slides/_rels/slide55.xml.rels><?xml version="1.0" encoding="UTF-8" standalone="yes"?>
<Relationships xmlns="http://schemas.openxmlformats.org/package/2006/relationships"><Relationship Id="rId3" Type="http://schemas.openxmlformats.org/officeDocument/2006/relationships/oleObject" Target="../embeddings/oleObject11.bin"/><Relationship Id="rId4" Type="http://schemas.openxmlformats.org/officeDocument/2006/relationships/image" Target="../media/image28.wmf"/><Relationship Id="rId5" Type="http://schemas.openxmlformats.org/officeDocument/2006/relationships/oleObject" Target="../embeddings/oleObject12.bin"/><Relationship Id="rId6" Type="http://schemas.openxmlformats.org/officeDocument/2006/relationships/image" Target="../media/image29.wmf"/><Relationship Id="rId7" Type="http://schemas.openxmlformats.org/officeDocument/2006/relationships/image" Target="../media/image30.jpeg"/><Relationship Id="rId8" Type="http://schemas.openxmlformats.org/officeDocument/2006/relationships/image" Target="../media/image31.jpeg"/><Relationship Id="rId9" Type="http://schemas.openxmlformats.org/officeDocument/2006/relationships/image" Target="../media/image32.jpeg"/><Relationship Id="rId10" Type="http://schemas.openxmlformats.org/officeDocument/2006/relationships/image" Target="../media/image33.jpeg"/><Relationship Id="rId1" Type="http://schemas.openxmlformats.org/officeDocument/2006/relationships/vmlDrawing" Target="../drawings/vmlDrawing5.vml"/><Relationship Id="rId2"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5.png"/><Relationship Id="rId4" Type="http://schemas.openxmlformats.org/officeDocument/2006/relationships/image" Target="../media/image36.png"/><Relationship Id="rId1" Type="http://schemas.openxmlformats.org/officeDocument/2006/relationships/slideLayout" Target="../slideLayouts/slideLayout4.xml"/><Relationship Id="rId2" Type="http://schemas.openxmlformats.org/officeDocument/2006/relationships/image" Target="../media/image34.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eg"/><Relationship Id="rId3" Type="http://schemas.openxmlformats.org/officeDocument/2006/relationships/image" Target="../media/image37.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2.wav"/><Relationship Id="rId3" Type="http://schemas.openxmlformats.org/officeDocument/2006/relationships/audio" Target="../media/audio8.wav"/></Relationships>
</file>

<file path=ppt/slides/_rels/slide59.xml.rels><?xml version="1.0" encoding="UTF-8" standalone="yes"?>
<Relationships xmlns="http://schemas.openxmlformats.org/package/2006/relationships"><Relationship Id="rId3" Type="http://schemas.openxmlformats.org/officeDocument/2006/relationships/oleObject" Target="../embeddings/oleObject13.bin"/><Relationship Id="rId4" Type="http://schemas.openxmlformats.org/officeDocument/2006/relationships/image" Target="../media/image38.wmf"/><Relationship Id="rId1" Type="http://schemas.openxmlformats.org/officeDocument/2006/relationships/vmlDrawing" Target="../drawings/vmlDrawing6.vml"/><Relationship Id="rId2"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audio" Target="../media/audio2.wav"/><Relationship Id="rId3" Type="http://schemas.openxmlformats.org/officeDocument/2006/relationships/audio" Target="../media/audio1.bin"/></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9.GIF"/></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audio" Target="../media/audio2.wav"/><Relationship Id="rId3" Type="http://schemas.openxmlformats.org/officeDocument/2006/relationships/audio" Target="../media/audio1.bin"/></Relationships>
</file>

<file path=ppt/slides/_rels/slide66.xml.rels><?xml version="1.0" encoding="UTF-8" standalone="yes"?>
<Relationships xmlns="http://schemas.openxmlformats.org/package/2006/relationships"><Relationship Id="rId3" Type="http://schemas.openxmlformats.org/officeDocument/2006/relationships/audio" Target="../media/audio1.bin"/><Relationship Id="rId4" Type="http://schemas.openxmlformats.org/officeDocument/2006/relationships/oleObject" Target="../embeddings/oleObject14.bin"/><Relationship Id="rId5" Type="http://schemas.openxmlformats.org/officeDocument/2006/relationships/image" Target="../media/image40.wmf"/><Relationship Id="rId6" Type="http://schemas.openxmlformats.org/officeDocument/2006/relationships/oleObject" Target="../embeddings/oleObject15.bin"/><Relationship Id="rId7" Type="http://schemas.openxmlformats.org/officeDocument/2006/relationships/image" Target="../media/image41.wmf"/><Relationship Id="rId8" Type="http://schemas.openxmlformats.org/officeDocument/2006/relationships/image" Target="../media/image42.emf"/><Relationship Id="rId1" Type="http://schemas.openxmlformats.org/officeDocument/2006/relationships/vmlDrawing" Target="../drawings/vmlDrawing7.vml"/><Relationship Id="rId2"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43.jpe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4.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5.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6.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6.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1.bin"/><Relationship Id="rId3" Type="http://schemas.openxmlformats.org/officeDocument/2006/relationships/image" Target="../media/image47.jpe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1.bin"/><Relationship Id="rId3" Type="http://schemas.openxmlformats.org/officeDocument/2006/relationships/image" Target="../media/image47.jpe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7.jpe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1.bin"/><Relationship Id="rId3" Type="http://schemas.openxmlformats.org/officeDocument/2006/relationships/image" Target="../media/image47.jpe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7.jpe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1.bin"/><Relationship Id="rId3" Type="http://schemas.openxmlformats.org/officeDocument/2006/relationships/image" Target="../media/image47.jpe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7.jpeg"/></Relationships>
</file>

<file path=ppt/slides/_rels/slide81.xml.rels><?xml version="1.0" encoding="UTF-8" standalone="yes"?>
<Relationships xmlns="http://schemas.openxmlformats.org/package/2006/relationships"><Relationship Id="rId11" Type="http://schemas.openxmlformats.org/officeDocument/2006/relationships/image" Target="../media/image51.wmf"/><Relationship Id="rId12" Type="http://schemas.openxmlformats.org/officeDocument/2006/relationships/oleObject" Target="../embeddings/oleObject20.bin"/><Relationship Id="rId13" Type="http://schemas.openxmlformats.org/officeDocument/2006/relationships/image" Target="../media/image52.wmf"/><Relationship Id="rId14" Type="http://schemas.openxmlformats.org/officeDocument/2006/relationships/oleObject" Target="../embeddings/oleObject21.bin"/><Relationship Id="rId15" Type="http://schemas.openxmlformats.org/officeDocument/2006/relationships/image" Target="../media/image53.wmf"/><Relationship Id="rId16" Type="http://schemas.openxmlformats.org/officeDocument/2006/relationships/oleObject" Target="../embeddings/oleObject22.bin"/><Relationship Id="rId17" Type="http://schemas.openxmlformats.org/officeDocument/2006/relationships/image" Target="../media/image54.wmf"/><Relationship Id="rId1" Type="http://schemas.openxmlformats.org/officeDocument/2006/relationships/vmlDrawing" Target="../drawings/vmlDrawing8.vml"/><Relationship Id="rId2" Type="http://schemas.openxmlformats.org/officeDocument/2006/relationships/slideLayout" Target="../slideLayouts/slideLayout2.xml"/><Relationship Id="rId3" Type="http://schemas.openxmlformats.org/officeDocument/2006/relationships/image" Target="../media/image55.jpeg"/><Relationship Id="rId4" Type="http://schemas.openxmlformats.org/officeDocument/2006/relationships/oleObject" Target="../embeddings/oleObject16.bin"/><Relationship Id="rId5" Type="http://schemas.openxmlformats.org/officeDocument/2006/relationships/image" Target="../media/image48.wmf"/><Relationship Id="rId6" Type="http://schemas.openxmlformats.org/officeDocument/2006/relationships/oleObject" Target="../embeddings/oleObject17.bin"/><Relationship Id="rId7" Type="http://schemas.openxmlformats.org/officeDocument/2006/relationships/image" Target="../media/image49.wmf"/><Relationship Id="rId8" Type="http://schemas.openxmlformats.org/officeDocument/2006/relationships/oleObject" Target="../embeddings/oleObject18.bin"/><Relationship Id="rId9" Type="http://schemas.openxmlformats.org/officeDocument/2006/relationships/image" Target="../media/image50.wmf"/><Relationship Id="rId10" Type="http://schemas.openxmlformats.org/officeDocument/2006/relationships/oleObject" Target="../embeddings/oleObject19.bin"/></Relationships>
</file>

<file path=ppt/slides/_rels/slide82.xml.rels><?xml version="1.0" encoding="UTF-8" standalone="yes"?>
<Relationships xmlns="http://schemas.openxmlformats.org/package/2006/relationships"><Relationship Id="rId3" Type="http://schemas.openxmlformats.org/officeDocument/2006/relationships/audio" Target="../media/audio9.bin"/><Relationship Id="rId4" Type="http://schemas.openxmlformats.org/officeDocument/2006/relationships/slide" Target="slide95.xml"/><Relationship Id="rId5" Type="http://schemas.openxmlformats.org/officeDocument/2006/relationships/slide" Target="slide82.xml"/><Relationship Id="rId1" Type="http://schemas.openxmlformats.org/officeDocument/2006/relationships/slideLayout" Target="../slideLayouts/slideLayout5.xml"/><Relationship Id="rId2" Type="http://schemas.openxmlformats.org/officeDocument/2006/relationships/image" Target="../media/image55.jpe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1.bin"/><Relationship Id="rId3" Type="http://schemas.openxmlformats.org/officeDocument/2006/relationships/image" Target="../media/image47.jpeg"/></Relationships>
</file>

<file path=ppt/slides/_rels/slide84.xml.rels><?xml version="1.0" encoding="UTF-8" standalone="yes"?>
<Relationships xmlns="http://schemas.openxmlformats.org/package/2006/relationships"><Relationship Id="rId3" Type="http://schemas.openxmlformats.org/officeDocument/2006/relationships/audio" Target="../media/audio10.bin"/><Relationship Id="rId4" Type="http://schemas.openxmlformats.org/officeDocument/2006/relationships/image" Target="../media/image47.jpeg"/><Relationship Id="rId5" Type="http://schemas.openxmlformats.org/officeDocument/2006/relationships/oleObject" Target="../embeddings/oleObject23.bin"/><Relationship Id="rId6" Type="http://schemas.openxmlformats.org/officeDocument/2006/relationships/image" Target="../media/image56.wmf"/><Relationship Id="rId7" Type="http://schemas.openxmlformats.org/officeDocument/2006/relationships/oleObject" Target="../embeddings/oleObject24.bin"/><Relationship Id="rId8" Type="http://schemas.openxmlformats.org/officeDocument/2006/relationships/image" Target="../media/image57.wmf"/><Relationship Id="rId1" Type="http://schemas.openxmlformats.org/officeDocument/2006/relationships/vmlDrawing" Target="../drawings/vmlDrawing9.vml"/><Relationship Id="rId2"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47.jpeg"/><Relationship Id="rId4" Type="http://schemas.openxmlformats.org/officeDocument/2006/relationships/oleObject" Target="../embeddings/oleObject25.bin"/><Relationship Id="rId5" Type="http://schemas.openxmlformats.org/officeDocument/2006/relationships/image" Target="../media/image58.wmf"/><Relationship Id="rId1" Type="http://schemas.openxmlformats.org/officeDocument/2006/relationships/vmlDrawing" Target="../drawings/vmlDrawing10.vml"/><Relationship Id="rId2"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7.jpeg"/></Relationships>
</file>

<file path=ppt/slides/_rels/slide87.xml.rels><?xml version="1.0" encoding="UTF-8" standalone="yes"?>
<Relationships xmlns="http://schemas.openxmlformats.org/package/2006/relationships"><Relationship Id="rId11" Type="http://schemas.openxmlformats.org/officeDocument/2006/relationships/image" Target="../media/image57.wmf"/><Relationship Id="rId12" Type="http://schemas.openxmlformats.org/officeDocument/2006/relationships/oleObject" Target="../embeddings/oleObject29.bin"/><Relationship Id="rId13" Type="http://schemas.openxmlformats.org/officeDocument/2006/relationships/image" Target="../media/image60.wmf"/><Relationship Id="rId1" Type="http://schemas.openxmlformats.org/officeDocument/2006/relationships/vmlDrawing" Target="../drawings/vmlDrawing11.vml"/><Relationship Id="rId2" Type="http://schemas.openxmlformats.org/officeDocument/2006/relationships/slideLayout" Target="../slideLayouts/slideLayout2.xml"/><Relationship Id="rId3" Type="http://schemas.openxmlformats.org/officeDocument/2006/relationships/audio" Target="../media/audio10.bin"/><Relationship Id="rId4" Type="http://schemas.openxmlformats.org/officeDocument/2006/relationships/audio" Target="../media/audio11.bin"/><Relationship Id="rId5" Type="http://schemas.openxmlformats.org/officeDocument/2006/relationships/image" Target="../media/image47.jpeg"/><Relationship Id="rId6" Type="http://schemas.openxmlformats.org/officeDocument/2006/relationships/oleObject" Target="../embeddings/oleObject26.bin"/><Relationship Id="rId7" Type="http://schemas.openxmlformats.org/officeDocument/2006/relationships/image" Target="../media/image56.wmf"/><Relationship Id="rId8" Type="http://schemas.openxmlformats.org/officeDocument/2006/relationships/oleObject" Target="../embeddings/oleObject27.bin"/><Relationship Id="rId9" Type="http://schemas.openxmlformats.org/officeDocument/2006/relationships/image" Target="../media/image59.wmf"/><Relationship Id="rId10" Type="http://schemas.openxmlformats.org/officeDocument/2006/relationships/oleObject" Target="../embeddings/oleObject28.bin"/></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7.jpeg"/></Relationships>
</file>

<file path=ppt/slides/_rels/slide89.xml.rels><?xml version="1.0" encoding="UTF-8" standalone="yes"?>
<Relationships xmlns="http://schemas.openxmlformats.org/package/2006/relationships"><Relationship Id="rId3" Type="http://schemas.openxmlformats.org/officeDocument/2006/relationships/notesSlide" Target="../notesSlides/notesSlide2.xml"/><Relationship Id="rId4" Type="http://schemas.openxmlformats.org/officeDocument/2006/relationships/image" Target="../media/image47.jpeg"/><Relationship Id="rId5" Type="http://schemas.openxmlformats.org/officeDocument/2006/relationships/oleObject" Target="../embeddings/oleObject30.bin"/><Relationship Id="rId6" Type="http://schemas.openxmlformats.org/officeDocument/2006/relationships/image" Target="../media/image61.wmf"/><Relationship Id="rId7" Type="http://schemas.openxmlformats.org/officeDocument/2006/relationships/oleObject" Target="../embeddings/oleObject31.bin"/><Relationship Id="rId8" Type="http://schemas.openxmlformats.org/officeDocument/2006/relationships/image" Target="../media/image62.wmf"/><Relationship Id="rId1" Type="http://schemas.openxmlformats.org/officeDocument/2006/relationships/vmlDrawing" Target="../drawings/vmlDrawing12.vml"/><Relationship Id="rId2"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47.jpeg"/><Relationship Id="rId4" Type="http://schemas.openxmlformats.org/officeDocument/2006/relationships/oleObject" Target="../embeddings/oleObject32.bin"/><Relationship Id="rId5" Type="http://schemas.openxmlformats.org/officeDocument/2006/relationships/image" Target="../media/image61.wmf"/><Relationship Id="rId6" Type="http://schemas.openxmlformats.org/officeDocument/2006/relationships/oleObject" Target="../embeddings/oleObject33.bin"/><Relationship Id="rId7" Type="http://schemas.openxmlformats.org/officeDocument/2006/relationships/image" Target="../media/image63.wmf"/><Relationship Id="rId1" Type="http://schemas.openxmlformats.org/officeDocument/2006/relationships/vmlDrawing" Target="../drawings/vmlDrawing13.vml"/><Relationship Id="rId2"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47.jpeg"/><Relationship Id="rId4" Type="http://schemas.openxmlformats.org/officeDocument/2006/relationships/oleObject" Target="../embeddings/oleObject34.bin"/><Relationship Id="rId5" Type="http://schemas.openxmlformats.org/officeDocument/2006/relationships/image" Target="../media/image61.wmf"/><Relationship Id="rId6" Type="http://schemas.openxmlformats.org/officeDocument/2006/relationships/oleObject" Target="../embeddings/oleObject35.bin"/><Relationship Id="rId7" Type="http://schemas.openxmlformats.org/officeDocument/2006/relationships/image" Target="../media/image64.wmf"/><Relationship Id="rId1" Type="http://schemas.openxmlformats.org/officeDocument/2006/relationships/vmlDrawing" Target="../drawings/vmlDrawing14.vml"/><Relationship Id="rId2"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47.jpeg"/><Relationship Id="rId4" Type="http://schemas.openxmlformats.org/officeDocument/2006/relationships/oleObject" Target="../embeddings/oleObject36.bin"/><Relationship Id="rId5" Type="http://schemas.openxmlformats.org/officeDocument/2006/relationships/image" Target="../media/image61.wmf"/><Relationship Id="rId6" Type="http://schemas.openxmlformats.org/officeDocument/2006/relationships/oleObject" Target="../embeddings/oleObject37.bin"/><Relationship Id="rId7" Type="http://schemas.openxmlformats.org/officeDocument/2006/relationships/image" Target="../media/image65.wmf"/><Relationship Id="rId1" Type="http://schemas.openxmlformats.org/officeDocument/2006/relationships/vmlDrawing" Target="../drawings/vmlDrawing15.vml"/><Relationship Id="rId2"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7.jpeg"/><Relationship Id="rId3" Type="http://schemas.openxmlformats.org/officeDocument/2006/relationships/image" Target="../media/image66.wmf"/></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7.jpeg"/></Relationships>
</file>

<file path=ppt/slides/_rels/slide95.xml.rels><?xml version="1.0" encoding="UTF-8" standalone="yes"?>
<Relationships xmlns="http://schemas.openxmlformats.org/package/2006/relationships"><Relationship Id="rId3" Type="http://schemas.openxmlformats.org/officeDocument/2006/relationships/audio" Target="../media/audio11.bin"/><Relationship Id="rId4" Type="http://schemas.openxmlformats.org/officeDocument/2006/relationships/audio" Target="../media/audio12.bin"/><Relationship Id="rId5" Type="http://schemas.openxmlformats.org/officeDocument/2006/relationships/image" Target="../media/image55.jpeg"/><Relationship Id="rId1" Type="http://schemas.openxmlformats.org/officeDocument/2006/relationships/slideLayout" Target="../slideLayouts/slideLayout2.xml"/><Relationship Id="rId2" Type="http://schemas.openxmlformats.org/officeDocument/2006/relationships/audio" Target="../media/audio10.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任意多边形 11"/>
          <p:cNvSpPr/>
          <p:nvPr/>
        </p:nvSpPr>
        <p:spPr>
          <a:xfrm>
            <a:off x="1534952" y="3886199"/>
            <a:ext cx="3519648" cy="1046647"/>
          </a:xfrm>
          <a:custGeom>
            <a:avLst/>
            <a:gdLst>
              <a:gd name="connsiteX0" fmla="*/ 0 w 3196849"/>
              <a:gd name="connsiteY0" fmla="*/ 0 h 997444"/>
              <a:gd name="connsiteX1" fmla="*/ 43595 w 3196849"/>
              <a:gd name="connsiteY1" fmla="*/ 0 h 997444"/>
              <a:gd name="connsiteX2" fmla="*/ 65704 w 3196849"/>
              <a:gd name="connsiteY2" fmla="*/ 45895 h 997444"/>
              <a:gd name="connsiteX3" fmla="*/ 1598425 w 3196849"/>
              <a:gd name="connsiteY3" fmla="*/ 958132 h 997444"/>
              <a:gd name="connsiteX4" fmla="*/ 3131146 w 3196849"/>
              <a:gd name="connsiteY4" fmla="*/ 45895 h 997444"/>
              <a:gd name="connsiteX5" fmla="*/ 3153255 w 3196849"/>
              <a:gd name="connsiteY5" fmla="*/ 0 h 997444"/>
              <a:gd name="connsiteX6" fmla="*/ 3196849 w 3196849"/>
              <a:gd name="connsiteY6" fmla="*/ 0 h 997444"/>
              <a:gd name="connsiteX7" fmla="*/ 3165713 w 3196849"/>
              <a:gd name="connsiteY7" fmla="*/ 64633 h 997444"/>
              <a:gd name="connsiteX8" fmla="*/ 1598424 w 3196849"/>
              <a:gd name="connsiteY8" fmla="*/ 997444 h 997444"/>
              <a:gd name="connsiteX9" fmla="*/ 31135 w 3196849"/>
              <a:gd name="connsiteY9" fmla="*/ 64633 h 997444"/>
              <a:gd name="connsiteX10" fmla="*/ 0 w 3196849"/>
              <a:gd name="connsiteY10" fmla="*/ 0 h 997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196849" h="997444">
                <a:moveTo>
                  <a:pt x="0" y="0"/>
                </a:moveTo>
                <a:lnTo>
                  <a:pt x="43595" y="0"/>
                </a:lnTo>
                <a:lnTo>
                  <a:pt x="65704" y="45895"/>
                </a:lnTo>
                <a:cubicBezTo>
                  <a:pt x="360880" y="589265"/>
                  <a:pt x="936576" y="958132"/>
                  <a:pt x="1598425" y="958132"/>
                </a:cubicBezTo>
                <a:cubicBezTo>
                  <a:pt x="2260275" y="958132"/>
                  <a:pt x="2835970" y="589265"/>
                  <a:pt x="3131146" y="45895"/>
                </a:cubicBezTo>
                <a:lnTo>
                  <a:pt x="3153255" y="0"/>
                </a:lnTo>
                <a:lnTo>
                  <a:pt x="3196849" y="0"/>
                </a:lnTo>
                <a:lnTo>
                  <a:pt x="3165713" y="64633"/>
                </a:lnTo>
                <a:cubicBezTo>
                  <a:pt x="2863880" y="620257"/>
                  <a:pt x="2275201" y="997444"/>
                  <a:pt x="1598424" y="997444"/>
                </a:cubicBezTo>
                <a:cubicBezTo>
                  <a:pt x="921648" y="997444"/>
                  <a:pt x="332968" y="620257"/>
                  <a:pt x="31135" y="64633"/>
                </a:cubicBez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p:nvPr/>
        </p:nvCxnSpPr>
        <p:spPr>
          <a:xfrm>
            <a:off x="-11502" y="3893389"/>
            <a:ext cx="1598012" cy="260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2" idx="5"/>
          </p:cNvCxnSpPr>
          <p:nvPr/>
        </p:nvCxnSpPr>
        <p:spPr>
          <a:xfrm>
            <a:off x="5006604" y="3886199"/>
            <a:ext cx="7184393" cy="3264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11009168" y="4031093"/>
            <a:ext cx="1182832" cy="58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1165032" y="4143923"/>
            <a:ext cx="102696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0839925" y="4275541"/>
            <a:ext cx="1351072" cy="318"/>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1009168" y="4519727"/>
            <a:ext cx="1182832"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11256296" y="4405740"/>
            <a:ext cx="930241" cy="3782"/>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11445586" y="4620340"/>
            <a:ext cx="746414" cy="3782"/>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11564898" y="4852555"/>
            <a:ext cx="627102"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11450598" y="4748162"/>
            <a:ext cx="741402" cy="1"/>
          </a:xfrm>
          <a:prstGeom prst="line">
            <a:avLst/>
          </a:prstGeom>
          <a:ln w="38100"/>
        </p:spPr>
        <p:style>
          <a:lnRef idx="1">
            <a:schemeClr val="accent1"/>
          </a:lnRef>
          <a:fillRef idx="0">
            <a:schemeClr val="accent1"/>
          </a:fillRef>
          <a:effectRef idx="0">
            <a:schemeClr val="accent1"/>
          </a:effectRef>
          <a:fontRef idx="minor">
            <a:schemeClr val="tx1"/>
          </a:fontRef>
        </p:style>
      </p:cxnSp>
      <p:grpSp>
        <p:nvGrpSpPr>
          <p:cNvPr id="63" name="组合 62"/>
          <p:cNvGrpSpPr/>
          <p:nvPr/>
        </p:nvGrpSpPr>
        <p:grpSpPr>
          <a:xfrm>
            <a:off x="1532841" y="1214789"/>
            <a:ext cx="3525205" cy="3525205"/>
            <a:chOff x="5687956" y="232821"/>
            <a:chExt cx="3525205" cy="3525205"/>
          </a:xfrm>
        </p:grpSpPr>
        <p:sp>
          <p:nvSpPr>
            <p:cNvPr id="50" name="Freeform 30"/>
            <p:cNvSpPr>
              <a:spLocks/>
            </p:cNvSpPr>
            <p:nvPr/>
          </p:nvSpPr>
          <p:spPr bwMode="auto">
            <a:xfrm>
              <a:off x="5687956" y="232821"/>
              <a:ext cx="3525205" cy="3525205"/>
            </a:xfrm>
            <a:prstGeom prst="ellipse">
              <a:avLst/>
            </a:prstGeom>
            <a:gradFill rotWithShape="1">
              <a:gsLst>
                <a:gs pos="41000">
                  <a:srgbClr val="ECECEC"/>
                </a:gs>
                <a:gs pos="100000">
                  <a:srgbClr val="F7F7F7"/>
                </a:gs>
                <a:gs pos="7000">
                  <a:srgbClr val="BEBEBE"/>
                </a:gs>
              </a:gsLst>
              <a:lin ang="7800000" scaled="0"/>
            </a:gradFill>
            <a:ln w="31750">
              <a:gradFill>
                <a:gsLst>
                  <a:gs pos="0">
                    <a:schemeClr val="bg1"/>
                  </a:gs>
                  <a:gs pos="100000">
                    <a:schemeClr val="bg1">
                      <a:lumMod val="85000"/>
                    </a:schemeClr>
                  </a:gs>
                </a:gsLst>
                <a:lin ang="7800000" scaled="0"/>
              </a:gradFill>
            </a:ln>
            <a:effectLst>
              <a:outerShdw blurRad="203200" dist="127000" dir="7200000" sx="102000" sy="102000" algn="ctr" rotWithShape="0">
                <a:schemeClr val="tx1">
                  <a:lumMod val="90000"/>
                  <a:lumOff val="10000"/>
                  <a:alpha val="40000"/>
                </a:schemeClr>
              </a:outerShdw>
            </a:effectLst>
            <a:extLst/>
          </p:spPr>
          <p:txBody>
            <a:bodyPr wrap="none" anchor="ctr"/>
            <a:lstStyle/>
            <a:p>
              <a:pPr latinLnBrk="1"/>
              <a:endParaRPr kumimoji="1" lang="zh-CN" altLang="en-US" sz="2400">
                <a:solidFill>
                  <a:srgbClr val="000000"/>
                </a:solidFill>
                <a:latin typeface="굴림" charset="-127"/>
                <a:ea typeface="굴림" charset="-127"/>
              </a:endParaRPr>
            </a:p>
          </p:txBody>
        </p:sp>
        <p:grpSp>
          <p:nvGrpSpPr>
            <p:cNvPr id="54" name="组合 53"/>
            <p:cNvGrpSpPr/>
            <p:nvPr/>
          </p:nvGrpSpPr>
          <p:grpSpPr>
            <a:xfrm>
              <a:off x="6760465" y="1337279"/>
              <a:ext cx="1380186" cy="1316289"/>
              <a:chOff x="5294274" y="2075102"/>
              <a:chExt cx="342900" cy="327025"/>
            </a:xfrm>
            <a:solidFill>
              <a:schemeClr val="accent1"/>
            </a:solidFill>
          </p:grpSpPr>
          <p:sp>
            <p:nvSpPr>
              <p:cNvPr id="55" name="Freeform 18"/>
              <p:cNvSpPr>
                <a:spLocks noEditPoints="1"/>
              </p:cNvSpPr>
              <p:nvPr/>
            </p:nvSpPr>
            <p:spPr bwMode="auto">
              <a:xfrm>
                <a:off x="5294274" y="2075102"/>
                <a:ext cx="342900" cy="327025"/>
              </a:xfrm>
              <a:custGeom>
                <a:avLst/>
                <a:gdLst>
                  <a:gd name="T0" fmla="*/ 78 w 91"/>
                  <a:gd name="T1" fmla="*/ 0 h 87"/>
                  <a:gd name="T2" fmla="*/ 13 w 91"/>
                  <a:gd name="T3" fmla="*/ 0 h 87"/>
                  <a:gd name="T4" fmla="*/ 0 w 91"/>
                  <a:gd name="T5" fmla="*/ 12 h 87"/>
                  <a:gd name="T6" fmla="*/ 0 w 91"/>
                  <a:gd name="T7" fmla="*/ 54 h 87"/>
                  <a:gd name="T8" fmla="*/ 13 w 91"/>
                  <a:gd name="T9" fmla="*/ 66 h 87"/>
                  <a:gd name="T10" fmla="*/ 35 w 91"/>
                  <a:gd name="T11" fmla="*/ 66 h 87"/>
                  <a:gd name="T12" fmla="*/ 32 w 91"/>
                  <a:gd name="T13" fmla="*/ 82 h 87"/>
                  <a:gd name="T14" fmla="*/ 20 w 91"/>
                  <a:gd name="T15" fmla="*/ 82 h 87"/>
                  <a:gd name="T16" fmla="*/ 18 w 91"/>
                  <a:gd name="T17" fmla="*/ 84 h 87"/>
                  <a:gd name="T18" fmla="*/ 20 w 91"/>
                  <a:gd name="T19" fmla="*/ 87 h 87"/>
                  <a:gd name="T20" fmla="*/ 71 w 91"/>
                  <a:gd name="T21" fmla="*/ 87 h 87"/>
                  <a:gd name="T22" fmla="*/ 73 w 91"/>
                  <a:gd name="T23" fmla="*/ 84 h 87"/>
                  <a:gd name="T24" fmla="*/ 71 w 91"/>
                  <a:gd name="T25" fmla="*/ 82 h 87"/>
                  <a:gd name="T26" fmla="*/ 59 w 91"/>
                  <a:gd name="T27" fmla="*/ 82 h 87"/>
                  <a:gd name="T28" fmla="*/ 56 w 91"/>
                  <a:gd name="T29" fmla="*/ 66 h 87"/>
                  <a:gd name="T30" fmla="*/ 78 w 91"/>
                  <a:gd name="T31" fmla="*/ 66 h 87"/>
                  <a:gd name="T32" fmla="*/ 91 w 91"/>
                  <a:gd name="T33" fmla="*/ 54 h 87"/>
                  <a:gd name="T34" fmla="*/ 91 w 91"/>
                  <a:gd name="T35" fmla="*/ 12 h 87"/>
                  <a:gd name="T36" fmla="*/ 78 w 91"/>
                  <a:gd name="T37" fmla="*/ 0 h 87"/>
                  <a:gd name="T38" fmla="*/ 56 w 91"/>
                  <a:gd name="T39" fmla="*/ 82 h 87"/>
                  <a:gd name="T40" fmla="*/ 35 w 91"/>
                  <a:gd name="T41" fmla="*/ 82 h 87"/>
                  <a:gd name="T42" fmla="*/ 38 w 91"/>
                  <a:gd name="T43" fmla="*/ 66 h 87"/>
                  <a:gd name="T44" fmla="*/ 53 w 91"/>
                  <a:gd name="T45" fmla="*/ 66 h 87"/>
                  <a:gd name="T46" fmla="*/ 56 w 91"/>
                  <a:gd name="T47" fmla="*/ 82 h 87"/>
                  <a:gd name="T48" fmla="*/ 86 w 91"/>
                  <a:gd name="T49" fmla="*/ 54 h 87"/>
                  <a:gd name="T50" fmla="*/ 78 w 91"/>
                  <a:gd name="T51" fmla="*/ 61 h 87"/>
                  <a:gd name="T52" fmla="*/ 13 w 91"/>
                  <a:gd name="T53" fmla="*/ 61 h 87"/>
                  <a:gd name="T54" fmla="*/ 5 w 91"/>
                  <a:gd name="T55" fmla="*/ 54 h 87"/>
                  <a:gd name="T56" fmla="*/ 5 w 91"/>
                  <a:gd name="T57" fmla="*/ 12 h 87"/>
                  <a:gd name="T58" fmla="*/ 13 w 91"/>
                  <a:gd name="T59" fmla="*/ 4 h 87"/>
                  <a:gd name="T60" fmla="*/ 78 w 91"/>
                  <a:gd name="T61" fmla="*/ 4 h 87"/>
                  <a:gd name="T62" fmla="*/ 86 w 91"/>
                  <a:gd name="T63" fmla="*/ 12 h 87"/>
                  <a:gd name="T64" fmla="*/ 86 w 91"/>
                  <a:gd name="T65" fmla="*/ 5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1" h="87">
                    <a:moveTo>
                      <a:pt x="78" y="0"/>
                    </a:moveTo>
                    <a:cubicBezTo>
                      <a:pt x="13" y="0"/>
                      <a:pt x="13" y="0"/>
                      <a:pt x="13" y="0"/>
                    </a:cubicBezTo>
                    <a:cubicBezTo>
                      <a:pt x="6" y="0"/>
                      <a:pt x="0" y="5"/>
                      <a:pt x="0" y="12"/>
                    </a:cubicBezTo>
                    <a:cubicBezTo>
                      <a:pt x="0" y="54"/>
                      <a:pt x="0" y="54"/>
                      <a:pt x="0" y="54"/>
                    </a:cubicBezTo>
                    <a:cubicBezTo>
                      <a:pt x="0" y="60"/>
                      <a:pt x="6" y="66"/>
                      <a:pt x="13" y="66"/>
                    </a:cubicBezTo>
                    <a:cubicBezTo>
                      <a:pt x="35" y="66"/>
                      <a:pt x="35" y="66"/>
                      <a:pt x="35" y="66"/>
                    </a:cubicBezTo>
                    <a:cubicBezTo>
                      <a:pt x="35" y="73"/>
                      <a:pt x="34" y="79"/>
                      <a:pt x="32" y="82"/>
                    </a:cubicBezTo>
                    <a:cubicBezTo>
                      <a:pt x="20" y="82"/>
                      <a:pt x="20" y="82"/>
                      <a:pt x="20" y="82"/>
                    </a:cubicBezTo>
                    <a:cubicBezTo>
                      <a:pt x="19" y="82"/>
                      <a:pt x="18" y="83"/>
                      <a:pt x="18" y="84"/>
                    </a:cubicBezTo>
                    <a:cubicBezTo>
                      <a:pt x="18" y="86"/>
                      <a:pt x="19" y="87"/>
                      <a:pt x="20" y="87"/>
                    </a:cubicBezTo>
                    <a:cubicBezTo>
                      <a:pt x="71" y="87"/>
                      <a:pt x="71" y="87"/>
                      <a:pt x="71" y="87"/>
                    </a:cubicBezTo>
                    <a:cubicBezTo>
                      <a:pt x="72" y="87"/>
                      <a:pt x="73" y="86"/>
                      <a:pt x="73" y="84"/>
                    </a:cubicBezTo>
                    <a:cubicBezTo>
                      <a:pt x="73" y="83"/>
                      <a:pt x="72" y="82"/>
                      <a:pt x="71" y="82"/>
                    </a:cubicBezTo>
                    <a:cubicBezTo>
                      <a:pt x="59" y="82"/>
                      <a:pt x="59" y="82"/>
                      <a:pt x="59" y="82"/>
                    </a:cubicBezTo>
                    <a:cubicBezTo>
                      <a:pt x="57" y="79"/>
                      <a:pt x="56" y="73"/>
                      <a:pt x="56" y="66"/>
                    </a:cubicBezTo>
                    <a:cubicBezTo>
                      <a:pt x="78" y="66"/>
                      <a:pt x="78" y="66"/>
                      <a:pt x="78" y="66"/>
                    </a:cubicBezTo>
                    <a:cubicBezTo>
                      <a:pt x="85" y="66"/>
                      <a:pt x="91" y="60"/>
                      <a:pt x="91" y="54"/>
                    </a:cubicBezTo>
                    <a:cubicBezTo>
                      <a:pt x="91" y="12"/>
                      <a:pt x="91" y="12"/>
                      <a:pt x="91" y="12"/>
                    </a:cubicBezTo>
                    <a:cubicBezTo>
                      <a:pt x="91" y="5"/>
                      <a:pt x="85" y="0"/>
                      <a:pt x="78" y="0"/>
                    </a:cubicBezTo>
                    <a:close/>
                    <a:moveTo>
                      <a:pt x="56" y="82"/>
                    </a:moveTo>
                    <a:cubicBezTo>
                      <a:pt x="35" y="82"/>
                      <a:pt x="35" y="82"/>
                      <a:pt x="35" y="82"/>
                    </a:cubicBezTo>
                    <a:cubicBezTo>
                      <a:pt x="37" y="78"/>
                      <a:pt x="38" y="71"/>
                      <a:pt x="38" y="66"/>
                    </a:cubicBezTo>
                    <a:cubicBezTo>
                      <a:pt x="53" y="66"/>
                      <a:pt x="53" y="66"/>
                      <a:pt x="53" y="66"/>
                    </a:cubicBezTo>
                    <a:cubicBezTo>
                      <a:pt x="53" y="71"/>
                      <a:pt x="54" y="78"/>
                      <a:pt x="56" y="82"/>
                    </a:cubicBezTo>
                    <a:close/>
                    <a:moveTo>
                      <a:pt x="86" y="54"/>
                    </a:moveTo>
                    <a:cubicBezTo>
                      <a:pt x="86" y="58"/>
                      <a:pt x="82" y="61"/>
                      <a:pt x="78" y="61"/>
                    </a:cubicBezTo>
                    <a:cubicBezTo>
                      <a:pt x="13" y="61"/>
                      <a:pt x="13" y="61"/>
                      <a:pt x="13" y="61"/>
                    </a:cubicBezTo>
                    <a:cubicBezTo>
                      <a:pt x="8" y="61"/>
                      <a:pt x="5" y="58"/>
                      <a:pt x="5" y="54"/>
                    </a:cubicBezTo>
                    <a:cubicBezTo>
                      <a:pt x="5" y="12"/>
                      <a:pt x="5" y="12"/>
                      <a:pt x="5" y="12"/>
                    </a:cubicBezTo>
                    <a:cubicBezTo>
                      <a:pt x="5" y="8"/>
                      <a:pt x="8" y="4"/>
                      <a:pt x="13" y="4"/>
                    </a:cubicBezTo>
                    <a:cubicBezTo>
                      <a:pt x="78" y="4"/>
                      <a:pt x="78" y="4"/>
                      <a:pt x="78" y="4"/>
                    </a:cubicBezTo>
                    <a:cubicBezTo>
                      <a:pt x="82" y="4"/>
                      <a:pt x="86" y="8"/>
                      <a:pt x="86" y="12"/>
                    </a:cubicBezTo>
                    <a:lnTo>
                      <a:pt x="8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19"/>
              <p:cNvSpPr>
                <a:spLocks/>
              </p:cNvSpPr>
              <p:nvPr/>
            </p:nvSpPr>
            <p:spPr bwMode="auto">
              <a:xfrm>
                <a:off x="5453024" y="2130664"/>
                <a:ext cx="104775" cy="11113"/>
              </a:xfrm>
              <a:custGeom>
                <a:avLst/>
                <a:gdLst>
                  <a:gd name="T0" fmla="*/ 27 w 28"/>
                  <a:gd name="T1" fmla="*/ 0 h 3"/>
                  <a:gd name="T2" fmla="*/ 1 w 28"/>
                  <a:gd name="T3" fmla="*/ 0 h 3"/>
                  <a:gd name="T4" fmla="*/ 0 w 28"/>
                  <a:gd name="T5" fmla="*/ 2 h 3"/>
                  <a:gd name="T6" fmla="*/ 1 w 28"/>
                  <a:gd name="T7" fmla="*/ 3 h 3"/>
                  <a:gd name="T8" fmla="*/ 27 w 28"/>
                  <a:gd name="T9" fmla="*/ 3 h 3"/>
                  <a:gd name="T10" fmla="*/ 28 w 28"/>
                  <a:gd name="T11" fmla="*/ 2 h 3"/>
                  <a:gd name="T12" fmla="*/ 27 w 2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8" h="3">
                    <a:moveTo>
                      <a:pt x="27" y="0"/>
                    </a:moveTo>
                    <a:cubicBezTo>
                      <a:pt x="1" y="0"/>
                      <a:pt x="1" y="0"/>
                      <a:pt x="1" y="0"/>
                    </a:cubicBezTo>
                    <a:cubicBezTo>
                      <a:pt x="1" y="0"/>
                      <a:pt x="0" y="1"/>
                      <a:pt x="0" y="2"/>
                    </a:cubicBezTo>
                    <a:cubicBezTo>
                      <a:pt x="0" y="2"/>
                      <a:pt x="1" y="3"/>
                      <a:pt x="1" y="3"/>
                    </a:cubicBezTo>
                    <a:cubicBezTo>
                      <a:pt x="27" y="3"/>
                      <a:pt x="27" y="3"/>
                      <a:pt x="27" y="3"/>
                    </a:cubicBezTo>
                    <a:cubicBezTo>
                      <a:pt x="27" y="3"/>
                      <a:pt x="28" y="2"/>
                      <a:pt x="28" y="2"/>
                    </a:cubicBezTo>
                    <a:cubicBezTo>
                      <a:pt x="28" y="1"/>
                      <a:pt x="27" y="0"/>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0"/>
              <p:cNvSpPr>
                <a:spLocks/>
              </p:cNvSpPr>
              <p:nvPr/>
            </p:nvSpPr>
            <p:spPr bwMode="auto">
              <a:xfrm>
                <a:off x="5453024" y="2157652"/>
                <a:ext cx="104775" cy="7938"/>
              </a:xfrm>
              <a:custGeom>
                <a:avLst/>
                <a:gdLst>
                  <a:gd name="T0" fmla="*/ 27 w 28"/>
                  <a:gd name="T1" fmla="*/ 0 h 2"/>
                  <a:gd name="T2" fmla="*/ 1 w 28"/>
                  <a:gd name="T3" fmla="*/ 0 h 2"/>
                  <a:gd name="T4" fmla="*/ 0 w 28"/>
                  <a:gd name="T5" fmla="*/ 1 h 2"/>
                  <a:gd name="T6" fmla="*/ 1 w 28"/>
                  <a:gd name="T7" fmla="*/ 2 h 2"/>
                  <a:gd name="T8" fmla="*/ 27 w 28"/>
                  <a:gd name="T9" fmla="*/ 2 h 2"/>
                  <a:gd name="T10" fmla="*/ 28 w 28"/>
                  <a:gd name="T11" fmla="*/ 1 h 2"/>
                  <a:gd name="T12" fmla="*/ 27 w 2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8" h="2">
                    <a:moveTo>
                      <a:pt x="27" y="0"/>
                    </a:moveTo>
                    <a:cubicBezTo>
                      <a:pt x="1" y="0"/>
                      <a:pt x="1" y="0"/>
                      <a:pt x="1" y="0"/>
                    </a:cubicBezTo>
                    <a:cubicBezTo>
                      <a:pt x="1" y="0"/>
                      <a:pt x="0" y="0"/>
                      <a:pt x="0" y="1"/>
                    </a:cubicBezTo>
                    <a:cubicBezTo>
                      <a:pt x="0" y="2"/>
                      <a:pt x="1" y="2"/>
                      <a:pt x="1" y="2"/>
                    </a:cubicBezTo>
                    <a:cubicBezTo>
                      <a:pt x="27" y="2"/>
                      <a:pt x="27" y="2"/>
                      <a:pt x="27" y="2"/>
                    </a:cubicBezTo>
                    <a:cubicBezTo>
                      <a:pt x="27" y="2"/>
                      <a:pt x="28" y="2"/>
                      <a:pt x="28" y="1"/>
                    </a:cubicBezTo>
                    <a:cubicBezTo>
                      <a:pt x="28" y="0"/>
                      <a:pt x="27" y="0"/>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1"/>
              <p:cNvSpPr>
                <a:spLocks/>
              </p:cNvSpPr>
              <p:nvPr/>
            </p:nvSpPr>
            <p:spPr bwMode="auto">
              <a:xfrm>
                <a:off x="5453024" y="2179877"/>
                <a:ext cx="104775" cy="11113"/>
              </a:xfrm>
              <a:custGeom>
                <a:avLst/>
                <a:gdLst>
                  <a:gd name="T0" fmla="*/ 27 w 28"/>
                  <a:gd name="T1" fmla="*/ 0 h 3"/>
                  <a:gd name="T2" fmla="*/ 1 w 28"/>
                  <a:gd name="T3" fmla="*/ 0 h 3"/>
                  <a:gd name="T4" fmla="*/ 0 w 28"/>
                  <a:gd name="T5" fmla="*/ 1 h 3"/>
                  <a:gd name="T6" fmla="*/ 1 w 28"/>
                  <a:gd name="T7" fmla="*/ 3 h 3"/>
                  <a:gd name="T8" fmla="*/ 27 w 28"/>
                  <a:gd name="T9" fmla="*/ 3 h 3"/>
                  <a:gd name="T10" fmla="*/ 28 w 28"/>
                  <a:gd name="T11" fmla="*/ 1 h 3"/>
                  <a:gd name="T12" fmla="*/ 27 w 2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8" h="3">
                    <a:moveTo>
                      <a:pt x="27" y="0"/>
                    </a:moveTo>
                    <a:cubicBezTo>
                      <a:pt x="1" y="0"/>
                      <a:pt x="1" y="0"/>
                      <a:pt x="1" y="0"/>
                    </a:cubicBezTo>
                    <a:cubicBezTo>
                      <a:pt x="1" y="0"/>
                      <a:pt x="0" y="1"/>
                      <a:pt x="0" y="1"/>
                    </a:cubicBezTo>
                    <a:cubicBezTo>
                      <a:pt x="0" y="2"/>
                      <a:pt x="1" y="3"/>
                      <a:pt x="1" y="3"/>
                    </a:cubicBezTo>
                    <a:cubicBezTo>
                      <a:pt x="27" y="3"/>
                      <a:pt x="27" y="3"/>
                      <a:pt x="27" y="3"/>
                    </a:cubicBezTo>
                    <a:cubicBezTo>
                      <a:pt x="27" y="3"/>
                      <a:pt x="28" y="2"/>
                      <a:pt x="28" y="1"/>
                    </a:cubicBezTo>
                    <a:cubicBezTo>
                      <a:pt x="28" y="1"/>
                      <a:pt x="27" y="0"/>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2"/>
              <p:cNvSpPr>
                <a:spLocks/>
              </p:cNvSpPr>
              <p:nvPr/>
            </p:nvSpPr>
            <p:spPr bwMode="auto">
              <a:xfrm>
                <a:off x="5373649" y="2206864"/>
                <a:ext cx="184150" cy="6350"/>
              </a:xfrm>
              <a:custGeom>
                <a:avLst/>
                <a:gdLst>
                  <a:gd name="T0" fmla="*/ 48 w 49"/>
                  <a:gd name="T1" fmla="*/ 0 h 2"/>
                  <a:gd name="T2" fmla="*/ 1 w 49"/>
                  <a:gd name="T3" fmla="*/ 0 h 2"/>
                  <a:gd name="T4" fmla="*/ 0 w 49"/>
                  <a:gd name="T5" fmla="*/ 1 h 2"/>
                  <a:gd name="T6" fmla="*/ 1 w 49"/>
                  <a:gd name="T7" fmla="*/ 2 h 2"/>
                  <a:gd name="T8" fmla="*/ 48 w 49"/>
                  <a:gd name="T9" fmla="*/ 2 h 2"/>
                  <a:gd name="T10" fmla="*/ 49 w 49"/>
                  <a:gd name="T11" fmla="*/ 1 h 2"/>
                  <a:gd name="T12" fmla="*/ 48 w 49"/>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49" h="2">
                    <a:moveTo>
                      <a:pt x="48" y="0"/>
                    </a:moveTo>
                    <a:cubicBezTo>
                      <a:pt x="1" y="0"/>
                      <a:pt x="1" y="0"/>
                      <a:pt x="1" y="0"/>
                    </a:cubicBezTo>
                    <a:cubicBezTo>
                      <a:pt x="0" y="0"/>
                      <a:pt x="0" y="0"/>
                      <a:pt x="0" y="1"/>
                    </a:cubicBezTo>
                    <a:cubicBezTo>
                      <a:pt x="0" y="2"/>
                      <a:pt x="0" y="2"/>
                      <a:pt x="1" y="2"/>
                    </a:cubicBezTo>
                    <a:cubicBezTo>
                      <a:pt x="48" y="2"/>
                      <a:pt x="48" y="2"/>
                      <a:pt x="48" y="2"/>
                    </a:cubicBezTo>
                    <a:cubicBezTo>
                      <a:pt x="48" y="2"/>
                      <a:pt x="49" y="2"/>
                      <a:pt x="49" y="1"/>
                    </a:cubicBezTo>
                    <a:cubicBezTo>
                      <a:pt x="49" y="0"/>
                      <a:pt x="48"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3"/>
              <p:cNvSpPr>
                <a:spLocks/>
              </p:cNvSpPr>
              <p:nvPr/>
            </p:nvSpPr>
            <p:spPr bwMode="auto">
              <a:xfrm>
                <a:off x="5373649" y="2229089"/>
                <a:ext cx="184150" cy="11113"/>
              </a:xfrm>
              <a:custGeom>
                <a:avLst/>
                <a:gdLst>
                  <a:gd name="T0" fmla="*/ 48 w 49"/>
                  <a:gd name="T1" fmla="*/ 0 h 3"/>
                  <a:gd name="T2" fmla="*/ 1 w 49"/>
                  <a:gd name="T3" fmla="*/ 0 h 3"/>
                  <a:gd name="T4" fmla="*/ 0 w 49"/>
                  <a:gd name="T5" fmla="*/ 1 h 3"/>
                  <a:gd name="T6" fmla="*/ 1 w 49"/>
                  <a:gd name="T7" fmla="*/ 3 h 3"/>
                  <a:gd name="T8" fmla="*/ 48 w 49"/>
                  <a:gd name="T9" fmla="*/ 3 h 3"/>
                  <a:gd name="T10" fmla="*/ 49 w 49"/>
                  <a:gd name="T11" fmla="*/ 1 h 3"/>
                  <a:gd name="T12" fmla="*/ 48 w 49"/>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49" h="3">
                    <a:moveTo>
                      <a:pt x="48" y="0"/>
                    </a:moveTo>
                    <a:cubicBezTo>
                      <a:pt x="1" y="0"/>
                      <a:pt x="1" y="0"/>
                      <a:pt x="1" y="0"/>
                    </a:cubicBezTo>
                    <a:cubicBezTo>
                      <a:pt x="0" y="0"/>
                      <a:pt x="0" y="1"/>
                      <a:pt x="0" y="1"/>
                    </a:cubicBezTo>
                    <a:cubicBezTo>
                      <a:pt x="0" y="2"/>
                      <a:pt x="0" y="3"/>
                      <a:pt x="1" y="3"/>
                    </a:cubicBezTo>
                    <a:cubicBezTo>
                      <a:pt x="48" y="3"/>
                      <a:pt x="48" y="3"/>
                      <a:pt x="48" y="3"/>
                    </a:cubicBezTo>
                    <a:cubicBezTo>
                      <a:pt x="48" y="3"/>
                      <a:pt x="49" y="2"/>
                      <a:pt x="49" y="1"/>
                    </a:cubicBezTo>
                    <a:cubicBezTo>
                      <a:pt x="49" y="1"/>
                      <a:pt x="48"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4"/>
              <p:cNvSpPr>
                <a:spLocks/>
              </p:cNvSpPr>
              <p:nvPr/>
            </p:nvSpPr>
            <p:spPr bwMode="auto">
              <a:xfrm>
                <a:off x="5373649" y="2254489"/>
                <a:ext cx="131763" cy="7938"/>
              </a:xfrm>
              <a:custGeom>
                <a:avLst/>
                <a:gdLst>
                  <a:gd name="T0" fmla="*/ 34 w 35"/>
                  <a:gd name="T1" fmla="*/ 0 h 2"/>
                  <a:gd name="T2" fmla="*/ 1 w 35"/>
                  <a:gd name="T3" fmla="*/ 0 h 2"/>
                  <a:gd name="T4" fmla="*/ 0 w 35"/>
                  <a:gd name="T5" fmla="*/ 1 h 2"/>
                  <a:gd name="T6" fmla="*/ 1 w 35"/>
                  <a:gd name="T7" fmla="*/ 2 h 2"/>
                  <a:gd name="T8" fmla="*/ 34 w 35"/>
                  <a:gd name="T9" fmla="*/ 2 h 2"/>
                  <a:gd name="T10" fmla="*/ 35 w 35"/>
                  <a:gd name="T11" fmla="*/ 1 h 2"/>
                  <a:gd name="T12" fmla="*/ 34 w 35"/>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35" h="2">
                    <a:moveTo>
                      <a:pt x="34" y="0"/>
                    </a:moveTo>
                    <a:cubicBezTo>
                      <a:pt x="1" y="0"/>
                      <a:pt x="1" y="0"/>
                      <a:pt x="1" y="0"/>
                    </a:cubicBezTo>
                    <a:cubicBezTo>
                      <a:pt x="0" y="0"/>
                      <a:pt x="0" y="0"/>
                      <a:pt x="0" y="1"/>
                    </a:cubicBezTo>
                    <a:cubicBezTo>
                      <a:pt x="0" y="2"/>
                      <a:pt x="0" y="2"/>
                      <a:pt x="1" y="2"/>
                    </a:cubicBezTo>
                    <a:cubicBezTo>
                      <a:pt x="34" y="2"/>
                      <a:pt x="34" y="2"/>
                      <a:pt x="34" y="2"/>
                    </a:cubicBezTo>
                    <a:cubicBezTo>
                      <a:pt x="35" y="2"/>
                      <a:pt x="35" y="2"/>
                      <a:pt x="35" y="1"/>
                    </a:cubicBezTo>
                    <a:cubicBezTo>
                      <a:pt x="35" y="0"/>
                      <a:pt x="35"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5"/>
              <p:cNvSpPr>
                <a:spLocks noEditPoints="1"/>
              </p:cNvSpPr>
              <p:nvPr/>
            </p:nvSpPr>
            <p:spPr bwMode="auto">
              <a:xfrm>
                <a:off x="5373649" y="2130664"/>
                <a:ext cx="71438" cy="60325"/>
              </a:xfrm>
              <a:custGeom>
                <a:avLst/>
                <a:gdLst>
                  <a:gd name="T0" fmla="*/ 1 w 19"/>
                  <a:gd name="T1" fmla="*/ 16 h 16"/>
                  <a:gd name="T2" fmla="*/ 18 w 19"/>
                  <a:gd name="T3" fmla="*/ 16 h 16"/>
                  <a:gd name="T4" fmla="*/ 19 w 19"/>
                  <a:gd name="T5" fmla="*/ 14 h 16"/>
                  <a:gd name="T6" fmla="*/ 19 w 19"/>
                  <a:gd name="T7" fmla="*/ 2 h 16"/>
                  <a:gd name="T8" fmla="*/ 18 w 19"/>
                  <a:gd name="T9" fmla="*/ 0 h 16"/>
                  <a:gd name="T10" fmla="*/ 1 w 19"/>
                  <a:gd name="T11" fmla="*/ 0 h 16"/>
                  <a:gd name="T12" fmla="*/ 0 w 19"/>
                  <a:gd name="T13" fmla="*/ 2 h 16"/>
                  <a:gd name="T14" fmla="*/ 0 w 19"/>
                  <a:gd name="T15" fmla="*/ 14 h 16"/>
                  <a:gd name="T16" fmla="*/ 1 w 19"/>
                  <a:gd name="T17" fmla="*/ 16 h 16"/>
                  <a:gd name="T18" fmla="*/ 2 w 19"/>
                  <a:gd name="T19" fmla="*/ 3 h 16"/>
                  <a:gd name="T20" fmla="*/ 16 w 19"/>
                  <a:gd name="T21" fmla="*/ 3 h 16"/>
                  <a:gd name="T22" fmla="*/ 16 w 19"/>
                  <a:gd name="T23" fmla="*/ 13 h 16"/>
                  <a:gd name="T24" fmla="*/ 2 w 19"/>
                  <a:gd name="T25" fmla="*/ 13 h 16"/>
                  <a:gd name="T26" fmla="*/ 2 w 19"/>
                  <a:gd name="T27"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 h="16">
                    <a:moveTo>
                      <a:pt x="1" y="16"/>
                    </a:moveTo>
                    <a:cubicBezTo>
                      <a:pt x="18" y="16"/>
                      <a:pt x="18" y="16"/>
                      <a:pt x="18" y="16"/>
                    </a:cubicBezTo>
                    <a:cubicBezTo>
                      <a:pt x="18" y="16"/>
                      <a:pt x="19" y="15"/>
                      <a:pt x="19" y="14"/>
                    </a:cubicBezTo>
                    <a:cubicBezTo>
                      <a:pt x="19" y="2"/>
                      <a:pt x="19" y="2"/>
                      <a:pt x="19" y="2"/>
                    </a:cubicBezTo>
                    <a:cubicBezTo>
                      <a:pt x="19" y="1"/>
                      <a:pt x="18" y="0"/>
                      <a:pt x="18" y="0"/>
                    </a:cubicBezTo>
                    <a:cubicBezTo>
                      <a:pt x="1" y="0"/>
                      <a:pt x="1" y="0"/>
                      <a:pt x="1" y="0"/>
                    </a:cubicBezTo>
                    <a:cubicBezTo>
                      <a:pt x="0" y="0"/>
                      <a:pt x="0" y="1"/>
                      <a:pt x="0" y="2"/>
                    </a:cubicBezTo>
                    <a:cubicBezTo>
                      <a:pt x="0" y="14"/>
                      <a:pt x="0" y="14"/>
                      <a:pt x="0" y="14"/>
                    </a:cubicBezTo>
                    <a:cubicBezTo>
                      <a:pt x="0" y="15"/>
                      <a:pt x="0" y="16"/>
                      <a:pt x="1" y="16"/>
                    </a:cubicBezTo>
                    <a:close/>
                    <a:moveTo>
                      <a:pt x="2" y="3"/>
                    </a:moveTo>
                    <a:cubicBezTo>
                      <a:pt x="16" y="3"/>
                      <a:pt x="16" y="3"/>
                      <a:pt x="16" y="3"/>
                    </a:cubicBezTo>
                    <a:cubicBezTo>
                      <a:pt x="16" y="13"/>
                      <a:pt x="16" y="13"/>
                      <a:pt x="16" y="13"/>
                    </a:cubicBezTo>
                    <a:cubicBezTo>
                      <a:pt x="2" y="13"/>
                      <a:pt x="2" y="13"/>
                      <a:pt x="2" y="13"/>
                    </a:cubicBezTo>
                    <a:lnTo>
                      <a:pt x="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4" name="TextBox 64"/>
          <p:cNvSpPr txBox="1"/>
          <p:nvPr/>
        </p:nvSpPr>
        <p:spPr>
          <a:xfrm>
            <a:off x="5400821" y="2850067"/>
            <a:ext cx="5018411" cy="830997"/>
          </a:xfrm>
          <a:prstGeom prst="rect">
            <a:avLst/>
          </a:prstGeom>
          <a:noFill/>
        </p:spPr>
        <p:txBody>
          <a:bodyPr wrap="square" rtlCol="0">
            <a:spAutoFit/>
          </a:bodyPr>
          <a:lstStyle>
            <a:defPPr>
              <a:defRPr lang="zh-CN"/>
            </a:defPPr>
            <a:lvl1pPr>
              <a:defRPr sz="1800">
                <a:solidFill>
                  <a:schemeClr val="tx1">
                    <a:lumMod val="75000"/>
                    <a:lumOff val="25000"/>
                  </a:schemeClr>
                </a:solidFill>
              </a:defRPr>
            </a:lvl1pPr>
          </a:lstStyle>
          <a:p>
            <a:pPr algn="ctr"/>
            <a:r>
              <a:rPr lang="en-US" altLang="zh-CN" sz="4800" b="1" dirty="0" smtClean="0">
                <a:solidFill>
                  <a:schemeClr val="accent1"/>
                </a:solidFill>
                <a:effectLst>
                  <a:innerShdw blurRad="63500" dist="50800" dir="16200000">
                    <a:prstClr val="black">
                      <a:alpha val="50000"/>
                    </a:prstClr>
                  </a:innerShdw>
                </a:effectLst>
                <a:latin typeface="微软雅黑" panose="020B0503020204020204" pitchFamily="34" charset="-122"/>
                <a:ea typeface="微软雅黑" panose="020B0503020204020204" pitchFamily="34" charset="-122"/>
              </a:rPr>
              <a:t>5.1.1</a:t>
            </a:r>
            <a:r>
              <a:rPr lang="zh-CN" altLang="en-US" sz="4800" b="1" dirty="0" smtClean="0">
                <a:solidFill>
                  <a:schemeClr val="accent1"/>
                </a:solidFill>
                <a:effectLst>
                  <a:innerShdw blurRad="63500" dist="50800" dir="16200000">
                    <a:prstClr val="black">
                      <a:alpha val="50000"/>
                    </a:prstClr>
                  </a:innerShdw>
                </a:effectLst>
                <a:latin typeface="微软雅黑" panose="020B0503020204020204" pitchFamily="34" charset="-122"/>
                <a:ea typeface="微软雅黑" panose="020B0503020204020204" pitchFamily="34" charset="-122"/>
              </a:rPr>
              <a:t> 相交线</a:t>
            </a:r>
            <a:endParaRPr lang="zh-CN" altLang="en-US" sz="4800" b="1" dirty="0">
              <a:solidFill>
                <a:schemeClr val="accent1"/>
              </a:solidFill>
              <a:effectLst>
                <a:innerShdw blurRad="63500" dist="50800" dir="16200000">
                  <a:prstClr val="black">
                    <a:alpha val="50000"/>
                  </a:prstClr>
                </a:innerShdw>
              </a:effectLst>
              <a:latin typeface="微软雅黑" panose="020B0503020204020204" pitchFamily="34" charset="-122"/>
              <a:ea typeface="微软雅黑" panose="020B0503020204020204" pitchFamily="34" charset="-122"/>
            </a:endParaRPr>
          </a:p>
        </p:txBody>
      </p:sp>
      <p:sp>
        <p:nvSpPr>
          <p:cNvPr id="65" name="矩形 47"/>
          <p:cNvSpPr>
            <a:spLocks noChangeArrowheads="1"/>
          </p:cNvSpPr>
          <p:nvPr/>
        </p:nvSpPr>
        <p:spPr bwMode="auto">
          <a:xfrm>
            <a:off x="8598800" y="4081646"/>
            <a:ext cx="2003831" cy="387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20000"/>
              </a:lnSpc>
              <a:spcBef>
                <a:spcPct val="0"/>
              </a:spcBef>
              <a:buFont typeface="Arial" charset="0"/>
              <a:buNone/>
            </a:pPr>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中大</a:t>
            </a:r>
            <a:r>
              <a:rPr lang="zh-CN" altLang="en-US" sz="1600" smtClean="0">
                <a:solidFill>
                  <a:schemeClr val="tx1">
                    <a:lumMod val="75000"/>
                    <a:lumOff val="25000"/>
                  </a:schemeClr>
                </a:solidFill>
                <a:latin typeface="微软雅黑" pitchFamily="34" charset="-122"/>
                <a:ea typeface="微软雅黑" pitchFamily="34" charset="-122"/>
                <a:sym typeface="微软雅黑" pitchFamily="34" charset="-122"/>
              </a:rPr>
              <a:t>附中   梁海丽</a:t>
            </a:r>
            <a:endPar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532042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350"/>
                                        <p:tgtEl>
                                          <p:spTgt spid="18"/>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left)">
                                      <p:cBhvr>
                                        <p:cTn id="15" dur="750"/>
                                        <p:tgtEl>
                                          <p:spTgt spid="21"/>
                                        </p:tgtEl>
                                      </p:cBhvr>
                                    </p:animEffect>
                                  </p:childTnLst>
                                </p:cTn>
                              </p:par>
                              <p:par>
                                <p:cTn id="16" presetID="47" presetClass="entr" presetSubtype="0" fill="hold" nodeType="withEffect">
                                  <p:stCondLst>
                                    <p:cond delay="500"/>
                                  </p:stCondLst>
                                  <p:childTnLst>
                                    <p:set>
                                      <p:cBhvr>
                                        <p:cTn id="17" dur="1" fill="hold">
                                          <p:stCondLst>
                                            <p:cond delay="0"/>
                                          </p:stCondLst>
                                        </p:cTn>
                                        <p:tgtEl>
                                          <p:spTgt spid="63"/>
                                        </p:tgtEl>
                                        <p:attrNameLst>
                                          <p:attrName>style.visibility</p:attrName>
                                        </p:attrNameLst>
                                      </p:cBhvr>
                                      <p:to>
                                        <p:strVal val="visible"/>
                                      </p:to>
                                    </p:set>
                                    <p:animEffect transition="in" filter="fade">
                                      <p:cBhvr>
                                        <p:cTn id="18" dur="750"/>
                                        <p:tgtEl>
                                          <p:spTgt spid="63"/>
                                        </p:tgtEl>
                                      </p:cBhvr>
                                    </p:animEffect>
                                    <p:anim calcmode="lin" valueType="num">
                                      <p:cBhvr>
                                        <p:cTn id="19" dur="750" fill="hold"/>
                                        <p:tgtEl>
                                          <p:spTgt spid="63"/>
                                        </p:tgtEl>
                                        <p:attrNameLst>
                                          <p:attrName>ppt_x</p:attrName>
                                        </p:attrNameLst>
                                      </p:cBhvr>
                                      <p:tavLst>
                                        <p:tav tm="0">
                                          <p:val>
                                            <p:strVal val="#ppt_x"/>
                                          </p:val>
                                        </p:tav>
                                        <p:tav tm="100000">
                                          <p:val>
                                            <p:strVal val="#ppt_x"/>
                                          </p:val>
                                        </p:tav>
                                      </p:tavLst>
                                    </p:anim>
                                    <p:anim calcmode="lin" valueType="num">
                                      <p:cBhvr>
                                        <p:cTn id="20" dur="750" fill="hold"/>
                                        <p:tgtEl>
                                          <p:spTgt spid="63"/>
                                        </p:tgtEl>
                                        <p:attrNameLst>
                                          <p:attrName>ppt_y</p:attrName>
                                        </p:attrNameLst>
                                      </p:cBhvr>
                                      <p:tavLst>
                                        <p:tav tm="0">
                                          <p:val>
                                            <p:strVal val="#ppt_y-.1"/>
                                          </p:val>
                                        </p:tav>
                                        <p:tav tm="100000">
                                          <p:val>
                                            <p:strVal val="#ppt_y"/>
                                          </p:val>
                                        </p:tav>
                                      </p:tavLst>
                                    </p:anim>
                                  </p:childTnLst>
                                </p:cTn>
                              </p:par>
                            </p:childTnLst>
                          </p:cTn>
                        </p:par>
                        <p:par>
                          <p:cTn id="21" fill="hold">
                            <p:stCondLst>
                              <p:cond delay="2100"/>
                            </p:stCondLst>
                            <p:childTnLst>
                              <p:par>
                                <p:cTn id="22" presetID="22" presetClass="entr" presetSubtype="8" fill="hold" grpId="0" nodeType="afterEffect">
                                  <p:stCondLst>
                                    <p:cond delay="0"/>
                                  </p:stCondLst>
                                  <p:childTnLst>
                                    <p:set>
                                      <p:cBhvr>
                                        <p:cTn id="23" dur="1" fill="hold">
                                          <p:stCondLst>
                                            <p:cond delay="0"/>
                                          </p:stCondLst>
                                        </p:cTn>
                                        <p:tgtEl>
                                          <p:spTgt spid="64"/>
                                        </p:tgtEl>
                                        <p:attrNameLst>
                                          <p:attrName>style.visibility</p:attrName>
                                        </p:attrNameLst>
                                      </p:cBhvr>
                                      <p:to>
                                        <p:strVal val="visible"/>
                                      </p:to>
                                    </p:set>
                                    <p:animEffect transition="in" filter="wipe(left)">
                                      <p:cBhvr>
                                        <p:cTn id="24" dur="500"/>
                                        <p:tgtEl>
                                          <p:spTgt spid="64"/>
                                        </p:tgtEl>
                                      </p:cBhvr>
                                    </p:animEffect>
                                  </p:childTnLst>
                                </p:cTn>
                              </p:par>
                            </p:childTnLst>
                          </p:cTn>
                        </p:par>
                        <p:par>
                          <p:cTn id="25" fill="hold">
                            <p:stCondLst>
                              <p:cond delay="2600"/>
                            </p:stCondLst>
                            <p:childTnLst>
                              <p:par>
                                <p:cTn id="26" presetID="12" presetClass="entr" presetSubtype="4" fill="hold" grpId="0" nodeType="afterEffect">
                                  <p:stCondLst>
                                    <p:cond delay="0"/>
                                  </p:stCondLst>
                                  <p:childTnLst>
                                    <p:set>
                                      <p:cBhvr>
                                        <p:cTn id="27" dur="1" fill="hold">
                                          <p:stCondLst>
                                            <p:cond delay="0"/>
                                          </p:stCondLst>
                                        </p:cTn>
                                        <p:tgtEl>
                                          <p:spTgt spid="65"/>
                                        </p:tgtEl>
                                        <p:attrNameLst>
                                          <p:attrName>style.visibility</p:attrName>
                                        </p:attrNameLst>
                                      </p:cBhvr>
                                      <p:to>
                                        <p:strVal val="visible"/>
                                      </p:to>
                                    </p:set>
                                    <p:anim calcmode="lin" valueType="num">
                                      <p:cBhvr additive="base">
                                        <p:cTn id="28" dur="500"/>
                                        <p:tgtEl>
                                          <p:spTgt spid="65"/>
                                        </p:tgtEl>
                                        <p:attrNameLst>
                                          <p:attrName>ppt_y</p:attrName>
                                        </p:attrNameLst>
                                      </p:cBhvr>
                                      <p:tavLst>
                                        <p:tav tm="0">
                                          <p:val>
                                            <p:strVal val="#ppt_y+#ppt_h*1.125000"/>
                                          </p:val>
                                        </p:tav>
                                        <p:tav tm="100000">
                                          <p:val>
                                            <p:strVal val="#ppt_y"/>
                                          </p:val>
                                        </p:tav>
                                      </p:tavLst>
                                    </p:anim>
                                    <p:animEffect transition="in" filter="wipe(up)">
                                      <p:cBhvr>
                                        <p:cTn id="29" dur="500"/>
                                        <p:tgtEl>
                                          <p:spTgt spid="65"/>
                                        </p:tgtEl>
                                      </p:cBhvr>
                                    </p:animEffect>
                                  </p:childTnLst>
                                </p:cTn>
                              </p:par>
                            </p:childTnLst>
                          </p:cTn>
                        </p:par>
                        <p:par>
                          <p:cTn id="30" fill="hold">
                            <p:stCondLst>
                              <p:cond delay="3100"/>
                            </p:stCondLst>
                            <p:childTnLst>
                              <p:par>
                                <p:cTn id="31" presetID="2" presetClass="entr" presetSubtype="2"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1+#ppt_w/2"/>
                                          </p:val>
                                        </p:tav>
                                        <p:tav tm="100000">
                                          <p:val>
                                            <p:strVal val="#ppt_x"/>
                                          </p:val>
                                        </p:tav>
                                      </p:tavLst>
                                    </p:anim>
                                    <p:anim calcmode="lin" valueType="num">
                                      <p:cBhvr additive="base">
                                        <p:cTn id="34" dur="500" fill="hold"/>
                                        <p:tgtEl>
                                          <p:spTgt spid="24"/>
                                        </p:tgtEl>
                                        <p:attrNameLst>
                                          <p:attrName>ppt_y</p:attrName>
                                        </p:attrNameLst>
                                      </p:cBhvr>
                                      <p:tavLst>
                                        <p:tav tm="0">
                                          <p:val>
                                            <p:strVal val="#ppt_y"/>
                                          </p:val>
                                        </p:tav>
                                        <p:tav tm="100000">
                                          <p:val>
                                            <p:strVal val="#ppt_y"/>
                                          </p:val>
                                        </p:tav>
                                      </p:tavLst>
                                    </p:anim>
                                  </p:childTnLst>
                                </p:cTn>
                              </p:par>
                            </p:childTnLst>
                          </p:cTn>
                        </p:par>
                        <p:par>
                          <p:cTn id="35" fill="hold">
                            <p:stCondLst>
                              <p:cond delay="3600"/>
                            </p:stCondLst>
                            <p:childTnLst>
                              <p:par>
                                <p:cTn id="36" presetID="2" presetClass="entr" presetSubtype="2" fill="hold" nodeType="after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500" fill="hold"/>
                                        <p:tgtEl>
                                          <p:spTgt spid="26"/>
                                        </p:tgtEl>
                                        <p:attrNameLst>
                                          <p:attrName>ppt_x</p:attrName>
                                        </p:attrNameLst>
                                      </p:cBhvr>
                                      <p:tavLst>
                                        <p:tav tm="0">
                                          <p:val>
                                            <p:strVal val="1+#ppt_w/2"/>
                                          </p:val>
                                        </p:tav>
                                        <p:tav tm="100000">
                                          <p:val>
                                            <p:strVal val="#ppt_x"/>
                                          </p:val>
                                        </p:tav>
                                      </p:tavLst>
                                    </p:anim>
                                    <p:anim calcmode="lin" valueType="num">
                                      <p:cBhvr additive="base">
                                        <p:cTn id="39" dur="500" fill="hold"/>
                                        <p:tgtEl>
                                          <p:spTgt spid="26"/>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1+#ppt_w/2"/>
                                          </p:val>
                                        </p:tav>
                                        <p:tav tm="100000">
                                          <p:val>
                                            <p:strVal val="#ppt_x"/>
                                          </p:val>
                                        </p:tav>
                                      </p:tavLst>
                                    </p:anim>
                                    <p:anim calcmode="lin" valueType="num">
                                      <p:cBhvr additive="base">
                                        <p:cTn id="43" dur="500" fill="hold"/>
                                        <p:tgtEl>
                                          <p:spTgt spid="28"/>
                                        </p:tgtEl>
                                        <p:attrNameLst>
                                          <p:attrName>ppt_y</p:attrName>
                                        </p:attrNameLst>
                                      </p:cBhvr>
                                      <p:tavLst>
                                        <p:tav tm="0">
                                          <p:val>
                                            <p:strVal val="#ppt_y"/>
                                          </p:val>
                                        </p:tav>
                                        <p:tav tm="100000">
                                          <p:val>
                                            <p:strVal val="#ppt_y"/>
                                          </p:val>
                                        </p:tav>
                                      </p:tavLst>
                                    </p:anim>
                                  </p:childTnLst>
                                </p:cTn>
                              </p:par>
                            </p:childTnLst>
                          </p:cTn>
                        </p:par>
                        <p:par>
                          <p:cTn id="44" fill="hold">
                            <p:stCondLst>
                              <p:cond delay="4100"/>
                            </p:stCondLst>
                            <p:childTnLst>
                              <p:par>
                                <p:cTn id="45" presetID="2" presetClass="entr" presetSubtype="2"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additive="base">
                                        <p:cTn id="47" dur="500" fill="hold"/>
                                        <p:tgtEl>
                                          <p:spTgt spid="32"/>
                                        </p:tgtEl>
                                        <p:attrNameLst>
                                          <p:attrName>ppt_x</p:attrName>
                                        </p:attrNameLst>
                                      </p:cBhvr>
                                      <p:tavLst>
                                        <p:tav tm="0">
                                          <p:val>
                                            <p:strVal val="1+#ppt_w/2"/>
                                          </p:val>
                                        </p:tav>
                                        <p:tav tm="100000">
                                          <p:val>
                                            <p:strVal val="#ppt_x"/>
                                          </p:val>
                                        </p:tav>
                                      </p:tavLst>
                                    </p:anim>
                                    <p:anim calcmode="lin" valueType="num">
                                      <p:cBhvr additive="base">
                                        <p:cTn id="48" dur="500" fill="hold"/>
                                        <p:tgtEl>
                                          <p:spTgt spid="32"/>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500" fill="hold"/>
                                        <p:tgtEl>
                                          <p:spTgt spid="30"/>
                                        </p:tgtEl>
                                        <p:attrNameLst>
                                          <p:attrName>ppt_x</p:attrName>
                                        </p:attrNameLst>
                                      </p:cBhvr>
                                      <p:tavLst>
                                        <p:tav tm="0">
                                          <p:val>
                                            <p:strVal val="1+#ppt_w/2"/>
                                          </p:val>
                                        </p:tav>
                                        <p:tav tm="100000">
                                          <p:val>
                                            <p:strVal val="#ppt_x"/>
                                          </p:val>
                                        </p:tav>
                                      </p:tavLst>
                                    </p:anim>
                                    <p:anim calcmode="lin" valueType="num">
                                      <p:cBhvr additive="base">
                                        <p:cTn id="52" dur="500" fill="hold"/>
                                        <p:tgtEl>
                                          <p:spTgt spid="30"/>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additive="base">
                                        <p:cTn id="55" dur="500" fill="hold"/>
                                        <p:tgtEl>
                                          <p:spTgt spid="34"/>
                                        </p:tgtEl>
                                        <p:attrNameLst>
                                          <p:attrName>ppt_x</p:attrName>
                                        </p:attrNameLst>
                                      </p:cBhvr>
                                      <p:tavLst>
                                        <p:tav tm="0">
                                          <p:val>
                                            <p:strVal val="1+#ppt_w/2"/>
                                          </p:val>
                                        </p:tav>
                                        <p:tav tm="100000">
                                          <p:val>
                                            <p:strVal val="#ppt_x"/>
                                          </p:val>
                                        </p:tav>
                                      </p:tavLst>
                                    </p:anim>
                                    <p:anim calcmode="lin" valueType="num">
                                      <p:cBhvr additive="base">
                                        <p:cTn id="56" dur="500" fill="hold"/>
                                        <p:tgtEl>
                                          <p:spTgt spid="34"/>
                                        </p:tgtEl>
                                        <p:attrNameLst>
                                          <p:attrName>ppt_y</p:attrName>
                                        </p:attrNameLst>
                                      </p:cBhvr>
                                      <p:tavLst>
                                        <p:tav tm="0">
                                          <p:val>
                                            <p:strVal val="#ppt_y"/>
                                          </p:val>
                                        </p:tav>
                                        <p:tav tm="100000">
                                          <p:val>
                                            <p:strVal val="#ppt_y"/>
                                          </p:val>
                                        </p:tav>
                                      </p:tavLst>
                                    </p:anim>
                                  </p:childTnLst>
                                </p:cTn>
                              </p:par>
                            </p:childTnLst>
                          </p:cTn>
                        </p:par>
                        <p:par>
                          <p:cTn id="57" fill="hold">
                            <p:stCondLst>
                              <p:cond delay="4600"/>
                            </p:stCondLst>
                            <p:childTnLst>
                              <p:par>
                                <p:cTn id="58" presetID="2" presetClass="entr" presetSubtype="2"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 calcmode="lin" valueType="num">
                                      <p:cBhvr additive="base">
                                        <p:cTn id="60" dur="500" fill="hold"/>
                                        <p:tgtEl>
                                          <p:spTgt spid="38"/>
                                        </p:tgtEl>
                                        <p:attrNameLst>
                                          <p:attrName>ppt_x</p:attrName>
                                        </p:attrNameLst>
                                      </p:cBhvr>
                                      <p:tavLst>
                                        <p:tav tm="0">
                                          <p:val>
                                            <p:strVal val="1+#ppt_w/2"/>
                                          </p:val>
                                        </p:tav>
                                        <p:tav tm="100000">
                                          <p:val>
                                            <p:strVal val="#ppt_x"/>
                                          </p:val>
                                        </p:tav>
                                      </p:tavLst>
                                    </p:anim>
                                    <p:anim calcmode="lin" valueType="num">
                                      <p:cBhvr additive="base">
                                        <p:cTn id="61" dur="500" fill="hold"/>
                                        <p:tgtEl>
                                          <p:spTgt spid="38"/>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additive="base">
                                        <p:cTn id="64" dur="500" fill="hold"/>
                                        <p:tgtEl>
                                          <p:spTgt spid="36"/>
                                        </p:tgtEl>
                                        <p:attrNameLst>
                                          <p:attrName>ppt_x</p:attrName>
                                        </p:attrNameLst>
                                      </p:cBhvr>
                                      <p:tavLst>
                                        <p:tav tm="0">
                                          <p:val>
                                            <p:strVal val="1+#ppt_w/2"/>
                                          </p:val>
                                        </p:tav>
                                        <p:tav tm="100000">
                                          <p:val>
                                            <p:strVal val="#ppt_x"/>
                                          </p:val>
                                        </p:tav>
                                      </p:tavLst>
                                    </p:anim>
                                    <p:anim calcmode="lin" valueType="num">
                                      <p:cBhvr additive="base">
                                        <p:cTn id="65"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64" grpId="0"/>
      <p:bldP spid="6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284122086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64350"/>
          </a:xfrm>
          <a:prstGeom prst="rect">
            <a:avLst/>
          </a:prstGeom>
          <a:noFill/>
          <a:extLst>
            <a:ext uri="{909E8E84-426E-40DD-AFC4-6F175D3DCCD1}">
              <a14:hiddenFill xmlns:a14="http://schemas.microsoft.com/office/drawing/2010/main">
                <a:solidFill>
                  <a:srgbClr val="FFFFFF"/>
                </a:solidFill>
              </a14:hiddenFill>
            </a:ext>
          </a:extLst>
        </p:spPr>
      </p:pic>
      <p:sp>
        <p:nvSpPr>
          <p:cNvPr id="45059" name="Line 3"/>
          <p:cNvSpPr>
            <a:spLocks noChangeShapeType="1"/>
          </p:cNvSpPr>
          <p:nvPr/>
        </p:nvSpPr>
        <p:spPr bwMode="auto">
          <a:xfrm flipV="1">
            <a:off x="1524000" y="1143000"/>
            <a:ext cx="3886200" cy="2552700"/>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45060" name="Line 4"/>
          <p:cNvSpPr>
            <a:spLocks noChangeShapeType="1"/>
          </p:cNvSpPr>
          <p:nvPr/>
        </p:nvSpPr>
        <p:spPr bwMode="auto">
          <a:xfrm flipV="1">
            <a:off x="1511300" y="1270000"/>
            <a:ext cx="4787900" cy="3035300"/>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45061" name="Line 5"/>
          <p:cNvSpPr>
            <a:spLocks noChangeShapeType="1"/>
          </p:cNvSpPr>
          <p:nvPr/>
        </p:nvSpPr>
        <p:spPr bwMode="auto">
          <a:xfrm>
            <a:off x="4114800" y="1066800"/>
            <a:ext cx="6705600" cy="3352800"/>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Tree>
    <p:extLst>
      <p:ext uri="{BB962C8B-B14F-4D97-AF65-F5344CB8AC3E}">
        <p14:creationId xmlns:p14="http://schemas.microsoft.com/office/powerpoint/2010/main" val="91488442"/>
      </p:ext>
    </p:extLst>
  </p:cSld>
  <p:clrMapOvr>
    <a:masterClrMapping/>
  </p:clrMapOvr>
  <p:transition spd="med" advClick="0" advTm="6000">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3" fill="hold" grpId="0" nodeType="afterEffect">
                                  <p:stCondLst>
                                    <p:cond delay="1000"/>
                                  </p:stCondLst>
                                  <p:childTnLst>
                                    <p:set>
                                      <p:cBhvr>
                                        <p:cTn id="6" dur="1" fill="hold">
                                          <p:stCondLst>
                                            <p:cond delay="0"/>
                                          </p:stCondLst>
                                        </p:cTn>
                                        <p:tgtEl>
                                          <p:spTgt spid="45060"/>
                                        </p:tgtEl>
                                        <p:attrNameLst>
                                          <p:attrName>style.visibility</p:attrName>
                                        </p:attrNameLst>
                                      </p:cBhvr>
                                      <p:to>
                                        <p:strVal val="visible"/>
                                      </p:to>
                                    </p:set>
                                    <p:animEffect transition="in" filter="strips(upRight)">
                                      <p:cBhvr>
                                        <p:cTn id="7" dur="3000"/>
                                        <p:tgtEl>
                                          <p:spTgt spid="45060"/>
                                        </p:tgtEl>
                                      </p:cBhvr>
                                    </p:animEffect>
                                  </p:childTnLst>
                                </p:cTn>
                              </p:par>
                              <p:par>
                                <p:cTn id="8" presetID="18" presetClass="entr" presetSubtype="3" fill="hold" grpId="0" nodeType="withEffect">
                                  <p:stCondLst>
                                    <p:cond delay="1000"/>
                                  </p:stCondLst>
                                  <p:childTnLst>
                                    <p:set>
                                      <p:cBhvr>
                                        <p:cTn id="9" dur="1" fill="hold">
                                          <p:stCondLst>
                                            <p:cond delay="0"/>
                                          </p:stCondLst>
                                        </p:cTn>
                                        <p:tgtEl>
                                          <p:spTgt spid="45059"/>
                                        </p:tgtEl>
                                        <p:attrNameLst>
                                          <p:attrName>style.visibility</p:attrName>
                                        </p:attrNameLst>
                                      </p:cBhvr>
                                      <p:to>
                                        <p:strVal val="visible"/>
                                      </p:to>
                                    </p:set>
                                    <p:animEffect transition="in" filter="strips(upRight)">
                                      <p:cBhvr>
                                        <p:cTn id="10" dur="3000"/>
                                        <p:tgtEl>
                                          <p:spTgt spid="45059"/>
                                        </p:tgtEl>
                                      </p:cBhvr>
                                    </p:animEffect>
                                  </p:childTnLst>
                                </p:cTn>
                              </p:par>
                              <p:par>
                                <p:cTn id="11" presetID="18" presetClass="entr" presetSubtype="9" fill="hold" grpId="0" nodeType="withEffect">
                                  <p:stCondLst>
                                    <p:cond delay="1000"/>
                                  </p:stCondLst>
                                  <p:childTnLst>
                                    <p:set>
                                      <p:cBhvr>
                                        <p:cTn id="12" dur="1" fill="hold">
                                          <p:stCondLst>
                                            <p:cond delay="0"/>
                                          </p:stCondLst>
                                        </p:cTn>
                                        <p:tgtEl>
                                          <p:spTgt spid="45061"/>
                                        </p:tgtEl>
                                        <p:attrNameLst>
                                          <p:attrName>style.visibility</p:attrName>
                                        </p:attrNameLst>
                                      </p:cBhvr>
                                      <p:to>
                                        <p:strVal val="visible"/>
                                      </p:to>
                                    </p:set>
                                    <p:animEffect transition="in" filter="strips(upLeft)">
                                      <p:cBhvr>
                                        <p:cTn id="13" dur="3000"/>
                                        <p:tgtEl>
                                          <p:spTgt spid="450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animBg="1"/>
      <p:bldP spid="45060" grpId="0" animBg="1"/>
      <p:bldP spid="4506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idx="4294967295"/>
          </p:nvPr>
        </p:nvSpPr>
        <p:spPr/>
        <p:txBody>
          <a:bodyPr/>
          <a:lstStyle/>
          <a:p>
            <a:pPr eaLnBrk="1" hangingPunct="1"/>
            <a:endParaRPr lang="zh-CN" altLang="zh-CN"/>
          </a:p>
        </p:txBody>
      </p:sp>
      <p:sp>
        <p:nvSpPr>
          <p:cNvPr id="43011" name="Rectangle 3"/>
          <p:cNvSpPr>
            <a:spLocks noGrp="1" noChangeArrowheads="1"/>
          </p:cNvSpPr>
          <p:nvPr>
            <p:ph type="body" idx="4294967295"/>
          </p:nvPr>
        </p:nvSpPr>
        <p:spPr/>
        <p:txBody>
          <a:bodyPr/>
          <a:lstStyle/>
          <a:p>
            <a:pPr eaLnBrk="1" hangingPunct="1"/>
            <a:endParaRPr lang="zh-CN" altLang="zh-CN"/>
          </a:p>
        </p:txBody>
      </p:sp>
      <p:pic>
        <p:nvPicPr>
          <p:cNvPr id="43012" name="Picture 5" descr="浙江宁波甬江大桥"/>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5188" y="123825"/>
            <a:ext cx="7993062" cy="445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3" name="Text Box 6"/>
          <p:cNvSpPr txBox="1">
            <a:spLocks noChangeArrowheads="1"/>
          </p:cNvSpPr>
          <p:nvPr/>
        </p:nvSpPr>
        <p:spPr bwMode="auto">
          <a:xfrm>
            <a:off x="2208214" y="4941888"/>
            <a:ext cx="79200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zh-CN" altLang="en-US" sz="3600"/>
              <a:t>大桥上的钢梁和钢索</a:t>
            </a:r>
          </a:p>
        </p:txBody>
      </p:sp>
    </p:spTree>
    <p:extLst>
      <p:ext uri="{BB962C8B-B14F-4D97-AF65-F5344CB8AC3E}">
        <p14:creationId xmlns:p14="http://schemas.microsoft.com/office/powerpoint/2010/main" val="479534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zh-CN" altLang="zh-CN"/>
          </a:p>
        </p:txBody>
      </p:sp>
      <p:sp>
        <p:nvSpPr>
          <p:cNvPr id="4099" name="Rectangle 3"/>
          <p:cNvSpPr>
            <a:spLocks noGrp="1" noChangeArrowheads="1"/>
          </p:cNvSpPr>
          <p:nvPr>
            <p:ph type="body" idx="1"/>
          </p:nvPr>
        </p:nvSpPr>
        <p:spPr>
          <a:xfrm>
            <a:off x="1981201" y="1600201"/>
            <a:ext cx="7643813" cy="3484563"/>
          </a:xfrm>
        </p:spPr>
        <p:txBody>
          <a:bodyPr/>
          <a:lstStyle/>
          <a:p>
            <a:pPr eaLnBrk="1" hangingPunct="1"/>
            <a:endParaRPr lang="zh-CN" altLang="zh-CN"/>
          </a:p>
        </p:txBody>
      </p:sp>
      <p:pic>
        <p:nvPicPr>
          <p:cNvPr id="4100" name="Picture 5" descr="2005316202947">
            <a:hlinkClick r:id="rId2" tooltip="新窗口打开"/>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9725" y="57151"/>
            <a:ext cx="8662988"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ext Box 6"/>
          <p:cNvSpPr txBox="1">
            <a:spLocks noChangeArrowheads="1"/>
          </p:cNvSpPr>
          <p:nvPr/>
        </p:nvSpPr>
        <p:spPr bwMode="auto">
          <a:xfrm>
            <a:off x="3024189" y="4500563"/>
            <a:ext cx="51133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zh-CN" altLang="en-US" sz="3600"/>
              <a:t>棋盘上的横线和竖线</a:t>
            </a:r>
          </a:p>
        </p:txBody>
      </p:sp>
    </p:spTree>
    <p:extLst>
      <p:ext uri="{BB962C8B-B14F-4D97-AF65-F5344CB8AC3E}">
        <p14:creationId xmlns:p14="http://schemas.microsoft.com/office/powerpoint/2010/main" val="6471320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endParaRPr lang="zh-CN" altLang="zh-CN"/>
          </a:p>
        </p:txBody>
      </p:sp>
      <p:sp>
        <p:nvSpPr>
          <p:cNvPr id="5123" name="Rectangle 3"/>
          <p:cNvSpPr>
            <a:spLocks noGrp="1" noChangeArrowheads="1"/>
          </p:cNvSpPr>
          <p:nvPr>
            <p:ph type="body" idx="1"/>
          </p:nvPr>
        </p:nvSpPr>
        <p:spPr/>
        <p:txBody>
          <a:bodyPr/>
          <a:lstStyle/>
          <a:p>
            <a:pPr eaLnBrk="1" hangingPunct="1"/>
            <a:r>
              <a:rPr lang="en-US" altLang="zh-CN" sz="4000" b="1">
                <a:solidFill>
                  <a:srgbClr val="FF0000"/>
                </a:solidFill>
                <a:latin typeface="华文行楷" charset="-122"/>
                <a:ea typeface="华文行楷" charset="-122"/>
              </a:rPr>
              <a:t> </a:t>
            </a:r>
            <a:r>
              <a:rPr lang="zh-CN" altLang="en-US" sz="4000" b="1">
                <a:latin typeface="华文行楷" charset="-122"/>
                <a:ea typeface="华文行楷" charset="-122"/>
              </a:rPr>
              <a:t>学校操场上的双杠</a:t>
            </a:r>
            <a:r>
              <a:rPr lang="en-US" altLang="zh-CN" sz="4000" b="1">
                <a:latin typeface="华文行楷" charset="-122"/>
                <a:ea typeface="华文行楷" charset="-122"/>
              </a:rPr>
              <a:t>,</a:t>
            </a:r>
            <a:r>
              <a:rPr lang="zh-CN" altLang="en-US" sz="4000" b="1">
                <a:latin typeface="华文行楷" charset="-122"/>
                <a:ea typeface="华文行楷" charset="-122"/>
              </a:rPr>
              <a:t>教室中课桌面、黑板面相邻的两边与相对的两条边</a:t>
            </a:r>
            <a:r>
              <a:rPr lang="en-US" altLang="zh-CN" sz="4000" b="1">
                <a:ea typeface="华文行楷" charset="-122"/>
              </a:rPr>
              <a:t>……</a:t>
            </a:r>
            <a:r>
              <a:rPr lang="zh-CN" altLang="en-US" sz="4000" b="1">
                <a:latin typeface="华文行楷" charset="-122"/>
                <a:ea typeface="华文行楷" charset="-122"/>
              </a:rPr>
              <a:t>都给我们以相交线平行线的形象</a:t>
            </a:r>
          </a:p>
        </p:txBody>
      </p:sp>
    </p:spTree>
    <p:extLst>
      <p:ext uri="{BB962C8B-B14F-4D97-AF65-F5344CB8AC3E}">
        <p14:creationId xmlns:p14="http://schemas.microsoft.com/office/powerpoint/2010/main" val="14914952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衣帽架"/>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304800"/>
            <a:ext cx="4038600" cy="3371850"/>
          </a:xfrm>
          <a:prstGeom prst="rect">
            <a:avLst/>
          </a:prstGeom>
          <a:noFill/>
          <a:extLst>
            <a:ext uri="{909E8E84-426E-40DD-AFC4-6F175D3DCCD1}">
              <a14:hiddenFill xmlns:a14="http://schemas.microsoft.com/office/drawing/2010/main">
                <a:solidFill>
                  <a:srgbClr val="FFFFFF"/>
                </a:solidFill>
              </a14:hiddenFill>
            </a:ext>
          </a:extLst>
        </p:spPr>
      </p:pic>
      <p:sp>
        <p:nvSpPr>
          <p:cNvPr id="36867" name="Line 3"/>
          <p:cNvSpPr>
            <a:spLocks noChangeShapeType="1"/>
          </p:cNvSpPr>
          <p:nvPr/>
        </p:nvSpPr>
        <p:spPr bwMode="auto">
          <a:xfrm flipH="1">
            <a:off x="2438400" y="838200"/>
            <a:ext cx="1371600" cy="2514600"/>
          </a:xfrm>
          <a:prstGeom prst="line">
            <a:avLst/>
          </a:prstGeom>
          <a:noFill/>
          <a:ln w="57150">
            <a:solidFill>
              <a:srgbClr val="00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6868" name="Line 4"/>
          <p:cNvSpPr>
            <a:spLocks noChangeShapeType="1"/>
          </p:cNvSpPr>
          <p:nvPr/>
        </p:nvSpPr>
        <p:spPr bwMode="auto">
          <a:xfrm>
            <a:off x="2514600" y="914400"/>
            <a:ext cx="1219200" cy="2438400"/>
          </a:xfrm>
          <a:prstGeom prst="line">
            <a:avLst/>
          </a:prstGeom>
          <a:noFill/>
          <a:ln w="57150">
            <a:solidFill>
              <a:srgbClr val="00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pic>
        <p:nvPicPr>
          <p:cNvPr id="36869" name="Picture 5" descr="剪刀"/>
          <p:cNvPicPr>
            <a:picLocks noChangeAspect="1" noChangeArrowheads="1"/>
          </p:cNvPicPr>
          <p:nvPr/>
        </p:nvPicPr>
        <p:blipFill>
          <a:blip r:embed="rId3">
            <a:extLst>
              <a:ext uri="{28A0092B-C50C-407E-A947-70E740481C1C}">
                <a14:useLocalDpi xmlns:a14="http://schemas.microsoft.com/office/drawing/2010/main" val="0"/>
              </a:ext>
            </a:extLst>
          </a:blip>
          <a:srcRect l="7317" b="4065"/>
          <a:stretch>
            <a:fillRect/>
          </a:stretch>
        </p:blipFill>
        <p:spPr bwMode="auto">
          <a:xfrm>
            <a:off x="6096000" y="2919414"/>
            <a:ext cx="4191000" cy="3252787"/>
          </a:xfrm>
          <a:prstGeom prst="rect">
            <a:avLst/>
          </a:prstGeom>
          <a:noFill/>
          <a:extLst>
            <a:ext uri="{909E8E84-426E-40DD-AFC4-6F175D3DCCD1}">
              <a14:hiddenFill xmlns:a14="http://schemas.microsoft.com/office/drawing/2010/main">
                <a:solidFill>
                  <a:srgbClr val="FFFFFF"/>
                </a:solidFill>
              </a14:hiddenFill>
            </a:ext>
          </a:extLst>
        </p:spPr>
      </p:pic>
      <p:sp>
        <p:nvSpPr>
          <p:cNvPr id="36870" name="Line 6"/>
          <p:cNvSpPr>
            <a:spLocks noChangeShapeType="1"/>
          </p:cNvSpPr>
          <p:nvPr/>
        </p:nvSpPr>
        <p:spPr bwMode="auto">
          <a:xfrm>
            <a:off x="6172200" y="3910013"/>
            <a:ext cx="3505200" cy="11430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6871" name="Line 7"/>
          <p:cNvSpPr>
            <a:spLocks noChangeShapeType="1"/>
          </p:cNvSpPr>
          <p:nvPr/>
        </p:nvSpPr>
        <p:spPr bwMode="auto">
          <a:xfrm>
            <a:off x="6705600" y="3148013"/>
            <a:ext cx="2590800" cy="26670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Tree>
    <p:extLst>
      <p:ext uri="{BB962C8B-B14F-4D97-AF65-F5344CB8AC3E}">
        <p14:creationId xmlns:p14="http://schemas.microsoft.com/office/powerpoint/2010/main" val="10726325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grpId="0" nodeType="withEffect">
                                  <p:stCondLst>
                                    <p:cond delay="2000"/>
                                  </p:stCondLst>
                                  <p:childTnLst>
                                    <p:set>
                                      <p:cBhvr>
                                        <p:cTn id="6" dur="1" fill="hold">
                                          <p:stCondLst>
                                            <p:cond delay="0"/>
                                          </p:stCondLst>
                                        </p:cTn>
                                        <p:tgtEl>
                                          <p:spTgt spid="36868"/>
                                        </p:tgtEl>
                                        <p:attrNameLst>
                                          <p:attrName>style.visibility</p:attrName>
                                        </p:attrNameLst>
                                      </p:cBhvr>
                                      <p:to>
                                        <p:strVal val="visible"/>
                                      </p:to>
                                    </p:set>
                                    <p:animEffect transition="in" filter="strips(downLeft)">
                                      <p:cBhvr>
                                        <p:cTn id="7" dur="500"/>
                                        <p:tgtEl>
                                          <p:spTgt spid="36868"/>
                                        </p:tgtEl>
                                      </p:cBhvr>
                                    </p:animEffect>
                                  </p:childTnLst>
                                </p:cTn>
                              </p:par>
                              <p:par>
                                <p:cTn id="8" presetID="18" presetClass="entr" presetSubtype="12" fill="hold" grpId="0" nodeType="withEffect">
                                  <p:stCondLst>
                                    <p:cond delay="2000"/>
                                  </p:stCondLst>
                                  <p:childTnLst>
                                    <p:set>
                                      <p:cBhvr>
                                        <p:cTn id="9" dur="1" fill="hold">
                                          <p:stCondLst>
                                            <p:cond delay="0"/>
                                          </p:stCondLst>
                                        </p:cTn>
                                        <p:tgtEl>
                                          <p:spTgt spid="36867"/>
                                        </p:tgtEl>
                                        <p:attrNameLst>
                                          <p:attrName>style.visibility</p:attrName>
                                        </p:attrNameLst>
                                      </p:cBhvr>
                                      <p:to>
                                        <p:strVal val="visible"/>
                                      </p:to>
                                    </p:set>
                                    <p:animEffect transition="in" filter="strips(downLeft)">
                                      <p:cBhvr>
                                        <p:cTn id="10" dur="500"/>
                                        <p:tgtEl>
                                          <p:spTgt spid="36867"/>
                                        </p:tgtEl>
                                      </p:cBhvr>
                                    </p:animEffect>
                                  </p:childTnLst>
                                </p:cTn>
                              </p:par>
                              <p:par>
                                <p:cTn id="11" presetID="22" presetClass="entr" presetSubtype="2" fill="hold" grpId="0" nodeType="withEffect">
                                  <p:stCondLst>
                                    <p:cond delay="2000"/>
                                  </p:stCondLst>
                                  <p:childTnLst>
                                    <p:set>
                                      <p:cBhvr>
                                        <p:cTn id="12" dur="1" fill="hold">
                                          <p:stCondLst>
                                            <p:cond delay="0"/>
                                          </p:stCondLst>
                                        </p:cTn>
                                        <p:tgtEl>
                                          <p:spTgt spid="36870"/>
                                        </p:tgtEl>
                                        <p:attrNameLst>
                                          <p:attrName>style.visibility</p:attrName>
                                        </p:attrNameLst>
                                      </p:cBhvr>
                                      <p:to>
                                        <p:strVal val="visible"/>
                                      </p:to>
                                    </p:set>
                                    <p:animEffect transition="in" filter="wipe(right)">
                                      <p:cBhvr>
                                        <p:cTn id="13" dur="1000"/>
                                        <p:tgtEl>
                                          <p:spTgt spid="36870"/>
                                        </p:tgtEl>
                                      </p:cBhvr>
                                    </p:animEffect>
                                  </p:childTnLst>
                                </p:cTn>
                              </p:par>
                              <p:par>
                                <p:cTn id="14" presetID="22" presetClass="entr" presetSubtype="4" fill="hold" grpId="0" nodeType="withEffect">
                                  <p:stCondLst>
                                    <p:cond delay="2000"/>
                                  </p:stCondLst>
                                  <p:childTnLst>
                                    <p:set>
                                      <p:cBhvr>
                                        <p:cTn id="15" dur="1" fill="hold">
                                          <p:stCondLst>
                                            <p:cond delay="0"/>
                                          </p:stCondLst>
                                        </p:cTn>
                                        <p:tgtEl>
                                          <p:spTgt spid="36871"/>
                                        </p:tgtEl>
                                        <p:attrNameLst>
                                          <p:attrName>style.visibility</p:attrName>
                                        </p:attrNameLst>
                                      </p:cBhvr>
                                      <p:to>
                                        <p:strVal val="visible"/>
                                      </p:to>
                                    </p:set>
                                    <p:animEffect transition="in" filter="wipe(down)">
                                      <p:cBhvr>
                                        <p:cTn id="16" dur="1000"/>
                                        <p:tgtEl>
                                          <p:spTgt spid="368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animBg="1"/>
      <p:bldP spid="36868" grpId="0" animBg="1"/>
      <p:bldP spid="36870" grpId="0" animBg="1"/>
      <p:bldP spid="3687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9"/>
          <p:cNvPicPr>
            <a:picLocks noChangeAspect="1" noChangeArrowheads="1"/>
          </p:cNvPicPr>
          <p:nvPr/>
        </p:nvPicPr>
        <p:blipFill>
          <a:blip r:embed="rId2">
            <a:lum bright="18000"/>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7107" name="AutoShape 3" descr="胡桃"/>
          <p:cNvSpPr>
            <a:spLocks noChangeArrowheads="1"/>
          </p:cNvSpPr>
          <p:nvPr/>
        </p:nvSpPr>
        <p:spPr bwMode="auto">
          <a:xfrm rot="2498013">
            <a:off x="3733800" y="2286000"/>
            <a:ext cx="3810000" cy="139700"/>
          </a:xfrm>
          <a:prstGeom prst="roundRect">
            <a:avLst>
              <a:gd name="adj" fmla="val 16667"/>
            </a:avLst>
          </a:prstGeom>
          <a:blipFill dpi="0" rotWithShape="1">
            <a:blip r:embed="rId3"/>
            <a:srcRect/>
            <a:tile tx="0" ty="0" sx="100000" sy="100000" flip="none" algn="tl"/>
          </a:blipFill>
          <a:ln>
            <a:noFill/>
          </a:ln>
          <a:effectLst/>
          <a:extLst>
            <a:ext uri="{91240B29-F687-4F45-9708-019B960494DF}">
              <a14:hiddenLine xmlns:a14="http://schemas.microsoft.com/office/drawing/2010/main" w="38100">
                <a:solidFill>
                  <a:srgbClr val="00FF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47108" name="AutoShape 4" descr="胡桃"/>
          <p:cNvSpPr>
            <a:spLocks noChangeArrowheads="1"/>
          </p:cNvSpPr>
          <p:nvPr/>
        </p:nvSpPr>
        <p:spPr bwMode="auto">
          <a:xfrm>
            <a:off x="3632200" y="2286000"/>
            <a:ext cx="3987800" cy="152400"/>
          </a:xfrm>
          <a:prstGeom prst="roundRect">
            <a:avLst>
              <a:gd name="adj" fmla="val 16667"/>
            </a:avLst>
          </a:prstGeom>
          <a:blipFill dpi="0" rotWithShape="1">
            <a:blip r:embed="rId3"/>
            <a:srcRect/>
            <a:tile tx="0" ty="0" sx="100000" sy="100000" flip="none" algn="tl"/>
          </a:blipFill>
          <a:ln>
            <a:noFill/>
          </a:ln>
          <a:effectLst/>
          <a:extLst>
            <a:ext uri="{91240B29-F687-4F45-9708-019B960494DF}">
              <a14:hiddenLine xmlns:a14="http://schemas.microsoft.com/office/drawing/2010/main" w="38100">
                <a:solidFill>
                  <a:srgbClr val="00FF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47109" name="Oval 5" descr="白色大理石"/>
          <p:cNvSpPr>
            <a:spLocks noChangeArrowheads="1"/>
          </p:cNvSpPr>
          <p:nvPr/>
        </p:nvSpPr>
        <p:spPr bwMode="auto">
          <a:xfrm>
            <a:off x="5562600" y="2286000"/>
            <a:ext cx="152400" cy="152400"/>
          </a:xfrm>
          <a:prstGeom prst="ellipse">
            <a:avLst/>
          </a:prstGeom>
          <a:blipFill dpi="0" rotWithShape="1">
            <a:blip r:embed="rId4"/>
            <a:srcRect/>
            <a:tile tx="0" ty="0" sx="100000" sy="100000" flip="none" algn="tl"/>
          </a:blipFill>
          <a:ln>
            <a:noFill/>
          </a:ln>
          <a:effectLst/>
          <a:extLst>
            <a:ext uri="{91240B29-F687-4F45-9708-019B960494DF}">
              <a14:hiddenLine xmlns:a14="http://schemas.microsoft.com/office/drawing/2010/main" w="38100">
                <a:solidFill>
                  <a:srgbClr val="00FF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47110" name="Text Box 6"/>
          <p:cNvSpPr txBox="1">
            <a:spLocks noChangeArrowheads="1"/>
          </p:cNvSpPr>
          <p:nvPr/>
        </p:nvSpPr>
        <p:spPr bwMode="auto">
          <a:xfrm>
            <a:off x="1905000" y="228601"/>
            <a:ext cx="2667000" cy="646331"/>
          </a:xfrm>
          <a:prstGeom prst="rect">
            <a:avLst/>
          </a:prstGeom>
          <a:noFill/>
          <a:ln w="38100">
            <a:solidFill>
              <a:srgbClr val="00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zh-CN" altLang="en-US" sz="3600" b="1">
                <a:solidFill>
                  <a:srgbClr val="0000FF"/>
                </a:solidFill>
                <a:ea typeface="方正行楷简体" charset="0"/>
              </a:rPr>
              <a:t>观察与联想</a:t>
            </a:r>
          </a:p>
        </p:txBody>
      </p:sp>
      <p:grpSp>
        <p:nvGrpSpPr>
          <p:cNvPr id="47111" name="Group 7"/>
          <p:cNvGrpSpPr>
            <a:grpSpLocks/>
          </p:cNvGrpSpPr>
          <p:nvPr/>
        </p:nvGrpSpPr>
        <p:grpSpPr bwMode="auto">
          <a:xfrm>
            <a:off x="3886200" y="3810000"/>
            <a:ext cx="3429000" cy="2057400"/>
            <a:chOff x="1488" y="2400"/>
            <a:chExt cx="2160" cy="1296"/>
          </a:xfrm>
        </p:grpSpPr>
        <p:sp>
          <p:nvSpPr>
            <p:cNvPr id="47112" name="Line 8"/>
            <p:cNvSpPr>
              <a:spLocks noChangeShapeType="1"/>
            </p:cNvSpPr>
            <p:nvPr/>
          </p:nvSpPr>
          <p:spPr bwMode="auto">
            <a:xfrm flipV="1">
              <a:off x="1488" y="3024"/>
              <a:ext cx="2160" cy="48"/>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47113" name="Line 9"/>
            <p:cNvSpPr>
              <a:spLocks noChangeShapeType="1"/>
            </p:cNvSpPr>
            <p:nvPr/>
          </p:nvSpPr>
          <p:spPr bwMode="auto">
            <a:xfrm>
              <a:off x="1728" y="2400"/>
              <a:ext cx="1632" cy="1296"/>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47114" name="弧 10"/>
            <p:cNvSpPr>
              <a:spLocks/>
            </p:cNvSpPr>
            <p:nvPr/>
          </p:nvSpPr>
          <p:spPr bwMode="auto">
            <a:xfrm rot="-830377">
              <a:off x="2417" y="2896"/>
              <a:ext cx="238" cy="192"/>
            </a:xfrm>
            <a:custGeom>
              <a:avLst/>
              <a:gdLst>
                <a:gd name="G0" fmla="+- 0 0 0"/>
                <a:gd name="G1" fmla="+- 21545 0 0"/>
                <a:gd name="G2" fmla="+- 21600 0 0"/>
                <a:gd name="T0" fmla="*/ 1540 w 21414"/>
                <a:gd name="T1" fmla="*/ 0 h 21545"/>
                <a:gd name="T2" fmla="*/ 21414 w 21414"/>
                <a:gd name="T3" fmla="*/ 18719 h 21545"/>
                <a:gd name="T4" fmla="*/ 0 w 21414"/>
                <a:gd name="T5" fmla="*/ 21545 h 21545"/>
              </a:gdLst>
              <a:ahLst/>
              <a:cxnLst>
                <a:cxn ang="0">
                  <a:pos x="T0" y="T1"/>
                </a:cxn>
                <a:cxn ang="0">
                  <a:pos x="T2" y="T3"/>
                </a:cxn>
                <a:cxn ang="0">
                  <a:pos x="T4" y="T5"/>
                </a:cxn>
              </a:cxnLst>
              <a:rect l="0" t="0" r="r" b="b"/>
              <a:pathLst>
                <a:path w="21414" h="21545" fill="none" extrusionOk="0">
                  <a:moveTo>
                    <a:pt x="1540" y="-1"/>
                  </a:moveTo>
                  <a:cubicBezTo>
                    <a:pt x="11768" y="731"/>
                    <a:pt x="20072" y="8552"/>
                    <a:pt x="21414" y="18718"/>
                  </a:cubicBezTo>
                </a:path>
                <a:path w="21414" h="21545" stroke="0" extrusionOk="0">
                  <a:moveTo>
                    <a:pt x="1540" y="-1"/>
                  </a:moveTo>
                  <a:cubicBezTo>
                    <a:pt x="11768" y="731"/>
                    <a:pt x="20072" y="8552"/>
                    <a:pt x="21414" y="18718"/>
                  </a:cubicBezTo>
                  <a:lnTo>
                    <a:pt x="0" y="21545"/>
                  </a:lnTo>
                  <a:close/>
                </a:path>
              </a:pathLst>
            </a:custGeom>
            <a:noFill/>
            <a:ln w="38100" cmpd="dbl">
              <a:solidFill>
                <a:srgbClr val="D6009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47115" name="弧 11"/>
            <p:cNvSpPr>
              <a:spLocks/>
            </p:cNvSpPr>
            <p:nvPr/>
          </p:nvSpPr>
          <p:spPr bwMode="auto">
            <a:xfrm rot="14905972">
              <a:off x="2264" y="2929"/>
              <a:ext cx="112" cy="96"/>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rgbClr val="660066"/>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47116" name="弧 12"/>
            <p:cNvSpPr>
              <a:spLocks/>
            </p:cNvSpPr>
            <p:nvPr/>
          </p:nvSpPr>
          <p:spPr bwMode="auto">
            <a:xfrm rot="9752093" flipH="1">
              <a:off x="2736" y="3072"/>
              <a:ext cx="107" cy="123"/>
            </a:xfrm>
            <a:custGeom>
              <a:avLst/>
              <a:gdLst>
                <a:gd name="G0" fmla="+- 0 0 0"/>
                <a:gd name="G1" fmla="+- 21369 0 0"/>
                <a:gd name="G2" fmla="+- 21600 0 0"/>
                <a:gd name="T0" fmla="*/ 3154 w 21600"/>
                <a:gd name="T1" fmla="*/ 0 h 27492"/>
                <a:gd name="T2" fmla="*/ 20714 w 21600"/>
                <a:gd name="T3" fmla="*/ 27492 h 27492"/>
                <a:gd name="T4" fmla="*/ 0 w 21600"/>
                <a:gd name="T5" fmla="*/ 21369 h 27492"/>
              </a:gdLst>
              <a:ahLst/>
              <a:cxnLst>
                <a:cxn ang="0">
                  <a:pos x="T0" y="T1"/>
                </a:cxn>
                <a:cxn ang="0">
                  <a:pos x="T2" y="T3"/>
                </a:cxn>
                <a:cxn ang="0">
                  <a:pos x="T4" y="T5"/>
                </a:cxn>
              </a:cxnLst>
              <a:rect l="0" t="0" r="r" b="b"/>
              <a:pathLst>
                <a:path w="21600" h="27492" fill="none" extrusionOk="0">
                  <a:moveTo>
                    <a:pt x="3153" y="0"/>
                  </a:moveTo>
                  <a:cubicBezTo>
                    <a:pt x="13750" y="1564"/>
                    <a:pt x="21600" y="10657"/>
                    <a:pt x="21600" y="21369"/>
                  </a:cubicBezTo>
                  <a:cubicBezTo>
                    <a:pt x="21600" y="23441"/>
                    <a:pt x="21301" y="25504"/>
                    <a:pt x="20713" y="27491"/>
                  </a:cubicBezTo>
                </a:path>
                <a:path w="21600" h="27492" stroke="0" extrusionOk="0">
                  <a:moveTo>
                    <a:pt x="3153" y="0"/>
                  </a:moveTo>
                  <a:cubicBezTo>
                    <a:pt x="13750" y="1564"/>
                    <a:pt x="21600" y="10657"/>
                    <a:pt x="21600" y="21369"/>
                  </a:cubicBezTo>
                  <a:cubicBezTo>
                    <a:pt x="21600" y="23441"/>
                    <a:pt x="21301" y="25504"/>
                    <a:pt x="20713" y="27491"/>
                  </a:cubicBezTo>
                  <a:lnTo>
                    <a:pt x="0" y="21369"/>
                  </a:lnTo>
                  <a:close/>
                </a:path>
              </a:pathLst>
            </a:custGeom>
            <a:noFill/>
            <a:ln w="38100">
              <a:solidFill>
                <a:srgbClr val="660066"/>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47117" name="弧 13"/>
            <p:cNvSpPr>
              <a:spLocks/>
            </p:cNvSpPr>
            <p:nvPr/>
          </p:nvSpPr>
          <p:spPr bwMode="auto">
            <a:xfrm rot="9969623">
              <a:off x="2408" y="3008"/>
              <a:ext cx="238" cy="192"/>
            </a:xfrm>
            <a:custGeom>
              <a:avLst/>
              <a:gdLst>
                <a:gd name="G0" fmla="+- 0 0 0"/>
                <a:gd name="G1" fmla="+- 21545 0 0"/>
                <a:gd name="G2" fmla="+- 21600 0 0"/>
                <a:gd name="T0" fmla="*/ 1540 w 21414"/>
                <a:gd name="T1" fmla="*/ 0 h 21545"/>
                <a:gd name="T2" fmla="*/ 21414 w 21414"/>
                <a:gd name="T3" fmla="*/ 18719 h 21545"/>
                <a:gd name="T4" fmla="*/ 0 w 21414"/>
                <a:gd name="T5" fmla="*/ 21545 h 21545"/>
              </a:gdLst>
              <a:ahLst/>
              <a:cxnLst>
                <a:cxn ang="0">
                  <a:pos x="T0" y="T1"/>
                </a:cxn>
                <a:cxn ang="0">
                  <a:pos x="T2" y="T3"/>
                </a:cxn>
                <a:cxn ang="0">
                  <a:pos x="T4" y="T5"/>
                </a:cxn>
              </a:cxnLst>
              <a:rect l="0" t="0" r="r" b="b"/>
              <a:pathLst>
                <a:path w="21414" h="21545" fill="none" extrusionOk="0">
                  <a:moveTo>
                    <a:pt x="1540" y="-1"/>
                  </a:moveTo>
                  <a:cubicBezTo>
                    <a:pt x="11768" y="731"/>
                    <a:pt x="20072" y="8552"/>
                    <a:pt x="21414" y="18718"/>
                  </a:cubicBezTo>
                </a:path>
                <a:path w="21414" h="21545" stroke="0" extrusionOk="0">
                  <a:moveTo>
                    <a:pt x="1540" y="-1"/>
                  </a:moveTo>
                  <a:cubicBezTo>
                    <a:pt x="11768" y="731"/>
                    <a:pt x="20072" y="8552"/>
                    <a:pt x="21414" y="18718"/>
                  </a:cubicBezTo>
                  <a:lnTo>
                    <a:pt x="0" y="21545"/>
                  </a:lnTo>
                  <a:close/>
                </a:path>
              </a:pathLst>
            </a:custGeom>
            <a:noFill/>
            <a:ln w="38100" cmpd="dbl">
              <a:solidFill>
                <a:srgbClr val="D6009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47118" name="Text Box 14"/>
            <p:cNvSpPr txBox="1">
              <a:spLocks noChangeArrowheads="1"/>
            </p:cNvSpPr>
            <p:nvPr/>
          </p:nvSpPr>
          <p:spPr bwMode="auto">
            <a:xfrm>
              <a:off x="1992" y="2792"/>
              <a:ext cx="3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1</a:t>
              </a:r>
            </a:p>
          </p:txBody>
        </p:sp>
        <p:sp>
          <p:nvSpPr>
            <p:cNvPr id="47119" name="Text Box 15"/>
            <p:cNvSpPr txBox="1">
              <a:spLocks noChangeArrowheads="1"/>
            </p:cNvSpPr>
            <p:nvPr/>
          </p:nvSpPr>
          <p:spPr bwMode="auto">
            <a:xfrm>
              <a:off x="2464" y="2616"/>
              <a:ext cx="3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2</a:t>
              </a:r>
            </a:p>
          </p:txBody>
        </p:sp>
        <p:sp>
          <p:nvSpPr>
            <p:cNvPr id="47120" name="Text Box 16"/>
            <p:cNvSpPr txBox="1">
              <a:spLocks noChangeArrowheads="1"/>
            </p:cNvSpPr>
            <p:nvPr/>
          </p:nvSpPr>
          <p:spPr bwMode="auto">
            <a:xfrm>
              <a:off x="2800" y="3040"/>
              <a:ext cx="3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3</a:t>
              </a:r>
            </a:p>
          </p:txBody>
        </p:sp>
        <p:sp>
          <p:nvSpPr>
            <p:cNvPr id="47121" name="Text Box 17"/>
            <p:cNvSpPr txBox="1">
              <a:spLocks noChangeArrowheads="1"/>
            </p:cNvSpPr>
            <p:nvPr/>
          </p:nvSpPr>
          <p:spPr bwMode="auto">
            <a:xfrm>
              <a:off x="2272" y="3144"/>
              <a:ext cx="3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4</a:t>
              </a:r>
            </a:p>
          </p:txBody>
        </p:sp>
      </p:grpSp>
      <p:sp>
        <p:nvSpPr>
          <p:cNvPr id="47122" name="Text Box 18"/>
          <p:cNvSpPr txBox="1">
            <a:spLocks noChangeArrowheads="1"/>
          </p:cNvSpPr>
          <p:nvPr/>
        </p:nvSpPr>
        <p:spPr bwMode="auto">
          <a:xfrm>
            <a:off x="3429000" y="46482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A</a:t>
            </a:r>
          </a:p>
        </p:txBody>
      </p:sp>
      <p:sp>
        <p:nvSpPr>
          <p:cNvPr id="47123" name="Text Box 19"/>
          <p:cNvSpPr txBox="1">
            <a:spLocks noChangeArrowheads="1"/>
          </p:cNvSpPr>
          <p:nvPr/>
        </p:nvSpPr>
        <p:spPr bwMode="auto">
          <a:xfrm>
            <a:off x="7239000" y="45720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B</a:t>
            </a:r>
          </a:p>
        </p:txBody>
      </p:sp>
      <p:sp>
        <p:nvSpPr>
          <p:cNvPr id="47124" name="Text Box 20"/>
          <p:cNvSpPr txBox="1">
            <a:spLocks noChangeArrowheads="1"/>
          </p:cNvSpPr>
          <p:nvPr/>
        </p:nvSpPr>
        <p:spPr bwMode="auto">
          <a:xfrm>
            <a:off x="3810000" y="35052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C</a:t>
            </a:r>
          </a:p>
        </p:txBody>
      </p:sp>
      <p:sp>
        <p:nvSpPr>
          <p:cNvPr id="47125" name="Text Box 21"/>
          <p:cNvSpPr txBox="1">
            <a:spLocks noChangeArrowheads="1"/>
          </p:cNvSpPr>
          <p:nvPr/>
        </p:nvSpPr>
        <p:spPr bwMode="auto">
          <a:xfrm>
            <a:off x="6934200" y="57150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D</a:t>
            </a:r>
          </a:p>
        </p:txBody>
      </p:sp>
    </p:spTree>
    <p:extLst>
      <p:ext uri="{BB962C8B-B14F-4D97-AF65-F5344CB8AC3E}">
        <p14:creationId xmlns:p14="http://schemas.microsoft.com/office/powerpoint/2010/main" val="17582408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grpId="0" nodeType="clickEffect">
                                  <p:stCondLst>
                                    <p:cond delay="0"/>
                                  </p:stCondLst>
                                  <p:childTnLst>
                                    <p:animRot by="6000000">
                                      <p:cBhvr>
                                        <p:cTn id="6" dur="2000" fill="hold"/>
                                        <p:tgtEl>
                                          <p:spTgt spid="47107"/>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8" presetClass="emph" presetSubtype="0" fill="hold" grpId="1" nodeType="clickEffect">
                                  <p:stCondLst>
                                    <p:cond delay="0"/>
                                  </p:stCondLst>
                                  <p:childTnLst>
                                    <p:animRot by="4800000">
                                      <p:cBhvr>
                                        <p:cTn id="10" dur="2000" fill="hold"/>
                                        <p:tgtEl>
                                          <p:spTgt spid="47107"/>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18" presetClass="entr" presetSubtype="6" fill="hold" nodeType="clickEffect">
                                  <p:stCondLst>
                                    <p:cond delay="0"/>
                                  </p:stCondLst>
                                  <p:childTnLst>
                                    <p:set>
                                      <p:cBhvr>
                                        <p:cTn id="14" dur="1" fill="hold">
                                          <p:stCondLst>
                                            <p:cond delay="0"/>
                                          </p:stCondLst>
                                        </p:cTn>
                                        <p:tgtEl>
                                          <p:spTgt spid="47111"/>
                                        </p:tgtEl>
                                        <p:attrNameLst>
                                          <p:attrName>style.visibility</p:attrName>
                                        </p:attrNameLst>
                                      </p:cBhvr>
                                      <p:to>
                                        <p:strVal val="visible"/>
                                      </p:to>
                                    </p:set>
                                    <p:animEffect transition="in" filter="strips(downRight)">
                                      <p:cBhvr>
                                        <p:cTn id="15" dur="2000"/>
                                        <p:tgtEl>
                                          <p:spTgt spid="47111"/>
                                        </p:tgtEl>
                                      </p:cBhvr>
                                    </p:animEffect>
                                  </p:childTnLst>
                                </p:cTn>
                              </p:par>
                            </p:childTnLst>
                          </p:cTn>
                        </p:par>
                        <p:par>
                          <p:cTn id="16" fill="hold" nodeType="afterGroup">
                            <p:stCondLst>
                              <p:cond delay="2000"/>
                            </p:stCondLst>
                            <p:childTnLst>
                              <p:par>
                                <p:cTn id="17" presetID="18" presetClass="entr" presetSubtype="12" fill="hold" grpId="0" nodeType="afterEffect">
                                  <p:stCondLst>
                                    <p:cond delay="0"/>
                                  </p:stCondLst>
                                  <p:childTnLst>
                                    <p:set>
                                      <p:cBhvr>
                                        <p:cTn id="18" dur="1" fill="hold">
                                          <p:stCondLst>
                                            <p:cond delay="0"/>
                                          </p:stCondLst>
                                        </p:cTn>
                                        <p:tgtEl>
                                          <p:spTgt spid="47124"/>
                                        </p:tgtEl>
                                        <p:attrNameLst>
                                          <p:attrName>style.visibility</p:attrName>
                                        </p:attrNameLst>
                                      </p:cBhvr>
                                      <p:to>
                                        <p:strVal val="visible"/>
                                      </p:to>
                                    </p:set>
                                    <p:animEffect transition="in" filter="strips(downLeft)">
                                      <p:cBhvr>
                                        <p:cTn id="19" dur="500"/>
                                        <p:tgtEl>
                                          <p:spTgt spid="47124"/>
                                        </p:tgtEl>
                                      </p:cBhvr>
                                    </p:animEffect>
                                  </p:childTnLst>
                                </p:cTn>
                              </p:par>
                              <p:par>
                                <p:cTn id="20" presetID="18" presetClass="entr" presetSubtype="12" fill="hold" grpId="0" nodeType="withEffect">
                                  <p:stCondLst>
                                    <p:cond delay="0"/>
                                  </p:stCondLst>
                                  <p:childTnLst>
                                    <p:set>
                                      <p:cBhvr>
                                        <p:cTn id="21" dur="1" fill="hold">
                                          <p:stCondLst>
                                            <p:cond delay="0"/>
                                          </p:stCondLst>
                                        </p:cTn>
                                        <p:tgtEl>
                                          <p:spTgt spid="47122"/>
                                        </p:tgtEl>
                                        <p:attrNameLst>
                                          <p:attrName>style.visibility</p:attrName>
                                        </p:attrNameLst>
                                      </p:cBhvr>
                                      <p:to>
                                        <p:strVal val="visible"/>
                                      </p:to>
                                    </p:set>
                                    <p:animEffect transition="in" filter="strips(downLeft)">
                                      <p:cBhvr>
                                        <p:cTn id="22" dur="500"/>
                                        <p:tgtEl>
                                          <p:spTgt spid="47122"/>
                                        </p:tgtEl>
                                      </p:cBhvr>
                                    </p:animEffect>
                                  </p:childTnLst>
                                </p:cTn>
                              </p:par>
                              <p:par>
                                <p:cTn id="23" presetID="18" presetClass="entr" presetSubtype="12" fill="hold" grpId="0" nodeType="withEffect">
                                  <p:stCondLst>
                                    <p:cond delay="0"/>
                                  </p:stCondLst>
                                  <p:childTnLst>
                                    <p:set>
                                      <p:cBhvr>
                                        <p:cTn id="24" dur="1" fill="hold">
                                          <p:stCondLst>
                                            <p:cond delay="0"/>
                                          </p:stCondLst>
                                        </p:cTn>
                                        <p:tgtEl>
                                          <p:spTgt spid="47123"/>
                                        </p:tgtEl>
                                        <p:attrNameLst>
                                          <p:attrName>style.visibility</p:attrName>
                                        </p:attrNameLst>
                                      </p:cBhvr>
                                      <p:to>
                                        <p:strVal val="visible"/>
                                      </p:to>
                                    </p:set>
                                    <p:animEffect transition="in" filter="strips(downLeft)">
                                      <p:cBhvr>
                                        <p:cTn id="25" dur="500"/>
                                        <p:tgtEl>
                                          <p:spTgt spid="47123"/>
                                        </p:tgtEl>
                                      </p:cBhvr>
                                    </p:animEffect>
                                  </p:childTnLst>
                                </p:cTn>
                              </p:par>
                              <p:par>
                                <p:cTn id="26" presetID="18" presetClass="entr" presetSubtype="12" fill="hold" grpId="0" nodeType="withEffect">
                                  <p:stCondLst>
                                    <p:cond delay="0"/>
                                  </p:stCondLst>
                                  <p:childTnLst>
                                    <p:set>
                                      <p:cBhvr>
                                        <p:cTn id="27" dur="1" fill="hold">
                                          <p:stCondLst>
                                            <p:cond delay="0"/>
                                          </p:stCondLst>
                                        </p:cTn>
                                        <p:tgtEl>
                                          <p:spTgt spid="47125"/>
                                        </p:tgtEl>
                                        <p:attrNameLst>
                                          <p:attrName>style.visibility</p:attrName>
                                        </p:attrNameLst>
                                      </p:cBhvr>
                                      <p:to>
                                        <p:strVal val="visible"/>
                                      </p:to>
                                    </p:set>
                                    <p:animEffect transition="in" filter="strips(downLeft)">
                                      <p:cBhvr>
                                        <p:cTn id="28" dur="500"/>
                                        <p:tgtEl>
                                          <p:spTgt spid="47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animBg="1"/>
      <p:bldP spid="47107" grpId="1" animBg="1"/>
      <p:bldP spid="47122" grpId="0"/>
      <p:bldP spid="47123" grpId="0"/>
      <p:bldP spid="47124" grpId="0"/>
      <p:bldP spid="471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9" descr="00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088" y="239713"/>
            <a:ext cx="7561262" cy="354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Line 4"/>
          <p:cNvSpPr>
            <a:spLocks noChangeShapeType="1"/>
          </p:cNvSpPr>
          <p:nvPr/>
        </p:nvSpPr>
        <p:spPr bwMode="auto">
          <a:xfrm>
            <a:off x="8112126" y="1341438"/>
            <a:ext cx="1871663" cy="1727200"/>
          </a:xfrm>
          <a:prstGeom prst="line">
            <a:avLst/>
          </a:prstGeom>
          <a:noFill/>
          <a:ln w="38100">
            <a:solidFill>
              <a:srgbClr val="99FF33"/>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77" name="Line 5"/>
          <p:cNvSpPr>
            <a:spLocks noChangeShapeType="1"/>
          </p:cNvSpPr>
          <p:nvPr/>
        </p:nvSpPr>
        <p:spPr bwMode="auto">
          <a:xfrm>
            <a:off x="7608889" y="1844676"/>
            <a:ext cx="2663825" cy="576263"/>
          </a:xfrm>
          <a:prstGeom prst="line">
            <a:avLst/>
          </a:prstGeom>
          <a:noFill/>
          <a:ln w="38100">
            <a:solidFill>
              <a:srgbClr val="99FF33"/>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78" name="Text Box 6"/>
          <p:cNvSpPr txBox="1">
            <a:spLocks noChangeArrowheads="1"/>
          </p:cNvSpPr>
          <p:nvPr/>
        </p:nvSpPr>
        <p:spPr bwMode="auto">
          <a:xfrm>
            <a:off x="2135189" y="3789363"/>
            <a:ext cx="80867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FF0000"/>
                </a:solidFill>
                <a:latin typeface="华文新魏" charset="-122"/>
                <a:ea typeface="华文新魏" charset="-122"/>
              </a:rPr>
              <a:t>有一个公共点的两条直线形成相交直线</a:t>
            </a:r>
            <a:r>
              <a:rPr lang="en-US" altLang="zh-CN" sz="3600" b="1">
                <a:solidFill>
                  <a:srgbClr val="FF0000"/>
                </a:solidFill>
                <a:latin typeface="华文新魏" charset="-122"/>
                <a:ea typeface="华文新魏" charset="-122"/>
              </a:rPr>
              <a:t>.</a:t>
            </a:r>
          </a:p>
        </p:txBody>
      </p:sp>
      <p:sp>
        <p:nvSpPr>
          <p:cNvPr id="3079" name="Text Box 7"/>
          <p:cNvSpPr txBox="1">
            <a:spLocks noChangeArrowheads="1"/>
          </p:cNvSpPr>
          <p:nvPr/>
        </p:nvSpPr>
        <p:spPr bwMode="auto">
          <a:xfrm>
            <a:off x="2206626" y="5445126"/>
            <a:ext cx="813752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latin typeface="华文新魏" charset="-122"/>
                <a:ea typeface="华文新魏" charset="-122"/>
              </a:rPr>
              <a:t>        </a:t>
            </a:r>
            <a:r>
              <a:rPr lang="zh-CN" altLang="en-US" sz="3600" b="1">
                <a:latin typeface="华文新魏" charset="-122"/>
                <a:ea typeface="华文新魏" charset="-122"/>
              </a:rPr>
              <a:t>请你画出任意两条相交直线</a:t>
            </a:r>
            <a:r>
              <a:rPr lang="en-US" altLang="zh-CN" sz="3600" b="1">
                <a:latin typeface="华文新魏" charset="-122"/>
                <a:ea typeface="华文新魏" charset="-122"/>
              </a:rPr>
              <a:t>.</a:t>
            </a:r>
            <a:r>
              <a:rPr lang="zh-CN" altLang="en-US" sz="3600" b="1">
                <a:latin typeface="华文新魏" charset="-122"/>
                <a:ea typeface="华文新魏" charset="-122"/>
              </a:rPr>
              <a:t>看看这四个角有什么关系</a:t>
            </a:r>
            <a:r>
              <a:rPr lang="en-US" altLang="zh-CN" sz="3600" b="1">
                <a:latin typeface="华文新魏" charset="-122"/>
                <a:ea typeface="华文新魏" charset="-122"/>
              </a:rPr>
              <a:t>?</a:t>
            </a:r>
          </a:p>
        </p:txBody>
      </p:sp>
      <p:sp>
        <p:nvSpPr>
          <p:cNvPr id="3080" name="Text Box 8"/>
          <p:cNvSpPr txBox="1">
            <a:spLocks noChangeArrowheads="1"/>
          </p:cNvSpPr>
          <p:nvPr/>
        </p:nvSpPr>
        <p:spPr bwMode="auto">
          <a:xfrm>
            <a:off x="2135189" y="4365626"/>
            <a:ext cx="835342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latin typeface="华文新魏" charset="-122"/>
                <a:ea typeface="华文新魏" charset="-122"/>
              </a:rPr>
              <a:t>问题</a:t>
            </a:r>
            <a:r>
              <a:rPr lang="en-US" altLang="zh-CN" sz="3600" b="1">
                <a:solidFill>
                  <a:srgbClr val="660066"/>
                </a:solidFill>
                <a:latin typeface="华文新魏" charset="-122"/>
                <a:ea typeface="华文新魏" charset="-122"/>
              </a:rPr>
              <a:t>:</a:t>
            </a:r>
            <a:r>
              <a:rPr lang="zh-CN" altLang="en-US" sz="3600" b="1">
                <a:solidFill>
                  <a:schemeClr val="accent2"/>
                </a:solidFill>
                <a:latin typeface="华文新魏" charset="-122"/>
                <a:ea typeface="华文新魏" charset="-122"/>
              </a:rPr>
              <a:t>两条相交直线</a:t>
            </a:r>
            <a:r>
              <a:rPr lang="en-US" altLang="zh-CN" sz="3600" b="1">
                <a:solidFill>
                  <a:schemeClr val="accent2"/>
                </a:solidFill>
                <a:latin typeface="华文新魏" charset="-122"/>
                <a:ea typeface="华文新魏" charset="-122"/>
              </a:rPr>
              <a:t>.</a:t>
            </a:r>
            <a:r>
              <a:rPr lang="zh-CN" altLang="en-US" sz="3600" b="1">
                <a:solidFill>
                  <a:schemeClr val="accent2"/>
                </a:solidFill>
                <a:latin typeface="华文新魏" charset="-122"/>
                <a:ea typeface="华文新魏" charset="-122"/>
              </a:rPr>
              <a:t>形成的小于平角的角有几个</a:t>
            </a:r>
            <a:r>
              <a:rPr lang="en-US" altLang="zh-CN" sz="3600" b="1">
                <a:solidFill>
                  <a:schemeClr val="accent2"/>
                </a:solidFill>
                <a:latin typeface="华文新魏" charset="-122"/>
                <a:ea typeface="华文新魏" charset="-122"/>
              </a:rPr>
              <a:t>?</a:t>
            </a:r>
          </a:p>
        </p:txBody>
      </p:sp>
    </p:spTree>
    <p:extLst>
      <p:ext uri="{BB962C8B-B14F-4D97-AF65-F5344CB8AC3E}">
        <p14:creationId xmlns:p14="http://schemas.microsoft.com/office/powerpoint/2010/main" val="13785798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077"/>
                                        </p:tgtEl>
                                        <p:attrNameLst>
                                          <p:attrName>style.visibility</p:attrName>
                                        </p:attrNameLst>
                                      </p:cBhvr>
                                      <p:to>
                                        <p:strVal val="visible"/>
                                      </p:to>
                                    </p:set>
                                    <p:animEffect transition="in" filter="wipe(right)">
                                      <p:cBhvr>
                                        <p:cTn id="7" dur="2000"/>
                                        <p:tgtEl>
                                          <p:spTgt spid="307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wipe(down)">
                                      <p:cBhvr>
                                        <p:cTn id="12" dur="2000"/>
                                        <p:tgtEl>
                                          <p:spTgt spid="307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3078"/>
                                        </p:tgtEl>
                                        <p:attrNameLst>
                                          <p:attrName>style.visibility</p:attrName>
                                        </p:attrNameLst>
                                      </p:cBhvr>
                                      <p:to>
                                        <p:strVal val="visible"/>
                                      </p:to>
                                    </p:set>
                                    <p:anim calcmode="discrete" valueType="clr">
                                      <p:cBhvr override="childStyle">
                                        <p:cTn id="17" dur="80"/>
                                        <p:tgtEl>
                                          <p:spTgt spid="3078"/>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3078"/>
                                        </p:tgtEl>
                                        <p:attrNameLst>
                                          <p:attrName>fillcolor</p:attrName>
                                        </p:attrNameLst>
                                      </p:cBhvr>
                                      <p:tavLst>
                                        <p:tav tm="0">
                                          <p:val>
                                            <p:clrVal>
                                              <a:schemeClr val="accent2"/>
                                            </p:clrVal>
                                          </p:val>
                                        </p:tav>
                                        <p:tav tm="50000">
                                          <p:val>
                                            <p:clrVal>
                                              <a:schemeClr val="hlink"/>
                                            </p:clrVal>
                                          </p:val>
                                        </p:tav>
                                      </p:tavLst>
                                    </p:anim>
                                    <p:set>
                                      <p:cBhvr>
                                        <p:cTn id="19" dur="80"/>
                                        <p:tgtEl>
                                          <p:spTgt spid="3078"/>
                                        </p:tgtEl>
                                        <p:attrNameLst>
                                          <p:attrName>fill.type</p:attrName>
                                        </p:attrNameLst>
                                      </p:cBhvr>
                                      <p:to>
                                        <p:strVal val="solid"/>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3080"/>
                                        </p:tgtEl>
                                        <p:attrNameLst>
                                          <p:attrName>style.visibility</p:attrName>
                                        </p:attrNameLst>
                                      </p:cBhvr>
                                      <p:to>
                                        <p:strVal val="visible"/>
                                      </p:to>
                                    </p:set>
                                    <p:animEffect transition="in" filter="slide(fromBottom)">
                                      <p:cBhvr>
                                        <p:cTn id="24" dur="500"/>
                                        <p:tgtEl>
                                          <p:spTgt spid="3080"/>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3079"/>
                                        </p:tgtEl>
                                        <p:attrNameLst>
                                          <p:attrName>style.visibility</p:attrName>
                                        </p:attrNameLst>
                                      </p:cBhvr>
                                      <p:to>
                                        <p:strVal val="visible"/>
                                      </p:to>
                                    </p:set>
                                    <p:anim by="(-#ppt_w*2)" calcmode="lin" valueType="num">
                                      <p:cBhvr rctx="PPT">
                                        <p:cTn id="29" dur="250" autoRev="1" fill="hold">
                                          <p:stCondLst>
                                            <p:cond delay="0"/>
                                          </p:stCondLst>
                                        </p:cTn>
                                        <p:tgtEl>
                                          <p:spTgt spid="3079"/>
                                        </p:tgtEl>
                                        <p:attrNameLst>
                                          <p:attrName>ppt_w</p:attrName>
                                        </p:attrNameLst>
                                      </p:cBhvr>
                                    </p:anim>
                                    <p:anim by="(#ppt_w*0.50)" calcmode="lin" valueType="num">
                                      <p:cBhvr>
                                        <p:cTn id="30" dur="250" decel="50000" autoRev="1" fill="hold">
                                          <p:stCondLst>
                                            <p:cond delay="0"/>
                                          </p:stCondLst>
                                        </p:cTn>
                                        <p:tgtEl>
                                          <p:spTgt spid="3079"/>
                                        </p:tgtEl>
                                        <p:attrNameLst>
                                          <p:attrName>ppt_x</p:attrName>
                                        </p:attrNameLst>
                                      </p:cBhvr>
                                    </p:anim>
                                    <p:anim from="(-#ppt_h/2)" to="(#ppt_y)" calcmode="lin" valueType="num">
                                      <p:cBhvr>
                                        <p:cTn id="31" dur="500" fill="hold">
                                          <p:stCondLst>
                                            <p:cond delay="0"/>
                                          </p:stCondLst>
                                        </p:cTn>
                                        <p:tgtEl>
                                          <p:spTgt spid="3079"/>
                                        </p:tgtEl>
                                        <p:attrNameLst>
                                          <p:attrName>ppt_y</p:attrName>
                                        </p:attrNameLst>
                                      </p:cBhvr>
                                    </p:anim>
                                    <p:animRot by="21600000">
                                      <p:cBhvr>
                                        <p:cTn id="32" dur="500" fill="hold">
                                          <p:stCondLst>
                                            <p:cond delay="0"/>
                                          </p:stCondLst>
                                        </p:cTn>
                                        <p:tgtEl>
                                          <p:spTgt spid="307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animBg="1"/>
      <p:bldP spid="3077" grpId="0" animBg="1"/>
      <p:bldP spid="3078" grpId="0"/>
      <p:bldP spid="3079" grpId="0"/>
      <p:bldP spid="308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Text Box 5"/>
          <p:cNvSpPr txBox="1">
            <a:spLocks noChangeArrowheads="1"/>
          </p:cNvSpPr>
          <p:nvPr/>
        </p:nvSpPr>
        <p:spPr bwMode="auto">
          <a:xfrm>
            <a:off x="1990726" y="1628776"/>
            <a:ext cx="8353425" cy="1190625"/>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effectLst>
                  <a:outerShdw blurRad="38100" dist="38100" dir="2700000" algn="tl">
                    <a:srgbClr val="C0C0C0"/>
                  </a:outerShdw>
                </a:effectLst>
                <a:latin typeface="华文新魏" charset="-122"/>
                <a:ea typeface="华文新魏" charset="-122"/>
              </a:rPr>
              <a:t>       </a:t>
            </a:r>
            <a:r>
              <a:rPr lang="zh-CN" altLang="en-US" sz="3600" b="1">
                <a:solidFill>
                  <a:srgbClr val="FF0000"/>
                </a:solidFill>
                <a:effectLst>
                  <a:outerShdw blurRad="38100" dist="38100" dir="2700000" algn="tl">
                    <a:srgbClr val="C0C0C0"/>
                  </a:outerShdw>
                </a:effectLst>
                <a:latin typeface="华文新魏" charset="-122"/>
                <a:ea typeface="华文新魏" charset="-122"/>
              </a:rPr>
              <a:t>任意画两条相交直线</a:t>
            </a:r>
            <a:r>
              <a:rPr lang="en-US" altLang="zh-CN" sz="3600" b="1">
                <a:solidFill>
                  <a:srgbClr val="FF0000"/>
                </a:solidFill>
                <a:effectLst>
                  <a:outerShdw blurRad="38100" dist="38100" dir="2700000" algn="tl">
                    <a:srgbClr val="C0C0C0"/>
                  </a:outerShdw>
                </a:effectLst>
                <a:latin typeface="华文新魏" charset="-122"/>
                <a:ea typeface="华文新魏" charset="-122"/>
              </a:rPr>
              <a:t>,</a:t>
            </a:r>
            <a:r>
              <a:rPr lang="zh-CN" altLang="en-US" sz="3600" b="1">
                <a:solidFill>
                  <a:srgbClr val="FF0000"/>
                </a:solidFill>
                <a:effectLst>
                  <a:outerShdw blurRad="38100" dist="38100" dir="2700000" algn="tl">
                    <a:srgbClr val="C0C0C0"/>
                  </a:outerShdw>
                </a:effectLst>
                <a:latin typeface="华文新魏" charset="-122"/>
                <a:ea typeface="华文新魏" charset="-122"/>
              </a:rPr>
              <a:t>在形成的四个角</a:t>
            </a:r>
            <a:r>
              <a:rPr lang="en-US" altLang="zh-CN" sz="3600" b="1">
                <a:solidFill>
                  <a:srgbClr val="FF0000"/>
                </a:solidFill>
                <a:effectLst>
                  <a:outerShdw blurRad="38100" dist="38100" dir="2700000" algn="tl">
                    <a:srgbClr val="C0C0C0"/>
                  </a:outerShdw>
                </a:effectLst>
                <a:latin typeface="华文新魏" charset="-122"/>
                <a:ea typeface="华文新魏" charset="-122"/>
              </a:rPr>
              <a:t>(</a:t>
            </a:r>
            <a:r>
              <a:rPr lang="zh-CN" altLang="en-US" sz="3600" b="1">
                <a:solidFill>
                  <a:srgbClr val="FF0000"/>
                </a:solidFill>
                <a:effectLst>
                  <a:outerShdw blurRad="38100" dist="38100" dir="2700000" algn="tl">
                    <a:srgbClr val="C0C0C0"/>
                  </a:outerShdw>
                </a:effectLst>
                <a:latin typeface="华文新魏" charset="-122"/>
                <a:ea typeface="华文新魏" charset="-122"/>
              </a:rPr>
              <a:t>如图</a:t>
            </a:r>
            <a:r>
              <a:rPr lang="en-US" altLang="zh-CN" sz="3600" b="1">
                <a:solidFill>
                  <a:srgbClr val="FF0000"/>
                </a:solidFill>
                <a:effectLst>
                  <a:outerShdw blurRad="38100" dist="38100" dir="2700000" algn="tl">
                    <a:srgbClr val="C0C0C0"/>
                  </a:outerShdw>
                </a:effectLst>
                <a:latin typeface="华文新魏" charset="-122"/>
                <a:ea typeface="华文新魏" charset="-122"/>
              </a:rPr>
              <a:t>)</a:t>
            </a:r>
            <a:r>
              <a:rPr lang="zh-CN" altLang="en-US" sz="3600" b="1">
                <a:solidFill>
                  <a:srgbClr val="FF0000"/>
                </a:solidFill>
                <a:effectLst>
                  <a:outerShdw blurRad="38100" dist="38100" dir="2700000" algn="tl">
                    <a:srgbClr val="C0C0C0"/>
                  </a:outerShdw>
                </a:effectLst>
                <a:latin typeface="华文新魏" charset="-122"/>
                <a:ea typeface="华文新魏" charset="-122"/>
              </a:rPr>
              <a:t>中</a:t>
            </a:r>
            <a:r>
              <a:rPr lang="en-US" altLang="zh-CN" sz="3600" b="1">
                <a:solidFill>
                  <a:srgbClr val="FF0000"/>
                </a:solidFill>
                <a:effectLst>
                  <a:outerShdw blurRad="38100" dist="38100" dir="2700000" algn="tl">
                    <a:srgbClr val="C0C0C0"/>
                  </a:outerShdw>
                </a:effectLst>
                <a:latin typeface="华文新魏" charset="-122"/>
                <a:ea typeface="华文新魏" charset="-122"/>
              </a:rPr>
              <a:t>,</a:t>
            </a:r>
          </a:p>
        </p:txBody>
      </p:sp>
      <p:sp>
        <p:nvSpPr>
          <p:cNvPr id="4102" name="WordArt 6"/>
          <p:cNvSpPr>
            <a:spLocks noChangeArrowheads="1" noChangeShapeType="1" noTextEdit="1"/>
          </p:cNvSpPr>
          <p:nvPr/>
        </p:nvSpPr>
        <p:spPr bwMode="auto">
          <a:xfrm>
            <a:off x="1847851" y="188913"/>
            <a:ext cx="1584325" cy="1511300"/>
          </a:xfrm>
          <a:prstGeom prst="rect">
            <a:avLst/>
          </a:prstGeom>
        </p:spPr>
        <p:txBody>
          <a:bodyPr wrap="none" fromWordArt="1">
            <a:prstTxWarp prst="textCascadeUp">
              <a:avLst>
                <a:gd name="adj" fmla="val 83787"/>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defRPr/>
            </a:pPr>
            <a:r>
              <a:rPr lang="zh-CN" altLang="en-US" sz="3600" kern="10">
                <a:ln w="9525">
                  <a:round/>
                  <a:headEnd/>
                  <a:tailEnd/>
                </a:ln>
                <a:gradFill rotWithShape="0">
                  <a:gsLst>
                    <a:gs pos="0">
                      <a:srgbClr val="FFE701"/>
                    </a:gs>
                    <a:gs pos="100000">
                      <a:srgbClr val="FE3E02"/>
                    </a:gs>
                  </a:gsLst>
                  <a:lin ang="5400000" scaled="1"/>
                </a:gradFill>
                <a:latin typeface="宋体"/>
                <a:ea typeface="宋体"/>
              </a:rPr>
              <a:t>讨论</a:t>
            </a:r>
            <a:r>
              <a:rPr lang="en-US" altLang="zh-CN" sz="3600" kern="10">
                <a:ln w="9525">
                  <a:round/>
                  <a:headEnd/>
                  <a:tailEnd/>
                </a:ln>
                <a:gradFill rotWithShape="0">
                  <a:gsLst>
                    <a:gs pos="0">
                      <a:srgbClr val="FFE701"/>
                    </a:gs>
                    <a:gs pos="100000">
                      <a:srgbClr val="FE3E02"/>
                    </a:gs>
                  </a:gsLst>
                  <a:lin ang="5400000" scaled="1"/>
                </a:gradFill>
                <a:latin typeface="宋体"/>
                <a:ea typeface="宋体"/>
              </a:rPr>
              <a:t>:</a:t>
            </a:r>
            <a:endParaRPr lang="zh-CN" altLang="en-US" sz="3600" kern="10">
              <a:ln w="9525">
                <a:round/>
                <a:headEnd/>
                <a:tailEnd/>
              </a:ln>
              <a:gradFill rotWithShape="0">
                <a:gsLst>
                  <a:gs pos="0">
                    <a:srgbClr val="FFE701"/>
                  </a:gs>
                  <a:gs pos="100000">
                    <a:srgbClr val="FE3E02"/>
                  </a:gs>
                </a:gsLst>
                <a:lin ang="5400000" scaled="1"/>
              </a:gradFill>
              <a:latin typeface="宋体"/>
              <a:ea typeface="宋体"/>
            </a:endParaRPr>
          </a:p>
        </p:txBody>
      </p:sp>
      <p:sp>
        <p:nvSpPr>
          <p:cNvPr id="4103" name="Rectangle 7"/>
          <p:cNvSpPr>
            <a:spLocks noChangeArrowheads="1"/>
          </p:cNvSpPr>
          <p:nvPr/>
        </p:nvSpPr>
        <p:spPr bwMode="auto">
          <a:xfrm>
            <a:off x="1992313" y="2165351"/>
            <a:ext cx="8280400" cy="1190625"/>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effectLst>
                  <a:outerShdw blurRad="38100" dist="38100" dir="2700000" algn="tl">
                    <a:srgbClr val="C0C0C0"/>
                  </a:outerShdw>
                </a:effectLst>
                <a:latin typeface="华文新魏" charset="-122"/>
                <a:ea typeface="华文新魏" charset="-122"/>
              </a:rPr>
              <a:t>                    </a:t>
            </a:r>
            <a:r>
              <a:rPr lang="zh-CN" altLang="en-US" sz="3600" b="1">
                <a:solidFill>
                  <a:srgbClr val="FF0000"/>
                </a:solidFill>
                <a:effectLst>
                  <a:outerShdw blurRad="38100" dist="38100" dir="2700000" algn="tl">
                    <a:srgbClr val="C0C0C0"/>
                  </a:outerShdw>
                </a:effectLst>
                <a:latin typeface="华文新魏" charset="-122"/>
                <a:ea typeface="华文新魏" charset="-122"/>
              </a:rPr>
              <a:t>两两相配共组成几对角？各对角存在怎样的位置关系</a:t>
            </a:r>
            <a:r>
              <a:rPr lang="en-US" altLang="zh-CN" sz="3600" b="1">
                <a:solidFill>
                  <a:srgbClr val="FF0000"/>
                </a:solidFill>
                <a:effectLst>
                  <a:outerShdw blurRad="38100" dist="38100" dir="2700000" algn="tl">
                    <a:srgbClr val="C0C0C0"/>
                  </a:outerShdw>
                </a:effectLst>
                <a:latin typeface="华文新魏" charset="-122"/>
                <a:ea typeface="华文新魏" charset="-122"/>
              </a:rPr>
              <a:t>?</a:t>
            </a:r>
          </a:p>
        </p:txBody>
      </p:sp>
      <p:graphicFrame>
        <p:nvGraphicFramePr>
          <p:cNvPr id="4173" name="Group 77"/>
          <p:cNvGraphicFramePr>
            <a:graphicFrameLocks noGrp="1"/>
          </p:cNvGraphicFramePr>
          <p:nvPr/>
        </p:nvGraphicFramePr>
        <p:xfrm>
          <a:off x="1631951" y="3368675"/>
          <a:ext cx="8856663" cy="3373438"/>
        </p:xfrm>
        <a:graphic>
          <a:graphicData uri="http://schemas.openxmlformats.org/drawingml/2006/table">
            <a:tbl>
              <a:tblPr/>
              <a:tblGrid>
                <a:gridCol w="2952750"/>
                <a:gridCol w="2232025"/>
                <a:gridCol w="3671888"/>
              </a:tblGrid>
              <a:tr h="663575">
                <a:tc>
                  <a:txBody>
                    <a:bodyPr/>
                    <a:lstStyle>
                      <a:lvl1pPr eaLnBrk="0" hangingPunct="0">
                        <a:spcBef>
                          <a:spcPct val="20000"/>
                        </a:spcBef>
                        <a:defRPr sz="2800">
                          <a:solidFill>
                            <a:schemeClr val="tx1"/>
                          </a:solidFill>
                          <a:latin typeface="Arial" charset="0"/>
                          <a:ea typeface="宋体" charset="-122"/>
                        </a:defRPr>
                      </a:lvl1pPr>
                      <a:lvl2pPr marL="742950" indent="-285750" eaLnBrk="0" hangingPunct="0">
                        <a:spcBef>
                          <a:spcPct val="20000"/>
                        </a:spcBef>
                        <a:defRPr sz="2400">
                          <a:solidFill>
                            <a:schemeClr val="tx1"/>
                          </a:solidFill>
                          <a:latin typeface="Arial" charset="0"/>
                          <a:ea typeface="宋体" charset="-122"/>
                        </a:defRPr>
                      </a:lvl2pPr>
                      <a:lvl3pPr marL="1143000" indent="-228600" eaLnBrk="0" hangingPunct="0">
                        <a:spcBef>
                          <a:spcPct val="20000"/>
                        </a:spcBef>
                        <a:defRPr sz="2000">
                          <a:solidFill>
                            <a:schemeClr val="tx1"/>
                          </a:solidFill>
                          <a:latin typeface="Arial" charset="0"/>
                          <a:ea typeface="宋体" charset="-122"/>
                        </a:defRPr>
                      </a:lvl3pPr>
                      <a:lvl4pPr marL="1600200" indent="-228600" eaLnBrk="0" hangingPunct="0">
                        <a:spcBef>
                          <a:spcPct val="20000"/>
                        </a:spcBef>
                        <a:defRPr>
                          <a:solidFill>
                            <a:schemeClr val="tx1"/>
                          </a:solidFill>
                          <a:latin typeface="Arial" charset="0"/>
                          <a:ea typeface="宋体" charset="-122"/>
                        </a:defRPr>
                      </a:lvl4pPr>
                      <a:lvl5pPr marL="2057400" indent="-228600" eaLnBrk="0" hangingPunct="0">
                        <a:spcBef>
                          <a:spcPct val="20000"/>
                        </a:spcBef>
                        <a:defRPr>
                          <a:solidFill>
                            <a:schemeClr val="tx1"/>
                          </a:solidFill>
                          <a:latin typeface="Arial" charset="0"/>
                          <a:ea typeface="宋体" charset="-122"/>
                        </a:defRPr>
                      </a:lvl5pPr>
                      <a:lvl6pPr marL="2514600" indent="-228600" eaLnBrk="0" fontAlgn="base" hangingPunct="0">
                        <a:spcBef>
                          <a:spcPct val="20000"/>
                        </a:spcBef>
                        <a:spcAft>
                          <a:spcPct val="0"/>
                        </a:spcAft>
                        <a:defRPr>
                          <a:solidFill>
                            <a:schemeClr val="tx1"/>
                          </a:solidFill>
                          <a:latin typeface="Arial" charset="0"/>
                          <a:ea typeface="宋体" charset="-122"/>
                        </a:defRPr>
                      </a:lvl6pPr>
                      <a:lvl7pPr marL="2971800" indent="-228600" eaLnBrk="0" fontAlgn="base" hangingPunct="0">
                        <a:spcBef>
                          <a:spcPct val="20000"/>
                        </a:spcBef>
                        <a:spcAft>
                          <a:spcPct val="0"/>
                        </a:spcAft>
                        <a:defRPr>
                          <a:solidFill>
                            <a:schemeClr val="tx1"/>
                          </a:solidFill>
                          <a:latin typeface="Arial" charset="0"/>
                          <a:ea typeface="宋体" charset="-122"/>
                        </a:defRPr>
                      </a:lvl7pPr>
                      <a:lvl8pPr marL="3429000" indent="-228600" eaLnBrk="0" fontAlgn="base" hangingPunct="0">
                        <a:spcBef>
                          <a:spcPct val="20000"/>
                        </a:spcBef>
                        <a:spcAft>
                          <a:spcPct val="0"/>
                        </a:spcAft>
                        <a:defRPr>
                          <a:solidFill>
                            <a:schemeClr val="tx1"/>
                          </a:solidFill>
                          <a:latin typeface="Arial" charset="0"/>
                          <a:ea typeface="宋体" charset="-122"/>
                        </a:defRPr>
                      </a:lvl8pPr>
                      <a:lvl9pPr marL="3886200" indent="-228600" eaLnBrk="0" fontAlgn="base" hangingPunct="0">
                        <a:spcBef>
                          <a:spcPct val="20000"/>
                        </a:spcBef>
                        <a:spcAft>
                          <a:spcPct val="0"/>
                        </a:spcAft>
                        <a:defRPr>
                          <a:solidFill>
                            <a:schemeClr val="tx1"/>
                          </a:solidFill>
                          <a:latin typeface="Arial" charset="0"/>
                          <a:ea typeface="宋体"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1" i="0" u="none" strike="noStrike" cap="none" normalizeH="0" baseline="0">
                          <a:ln>
                            <a:noFill/>
                          </a:ln>
                          <a:solidFill>
                            <a:srgbClr val="FF9900"/>
                          </a:solidFill>
                          <a:effectLst/>
                          <a:latin typeface="Arial" charset="0"/>
                          <a:ea typeface="华文新魏" charset="-122"/>
                        </a:rPr>
                        <a:t>两直线相交</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eaLnBrk="0" hangingPunct="0">
                        <a:spcBef>
                          <a:spcPct val="20000"/>
                        </a:spcBef>
                        <a:defRPr sz="2800">
                          <a:solidFill>
                            <a:schemeClr val="tx1"/>
                          </a:solidFill>
                          <a:latin typeface="Arial" charset="0"/>
                          <a:ea typeface="宋体" charset="-122"/>
                        </a:defRPr>
                      </a:lvl1pPr>
                      <a:lvl2pPr marL="742950" indent="-285750" eaLnBrk="0" hangingPunct="0">
                        <a:spcBef>
                          <a:spcPct val="20000"/>
                        </a:spcBef>
                        <a:defRPr sz="2400">
                          <a:solidFill>
                            <a:schemeClr val="tx1"/>
                          </a:solidFill>
                          <a:latin typeface="Arial" charset="0"/>
                          <a:ea typeface="宋体" charset="-122"/>
                        </a:defRPr>
                      </a:lvl2pPr>
                      <a:lvl3pPr marL="1143000" indent="-228600" eaLnBrk="0" hangingPunct="0">
                        <a:spcBef>
                          <a:spcPct val="20000"/>
                        </a:spcBef>
                        <a:defRPr sz="2000">
                          <a:solidFill>
                            <a:schemeClr val="tx1"/>
                          </a:solidFill>
                          <a:latin typeface="Arial" charset="0"/>
                          <a:ea typeface="宋体" charset="-122"/>
                        </a:defRPr>
                      </a:lvl3pPr>
                      <a:lvl4pPr marL="1600200" indent="-228600" eaLnBrk="0" hangingPunct="0">
                        <a:spcBef>
                          <a:spcPct val="20000"/>
                        </a:spcBef>
                        <a:defRPr>
                          <a:solidFill>
                            <a:schemeClr val="tx1"/>
                          </a:solidFill>
                          <a:latin typeface="Arial" charset="0"/>
                          <a:ea typeface="宋体" charset="-122"/>
                        </a:defRPr>
                      </a:lvl4pPr>
                      <a:lvl5pPr marL="2057400" indent="-228600" eaLnBrk="0" hangingPunct="0">
                        <a:spcBef>
                          <a:spcPct val="20000"/>
                        </a:spcBef>
                        <a:defRPr>
                          <a:solidFill>
                            <a:schemeClr val="tx1"/>
                          </a:solidFill>
                          <a:latin typeface="Arial" charset="0"/>
                          <a:ea typeface="宋体" charset="-122"/>
                        </a:defRPr>
                      </a:lvl5pPr>
                      <a:lvl6pPr marL="2514600" indent="-228600" eaLnBrk="0" fontAlgn="base" hangingPunct="0">
                        <a:spcBef>
                          <a:spcPct val="20000"/>
                        </a:spcBef>
                        <a:spcAft>
                          <a:spcPct val="0"/>
                        </a:spcAft>
                        <a:defRPr>
                          <a:solidFill>
                            <a:schemeClr val="tx1"/>
                          </a:solidFill>
                          <a:latin typeface="Arial" charset="0"/>
                          <a:ea typeface="宋体" charset="-122"/>
                        </a:defRPr>
                      </a:lvl6pPr>
                      <a:lvl7pPr marL="2971800" indent="-228600" eaLnBrk="0" fontAlgn="base" hangingPunct="0">
                        <a:spcBef>
                          <a:spcPct val="20000"/>
                        </a:spcBef>
                        <a:spcAft>
                          <a:spcPct val="0"/>
                        </a:spcAft>
                        <a:defRPr>
                          <a:solidFill>
                            <a:schemeClr val="tx1"/>
                          </a:solidFill>
                          <a:latin typeface="Arial" charset="0"/>
                          <a:ea typeface="宋体" charset="-122"/>
                        </a:defRPr>
                      </a:lvl7pPr>
                      <a:lvl8pPr marL="3429000" indent="-228600" eaLnBrk="0" fontAlgn="base" hangingPunct="0">
                        <a:spcBef>
                          <a:spcPct val="20000"/>
                        </a:spcBef>
                        <a:spcAft>
                          <a:spcPct val="0"/>
                        </a:spcAft>
                        <a:defRPr>
                          <a:solidFill>
                            <a:schemeClr val="tx1"/>
                          </a:solidFill>
                          <a:latin typeface="Arial" charset="0"/>
                          <a:ea typeface="宋体" charset="-122"/>
                        </a:defRPr>
                      </a:lvl8pPr>
                      <a:lvl9pPr marL="3886200" indent="-228600" eaLnBrk="0" fontAlgn="base" hangingPunct="0">
                        <a:spcBef>
                          <a:spcPct val="20000"/>
                        </a:spcBef>
                        <a:spcAft>
                          <a:spcPct val="0"/>
                        </a:spcAft>
                        <a:defRPr>
                          <a:solidFill>
                            <a:schemeClr val="tx1"/>
                          </a:solidFill>
                          <a:latin typeface="Arial" charset="0"/>
                          <a:ea typeface="宋体"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1" i="0" u="none" strike="noStrike" cap="none" normalizeH="0" baseline="0">
                          <a:ln>
                            <a:noFill/>
                          </a:ln>
                          <a:solidFill>
                            <a:srgbClr val="FF9900"/>
                          </a:solidFill>
                          <a:effectLst/>
                          <a:latin typeface="Arial" charset="0"/>
                          <a:ea typeface="华文新魏" charset="-122"/>
                        </a:rPr>
                        <a:t>所形成的角</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eaLnBrk="0" hangingPunct="0">
                        <a:spcBef>
                          <a:spcPct val="20000"/>
                        </a:spcBef>
                        <a:defRPr sz="2800">
                          <a:solidFill>
                            <a:schemeClr val="tx1"/>
                          </a:solidFill>
                          <a:latin typeface="Arial" charset="0"/>
                          <a:ea typeface="宋体" charset="-122"/>
                        </a:defRPr>
                      </a:lvl1pPr>
                      <a:lvl2pPr marL="742950" indent="-285750" eaLnBrk="0" hangingPunct="0">
                        <a:spcBef>
                          <a:spcPct val="20000"/>
                        </a:spcBef>
                        <a:defRPr sz="2400">
                          <a:solidFill>
                            <a:schemeClr val="tx1"/>
                          </a:solidFill>
                          <a:latin typeface="Arial" charset="0"/>
                          <a:ea typeface="宋体" charset="-122"/>
                        </a:defRPr>
                      </a:lvl2pPr>
                      <a:lvl3pPr marL="1143000" indent="-228600" eaLnBrk="0" hangingPunct="0">
                        <a:spcBef>
                          <a:spcPct val="20000"/>
                        </a:spcBef>
                        <a:defRPr sz="2000">
                          <a:solidFill>
                            <a:schemeClr val="tx1"/>
                          </a:solidFill>
                          <a:latin typeface="Arial" charset="0"/>
                          <a:ea typeface="宋体" charset="-122"/>
                        </a:defRPr>
                      </a:lvl3pPr>
                      <a:lvl4pPr marL="1600200" indent="-228600" eaLnBrk="0" hangingPunct="0">
                        <a:spcBef>
                          <a:spcPct val="20000"/>
                        </a:spcBef>
                        <a:defRPr>
                          <a:solidFill>
                            <a:schemeClr val="tx1"/>
                          </a:solidFill>
                          <a:latin typeface="Arial" charset="0"/>
                          <a:ea typeface="宋体" charset="-122"/>
                        </a:defRPr>
                      </a:lvl4pPr>
                      <a:lvl5pPr marL="2057400" indent="-228600" eaLnBrk="0" hangingPunct="0">
                        <a:spcBef>
                          <a:spcPct val="20000"/>
                        </a:spcBef>
                        <a:defRPr>
                          <a:solidFill>
                            <a:schemeClr val="tx1"/>
                          </a:solidFill>
                          <a:latin typeface="Arial" charset="0"/>
                          <a:ea typeface="宋体" charset="-122"/>
                        </a:defRPr>
                      </a:lvl5pPr>
                      <a:lvl6pPr marL="2514600" indent="-228600" eaLnBrk="0" fontAlgn="base" hangingPunct="0">
                        <a:spcBef>
                          <a:spcPct val="20000"/>
                        </a:spcBef>
                        <a:spcAft>
                          <a:spcPct val="0"/>
                        </a:spcAft>
                        <a:defRPr>
                          <a:solidFill>
                            <a:schemeClr val="tx1"/>
                          </a:solidFill>
                          <a:latin typeface="Arial" charset="0"/>
                          <a:ea typeface="宋体" charset="-122"/>
                        </a:defRPr>
                      </a:lvl6pPr>
                      <a:lvl7pPr marL="2971800" indent="-228600" eaLnBrk="0" fontAlgn="base" hangingPunct="0">
                        <a:spcBef>
                          <a:spcPct val="20000"/>
                        </a:spcBef>
                        <a:spcAft>
                          <a:spcPct val="0"/>
                        </a:spcAft>
                        <a:defRPr>
                          <a:solidFill>
                            <a:schemeClr val="tx1"/>
                          </a:solidFill>
                          <a:latin typeface="Arial" charset="0"/>
                          <a:ea typeface="宋体" charset="-122"/>
                        </a:defRPr>
                      </a:lvl7pPr>
                      <a:lvl8pPr marL="3429000" indent="-228600" eaLnBrk="0" fontAlgn="base" hangingPunct="0">
                        <a:spcBef>
                          <a:spcPct val="20000"/>
                        </a:spcBef>
                        <a:spcAft>
                          <a:spcPct val="0"/>
                        </a:spcAft>
                        <a:defRPr>
                          <a:solidFill>
                            <a:schemeClr val="tx1"/>
                          </a:solidFill>
                          <a:latin typeface="Arial" charset="0"/>
                          <a:ea typeface="宋体" charset="-122"/>
                        </a:defRPr>
                      </a:lvl8pPr>
                      <a:lvl9pPr marL="3886200" indent="-228600" eaLnBrk="0" fontAlgn="base" hangingPunct="0">
                        <a:spcBef>
                          <a:spcPct val="20000"/>
                        </a:spcBef>
                        <a:spcAft>
                          <a:spcPct val="0"/>
                        </a:spcAft>
                        <a:defRPr>
                          <a:solidFill>
                            <a:schemeClr val="tx1"/>
                          </a:solidFill>
                          <a:latin typeface="Arial" charset="0"/>
                          <a:ea typeface="宋体"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1" i="0" u="none" strike="noStrike" cap="none" normalizeH="0" baseline="0">
                          <a:ln>
                            <a:noFill/>
                          </a:ln>
                          <a:solidFill>
                            <a:srgbClr val="FF9900"/>
                          </a:solidFill>
                          <a:effectLst/>
                          <a:latin typeface="Arial" charset="0"/>
                          <a:ea typeface="华文新魏" charset="-122"/>
                        </a:rPr>
                        <a:t>分     类</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1355725">
                <a:tc rowSpan="2">
                  <a:txBody>
                    <a:bodyPr/>
                    <a:lstStyle>
                      <a:lvl1pPr eaLnBrk="0" hangingPunct="0">
                        <a:spcBef>
                          <a:spcPct val="20000"/>
                        </a:spcBef>
                        <a:defRPr sz="2800">
                          <a:solidFill>
                            <a:schemeClr val="tx1"/>
                          </a:solidFill>
                          <a:latin typeface="Arial" charset="0"/>
                          <a:ea typeface="宋体" charset="-122"/>
                        </a:defRPr>
                      </a:lvl1pPr>
                      <a:lvl2pPr marL="742950" indent="-285750" eaLnBrk="0" hangingPunct="0">
                        <a:spcBef>
                          <a:spcPct val="20000"/>
                        </a:spcBef>
                        <a:defRPr sz="2400">
                          <a:solidFill>
                            <a:schemeClr val="tx1"/>
                          </a:solidFill>
                          <a:latin typeface="Arial" charset="0"/>
                          <a:ea typeface="宋体" charset="-122"/>
                        </a:defRPr>
                      </a:lvl2pPr>
                      <a:lvl3pPr marL="1143000" indent="-228600" eaLnBrk="0" hangingPunct="0">
                        <a:spcBef>
                          <a:spcPct val="20000"/>
                        </a:spcBef>
                        <a:defRPr sz="2000">
                          <a:solidFill>
                            <a:schemeClr val="tx1"/>
                          </a:solidFill>
                          <a:latin typeface="Arial" charset="0"/>
                          <a:ea typeface="宋体" charset="-122"/>
                        </a:defRPr>
                      </a:lvl3pPr>
                      <a:lvl4pPr marL="1600200" indent="-228600" eaLnBrk="0" hangingPunct="0">
                        <a:spcBef>
                          <a:spcPct val="20000"/>
                        </a:spcBef>
                        <a:defRPr>
                          <a:solidFill>
                            <a:schemeClr val="tx1"/>
                          </a:solidFill>
                          <a:latin typeface="Arial" charset="0"/>
                          <a:ea typeface="宋体" charset="-122"/>
                        </a:defRPr>
                      </a:lvl4pPr>
                      <a:lvl5pPr marL="2057400" indent="-228600" eaLnBrk="0" hangingPunct="0">
                        <a:spcBef>
                          <a:spcPct val="20000"/>
                        </a:spcBef>
                        <a:defRPr>
                          <a:solidFill>
                            <a:schemeClr val="tx1"/>
                          </a:solidFill>
                          <a:latin typeface="Arial" charset="0"/>
                          <a:ea typeface="宋体" charset="-122"/>
                        </a:defRPr>
                      </a:lvl5pPr>
                      <a:lvl6pPr marL="2514600" indent="-228600" eaLnBrk="0" fontAlgn="base" hangingPunct="0">
                        <a:spcBef>
                          <a:spcPct val="20000"/>
                        </a:spcBef>
                        <a:spcAft>
                          <a:spcPct val="0"/>
                        </a:spcAft>
                        <a:defRPr>
                          <a:solidFill>
                            <a:schemeClr val="tx1"/>
                          </a:solidFill>
                          <a:latin typeface="Arial" charset="0"/>
                          <a:ea typeface="宋体" charset="-122"/>
                        </a:defRPr>
                      </a:lvl6pPr>
                      <a:lvl7pPr marL="2971800" indent="-228600" eaLnBrk="0" fontAlgn="base" hangingPunct="0">
                        <a:spcBef>
                          <a:spcPct val="20000"/>
                        </a:spcBef>
                        <a:spcAft>
                          <a:spcPct val="0"/>
                        </a:spcAft>
                        <a:defRPr>
                          <a:solidFill>
                            <a:schemeClr val="tx1"/>
                          </a:solidFill>
                          <a:latin typeface="Arial" charset="0"/>
                          <a:ea typeface="宋体" charset="-122"/>
                        </a:defRPr>
                      </a:lvl7pPr>
                      <a:lvl8pPr marL="3429000" indent="-228600" eaLnBrk="0" fontAlgn="base" hangingPunct="0">
                        <a:spcBef>
                          <a:spcPct val="20000"/>
                        </a:spcBef>
                        <a:spcAft>
                          <a:spcPct val="0"/>
                        </a:spcAft>
                        <a:defRPr>
                          <a:solidFill>
                            <a:schemeClr val="tx1"/>
                          </a:solidFill>
                          <a:latin typeface="Arial" charset="0"/>
                          <a:ea typeface="宋体" charset="-122"/>
                        </a:defRPr>
                      </a:lvl8pPr>
                      <a:lvl9pPr marL="3886200" indent="-228600" eaLnBrk="0" fontAlgn="base" hangingPunct="0">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charset="0"/>
                        <a:ea typeface="宋体"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rowSpan="2">
                  <a:txBody>
                    <a:bodyPr/>
                    <a:lstStyle>
                      <a:lvl1pPr eaLnBrk="0" hangingPunct="0">
                        <a:spcBef>
                          <a:spcPct val="20000"/>
                        </a:spcBef>
                        <a:defRPr sz="2800">
                          <a:solidFill>
                            <a:schemeClr val="tx1"/>
                          </a:solidFill>
                          <a:latin typeface="Arial" charset="0"/>
                          <a:ea typeface="宋体" charset="-122"/>
                        </a:defRPr>
                      </a:lvl1pPr>
                      <a:lvl2pPr marL="742950" indent="-285750" eaLnBrk="0" hangingPunct="0">
                        <a:spcBef>
                          <a:spcPct val="20000"/>
                        </a:spcBef>
                        <a:defRPr sz="2400">
                          <a:solidFill>
                            <a:schemeClr val="tx1"/>
                          </a:solidFill>
                          <a:latin typeface="Arial" charset="0"/>
                          <a:ea typeface="宋体" charset="-122"/>
                        </a:defRPr>
                      </a:lvl2pPr>
                      <a:lvl3pPr marL="1143000" indent="-228600" eaLnBrk="0" hangingPunct="0">
                        <a:spcBef>
                          <a:spcPct val="20000"/>
                        </a:spcBef>
                        <a:defRPr sz="2000">
                          <a:solidFill>
                            <a:schemeClr val="tx1"/>
                          </a:solidFill>
                          <a:latin typeface="Arial" charset="0"/>
                          <a:ea typeface="宋体" charset="-122"/>
                        </a:defRPr>
                      </a:lvl3pPr>
                      <a:lvl4pPr marL="1600200" indent="-228600" eaLnBrk="0" hangingPunct="0">
                        <a:spcBef>
                          <a:spcPct val="20000"/>
                        </a:spcBef>
                        <a:defRPr>
                          <a:solidFill>
                            <a:schemeClr val="tx1"/>
                          </a:solidFill>
                          <a:latin typeface="Arial" charset="0"/>
                          <a:ea typeface="宋体" charset="-122"/>
                        </a:defRPr>
                      </a:lvl4pPr>
                      <a:lvl5pPr marL="2057400" indent="-228600" eaLnBrk="0" hangingPunct="0">
                        <a:spcBef>
                          <a:spcPct val="20000"/>
                        </a:spcBef>
                        <a:defRPr>
                          <a:solidFill>
                            <a:schemeClr val="tx1"/>
                          </a:solidFill>
                          <a:latin typeface="Arial" charset="0"/>
                          <a:ea typeface="宋体" charset="-122"/>
                        </a:defRPr>
                      </a:lvl5pPr>
                      <a:lvl6pPr marL="2514600" indent="-228600" eaLnBrk="0" fontAlgn="base" hangingPunct="0">
                        <a:spcBef>
                          <a:spcPct val="20000"/>
                        </a:spcBef>
                        <a:spcAft>
                          <a:spcPct val="0"/>
                        </a:spcAft>
                        <a:defRPr>
                          <a:solidFill>
                            <a:schemeClr val="tx1"/>
                          </a:solidFill>
                          <a:latin typeface="Arial" charset="0"/>
                          <a:ea typeface="宋体" charset="-122"/>
                        </a:defRPr>
                      </a:lvl6pPr>
                      <a:lvl7pPr marL="2971800" indent="-228600" eaLnBrk="0" fontAlgn="base" hangingPunct="0">
                        <a:spcBef>
                          <a:spcPct val="20000"/>
                        </a:spcBef>
                        <a:spcAft>
                          <a:spcPct val="0"/>
                        </a:spcAft>
                        <a:defRPr>
                          <a:solidFill>
                            <a:schemeClr val="tx1"/>
                          </a:solidFill>
                          <a:latin typeface="Arial" charset="0"/>
                          <a:ea typeface="宋体" charset="-122"/>
                        </a:defRPr>
                      </a:lvl7pPr>
                      <a:lvl8pPr marL="3429000" indent="-228600" eaLnBrk="0" fontAlgn="base" hangingPunct="0">
                        <a:spcBef>
                          <a:spcPct val="20000"/>
                        </a:spcBef>
                        <a:spcAft>
                          <a:spcPct val="0"/>
                        </a:spcAft>
                        <a:defRPr>
                          <a:solidFill>
                            <a:schemeClr val="tx1"/>
                          </a:solidFill>
                          <a:latin typeface="Arial" charset="0"/>
                          <a:ea typeface="宋体" charset="-122"/>
                        </a:defRPr>
                      </a:lvl8pPr>
                      <a:lvl9pPr marL="3886200" indent="-228600" eaLnBrk="0" fontAlgn="base" hangingPunct="0">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eaLnBrk="0" hangingPunct="0">
                        <a:spcBef>
                          <a:spcPct val="20000"/>
                        </a:spcBef>
                        <a:defRPr sz="2800">
                          <a:solidFill>
                            <a:schemeClr val="tx1"/>
                          </a:solidFill>
                          <a:latin typeface="Arial" charset="0"/>
                          <a:ea typeface="宋体" charset="-122"/>
                        </a:defRPr>
                      </a:lvl1pPr>
                      <a:lvl2pPr marL="742950" indent="-285750" eaLnBrk="0" hangingPunct="0">
                        <a:spcBef>
                          <a:spcPct val="20000"/>
                        </a:spcBef>
                        <a:defRPr sz="2400">
                          <a:solidFill>
                            <a:schemeClr val="tx1"/>
                          </a:solidFill>
                          <a:latin typeface="Arial" charset="0"/>
                          <a:ea typeface="宋体" charset="-122"/>
                        </a:defRPr>
                      </a:lvl2pPr>
                      <a:lvl3pPr marL="1143000" indent="-228600" eaLnBrk="0" hangingPunct="0">
                        <a:spcBef>
                          <a:spcPct val="20000"/>
                        </a:spcBef>
                        <a:defRPr sz="2000">
                          <a:solidFill>
                            <a:schemeClr val="tx1"/>
                          </a:solidFill>
                          <a:latin typeface="Arial" charset="0"/>
                          <a:ea typeface="宋体" charset="-122"/>
                        </a:defRPr>
                      </a:lvl3pPr>
                      <a:lvl4pPr marL="1600200" indent="-228600" eaLnBrk="0" hangingPunct="0">
                        <a:spcBef>
                          <a:spcPct val="20000"/>
                        </a:spcBef>
                        <a:defRPr>
                          <a:solidFill>
                            <a:schemeClr val="tx1"/>
                          </a:solidFill>
                          <a:latin typeface="Arial" charset="0"/>
                          <a:ea typeface="宋体" charset="-122"/>
                        </a:defRPr>
                      </a:lvl4pPr>
                      <a:lvl5pPr marL="2057400" indent="-228600" eaLnBrk="0" hangingPunct="0">
                        <a:spcBef>
                          <a:spcPct val="20000"/>
                        </a:spcBef>
                        <a:defRPr>
                          <a:solidFill>
                            <a:schemeClr val="tx1"/>
                          </a:solidFill>
                          <a:latin typeface="Arial" charset="0"/>
                          <a:ea typeface="宋体" charset="-122"/>
                        </a:defRPr>
                      </a:lvl5pPr>
                      <a:lvl6pPr marL="2514600" indent="-228600" eaLnBrk="0" fontAlgn="base" hangingPunct="0">
                        <a:spcBef>
                          <a:spcPct val="20000"/>
                        </a:spcBef>
                        <a:spcAft>
                          <a:spcPct val="0"/>
                        </a:spcAft>
                        <a:defRPr>
                          <a:solidFill>
                            <a:schemeClr val="tx1"/>
                          </a:solidFill>
                          <a:latin typeface="Arial" charset="0"/>
                          <a:ea typeface="宋体" charset="-122"/>
                        </a:defRPr>
                      </a:lvl6pPr>
                      <a:lvl7pPr marL="2971800" indent="-228600" eaLnBrk="0" fontAlgn="base" hangingPunct="0">
                        <a:spcBef>
                          <a:spcPct val="20000"/>
                        </a:spcBef>
                        <a:spcAft>
                          <a:spcPct val="0"/>
                        </a:spcAft>
                        <a:defRPr>
                          <a:solidFill>
                            <a:schemeClr val="tx1"/>
                          </a:solidFill>
                          <a:latin typeface="Arial" charset="0"/>
                          <a:ea typeface="宋体" charset="-122"/>
                        </a:defRPr>
                      </a:lvl7pPr>
                      <a:lvl8pPr marL="3429000" indent="-228600" eaLnBrk="0" fontAlgn="base" hangingPunct="0">
                        <a:spcBef>
                          <a:spcPct val="20000"/>
                        </a:spcBef>
                        <a:spcAft>
                          <a:spcPct val="0"/>
                        </a:spcAft>
                        <a:defRPr>
                          <a:solidFill>
                            <a:schemeClr val="tx1"/>
                          </a:solidFill>
                          <a:latin typeface="Arial" charset="0"/>
                          <a:ea typeface="宋体" charset="-122"/>
                        </a:defRPr>
                      </a:lvl8pPr>
                      <a:lvl9pPr marL="3886200" indent="-228600" eaLnBrk="0" fontAlgn="base" hangingPunct="0">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1354138">
                <a:tc vMerge="1">
                  <a:txBody>
                    <a:bodyPr/>
                    <a:lstStyle/>
                    <a:p>
                      <a:endParaRPr lang="zh-CN" altLang="en-US"/>
                    </a:p>
                  </a:txBody>
                  <a:tcPr/>
                </a:tc>
                <a:tc vMerge="1">
                  <a:txBody>
                    <a:bodyPr/>
                    <a:lstStyle/>
                    <a:p>
                      <a:endParaRPr lang="zh-CN" altLang="en-US"/>
                    </a:p>
                  </a:txBody>
                  <a:tcPr/>
                </a:tc>
                <a:tc>
                  <a:txBody>
                    <a:bodyPr/>
                    <a:lstStyle>
                      <a:lvl1pPr eaLnBrk="0" hangingPunct="0">
                        <a:spcBef>
                          <a:spcPct val="20000"/>
                        </a:spcBef>
                        <a:defRPr sz="2800">
                          <a:solidFill>
                            <a:schemeClr val="tx1"/>
                          </a:solidFill>
                          <a:latin typeface="Arial" charset="0"/>
                          <a:ea typeface="宋体" charset="-122"/>
                        </a:defRPr>
                      </a:lvl1pPr>
                      <a:lvl2pPr marL="742950" indent="-285750" eaLnBrk="0" hangingPunct="0">
                        <a:spcBef>
                          <a:spcPct val="20000"/>
                        </a:spcBef>
                        <a:defRPr sz="2400">
                          <a:solidFill>
                            <a:schemeClr val="tx1"/>
                          </a:solidFill>
                          <a:latin typeface="Arial" charset="0"/>
                          <a:ea typeface="宋体" charset="-122"/>
                        </a:defRPr>
                      </a:lvl2pPr>
                      <a:lvl3pPr marL="1143000" indent="-228600" eaLnBrk="0" hangingPunct="0">
                        <a:spcBef>
                          <a:spcPct val="20000"/>
                        </a:spcBef>
                        <a:defRPr sz="2000">
                          <a:solidFill>
                            <a:schemeClr val="tx1"/>
                          </a:solidFill>
                          <a:latin typeface="Arial" charset="0"/>
                          <a:ea typeface="宋体" charset="-122"/>
                        </a:defRPr>
                      </a:lvl3pPr>
                      <a:lvl4pPr marL="1600200" indent="-228600" eaLnBrk="0" hangingPunct="0">
                        <a:spcBef>
                          <a:spcPct val="20000"/>
                        </a:spcBef>
                        <a:defRPr>
                          <a:solidFill>
                            <a:schemeClr val="tx1"/>
                          </a:solidFill>
                          <a:latin typeface="Arial" charset="0"/>
                          <a:ea typeface="宋体" charset="-122"/>
                        </a:defRPr>
                      </a:lvl4pPr>
                      <a:lvl5pPr marL="2057400" indent="-228600" eaLnBrk="0" hangingPunct="0">
                        <a:spcBef>
                          <a:spcPct val="20000"/>
                        </a:spcBef>
                        <a:defRPr>
                          <a:solidFill>
                            <a:schemeClr val="tx1"/>
                          </a:solidFill>
                          <a:latin typeface="Arial" charset="0"/>
                          <a:ea typeface="宋体" charset="-122"/>
                        </a:defRPr>
                      </a:lvl5pPr>
                      <a:lvl6pPr marL="2514600" indent="-228600" eaLnBrk="0" fontAlgn="base" hangingPunct="0">
                        <a:spcBef>
                          <a:spcPct val="20000"/>
                        </a:spcBef>
                        <a:spcAft>
                          <a:spcPct val="0"/>
                        </a:spcAft>
                        <a:defRPr>
                          <a:solidFill>
                            <a:schemeClr val="tx1"/>
                          </a:solidFill>
                          <a:latin typeface="Arial" charset="0"/>
                          <a:ea typeface="宋体" charset="-122"/>
                        </a:defRPr>
                      </a:lvl6pPr>
                      <a:lvl7pPr marL="2971800" indent="-228600" eaLnBrk="0" fontAlgn="base" hangingPunct="0">
                        <a:spcBef>
                          <a:spcPct val="20000"/>
                        </a:spcBef>
                        <a:spcAft>
                          <a:spcPct val="0"/>
                        </a:spcAft>
                        <a:defRPr>
                          <a:solidFill>
                            <a:schemeClr val="tx1"/>
                          </a:solidFill>
                          <a:latin typeface="Arial" charset="0"/>
                          <a:ea typeface="宋体" charset="-122"/>
                        </a:defRPr>
                      </a:lvl7pPr>
                      <a:lvl8pPr marL="3429000" indent="-228600" eaLnBrk="0" fontAlgn="base" hangingPunct="0">
                        <a:spcBef>
                          <a:spcPct val="20000"/>
                        </a:spcBef>
                        <a:spcAft>
                          <a:spcPct val="0"/>
                        </a:spcAft>
                        <a:defRPr>
                          <a:solidFill>
                            <a:schemeClr val="tx1"/>
                          </a:solidFill>
                          <a:latin typeface="Arial" charset="0"/>
                          <a:ea typeface="宋体" charset="-122"/>
                        </a:defRPr>
                      </a:lvl8pPr>
                      <a:lvl9pPr marL="3886200" indent="-228600" eaLnBrk="0" fontAlgn="base" hangingPunct="0">
                        <a:spcBef>
                          <a:spcPct val="20000"/>
                        </a:spcBef>
                        <a:spcAft>
                          <a:spcPct val="0"/>
                        </a:spcAft>
                        <a:defRPr>
                          <a:solidFill>
                            <a:schemeClr val="tx1"/>
                          </a:solidFill>
                          <a:latin typeface="Arial" charset="0"/>
                          <a:ea typeface="宋体"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r>
            </a:tbl>
          </a:graphicData>
        </a:graphic>
      </p:graphicFrame>
      <p:grpSp>
        <p:nvGrpSpPr>
          <p:cNvPr id="2" name="Group 98"/>
          <p:cNvGrpSpPr>
            <a:grpSpLocks/>
          </p:cNvGrpSpPr>
          <p:nvPr/>
        </p:nvGrpSpPr>
        <p:grpSpPr bwMode="auto">
          <a:xfrm>
            <a:off x="1652588" y="4292600"/>
            <a:ext cx="2906712" cy="2154238"/>
            <a:chOff x="81" y="2704"/>
            <a:chExt cx="1831" cy="1357"/>
          </a:xfrm>
        </p:grpSpPr>
        <p:sp>
          <p:nvSpPr>
            <p:cNvPr id="8242" name="Line 8"/>
            <p:cNvSpPr>
              <a:spLocks noChangeShapeType="1"/>
            </p:cNvSpPr>
            <p:nvPr/>
          </p:nvSpPr>
          <p:spPr bwMode="auto">
            <a:xfrm flipV="1">
              <a:off x="340" y="2931"/>
              <a:ext cx="1225" cy="817"/>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43" name="Line 9"/>
            <p:cNvSpPr>
              <a:spLocks noChangeShapeType="1"/>
            </p:cNvSpPr>
            <p:nvPr/>
          </p:nvSpPr>
          <p:spPr bwMode="auto">
            <a:xfrm>
              <a:off x="385" y="2931"/>
              <a:ext cx="1180" cy="862"/>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44" name="Text Box 10"/>
            <p:cNvSpPr txBox="1">
              <a:spLocks noChangeArrowheads="1"/>
            </p:cNvSpPr>
            <p:nvPr/>
          </p:nvSpPr>
          <p:spPr bwMode="auto">
            <a:xfrm>
              <a:off x="900" y="2840"/>
              <a:ext cx="347"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O</a:t>
              </a:r>
            </a:p>
          </p:txBody>
        </p:sp>
        <p:sp>
          <p:nvSpPr>
            <p:cNvPr id="8245" name="Text Box 11"/>
            <p:cNvSpPr txBox="1">
              <a:spLocks noChangeArrowheads="1"/>
            </p:cNvSpPr>
            <p:nvPr/>
          </p:nvSpPr>
          <p:spPr bwMode="auto">
            <a:xfrm>
              <a:off x="113" y="3657"/>
              <a:ext cx="312"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A</a:t>
              </a:r>
            </a:p>
          </p:txBody>
        </p:sp>
        <p:sp>
          <p:nvSpPr>
            <p:cNvPr id="8246" name="Text Box 12"/>
            <p:cNvSpPr txBox="1">
              <a:spLocks noChangeArrowheads="1"/>
            </p:cNvSpPr>
            <p:nvPr/>
          </p:nvSpPr>
          <p:spPr bwMode="auto">
            <a:xfrm>
              <a:off x="1565" y="2704"/>
              <a:ext cx="329"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B</a:t>
              </a:r>
            </a:p>
          </p:txBody>
        </p:sp>
        <p:sp>
          <p:nvSpPr>
            <p:cNvPr id="8247" name="Text Box 13"/>
            <p:cNvSpPr txBox="1">
              <a:spLocks noChangeArrowheads="1"/>
            </p:cNvSpPr>
            <p:nvPr/>
          </p:nvSpPr>
          <p:spPr bwMode="auto">
            <a:xfrm>
              <a:off x="81" y="2723"/>
              <a:ext cx="329"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C</a:t>
              </a:r>
            </a:p>
          </p:txBody>
        </p:sp>
        <p:sp>
          <p:nvSpPr>
            <p:cNvPr id="8248" name="Text Box 14"/>
            <p:cNvSpPr txBox="1">
              <a:spLocks noChangeArrowheads="1"/>
            </p:cNvSpPr>
            <p:nvPr/>
          </p:nvSpPr>
          <p:spPr bwMode="auto">
            <a:xfrm>
              <a:off x="1565" y="3612"/>
              <a:ext cx="347"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D</a:t>
              </a:r>
            </a:p>
          </p:txBody>
        </p:sp>
        <p:sp>
          <p:nvSpPr>
            <p:cNvPr id="8249" name="Text Box 15"/>
            <p:cNvSpPr txBox="1">
              <a:spLocks noChangeArrowheads="1"/>
            </p:cNvSpPr>
            <p:nvPr/>
          </p:nvSpPr>
          <p:spPr bwMode="auto">
            <a:xfrm>
              <a:off x="1065" y="3131"/>
              <a:ext cx="404"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latin typeface="华文中宋" charset="-122"/>
                  <a:ea typeface="华文中宋" charset="-122"/>
                </a:rPr>
                <a:t>）</a:t>
              </a:r>
            </a:p>
          </p:txBody>
        </p:sp>
        <p:sp>
          <p:nvSpPr>
            <p:cNvPr id="8250" name="Text Box 16"/>
            <p:cNvSpPr txBox="1">
              <a:spLocks noChangeArrowheads="1"/>
            </p:cNvSpPr>
            <p:nvPr/>
          </p:nvSpPr>
          <p:spPr bwMode="auto">
            <a:xfrm>
              <a:off x="431" y="3122"/>
              <a:ext cx="404"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latin typeface="华文中宋" charset="-122"/>
                  <a:ea typeface="华文中宋" charset="-122"/>
                </a:rPr>
                <a:t>（</a:t>
              </a:r>
            </a:p>
          </p:txBody>
        </p:sp>
        <p:sp>
          <p:nvSpPr>
            <p:cNvPr id="8251" name="Text Box 17"/>
            <p:cNvSpPr txBox="1">
              <a:spLocks noChangeArrowheads="1"/>
            </p:cNvSpPr>
            <p:nvPr/>
          </p:nvSpPr>
          <p:spPr bwMode="auto">
            <a:xfrm>
              <a:off x="422" y="3131"/>
              <a:ext cx="295"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1</a:t>
              </a:r>
            </a:p>
          </p:txBody>
        </p:sp>
        <p:sp>
          <p:nvSpPr>
            <p:cNvPr id="8252" name="Text Box 18"/>
            <p:cNvSpPr txBox="1">
              <a:spLocks noChangeArrowheads="1"/>
            </p:cNvSpPr>
            <p:nvPr/>
          </p:nvSpPr>
          <p:spPr bwMode="auto">
            <a:xfrm>
              <a:off x="1202" y="3158"/>
              <a:ext cx="295"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3</a:t>
              </a:r>
            </a:p>
          </p:txBody>
        </p:sp>
        <p:sp>
          <p:nvSpPr>
            <p:cNvPr id="8253" name="Text Box 19"/>
            <p:cNvSpPr txBox="1">
              <a:spLocks noChangeArrowheads="1"/>
            </p:cNvSpPr>
            <p:nvPr/>
          </p:nvSpPr>
          <p:spPr bwMode="auto">
            <a:xfrm>
              <a:off x="793" y="3521"/>
              <a:ext cx="295"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4</a:t>
              </a:r>
            </a:p>
          </p:txBody>
        </p:sp>
        <p:sp>
          <p:nvSpPr>
            <p:cNvPr id="8254" name="Text Box 20"/>
            <p:cNvSpPr txBox="1">
              <a:spLocks noChangeArrowheads="1"/>
            </p:cNvSpPr>
            <p:nvPr/>
          </p:nvSpPr>
          <p:spPr bwMode="auto">
            <a:xfrm>
              <a:off x="712" y="2822"/>
              <a:ext cx="295"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2</a:t>
              </a:r>
            </a:p>
          </p:txBody>
        </p:sp>
        <p:sp>
          <p:nvSpPr>
            <p:cNvPr id="8255" name="Text Box 21"/>
            <p:cNvSpPr txBox="1">
              <a:spLocks noChangeArrowheads="1"/>
            </p:cNvSpPr>
            <p:nvPr/>
          </p:nvSpPr>
          <p:spPr bwMode="auto">
            <a:xfrm>
              <a:off x="735" y="3321"/>
              <a:ext cx="465" cy="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ea typeface="华文中宋" charset="-122"/>
                </a:rPr>
                <a:t>）</a:t>
              </a:r>
            </a:p>
          </p:txBody>
        </p:sp>
        <p:sp>
          <p:nvSpPr>
            <p:cNvPr id="8256" name="Text Box 22"/>
            <p:cNvSpPr txBox="1">
              <a:spLocks noChangeArrowheads="1"/>
            </p:cNvSpPr>
            <p:nvPr/>
          </p:nvSpPr>
          <p:spPr bwMode="auto">
            <a:xfrm>
              <a:off x="746" y="2904"/>
              <a:ext cx="465" cy="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ea typeface="华文中宋" charset="-122"/>
                </a:rPr>
                <a:t>（</a:t>
              </a:r>
            </a:p>
          </p:txBody>
        </p:sp>
      </p:grpSp>
      <p:sp>
        <p:nvSpPr>
          <p:cNvPr id="4119" name="Text Box 23"/>
          <p:cNvSpPr txBox="1">
            <a:spLocks noChangeArrowheads="1"/>
          </p:cNvSpPr>
          <p:nvPr/>
        </p:nvSpPr>
        <p:spPr bwMode="auto">
          <a:xfrm>
            <a:off x="4656138" y="5451475"/>
            <a:ext cx="9255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ea typeface="华文中宋" charset="-122"/>
              </a:rPr>
              <a:t>∠</a:t>
            </a:r>
            <a:r>
              <a:rPr lang="en-US" altLang="zh-CN" sz="3600" b="1">
                <a:solidFill>
                  <a:srgbClr val="FF0000"/>
                </a:solidFill>
                <a:latin typeface="华文中宋" charset="-122"/>
                <a:ea typeface="华文中宋" charset="-122"/>
              </a:rPr>
              <a:t>3</a:t>
            </a:r>
          </a:p>
        </p:txBody>
      </p:sp>
      <p:sp>
        <p:nvSpPr>
          <p:cNvPr id="4120" name="Text Box 24"/>
          <p:cNvSpPr txBox="1">
            <a:spLocks noChangeArrowheads="1"/>
          </p:cNvSpPr>
          <p:nvPr/>
        </p:nvSpPr>
        <p:spPr bwMode="auto">
          <a:xfrm>
            <a:off x="4667251" y="4443413"/>
            <a:ext cx="9255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ea typeface="华文中宋" charset="-122"/>
              </a:rPr>
              <a:t>∠</a:t>
            </a:r>
            <a:r>
              <a:rPr lang="en-US" altLang="zh-CN" sz="3600" b="1">
                <a:solidFill>
                  <a:srgbClr val="FF0000"/>
                </a:solidFill>
                <a:latin typeface="华文中宋" charset="-122"/>
                <a:ea typeface="华文中宋" charset="-122"/>
              </a:rPr>
              <a:t>1</a:t>
            </a:r>
          </a:p>
        </p:txBody>
      </p:sp>
      <p:sp>
        <p:nvSpPr>
          <p:cNvPr id="4121" name="Text Box 25"/>
          <p:cNvSpPr txBox="1">
            <a:spLocks noChangeArrowheads="1"/>
          </p:cNvSpPr>
          <p:nvPr/>
        </p:nvSpPr>
        <p:spPr bwMode="auto">
          <a:xfrm>
            <a:off x="5602288" y="4443413"/>
            <a:ext cx="9255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ea typeface="华文中宋" charset="-122"/>
              </a:rPr>
              <a:t>∠</a:t>
            </a:r>
            <a:r>
              <a:rPr lang="en-US" altLang="zh-CN" sz="3600" b="1">
                <a:solidFill>
                  <a:srgbClr val="FF0000"/>
                </a:solidFill>
                <a:latin typeface="华文中宋" charset="-122"/>
                <a:ea typeface="华文中宋" charset="-122"/>
              </a:rPr>
              <a:t>2</a:t>
            </a:r>
          </a:p>
        </p:txBody>
      </p:sp>
      <p:sp>
        <p:nvSpPr>
          <p:cNvPr id="4122" name="Text Box 26"/>
          <p:cNvSpPr txBox="1">
            <a:spLocks noChangeArrowheads="1"/>
          </p:cNvSpPr>
          <p:nvPr/>
        </p:nvSpPr>
        <p:spPr bwMode="auto">
          <a:xfrm>
            <a:off x="5602288" y="5451475"/>
            <a:ext cx="9255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ea typeface="华文中宋" charset="-122"/>
              </a:rPr>
              <a:t>∠</a:t>
            </a:r>
            <a:r>
              <a:rPr lang="en-US" altLang="zh-CN" sz="3600" b="1">
                <a:solidFill>
                  <a:srgbClr val="FF0000"/>
                </a:solidFill>
                <a:latin typeface="华文中宋" charset="-122"/>
                <a:ea typeface="华文中宋" charset="-122"/>
              </a:rPr>
              <a:t>4</a:t>
            </a:r>
          </a:p>
        </p:txBody>
      </p:sp>
      <p:sp>
        <p:nvSpPr>
          <p:cNvPr id="4124" name="Text Box 28"/>
          <p:cNvSpPr txBox="1">
            <a:spLocks noChangeArrowheads="1"/>
          </p:cNvSpPr>
          <p:nvPr/>
        </p:nvSpPr>
        <p:spPr bwMode="auto">
          <a:xfrm>
            <a:off x="6672264" y="4076700"/>
            <a:ext cx="19081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200" b="1">
                <a:solidFill>
                  <a:srgbClr val="FF0000"/>
                </a:solidFill>
                <a:ea typeface="华文中宋" charset="-122"/>
              </a:rPr>
              <a:t>∠</a:t>
            </a:r>
            <a:r>
              <a:rPr lang="en-US" altLang="zh-CN" sz="3200" b="1">
                <a:solidFill>
                  <a:srgbClr val="FF0000"/>
                </a:solidFill>
                <a:latin typeface="华文中宋" charset="-122"/>
                <a:ea typeface="华文中宋" charset="-122"/>
              </a:rPr>
              <a:t>1</a:t>
            </a:r>
            <a:r>
              <a:rPr lang="zh-CN" altLang="en-US" sz="3200" b="1">
                <a:solidFill>
                  <a:srgbClr val="FF0000"/>
                </a:solidFill>
                <a:latin typeface="华文中宋" charset="-122"/>
                <a:ea typeface="华文中宋" charset="-122"/>
              </a:rPr>
              <a:t>和</a:t>
            </a:r>
            <a:r>
              <a:rPr lang="zh-CN" altLang="en-US" sz="3200" b="1">
                <a:solidFill>
                  <a:srgbClr val="FF0000"/>
                </a:solidFill>
                <a:ea typeface="华文中宋" charset="-122"/>
              </a:rPr>
              <a:t>∠</a:t>
            </a:r>
            <a:r>
              <a:rPr lang="en-US" altLang="zh-CN" sz="3200" b="1">
                <a:solidFill>
                  <a:srgbClr val="FF0000"/>
                </a:solidFill>
                <a:latin typeface="华文中宋" charset="-122"/>
                <a:ea typeface="华文中宋" charset="-122"/>
              </a:rPr>
              <a:t>2</a:t>
            </a:r>
          </a:p>
        </p:txBody>
      </p:sp>
      <p:sp>
        <p:nvSpPr>
          <p:cNvPr id="4128" name="Text Box 32"/>
          <p:cNvSpPr txBox="1">
            <a:spLocks noChangeArrowheads="1"/>
          </p:cNvSpPr>
          <p:nvPr/>
        </p:nvSpPr>
        <p:spPr bwMode="auto">
          <a:xfrm>
            <a:off x="8890001" y="6049964"/>
            <a:ext cx="4365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200" b="1">
                <a:solidFill>
                  <a:srgbClr val="660066"/>
                </a:solidFill>
                <a:latin typeface="华文中宋" charset="-122"/>
                <a:ea typeface="华文中宋" charset="-122"/>
              </a:rPr>
              <a:t>4</a:t>
            </a:r>
          </a:p>
        </p:txBody>
      </p:sp>
      <p:grpSp>
        <p:nvGrpSpPr>
          <p:cNvPr id="3" name="Group 79"/>
          <p:cNvGrpSpPr>
            <a:grpSpLocks/>
          </p:cNvGrpSpPr>
          <p:nvPr/>
        </p:nvGrpSpPr>
        <p:grpSpPr bwMode="auto">
          <a:xfrm>
            <a:off x="8472489" y="4073525"/>
            <a:ext cx="2016125" cy="579438"/>
            <a:chOff x="4377" y="2566"/>
            <a:chExt cx="1270" cy="365"/>
          </a:xfrm>
        </p:grpSpPr>
        <p:sp>
          <p:nvSpPr>
            <p:cNvPr id="8240" name="Text Box 33"/>
            <p:cNvSpPr txBox="1">
              <a:spLocks noChangeArrowheads="1"/>
            </p:cNvSpPr>
            <p:nvPr/>
          </p:nvSpPr>
          <p:spPr bwMode="auto">
            <a:xfrm>
              <a:off x="4377" y="2566"/>
              <a:ext cx="1043"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200" b="1">
                  <a:solidFill>
                    <a:srgbClr val="FF0000"/>
                  </a:solidFill>
                  <a:ea typeface="华文中宋" charset="-122"/>
                </a:rPr>
                <a:t>∠</a:t>
              </a:r>
              <a:r>
                <a:rPr lang="en-US" altLang="zh-CN" sz="3200" b="1">
                  <a:solidFill>
                    <a:srgbClr val="FF0000"/>
                  </a:solidFill>
                  <a:latin typeface="华文中宋" charset="-122"/>
                  <a:ea typeface="华文中宋" charset="-122"/>
                </a:rPr>
                <a:t>2</a:t>
              </a:r>
              <a:r>
                <a:rPr lang="zh-CN" altLang="en-US" sz="3200" b="1">
                  <a:solidFill>
                    <a:srgbClr val="FF0000"/>
                  </a:solidFill>
                  <a:latin typeface="华文中宋" charset="-122"/>
                  <a:ea typeface="华文中宋" charset="-122"/>
                </a:rPr>
                <a:t>和</a:t>
              </a:r>
              <a:r>
                <a:rPr lang="zh-CN" altLang="en-US" sz="3200" b="1">
                  <a:solidFill>
                    <a:srgbClr val="FF0000"/>
                  </a:solidFill>
                  <a:ea typeface="华文中宋" charset="-122"/>
                </a:rPr>
                <a:t>∠</a:t>
              </a:r>
              <a:endParaRPr lang="zh-CN" altLang="en-US" sz="3200" b="1">
                <a:solidFill>
                  <a:srgbClr val="FF0000"/>
                </a:solidFill>
                <a:latin typeface="华文中宋" charset="-122"/>
                <a:ea typeface="华文中宋" charset="-122"/>
              </a:endParaRPr>
            </a:p>
          </p:txBody>
        </p:sp>
        <p:sp>
          <p:nvSpPr>
            <p:cNvPr id="8241" name="Line 78"/>
            <p:cNvSpPr>
              <a:spLocks noChangeShapeType="1"/>
            </p:cNvSpPr>
            <p:nvPr/>
          </p:nvSpPr>
          <p:spPr bwMode="auto">
            <a:xfrm>
              <a:off x="5329" y="2931"/>
              <a:ext cx="318"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4" name="Group 82"/>
          <p:cNvGrpSpPr>
            <a:grpSpLocks/>
          </p:cNvGrpSpPr>
          <p:nvPr/>
        </p:nvGrpSpPr>
        <p:grpSpPr bwMode="auto">
          <a:xfrm>
            <a:off x="6672264" y="4724400"/>
            <a:ext cx="1944687" cy="579438"/>
            <a:chOff x="3243" y="2976"/>
            <a:chExt cx="1225" cy="365"/>
          </a:xfrm>
        </p:grpSpPr>
        <p:sp>
          <p:nvSpPr>
            <p:cNvPr id="8237" name="Text Box 31"/>
            <p:cNvSpPr txBox="1">
              <a:spLocks noChangeArrowheads="1"/>
            </p:cNvSpPr>
            <p:nvPr/>
          </p:nvSpPr>
          <p:spPr bwMode="auto">
            <a:xfrm>
              <a:off x="3243" y="2976"/>
              <a:ext cx="104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200" b="1">
                  <a:solidFill>
                    <a:srgbClr val="FF0000"/>
                  </a:solidFill>
                  <a:ea typeface="华文中宋" charset="-122"/>
                </a:rPr>
                <a:t>∠</a:t>
              </a:r>
              <a:r>
                <a:rPr lang="en-US" altLang="zh-CN" sz="3200" b="1">
                  <a:solidFill>
                    <a:srgbClr val="FF0000"/>
                  </a:solidFill>
                  <a:latin typeface="华文中宋" charset="-122"/>
                  <a:ea typeface="华文中宋" charset="-122"/>
                </a:rPr>
                <a:t>  </a:t>
              </a:r>
              <a:r>
                <a:rPr lang="zh-CN" altLang="en-US" sz="3200" b="1">
                  <a:solidFill>
                    <a:srgbClr val="FF0000"/>
                  </a:solidFill>
                  <a:latin typeface="华文中宋" charset="-122"/>
                  <a:ea typeface="华文中宋" charset="-122"/>
                </a:rPr>
                <a:t>和</a:t>
              </a:r>
              <a:r>
                <a:rPr lang="zh-CN" altLang="en-US" sz="3200" b="1">
                  <a:solidFill>
                    <a:srgbClr val="FF0000"/>
                  </a:solidFill>
                  <a:ea typeface="华文中宋" charset="-122"/>
                </a:rPr>
                <a:t>∠</a:t>
              </a:r>
              <a:endParaRPr lang="zh-CN" altLang="en-US" sz="3200" b="1">
                <a:solidFill>
                  <a:srgbClr val="FF0000"/>
                </a:solidFill>
                <a:latin typeface="华文中宋" charset="-122"/>
                <a:ea typeface="华文中宋" charset="-122"/>
              </a:endParaRPr>
            </a:p>
          </p:txBody>
        </p:sp>
        <p:sp>
          <p:nvSpPr>
            <p:cNvPr id="8238" name="Line 80"/>
            <p:cNvSpPr>
              <a:spLocks noChangeShapeType="1"/>
            </p:cNvSpPr>
            <p:nvPr/>
          </p:nvSpPr>
          <p:spPr bwMode="auto">
            <a:xfrm>
              <a:off x="3515" y="3339"/>
              <a:ext cx="27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39" name="Line 81"/>
            <p:cNvSpPr>
              <a:spLocks noChangeShapeType="1"/>
            </p:cNvSpPr>
            <p:nvPr/>
          </p:nvSpPr>
          <p:spPr bwMode="auto">
            <a:xfrm>
              <a:off x="4196" y="3339"/>
              <a:ext cx="27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5" name="Group 83"/>
          <p:cNvGrpSpPr>
            <a:grpSpLocks/>
          </p:cNvGrpSpPr>
          <p:nvPr/>
        </p:nvGrpSpPr>
        <p:grpSpPr bwMode="auto">
          <a:xfrm>
            <a:off x="8543925" y="4724400"/>
            <a:ext cx="1944688" cy="579438"/>
            <a:chOff x="3243" y="2976"/>
            <a:chExt cx="1225" cy="365"/>
          </a:xfrm>
        </p:grpSpPr>
        <p:sp>
          <p:nvSpPr>
            <p:cNvPr id="8234" name="Text Box 84"/>
            <p:cNvSpPr txBox="1">
              <a:spLocks noChangeArrowheads="1"/>
            </p:cNvSpPr>
            <p:nvPr/>
          </p:nvSpPr>
          <p:spPr bwMode="auto">
            <a:xfrm>
              <a:off x="3243" y="2976"/>
              <a:ext cx="104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200" b="1">
                  <a:solidFill>
                    <a:srgbClr val="FF0000"/>
                  </a:solidFill>
                  <a:ea typeface="华文中宋" charset="-122"/>
                </a:rPr>
                <a:t>∠</a:t>
              </a:r>
              <a:r>
                <a:rPr lang="en-US" altLang="zh-CN" sz="3200" b="1">
                  <a:solidFill>
                    <a:srgbClr val="FF0000"/>
                  </a:solidFill>
                  <a:latin typeface="华文中宋" charset="-122"/>
                  <a:ea typeface="华文中宋" charset="-122"/>
                </a:rPr>
                <a:t>  </a:t>
              </a:r>
              <a:r>
                <a:rPr lang="zh-CN" altLang="en-US" sz="3200" b="1">
                  <a:solidFill>
                    <a:srgbClr val="FF0000"/>
                  </a:solidFill>
                  <a:latin typeface="华文中宋" charset="-122"/>
                  <a:ea typeface="华文中宋" charset="-122"/>
                </a:rPr>
                <a:t>和</a:t>
              </a:r>
              <a:r>
                <a:rPr lang="zh-CN" altLang="en-US" sz="3200" b="1">
                  <a:solidFill>
                    <a:srgbClr val="FF0000"/>
                  </a:solidFill>
                  <a:ea typeface="华文中宋" charset="-122"/>
                </a:rPr>
                <a:t>∠</a:t>
              </a:r>
              <a:endParaRPr lang="zh-CN" altLang="en-US" sz="3200" b="1">
                <a:solidFill>
                  <a:srgbClr val="FF0000"/>
                </a:solidFill>
                <a:latin typeface="华文中宋" charset="-122"/>
                <a:ea typeface="华文中宋" charset="-122"/>
              </a:endParaRPr>
            </a:p>
          </p:txBody>
        </p:sp>
        <p:sp>
          <p:nvSpPr>
            <p:cNvPr id="8235" name="Line 85"/>
            <p:cNvSpPr>
              <a:spLocks noChangeShapeType="1"/>
            </p:cNvSpPr>
            <p:nvPr/>
          </p:nvSpPr>
          <p:spPr bwMode="auto">
            <a:xfrm>
              <a:off x="3515" y="3339"/>
              <a:ext cx="27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36" name="Line 86"/>
            <p:cNvSpPr>
              <a:spLocks noChangeShapeType="1"/>
            </p:cNvSpPr>
            <p:nvPr/>
          </p:nvSpPr>
          <p:spPr bwMode="auto">
            <a:xfrm>
              <a:off x="4196" y="3339"/>
              <a:ext cx="27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4183" name="Text Box 87"/>
          <p:cNvSpPr txBox="1">
            <a:spLocks noChangeArrowheads="1"/>
          </p:cNvSpPr>
          <p:nvPr/>
        </p:nvSpPr>
        <p:spPr bwMode="auto">
          <a:xfrm>
            <a:off x="7104063" y="4724400"/>
            <a:ext cx="43656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200" b="1">
                <a:solidFill>
                  <a:srgbClr val="660066"/>
                </a:solidFill>
                <a:latin typeface="华文中宋" charset="-122"/>
                <a:ea typeface="华文中宋" charset="-122"/>
              </a:rPr>
              <a:t>1</a:t>
            </a:r>
          </a:p>
        </p:txBody>
      </p:sp>
      <p:sp>
        <p:nvSpPr>
          <p:cNvPr id="4184" name="Text Box 88"/>
          <p:cNvSpPr txBox="1">
            <a:spLocks noChangeArrowheads="1"/>
          </p:cNvSpPr>
          <p:nvPr/>
        </p:nvSpPr>
        <p:spPr bwMode="auto">
          <a:xfrm>
            <a:off x="8183563" y="4724400"/>
            <a:ext cx="43656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200" b="1">
                <a:solidFill>
                  <a:srgbClr val="660066"/>
                </a:solidFill>
                <a:latin typeface="华文中宋" charset="-122"/>
                <a:ea typeface="华文中宋" charset="-122"/>
              </a:rPr>
              <a:t>4</a:t>
            </a:r>
          </a:p>
        </p:txBody>
      </p:sp>
      <p:sp>
        <p:nvSpPr>
          <p:cNvPr id="4185" name="Text Box 89"/>
          <p:cNvSpPr txBox="1">
            <a:spLocks noChangeArrowheads="1"/>
          </p:cNvSpPr>
          <p:nvPr/>
        </p:nvSpPr>
        <p:spPr bwMode="auto">
          <a:xfrm>
            <a:off x="8975726" y="4724400"/>
            <a:ext cx="43656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200" b="1">
                <a:solidFill>
                  <a:srgbClr val="660066"/>
                </a:solidFill>
                <a:latin typeface="华文中宋" charset="-122"/>
                <a:ea typeface="华文中宋" charset="-122"/>
              </a:rPr>
              <a:t>3</a:t>
            </a:r>
          </a:p>
        </p:txBody>
      </p:sp>
      <p:sp>
        <p:nvSpPr>
          <p:cNvPr id="4186" name="Text Box 90"/>
          <p:cNvSpPr txBox="1">
            <a:spLocks noChangeArrowheads="1"/>
          </p:cNvSpPr>
          <p:nvPr/>
        </p:nvSpPr>
        <p:spPr bwMode="auto">
          <a:xfrm>
            <a:off x="10012363" y="4724400"/>
            <a:ext cx="43656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200" b="1">
                <a:solidFill>
                  <a:srgbClr val="660066"/>
                </a:solidFill>
                <a:latin typeface="华文中宋" charset="-122"/>
                <a:ea typeface="华文中宋" charset="-122"/>
              </a:rPr>
              <a:t>4</a:t>
            </a:r>
          </a:p>
        </p:txBody>
      </p:sp>
      <p:sp>
        <p:nvSpPr>
          <p:cNvPr id="4187" name="Text Box 91"/>
          <p:cNvSpPr txBox="1">
            <a:spLocks noChangeArrowheads="1"/>
          </p:cNvSpPr>
          <p:nvPr/>
        </p:nvSpPr>
        <p:spPr bwMode="auto">
          <a:xfrm>
            <a:off x="9952038" y="4102100"/>
            <a:ext cx="43656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200" b="1">
                <a:solidFill>
                  <a:srgbClr val="660066"/>
                </a:solidFill>
                <a:latin typeface="华文中宋" charset="-122"/>
                <a:ea typeface="华文中宋" charset="-122"/>
              </a:rPr>
              <a:t>3</a:t>
            </a:r>
          </a:p>
        </p:txBody>
      </p:sp>
      <p:sp>
        <p:nvSpPr>
          <p:cNvPr id="4188" name="Text Box 92"/>
          <p:cNvSpPr txBox="1">
            <a:spLocks noChangeArrowheads="1"/>
          </p:cNvSpPr>
          <p:nvPr/>
        </p:nvSpPr>
        <p:spPr bwMode="auto">
          <a:xfrm>
            <a:off x="7391401" y="5445125"/>
            <a:ext cx="19081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200" b="1">
                <a:solidFill>
                  <a:srgbClr val="FF0000"/>
                </a:solidFill>
                <a:ea typeface="华文中宋" charset="-122"/>
              </a:rPr>
              <a:t>∠</a:t>
            </a:r>
            <a:r>
              <a:rPr lang="en-US" altLang="zh-CN" sz="3200" b="1">
                <a:solidFill>
                  <a:srgbClr val="FF0000"/>
                </a:solidFill>
                <a:latin typeface="华文中宋" charset="-122"/>
                <a:ea typeface="华文中宋" charset="-122"/>
              </a:rPr>
              <a:t>1</a:t>
            </a:r>
            <a:r>
              <a:rPr lang="zh-CN" altLang="en-US" sz="3200" b="1">
                <a:solidFill>
                  <a:srgbClr val="FF0000"/>
                </a:solidFill>
                <a:latin typeface="华文中宋" charset="-122"/>
                <a:ea typeface="华文中宋" charset="-122"/>
              </a:rPr>
              <a:t>和</a:t>
            </a:r>
            <a:r>
              <a:rPr lang="zh-CN" altLang="en-US" sz="3200" b="1">
                <a:solidFill>
                  <a:srgbClr val="FF0000"/>
                </a:solidFill>
                <a:ea typeface="华文中宋" charset="-122"/>
              </a:rPr>
              <a:t>∠</a:t>
            </a:r>
            <a:r>
              <a:rPr lang="en-US" altLang="zh-CN" sz="3200" b="1">
                <a:solidFill>
                  <a:srgbClr val="FF0000"/>
                </a:solidFill>
                <a:latin typeface="华文中宋" charset="-122"/>
                <a:ea typeface="华文中宋" charset="-122"/>
              </a:rPr>
              <a:t>3</a:t>
            </a:r>
          </a:p>
        </p:txBody>
      </p:sp>
      <p:grpSp>
        <p:nvGrpSpPr>
          <p:cNvPr id="6" name="Group 93"/>
          <p:cNvGrpSpPr>
            <a:grpSpLocks/>
          </p:cNvGrpSpPr>
          <p:nvPr/>
        </p:nvGrpSpPr>
        <p:grpSpPr bwMode="auto">
          <a:xfrm>
            <a:off x="7391400" y="6021389"/>
            <a:ext cx="1944688" cy="579437"/>
            <a:chOff x="3243" y="2976"/>
            <a:chExt cx="1225" cy="365"/>
          </a:xfrm>
        </p:grpSpPr>
        <p:sp>
          <p:nvSpPr>
            <p:cNvPr id="8231" name="Text Box 94"/>
            <p:cNvSpPr txBox="1">
              <a:spLocks noChangeArrowheads="1"/>
            </p:cNvSpPr>
            <p:nvPr/>
          </p:nvSpPr>
          <p:spPr bwMode="auto">
            <a:xfrm>
              <a:off x="3243" y="2976"/>
              <a:ext cx="104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200" b="1">
                  <a:solidFill>
                    <a:srgbClr val="FF0000"/>
                  </a:solidFill>
                  <a:ea typeface="华文中宋" charset="-122"/>
                </a:rPr>
                <a:t>∠</a:t>
              </a:r>
              <a:r>
                <a:rPr lang="en-US" altLang="zh-CN" sz="3200" b="1">
                  <a:solidFill>
                    <a:srgbClr val="FF0000"/>
                  </a:solidFill>
                  <a:latin typeface="华文中宋" charset="-122"/>
                  <a:ea typeface="华文中宋" charset="-122"/>
                </a:rPr>
                <a:t>  </a:t>
              </a:r>
              <a:r>
                <a:rPr lang="zh-CN" altLang="en-US" sz="3200" b="1">
                  <a:solidFill>
                    <a:srgbClr val="FF0000"/>
                  </a:solidFill>
                  <a:latin typeface="华文中宋" charset="-122"/>
                  <a:ea typeface="华文中宋" charset="-122"/>
                </a:rPr>
                <a:t>和</a:t>
              </a:r>
              <a:r>
                <a:rPr lang="zh-CN" altLang="en-US" sz="3200" b="1">
                  <a:solidFill>
                    <a:srgbClr val="FF0000"/>
                  </a:solidFill>
                  <a:ea typeface="华文中宋" charset="-122"/>
                </a:rPr>
                <a:t>∠</a:t>
              </a:r>
              <a:endParaRPr lang="zh-CN" altLang="en-US" sz="3200" b="1">
                <a:solidFill>
                  <a:srgbClr val="FF0000"/>
                </a:solidFill>
                <a:latin typeface="华文中宋" charset="-122"/>
                <a:ea typeface="华文中宋" charset="-122"/>
              </a:endParaRPr>
            </a:p>
          </p:txBody>
        </p:sp>
        <p:sp>
          <p:nvSpPr>
            <p:cNvPr id="8232" name="Line 95"/>
            <p:cNvSpPr>
              <a:spLocks noChangeShapeType="1"/>
            </p:cNvSpPr>
            <p:nvPr/>
          </p:nvSpPr>
          <p:spPr bwMode="auto">
            <a:xfrm>
              <a:off x="3515" y="3339"/>
              <a:ext cx="27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33" name="Line 96"/>
            <p:cNvSpPr>
              <a:spLocks noChangeShapeType="1"/>
            </p:cNvSpPr>
            <p:nvPr/>
          </p:nvSpPr>
          <p:spPr bwMode="auto">
            <a:xfrm>
              <a:off x="4196" y="3339"/>
              <a:ext cx="27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4193" name="Text Box 97"/>
          <p:cNvSpPr txBox="1">
            <a:spLocks noChangeArrowheads="1"/>
          </p:cNvSpPr>
          <p:nvPr/>
        </p:nvSpPr>
        <p:spPr bwMode="auto">
          <a:xfrm>
            <a:off x="7751763" y="6021389"/>
            <a:ext cx="43656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200" b="1">
                <a:solidFill>
                  <a:srgbClr val="660066"/>
                </a:solidFill>
                <a:latin typeface="华文中宋" charset="-122"/>
                <a:ea typeface="华文中宋" charset="-122"/>
              </a:rPr>
              <a:t>2</a:t>
            </a:r>
          </a:p>
        </p:txBody>
      </p:sp>
    </p:spTree>
    <p:extLst>
      <p:ext uri="{BB962C8B-B14F-4D97-AF65-F5344CB8AC3E}">
        <p14:creationId xmlns:p14="http://schemas.microsoft.com/office/powerpoint/2010/main" val="5906731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4103"/>
                                        </p:tgtEl>
                                        <p:attrNameLst>
                                          <p:attrName>style.visibility</p:attrName>
                                        </p:attrNameLst>
                                      </p:cBhvr>
                                      <p:to>
                                        <p:strVal val="visible"/>
                                      </p:to>
                                    </p:set>
                                    <p:anim calcmode="discrete" valueType="clr">
                                      <p:cBhvr override="childStyle">
                                        <p:cTn id="12" dur="80"/>
                                        <p:tgtEl>
                                          <p:spTgt spid="4103"/>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4103"/>
                                        </p:tgtEl>
                                        <p:attrNameLst>
                                          <p:attrName>fillcolor</p:attrName>
                                        </p:attrNameLst>
                                      </p:cBhvr>
                                      <p:tavLst>
                                        <p:tav tm="0">
                                          <p:val>
                                            <p:clrVal>
                                              <a:schemeClr val="accent2"/>
                                            </p:clrVal>
                                          </p:val>
                                        </p:tav>
                                        <p:tav tm="50000">
                                          <p:val>
                                            <p:clrVal>
                                              <a:schemeClr val="hlink"/>
                                            </p:clrVal>
                                          </p:val>
                                        </p:tav>
                                      </p:tavLst>
                                    </p:anim>
                                    <p:set>
                                      <p:cBhvr>
                                        <p:cTn id="14" dur="80"/>
                                        <p:tgtEl>
                                          <p:spTgt spid="4103"/>
                                        </p:tgtEl>
                                        <p:attrNameLst>
                                          <p:attrName>fill.type</p:attrName>
                                        </p:attrNameLst>
                                      </p:cBhvr>
                                      <p:to>
                                        <p:strVal val="solid"/>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119"/>
                                        </p:tgtEl>
                                        <p:attrNameLst>
                                          <p:attrName>style.visibility</p:attrName>
                                        </p:attrNameLst>
                                      </p:cBhvr>
                                      <p:to>
                                        <p:strVal val="visible"/>
                                      </p:to>
                                    </p:set>
                                    <p:animEffect transition="in" filter="wipe(down)">
                                      <p:cBhvr>
                                        <p:cTn id="19" dur="500"/>
                                        <p:tgtEl>
                                          <p:spTgt spid="4119"/>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4120"/>
                                        </p:tgtEl>
                                        <p:attrNameLst>
                                          <p:attrName>style.visibility</p:attrName>
                                        </p:attrNameLst>
                                      </p:cBhvr>
                                      <p:to>
                                        <p:strVal val="visible"/>
                                      </p:to>
                                    </p:set>
                                    <p:animEffect transition="in" filter="wipe(down)">
                                      <p:cBhvr>
                                        <p:cTn id="22" dur="500"/>
                                        <p:tgtEl>
                                          <p:spTgt spid="4120"/>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4121"/>
                                        </p:tgtEl>
                                        <p:attrNameLst>
                                          <p:attrName>style.visibility</p:attrName>
                                        </p:attrNameLst>
                                      </p:cBhvr>
                                      <p:to>
                                        <p:strVal val="visible"/>
                                      </p:to>
                                    </p:set>
                                    <p:animEffect transition="in" filter="wipe(down)">
                                      <p:cBhvr>
                                        <p:cTn id="25" dur="500"/>
                                        <p:tgtEl>
                                          <p:spTgt spid="412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4122"/>
                                        </p:tgtEl>
                                        <p:attrNameLst>
                                          <p:attrName>style.visibility</p:attrName>
                                        </p:attrNameLst>
                                      </p:cBhvr>
                                      <p:to>
                                        <p:strVal val="visible"/>
                                      </p:to>
                                    </p:set>
                                    <p:animEffect transition="in" filter="wipe(down)">
                                      <p:cBhvr>
                                        <p:cTn id="28" dur="500"/>
                                        <p:tgtEl>
                                          <p:spTgt spid="4122"/>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124"/>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51" presetClass="entr" presetSubtype="0" fill="hold" grpId="0" nodeType="clickEffect">
                                  <p:stCondLst>
                                    <p:cond delay="0"/>
                                  </p:stCondLst>
                                  <p:childTnLst>
                                    <p:set>
                                      <p:cBhvr>
                                        <p:cTn id="40" dur="1" fill="hold">
                                          <p:stCondLst>
                                            <p:cond delay="0"/>
                                          </p:stCondLst>
                                        </p:cTn>
                                        <p:tgtEl>
                                          <p:spTgt spid="4187"/>
                                        </p:tgtEl>
                                        <p:attrNameLst>
                                          <p:attrName>style.visibility</p:attrName>
                                        </p:attrNameLst>
                                      </p:cBhvr>
                                      <p:to>
                                        <p:strVal val="visible"/>
                                      </p:to>
                                    </p:set>
                                    <p:animEffect transition="in" filter="fade">
                                      <p:cBhvr>
                                        <p:cTn id="41" dur="770" decel="100000"/>
                                        <p:tgtEl>
                                          <p:spTgt spid="4187"/>
                                        </p:tgtEl>
                                      </p:cBhvr>
                                    </p:animEffect>
                                    <p:animScale>
                                      <p:cBhvr>
                                        <p:cTn id="42" dur="770" decel="100000"/>
                                        <p:tgtEl>
                                          <p:spTgt spid="4187"/>
                                        </p:tgtEl>
                                      </p:cBhvr>
                                      <p:from x="10000" y="10000"/>
                                      <p:to x="200000" y="450000"/>
                                    </p:animScale>
                                    <p:animScale>
                                      <p:cBhvr>
                                        <p:cTn id="43" dur="1230" accel="100000" fill="hold">
                                          <p:stCondLst>
                                            <p:cond delay="770"/>
                                          </p:stCondLst>
                                        </p:cTn>
                                        <p:tgtEl>
                                          <p:spTgt spid="4187"/>
                                        </p:tgtEl>
                                      </p:cBhvr>
                                      <p:from x="200000" y="450000"/>
                                      <p:to x="100000" y="100000"/>
                                    </p:animScale>
                                    <p:set>
                                      <p:cBhvr>
                                        <p:cTn id="44" dur="770" fill="hold"/>
                                        <p:tgtEl>
                                          <p:spTgt spid="4187"/>
                                        </p:tgtEl>
                                        <p:attrNameLst>
                                          <p:attrName>ppt_x</p:attrName>
                                        </p:attrNameLst>
                                      </p:cBhvr>
                                      <p:to>
                                        <p:strVal val="(0.5)"/>
                                      </p:to>
                                    </p:set>
                                    <p:anim from="(0.5)" to="(#ppt_x)" calcmode="lin" valueType="num">
                                      <p:cBhvr>
                                        <p:cTn id="45" dur="1230" accel="100000" fill="hold">
                                          <p:stCondLst>
                                            <p:cond delay="770"/>
                                          </p:stCondLst>
                                        </p:cTn>
                                        <p:tgtEl>
                                          <p:spTgt spid="4187"/>
                                        </p:tgtEl>
                                        <p:attrNameLst>
                                          <p:attrName>ppt_x</p:attrName>
                                        </p:attrNameLst>
                                      </p:cBhvr>
                                    </p:anim>
                                    <p:set>
                                      <p:cBhvr>
                                        <p:cTn id="46" dur="770" fill="hold"/>
                                        <p:tgtEl>
                                          <p:spTgt spid="4187"/>
                                        </p:tgtEl>
                                        <p:attrNameLst>
                                          <p:attrName>ppt_y</p:attrName>
                                        </p:attrNameLst>
                                      </p:cBhvr>
                                      <p:to>
                                        <p:strVal val="(#ppt_y+0.4)"/>
                                      </p:to>
                                    </p:set>
                                    <p:anim from="(#ppt_y+0.4)" to="(#ppt_y)" calcmode="lin" valueType="num">
                                      <p:cBhvr>
                                        <p:cTn id="47" dur="1230" accel="100000" fill="hold">
                                          <p:stCondLst>
                                            <p:cond delay="770"/>
                                          </p:stCondLst>
                                        </p:cTn>
                                        <p:tgtEl>
                                          <p:spTgt spid="4187"/>
                                        </p:tgtEl>
                                        <p:attrNameLst>
                                          <p:attrName>ppt_y</p:attrName>
                                        </p:attrNameLst>
                                      </p:cBhvr>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1" presetClass="entr" presetSubtype="0" fill="hold" nodeType="clickEffect">
                                  <p:stCondLst>
                                    <p:cond delay="0"/>
                                  </p:stCondLst>
                                  <p:childTnLst>
                                    <p:set>
                                      <p:cBhvr>
                                        <p:cTn id="51" dur="1" fill="hold">
                                          <p:stCondLst>
                                            <p:cond delay="0"/>
                                          </p:stCondLst>
                                        </p:cTn>
                                        <p:tgtEl>
                                          <p:spTgt spid="4"/>
                                        </p:tgtEl>
                                        <p:attrNameLst>
                                          <p:attrName>style.visibility</p:attrName>
                                        </p:attrNameLst>
                                      </p:cBhvr>
                                      <p:to>
                                        <p:strVal val="visible"/>
                                      </p:to>
                                    </p:set>
                                  </p:childTnLst>
                                </p:cTn>
                              </p:par>
                            </p:childTnLst>
                          </p:cTn>
                        </p:par>
                      </p:childTnLst>
                    </p:cTn>
                  </p:par>
                  <p:par>
                    <p:cTn id="52" fill="hold" nodeType="clickPar">
                      <p:stCondLst>
                        <p:cond delay="indefinite"/>
                      </p:stCondLst>
                      <p:childTnLst>
                        <p:par>
                          <p:cTn id="53" fill="hold" nodeType="withGroup">
                            <p:stCondLst>
                              <p:cond delay="0"/>
                            </p:stCondLst>
                            <p:childTnLst>
                              <p:par>
                                <p:cTn id="54" presetID="56" presetClass="entr" presetSubtype="0" fill="hold" grpId="0" nodeType="clickEffect">
                                  <p:stCondLst>
                                    <p:cond delay="0"/>
                                  </p:stCondLst>
                                  <p:iterate type="lt">
                                    <p:tmPct val="10000"/>
                                  </p:iterate>
                                  <p:childTnLst>
                                    <p:set>
                                      <p:cBhvr>
                                        <p:cTn id="55" dur="1" fill="hold">
                                          <p:stCondLst>
                                            <p:cond delay="0"/>
                                          </p:stCondLst>
                                        </p:cTn>
                                        <p:tgtEl>
                                          <p:spTgt spid="4183"/>
                                        </p:tgtEl>
                                        <p:attrNameLst>
                                          <p:attrName>style.visibility</p:attrName>
                                        </p:attrNameLst>
                                      </p:cBhvr>
                                      <p:to>
                                        <p:strVal val="visible"/>
                                      </p:to>
                                    </p:set>
                                    <p:anim by="(-#ppt_w*2)" calcmode="lin" valueType="num">
                                      <p:cBhvr rctx="PPT">
                                        <p:cTn id="56" dur="500" autoRev="1" fill="hold">
                                          <p:stCondLst>
                                            <p:cond delay="0"/>
                                          </p:stCondLst>
                                        </p:cTn>
                                        <p:tgtEl>
                                          <p:spTgt spid="4183"/>
                                        </p:tgtEl>
                                        <p:attrNameLst>
                                          <p:attrName>ppt_w</p:attrName>
                                        </p:attrNameLst>
                                      </p:cBhvr>
                                    </p:anim>
                                    <p:anim by="(#ppt_w*0.50)" calcmode="lin" valueType="num">
                                      <p:cBhvr>
                                        <p:cTn id="57" dur="500" decel="50000" autoRev="1" fill="hold">
                                          <p:stCondLst>
                                            <p:cond delay="0"/>
                                          </p:stCondLst>
                                        </p:cTn>
                                        <p:tgtEl>
                                          <p:spTgt spid="4183"/>
                                        </p:tgtEl>
                                        <p:attrNameLst>
                                          <p:attrName>ppt_x</p:attrName>
                                        </p:attrNameLst>
                                      </p:cBhvr>
                                    </p:anim>
                                    <p:anim from="(-#ppt_h/2)" to="(#ppt_y)" calcmode="lin" valueType="num">
                                      <p:cBhvr>
                                        <p:cTn id="58" dur="1000" fill="hold">
                                          <p:stCondLst>
                                            <p:cond delay="0"/>
                                          </p:stCondLst>
                                        </p:cTn>
                                        <p:tgtEl>
                                          <p:spTgt spid="4183"/>
                                        </p:tgtEl>
                                        <p:attrNameLst>
                                          <p:attrName>ppt_y</p:attrName>
                                        </p:attrNameLst>
                                      </p:cBhvr>
                                    </p:anim>
                                    <p:animRot by="21600000">
                                      <p:cBhvr>
                                        <p:cTn id="59" dur="1000" fill="hold">
                                          <p:stCondLst>
                                            <p:cond delay="0"/>
                                          </p:stCondLst>
                                        </p:cTn>
                                        <p:tgtEl>
                                          <p:spTgt spid="4183"/>
                                        </p:tgtEl>
                                        <p:attrNameLst>
                                          <p:attrName>r</p:attrName>
                                        </p:attrNameLst>
                                      </p:cBhvr>
                                    </p:animRot>
                                  </p:childTnLst>
                                </p:cTn>
                              </p:par>
                              <p:par>
                                <p:cTn id="60" presetID="21" presetClass="entr" presetSubtype="4" fill="hold" grpId="0" nodeType="withEffect">
                                  <p:stCondLst>
                                    <p:cond delay="0"/>
                                  </p:stCondLst>
                                  <p:childTnLst>
                                    <p:set>
                                      <p:cBhvr>
                                        <p:cTn id="61" dur="1" fill="hold">
                                          <p:stCondLst>
                                            <p:cond delay="0"/>
                                          </p:stCondLst>
                                        </p:cTn>
                                        <p:tgtEl>
                                          <p:spTgt spid="4184"/>
                                        </p:tgtEl>
                                        <p:attrNameLst>
                                          <p:attrName>style.visibility</p:attrName>
                                        </p:attrNameLst>
                                      </p:cBhvr>
                                      <p:to>
                                        <p:strVal val="visible"/>
                                      </p:to>
                                    </p:set>
                                    <p:animEffect transition="in" filter="wheel(4)">
                                      <p:cBhvr>
                                        <p:cTn id="62" dur="2000"/>
                                        <p:tgtEl>
                                          <p:spTgt spid="4184"/>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presetSubtype="0" fill="hold" nodeType="clickEffect">
                                  <p:stCondLst>
                                    <p:cond delay="0"/>
                                  </p:stCondLst>
                                  <p:childTnLst>
                                    <p:set>
                                      <p:cBhvr>
                                        <p:cTn id="66" dur="1" fill="hold">
                                          <p:stCondLst>
                                            <p:cond delay="0"/>
                                          </p:stCondLst>
                                        </p:cTn>
                                        <p:tgtEl>
                                          <p:spTgt spid="5"/>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withGroup">
                            <p:stCondLst>
                              <p:cond delay="0"/>
                            </p:stCondLst>
                            <p:childTnLst>
                              <p:par>
                                <p:cTn id="69" presetID="54" presetClass="entr" presetSubtype="0" accel="100000" fill="hold" grpId="0" nodeType="clickEffect">
                                  <p:stCondLst>
                                    <p:cond delay="0"/>
                                  </p:stCondLst>
                                  <p:childTnLst>
                                    <p:set>
                                      <p:cBhvr>
                                        <p:cTn id="70" dur="1" fill="hold">
                                          <p:stCondLst>
                                            <p:cond delay="0"/>
                                          </p:stCondLst>
                                        </p:cTn>
                                        <p:tgtEl>
                                          <p:spTgt spid="4185"/>
                                        </p:tgtEl>
                                        <p:attrNameLst>
                                          <p:attrName>style.visibility</p:attrName>
                                        </p:attrNameLst>
                                      </p:cBhvr>
                                      <p:to>
                                        <p:strVal val="visible"/>
                                      </p:to>
                                    </p:set>
                                    <p:anim calcmode="lin" valueType="num">
                                      <p:cBhvr>
                                        <p:cTn id="71" dur="500" fill="hold"/>
                                        <p:tgtEl>
                                          <p:spTgt spid="4185"/>
                                        </p:tgtEl>
                                        <p:attrNameLst>
                                          <p:attrName>ppt_w</p:attrName>
                                        </p:attrNameLst>
                                      </p:cBhvr>
                                      <p:tavLst>
                                        <p:tav tm="0">
                                          <p:val>
                                            <p:strVal val="#ppt_w*0.05"/>
                                          </p:val>
                                        </p:tav>
                                        <p:tav tm="100000">
                                          <p:val>
                                            <p:strVal val="#ppt_w"/>
                                          </p:val>
                                        </p:tav>
                                      </p:tavLst>
                                    </p:anim>
                                    <p:anim calcmode="lin" valueType="num">
                                      <p:cBhvr>
                                        <p:cTn id="72" dur="500" fill="hold"/>
                                        <p:tgtEl>
                                          <p:spTgt spid="4185"/>
                                        </p:tgtEl>
                                        <p:attrNameLst>
                                          <p:attrName>ppt_h</p:attrName>
                                        </p:attrNameLst>
                                      </p:cBhvr>
                                      <p:tavLst>
                                        <p:tav tm="0">
                                          <p:val>
                                            <p:strVal val="#ppt_h"/>
                                          </p:val>
                                        </p:tav>
                                        <p:tav tm="100000">
                                          <p:val>
                                            <p:strVal val="#ppt_h"/>
                                          </p:val>
                                        </p:tav>
                                      </p:tavLst>
                                    </p:anim>
                                    <p:anim calcmode="lin" valueType="num">
                                      <p:cBhvr>
                                        <p:cTn id="73" dur="500" fill="hold"/>
                                        <p:tgtEl>
                                          <p:spTgt spid="4185"/>
                                        </p:tgtEl>
                                        <p:attrNameLst>
                                          <p:attrName>ppt_x</p:attrName>
                                        </p:attrNameLst>
                                      </p:cBhvr>
                                      <p:tavLst>
                                        <p:tav tm="0">
                                          <p:val>
                                            <p:strVal val="#ppt_x-.2"/>
                                          </p:val>
                                        </p:tav>
                                        <p:tav tm="100000">
                                          <p:val>
                                            <p:strVal val="#ppt_x"/>
                                          </p:val>
                                        </p:tav>
                                      </p:tavLst>
                                    </p:anim>
                                    <p:anim calcmode="lin" valueType="num">
                                      <p:cBhvr>
                                        <p:cTn id="74" dur="500" fill="hold"/>
                                        <p:tgtEl>
                                          <p:spTgt spid="4185"/>
                                        </p:tgtEl>
                                        <p:attrNameLst>
                                          <p:attrName>ppt_y</p:attrName>
                                        </p:attrNameLst>
                                      </p:cBhvr>
                                      <p:tavLst>
                                        <p:tav tm="0">
                                          <p:val>
                                            <p:strVal val="#ppt_y"/>
                                          </p:val>
                                        </p:tav>
                                        <p:tav tm="100000">
                                          <p:val>
                                            <p:strVal val="#ppt_y"/>
                                          </p:val>
                                        </p:tav>
                                      </p:tavLst>
                                    </p:anim>
                                    <p:animEffect transition="in" filter="fade">
                                      <p:cBhvr>
                                        <p:cTn id="75" dur="500"/>
                                        <p:tgtEl>
                                          <p:spTgt spid="4185"/>
                                        </p:tgtEl>
                                      </p:cBhvr>
                                    </p:animEffect>
                                  </p:childTnLst>
                                </p:cTn>
                              </p:par>
                              <p:par>
                                <p:cTn id="76" presetID="17" presetClass="entr" presetSubtype="10" fill="hold" grpId="0" nodeType="withEffect">
                                  <p:stCondLst>
                                    <p:cond delay="0"/>
                                  </p:stCondLst>
                                  <p:childTnLst>
                                    <p:set>
                                      <p:cBhvr>
                                        <p:cTn id="77" dur="1" fill="hold">
                                          <p:stCondLst>
                                            <p:cond delay="0"/>
                                          </p:stCondLst>
                                        </p:cTn>
                                        <p:tgtEl>
                                          <p:spTgt spid="4186"/>
                                        </p:tgtEl>
                                        <p:attrNameLst>
                                          <p:attrName>style.visibility</p:attrName>
                                        </p:attrNameLst>
                                      </p:cBhvr>
                                      <p:to>
                                        <p:strVal val="visible"/>
                                      </p:to>
                                    </p:set>
                                    <p:anim calcmode="lin" valueType="num">
                                      <p:cBhvr>
                                        <p:cTn id="78" dur="500" fill="hold"/>
                                        <p:tgtEl>
                                          <p:spTgt spid="4186"/>
                                        </p:tgtEl>
                                        <p:attrNameLst>
                                          <p:attrName>ppt_w</p:attrName>
                                        </p:attrNameLst>
                                      </p:cBhvr>
                                      <p:tavLst>
                                        <p:tav tm="0">
                                          <p:val>
                                            <p:fltVal val="0"/>
                                          </p:val>
                                        </p:tav>
                                        <p:tav tm="100000">
                                          <p:val>
                                            <p:strVal val="#ppt_w"/>
                                          </p:val>
                                        </p:tav>
                                      </p:tavLst>
                                    </p:anim>
                                    <p:anim calcmode="lin" valueType="num">
                                      <p:cBhvr>
                                        <p:cTn id="79" dur="500" fill="hold"/>
                                        <p:tgtEl>
                                          <p:spTgt spid="4186"/>
                                        </p:tgtEl>
                                        <p:attrNameLst>
                                          <p:attrName>ppt_h</p:attrName>
                                        </p:attrNameLst>
                                      </p:cBhvr>
                                      <p:tavLst>
                                        <p:tav tm="0">
                                          <p:val>
                                            <p:strVal val="#ppt_h"/>
                                          </p:val>
                                        </p:tav>
                                        <p:tav tm="100000">
                                          <p:val>
                                            <p:strVal val="#ppt_h"/>
                                          </p:val>
                                        </p:tav>
                                      </p:tavLst>
                                    </p:anim>
                                  </p:childTnLst>
                                </p:cTn>
                              </p:par>
                            </p:childTnLst>
                          </p:cTn>
                        </p:par>
                      </p:childTnLst>
                    </p:cTn>
                  </p:par>
                  <p:par>
                    <p:cTn id="80" fill="hold" nodeType="clickPar">
                      <p:stCondLst>
                        <p:cond delay="indefinite"/>
                      </p:stCondLst>
                      <p:childTnLst>
                        <p:par>
                          <p:cTn id="81" fill="hold" nodeType="withGroup">
                            <p:stCondLst>
                              <p:cond delay="0"/>
                            </p:stCondLst>
                            <p:childTnLst>
                              <p:par>
                                <p:cTn id="82" presetID="54" presetClass="entr" presetSubtype="0" accel="100000" fill="hold" grpId="0" nodeType="clickEffect">
                                  <p:stCondLst>
                                    <p:cond delay="0"/>
                                  </p:stCondLst>
                                  <p:childTnLst>
                                    <p:set>
                                      <p:cBhvr>
                                        <p:cTn id="83" dur="1" fill="hold">
                                          <p:stCondLst>
                                            <p:cond delay="0"/>
                                          </p:stCondLst>
                                        </p:cTn>
                                        <p:tgtEl>
                                          <p:spTgt spid="4188"/>
                                        </p:tgtEl>
                                        <p:attrNameLst>
                                          <p:attrName>style.visibility</p:attrName>
                                        </p:attrNameLst>
                                      </p:cBhvr>
                                      <p:to>
                                        <p:strVal val="visible"/>
                                      </p:to>
                                    </p:set>
                                    <p:anim calcmode="lin" valueType="num">
                                      <p:cBhvr>
                                        <p:cTn id="84" dur="1000" fill="hold"/>
                                        <p:tgtEl>
                                          <p:spTgt spid="4188"/>
                                        </p:tgtEl>
                                        <p:attrNameLst>
                                          <p:attrName>ppt_w</p:attrName>
                                        </p:attrNameLst>
                                      </p:cBhvr>
                                      <p:tavLst>
                                        <p:tav tm="0">
                                          <p:val>
                                            <p:strVal val="#ppt_w*0.05"/>
                                          </p:val>
                                        </p:tav>
                                        <p:tav tm="100000">
                                          <p:val>
                                            <p:strVal val="#ppt_w"/>
                                          </p:val>
                                        </p:tav>
                                      </p:tavLst>
                                    </p:anim>
                                    <p:anim calcmode="lin" valueType="num">
                                      <p:cBhvr>
                                        <p:cTn id="85" dur="1000" fill="hold"/>
                                        <p:tgtEl>
                                          <p:spTgt spid="4188"/>
                                        </p:tgtEl>
                                        <p:attrNameLst>
                                          <p:attrName>ppt_h</p:attrName>
                                        </p:attrNameLst>
                                      </p:cBhvr>
                                      <p:tavLst>
                                        <p:tav tm="0">
                                          <p:val>
                                            <p:strVal val="#ppt_h"/>
                                          </p:val>
                                        </p:tav>
                                        <p:tav tm="100000">
                                          <p:val>
                                            <p:strVal val="#ppt_h"/>
                                          </p:val>
                                        </p:tav>
                                      </p:tavLst>
                                    </p:anim>
                                    <p:anim calcmode="lin" valueType="num">
                                      <p:cBhvr>
                                        <p:cTn id="86" dur="1000" fill="hold"/>
                                        <p:tgtEl>
                                          <p:spTgt spid="4188"/>
                                        </p:tgtEl>
                                        <p:attrNameLst>
                                          <p:attrName>ppt_x</p:attrName>
                                        </p:attrNameLst>
                                      </p:cBhvr>
                                      <p:tavLst>
                                        <p:tav tm="0">
                                          <p:val>
                                            <p:strVal val="#ppt_x-.2"/>
                                          </p:val>
                                        </p:tav>
                                        <p:tav tm="100000">
                                          <p:val>
                                            <p:strVal val="#ppt_x"/>
                                          </p:val>
                                        </p:tav>
                                      </p:tavLst>
                                    </p:anim>
                                    <p:anim calcmode="lin" valueType="num">
                                      <p:cBhvr>
                                        <p:cTn id="87" dur="1000" fill="hold"/>
                                        <p:tgtEl>
                                          <p:spTgt spid="4188"/>
                                        </p:tgtEl>
                                        <p:attrNameLst>
                                          <p:attrName>ppt_y</p:attrName>
                                        </p:attrNameLst>
                                      </p:cBhvr>
                                      <p:tavLst>
                                        <p:tav tm="0">
                                          <p:val>
                                            <p:strVal val="#ppt_y"/>
                                          </p:val>
                                        </p:tav>
                                        <p:tav tm="100000">
                                          <p:val>
                                            <p:strVal val="#ppt_y"/>
                                          </p:val>
                                        </p:tav>
                                      </p:tavLst>
                                    </p:anim>
                                    <p:animEffect transition="in" filter="fade">
                                      <p:cBhvr>
                                        <p:cTn id="88" dur="1000"/>
                                        <p:tgtEl>
                                          <p:spTgt spid="4188"/>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17" presetClass="entr" presetSubtype="10" fill="hold" nodeType="click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500" fill="hold"/>
                                        <p:tgtEl>
                                          <p:spTgt spid="6"/>
                                        </p:tgtEl>
                                        <p:attrNameLst>
                                          <p:attrName>ppt_w</p:attrName>
                                        </p:attrNameLst>
                                      </p:cBhvr>
                                      <p:tavLst>
                                        <p:tav tm="0">
                                          <p:val>
                                            <p:fltVal val="0"/>
                                          </p:val>
                                        </p:tav>
                                        <p:tav tm="100000">
                                          <p:val>
                                            <p:strVal val="#ppt_w"/>
                                          </p:val>
                                        </p:tav>
                                      </p:tavLst>
                                    </p:anim>
                                    <p:anim calcmode="lin" valueType="num">
                                      <p:cBhvr>
                                        <p:cTn id="94"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95" fill="hold" nodeType="clickPar">
                      <p:stCondLst>
                        <p:cond delay="indefinite"/>
                      </p:stCondLst>
                      <p:childTnLst>
                        <p:par>
                          <p:cTn id="96" fill="hold" nodeType="withGroup">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4193"/>
                                        </p:tgtEl>
                                        <p:attrNameLst>
                                          <p:attrName>style.visibility</p:attrName>
                                        </p:attrNameLst>
                                      </p:cBhvr>
                                      <p:to>
                                        <p:strVal val="visible"/>
                                      </p:to>
                                    </p:set>
                                  </p:childTnLst>
                                </p:cTn>
                              </p:par>
                              <p:par>
                                <p:cTn id="99" presetID="6" presetClass="entr" presetSubtype="16" fill="hold" grpId="0" nodeType="withEffect">
                                  <p:stCondLst>
                                    <p:cond delay="0"/>
                                  </p:stCondLst>
                                  <p:childTnLst>
                                    <p:set>
                                      <p:cBhvr>
                                        <p:cTn id="100" dur="1" fill="hold">
                                          <p:stCondLst>
                                            <p:cond delay="0"/>
                                          </p:stCondLst>
                                        </p:cTn>
                                        <p:tgtEl>
                                          <p:spTgt spid="4128"/>
                                        </p:tgtEl>
                                        <p:attrNameLst>
                                          <p:attrName>style.visibility</p:attrName>
                                        </p:attrNameLst>
                                      </p:cBhvr>
                                      <p:to>
                                        <p:strVal val="visible"/>
                                      </p:to>
                                    </p:set>
                                    <p:animEffect transition="in" filter="circle(in)">
                                      <p:cBhvr>
                                        <p:cTn id="101" dur="1000"/>
                                        <p:tgtEl>
                                          <p:spTgt spid="4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3" grpId="0"/>
      <p:bldP spid="4119" grpId="0"/>
      <p:bldP spid="4120" grpId="0"/>
      <p:bldP spid="4121" grpId="0"/>
      <p:bldP spid="4122" grpId="0"/>
      <p:bldP spid="4124" grpId="0"/>
      <p:bldP spid="4128" grpId="0"/>
      <p:bldP spid="4183" grpId="0"/>
      <p:bldP spid="4184" grpId="0"/>
      <p:bldP spid="4185" grpId="0"/>
      <p:bldP spid="4186" grpId="0"/>
      <p:bldP spid="4187" grpId="0"/>
      <p:bldP spid="4188" grpId="0"/>
      <p:bldP spid="419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9"/>
          <p:cNvPicPr>
            <a:picLocks noChangeAspect="1" noChangeArrowheads="1"/>
          </p:cNvPicPr>
          <p:nvPr/>
        </p:nvPicPr>
        <p:blipFill>
          <a:blip r:embed="rId2">
            <a:lum bright="18000"/>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9155" name="Line 3"/>
          <p:cNvSpPr>
            <a:spLocks noChangeShapeType="1"/>
          </p:cNvSpPr>
          <p:nvPr/>
        </p:nvSpPr>
        <p:spPr bwMode="auto">
          <a:xfrm flipV="1">
            <a:off x="4038600" y="2032000"/>
            <a:ext cx="3429000" cy="762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49156" name="Line 4"/>
          <p:cNvSpPr>
            <a:spLocks noChangeShapeType="1"/>
          </p:cNvSpPr>
          <p:nvPr/>
        </p:nvSpPr>
        <p:spPr bwMode="auto">
          <a:xfrm>
            <a:off x="4419600" y="1066800"/>
            <a:ext cx="1295400" cy="9906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49157" name="弧 5"/>
          <p:cNvSpPr>
            <a:spLocks/>
          </p:cNvSpPr>
          <p:nvPr/>
        </p:nvSpPr>
        <p:spPr bwMode="auto">
          <a:xfrm rot="-830377">
            <a:off x="5513389" y="1828800"/>
            <a:ext cx="377825" cy="304800"/>
          </a:xfrm>
          <a:custGeom>
            <a:avLst/>
            <a:gdLst>
              <a:gd name="G0" fmla="+- 0 0 0"/>
              <a:gd name="G1" fmla="+- 21545 0 0"/>
              <a:gd name="G2" fmla="+- 21600 0 0"/>
              <a:gd name="T0" fmla="*/ 1540 w 21414"/>
              <a:gd name="T1" fmla="*/ 0 h 21545"/>
              <a:gd name="T2" fmla="*/ 21414 w 21414"/>
              <a:gd name="T3" fmla="*/ 18719 h 21545"/>
              <a:gd name="T4" fmla="*/ 0 w 21414"/>
              <a:gd name="T5" fmla="*/ 21545 h 21545"/>
            </a:gdLst>
            <a:ahLst/>
            <a:cxnLst>
              <a:cxn ang="0">
                <a:pos x="T0" y="T1"/>
              </a:cxn>
              <a:cxn ang="0">
                <a:pos x="T2" y="T3"/>
              </a:cxn>
              <a:cxn ang="0">
                <a:pos x="T4" y="T5"/>
              </a:cxn>
            </a:cxnLst>
            <a:rect l="0" t="0" r="r" b="b"/>
            <a:pathLst>
              <a:path w="21414" h="21545" fill="none" extrusionOk="0">
                <a:moveTo>
                  <a:pt x="1540" y="-1"/>
                </a:moveTo>
                <a:cubicBezTo>
                  <a:pt x="11768" y="731"/>
                  <a:pt x="20072" y="8552"/>
                  <a:pt x="21414" y="18718"/>
                </a:cubicBezTo>
              </a:path>
              <a:path w="21414" h="21545" stroke="0" extrusionOk="0">
                <a:moveTo>
                  <a:pt x="1540" y="-1"/>
                </a:moveTo>
                <a:cubicBezTo>
                  <a:pt x="11768" y="731"/>
                  <a:pt x="20072" y="8552"/>
                  <a:pt x="21414" y="18718"/>
                </a:cubicBezTo>
                <a:lnTo>
                  <a:pt x="0" y="21545"/>
                </a:lnTo>
                <a:close/>
              </a:path>
            </a:pathLst>
          </a:custGeom>
          <a:noFill/>
          <a:ln w="38100" cmpd="dbl">
            <a:solidFill>
              <a:srgbClr val="D6009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49158" name="弧 6"/>
          <p:cNvSpPr>
            <a:spLocks/>
          </p:cNvSpPr>
          <p:nvPr/>
        </p:nvSpPr>
        <p:spPr bwMode="auto">
          <a:xfrm rot="14905972">
            <a:off x="5270500" y="1881188"/>
            <a:ext cx="177800" cy="15240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rgbClr val="660066"/>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49159" name="弧 7"/>
          <p:cNvSpPr>
            <a:spLocks/>
          </p:cNvSpPr>
          <p:nvPr/>
        </p:nvSpPr>
        <p:spPr bwMode="auto">
          <a:xfrm rot="9752093" flipH="1">
            <a:off x="6019801" y="2108201"/>
            <a:ext cx="169863" cy="195263"/>
          </a:xfrm>
          <a:custGeom>
            <a:avLst/>
            <a:gdLst>
              <a:gd name="G0" fmla="+- 0 0 0"/>
              <a:gd name="G1" fmla="+- 21369 0 0"/>
              <a:gd name="G2" fmla="+- 21600 0 0"/>
              <a:gd name="T0" fmla="*/ 3154 w 21600"/>
              <a:gd name="T1" fmla="*/ 0 h 27492"/>
              <a:gd name="T2" fmla="*/ 20714 w 21600"/>
              <a:gd name="T3" fmla="*/ 27492 h 27492"/>
              <a:gd name="T4" fmla="*/ 0 w 21600"/>
              <a:gd name="T5" fmla="*/ 21369 h 27492"/>
            </a:gdLst>
            <a:ahLst/>
            <a:cxnLst>
              <a:cxn ang="0">
                <a:pos x="T0" y="T1"/>
              </a:cxn>
              <a:cxn ang="0">
                <a:pos x="T2" y="T3"/>
              </a:cxn>
              <a:cxn ang="0">
                <a:pos x="T4" y="T5"/>
              </a:cxn>
            </a:cxnLst>
            <a:rect l="0" t="0" r="r" b="b"/>
            <a:pathLst>
              <a:path w="21600" h="27492" fill="none" extrusionOk="0">
                <a:moveTo>
                  <a:pt x="3153" y="0"/>
                </a:moveTo>
                <a:cubicBezTo>
                  <a:pt x="13750" y="1564"/>
                  <a:pt x="21600" y="10657"/>
                  <a:pt x="21600" y="21369"/>
                </a:cubicBezTo>
                <a:cubicBezTo>
                  <a:pt x="21600" y="23441"/>
                  <a:pt x="21301" y="25504"/>
                  <a:pt x="20713" y="27491"/>
                </a:cubicBezTo>
              </a:path>
              <a:path w="21600" h="27492" stroke="0" extrusionOk="0">
                <a:moveTo>
                  <a:pt x="3153" y="0"/>
                </a:moveTo>
                <a:cubicBezTo>
                  <a:pt x="13750" y="1564"/>
                  <a:pt x="21600" y="10657"/>
                  <a:pt x="21600" y="21369"/>
                </a:cubicBezTo>
                <a:cubicBezTo>
                  <a:pt x="21600" y="23441"/>
                  <a:pt x="21301" y="25504"/>
                  <a:pt x="20713" y="27491"/>
                </a:cubicBezTo>
                <a:lnTo>
                  <a:pt x="0" y="21369"/>
                </a:lnTo>
                <a:close/>
              </a:path>
            </a:pathLst>
          </a:custGeom>
          <a:noFill/>
          <a:ln w="38100">
            <a:solidFill>
              <a:srgbClr val="660066"/>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49160" name="弧 8"/>
          <p:cNvSpPr>
            <a:spLocks/>
          </p:cNvSpPr>
          <p:nvPr/>
        </p:nvSpPr>
        <p:spPr bwMode="auto">
          <a:xfrm rot="9969623">
            <a:off x="5499101" y="2006600"/>
            <a:ext cx="377825" cy="304800"/>
          </a:xfrm>
          <a:custGeom>
            <a:avLst/>
            <a:gdLst>
              <a:gd name="G0" fmla="+- 0 0 0"/>
              <a:gd name="G1" fmla="+- 21545 0 0"/>
              <a:gd name="G2" fmla="+- 21600 0 0"/>
              <a:gd name="T0" fmla="*/ 1540 w 21414"/>
              <a:gd name="T1" fmla="*/ 0 h 21545"/>
              <a:gd name="T2" fmla="*/ 21414 w 21414"/>
              <a:gd name="T3" fmla="*/ 18719 h 21545"/>
              <a:gd name="T4" fmla="*/ 0 w 21414"/>
              <a:gd name="T5" fmla="*/ 21545 h 21545"/>
            </a:gdLst>
            <a:ahLst/>
            <a:cxnLst>
              <a:cxn ang="0">
                <a:pos x="T0" y="T1"/>
              </a:cxn>
              <a:cxn ang="0">
                <a:pos x="T2" y="T3"/>
              </a:cxn>
              <a:cxn ang="0">
                <a:pos x="T4" y="T5"/>
              </a:cxn>
            </a:cxnLst>
            <a:rect l="0" t="0" r="r" b="b"/>
            <a:pathLst>
              <a:path w="21414" h="21545" fill="none" extrusionOk="0">
                <a:moveTo>
                  <a:pt x="1540" y="-1"/>
                </a:moveTo>
                <a:cubicBezTo>
                  <a:pt x="11768" y="731"/>
                  <a:pt x="20072" y="8552"/>
                  <a:pt x="21414" y="18718"/>
                </a:cubicBezTo>
              </a:path>
              <a:path w="21414" h="21545" stroke="0" extrusionOk="0">
                <a:moveTo>
                  <a:pt x="1540" y="-1"/>
                </a:moveTo>
                <a:cubicBezTo>
                  <a:pt x="11768" y="731"/>
                  <a:pt x="20072" y="8552"/>
                  <a:pt x="21414" y="18718"/>
                </a:cubicBezTo>
                <a:lnTo>
                  <a:pt x="0" y="21545"/>
                </a:lnTo>
                <a:close/>
              </a:path>
            </a:pathLst>
          </a:custGeom>
          <a:noFill/>
          <a:ln w="38100" cmpd="dbl">
            <a:solidFill>
              <a:srgbClr val="D6009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49161" name="Line 9"/>
          <p:cNvSpPr>
            <a:spLocks noChangeShapeType="1"/>
          </p:cNvSpPr>
          <p:nvPr/>
        </p:nvSpPr>
        <p:spPr bwMode="auto">
          <a:xfrm>
            <a:off x="5715000" y="2057400"/>
            <a:ext cx="1219200" cy="9144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49162" name="Text Box 10"/>
          <p:cNvSpPr txBox="1">
            <a:spLocks noChangeArrowheads="1"/>
          </p:cNvSpPr>
          <p:nvPr/>
        </p:nvSpPr>
        <p:spPr bwMode="auto">
          <a:xfrm>
            <a:off x="4813300" y="16383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1</a:t>
            </a:r>
          </a:p>
        </p:txBody>
      </p:sp>
      <p:sp>
        <p:nvSpPr>
          <p:cNvPr id="49163" name="Text Box 11"/>
          <p:cNvSpPr txBox="1">
            <a:spLocks noChangeArrowheads="1"/>
          </p:cNvSpPr>
          <p:nvPr/>
        </p:nvSpPr>
        <p:spPr bwMode="auto">
          <a:xfrm>
            <a:off x="5562600" y="14478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2</a:t>
            </a:r>
          </a:p>
        </p:txBody>
      </p:sp>
      <p:sp>
        <p:nvSpPr>
          <p:cNvPr id="49164" name="Text Box 12"/>
          <p:cNvSpPr txBox="1">
            <a:spLocks noChangeArrowheads="1"/>
          </p:cNvSpPr>
          <p:nvPr/>
        </p:nvSpPr>
        <p:spPr bwMode="auto">
          <a:xfrm>
            <a:off x="6172200" y="19812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3</a:t>
            </a:r>
          </a:p>
        </p:txBody>
      </p:sp>
      <p:sp>
        <p:nvSpPr>
          <p:cNvPr id="49165" name="Text Box 13"/>
          <p:cNvSpPr txBox="1">
            <a:spLocks noChangeArrowheads="1"/>
          </p:cNvSpPr>
          <p:nvPr/>
        </p:nvSpPr>
        <p:spPr bwMode="auto">
          <a:xfrm>
            <a:off x="5257800" y="22860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4</a:t>
            </a:r>
          </a:p>
        </p:txBody>
      </p:sp>
      <p:sp>
        <p:nvSpPr>
          <p:cNvPr id="49166" name="Text Box 14"/>
          <p:cNvSpPr txBox="1">
            <a:spLocks noChangeArrowheads="1"/>
          </p:cNvSpPr>
          <p:nvPr/>
        </p:nvSpPr>
        <p:spPr bwMode="auto">
          <a:xfrm>
            <a:off x="3581400" y="17907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A</a:t>
            </a:r>
          </a:p>
        </p:txBody>
      </p:sp>
      <p:sp>
        <p:nvSpPr>
          <p:cNvPr id="49167" name="Text Box 15"/>
          <p:cNvSpPr txBox="1">
            <a:spLocks noChangeArrowheads="1"/>
          </p:cNvSpPr>
          <p:nvPr/>
        </p:nvSpPr>
        <p:spPr bwMode="auto">
          <a:xfrm>
            <a:off x="7391400" y="17526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B</a:t>
            </a:r>
          </a:p>
        </p:txBody>
      </p:sp>
      <p:sp>
        <p:nvSpPr>
          <p:cNvPr id="49168" name="Text Box 16"/>
          <p:cNvSpPr txBox="1">
            <a:spLocks noChangeArrowheads="1"/>
          </p:cNvSpPr>
          <p:nvPr/>
        </p:nvSpPr>
        <p:spPr bwMode="auto">
          <a:xfrm>
            <a:off x="3886200" y="8382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C</a:t>
            </a:r>
          </a:p>
        </p:txBody>
      </p:sp>
      <p:sp>
        <p:nvSpPr>
          <p:cNvPr id="49169" name="Text Box 17"/>
          <p:cNvSpPr txBox="1">
            <a:spLocks noChangeArrowheads="1"/>
          </p:cNvSpPr>
          <p:nvPr/>
        </p:nvSpPr>
        <p:spPr bwMode="auto">
          <a:xfrm>
            <a:off x="6400800" y="28194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D</a:t>
            </a:r>
          </a:p>
        </p:txBody>
      </p:sp>
      <p:sp>
        <p:nvSpPr>
          <p:cNvPr id="49170" name="Rectangle 18"/>
          <p:cNvSpPr>
            <a:spLocks noChangeArrowheads="1"/>
          </p:cNvSpPr>
          <p:nvPr/>
        </p:nvSpPr>
        <p:spPr bwMode="auto">
          <a:xfrm>
            <a:off x="2514600" y="3352800"/>
            <a:ext cx="6629400" cy="1421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nSpc>
                <a:spcPct val="120000"/>
              </a:lnSpc>
            </a:pPr>
            <a:r>
              <a:rPr lang="zh-CN" altLang="en-US" sz="2400" b="1">
                <a:solidFill>
                  <a:srgbClr val="0000FF"/>
                </a:solidFill>
                <a:latin typeface="华文新魏" charset="-122"/>
                <a:ea typeface="华文新魏" charset="-122"/>
              </a:rPr>
              <a:t>    形如</a:t>
            </a:r>
            <a:r>
              <a:rPr lang="zh-CN" altLang="en-US" sz="2400" b="1">
                <a:solidFill>
                  <a:srgbClr val="0000FF"/>
                </a:solidFill>
              </a:rPr>
              <a:t>∠</a:t>
            </a:r>
            <a:r>
              <a:rPr lang="en-US" altLang="zh-CN" sz="2400" b="1">
                <a:solidFill>
                  <a:srgbClr val="0000FF"/>
                </a:solidFill>
              </a:rPr>
              <a:t>1 </a:t>
            </a:r>
            <a:r>
              <a:rPr lang="zh-CN" altLang="en-US" sz="2400" b="1">
                <a:solidFill>
                  <a:srgbClr val="0000FF"/>
                </a:solidFill>
              </a:rPr>
              <a:t>与∠</a:t>
            </a:r>
            <a:r>
              <a:rPr lang="en-US" altLang="zh-CN" sz="2400" b="1">
                <a:solidFill>
                  <a:srgbClr val="0000FF"/>
                </a:solidFill>
              </a:rPr>
              <a:t>2</a:t>
            </a:r>
            <a:r>
              <a:rPr lang="zh-CN" altLang="en-US" sz="2400" b="1">
                <a:solidFill>
                  <a:srgbClr val="0000FF"/>
                </a:solidFill>
              </a:rPr>
              <a:t>有一条公共边</a:t>
            </a:r>
            <a:r>
              <a:rPr lang="en-US" altLang="zh-CN" sz="2400" b="1">
                <a:solidFill>
                  <a:srgbClr val="0000FF"/>
                </a:solidFill>
              </a:rPr>
              <a:t>OC</a:t>
            </a:r>
            <a:r>
              <a:rPr lang="zh-CN" altLang="en-US" sz="2400" b="1">
                <a:solidFill>
                  <a:srgbClr val="0000FF"/>
                </a:solidFill>
              </a:rPr>
              <a:t>，它们的另一边互为反向延长线，具有这种关系的两个角，互为</a:t>
            </a:r>
            <a:r>
              <a:rPr lang="zh-CN" altLang="en-US" sz="2400" b="1">
                <a:solidFill>
                  <a:srgbClr val="FF0000"/>
                </a:solidFill>
              </a:rPr>
              <a:t>邻补角</a:t>
            </a:r>
            <a:r>
              <a:rPr lang="en-US" altLang="zh-CN" sz="2400" b="1">
                <a:solidFill>
                  <a:srgbClr val="FF0000"/>
                </a:solidFill>
              </a:rPr>
              <a:t>.</a:t>
            </a:r>
          </a:p>
        </p:txBody>
      </p:sp>
      <p:sp>
        <p:nvSpPr>
          <p:cNvPr id="49171" name="Text Box 19"/>
          <p:cNvSpPr txBox="1">
            <a:spLocks noChangeArrowheads="1"/>
          </p:cNvSpPr>
          <p:nvPr/>
        </p:nvSpPr>
        <p:spPr bwMode="auto">
          <a:xfrm>
            <a:off x="5461000" y="2044701"/>
            <a:ext cx="533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000"/>
              <a:t>O</a:t>
            </a:r>
          </a:p>
        </p:txBody>
      </p:sp>
      <p:sp>
        <p:nvSpPr>
          <p:cNvPr id="49172" name="Text Box 20"/>
          <p:cNvSpPr txBox="1">
            <a:spLocks noChangeArrowheads="1"/>
          </p:cNvSpPr>
          <p:nvPr/>
        </p:nvSpPr>
        <p:spPr bwMode="auto">
          <a:xfrm>
            <a:off x="1676400" y="152401"/>
            <a:ext cx="2971800" cy="646331"/>
          </a:xfrm>
          <a:prstGeom prst="rect">
            <a:avLst/>
          </a:prstGeom>
          <a:noFill/>
          <a:ln w="38100">
            <a:solidFill>
              <a:srgbClr val="00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zh-CN" altLang="en-US" sz="3600" b="1">
                <a:solidFill>
                  <a:srgbClr val="0000FF"/>
                </a:solidFill>
                <a:ea typeface="方正行楷简体" charset="0"/>
              </a:rPr>
              <a:t>探究与发现</a:t>
            </a:r>
            <a:r>
              <a:rPr lang="en-US" altLang="zh-CN" sz="3600" b="1">
                <a:solidFill>
                  <a:srgbClr val="0000FF"/>
                </a:solidFill>
                <a:ea typeface="方正行楷简体" charset="0"/>
              </a:rPr>
              <a:t>1</a:t>
            </a:r>
          </a:p>
        </p:txBody>
      </p:sp>
      <p:sp>
        <p:nvSpPr>
          <p:cNvPr id="49173" name="Text Box 21"/>
          <p:cNvSpPr txBox="1">
            <a:spLocks noChangeArrowheads="1"/>
          </p:cNvSpPr>
          <p:nvPr/>
        </p:nvSpPr>
        <p:spPr bwMode="auto">
          <a:xfrm>
            <a:off x="2514600" y="4876800"/>
            <a:ext cx="6858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zh-CN" altLang="en-US" sz="3200" b="1">
                <a:solidFill>
                  <a:srgbClr val="660066"/>
                </a:solidFill>
              </a:rPr>
              <a:t>图中还有哪些角也是邻补角呢？</a:t>
            </a:r>
          </a:p>
        </p:txBody>
      </p:sp>
    </p:spTree>
    <p:extLst>
      <p:ext uri="{BB962C8B-B14F-4D97-AF65-F5344CB8AC3E}">
        <p14:creationId xmlns:p14="http://schemas.microsoft.com/office/powerpoint/2010/main" val="17742324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2" fill="hold" grpId="0" nodeType="clickEffect">
                                  <p:stCondLst>
                                    <p:cond delay="0"/>
                                  </p:stCondLst>
                                  <p:childTnLst>
                                    <p:animEffect transition="out" filter="wipe(right)">
                                      <p:cBhvr>
                                        <p:cTn id="6" dur="500"/>
                                        <p:tgtEl>
                                          <p:spTgt spid="49161"/>
                                        </p:tgtEl>
                                      </p:cBhvr>
                                    </p:animEffect>
                                    <p:set>
                                      <p:cBhvr>
                                        <p:cTn id="7" dur="1" fill="hold">
                                          <p:stCondLst>
                                            <p:cond delay="499"/>
                                          </p:stCondLst>
                                        </p:cTn>
                                        <p:tgtEl>
                                          <p:spTgt spid="49161"/>
                                        </p:tgtEl>
                                        <p:attrNameLst>
                                          <p:attrName>style.visibility</p:attrName>
                                        </p:attrNameLst>
                                      </p:cBhvr>
                                      <p:to>
                                        <p:strVal val="hidden"/>
                                      </p:to>
                                    </p:set>
                                  </p:childTnLst>
                                </p:cTn>
                              </p:par>
                              <p:par>
                                <p:cTn id="8" presetID="22" presetClass="exit" presetSubtype="4" fill="hold" grpId="0" nodeType="withEffect">
                                  <p:stCondLst>
                                    <p:cond delay="0"/>
                                  </p:stCondLst>
                                  <p:childTnLst>
                                    <p:animEffect transition="out" filter="wipe(down)">
                                      <p:cBhvr>
                                        <p:cTn id="9" dur="500"/>
                                        <p:tgtEl>
                                          <p:spTgt spid="49159"/>
                                        </p:tgtEl>
                                      </p:cBhvr>
                                    </p:animEffect>
                                    <p:set>
                                      <p:cBhvr>
                                        <p:cTn id="10" dur="1" fill="hold">
                                          <p:stCondLst>
                                            <p:cond delay="499"/>
                                          </p:stCondLst>
                                        </p:cTn>
                                        <p:tgtEl>
                                          <p:spTgt spid="49159"/>
                                        </p:tgtEl>
                                        <p:attrNameLst>
                                          <p:attrName>style.visibility</p:attrName>
                                        </p:attrNameLst>
                                      </p:cBhvr>
                                      <p:to>
                                        <p:strVal val="hidden"/>
                                      </p:to>
                                    </p:set>
                                  </p:childTnLst>
                                </p:cTn>
                              </p:par>
                              <p:par>
                                <p:cTn id="11" presetID="22" presetClass="exit" presetSubtype="4" fill="hold" grpId="0" nodeType="withEffect">
                                  <p:stCondLst>
                                    <p:cond delay="0"/>
                                  </p:stCondLst>
                                  <p:childTnLst>
                                    <p:animEffect transition="out" filter="wipe(down)">
                                      <p:cBhvr>
                                        <p:cTn id="12" dur="500"/>
                                        <p:tgtEl>
                                          <p:spTgt spid="49160"/>
                                        </p:tgtEl>
                                      </p:cBhvr>
                                    </p:animEffect>
                                    <p:set>
                                      <p:cBhvr>
                                        <p:cTn id="13" dur="1" fill="hold">
                                          <p:stCondLst>
                                            <p:cond delay="499"/>
                                          </p:stCondLst>
                                        </p:cTn>
                                        <p:tgtEl>
                                          <p:spTgt spid="49160"/>
                                        </p:tgtEl>
                                        <p:attrNameLst>
                                          <p:attrName>style.visibility</p:attrName>
                                        </p:attrNameLst>
                                      </p:cBhvr>
                                      <p:to>
                                        <p:strVal val="hidden"/>
                                      </p:to>
                                    </p:set>
                                  </p:childTnLst>
                                </p:cTn>
                              </p:par>
                              <p:par>
                                <p:cTn id="14" presetID="22" presetClass="exit" presetSubtype="4" fill="hold" grpId="0" nodeType="withEffect">
                                  <p:stCondLst>
                                    <p:cond delay="0"/>
                                  </p:stCondLst>
                                  <p:childTnLst>
                                    <p:animEffect transition="out" filter="wipe(down)">
                                      <p:cBhvr>
                                        <p:cTn id="15" dur="500"/>
                                        <p:tgtEl>
                                          <p:spTgt spid="49169"/>
                                        </p:tgtEl>
                                      </p:cBhvr>
                                    </p:animEffect>
                                    <p:set>
                                      <p:cBhvr>
                                        <p:cTn id="16" dur="1" fill="hold">
                                          <p:stCondLst>
                                            <p:cond delay="499"/>
                                          </p:stCondLst>
                                        </p:cTn>
                                        <p:tgtEl>
                                          <p:spTgt spid="49169"/>
                                        </p:tgtEl>
                                        <p:attrNameLst>
                                          <p:attrName>style.visibility</p:attrName>
                                        </p:attrNameLst>
                                      </p:cBhvr>
                                      <p:to>
                                        <p:strVal val="hidden"/>
                                      </p:to>
                                    </p:set>
                                  </p:childTnLst>
                                </p:cTn>
                              </p:par>
                              <p:par>
                                <p:cTn id="17" presetID="22" presetClass="exit" presetSubtype="4" fill="hold" grpId="0" nodeType="withEffect">
                                  <p:stCondLst>
                                    <p:cond delay="0"/>
                                  </p:stCondLst>
                                  <p:childTnLst>
                                    <p:animEffect transition="out" filter="wipe(down)">
                                      <p:cBhvr>
                                        <p:cTn id="18" dur="500"/>
                                        <p:tgtEl>
                                          <p:spTgt spid="49165"/>
                                        </p:tgtEl>
                                      </p:cBhvr>
                                    </p:animEffect>
                                    <p:set>
                                      <p:cBhvr>
                                        <p:cTn id="19" dur="1" fill="hold">
                                          <p:stCondLst>
                                            <p:cond delay="499"/>
                                          </p:stCondLst>
                                        </p:cTn>
                                        <p:tgtEl>
                                          <p:spTgt spid="49165"/>
                                        </p:tgtEl>
                                        <p:attrNameLst>
                                          <p:attrName>style.visibility</p:attrName>
                                        </p:attrNameLst>
                                      </p:cBhvr>
                                      <p:to>
                                        <p:strVal val="hidden"/>
                                      </p:to>
                                    </p:set>
                                  </p:childTnLst>
                                </p:cTn>
                              </p:par>
                              <p:par>
                                <p:cTn id="20" presetID="22" presetClass="exit" presetSubtype="4" fill="hold" grpId="0" nodeType="withEffect">
                                  <p:stCondLst>
                                    <p:cond delay="0"/>
                                  </p:stCondLst>
                                  <p:childTnLst>
                                    <p:animEffect transition="out" filter="wipe(down)">
                                      <p:cBhvr>
                                        <p:cTn id="21" dur="500"/>
                                        <p:tgtEl>
                                          <p:spTgt spid="49164"/>
                                        </p:tgtEl>
                                      </p:cBhvr>
                                    </p:animEffect>
                                    <p:set>
                                      <p:cBhvr>
                                        <p:cTn id="22" dur="1" fill="hold">
                                          <p:stCondLst>
                                            <p:cond delay="499"/>
                                          </p:stCondLst>
                                        </p:cTn>
                                        <p:tgtEl>
                                          <p:spTgt spid="49164"/>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7" presetClass="entr" presetSubtype="0" fill="hold" grpId="0" nodeType="clickEffect">
                                  <p:stCondLst>
                                    <p:cond delay="0"/>
                                  </p:stCondLst>
                                  <p:iterate type="lt">
                                    <p:tmPct val="50000"/>
                                  </p:iterate>
                                  <p:childTnLst>
                                    <p:set>
                                      <p:cBhvr>
                                        <p:cTn id="26" dur="1" fill="hold">
                                          <p:stCondLst>
                                            <p:cond delay="0"/>
                                          </p:stCondLst>
                                        </p:cTn>
                                        <p:tgtEl>
                                          <p:spTgt spid="49170"/>
                                        </p:tgtEl>
                                        <p:attrNameLst>
                                          <p:attrName>style.visibility</p:attrName>
                                        </p:attrNameLst>
                                      </p:cBhvr>
                                      <p:to>
                                        <p:strVal val="visible"/>
                                      </p:to>
                                    </p:set>
                                    <p:anim calcmode="discrete" valueType="clr">
                                      <p:cBhvr override="childStyle">
                                        <p:cTn id="27" dur="80"/>
                                        <p:tgtEl>
                                          <p:spTgt spid="49170"/>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49170"/>
                                        </p:tgtEl>
                                        <p:attrNameLst>
                                          <p:attrName>fillcolor</p:attrName>
                                        </p:attrNameLst>
                                      </p:cBhvr>
                                      <p:tavLst>
                                        <p:tav tm="0">
                                          <p:val>
                                            <p:clrVal>
                                              <a:schemeClr val="accent2"/>
                                            </p:clrVal>
                                          </p:val>
                                        </p:tav>
                                        <p:tav tm="50000">
                                          <p:val>
                                            <p:clrVal>
                                              <a:schemeClr val="hlink"/>
                                            </p:clrVal>
                                          </p:val>
                                        </p:tav>
                                      </p:tavLst>
                                    </p:anim>
                                    <p:set>
                                      <p:cBhvr>
                                        <p:cTn id="29" dur="80"/>
                                        <p:tgtEl>
                                          <p:spTgt spid="49170"/>
                                        </p:tgtEl>
                                        <p:attrNameLst>
                                          <p:attrName>fill.type</p:attrName>
                                        </p:attrNameLst>
                                      </p:cBhvr>
                                      <p:to>
                                        <p:strVal val="solid"/>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18" presetClass="entr" presetSubtype="6" fill="hold" grpId="1" nodeType="clickEffect">
                                  <p:stCondLst>
                                    <p:cond delay="0"/>
                                  </p:stCondLst>
                                  <p:childTnLst>
                                    <p:set>
                                      <p:cBhvr>
                                        <p:cTn id="33" dur="1" fill="hold">
                                          <p:stCondLst>
                                            <p:cond delay="0"/>
                                          </p:stCondLst>
                                        </p:cTn>
                                        <p:tgtEl>
                                          <p:spTgt spid="49165"/>
                                        </p:tgtEl>
                                        <p:attrNameLst>
                                          <p:attrName>style.visibility</p:attrName>
                                        </p:attrNameLst>
                                      </p:cBhvr>
                                      <p:to>
                                        <p:strVal val="visible"/>
                                      </p:to>
                                    </p:set>
                                    <p:animEffect transition="in" filter="strips(downRight)">
                                      <p:cBhvr>
                                        <p:cTn id="34" dur="500"/>
                                        <p:tgtEl>
                                          <p:spTgt spid="49165"/>
                                        </p:tgtEl>
                                      </p:cBhvr>
                                    </p:animEffect>
                                  </p:childTnLst>
                                </p:cTn>
                              </p:par>
                              <p:par>
                                <p:cTn id="35" presetID="18" presetClass="entr" presetSubtype="6" fill="hold" grpId="1" nodeType="withEffect">
                                  <p:stCondLst>
                                    <p:cond delay="0"/>
                                  </p:stCondLst>
                                  <p:childTnLst>
                                    <p:set>
                                      <p:cBhvr>
                                        <p:cTn id="36" dur="1" fill="hold">
                                          <p:stCondLst>
                                            <p:cond delay="0"/>
                                          </p:stCondLst>
                                        </p:cTn>
                                        <p:tgtEl>
                                          <p:spTgt spid="49164"/>
                                        </p:tgtEl>
                                        <p:attrNameLst>
                                          <p:attrName>style.visibility</p:attrName>
                                        </p:attrNameLst>
                                      </p:cBhvr>
                                      <p:to>
                                        <p:strVal val="visible"/>
                                      </p:to>
                                    </p:set>
                                    <p:animEffect transition="in" filter="strips(downRight)">
                                      <p:cBhvr>
                                        <p:cTn id="37" dur="500"/>
                                        <p:tgtEl>
                                          <p:spTgt spid="49164"/>
                                        </p:tgtEl>
                                      </p:cBhvr>
                                    </p:animEffect>
                                  </p:childTnLst>
                                </p:cTn>
                              </p:par>
                              <p:par>
                                <p:cTn id="38" presetID="18" presetClass="entr" presetSubtype="6" fill="hold" grpId="1" nodeType="withEffect">
                                  <p:stCondLst>
                                    <p:cond delay="0"/>
                                  </p:stCondLst>
                                  <p:childTnLst>
                                    <p:set>
                                      <p:cBhvr>
                                        <p:cTn id="39" dur="1" fill="hold">
                                          <p:stCondLst>
                                            <p:cond delay="0"/>
                                          </p:stCondLst>
                                        </p:cTn>
                                        <p:tgtEl>
                                          <p:spTgt spid="49169"/>
                                        </p:tgtEl>
                                        <p:attrNameLst>
                                          <p:attrName>style.visibility</p:attrName>
                                        </p:attrNameLst>
                                      </p:cBhvr>
                                      <p:to>
                                        <p:strVal val="visible"/>
                                      </p:to>
                                    </p:set>
                                    <p:animEffect transition="in" filter="strips(downRight)">
                                      <p:cBhvr>
                                        <p:cTn id="40" dur="500"/>
                                        <p:tgtEl>
                                          <p:spTgt spid="49169"/>
                                        </p:tgtEl>
                                      </p:cBhvr>
                                    </p:animEffect>
                                  </p:childTnLst>
                                </p:cTn>
                              </p:par>
                              <p:par>
                                <p:cTn id="41" presetID="18" presetClass="entr" presetSubtype="6" fill="hold" grpId="1" nodeType="withEffect">
                                  <p:stCondLst>
                                    <p:cond delay="0"/>
                                  </p:stCondLst>
                                  <p:childTnLst>
                                    <p:set>
                                      <p:cBhvr>
                                        <p:cTn id="42" dur="1" fill="hold">
                                          <p:stCondLst>
                                            <p:cond delay="0"/>
                                          </p:stCondLst>
                                        </p:cTn>
                                        <p:tgtEl>
                                          <p:spTgt spid="49161"/>
                                        </p:tgtEl>
                                        <p:attrNameLst>
                                          <p:attrName>style.visibility</p:attrName>
                                        </p:attrNameLst>
                                      </p:cBhvr>
                                      <p:to>
                                        <p:strVal val="visible"/>
                                      </p:to>
                                    </p:set>
                                    <p:animEffect transition="in" filter="strips(downRight)">
                                      <p:cBhvr>
                                        <p:cTn id="43" dur="500"/>
                                        <p:tgtEl>
                                          <p:spTgt spid="49161"/>
                                        </p:tgtEl>
                                      </p:cBhvr>
                                    </p:animEffect>
                                  </p:childTnLst>
                                </p:cTn>
                              </p:par>
                              <p:par>
                                <p:cTn id="44" presetID="18" presetClass="entr" presetSubtype="12" fill="hold" grpId="2" nodeType="withEffect">
                                  <p:stCondLst>
                                    <p:cond delay="0"/>
                                  </p:stCondLst>
                                  <p:childTnLst>
                                    <p:set>
                                      <p:cBhvr>
                                        <p:cTn id="45" dur="1" fill="hold">
                                          <p:stCondLst>
                                            <p:cond delay="0"/>
                                          </p:stCondLst>
                                        </p:cTn>
                                        <p:tgtEl>
                                          <p:spTgt spid="49164"/>
                                        </p:tgtEl>
                                        <p:attrNameLst>
                                          <p:attrName>style.visibility</p:attrName>
                                        </p:attrNameLst>
                                      </p:cBhvr>
                                      <p:to>
                                        <p:strVal val="visible"/>
                                      </p:to>
                                    </p:set>
                                    <p:animEffect transition="in" filter="strips(downLeft)">
                                      <p:cBhvr>
                                        <p:cTn id="46" dur="500"/>
                                        <p:tgtEl>
                                          <p:spTgt spid="49164"/>
                                        </p:tgtEl>
                                      </p:cBhvr>
                                    </p:animEffect>
                                  </p:childTnLst>
                                </p:cTn>
                              </p:par>
                              <p:par>
                                <p:cTn id="47" presetID="18" presetClass="entr" presetSubtype="12" fill="hold" grpId="1" nodeType="withEffect">
                                  <p:stCondLst>
                                    <p:cond delay="0"/>
                                  </p:stCondLst>
                                  <p:childTnLst>
                                    <p:set>
                                      <p:cBhvr>
                                        <p:cTn id="48" dur="1" fill="hold">
                                          <p:stCondLst>
                                            <p:cond delay="0"/>
                                          </p:stCondLst>
                                        </p:cTn>
                                        <p:tgtEl>
                                          <p:spTgt spid="49160"/>
                                        </p:tgtEl>
                                        <p:attrNameLst>
                                          <p:attrName>style.visibility</p:attrName>
                                        </p:attrNameLst>
                                      </p:cBhvr>
                                      <p:to>
                                        <p:strVal val="visible"/>
                                      </p:to>
                                    </p:set>
                                    <p:animEffect transition="in" filter="strips(downLeft)">
                                      <p:cBhvr>
                                        <p:cTn id="49" dur="500"/>
                                        <p:tgtEl>
                                          <p:spTgt spid="49160"/>
                                        </p:tgtEl>
                                      </p:cBhvr>
                                    </p:animEffect>
                                  </p:childTnLst>
                                </p:cTn>
                              </p:par>
                              <p:par>
                                <p:cTn id="50" presetID="18" presetClass="entr" presetSubtype="12" fill="hold" grpId="1" nodeType="withEffect">
                                  <p:stCondLst>
                                    <p:cond delay="0"/>
                                  </p:stCondLst>
                                  <p:childTnLst>
                                    <p:set>
                                      <p:cBhvr>
                                        <p:cTn id="51" dur="1" fill="hold">
                                          <p:stCondLst>
                                            <p:cond delay="0"/>
                                          </p:stCondLst>
                                        </p:cTn>
                                        <p:tgtEl>
                                          <p:spTgt spid="49159"/>
                                        </p:tgtEl>
                                        <p:attrNameLst>
                                          <p:attrName>style.visibility</p:attrName>
                                        </p:attrNameLst>
                                      </p:cBhvr>
                                      <p:to>
                                        <p:strVal val="visible"/>
                                      </p:to>
                                    </p:set>
                                    <p:animEffect transition="in" filter="strips(downLeft)">
                                      <p:cBhvr>
                                        <p:cTn id="52" dur="500"/>
                                        <p:tgtEl>
                                          <p:spTgt spid="4915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49173"/>
                                        </p:tgtEl>
                                        <p:attrNameLst>
                                          <p:attrName>style.visibility</p:attrName>
                                        </p:attrNameLst>
                                      </p:cBhvr>
                                      <p:to>
                                        <p:strVal val="visible"/>
                                      </p:to>
                                    </p:set>
                                    <p:anim calcmode="lin" valueType="num">
                                      <p:cBhvr additive="base">
                                        <p:cTn id="57" dur="500" fill="hold"/>
                                        <p:tgtEl>
                                          <p:spTgt spid="49173"/>
                                        </p:tgtEl>
                                        <p:attrNameLst>
                                          <p:attrName>ppt_x</p:attrName>
                                        </p:attrNameLst>
                                      </p:cBhvr>
                                      <p:tavLst>
                                        <p:tav tm="0">
                                          <p:val>
                                            <p:strVal val="#ppt_x"/>
                                          </p:val>
                                        </p:tav>
                                        <p:tav tm="100000">
                                          <p:val>
                                            <p:strVal val="#ppt_x"/>
                                          </p:val>
                                        </p:tav>
                                      </p:tavLst>
                                    </p:anim>
                                    <p:anim calcmode="lin" valueType="num">
                                      <p:cBhvr additive="base">
                                        <p:cTn id="58" dur="500" fill="hold"/>
                                        <p:tgtEl>
                                          <p:spTgt spid="491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9" grpId="0" animBg="1"/>
      <p:bldP spid="49159" grpId="1" animBg="1"/>
      <p:bldP spid="49160" grpId="0" animBg="1"/>
      <p:bldP spid="49160" grpId="1" animBg="1"/>
      <p:bldP spid="49161" grpId="0" animBg="1"/>
      <p:bldP spid="49161" grpId="1" animBg="1"/>
      <p:bldP spid="49164" grpId="0"/>
      <p:bldP spid="49164" grpId="1"/>
      <p:bldP spid="49164" grpId="2"/>
      <p:bldP spid="49165" grpId="0"/>
      <p:bldP spid="49165" grpId="1"/>
      <p:bldP spid="49169" grpId="0"/>
      <p:bldP spid="49169" grpId="1"/>
      <p:bldP spid="49170" grpId="0"/>
      <p:bldP spid="4917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9"/>
          <p:cNvPicPr>
            <a:picLocks noChangeAspect="1" noChangeArrowheads="1"/>
          </p:cNvPicPr>
          <p:nvPr/>
        </p:nvPicPr>
        <p:blipFill>
          <a:blip r:embed="rId2">
            <a:lum bright="18000"/>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0179" name="Line 3"/>
          <p:cNvSpPr>
            <a:spLocks noChangeShapeType="1"/>
          </p:cNvSpPr>
          <p:nvPr/>
        </p:nvSpPr>
        <p:spPr bwMode="auto">
          <a:xfrm flipV="1">
            <a:off x="4038600" y="2057400"/>
            <a:ext cx="1676400" cy="508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0180" name="Line 4"/>
          <p:cNvSpPr>
            <a:spLocks noChangeShapeType="1"/>
          </p:cNvSpPr>
          <p:nvPr/>
        </p:nvSpPr>
        <p:spPr bwMode="auto">
          <a:xfrm>
            <a:off x="4419600" y="1066800"/>
            <a:ext cx="1295400" cy="9906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0181" name="弧 5"/>
          <p:cNvSpPr>
            <a:spLocks/>
          </p:cNvSpPr>
          <p:nvPr/>
        </p:nvSpPr>
        <p:spPr bwMode="auto">
          <a:xfrm rot="-830377">
            <a:off x="5513389" y="1828800"/>
            <a:ext cx="377825" cy="304800"/>
          </a:xfrm>
          <a:custGeom>
            <a:avLst/>
            <a:gdLst>
              <a:gd name="G0" fmla="+- 0 0 0"/>
              <a:gd name="G1" fmla="+- 21545 0 0"/>
              <a:gd name="G2" fmla="+- 21600 0 0"/>
              <a:gd name="T0" fmla="*/ 1540 w 21414"/>
              <a:gd name="T1" fmla="*/ 0 h 21545"/>
              <a:gd name="T2" fmla="*/ 21414 w 21414"/>
              <a:gd name="T3" fmla="*/ 18719 h 21545"/>
              <a:gd name="T4" fmla="*/ 0 w 21414"/>
              <a:gd name="T5" fmla="*/ 21545 h 21545"/>
            </a:gdLst>
            <a:ahLst/>
            <a:cxnLst>
              <a:cxn ang="0">
                <a:pos x="T0" y="T1"/>
              </a:cxn>
              <a:cxn ang="0">
                <a:pos x="T2" y="T3"/>
              </a:cxn>
              <a:cxn ang="0">
                <a:pos x="T4" y="T5"/>
              </a:cxn>
            </a:cxnLst>
            <a:rect l="0" t="0" r="r" b="b"/>
            <a:pathLst>
              <a:path w="21414" h="21545" fill="none" extrusionOk="0">
                <a:moveTo>
                  <a:pt x="1540" y="-1"/>
                </a:moveTo>
                <a:cubicBezTo>
                  <a:pt x="11768" y="731"/>
                  <a:pt x="20072" y="8552"/>
                  <a:pt x="21414" y="18718"/>
                </a:cubicBezTo>
              </a:path>
              <a:path w="21414" h="21545" stroke="0" extrusionOk="0">
                <a:moveTo>
                  <a:pt x="1540" y="-1"/>
                </a:moveTo>
                <a:cubicBezTo>
                  <a:pt x="11768" y="731"/>
                  <a:pt x="20072" y="8552"/>
                  <a:pt x="21414" y="18718"/>
                </a:cubicBezTo>
                <a:lnTo>
                  <a:pt x="0" y="21545"/>
                </a:lnTo>
                <a:close/>
              </a:path>
            </a:pathLst>
          </a:custGeom>
          <a:noFill/>
          <a:ln w="38100" cmpd="dbl">
            <a:solidFill>
              <a:srgbClr val="D6009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50182" name="弧 6"/>
          <p:cNvSpPr>
            <a:spLocks/>
          </p:cNvSpPr>
          <p:nvPr/>
        </p:nvSpPr>
        <p:spPr bwMode="auto">
          <a:xfrm rot="14905972">
            <a:off x="5270500" y="1881188"/>
            <a:ext cx="177800" cy="15240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rgbClr val="660066"/>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50183" name="弧 7"/>
          <p:cNvSpPr>
            <a:spLocks/>
          </p:cNvSpPr>
          <p:nvPr/>
        </p:nvSpPr>
        <p:spPr bwMode="auto">
          <a:xfrm rot="9752093" flipH="1">
            <a:off x="6019801" y="2108201"/>
            <a:ext cx="169863" cy="195263"/>
          </a:xfrm>
          <a:custGeom>
            <a:avLst/>
            <a:gdLst>
              <a:gd name="G0" fmla="+- 0 0 0"/>
              <a:gd name="G1" fmla="+- 21369 0 0"/>
              <a:gd name="G2" fmla="+- 21600 0 0"/>
              <a:gd name="T0" fmla="*/ 3154 w 21600"/>
              <a:gd name="T1" fmla="*/ 0 h 27492"/>
              <a:gd name="T2" fmla="*/ 20714 w 21600"/>
              <a:gd name="T3" fmla="*/ 27492 h 27492"/>
              <a:gd name="T4" fmla="*/ 0 w 21600"/>
              <a:gd name="T5" fmla="*/ 21369 h 27492"/>
            </a:gdLst>
            <a:ahLst/>
            <a:cxnLst>
              <a:cxn ang="0">
                <a:pos x="T0" y="T1"/>
              </a:cxn>
              <a:cxn ang="0">
                <a:pos x="T2" y="T3"/>
              </a:cxn>
              <a:cxn ang="0">
                <a:pos x="T4" y="T5"/>
              </a:cxn>
            </a:cxnLst>
            <a:rect l="0" t="0" r="r" b="b"/>
            <a:pathLst>
              <a:path w="21600" h="27492" fill="none" extrusionOk="0">
                <a:moveTo>
                  <a:pt x="3153" y="0"/>
                </a:moveTo>
                <a:cubicBezTo>
                  <a:pt x="13750" y="1564"/>
                  <a:pt x="21600" y="10657"/>
                  <a:pt x="21600" y="21369"/>
                </a:cubicBezTo>
                <a:cubicBezTo>
                  <a:pt x="21600" y="23441"/>
                  <a:pt x="21301" y="25504"/>
                  <a:pt x="20713" y="27491"/>
                </a:cubicBezTo>
              </a:path>
              <a:path w="21600" h="27492" stroke="0" extrusionOk="0">
                <a:moveTo>
                  <a:pt x="3153" y="0"/>
                </a:moveTo>
                <a:cubicBezTo>
                  <a:pt x="13750" y="1564"/>
                  <a:pt x="21600" y="10657"/>
                  <a:pt x="21600" y="21369"/>
                </a:cubicBezTo>
                <a:cubicBezTo>
                  <a:pt x="21600" y="23441"/>
                  <a:pt x="21301" y="25504"/>
                  <a:pt x="20713" y="27491"/>
                </a:cubicBezTo>
                <a:lnTo>
                  <a:pt x="0" y="21369"/>
                </a:lnTo>
                <a:close/>
              </a:path>
            </a:pathLst>
          </a:custGeom>
          <a:noFill/>
          <a:ln w="38100">
            <a:solidFill>
              <a:srgbClr val="660066"/>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50184" name="弧 8"/>
          <p:cNvSpPr>
            <a:spLocks/>
          </p:cNvSpPr>
          <p:nvPr/>
        </p:nvSpPr>
        <p:spPr bwMode="auto">
          <a:xfrm rot="9969623">
            <a:off x="5499101" y="2006600"/>
            <a:ext cx="377825" cy="304800"/>
          </a:xfrm>
          <a:custGeom>
            <a:avLst/>
            <a:gdLst>
              <a:gd name="G0" fmla="+- 0 0 0"/>
              <a:gd name="G1" fmla="+- 21545 0 0"/>
              <a:gd name="G2" fmla="+- 21600 0 0"/>
              <a:gd name="T0" fmla="*/ 1540 w 21414"/>
              <a:gd name="T1" fmla="*/ 0 h 21545"/>
              <a:gd name="T2" fmla="*/ 21414 w 21414"/>
              <a:gd name="T3" fmla="*/ 18719 h 21545"/>
              <a:gd name="T4" fmla="*/ 0 w 21414"/>
              <a:gd name="T5" fmla="*/ 21545 h 21545"/>
            </a:gdLst>
            <a:ahLst/>
            <a:cxnLst>
              <a:cxn ang="0">
                <a:pos x="T0" y="T1"/>
              </a:cxn>
              <a:cxn ang="0">
                <a:pos x="T2" y="T3"/>
              </a:cxn>
              <a:cxn ang="0">
                <a:pos x="T4" y="T5"/>
              </a:cxn>
            </a:cxnLst>
            <a:rect l="0" t="0" r="r" b="b"/>
            <a:pathLst>
              <a:path w="21414" h="21545" fill="none" extrusionOk="0">
                <a:moveTo>
                  <a:pt x="1540" y="-1"/>
                </a:moveTo>
                <a:cubicBezTo>
                  <a:pt x="11768" y="731"/>
                  <a:pt x="20072" y="8552"/>
                  <a:pt x="21414" y="18718"/>
                </a:cubicBezTo>
              </a:path>
              <a:path w="21414" h="21545" stroke="0" extrusionOk="0">
                <a:moveTo>
                  <a:pt x="1540" y="-1"/>
                </a:moveTo>
                <a:cubicBezTo>
                  <a:pt x="11768" y="731"/>
                  <a:pt x="20072" y="8552"/>
                  <a:pt x="21414" y="18718"/>
                </a:cubicBezTo>
                <a:lnTo>
                  <a:pt x="0" y="21545"/>
                </a:lnTo>
                <a:close/>
              </a:path>
            </a:pathLst>
          </a:custGeom>
          <a:noFill/>
          <a:ln w="38100" cmpd="dbl">
            <a:solidFill>
              <a:srgbClr val="D6009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50185" name="Line 9"/>
          <p:cNvSpPr>
            <a:spLocks noChangeShapeType="1"/>
          </p:cNvSpPr>
          <p:nvPr/>
        </p:nvSpPr>
        <p:spPr bwMode="auto">
          <a:xfrm>
            <a:off x="5715000" y="2057400"/>
            <a:ext cx="1219200" cy="9144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0186" name="Text Box 10"/>
          <p:cNvSpPr txBox="1">
            <a:spLocks noChangeArrowheads="1"/>
          </p:cNvSpPr>
          <p:nvPr/>
        </p:nvSpPr>
        <p:spPr bwMode="auto">
          <a:xfrm>
            <a:off x="4813300" y="16383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1</a:t>
            </a:r>
          </a:p>
        </p:txBody>
      </p:sp>
      <p:sp>
        <p:nvSpPr>
          <p:cNvPr id="50187" name="Text Box 11"/>
          <p:cNvSpPr txBox="1">
            <a:spLocks noChangeArrowheads="1"/>
          </p:cNvSpPr>
          <p:nvPr/>
        </p:nvSpPr>
        <p:spPr bwMode="auto">
          <a:xfrm>
            <a:off x="5562600" y="14478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2</a:t>
            </a:r>
          </a:p>
        </p:txBody>
      </p:sp>
      <p:sp>
        <p:nvSpPr>
          <p:cNvPr id="50188" name="Text Box 12"/>
          <p:cNvSpPr txBox="1">
            <a:spLocks noChangeArrowheads="1"/>
          </p:cNvSpPr>
          <p:nvPr/>
        </p:nvSpPr>
        <p:spPr bwMode="auto">
          <a:xfrm>
            <a:off x="6172200" y="19812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3</a:t>
            </a:r>
          </a:p>
        </p:txBody>
      </p:sp>
      <p:sp>
        <p:nvSpPr>
          <p:cNvPr id="50189" name="Text Box 13"/>
          <p:cNvSpPr txBox="1">
            <a:spLocks noChangeArrowheads="1"/>
          </p:cNvSpPr>
          <p:nvPr/>
        </p:nvSpPr>
        <p:spPr bwMode="auto">
          <a:xfrm>
            <a:off x="5257800" y="22860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4</a:t>
            </a:r>
          </a:p>
        </p:txBody>
      </p:sp>
      <p:sp>
        <p:nvSpPr>
          <p:cNvPr id="50190" name="Text Box 14"/>
          <p:cNvSpPr txBox="1">
            <a:spLocks noChangeArrowheads="1"/>
          </p:cNvSpPr>
          <p:nvPr/>
        </p:nvSpPr>
        <p:spPr bwMode="auto">
          <a:xfrm>
            <a:off x="3581400" y="17907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A</a:t>
            </a:r>
          </a:p>
        </p:txBody>
      </p:sp>
      <p:sp>
        <p:nvSpPr>
          <p:cNvPr id="50191" name="Text Box 15"/>
          <p:cNvSpPr txBox="1">
            <a:spLocks noChangeArrowheads="1"/>
          </p:cNvSpPr>
          <p:nvPr/>
        </p:nvSpPr>
        <p:spPr bwMode="auto">
          <a:xfrm>
            <a:off x="7391400" y="17526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B</a:t>
            </a:r>
          </a:p>
        </p:txBody>
      </p:sp>
      <p:sp>
        <p:nvSpPr>
          <p:cNvPr id="50192" name="Text Box 16"/>
          <p:cNvSpPr txBox="1">
            <a:spLocks noChangeArrowheads="1"/>
          </p:cNvSpPr>
          <p:nvPr/>
        </p:nvSpPr>
        <p:spPr bwMode="auto">
          <a:xfrm>
            <a:off x="3886200" y="8382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C</a:t>
            </a:r>
          </a:p>
        </p:txBody>
      </p:sp>
      <p:sp>
        <p:nvSpPr>
          <p:cNvPr id="50193" name="Text Box 17"/>
          <p:cNvSpPr txBox="1">
            <a:spLocks noChangeArrowheads="1"/>
          </p:cNvSpPr>
          <p:nvPr/>
        </p:nvSpPr>
        <p:spPr bwMode="auto">
          <a:xfrm>
            <a:off x="6400800" y="28194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D</a:t>
            </a:r>
          </a:p>
        </p:txBody>
      </p:sp>
      <p:sp>
        <p:nvSpPr>
          <p:cNvPr id="50194" name="Text Box 18"/>
          <p:cNvSpPr txBox="1">
            <a:spLocks noChangeArrowheads="1"/>
          </p:cNvSpPr>
          <p:nvPr/>
        </p:nvSpPr>
        <p:spPr bwMode="auto">
          <a:xfrm>
            <a:off x="5461000" y="2044701"/>
            <a:ext cx="533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000"/>
              <a:t>O</a:t>
            </a:r>
          </a:p>
        </p:txBody>
      </p:sp>
      <p:sp>
        <p:nvSpPr>
          <p:cNvPr id="50195" name="Text Box 19"/>
          <p:cNvSpPr txBox="1">
            <a:spLocks noChangeArrowheads="1"/>
          </p:cNvSpPr>
          <p:nvPr/>
        </p:nvSpPr>
        <p:spPr bwMode="auto">
          <a:xfrm>
            <a:off x="1676400" y="152401"/>
            <a:ext cx="2895600" cy="646331"/>
          </a:xfrm>
          <a:prstGeom prst="rect">
            <a:avLst/>
          </a:prstGeom>
          <a:noFill/>
          <a:ln w="38100">
            <a:solidFill>
              <a:srgbClr val="00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zh-CN" altLang="en-US" sz="3600" b="1">
                <a:solidFill>
                  <a:srgbClr val="0000FF"/>
                </a:solidFill>
                <a:ea typeface="方正行楷简体" charset="0"/>
              </a:rPr>
              <a:t>探究与发现</a:t>
            </a:r>
            <a:r>
              <a:rPr lang="en-US" altLang="zh-CN" sz="3600" b="1">
                <a:solidFill>
                  <a:srgbClr val="0000FF"/>
                </a:solidFill>
                <a:ea typeface="方正行楷简体" charset="0"/>
              </a:rPr>
              <a:t>2</a:t>
            </a:r>
          </a:p>
        </p:txBody>
      </p:sp>
      <p:sp>
        <p:nvSpPr>
          <p:cNvPr id="50196" name="Text Box 20"/>
          <p:cNvSpPr txBox="1">
            <a:spLocks noChangeArrowheads="1"/>
          </p:cNvSpPr>
          <p:nvPr/>
        </p:nvSpPr>
        <p:spPr bwMode="auto">
          <a:xfrm>
            <a:off x="2514600" y="5105401"/>
            <a:ext cx="5867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zh-CN" altLang="en-US" sz="2800" b="1">
                <a:solidFill>
                  <a:srgbClr val="660066"/>
                </a:solidFill>
              </a:rPr>
              <a:t>图中还有哪些角也是对顶角呢？</a:t>
            </a:r>
          </a:p>
        </p:txBody>
      </p:sp>
      <p:sp>
        <p:nvSpPr>
          <p:cNvPr id="50197" name="Line 21"/>
          <p:cNvSpPr>
            <a:spLocks noChangeShapeType="1"/>
          </p:cNvSpPr>
          <p:nvPr/>
        </p:nvSpPr>
        <p:spPr bwMode="auto">
          <a:xfrm flipV="1">
            <a:off x="5715000" y="1981200"/>
            <a:ext cx="1676400" cy="76200"/>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0198" name="Line 22"/>
          <p:cNvSpPr>
            <a:spLocks noChangeShapeType="1"/>
          </p:cNvSpPr>
          <p:nvPr/>
        </p:nvSpPr>
        <p:spPr bwMode="auto">
          <a:xfrm>
            <a:off x="5715000" y="2057400"/>
            <a:ext cx="1219200" cy="914400"/>
          </a:xfrm>
          <a:prstGeom prst="line">
            <a:avLst/>
          </a:prstGeom>
          <a:noFill/>
          <a:ln w="57150">
            <a:solidFill>
              <a:srgbClr val="00CC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0199" name="Line 23"/>
          <p:cNvSpPr>
            <a:spLocks noChangeShapeType="1"/>
          </p:cNvSpPr>
          <p:nvPr/>
        </p:nvSpPr>
        <p:spPr bwMode="auto">
          <a:xfrm flipV="1">
            <a:off x="5727700" y="1981200"/>
            <a:ext cx="1676400" cy="76200"/>
          </a:xfrm>
          <a:prstGeom prst="line">
            <a:avLst/>
          </a:prstGeom>
          <a:noFill/>
          <a:ln w="57150">
            <a:solidFill>
              <a:srgbClr val="00CC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0200" name="Rectangle 24"/>
          <p:cNvSpPr>
            <a:spLocks noChangeArrowheads="1"/>
          </p:cNvSpPr>
          <p:nvPr/>
        </p:nvSpPr>
        <p:spPr bwMode="auto">
          <a:xfrm>
            <a:off x="2286000" y="3276600"/>
            <a:ext cx="7467600" cy="175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nSpc>
                <a:spcPct val="130000"/>
              </a:lnSpc>
            </a:pPr>
            <a:r>
              <a:rPr lang="zh-CN" altLang="en-US" sz="2400" b="1">
                <a:solidFill>
                  <a:srgbClr val="0000FF"/>
                </a:solidFill>
                <a:latin typeface="华文新魏" charset="-122"/>
                <a:ea typeface="华文新魏" charset="-122"/>
              </a:rPr>
              <a:t>    </a:t>
            </a:r>
            <a:r>
              <a:rPr lang="zh-CN" altLang="en-US" sz="2800" b="1">
                <a:solidFill>
                  <a:srgbClr val="000099"/>
                </a:solidFill>
                <a:latin typeface="华文新魏" charset="-122"/>
                <a:ea typeface="华文新魏" charset="-122"/>
              </a:rPr>
              <a:t>形如</a:t>
            </a:r>
            <a:r>
              <a:rPr lang="zh-CN" altLang="en-US" sz="2800" b="1">
                <a:solidFill>
                  <a:srgbClr val="000099"/>
                </a:solidFill>
              </a:rPr>
              <a:t>∠</a:t>
            </a:r>
            <a:r>
              <a:rPr lang="en-US" altLang="zh-CN" sz="2800" b="1">
                <a:solidFill>
                  <a:srgbClr val="000099"/>
                </a:solidFill>
              </a:rPr>
              <a:t>1 </a:t>
            </a:r>
            <a:r>
              <a:rPr lang="zh-CN" altLang="en-US" sz="2800" b="1">
                <a:solidFill>
                  <a:srgbClr val="000099"/>
                </a:solidFill>
              </a:rPr>
              <a:t>与∠</a:t>
            </a:r>
            <a:r>
              <a:rPr lang="en-US" altLang="zh-CN" sz="2800" b="1">
                <a:solidFill>
                  <a:srgbClr val="000099"/>
                </a:solidFill>
              </a:rPr>
              <a:t>3</a:t>
            </a:r>
            <a:r>
              <a:rPr lang="zh-CN" altLang="en-US" sz="2800" b="1">
                <a:solidFill>
                  <a:srgbClr val="000099"/>
                </a:solidFill>
              </a:rPr>
              <a:t>有一个公共顶点</a:t>
            </a:r>
            <a:r>
              <a:rPr lang="en-US" altLang="zh-CN" sz="2800" b="1">
                <a:solidFill>
                  <a:srgbClr val="000099"/>
                </a:solidFill>
              </a:rPr>
              <a:t>O</a:t>
            </a:r>
            <a:r>
              <a:rPr lang="zh-CN" altLang="en-US" sz="2800" b="1">
                <a:solidFill>
                  <a:srgbClr val="000099"/>
                </a:solidFill>
              </a:rPr>
              <a:t>，并且∠</a:t>
            </a:r>
            <a:r>
              <a:rPr lang="en-US" altLang="zh-CN" sz="2800" b="1">
                <a:solidFill>
                  <a:srgbClr val="000099"/>
                </a:solidFill>
              </a:rPr>
              <a:t>1 </a:t>
            </a:r>
            <a:r>
              <a:rPr lang="zh-CN" altLang="en-US" sz="2800" b="1">
                <a:solidFill>
                  <a:srgbClr val="000099"/>
                </a:solidFill>
              </a:rPr>
              <a:t>的两边分别是∠</a:t>
            </a:r>
            <a:r>
              <a:rPr lang="en-US" altLang="zh-CN" sz="2800" b="1">
                <a:solidFill>
                  <a:srgbClr val="000099"/>
                </a:solidFill>
              </a:rPr>
              <a:t>3</a:t>
            </a:r>
            <a:r>
              <a:rPr lang="zh-CN" altLang="en-US" sz="2800" b="1">
                <a:solidFill>
                  <a:srgbClr val="000099"/>
                </a:solidFill>
              </a:rPr>
              <a:t>的两边的反向延长线，具有这种位置关系的两个角，互为</a:t>
            </a:r>
            <a:r>
              <a:rPr lang="zh-CN" altLang="en-US" sz="2800" b="1">
                <a:solidFill>
                  <a:srgbClr val="FF0000"/>
                </a:solidFill>
              </a:rPr>
              <a:t>对顶角</a:t>
            </a:r>
            <a:r>
              <a:rPr lang="en-US" altLang="zh-CN" sz="2800" b="1">
                <a:solidFill>
                  <a:srgbClr val="FF0000"/>
                </a:solidFill>
              </a:rPr>
              <a:t>.</a:t>
            </a:r>
          </a:p>
        </p:txBody>
      </p:sp>
    </p:spTree>
    <p:extLst>
      <p:ext uri="{BB962C8B-B14F-4D97-AF65-F5344CB8AC3E}">
        <p14:creationId xmlns:p14="http://schemas.microsoft.com/office/powerpoint/2010/main" val="17138947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2" fill="hold" grpId="0" nodeType="clickEffect">
                                  <p:stCondLst>
                                    <p:cond delay="0"/>
                                  </p:stCondLst>
                                  <p:childTnLst>
                                    <p:animEffect transition="out" filter="wipe(right)">
                                      <p:cBhvr>
                                        <p:cTn id="6" dur="500"/>
                                        <p:tgtEl>
                                          <p:spTgt spid="50185"/>
                                        </p:tgtEl>
                                      </p:cBhvr>
                                    </p:animEffect>
                                    <p:set>
                                      <p:cBhvr>
                                        <p:cTn id="7" dur="1" fill="hold">
                                          <p:stCondLst>
                                            <p:cond delay="499"/>
                                          </p:stCondLst>
                                        </p:cTn>
                                        <p:tgtEl>
                                          <p:spTgt spid="50185"/>
                                        </p:tgtEl>
                                        <p:attrNameLst>
                                          <p:attrName>style.visibility</p:attrName>
                                        </p:attrNameLst>
                                      </p:cBhvr>
                                      <p:to>
                                        <p:strVal val="hidden"/>
                                      </p:to>
                                    </p:set>
                                  </p:childTnLst>
                                </p:cTn>
                              </p:par>
                              <p:par>
                                <p:cTn id="8" presetID="22" presetClass="exit" presetSubtype="4" fill="hold" grpId="0" nodeType="withEffect">
                                  <p:stCondLst>
                                    <p:cond delay="0"/>
                                  </p:stCondLst>
                                  <p:childTnLst>
                                    <p:animEffect transition="out" filter="wipe(down)">
                                      <p:cBhvr>
                                        <p:cTn id="9" dur="500"/>
                                        <p:tgtEl>
                                          <p:spTgt spid="50183"/>
                                        </p:tgtEl>
                                      </p:cBhvr>
                                    </p:animEffect>
                                    <p:set>
                                      <p:cBhvr>
                                        <p:cTn id="10" dur="1" fill="hold">
                                          <p:stCondLst>
                                            <p:cond delay="499"/>
                                          </p:stCondLst>
                                        </p:cTn>
                                        <p:tgtEl>
                                          <p:spTgt spid="50183"/>
                                        </p:tgtEl>
                                        <p:attrNameLst>
                                          <p:attrName>style.visibility</p:attrName>
                                        </p:attrNameLst>
                                      </p:cBhvr>
                                      <p:to>
                                        <p:strVal val="hidden"/>
                                      </p:to>
                                    </p:set>
                                  </p:childTnLst>
                                </p:cTn>
                              </p:par>
                              <p:par>
                                <p:cTn id="11" presetID="22" presetClass="exit" presetSubtype="4" fill="hold" grpId="0" nodeType="withEffect">
                                  <p:stCondLst>
                                    <p:cond delay="0"/>
                                  </p:stCondLst>
                                  <p:childTnLst>
                                    <p:animEffect transition="out" filter="wipe(down)">
                                      <p:cBhvr>
                                        <p:cTn id="12" dur="500"/>
                                        <p:tgtEl>
                                          <p:spTgt spid="50184"/>
                                        </p:tgtEl>
                                      </p:cBhvr>
                                    </p:animEffect>
                                    <p:set>
                                      <p:cBhvr>
                                        <p:cTn id="13" dur="1" fill="hold">
                                          <p:stCondLst>
                                            <p:cond delay="499"/>
                                          </p:stCondLst>
                                        </p:cTn>
                                        <p:tgtEl>
                                          <p:spTgt spid="50184"/>
                                        </p:tgtEl>
                                        <p:attrNameLst>
                                          <p:attrName>style.visibility</p:attrName>
                                        </p:attrNameLst>
                                      </p:cBhvr>
                                      <p:to>
                                        <p:strVal val="hidden"/>
                                      </p:to>
                                    </p:set>
                                  </p:childTnLst>
                                </p:cTn>
                              </p:par>
                              <p:par>
                                <p:cTn id="14" presetID="22" presetClass="exit" presetSubtype="4" fill="hold" grpId="0" nodeType="withEffect">
                                  <p:stCondLst>
                                    <p:cond delay="0"/>
                                  </p:stCondLst>
                                  <p:childTnLst>
                                    <p:animEffect transition="out" filter="wipe(down)">
                                      <p:cBhvr>
                                        <p:cTn id="15" dur="500"/>
                                        <p:tgtEl>
                                          <p:spTgt spid="50193"/>
                                        </p:tgtEl>
                                      </p:cBhvr>
                                    </p:animEffect>
                                    <p:set>
                                      <p:cBhvr>
                                        <p:cTn id="16" dur="1" fill="hold">
                                          <p:stCondLst>
                                            <p:cond delay="499"/>
                                          </p:stCondLst>
                                        </p:cTn>
                                        <p:tgtEl>
                                          <p:spTgt spid="50193"/>
                                        </p:tgtEl>
                                        <p:attrNameLst>
                                          <p:attrName>style.visibility</p:attrName>
                                        </p:attrNameLst>
                                      </p:cBhvr>
                                      <p:to>
                                        <p:strVal val="hidden"/>
                                      </p:to>
                                    </p:set>
                                  </p:childTnLst>
                                </p:cTn>
                              </p:par>
                              <p:par>
                                <p:cTn id="17" presetID="22" presetClass="exit" presetSubtype="4" fill="hold" grpId="0" nodeType="withEffect">
                                  <p:stCondLst>
                                    <p:cond delay="0"/>
                                  </p:stCondLst>
                                  <p:childTnLst>
                                    <p:animEffect transition="out" filter="wipe(down)">
                                      <p:cBhvr>
                                        <p:cTn id="18" dur="500"/>
                                        <p:tgtEl>
                                          <p:spTgt spid="50189"/>
                                        </p:tgtEl>
                                      </p:cBhvr>
                                    </p:animEffect>
                                    <p:set>
                                      <p:cBhvr>
                                        <p:cTn id="19" dur="1" fill="hold">
                                          <p:stCondLst>
                                            <p:cond delay="499"/>
                                          </p:stCondLst>
                                        </p:cTn>
                                        <p:tgtEl>
                                          <p:spTgt spid="50189"/>
                                        </p:tgtEl>
                                        <p:attrNameLst>
                                          <p:attrName>style.visibility</p:attrName>
                                        </p:attrNameLst>
                                      </p:cBhvr>
                                      <p:to>
                                        <p:strVal val="hidden"/>
                                      </p:to>
                                    </p:set>
                                  </p:childTnLst>
                                </p:cTn>
                              </p:par>
                              <p:par>
                                <p:cTn id="20" presetID="22" presetClass="exit" presetSubtype="4" fill="hold" grpId="0" nodeType="withEffect">
                                  <p:stCondLst>
                                    <p:cond delay="0"/>
                                  </p:stCondLst>
                                  <p:childTnLst>
                                    <p:animEffect transition="out" filter="wipe(down)">
                                      <p:cBhvr>
                                        <p:cTn id="21" dur="500"/>
                                        <p:tgtEl>
                                          <p:spTgt spid="50188"/>
                                        </p:tgtEl>
                                      </p:cBhvr>
                                    </p:animEffect>
                                    <p:set>
                                      <p:cBhvr>
                                        <p:cTn id="22" dur="1" fill="hold">
                                          <p:stCondLst>
                                            <p:cond delay="499"/>
                                          </p:stCondLst>
                                        </p:cTn>
                                        <p:tgtEl>
                                          <p:spTgt spid="50188"/>
                                        </p:tgtEl>
                                        <p:attrNameLst>
                                          <p:attrName>style.visibility</p:attrName>
                                        </p:attrNameLst>
                                      </p:cBhvr>
                                      <p:to>
                                        <p:strVal val="hidden"/>
                                      </p:to>
                                    </p:set>
                                  </p:childTnLst>
                                </p:cTn>
                              </p:par>
                              <p:par>
                                <p:cTn id="23" presetID="22" presetClass="exit" presetSubtype="2" fill="hold" grpId="0" nodeType="withEffect">
                                  <p:stCondLst>
                                    <p:cond delay="0"/>
                                  </p:stCondLst>
                                  <p:childTnLst>
                                    <p:animEffect transition="out" filter="wipe(right)">
                                      <p:cBhvr>
                                        <p:cTn id="24" dur="500"/>
                                        <p:tgtEl>
                                          <p:spTgt spid="50197"/>
                                        </p:tgtEl>
                                      </p:cBhvr>
                                    </p:animEffect>
                                    <p:set>
                                      <p:cBhvr>
                                        <p:cTn id="25" dur="1" fill="hold">
                                          <p:stCondLst>
                                            <p:cond delay="499"/>
                                          </p:stCondLst>
                                        </p:cTn>
                                        <p:tgtEl>
                                          <p:spTgt spid="50197"/>
                                        </p:tgtEl>
                                        <p:attrNameLst>
                                          <p:attrName>style.visibility</p:attrName>
                                        </p:attrNameLst>
                                      </p:cBhvr>
                                      <p:to>
                                        <p:strVal val="hidden"/>
                                      </p:to>
                                    </p:set>
                                  </p:childTnLst>
                                </p:cTn>
                              </p:par>
                              <p:par>
                                <p:cTn id="26" presetID="22" presetClass="exit" presetSubtype="2" fill="hold" grpId="0" nodeType="withEffect">
                                  <p:stCondLst>
                                    <p:cond delay="0"/>
                                  </p:stCondLst>
                                  <p:childTnLst>
                                    <p:animEffect transition="out" filter="wipe(right)">
                                      <p:cBhvr>
                                        <p:cTn id="27" dur="500"/>
                                        <p:tgtEl>
                                          <p:spTgt spid="50181"/>
                                        </p:tgtEl>
                                      </p:cBhvr>
                                    </p:animEffect>
                                    <p:set>
                                      <p:cBhvr>
                                        <p:cTn id="28" dur="1" fill="hold">
                                          <p:stCondLst>
                                            <p:cond delay="499"/>
                                          </p:stCondLst>
                                        </p:cTn>
                                        <p:tgtEl>
                                          <p:spTgt spid="50181"/>
                                        </p:tgtEl>
                                        <p:attrNameLst>
                                          <p:attrName>style.visibility</p:attrName>
                                        </p:attrNameLst>
                                      </p:cBhvr>
                                      <p:to>
                                        <p:strVal val="hidden"/>
                                      </p:to>
                                    </p:set>
                                  </p:childTnLst>
                                </p:cTn>
                              </p:par>
                              <p:par>
                                <p:cTn id="29" presetID="22" presetClass="exit" presetSubtype="2" fill="hold" grpId="0" nodeType="withEffect">
                                  <p:stCondLst>
                                    <p:cond delay="0"/>
                                  </p:stCondLst>
                                  <p:childTnLst>
                                    <p:animEffect transition="out" filter="wipe(right)">
                                      <p:cBhvr>
                                        <p:cTn id="30" dur="500"/>
                                        <p:tgtEl>
                                          <p:spTgt spid="50187"/>
                                        </p:tgtEl>
                                      </p:cBhvr>
                                    </p:animEffect>
                                    <p:set>
                                      <p:cBhvr>
                                        <p:cTn id="31" dur="1" fill="hold">
                                          <p:stCondLst>
                                            <p:cond delay="499"/>
                                          </p:stCondLst>
                                        </p:cTn>
                                        <p:tgtEl>
                                          <p:spTgt spid="50187"/>
                                        </p:tgtEl>
                                        <p:attrNameLst>
                                          <p:attrName>style.visibility</p:attrName>
                                        </p:attrNameLst>
                                      </p:cBhvr>
                                      <p:to>
                                        <p:strVal val="hidden"/>
                                      </p:to>
                                    </p:set>
                                  </p:childTnLst>
                                </p:cTn>
                              </p:par>
                              <p:par>
                                <p:cTn id="32" presetID="22" presetClass="exit" presetSubtype="2" fill="hold" grpId="0" nodeType="withEffect">
                                  <p:stCondLst>
                                    <p:cond delay="0"/>
                                  </p:stCondLst>
                                  <p:childTnLst>
                                    <p:animEffect transition="out" filter="wipe(right)">
                                      <p:cBhvr>
                                        <p:cTn id="33" dur="500"/>
                                        <p:tgtEl>
                                          <p:spTgt spid="50191"/>
                                        </p:tgtEl>
                                      </p:cBhvr>
                                    </p:animEffect>
                                    <p:set>
                                      <p:cBhvr>
                                        <p:cTn id="34" dur="1" fill="hold">
                                          <p:stCondLst>
                                            <p:cond delay="499"/>
                                          </p:stCondLst>
                                        </p:cTn>
                                        <p:tgtEl>
                                          <p:spTgt spid="50191"/>
                                        </p:tgtEl>
                                        <p:attrNameLst>
                                          <p:attrName>style.visibility</p:attrName>
                                        </p:attrNameLst>
                                      </p:cBhvr>
                                      <p:to>
                                        <p:strVal val="hidden"/>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grpId="0" nodeType="clickEffect">
                                  <p:stCondLst>
                                    <p:cond delay="0"/>
                                  </p:stCondLst>
                                  <p:childTnLst>
                                    <p:set>
                                      <p:cBhvr>
                                        <p:cTn id="38" dur="1" fill="hold">
                                          <p:stCondLst>
                                            <p:cond delay="0"/>
                                          </p:stCondLst>
                                        </p:cTn>
                                        <p:tgtEl>
                                          <p:spTgt spid="50199"/>
                                        </p:tgtEl>
                                        <p:attrNameLst>
                                          <p:attrName>style.visibility</p:attrName>
                                        </p:attrNameLst>
                                      </p:cBhvr>
                                      <p:to>
                                        <p:strVal val="visible"/>
                                      </p:to>
                                    </p:set>
                                    <p:animEffect transition="in" filter="strips(downRight)">
                                      <p:cBhvr>
                                        <p:cTn id="39" dur="2000"/>
                                        <p:tgtEl>
                                          <p:spTgt spid="50199"/>
                                        </p:tgtEl>
                                      </p:cBhvr>
                                    </p:animEffect>
                                  </p:childTnLst>
                                </p:cTn>
                              </p:par>
                              <p:par>
                                <p:cTn id="40" presetID="18" presetClass="entr" presetSubtype="6" fill="hold" grpId="0" nodeType="withEffect">
                                  <p:stCondLst>
                                    <p:cond delay="0"/>
                                  </p:stCondLst>
                                  <p:childTnLst>
                                    <p:set>
                                      <p:cBhvr>
                                        <p:cTn id="41" dur="1" fill="hold">
                                          <p:stCondLst>
                                            <p:cond delay="0"/>
                                          </p:stCondLst>
                                        </p:cTn>
                                        <p:tgtEl>
                                          <p:spTgt spid="50198"/>
                                        </p:tgtEl>
                                        <p:attrNameLst>
                                          <p:attrName>style.visibility</p:attrName>
                                        </p:attrNameLst>
                                      </p:cBhvr>
                                      <p:to>
                                        <p:strVal val="visible"/>
                                      </p:to>
                                    </p:set>
                                    <p:animEffect transition="in" filter="strips(downRight)">
                                      <p:cBhvr>
                                        <p:cTn id="42" dur="2000"/>
                                        <p:tgtEl>
                                          <p:spTgt spid="50198"/>
                                        </p:tgtEl>
                                      </p:cBhvr>
                                    </p:animEffect>
                                  </p:childTnLst>
                                </p:cTn>
                              </p:par>
                              <p:par>
                                <p:cTn id="43" presetID="18" presetClass="entr" presetSubtype="6" fill="hold" grpId="1" nodeType="withEffect">
                                  <p:stCondLst>
                                    <p:cond delay="0"/>
                                  </p:stCondLst>
                                  <p:childTnLst>
                                    <p:set>
                                      <p:cBhvr>
                                        <p:cTn id="44" dur="1" fill="hold">
                                          <p:stCondLst>
                                            <p:cond delay="0"/>
                                          </p:stCondLst>
                                        </p:cTn>
                                        <p:tgtEl>
                                          <p:spTgt spid="50188"/>
                                        </p:tgtEl>
                                        <p:attrNameLst>
                                          <p:attrName>style.visibility</p:attrName>
                                        </p:attrNameLst>
                                      </p:cBhvr>
                                      <p:to>
                                        <p:strVal val="visible"/>
                                      </p:to>
                                    </p:set>
                                    <p:animEffect transition="in" filter="strips(downRight)">
                                      <p:cBhvr>
                                        <p:cTn id="45" dur="2000"/>
                                        <p:tgtEl>
                                          <p:spTgt spid="50188"/>
                                        </p:tgtEl>
                                      </p:cBhvr>
                                    </p:animEffect>
                                  </p:childTnLst>
                                </p:cTn>
                              </p:par>
                              <p:par>
                                <p:cTn id="46" presetID="18" presetClass="entr" presetSubtype="6" fill="hold" grpId="1" nodeType="withEffect">
                                  <p:stCondLst>
                                    <p:cond delay="0"/>
                                  </p:stCondLst>
                                  <p:childTnLst>
                                    <p:set>
                                      <p:cBhvr>
                                        <p:cTn id="47" dur="1" fill="hold">
                                          <p:stCondLst>
                                            <p:cond delay="0"/>
                                          </p:stCondLst>
                                        </p:cTn>
                                        <p:tgtEl>
                                          <p:spTgt spid="50193"/>
                                        </p:tgtEl>
                                        <p:attrNameLst>
                                          <p:attrName>style.visibility</p:attrName>
                                        </p:attrNameLst>
                                      </p:cBhvr>
                                      <p:to>
                                        <p:strVal val="visible"/>
                                      </p:to>
                                    </p:set>
                                    <p:animEffect transition="in" filter="strips(downRight)">
                                      <p:cBhvr>
                                        <p:cTn id="48" dur="2000"/>
                                        <p:tgtEl>
                                          <p:spTgt spid="50193"/>
                                        </p:tgtEl>
                                      </p:cBhvr>
                                    </p:animEffect>
                                  </p:childTnLst>
                                </p:cTn>
                              </p:par>
                              <p:par>
                                <p:cTn id="49" presetID="18" presetClass="entr" presetSubtype="12" fill="hold" grpId="1" nodeType="withEffect">
                                  <p:stCondLst>
                                    <p:cond delay="0"/>
                                  </p:stCondLst>
                                  <p:childTnLst>
                                    <p:set>
                                      <p:cBhvr>
                                        <p:cTn id="50" dur="1" fill="hold">
                                          <p:stCondLst>
                                            <p:cond delay="0"/>
                                          </p:stCondLst>
                                        </p:cTn>
                                        <p:tgtEl>
                                          <p:spTgt spid="50191"/>
                                        </p:tgtEl>
                                        <p:attrNameLst>
                                          <p:attrName>style.visibility</p:attrName>
                                        </p:attrNameLst>
                                      </p:cBhvr>
                                      <p:to>
                                        <p:strVal val="visible"/>
                                      </p:to>
                                    </p:set>
                                    <p:animEffect transition="in" filter="strips(downLeft)">
                                      <p:cBhvr>
                                        <p:cTn id="51" dur="2000"/>
                                        <p:tgtEl>
                                          <p:spTgt spid="50191"/>
                                        </p:tgtEl>
                                      </p:cBhvr>
                                    </p:animEffect>
                                  </p:childTnLst>
                                </p:cTn>
                              </p:par>
                              <p:par>
                                <p:cTn id="52" presetID="18" presetClass="entr" presetSubtype="12" fill="hold" grpId="2" nodeType="withEffect">
                                  <p:stCondLst>
                                    <p:cond delay="0"/>
                                  </p:stCondLst>
                                  <p:childTnLst>
                                    <p:set>
                                      <p:cBhvr>
                                        <p:cTn id="53" dur="1" fill="hold">
                                          <p:stCondLst>
                                            <p:cond delay="0"/>
                                          </p:stCondLst>
                                        </p:cTn>
                                        <p:tgtEl>
                                          <p:spTgt spid="50188"/>
                                        </p:tgtEl>
                                        <p:attrNameLst>
                                          <p:attrName>style.visibility</p:attrName>
                                        </p:attrNameLst>
                                      </p:cBhvr>
                                      <p:to>
                                        <p:strVal val="visible"/>
                                      </p:to>
                                    </p:set>
                                    <p:animEffect transition="in" filter="strips(downLeft)">
                                      <p:cBhvr>
                                        <p:cTn id="54" dur="2000"/>
                                        <p:tgtEl>
                                          <p:spTgt spid="50188"/>
                                        </p:tgtEl>
                                      </p:cBhvr>
                                    </p:animEffect>
                                  </p:childTnLst>
                                </p:cTn>
                              </p:par>
                              <p:par>
                                <p:cTn id="55" presetID="18" presetClass="entr" presetSubtype="12" fill="hold" grpId="1" nodeType="withEffect">
                                  <p:stCondLst>
                                    <p:cond delay="0"/>
                                  </p:stCondLst>
                                  <p:childTnLst>
                                    <p:set>
                                      <p:cBhvr>
                                        <p:cTn id="56" dur="1" fill="hold">
                                          <p:stCondLst>
                                            <p:cond delay="0"/>
                                          </p:stCondLst>
                                        </p:cTn>
                                        <p:tgtEl>
                                          <p:spTgt spid="50183"/>
                                        </p:tgtEl>
                                        <p:attrNameLst>
                                          <p:attrName>style.visibility</p:attrName>
                                        </p:attrNameLst>
                                      </p:cBhvr>
                                      <p:to>
                                        <p:strVal val="visible"/>
                                      </p:to>
                                    </p:set>
                                    <p:animEffect transition="in" filter="strips(downLeft)">
                                      <p:cBhvr>
                                        <p:cTn id="57" dur="2000"/>
                                        <p:tgtEl>
                                          <p:spTgt spid="5018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27" presetClass="entr" presetSubtype="0" fill="hold" grpId="0" nodeType="clickEffect">
                                  <p:stCondLst>
                                    <p:cond delay="0"/>
                                  </p:stCondLst>
                                  <p:iterate type="lt">
                                    <p:tmPct val="50000"/>
                                  </p:iterate>
                                  <p:childTnLst>
                                    <p:set>
                                      <p:cBhvr>
                                        <p:cTn id="61" dur="1" fill="hold">
                                          <p:stCondLst>
                                            <p:cond delay="0"/>
                                          </p:stCondLst>
                                        </p:cTn>
                                        <p:tgtEl>
                                          <p:spTgt spid="50200"/>
                                        </p:tgtEl>
                                        <p:attrNameLst>
                                          <p:attrName>style.visibility</p:attrName>
                                        </p:attrNameLst>
                                      </p:cBhvr>
                                      <p:to>
                                        <p:strVal val="visible"/>
                                      </p:to>
                                    </p:set>
                                    <p:anim calcmode="discrete" valueType="clr">
                                      <p:cBhvr override="childStyle">
                                        <p:cTn id="62" dur="80"/>
                                        <p:tgtEl>
                                          <p:spTgt spid="50200"/>
                                        </p:tgtEl>
                                        <p:attrNameLst>
                                          <p:attrName>style.color</p:attrName>
                                        </p:attrNameLst>
                                      </p:cBhvr>
                                      <p:tavLst>
                                        <p:tav tm="0">
                                          <p:val>
                                            <p:clrVal>
                                              <a:schemeClr val="accent2"/>
                                            </p:clrVal>
                                          </p:val>
                                        </p:tav>
                                        <p:tav tm="50000">
                                          <p:val>
                                            <p:clrVal>
                                              <a:schemeClr val="hlink"/>
                                            </p:clrVal>
                                          </p:val>
                                        </p:tav>
                                      </p:tavLst>
                                    </p:anim>
                                    <p:anim calcmode="discrete" valueType="clr">
                                      <p:cBhvr>
                                        <p:cTn id="63" dur="80"/>
                                        <p:tgtEl>
                                          <p:spTgt spid="50200"/>
                                        </p:tgtEl>
                                        <p:attrNameLst>
                                          <p:attrName>fillcolor</p:attrName>
                                        </p:attrNameLst>
                                      </p:cBhvr>
                                      <p:tavLst>
                                        <p:tav tm="0">
                                          <p:val>
                                            <p:clrVal>
                                              <a:schemeClr val="accent2"/>
                                            </p:clrVal>
                                          </p:val>
                                        </p:tav>
                                        <p:tav tm="50000">
                                          <p:val>
                                            <p:clrVal>
                                              <a:schemeClr val="hlink"/>
                                            </p:clrVal>
                                          </p:val>
                                        </p:tav>
                                      </p:tavLst>
                                    </p:anim>
                                    <p:set>
                                      <p:cBhvr>
                                        <p:cTn id="64" dur="80"/>
                                        <p:tgtEl>
                                          <p:spTgt spid="50200"/>
                                        </p:tgtEl>
                                        <p:attrNameLst>
                                          <p:attrName>fill.type</p:attrName>
                                        </p:attrNameLst>
                                      </p:cBhvr>
                                      <p:to>
                                        <p:strVal val="solid"/>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18" presetClass="entr" presetSubtype="6" fill="hold" grpId="1" nodeType="clickEffect">
                                  <p:stCondLst>
                                    <p:cond delay="0"/>
                                  </p:stCondLst>
                                  <p:childTnLst>
                                    <p:set>
                                      <p:cBhvr>
                                        <p:cTn id="68" dur="1" fill="hold">
                                          <p:stCondLst>
                                            <p:cond delay="0"/>
                                          </p:stCondLst>
                                        </p:cTn>
                                        <p:tgtEl>
                                          <p:spTgt spid="50189"/>
                                        </p:tgtEl>
                                        <p:attrNameLst>
                                          <p:attrName>style.visibility</p:attrName>
                                        </p:attrNameLst>
                                      </p:cBhvr>
                                      <p:to>
                                        <p:strVal val="visible"/>
                                      </p:to>
                                    </p:set>
                                    <p:animEffect transition="in" filter="strips(downRight)">
                                      <p:cBhvr>
                                        <p:cTn id="69" dur="500"/>
                                        <p:tgtEl>
                                          <p:spTgt spid="50189"/>
                                        </p:tgtEl>
                                      </p:cBhvr>
                                    </p:animEffect>
                                  </p:childTnLst>
                                </p:cTn>
                              </p:par>
                              <p:par>
                                <p:cTn id="70" presetID="1" presetClass="entr" presetSubtype="0" fill="hold" grpId="1" nodeType="withEffect">
                                  <p:stCondLst>
                                    <p:cond delay="0"/>
                                  </p:stCondLst>
                                  <p:childTnLst>
                                    <p:set>
                                      <p:cBhvr>
                                        <p:cTn id="71" dur="1" fill="hold">
                                          <p:stCondLst>
                                            <p:cond delay="0"/>
                                          </p:stCondLst>
                                        </p:cTn>
                                        <p:tgtEl>
                                          <p:spTgt spid="50187"/>
                                        </p:tgtEl>
                                        <p:attrNameLst>
                                          <p:attrName>style.visibility</p:attrName>
                                        </p:attrNameLst>
                                      </p:cBhvr>
                                      <p:to>
                                        <p:strVal val="visible"/>
                                      </p:to>
                                    </p:set>
                                  </p:childTnLst>
                                </p:cTn>
                              </p:par>
                              <p:par>
                                <p:cTn id="72" presetID="18" presetClass="entr" presetSubtype="12" fill="hold" grpId="1" nodeType="withEffect">
                                  <p:stCondLst>
                                    <p:cond delay="0"/>
                                  </p:stCondLst>
                                  <p:childTnLst>
                                    <p:set>
                                      <p:cBhvr>
                                        <p:cTn id="73" dur="1" fill="hold">
                                          <p:stCondLst>
                                            <p:cond delay="0"/>
                                          </p:stCondLst>
                                        </p:cTn>
                                        <p:tgtEl>
                                          <p:spTgt spid="50184"/>
                                        </p:tgtEl>
                                        <p:attrNameLst>
                                          <p:attrName>style.visibility</p:attrName>
                                        </p:attrNameLst>
                                      </p:cBhvr>
                                      <p:to>
                                        <p:strVal val="visible"/>
                                      </p:to>
                                    </p:set>
                                    <p:animEffect transition="in" filter="strips(downLeft)">
                                      <p:cBhvr>
                                        <p:cTn id="74" dur="500"/>
                                        <p:tgtEl>
                                          <p:spTgt spid="50184"/>
                                        </p:tgtEl>
                                      </p:cBhvr>
                                    </p:animEffect>
                                  </p:childTnLst>
                                </p:cTn>
                              </p:par>
                              <p:par>
                                <p:cTn id="75" presetID="18" presetClass="entr" presetSubtype="12" fill="hold" grpId="1" nodeType="withEffect">
                                  <p:stCondLst>
                                    <p:cond delay="0"/>
                                  </p:stCondLst>
                                  <p:childTnLst>
                                    <p:set>
                                      <p:cBhvr>
                                        <p:cTn id="76" dur="1" fill="hold">
                                          <p:stCondLst>
                                            <p:cond delay="0"/>
                                          </p:stCondLst>
                                        </p:cTn>
                                        <p:tgtEl>
                                          <p:spTgt spid="50181"/>
                                        </p:tgtEl>
                                        <p:attrNameLst>
                                          <p:attrName>style.visibility</p:attrName>
                                        </p:attrNameLst>
                                      </p:cBhvr>
                                      <p:to>
                                        <p:strVal val="visible"/>
                                      </p:to>
                                    </p:set>
                                    <p:animEffect transition="in" filter="strips(downLeft)">
                                      <p:cBhvr>
                                        <p:cTn id="77" dur="500"/>
                                        <p:tgtEl>
                                          <p:spTgt spid="50181"/>
                                        </p:tgtEl>
                                      </p:cBhvr>
                                    </p:animEffect>
                                  </p:childTnLst>
                                </p:cTn>
                              </p:par>
                              <p:par>
                                <p:cTn id="78" presetID="2" presetClass="entr" presetSubtype="4" fill="hold" grpId="0" nodeType="withEffect">
                                  <p:stCondLst>
                                    <p:cond delay="0"/>
                                  </p:stCondLst>
                                  <p:childTnLst>
                                    <p:set>
                                      <p:cBhvr>
                                        <p:cTn id="79" dur="1" fill="hold">
                                          <p:stCondLst>
                                            <p:cond delay="0"/>
                                          </p:stCondLst>
                                        </p:cTn>
                                        <p:tgtEl>
                                          <p:spTgt spid="50196"/>
                                        </p:tgtEl>
                                        <p:attrNameLst>
                                          <p:attrName>style.visibility</p:attrName>
                                        </p:attrNameLst>
                                      </p:cBhvr>
                                      <p:to>
                                        <p:strVal val="visible"/>
                                      </p:to>
                                    </p:set>
                                    <p:anim calcmode="lin" valueType="num">
                                      <p:cBhvr additive="base">
                                        <p:cTn id="80" dur="500" fill="hold"/>
                                        <p:tgtEl>
                                          <p:spTgt spid="50196"/>
                                        </p:tgtEl>
                                        <p:attrNameLst>
                                          <p:attrName>ppt_x</p:attrName>
                                        </p:attrNameLst>
                                      </p:cBhvr>
                                      <p:tavLst>
                                        <p:tav tm="0">
                                          <p:val>
                                            <p:strVal val="#ppt_x"/>
                                          </p:val>
                                        </p:tav>
                                        <p:tav tm="100000">
                                          <p:val>
                                            <p:strVal val="#ppt_x"/>
                                          </p:val>
                                        </p:tav>
                                      </p:tavLst>
                                    </p:anim>
                                    <p:anim calcmode="lin" valueType="num">
                                      <p:cBhvr additive="base">
                                        <p:cTn id="81" dur="500" fill="hold"/>
                                        <p:tgtEl>
                                          <p:spTgt spid="501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1" grpId="0" animBg="1"/>
      <p:bldP spid="50181" grpId="1" animBg="1"/>
      <p:bldP spid="50183" grpId="0" animBg="1"/>
      <p:bldP spid="50183" grpId="1" animBg="1"/>
      <p:bldP spid="50184" grpId="0" animBg="1"/>
      <p:bldP spid="50184" grpId="1" animBg="1"/>
      <p:bldP spid="50185" grpId="0" animBg="1"/>
      <p:bldP spid="50187" grpId="0"/>
      <p:bldP spid="50187" grpId="1"/>
      <p:bldP spid="50188" grpId="0"/>
      <p:bldP spid="50188" grpId="1"/>
      <p:bldP spid="50188" grpId="2"/>
      <p:bldP spid="50189" grpId="0"/>
      <p:bldP spid="50189" grpId="1"/>
      <p:bldP spid="50191" grpId="0"/>
      <p:bldP spid="50191" grpId="1"/>
      <p:bldP spid="50193" grpId="0"/>
      <p:bldP spid="50193" grpId="1"/>
      <p:bldP spid="50196" grpId="0"/>
      <p:bldP spid="50197" grpId="0" animBg="1"/>
      <p:bldP spid="50198" grpId="0" animBg="1"/>
      <p:bldP spid="50199" grpId="0" animBg="1"/>
      <p:bldP spid="5020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Line 7"/>
          <p:cNvSpPr>
            <a:spLocks noChangeShapeType="1"/>
          </p:cNvSpPr>
          <p:nvPr/>
        </p:nvSpPr>
        <p:spPr bwMode="auto">
          <a:xfrm flipV="1">
            <a:off x="7704139" y="1347789"/>
            <a:ext cx="1944687" cy="1296987"/>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9219" name="Line 8"/>
          <p:cNvSpPr>
            <a:spLocks noChangeShapeType="1"/>
          </p:cNvSpPr>
          <p:nvPr/>
        </p:nvSpPr>
        <p:spPr bwMode="auto">
          <a:xfrm>
            <a:off x="7775575" y="1347789"/>
            <a:ext cx="1873250" cy="1368425"/>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9220" name="Text Box 9"/>
          <p:cNvSpPr txBox="1">
            <a:spLocks noChangeArrowheads="1"/>
          </p:cNvSpPr>
          <p:nvPr/>
        </p:nvSpPr>
        <p:spPr bwMode="auto">
          <a:xfrm>
            <a:off x="8593138" y="1203325"/>
            <a:ext cx="5508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O</a:t>
            </a:r>
          </a:p>
        </p:txBody>
      </p:sp>
      <p:sp>
        <p:nvSpPr>
          <p:cNvPr id="9221" name="Text Box 10"/>
          <p:cNvSpPr txBox="1">
            <a:spLocks noChangeArrowheads="1"/>
          </p:cNvSpPr>
          <p:nvPr/>
        </p:nvSpPr>
        <p:spPr bwMode="auto">
          <a:xfrm>
            <a:off x="7343775" y="2500313"/>
            <a:ext cx="4953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A</a:t>
            </a:r>
          </a:p>
        </p:txBody>
      </p:sp>
      <p:sp>
        <p:nvSpPr>
          <p:cNvPr id="9222" name="Text Box 11"/>
          <p:cNvSpPr txBox="1">
            <a:spLocks noChangeArrowheads="1"/>
          </p:cNvSpPr>
          <p:nvPr/>
        </p:nvSpPr>
        <p:spPr bwMode="auto">
          <a:xfrm>
            <a:off x="9648825" y="987425"/>
            <a:ext cx="5222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B</a:t>
            </a:r>
          </a:p>
        </p:txBody>
      </p:sp>
      <p:sp>
        <p:nvSpPr>
          <p:cNvPr id="9223" name="Text Box 12"/>
          <p:cNvSpPr txBox="1">
            <a:spLocks noChangeArrowheads="1"/>
          </p:cNvSpPr>
          <p:nvPr/>
        </p:nvSpPr>
        <p:spPr bwMode="auto">
          <a:xfrm>
            <a:off x="7292975" y="1017588"/>
            <a:ext cx="5222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C</a:t>
            </a:r>
          </a:p>
        </p:txBody>
      </p:sp>
      <p:sp>
        <p:nvSpPr>
          <p:cNvPr id="9224" name="Text Box 13"/>
          <p:cNvSpPr txBox="1">
            <a:spLocks noChangeArrowheads="1"/>
          </p:cNvSpPr>
          <p:nvPr/>
        </p:nvSpPr>
        <p:spPr bwMode="auto">
          <a:xfrm>
            <a:off x="9648826" y="2428875"/>
            <a:ext cx="5508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D</a:t>
            </a:r>
          </a:p>
        </p:txBody>
      </p:sp>
      <p:sp>
        <p:nvSpPr>
          <p:cNvPr id="9225" name="Text Box 14"/>
          <p:cNvSpPr txBox="1">
            <a:spLocks noChangeArrowheads="1"/>
          </p:cNvSpPr>
          <p:nvPr/>
        </p:nvSpPr>
        <p:spPr bwMode="auto">
          <a:xfrm>
            <a:off x="8855075" y="1665288"/>
            <a:ext cx="641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latin typeface="华文中宋" charset="-122"/>
                <a:ea typeface="华文中宋" charset="-122"/>
              </a:rPr>
              <a:t>）</a:t>
            </a:r>
          </a:p>
        </p:txBody>
      </p:sp>
      <p:sp>
        <p:nvSpPr>
          <p:cNvPr id="9226" name="Text Box 15"/>
          <p:cNvSpPr txBox="1">
            <a:spLocks noChangeArrowheads="1"/>
          </p:cNvSpPr>
          <p:nvPr/>
        </p:nvSpPr>
        <p:spPr bwMode="auto">
          <a:xfrm>
            <a:off x="7848600" y="1651000"/>
            <a:ext cx="641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latin typeface="华文中宋" charset="-122"/>
                <a:ea typeface="华文中宋" charset="-122"/>
              </a:rPr>
              <a:t>（</a:t>
            </a:r>
          </a:p>
        </p:txBody>
      </p:sp>
      <p:sp>
        <p:nvSpPr>
          <p:cNvPr id="9227" name="Text Box 16"/>
          <p:cNvSpPr txBox="1">
            <a:spLocks noChangeArrowheads="1"/>
          </p:cNvSpPr>
          <p:nvPr/>
        </p:nvSpPr>
        <p:spPr bwMode="auto">
          <a:xfrm>
            <a:off x="7834313" y="1665288"/>
            <a:ext cx="4683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1</a:t>
            </a:r>
          </a:p>
        </p:txBody>
      </p:sp>
      <p:sp>
        <p:nvSpPr>
          <p:cNvPr id="9228" name="Text Box 17"/>
          <p:cNvSpPr txBox="1">
            <a:spLocks noChangeArrowheads="1"/>
          </p:cNvSpPr>
          <p:nvPr/>
        </p:nvSpPr>
        <p:spPr bwMode="auto">
          <a:xfrm>
            <a:off x="9072563" y="1708150"/>
            <a:ext cx="4683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3</a:t>
            </a:r>
          </a:p>
        </p:txBody>
      </p:sp>
      <p:sp>
        <p:nvSpPr>
          <p:cNvPr id="9229" name="Text Box 18"/>
          <p:cNvSpPr txBox="1">
            <a:spLocks noChangeArrowheads="1"/>
          </p:cNvSpPr>
          <p:nvPr/>
        </p:nvSpPr>
        <p:spPr bwMode="auto">
          <a:xfrm>
            <a:off x="8423276" y="2284413"/>
            <a:ext cx="4683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4</a:t>
            </a:r>
          </a:p>
        </p:txBody>
      </p:sp>
      <p:sp>
        <p:nvSpPr>
          <p:cNvPr id="9230" name="Text Box 19"/>
          <p:cNvSpPr txBox="1">
            <a:spLocks noChangeArrowheads="1"/>
          </p:cNvSpPr>
          <p:nvPr/>
        </p:nvSpPr>
        <p:spPr bwMode="auto">
          <a:xfrm>
            <a:off x="8294688" y="1174750"/>
            <a:ext cx="4683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2</a:t>
            </a:r>
          </a:p>
        </p:txBody>
      </p:sp>
      <p:sp>
        <p:nvSpPr>
          <p:cNvPr id="9231" name="Text Box 20"/>
          <p:cNvSpPr txBox="1">
            <a:spLocks noChangeArrowheads="1"/>
          </p:cNvSpPr>
          <p:nvPr/>
        </p:nvSpPr>
        <p:spPr bwMode="auto">
          <a:xfrm>
            <a:off x="8330724" y="1966913"/>
            <a:ext cx="738664" cy="691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ea typeface="华文中宋" charset="-122"/>
              </a:rPr>
              <a:t>）</a:t>
            </a:r>
          </a:p>
        </p:txBody>
      </p:sp>
      <p:sp>
        <p:nvSpPr>
          <p:cNvPr id="9232" name="Text Box 21"/>
          <p:cNvSpPr txBox="1">
            <a:spLocks noChangeArrowheads="1"/>
          </p:cNvSpPr>
          <p:nvPr/>
        </p:nvSpPr>
        <p:spPr bwMode="auto">
          <a:xfrm>
            <a:off x="8348186" y="1304926"/>
            <a:ext cx="738664"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ea typeface="华文中宋" charset="-122"/>
              </a:rPr>
              <a:t>（</a:t>
            </a:r>
          </a:p>
        </p:txBody>
      </p:sp>
      <p:sp>
        <p:nvSpPr>
          <p:cNvPr id="5142" name="Line 22"/>
          <p:cNvSpPr>
            <a:spLocks noChangeShapeType="1"/>
          </p:cNvSpPr>
          <p:nvPr/>
        </p:nvSpPr>
        <p:spPr bwMode="auto">
          <a:xfrm flipV="1">
            <a:off x="7632700" y="4652964"/>
            <a:ext cx="1944688" cy="1296987"/>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143" name="Line 23"/>
          <p:cNvSpPr>
            <a:spLocks noChangeShapeType="1"/>
          </p:cNvSpPr>
          <p:nvPr/>
        </p:nvSpPr>
        <p:spPr bwMode="auto">
          <a:xfrm>
            <a:off x="7704138" y="4652964"/>
            <a:ext cx="1873250" cy="1368425"/>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144" name="Text Box 24"/>
          <p:cNvSpPr txBox="1">
            <a:spLocks noChangeArrowheads="1"/>
          </p:cNvSpPr>
          <p:nvPr/>
        </p:nvSpPr>
        <p:spPr bwMode="auto">
          <a:xfrm>
            <a:off x="8521701" y="4508500"/>
            <a:ext cx="5508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O</a:t>
            </a:r>
          </a:p>
        </p:txBody>
      </p:sp>
      <p:sp>
        <p:nvSpPr>
          <p:cNvPr id="5145" name="Text Box 25"/>
          <p:cNvSpPr txBox="1">
            <a:spLocks noChangeArrowheads="1"/>
          </p:cNvSpPr>
          <p:nvPr/>
        </p:nvSpPr>
        <p:spPr bwMode="auto">
          <a:xfrm>
            <a:off x="7272338" y="5805488"/>
            <a:ext cx="4953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A</a:t>
            </a:r>
          </a:p>
        </p:txBody>
      </p:sp>
      <p:sp>
        <p:nvSpPr>
          <p:cNvPr id="5146" name="Text Box 26"/>
          <p:cNvSpPr txBox="1">
            <a:spLocks noChangeArrowheads="1"/>
          </p:cNvSpPr>
          <p:nvPr/>
        </p:nvSpPr>
        <p:spPr bwMode="auto">
          <a:xfrm>
            <a:off x="9577389" y="4292600"/>
            <a:ext cx="5222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B</a:t>
            </a:r>
          </a:p>
        </p:txBody>
      </p:sp>
      <p:sp>
        <p:nvSpPr>
          <p:cNvPr id="5147" name="Text Box 27"/>
          <p:cNvSpPr txBox="1">
            <a:spLocks noChangeArrowheads="1"/>
          </p:cNvSpPr>
          <p:nvPr/>
        </p:nvSpPr>
        <p:spPr bwMode="auto">
          <a:xfrm>
            <a:off x="7221539" y="4322763"/>
            <a:ext cx="5222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C</a:t>
            </a:r>
          </a:p>
        </p:txBody>
      </p:sp>
      <p:sp>
        <p:nvSpPr>
          <p:cNvPr id="5148" name="Text Box 28"/>
          <p:cNvSpPr txBox="1">
            <a:spLocks noChangeArrowheads="1"/>
          </p:cNvSpPr>
          <p:nvPr/>
        </p:nvSpPr>
        <p:spPr bwMode="auto">
          <a:xfrm>
            <a:off x="9577388" y="5734050"/>
            <a:ext cx="5508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D</a:t>
            </a:r>
          </a:p>
        </p:txBody>
      </p:sp>
      <p:sp>
        <p:nvSpPr>
          <p:cNvPr id="5149" name="Text Box 29"/>
          <p:cNvSpPr txBox="1">
            <a:spLocks noChangeArrowheads="1"/>
          </p:cNvSpPr>
          <p:nvPr/>
        </p:nvSpPr>
        <p:spPr bwMode="auto">
          <a:xfrm>
            <a:off x="8783638" y="4970463"/>
            <a:ext cx="641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latin typeface="华文中宋" charset="-122"/>
                <a:ea typeface="华文中宋" charset="-122"/>
              </a:rPr>
              <a:t>）</a:t>
            </a:r>
          </a:p>
        </p:txBody>
      </p:sp>
      <p:sp>
        <p:nvSpPr>
          <p:cNvPr id="5150" name="Text Box 30"/>
          <p:cNvSpPr txBox="1">
            <a:spLocks noChangeArrowheads="1"/>
          </p:cNvSpPr>
          <p:nvPr/>
        </p:nvSpPr>
        <p:spPr bwMode="auto">
          <a:xfrm>
            <a:off x="7777163" y="4956175"/>
            <a:ext cx="641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latin typeface="华文中宋" charset="-122"/>
                <a:ea typeface="华文中宋" charset="-122"/>
              </a:rPr>
              <a:t>（</a:t>
            </a:r>
          </a:p>
        </p:txBody>
      </p:sp>
      <p:sp>
        <p:nvSpPr>
          <p:cNvPr id="5151" name="Text Box 31"/>
          <p:cNvSpPr txBox="1">
            <a:spLocks noChangeArrowheads="1"/>
          </p:cNvSpPr>
          <p:nvPr/>
        </p:nvSpPr>
        <p:spPr bwMode="auto">
          <a:xfrm>
            <a:off x="7762876" y="4970463"/>
            <a:ext cx="4683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1</a:t>
            </a:r>
          </a:p>
        </p:txBody>
      </p:sp>
      <p:sp>
        <p:nvSpPr>
          <p:cNvPr id="5152" name="Text Box 32"/>
          <p:cNvSpPr txBox="1">
            <a:spLocks noChangeArrowheads="1"/>
          </p:cNvSpPr>
          <p:nvPr/>
        </p:nvSpPr>
        <p:spPr bwMode="auto">
          <a:xfrm>
            <a:off x="9001126" y="5013325"/>
            <a:ext cx="4683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3</a:t>
            </a:r>
          </a:p>
        </p:txBody>
      </p:sp>
      <p:sp>
        <p:nvSpPr>
          <p:cNvPr id="5153" name="Text Box 33"/>
          <p:cNvSpPr txBox="1">
            <a:spLocks noChangeArrowheads="1"/>
          </p:cNvSpPr>
          <p:nvPr/>
        </p:nvSpPr>
        <p:spPr bwMode="auto">
          <a:xfrm>
            <a:off x="8351838" y="5589588"/>
            <a:ext cx="4683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4</a:t>
            </a:r>
          </a:p>
        </p:txBody>
      </p:sp>
      <p:sp>
        <p:nvSpPr>
          <p:cNvPr id="5154" name="Text Box 34"/>
          <p:cNvSpPr txBox="1">
            <a:spLocks noChangeArrowheads="1"/>
          </p:cNvSpPr>
          <p:nvPr/>
        </p:nvSpPr>
        <p:spPr bwMode="auto">
          <a:xfrm>
            <a:off x="8223251" y="4479925"/>
            <a:ext cx="4683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2</a:t>
            </a:r>
          </a:p>
        </p:txBody>
      </p:sp>
      <p:sp>
        <p:nvSpPr>
          <p:cNvPr id="5155" name="Text Box 35"/>
          <p:cNvSpPr txBox="1">
            <a:spLocks noChangeArrowheads="1"/>
          </p:cNvSpPr>
          <p:nvPr/>
        </p:nvSpPr>
        <p:spPr bwMode="auto">
          <a:xfrm>
            <a:off x="8259286" y="5272088"/>
            <a:ext cx="738664" cy="691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ea typeface="华文中宋" charset="-122"/>
              </a:rPr>
              <a:t>）</a:t>
            </a:r>
          </a:p>
        </p:txBody>
      </p:sp>
      <p:sp>
        <p:nvSpPr>
          <p:cNvPr id="5156" name="Text Box 36"/>
          <p:cNvSpPr txBox="1">
            <a:spLocks noChangeArrowheads="1"/>
          </p:cNvSpPr>
          <p:nvPr/>
        </p:nvSpPr>
        <p:spPr bwMode="auto">
          <a:xfrm>
            <a:off x="8276749" y="4610101"/>
            <a:ext cx="738664"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ea typeface="华文中宋" charset="-122"/>
              </a:rPr>
              <a:t>（</a:t>
            </a:r>
          </a:p>
        </p:txBody>
      </p:sp>
      <p:sp>
        <p:nvSpPr>
          <p:cNvPr id="5157" name="Text Box 37"/>
          <p:cNvSpPr txBox="1">
            <a:spLocks noChangeArrowheads="1"/>
          </p:cNvSpPr>
          <p:nvPr/>
        </p:nvSpPr>
        <p:spPr bwMode="auto">
          <a:xfrm>
            <a:off x="1990725" y="188913"/>
            <a:ext cx="2736850" cy="641350"/>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effectLst>
                  <a:outerShdw blurRad="38100" dist="38100" dir="2700000" algn="tl">
                    <a:srgbClr val="C0C0C0"/>
                  </a:outerShdw>
                </a:effectLst>
                <a:latin typeface="华文新魏" charset="-122"/>
                <a:ea typeface="华文新魏" charset="-122"/>
              </a:rPr>
              <a:t> </a:t>
            </a:r>
            <a:r>
              <a:rPr lang="zh-CN" altLang="en-US" sz="3600" b="1">
                <a:solidFill>
                  <a:srgbClr val="FF0000"/>
                </a:solidFill>
                <a:effectLst>
                  <a:outerShdw blurRad="38100" dist="38100" dir="2700000" algn="tl">
                    <a:srgbClr val="C0C0C0"/>
                  </a:outerShdw>
                </a:effectLst>
                <a:latin typeface="华文新魏" charset="-122"/>
                <a:ea typeface="华文新魏" charset="-122"/>
              </a:rPr>
              <a:t>有关概念：</a:t>
            </a:r>
          </a:p>
        </p:txBody>
      </p:sp>
      <p:sp>
        <p:nvSpPr>
          <p:cNvPr id="5158" name="Text Box 38"/>
          <p:cNvSpPr txBox="1">
            <a:spLocks noChangeArrowheads="1"/>
          </p:cNvSpPr>
          <p:nvPr/>
        </p:nvSpPr>
        <p:spPr bwMode="auto">
          <a:xfrm>
            <a:off x="1847851" y="779464"/>
            <a:ext cx="5400675" cy="2289175"/>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effectLst>
                  <a:outerShdw blurRad="38100" dist="38100" dir="2700000" algn="tl">
                    <a:srgbClr val="C0C0C0"/>
                  </a:outerShdw>
                </a:effectLst>
                <a:latin typeface="华文新魏" charset="-122"/>
                <a:ea typeface="华文新魏" charset="-122"/>
              </a:rPr>
              <a:t>邻补角：</a:t>
            </a:r>
            <a:r>
              <a:rPr lang="zh-CN" altLang="en-US" sz="3600" b="1">
                <a:solidFill>
                  <a:srgbClr val="FF0000"/>
                </a:solidFill>
                <a:effectLst>
                  <a:outerShdw blurRad="38100" dist="38100" dir="2700000" algn="tl">
                    <a:srgbClr val="C0C0C0"/>
                  </a:outerShdw>
                </a:effectLst>
                <a:latin typeface="华文新魏" charset="-122"/>
                <a:ea typeface="华文新魏" charset="-122"/>
              </a:rPr>
              <a:t>如果两个角有一条公共边，它们的另一边互为反向延长线，那么这两个角互为邻补角。</a:t>
            </a:r>
          </a:p>
        </p:txBody>
      </p:sp>
      <p:sp>
        <p:nvSpPr>
          <p:cNvPr id="5159" name="Text Box 39"/>
          <p:cNvSpPr txBox="1">
            <a:spLocks noChangeArrowheads="1"/>
          </p:cNvSpPr>
          <p:nvPr/>
        </p:nvSpPr>
        <p:spPr bwMode="auto">
          <a:xfrm>
            <a:off x="1847851" y="3803651"/>
            <a:ext cx="5400675" cy="2289175"/>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effectLst>
                  <a:outerShdw blurRad="38100" dist="38100" dir="2700000" algn="tl">
                    <a:srgbClr val="C0C0C0"/>
                  </a:outerShdw>
                </a:effectLst>
                <a:latin typeface="华文新魏" charset="-122"/>
                <a:ea typeface="华文新魏" charset="-122"/>
              </a:rPr>
              <a:t>对顶角：</a:t>
            </a:r>
            <a:r>
              <a:rPr lang="zh-CN" altLang="en-US" sz="3600" b="1">
                <a:solidFill>
                  <a:srgbClr val="FF0000"/>
                </a:solidFill>
                <a:effectLst>
                  <a:outerShdw blurRad="38100" dist="38100" dir="2700000" algn="tl">
                    <a:srgbClr val="C0C0C0"/>
                  </a:outerShdw>
                </a:effectLst>
                <a:latin typeface="华文新魏" charset="-122"/>
                <a:ea typeface="华文新魏" charset="-122"/>
              </a:rPr>
              <a:t>如果一个角的两边是另一个角的两边的反向延长线，那么这两个角互为对顶角。</a:t>
            </a:r>
          </a:p>
        </p:txBody>
      </p:sp>
      <p:sp>
        <p:nvSpPr>
          <p:cNvPr id="5160" name="Line 40"/>
          <p:cNvSpPr>
            <a:spLocks noChangeShapeType="1"/>
          </p:cNvSpPr>
          <p:nvPr/>
        </p:nvSpPr>
        <p:spPr bwMode="auto">
          <a:xfrm>
            <a:off x="8602663" y="5314951"/>
            <a:ext cx="920750" cy="677863"/>
          </a:xfrm>
          <a:prstGeom prst="line">
            <a:avLst/>
          </a:prstGeom>
          <a:noFill/>
          <a:ln w="571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161" name="Line 41"/>
          <p:cNvSpPr>
            <a:spLocks noChangeShapeType="1"/>
          </p:cNvSpPr>
          <p:nvPr/>
        </p:nvSpPr>
        <p:spPr bwMode="auto">
          <a:xfrm flipV="1">
            <a:off x="8616950" y="4652963"/>
            <a:ext cx="935038" cy="633412"/>
          </a:xfrm>
          <a:prstGeom prst="line">
            <a:avLst/>
          </a:prstGeom>
          <a:noFill/>
          <a:ln w="571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12311749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158"/>
                                        </p:tgtEl>
                                        <p:attrNameLst>
                                          <p:attrName>style.visibility</p:attrName>
                                        </p:attrNameLst>
                                      </p:cBhvr>
                                      <p:to>
                                        <p:strVal val="visible"/>
                                      </p:to>
                                    </p:set>
                                    <p:anim calcmode="discrete" valueType="clr">
                                      <p:cBhvr override="childStyle">
                                        <p:cTn id="7" dur="80"/>
                                        <p:tgtEl>
                                          <p:spTgt spid="515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158"/>
                                        </p:tgtEl>
                                        <p:attrNameLst>
                                          <p:attrName>fillcolor</p:attrName>
                                        </p:attrNameLst>
                                      </p:cBhvr>
                                      <p:tavLst>
                                        <p:tav tm="0">
                                          <p:val>
                                            <p:clrVal>
                                              <a:schemeClr val="accent2"/>
                                            </p:clrVal>
                                          </p:val>
                                        </p:tav>
                                        <p:tav tm="50000">
                                          <p:val>
                                            <p:clrVal>
                                              <a:schemeClr val="hlink"/>
                                            </p:clrVal>
                                          </p:val>
                                        </p:tav>
                                      </p:tavLst>
                                    </p:anim>
                                    <p:set>
                                      <p:cBhvr>
                                        <p:cTn id="9" dur="80"/>
                                        <p:tgtEl>
                                          <p:spTgt spid="5158"/>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4" fill="hold" grpId="0" nodeType="clickEffect">
                                  <p:stCondLst>
                                    <p:cond delay="0"/>
                                  </p:stCondLst>
                                  <p:childTnLst>
                                    <p:set>
                                      <p:cBhvr>
                                        <p:cTn id="13" dur="1" fill="hold">
                                          <p:stCondLst>
                                            <p:cond delay="0"/>
                                          </p:stCondLst>
                                        </p:cTn>
                                        <p:tgtEl>
                                          <p:spTgt spid="5142"/>
                                        </p:tgtEl>
                                        <p:attrNameLst>
                                          <p:attrName>style.visibility</p:attrName>
                                        </p:attrNameLst>
                                      </p:cBhvr>
                                      <p:to>
                                        <p:strVal val="visible"/>
                                      </p:to>
                                    </p:set>
                                    <p:animEffect transition="in" filter="wheel(4)">
                                      <p:cBhvr>
                                        <p:cTn id="14" dur="2000"/>
                                        <p:tgtEl>
                                          <p:spTgt spid="5142"/>
                                        </p:tgtEl>
                                      </p:cBhvr>
                                    </p:animEffect>
                                  </p:childTnLst>
                                </p:cTn>
                              </p:par>
                              <p:par>
                                <p:cTn id="15" presetID="21" presetClass="entr" presetSubtype="4" fill="hold" grpId="0" nodeType="withEffect">
                                  <p:stCondLst>
                                    <p:cond delay="0"/>
                                  </p:stCondLst>
                                  <p:childTnLst>
                                    <p:set>
                                      <p:cBhvr>
                                        <p:cTn id="16" dur="1" fill="hold">
                                          <p:stCondLst>
                                            <p:cond delay="0"/>
                                          </p:stCondLst>
                                        </p:cTn>
                                        <p:tgtEl>
                                          <p:spTgt spid="5143"/>
                                        </p:tgtEl>
                                        <p:attrNameLst>
                                          <p:attrName>style.visibility</p:attrName>
                                        </p:attrNameLst>
                                      </p:cBhvr>
                                      <p:to>
                                        <p:strVal val="visible"/>
                                      </p:to>
                                    </p:set>
                                    <p:animEffect transition="in" filter="wheel(4)">
                                      <p:cBhvr>
                                        <p:cTn id="17" dur="2000"/>
                                        <p:tgtEl>
                                          <p:spTgt spid="5143"/>
                                        </p:tgtEl>
                                      </p:cBhvr>
                                    </p:animEffect>
                                  </p:childTnLst>
                                </p:cTn>
                              </p:par>
                              <p:par>
                                <p:cTn id="18" presetID="21" presetClass="entr" presetSubtype="4" fill="hold" grpId="0" nodeType="withEffect">
                                  <p:stCondLst>
                                    <p:cond delay="0"/>
                                  </p:stCondLst>
                                  <p:childTnLst>
                                    <p:set>
                                      <p:cBhvr>
                                        <p:cTn id="19" dur="1" fill="hold">
                                          <p:stCondLst>
                                            <p:cond delay="0"/>
                                          </p:stCondLst>
                                        </p:cTn>
                                        <p:tgtEl>
                                          <p:spTgt spid="5144"/>
                                        </p:tgtEl>
                                        <p:attrNameLst>
                                          <p:attrName>style.visibility</p:attrName>
                                        </p:attrNameLst>
                                      </p:cBhvr>
                                      <p:to>
                                        <p:strVal val="visible"/>
                                      </p:to>
                                    </p:set>
                                    <p:animEffect transition="in" filter="wheel(4)">
                                      <p:cBhvr>
                                        <p:cTn id="20" dur="2000"/>
                                        <p:tgtEl>
                                          <p:spTgt spid="5144"/>
                                        </p:tgtEl>
                                      </p:cBhvr>
                                    </p:animEffect>
                                  </p:childTnLst>
                                </p:cTn>
                              </p:par>
                              <p:par>
                                <p:cTn id="21" presetID="21" presetClass="entr" presetSubtype="4" fill="hold" grpId="0" nodeType="withEffect">
                                  <p:stCondLst>
                                    <p:cond delay="0"/>
                                  </p:stCondLst>
                                  <p:childTnLst>
                                    <p:set>
                                      <p:cBhvr>
                                        <p:cTn id="22" dur="1" fill="hold">
                                          <p:stCondLst>
                                            <p:cond delay="0"/>
                                          </p:stCondLst>
                                        </p:cTn>
                                        <p:tgtEl>
                                          <p:spTgt spid="5145"/>
                                        </p:tgtEl>
                                        <p:attrNameLst>
                                          <p:attrName>style.visibility</p:attrName>
                                        </p:attrNameLst>
                                      </p:cBhvr>
                                      <p:to>
                                        <p:strVal val="visible"/>
                                      </p:to>
                                    </p:set>
                                    <p:animEffect transition="in" filter="wheel(4)">
                                      <p:cBhvr>
                                        <p:cTn id="23" dur="2000"/>
                                        <p:tgtEl>
                                          <p:spTgt spid="5145"/>
                                        </p:tgtEl>
                                      </p:cBhvr>
                                    </p:animEffect>
                                  </p:childTnLst>
                                </p:cTn>
                              </p:par>
                              <p:par>
                                <p:cTn id="24" presetID="21" presetClass="entr" presetSubtype="4" fill="hold" grpId="0" nodeType="withEffect">
                                  <p:stCondLst>
                                    <p:cond delay="0"/>
                                  </p:stCondLst>
                                  <p:childTnLst>
                                    <p:set>
                                      <p:cBhvr>
                                        <p:cTn id="25" dur="1" fill="hold">
                                          <p:stCondLst>
                                            <p:cond delay="0"/>
                                          </p:stCondLst>
                                        </p:cTn>
                                        <p:tgtEl>
                                          <p:spTgt spid="5146"/>
                                        </p:tgtEl>
                                        <p:attrNameLst>
                                          <p:attrName>style.visibility</p:attrName>
                                        </p:attrNameLst>
                                      </p:cBhvr>
                                      <p:to>
                                        <p:strVal val="visible"/>
                                      </p:to>
                                    </p:set>
                                    <p:animEffect transition="in" filter="wheel(4)">
                                      <p:cBhvr>
                                        <p:cTn id="26" dur="2000"/>
                                        <p:tgtEl>
                                          <p:spTgt spid="5146"/>
                                        </p:tgtEl>
                                      </p:cBhvr>
                                    </p:animEffect>
                                  </p:childTnLst>
                                </p:cTn>
                              </p:par>
                              <p:par>
                                <p:cTn id="27" presetID="21" presetClass="entr" presetSubtype="4" fill="hold" grpId="0" nodeType="withEffect">
                                  <p:stCondLst>
                                    <p:cond delay="0"/>
                                  </p:stCondLst>
                                  <p:childTnLst>
                                    <p:set>
                                      <p:cBhvr>
                                        <p:cTn id="28" dur="1" fill="hold">
                                          <p:stCondLst>
                                            <p:cond delay="0"/>
                                          </p:stCondLst>
                                        </p:cTn>
                                        <p:tgtEl>
                                          <p:spTgt spid="5147"/>
                                        </p:tgtEl>
                                        <p:attrNameLst>
                                          <p:attrName>style.visibility</p:attrName>
                                        </p:attrNameLst>
                                      </p:cBhvr>
                                      <p:to>
                                        <p:strVal val="visible"/>
                                      </p:to>
                                    </p:set>
                                    <p:animEffect transition="in" filter="wheel(4)">
                                      <p:cBhvr>
                                        <p:cTn id="29" dur="2000"/>
                                        <p:tgtEl>
                                          <p:spTgt spid="5147"/>
                                        </p:tgtEl>
                                      </p:cBhvr>
                                    </p:animEffect>
                                  </p:childTnLst>
                                </p:cTn>
                              </p:par>
                              <p:par>
                                <p:cTn id="30" presetID="21" presetClass="entr" presetSubtype="4" fill="hold" grpId="0" nodeType="withEffect">
                                  <p:stCondLst>
                                    <p:cond delay="0"/>
                                  </p:stCondLst>
                                  <p:childTnLst>
                                    <p:set>
                                      <p:cBhvr>
                                        <p:cTn id="31" dur="1" fill="hold">
                                          <p:stCondLst>
                                            <p:cond delay="0"/>
                                          </p:stCondLst>
                                        </p:cTn>
                                        <p:tgtEl>
                                          <p:spTgt spid="5148"/>
                                        </p:tgtEl>
                                        <p:attrNameLst>
                                          <p:attrName>style.visibility</p:attrName>
                                        </p:attrNameLst>
                                      </p:cBhvr>
                                      <p:to>
                                        <p:strVal val="visible"/>
                                      </p:to>
                                    </p:set>
                                    <p:animEffect transition="in" filter="wheel(4)">
                                      <p:cBhvr>
                                        <p:cTn id="32" dur="2000"/>
                                        <p:tgtEl>
                                          <p:spTgt spid="5148"/>
                                        </p:tgtEl>
                                      </p:cBhvr>
                                    </p:animEffect>
                                  </p:childTnLst>
                                </p:cTn>
                              </p:par>
                              <p:par>
                                <p:cTn id="33" presetID="21" presetClass="entr" presetSubtype="4" fill="hold" grpId="0" nodeType="withEffect">
                                  <p:stCondLst>
                                    <p:cond delay="0"/>
                                  </p:stCondLst>
                                  <p:childTnLst>
                                    <p:set>
                                      <p:cBhvr>
                                        <p:cTn id="34" dur="1" fill="hold">
                                          <p:stCondLst>
                                            <p:cond delay="0"/>
                                          </p:stCondLst>
                                        </p:cTn>
                                        <p:tgtEl>
                                          <p:spTgt spid="5149"/>
                                        </p:tgtEl>
                                        <p:attrNameLst>
                                          <p:attrName>style.visibility</p:attrName>
                                        </p:attrNameLst>
                                      </p:cBhvr>
                                      <p:to>
                                        <p:strVal val="visible"/>
                                      </p:to>
                                    </p:set>
                                    <p:animEffect transition="in" filter="wheel(4)">
                                      <p:cBhvr>
                                        <p:cTn id="35" dur="2000"/>
                                        <p:tgtEl>
                                          <p:spTgt spid="5149"/>
                                        </p:tgtEl>
                                      </p:cBhvr>
                                    </p:animEffect>
                                  </p:childTnLst>
                                </p:cTn>
                              </p:par>
                              <p:par>
                                <p:cTn id="36" presetID="21" presetClass="entr" presetSubtype="4" fill="hold" grpId="0" nodeType="withEffect">
                                  <p:stCondLst>
                                    <p:cond delay="0"/>
                                  </p:stCondLst>
                                  <p:childTnLst>
                                    <p:set>
                                      <p:cBhvr>
                                        <p:cTn id="37" dur="1" fill="hold">
                                          <p:stCondLst>
                                            <p:cond delay="0"/>
                                          </p:stCondLst>
                                        </p:cTn>
                                        <p:tgtEl>
                                          <p:spTgt spid="5150"/>
                                        </p:tgtEl>
                                        <p:attrNameLst>
                                          <p:attrName>style.visibility</p:attrName>
                                        </p:attrNameLst>
                                      </p:cBhvr>
                                      <p:to>
                                        <p:strVal val="visible"/>
                                      </p:to>
                                    </p:set>
                                    <p:animEffect transition="in" filter="wheel(4)">
                                      <p:cBhvr>
                                        <p:cTn id="38" dur="2000"/>
                                        <p:tgtEl>
                                          <p:spTgt spid="5150"/>
                                        </p:tgtEl>
                                      </p:cBhvr>
                                    </p:animEffect>
                                  </p:childTnLst>
                                </p:cTn>
                              </p:par>
                              <p:par>
                                <p:cTn id="39" presetID="21" presetClass="entr" presetSubtype="4" fill="hold" grpId="0" nodeType="withEffect">
                                  <p:stCondLst>
                                    <p:cond delay="0"/>
                                  </p:stCondLst>
                                  <p:childTnLst>
                                    <p:set>
                                      <p:cBhvr>
                                        <p:cTn id="40" dur="1" fill="hold">
                                          <p:stCondLst>
                                            <p:cond delay="0"/>
                                          </p:stCondLst>
                                        </p:cTn>
                                        <p:tgtEl>
                                          <p:spTgt spid="5151"/>
                                        </p:tgtEl>
                                        <p:attrNameLst>
                                          <p:attrName>style.visibility</p:attrName>
                                        </p:attrNameLst>
                                      </p:cBhvr>
                                      <p:to>
                                        <p:strVal val="visible"/>
                                      </p:to>
                                    </p:set>
                                    <p:animEffect transition="in" filter="wheel(4)">
                                      <p:cBhvr>
                                        <p:cTn id="41" dur="2000"/>
                                        <p:tgtEl>
                                          <p:spTgt spid="5151"/>
                                        </p:tgtEl>
                                      </p:cBhvr>
                                    </p:animEffect>
                                  </p:childTnLst>
                                </p:cTn>
                              </p:par>
                              <p:par>
                                <p:cTn id="42" presetID="21" presetClass="entr" presetSubtype="4" fill="hold" grpId="0" nodeType="withEffect">
                                  <p:stCondLst>
                                    <p:cond delay="0"/>
                                  </p:stCondLst>
                                  <p:childTnLst>
                                    <p:set>
                                      <p:cBhvr>
                                        <p:cTn id="43" dur="1" fill="hold">
                                          <p:stCondLst>
                                            <p:cond delay="0"/>
                                          </p:stCondLst>
                                        </p:cTn>
                                        <p:tgtEl>
                                          <p:spTgt spid="5152"/>
                                        </p:tgtEl>
                                        <p:attrNameLst>
                                          <p:attrName>style.visibility</p:attrName>
                                        </p:attrNameLst>
                                      </p:cBhvr>
                                      <p:to>
                                        <p:strVal val="visible"/>
                                      </p:to>
                                    </p:set>
                                    <p:animEffect transition="in" filter="wheel(4)">
                                      <p:cBhvr>
                                        <p:cTn id="44" dur="2000"/>
                                        <p:tgtEl>
                                          <p:spTgt spid="5152"/>
                                        </p:tgtEl>
                                      </p:cBhvr>
                                    </p:animEffect>
                                  </p:childTnLst>
                                </p:cTn>
                              </p:par>
                              <p:par>
                                <p:cTn id="45" presetID="21" presetClass="entr" presetSubtype="4" fill="hold" grpId="0" nodeType="withEffect">
                                  <p:stCondLst>
                                    <p:cond delay="0"/>
                                  </p:stCondLst>
                                  <p:childTnLst>
                                    <p:set>
                                      <p:cBhvr>
                                        <p:cTn id="46" dur="1" fill="hold">
                                          <p:stCondLst>
                                            <p:cond delay="0"/>
                                          </p:stCondLst>
                                        </p:cTn>
                                        <p:tgtEl>
                                          <p:spTgt spid="5153"/>
                                        </p:tgtEl>
                                        <p:attrNameLst>
                                          <p:attrName>style.visibility</p:attrName>
                                        </p:attrNameLst>
                                      </p:cBhvr>
                                      <p:to>
                                        <p:strVal val="visible"/>
                                      </p:to>
                                    </p:set>
                                    <p:animEffect transition="in" filter="wheel(4)">
                                      <p:cBhvr>
                                        <p:cTn id="47" dur="2000"/>
                                        <p:tgtEl>
                                          <p:spTgt spid="5153"/>
                                        </p:tgtEl>
                                      </p:cBhvr>
                                    </p:animEffect>
                                  </p:childTnLst>
                                </p:cTn>
                              </p:par>
                              <p:par>
                                <p:cTn id="48" presetID="21" presetClass="entr" presetSubtype="4" fill="hold" grpId="0" nodeType="withEffect">
                                  <p:stCondLst>
                                    <p:cond delay="0"/>
                                  </p:stCondLst>
                                  <p:childTnLst>
                                    <p:set>
                                      <p:cBhvr>
                                        <p:cTn id="49" dur="1" fill="hold">
                                          <p:stCondLst>
                                            <p:cond delay="0"/>
                                          </p:stCondLst>
                                        </p:cTn>
                                        <p:tgtEl>
                                          <p:spTgt spid="5154"/>
                                        </p:tgtEl>
                                        <p:attrNameLst>
                                          <p:attrName>style.visibility</p:attrName>
                                        </p:attrNameLst>
                                      </p:cBhvr>
                                      <p:to>
                                        <p:strVal val="visible"/>
                                      </p:to>
                                    </p:set>
                                    <p:animEffect transition="in" filter="wheel(4)">
                                      <p:cBhvr>
                                        <p:cTn id="50" dur="2000"/>
                                        <p:tgtEl>
                                          <p:spTgt spid="5154"/>
                                        </p:tgtEl>
                                      </p:cBhvr>
                                    </p:animEffect>
                                  </p:childTnLst>
                                </p:cTn>
                              </p:par>
                              <p:par>
                                <p:cTn id="51" presetID="21" presetClass="entr" presetSubtype="4" fill="hold" grpId="0" nodeType="withEffect">
                                  <p:stCondLst>
                                    <p:cond delay="0"/>
                                  </p:stCondLst>
                                  <p:childTnLst>
                                    <p:set>
                                      <p:cBhvr>
                                        <p:cTn id="52" dur="1" fill="hold">
                                          <p:stCondLst>
                                            <p:cond delay="0"/>
                                          </p:stCondLst>
                                        </p:cTn>
                                        <p:tgtEl>
                                          <p:spTgt spid="5155"/>
                                        </p:tgtEl>
                                        <p:attrNameLst>
                                          <p:attrName>style.visibility</p:attrName>
                                        </p:attrNameLst>
                                      </p:cBhvr>
                                      <p:to>
                                        <p:strVal val="visible"/>
                                      </p:to>
                                    </p:set>
                                    <p:animEffect transition="in" filter="wheel(4)">
                                      <p:cBhvr>
                                        <p:cTn id="53" dur="2000"/>
                                        <p:tgtEl>
                                          <p:spTgt spid="5155"/>
                                        </p:tgtEl>
                                      </p:cBhvr>
                                    </p:animEffect>
                                  </p:childTnLst>
                                </p:cTn>
                              </p:par>
                              <p:par>
                                <p:cTn id="54" presetID="21" presetClass="entr" presetSubtype="4" fill="hold" grpId="0" nodeType="withEffect">
                                  <p:stCondLst>
                                    <p:cond delay="0"/>
                                  </p:stCondLst>
                                  <p:childTnLst>
                                    <p:set>
                                      <p:cBhvr>
                                        <p:cTn id="55" dur="1" fill="hold">
                                          <p:stCondLst>
                                            <p:cond delay="0"/>
                                          </p:stCondLst>
                                        </p:cTn>
                                        <p:tgtEl>
                                          <p:spTgt spid="5156"/>
                                        </p:tgtEl>
                                        <p:attrNameLst>
                                          <p:attrName>style.visibility</p:attrName>
                                        </p:attrNameLst>
                                      </p:cBhvr>
                                      <p:to>
                                        <p:strVal val="visible"/>
                                      </p:to>
                                    </p:set>
                                    <p:animEffect transition="in" filter="wheel(4)">
                                      <p:cBhvr>
                                        <p:cTn id="56" dur="2000"/>
                                        <p:tgtEl>
                                          <p:spTgt spid="5156"/>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5161"/>
                                        </p:tgtEl>
                                        <p:attrNameLst>
                                          <p:attrName>style.visibility</p:attrName>
                                        </p:attrNameLst>
                                      </p:cBhvr>
                                      <p:to>
                                        <p:strVal val="visible"/>
                                      </p:to>
                                    </p:set>
                                    <p:animEffect transition="in" filter="wipe(down)">
                                      <p:cBhvr>
                                        <p:cTn id="61" dur="2000"/>
                                        <p:tgtEl>
                                          <p:spTgt spid="5161"/>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22" presetClass="entr" presetSubtype="1" fill="hold" grpId="0" nodeType="clickEffect">
                                  <p:stCondLst>
                                    <p:cond delay="0"/>
                                  </p:stCondLst>
                                  <p:childTnLst>
                                    <p:set>
                                      <p:cBhvr>
                                        <p:cTn id="65" dur="1" fill="hold">
                                          <p:stCondLst>
                                            <p:cond delay="0"/>
                                          </p:stCondLst>
                                        </p:cTn>
                                        <p:tgtEl>
                                          <p:spTgt spid="5160"/>
                                        </p:tgtEl>
                                        <p:attrNameLst>
                                          <p:attrName>style.visibility</p:attrName>
                                        </p:attrNameLst>
                                      </p:cBhvr>
                                      <p:to>
                                        <p:strVal val="visible"/>
                                      </p:to>
                                    </p:set>
                                    <p:animEffect transition="in" filter="wipe(up)">
                                      <p:cBhvr>
                                        <p:cTn id="66" dur="2000"/>
                                        <p:tgtEl>
                                          <p:spTgt spid="5160"/>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27" presetClass="entr" presetSubtype="0" fill="hold" grpId="0" nodeType="clickEffect">
                                  <p:stCondLst>
                                    <p:cond delay="0"/>
                                  </p:stCondLst>
                                  <p:iterate type="lt">
                                    <p:tmPct val="50000"/>
                                  </p:iterate>
                                  <p:childTnLst>
                                    <p:set>
                                      <p:cBhvr>
                                        <p:cTn id="70" dur="1" fill="hold">
                                          <p:stCondLst>
                                            <p:cond delay="0"/>
                                          </p:stCondLst>
                                        </p:cTn>
                                        <p:tgtEl>
                                          <p:spTgt spid="5159"/>
                                        </p:tgtEl>
                                        <p:attrNameLst>
                                          <p:attrName>style.visibility</p:attrName>
                                        </p:attrNameLst>
                                      </p:cBhvr>
                                      <p:to>
                                        <p:strVal val="visible"/>
                                      </p:to>
                                    </p:set>
                                    <p:anim calcmode="discrete" valueType="clr">
                                      <p:cBhvr override="childStyle">
                                        <p:cTn id="71" dur="80"/>
                                        <p:tgtEl>
                                          <p:spTgt spid="5159"/>
                                        </p:tgtEl>
                                        <p:attrNameLst>
                                          <p:attrName>style.color</p:attrName>
                                        </p:attrNameLst>
                                      </p:cBhvr>
                                      <p:tavLst>
                                        <p:tav tm="0">
                                          <p:val>
                                            <p:clrVal>
                                              <a:schemeClr val="accent2"/>
                                            </p:clrVal>
                                          </p:val>
                                        </p:tav>
                                        <p:tav tm="50000">
                                          <p:val>
                                            <p:clrVal>
                                              <a:schemeClr val="hlink"/>
                                            </p:clrVal>
                                          </p:val>
                                        </p:tav>
                                      </p:tavLst>
                                    </p:anim>
                                    <p:anim calcmode="discrete" valueType="clr">
                                      <p:cBhvr>
                                        <p:cTn id="72" dur="80"/>
                                        <p:tgtEl>
                                          <p:spTgt spid="5159"/>
                                        </p:tgtEl>
                                        <p:attrNameLst>
                                          <p:attrName>fillcolor</p:attrName>
                                        </p:attrNameLst>
                                      </p:cBhvr>
                                      <p:tavLst>
                                        <p:tav tm="0">
                                          <p:val>
                                            <p:clrVal>
                                              <a:schemeClr val="accent2"/>
                                            </p:clrVal>
                                          </p:val>
                                        </p:tav>
                                        <p:tav tm="50000">
                                          <p:val>
                                            <p:clrVal>
                                              <a:schemeClr val="hlink"/>
                                            </p:clrVal>
                                          </p:val>
                                        </p:tav>
                                      </p:tavLst>
                                    </p:anim>
                                    <p:set>
                                      <p:cBhvr>
                                        <p:cTn id="73" dur="80"/>
                                        <p:tgtEl>
                                          <p:spTgt spid="515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42" grpId="0" animBg="1"/>
      <p:bldP spid="5143" grpId="0" animBg="1"/>
      <p:bldP spid="5144" grpId="0"/>
      <p:bldP spid="5145" grpId="0"/>
      <p:bldP spid="5146" grpId="0"/>
      <p:bldP spid="5147" grpId="0"/>
      <p:bldP spid="5148" grpId="0"/>
      <p:bldP spid="5149" grpId="0"/>
      <p:bldP spid="5150" grpId="0"/>
      <p:bldP spid="5151" grpId="0"/>
      <p:bldP spid="5152" grpId="0"/>
      <p:bldP spid="5153" grpId="0"/>
      <p:bldP spid="5154" grpId="0"/>
      <p:bldP spid="5155" grpId="0"/>
      <p:bldP spid="5156" grpId="0"/>
      <p:bldP spid="5158" grpId="0"/>
      <p:bldP spid="5159" grpId="0"/>
      <p:bldP spid="5160" grpId="0" animBg="1"/>
      <p:bldP spid="516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9"/>
          <p:cNvPicPr>
            <a:picLocks noChangeAspect="1" noChangeArrowheads="1"/>
          </p:cNvPicPr>
          <p:nvPr/>
        </p:nvPicPr>
        <p:blipFill>
          <a:blip r:embed="rId2">
            <a:lum bright="18000"/>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3251" name="Text Box 3"/>
          <p:cNvSpPr txBox="1">
            <a:spLocks noChangeArrowheads="1"/>
          </p:cNvSpPr>
          <p:nvPr/>
        </p:nvSpPr>
        <p:spPr bwMode="auto">
          <a:xfrm>
            <a:off x="5461000" y="2044701"/>
            <a:ext cx="533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000"/>
              <a:t>O</a:t>
            </a:r>
          </a:p>
        </p:txBody>
      </p:sp>
      <p:sp>
        <p:nvSpPr>
          <p:cNvPr id="53252" name="Text Box 4"/>
          <p:cNvSpPr txBox="1">
            <a:spLocks noChangeArrowheads="1"/>
          </p:cNvSpPr>
          <p:nvPr/>
        </p:nvSpPr>
        <p:spPr bwMode="auto">
          <a:xfrm>
            <a:off x="3581400" y="17907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A</a:t>
            </a:r>
          </a:p>
        </p:txBody>
      </p:sp>
      <p:sp>
        <p:nvSpPr>
          <p:cNvPr id="53253" name="Text Box 5"/>
          <p:cNvSpPr txBox="1">
            <a:spLocks noChangeArrowheads="1"/>
          </p:cNvSpPr>
          <p:nvPr/>
        </p:nvSpPr>
        <p:spPr bwMode="auto">
          <a:xfrm>
            <a:off x="7391400" y="17526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B</a:t>
            </a:r>
          </a:p>
        </p:txBody>
      </p:sp>
      <p:sp>
        <p:nvSpPr>
          <p:cNvPr id="53254" name="Text Box 6"/>
          <p:cNvSpPr txBox="1">
            <a:spLocks noChangeArrowheads="1"/>
          </p:cNvSpPr>
          <p:nvPr/>
        </p:nvSpPr>
        <p:spPr bwMode="auto">
          <a:xfrm>
            <a:off x="3886200" y="8382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C</a:t>
            </a:r>
          </a:p>
        </p:txBody>
      </p:sp>
      <p:sp>
        <p:nvSpPr>
          <p:cNvPr id="53255" name="Text Box 7"/>
          <p:cNvSpPr txBox="1">
            <a:spLocks noChangeArrowheads="1"/>
          </p:cNvSpPr>
          <p:nvPr/>
        </p:nvSpPr>
        <p:spPr bwMode="auto">
          <a:xfrm>
            <a:off x="6400800" y="28194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D</a:t>
            </a:r>
          </a:p>
        </p:txBody>
      </p:sp>
      <p:sp>
        <p:nvSpPr>
          <p:cNvPr id="53256" name="Text Box 8"/>
          <p:cNvSpPr txBox="1">
            <a:spLocks noChangeArrowheads="1"/>
          </p:cNvSpPr>
          <p:nvPr/>
        </p:nvSpPr>
        <p:spPr bwMode="auto">
          <a:xfrm>
            <a:off x="1676400" y="152401"/>
            <a:ext cx="2895600" cy="646331"/>
          </a:xfrm>
          <a:prstGeom prst="rect">
            <a:avLst/>
          </a:prstGeom>
          <a:noFill/>
          <a:ln w="38100">
            <a:solidFill>
              <a:srgbClr val="00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zh-CN" altLang="en-US" sz="3600" b="1">
                <a:solidFill>
                  <a:srgbClr val="0000FF"/>
                </a:solidFill>
                <a:ea typeface="方正行楷简体" charset="0"/>
              </a:rPr>
              <a:t>探究与发现</a:t>
            </a:r>
            <a:r>
              <a:rPr lang="en-US" altLang="zh-CN" sz="3600" b="1">
                <a:solidFill>
                  <a:srgbClr val="0000FF"/>
                </a:solidFill>
                <a:ea typeface="方正行楷简体" charset="0"/>
              </a:rPr>
              <a:t>3</a:t>
            </a:r>
          </a:p>
        </p:txBody>
      </p:sp>
      <p:sp>
        <p:nvSpPr>
          <p:cNvPr id="53257" name="Text Box 9"/>
          <p:cNvSpPr txBox="1">
            <a:spLocks noChangeArrowheads="1"/>
          </p:cNvSpPr>
          <p:nvPr/>
        </p:nvSpPr>
        <p:spPr bwMode="auto">
          <a:xfrm>
            <a:off x="3429000" y="4419600"/>
            <a:ext cx="3733800" cy="707886"/>
          </a:xfrm>
          <a:prstGeom prst="rect">
            <a:avLst/>
          </a:prstGeom>
          <a:noFill/>
          <a:ln w="38100">
            <a:solidFill>
              <a:srgbClr val="D6009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zh-CN" altLang="en-US" sz="4000" b="1">
                <a:solidFill>
                  <a:srgbClr val="660066"/>
                </a:solidFill>
                <a:ea typeface="黑体" charset="-122"/>
              </a:rPr>
              <a:t>对顶角相等</a:t>
            </a:r>
          </a:p>
        </p:txBody>
      </p:sp>
      <p:grpSp>
        <p:nvGrpSpPr>
          <p:cNvPr id="53258" name="Group 10"/>
          <p:cNvGrpSpPr>
            <a:grpSpLocks/>
          </p:cNvGrpSpPr>
          <p:nvPr/>
        </p:nvGrpSpPr>
        <p:grpSpPr bwMode="auto">
          <a:xfrm>
            <a:off x="4051300" y="1066800"/>
            <a:ext cx="3352800" cy="1968500"/>
            <a:chOff x="1592" y="672"/>
            <a:chExt cx="2112" cy="1240"/>
          </a:xfrm>
        </p:grpSpPr>
        <p:sp>
          <p:nvSpPr>
            <p:cNvPr id="53259" name="Text Box 11"/>
            <p:cNvSpPr txBox="1">
              <a:spLocks noChangeArrowheads="1"/>
            </p:cNvSpPr>
            <p:nvPr/>
          </p:nvSpPr>
          <p:spPr bwMode="auto">
            <a:xfrm>
              <a:off x="2352" y="1440"/>
              <a:ext cx="3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4</a:t>
              </a:r>
            </a:p>
          </p:txBody>
        </p:sp>
        <p:sp>
          <p:nvSpPr>
            <p:cNvPr id="53260" name="Text Box 12"/>
            <p:cNvSpPr txBox="1">
              <a:spLocks noChangeArrowheads="1"/>
            </p:cNvSpPr>
            <p:nvPr/>
          </p:nvSpPr>
          <p:spPr bwMode="auto">
            <a:xfrm>
              <a:off x="2816" y="1264"/>
              <a:ext cx="3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3</a:t>
              </a:r>
            </a:p>
          </p:txBody>
        </p:sp>
        <p:sp>
          <p:nvSpPr>
            <p:cNvPr id="53261" name="Text Box 13"/>
            <p:cNvSpPr txBox="1">
              <a:spLocks noChangeArrowheads="1"/>
            </p:cNvSpPr>
            <p:nvPr/>
          </p:nvSpPr>
          <p:spPr bwMode="auto">
            <a:xfrm>
              <a:off x="2544" y="912"/>
              <a:ext cx="3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2</a:t>
              </a:r>
            </a:p>
          </p:txBody>
        </p:sp>
        <p:sp>
          <p:nvSpPr>
            <p:cNvPr id="53262" name="Text Box 14"/>
            <p:cNvSpPr txBox="1">
              <a:spLocks noChangeArrowheads="1"/>
            </p:cNvSpPr>
            <p:nvPr/>
          </p:nvSpPr>
          <p:spPr bwMode="auto">
            <a:xfrm>
              <a:off x="2064" y="1056"/>
              <a:ext cx="3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1</a:t>
              </a:r>
            </a:p>
          </p:txBody>
        </p:sp>
        <p:grpSp>
          <p:nvGrpSpPr>
            <p:cNvPr id="53263" name="Group 15"/>
            <p:cNvGrpSpPr>
              <a:grpSpLocks/>
            </p:cNvGrpSpPr>
            <p:nvPr/>
          </p:nvGrpSpPr>
          <p:grpSpPr bwMode="auto">
            <a:xfrm>
              <a:off x="1592" y="672"/>
              <a:ext cx="2112" cy="1240"/>
              <a:chOff x="624" y="1152"/>
              <a:chExt cx="2112" cy="1240"/>
            </a:xfrm>
          </p:grpSpPr>
          <p:sp>
            <p:nvSpPr>
              <p:cNvPr id="53264" name="Line 16"/>
              <p:cNvSpPr>
                <a:spLocks noChangeShapeType="1"/>
              </p:cNvSpPr>
              <p:nvPr/>
            </p:nvSpPr>
            <p:spPr bwMode="auto">
              <a:xfrm flipV="1">
                <a:off x="624" y="1776"/>
                <a:ext cx="1056" cy="32"/>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57150">
                    <a:solidFill>
                      <a:srgbClr val="0000FF"/>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3265" name="Line 17"/>
              <p:cNvSpPr>
                <a:spLocks noChangeShapeType="1"/>
              </p:cNvSpPr>
              <p:nvPr/>
            </p:nvSpPr>
            <p:spPr bwMode="auto">
              <a:xfrm>
                <a:off x="864" y="1152"/>
                <a:ext cx="816" cy="624"/>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57150">
                    <a:solidFill>
                      <a:srgbClr val="0000FF"/>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3266" name="Line 18"/>
              <p:cNvSpPr>
                <a:spLocks noChangeShapeType="1"/>
              </p:cNvSpPr>
              <p:nvPr/>
            </p:nvSpPr>
            <p:spPr bwMode="auto">
              <a:xfrm>
                <a:off x="1672" y="1768"/>
                <a:ext cx="816" cy="624"/>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57150">
                    <a:solidFill>
                      <a:srgbClr val="0000FF"/>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3267" name="Line 19"/>
              <p:cNvSpPr>
                <a:spLocks noChangeShapeType="1"/>
              </p:cNvSpPr>
              <p:nvPr/>
            </p:nvSpPr>
            <p:spPr bwMode="auto">
              <a:xfrm flipV="1">
                <a:off x="1680" y="1744"/>
                <a:ext cx="1056" cy="32"/>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57150">
                    <a:solidFill>
                      <a:srgbClr val="0000FF"/>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grpSp>
        <p:sp>
          <p:nvSpPr>
            <p:cNvPr id="53268" name="弧 20"/>
            <p:cNvSpPr>
              <a:spLocks/>
            </p:cNvSpPr>
            <p:nvPr/>
          </p:nvSpPr>
          <p:spPr bwMode="auto">
            <a:xfrm rot="-830377">
              <a:off x="2513" y="1152"/>
              <a:ext cx="238" cy="192"/>
            </a:xfrm>
            <a:custGeom>
              <a:avLst/>
              <a:gdLst>
                <a:gd name="G0" fmla="+- 0 0 0"/>
                <a:gd name="G1" fmla="+- 21545 0 0"/>
                <a:gd name="G2" fmla="+- 21600 0 0"/>
                <a:gd name="T0" fmla="*/ 1540 w 21414"/>
                <a:gd name="T1" fmla="*/ 0 h 21545"/>
                <a:gd name="T2" fmla="*/ 21414 w 21414"/>
                <a:gd name="T3" fmla="*/ 18719 h 21545"/>
                <a:gd name="T4" fmla="*/ 0 w 21414"/>
                <a:gd name="T5" fmla="*/ 21545 h 21545"/>
              </a:gdLst>
              <a:ahLst/>
              <a:cxnLst>
                <a:cxn ang="0">
                  <a:pos x="T0" y="T1"/>
                </a:cxn>
                <a:cxn ang="0">
                  <a:pos x="T2" y="T3"/>
                </a:cxn>
                <a:cxn ang="0">
                  <a:pos x="T4" y="T5"/>
                </a:cxn>
              </a:cxnLst>
              <a:rect l="0" t="0" r="r" b="b"/>
              <a:pathLst>
                <a:path w="21414" h="21545" fill="none" extrusionOk="0">
                  <a:moveTo>
                    <a:pt x="1540" y="-1"/>
                  </a:moveTo>
                  <a:cubicBezTo>
                    <a:pt x="11768" y="731"/>
                    <a:pt x="20072" y="8552"/>
                    <a:pt x="21414" y="18718"/>
                  </a:cubicBezTo>
                </a:path>
                <a:path w="21414" h="21545" stroke="0" extrusionOk="0">
                  <a:moveTo>
                    <a:pt x="1540" y="-1"/>
                  </a:moveTo>
                  <a:cubicBezTo>
                    <a:pt x="11768" y="731"/>
                    <a:pt x="20072" y="8552"/>
                    <a:pt x="21414" y="18718"/>
                  </a:cubicBezTo>
                  <a:lnTo>
                    <a:pt x="0" y="21545"/>
                  </a:lnTo>
                  <a:close/>
                </a:path>
              </a:pathLst>
            </a:custGeom>
            <a:noFill/>
            <a:ln w="38100" cmpd="dbl">
              <a:solidFill>
                <a:srgbClr val="D6009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53269" name="弧 21"/>
            <p:cNvSpPr>
              <a:spLocks/>
            </p:cNvSpPr>
            <p:nvPr/>
          </p:nvSpPr>
          <p:spPr bwMode="auto">
            <a:xfrm rot="14905972">
              <a:off x="2360" y="1185"/>
              <a:ext cx="112" cy="96"/>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rgbClr val="660066"/>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53270" name="弧 22"/>
            <p:cNvSpPr>
              <a:spLocks/>
            </p:cNvSpPr>
            <p:nvPr/>
          </p:nvSpPr>
          <p:spPr bwMode="auto">
            <a:xfrm rot="9969623">
              <a:off x="2504" y="1264"/>
              <a:ext cx="238" cy="192"/>
            </a:xfrm>
            <a:custGeom>
              <a:avLst/>
              <a:gdLst>
                <a:gd name="G0" fmla="+- 0 0 0"/>
                <a:gd name="G1" fmla="+- 21545 0 0"/>
                <a:gd name="G2" fmla="+- 21600 0 0"/>
                <a:gd name="T0" fmla="*/ 1540 w 21414"/>
                <a:gd name="T1" fmla="*/ 0 h 21545"/>
                <a:gd name="T2" fmla="*/ 21414 w 21414"/>
                <a:gd name="T3" fmla="*/ 18719 h 21545"/>
                <a:gd name="T4" fmla="*/ 0 w 21414"/>
                <a:gd name="T5" fmla="*/ 21545 h 21545"/>
              </a:gdLst>
              <a:ahLst/>
              <a:cxnLst>
                <a:cxn ang="0">
                  <a:pos x="T0" y="T1"/>
                </a:cxn>
                <a:cxn ang="0">
                  <a:pos x="T2" y="T3"/>
                </a:cxn>
                <a:cxn ang="0">
                  <a:pos x="T4" y="T5"/>
                </a:cxn>
              </a:cxnLst>
              <a:rect l="0" t="0" r="r" b="b"/>
              <a:pathLst>
                <a:path w="21414" h="21545" fill="none" extrusionOk="0">
                  <a:moveTo>
                    <a:pt x="1540" y="-1"/>
                  </a:moveTo>
                  <a:cubicBezTo>
                    <a:pt x="11768" y="731"/>
                    <a:pt x="20072" y="8552"/>
                    <a:pt x="21414" y="18718"/>
                  </a:cubicBezTo>
                </a:path>
                <a:path w="21414" h="21545" stroke="0" extrusionOk="0">
                  <a:moveTo>
                    <a:pt x="1540" y="-1"/>
                  </a:moveTo>
                  <a:cubicBezTo>
                    <a:pt x="11768" y="731"/>
                    <a:pt x="20072" y="8552"/>
                    <a:pt x="21414" y="18718"/>
                  </a:cubicBezTo>
                  <a:lnTo>
                    <a:pt x="0" y="21545"/>
                  </a:lnTo>
                  <a:close/>
                </a:path>
              </a:pathLst>
            </a:custGeom>
            <a:noFill/>
            <a:ln w="38100" cmpd="dbl">
              <a:solidFill>
                <a:srgbClr val="D6009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53271" name="弧 23"/>
            <p:cNvSpPr>
              <a:spLocks/>
            </p:cNvSpPr>
            <p:nvPr/>
          </p:nvSpPr>
          <p:spPr bwMode="auto">
            <a:xfrm rot="9752093" flipH="1">
              <a:off x="2800" y="1296"/>
              <a:ext cx="107" cy="123"/>
            </a:xfrm>
            <a:custGeom>
              <a:avLst/>
              <a:gdLst>
                <a:gd name="G0" fmla="+- 0 0 0"/>
                <a:gd name="G1" fmla="+- 21369 0 0"/>
                <a:gd name="G2" fmla="+- 21600 0 0"/>
                <a:gd name="T0" fmla="*/ 3154 w 21600"/>
                <a:gd name="T1" fmla="*/ 0 h 27492"/>
                <a:gd name="T2" fmla="*/ 20714 w 21600"/>
                <a:gd name="T3" fmla="*/ 27492 h 27492"/>
                <a:gd name="T4" fmla="*/ 0 w 21600"/>
                <a:gd name="T5" fmla="*/ 21369 h 27492"/>
              </a:gdLst>
              <a:ahLst/>
              <a:cxnLst>
                <a:cxn ang="0">
                  <a:pos x="T0" y="T1"/>
                </a:cxn>
                <a:cxn ang="0">
                  <a:pos x="T2" y="T3"/>
                </a:cxn>
                <a:cxn ang="0">
                  <a:pos x="T4" y="T5"/>
                </a:cxn>
              </a:cxnLst>
              <a:rect l="0" t="0" r="r" b="b"/>
              <a:pathLst>
                <a:path w="21600" h="27492" fill="none" extrusionOk="0">
                  <a:moveTo>
                    <a:pt x="3153" y="0"/>
                  </a:moveTo>
                  <a:cubicBezTo>
                    <a:pt x="13750" y="1564"/>
                    <a:pt x="21600" y="10657"/>
                    <a:pt x="21600" y="21369"/>
                  </a:cubicBezTo>
                  <a:cubicBezTo>
                    <a:pt x="21600" y="23441"/>
                    <a:pt x="21301" y="25504"/>
                    <a:pt x="20713" y="27491"/>
                  </a:cubicBezTo>
                </a:path>
                <a:path w="21600" h="27492" stroke="0" extrusionOk="0">
                  <a:moveTo>
                    <a:pt x="3153" y="0"/>
                  </a:moveTo>
                  <a:cubicBezTo>
                    <a:pt x="13750" y="1564"/>
                    <a:pt x="21600" y="10657"/>
                    <a:pt x="21600" y="21369"/>
                  </a:cubicBezTo>
                  <a:cubicBezTo>
                    <a:pt x="21600" y="23441"/>
                    <a:pt x="21301" y="25504"/>
                    <a:pt x="20713" y="27491"/>
                  </a:cubicBezTo>
                  <a:lnTo>
                    <a:pt x="0" y="21369"/>
                  </a:lnTo>
                  <a:close/>
                </a:path>
              </a:pathLst>
            </a:custGeom>
            <a:noFill/>
            <a:ln w="38100">
              <a:solidFill>
                <a:srgbClr val="660066"/>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grpSp>
      <p:sp>
        <p:nvSpPr>
          <p:cNvPr id="53272" name="Rectangle 24"/>
          <p:cNvSpPr>
            <a:spLocks noChangeArrowheads="1"/>
          </p:cNvSpPr>
          <p:nvPr/>
        </p:nvSpPr>
        <p:spPr bwMode="auto">
          <a:xfrm>
            <a:off x="2362200" y="3429000"/>
            <a:ext cx="7467600"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nSpc>
                <a:spcPct val="130000"/>
              </a:lnSpc>
            </a:pPr>
            <a:r>
              <a:rPr lang="zh-CN" altLang="en-US" sz="2800" b="1">
                <a:solidFill>
                  <a:srgbClr val="000099"/>
                </a:solidFill>
              </a:rPr>
              <a:t>∠</a:t>
            </a:r>
            <a:r>
              <a:rPr lang="en-US" altLang="zh-CN" sz="2800" b="1">
                <a:solidFill>
                  <a:srgbClr val="000099"/>
                </a:solidFill>
              </a:rPr>
              <a:t>1 </a:t>
            </a:r>
            <a:r>
              <a:rPr lang="zh-CN" altLang="en-US" sz="2800" b="1">
                <a:solidFill>
                  <a:srgbClr val="000099"/>
                </a:solidFill>
              </a:rPr>
              <a:t>与∠</a:t>
            </a:r>
            <a:r>
              <a:rPr lang="en-US" altLang="zh-CN" sz="2800" b="1">
                <a:solidFill>
                  <a:srgbClr val="000099"/>
                </a:solidFill>
              </a:rPr>
              <a:t>3</a:t>
            </a:r>
            <a:r>
              <a:rPr lang="zh-CN" altLang="en-US" sz="2800" b="1">
                <a:solidFill>
                  <a:srgbClr val="000099"/>
                </a:solidFill>
                <a:latin typeface="华文新魏" charset="-122"/>
                <a:ea typeface="华文新魏" charset="-122"/>
              </a:rPr>
              <a:t>在数量上又有什么关系呢？</a:t>
            </a:r>
          </a:p>
        </p:txBody>
      </p:sp>
      <p:grpSp>
        <p:nvGrpSpPr>
          <p:cNvPr id="53273" name="Group 25"/>
          <p:cNvGrpSpPr>
            <a:grpSpLocks/>
          </p:cNvGrpSpPr>
          <p:nvPr/>
        </p:nvGrpSpPr>
        <p:grpSpPr bwMode="auto">
          <a:xfrm>
            <a:off x="4051300" y="1079500"/>
            <a:ext cx="3352800" cy="1968500"/>
            <a:chOff x="3552" y="768"/>
            <a:chExt cx="2112" cy="1240"/>
          </a:xfrm>
        </p:grpSpPr>
        <p:sp>
          <p:nvSpPr>
            <p:cNvPr id="53274" name="Line 26"/>
            <p:cNvSpPr>
              <a:spLocks noChangeShapeType="1"/>
            </p:cNvSpPr>
            <p:nvPr/>
          </p:nvSpPr>
          <p:spPr bwMode="auto">
            <a:xfrm flipV="1">
              <a:off x="3552" y="1392"/>
              <a:ext cx="1056" cy="32"/>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3275" name="Line 27"/>
            <p:cNvSpPr>
              <a:spLocks noChangeShapeType="1"/>
            </p:cNvSpPr>
            <p:nvPr/>
          </p:nvSpPr>
          <p:spPr bwMode="auto">
            <a:xfrm>
              <a:off x="3792" y="768"/>
              <a:ext cx="816" cy="624"/>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3276" name="Line 28"/>
            <p:cNvSpPr>
              <a:spLocks noChangeShapeType="1"/>
            </p:cNvSpPr>
            <p:nvPr/>
          </p:nvSpPr>
          <p:spPr bwMode="auto">
            <a:xfrm>
              <a:off x="4600" y="1384"/>
              <a:ext cx="816" cy="624"/>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3277" name="Line 29"/>
            <p:cNvSpPr>
              <a:spLocks noChangeShapeType="1"/>
            </p:cNvSpPr>
            <p:nvPr/>
          </p:nvSpPr>
          <p:spPr bwMode="auto">
            <a:xfrm flipV="1">
              <a:off x="4608" y="1360"/>
              <a:ext cx="1056" cy="32"/>
            </a:xfrm>
            <a:prstGeom prst="line">
              <a:avLst/>
            </a:prstGeom>
            <a:noFill/>
            <a:ln w="571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3278" name="弧 30"/>
            <p:cNvSpPr>
              <a:spLocks/>
            </p:cNvSpPr>
            <p:nvPr/>
          </p:nvSpPr>
          <p:spPr bwMode="auto">
            <a:xfrm rot="9752093" flipH="1">
              <a:off x="4760" y="1392"/>
              <a:ext cx="107" cy="123"/>
            </a:xfrm>
            <a:custGeom>
              <a:avLst/>
              <a:gdLst>
                <a:gd name="G0" fmla="+- 0 0 0"/>
                <a:gd name="G1" fmla="+- 21369 0 0"/>
                <a:gd name="G2" fmla="+- 21600 0 0"/>
                <a:gd name="T0" fmla="*/ 3154 w 21600"/>
                <a:gd name="T1" fmla="*/ 0 h 27492"/>
                <a:gd name="T2" fmla="*/ 20714 w 21600"/>
                <a:gd name="T3" fmla="*/ 27492 h 27492"/>
                <a:gd name="T4" fmla="*/ 0 w 21600"/>
                <a:gd name="T5" fmla="*/ 21369 h 27492"/>
              </a:gdLst>
              <a:ahLst/>
              <a:cxnLst>
                <a:cxn ang="0">
                  <a:pos x="T0" y="T1"/>
                </a:cxn>
                <a:cxn ang="0">
                  <a:pos x="T2" y="T3"/>
                </a:cxn>
                <a:cxn ang="0">
                  <a:pos x="T4" y="T5"/>
                </a:cxn>
              </a:cxnLst>
              <a:rect l="0" t="0" r="r" b="b"/>
              <a:pathLst>
                <a:path w="21600" h="27492" fill="none" extrusionOk="0">
                  <a:moveTo>
                    <a:pt x="3153" y="0"/>
                  </a:moveTo>
                  <a:cubicBezTo>
                    <a:pt x="13750" y="1564"/>
                    <a:pt x="21600" y="10657"/>
                    <a:pt x="21600" y="21369"/>
                  </a:cubicBezTo>
                  <a:cubicBezTo>
                    <a:pt x="21600" y="23441"/>
                    <a:pt x="21301" y="25504"/>
                    <a:pt x="20713" y="27491"/>
                  </a:cubicBezTo>
                </a:path>
                <a:path w="21600" h="27492" stroke="0" extrusionOk="0">
                  <a:moveTo>
                    <a:pt x="3153" y="0"/>
                  </a:moveTo>
                  <a:cubicBezTo>
                    <a:pt x="13750" y="1564"/>
                    <a:pt x="21600" y="10657"/>
                    <a:pt x="21600" y="21369"/>
                  </a:cubicBezTo>
                  <a:cubicBezTo>
                    <a:pt x="21600" y="23441"/>
                    <a:pt x="21301" y="25504"/>
                    <a:pt x="20713" y="27491"/>
                  </a:cubicBezTo>
                  <a:lnTo>
                    <a:pt x="0" y="21369"/>
                  </a:lnTo>
                  <a:close/>
                </a:path>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CC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grpSp>
      <p:grpSp>
        <p:nvGrpSpPr>
          <p:cNvPr id="53279" name="Group 31"/>
          <p:cNvGrpSpPr>
            <a:grpSpLocks/>
          </p:cNvGrpSpPr>
          <p:nvPr/>
        </p:nvGrpSpPr>
        <p:grpSpPr bwMode="auto">
          <a:xfrm>
            <a:off x="4038600" y="1066800"/>
            <a:ext cx="3352800" cy="1968500"/>
            <a:chOff x="3552" y="768"/>
            <a:chExt cx="2112" cy="1240"/>
          </a:xfrm>
        </p:grpSpPr>
        <p:sp>
          <p:nvSpPr>
            <p:cNvPr id="53280" name="Line 32"/>
            <p:cNvSpPr>
              <a:spLocks noChangeShapeType="1"/>
            </p:cNvSpPr>
            <p:nvPr/>
          </p:nvSpPr>
          <p:spPr bwMode="auto">
            <a:xfrm flipV="1">
              <a:off x="3552" y="1392"/>
              <a:ext cx="1056" cy="32"/>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57150">
                  <a:solidFill>
                    <a:srgbClr val="0000FF"/>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3281" name="Line 33"/>
            <p:cNvSpPr>
              <a:spLocks noChangeShapeType="1"/>
            </p:cNvSpPr>
            <p:nvPr/>
          </p:nvSpPr>
          <p:spPr bwMode="auto">
            <a:xfrm>
              <a:off x="3792" y="768"/>
              <a:ext cx="816" cy="624"/>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57150">
                  <a:solidFill>
                    <a:srgbClr val="0000FF"/>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3282" name="Line 34"/>
            <p:cNvSpPr>
              <a:spLocks noChangeShapeType="1"/>
            </p:cNvSpPr>
            <p:nvPr/>
          </p:nvSpPr>
          <p:spPr bwMode="auto">
            <a:xfrm>
              <a:off x="4600" y="1384"/>
              <a:ext cx="816" cy="624"/>
            </a:xfrm>
            <a:prstGeom prst="line">
              <a:avLst/>
            </a:prstGeom>
            <a:noFill/>
            <a:ln w="57150">
              <a:solidFill>
                <a:srgbClr val="00CC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3283" name="Line 35"/>
            <p:cNvSpPr>
              <a:spLocks noChangeShapeType="1"/>
            </p:cNvSpPr>
            <p:nvPr/>
          </p:nvSpPr>
          <p:spPr bwMode="auto">
            <a:xfrm flipV="1">
              <a:off x="4608" y="1360"/>
              <a:ext cx="1056" cy="32"/>
            </a:xfrm>
            <a:prstGeom prst="line">
              <a:avLst/>
            </a:prstGeom>
            <a:noFill/>
            <a:ln w="57150">
              <a:solidFill>
                <a:srgbClr val="00CC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3284" name="弧 36"/>
            <p:cNvSpPr>
              <a:spLocks/>
            </p:cNvSpPr>
            <p:nvPr/>
          </p:nvSpPr>
          <p:spPr bwMode="auto">
            <a:xfrm rot="9752093" flipH="1">
              <a:off x="4760" y="1392"/>
              <a:ext cx="107" cy="123"/>
            </a:xfrm>
            <a:custGeom>
              <a:avLst/>
              <a:gdLst>
                <a:gd name="G0" fmla="+- 0 0 0"/>
                <a:gd name="G1" fmla="+- 21369 0 0"/>
                <a:gd name="G2" fmla="+- 21600 0 0"/>
                <a:gd name="T0" fmla="*/ 3154 w 21600"/>
                <a:gd name="T1" fmla="*/ 0 h 27492"/>
                <a:gd name="T2" fmla="*/ 20714 w 21600"/>
                <a:gd name="T3" fmla="*/ 27492 h 27492"/>
                <a:gd name="T4" fmla="*/ 0 w 21600"/>
                <a:gd name="T5" fmla="*/ 21369 h 27492"/>
              </a:gdLst>
              <a:ahLst/>
              <a:cxnLst>
                <a:cxn ang="0">
                  <a:pos x="T0" y="T1"/>
                </a:cxn>
                <a:cxn ang="0">
                  <a:pos x="T2" y="T3"/>
                </a:cxn>
                <a:cxn ang="0">
                  <a:pos x="T4" y="T5"/>
                </a:cxn>
              </a:cxnLst>
              <a:rect l="0" t="0" r="r" b="b"/>
              <a:pathLst>
                <a:path w="21600" h="27492" fill="none" extrusionOk="0">
                  <a:moveTo>
                    <a:pt x="3153" y="0"/>
                  </a:moveTo>
                  <a:cubicBezTo>
                    <a:pt x="13750" y="1564"/>
                    <a:pt x="21600" y="10657"/>
                    <a:pt x="21600" y="21369"/>
                  </a:cubicBezTo>
                  <a:cubicBezTo>
                    <a:pt x="21600" y="23441"/>
                    <a:pt x="21301" y="25504"/>
                    <a:pt x="20713" y="27491"/>
                  </a:cubicBezTo>
                </a:path>
                <a:path w="21600" h="27492" stroke="0" extrusionOk="0">
                  <a:moveTo>
                    <a:pt x="3153" y="0"/>
                  </a:moveTo>
                  <a:cubicBezTo>
                    <a:pt x="13750" y="1564"/>
                    <a:pt x="21600" y="10657"/>
                    <a:pt x="21600" y="21369"/>
                  </a:cubicBezTo>
                  <a:cubicBezTo>
                    <a:pt x="21600" y="23441"/>
                    <a:pt x="21301" y="25504"/>
                    <a:pt x="20713" y="27491"/>
                  </a:cubicBezTo>
                  <a:lnTo>
                    <a:pt x="0" y="21369"/>
                  </a:lnTo>
                  <a:close/>
                </a:path>
              </a:pathLst>
            </a:custGeom>
            <a:noFill/>
            <a:ln w="38100">
              <a:solidFill>
                <a:srgbClr val="00CC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grpSp>
    </p:spTree>
    <p:extLst>
      <p:ext uri="{BB962C8B-B14F-4D97-AF65-F5344CB8AC3E}">
        <p14:creationId xmlns:p14="http://schemas.microsoft.com/office/powerpoint/2010/main" val="13524626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3272"/>
                                        </p:tgtEl>
                                        <p:attrNameLst>
                                          <p:attrName>style.visibility</p:attrName>
                                        </p:attrNameLst>
                                      </p:cBhvr>
                                      <p:to>
                                        <p:strVal val="visible"/>
                                      </p:to>
                                    </p:set>
                                    <p:anim calcmode="discrete" valueType="clr">
                                      <p:cBhvr override="childStyle">
                                        <p:cTn id="7" dur="80"/>
                                        <p:tgtEl>
                                          <p:spTgt spid="5327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3272"/>
                                        </p:tgtEl>
                                        <p:attrNameLst>
                                          <p:attrName>fillcolor</p:attrName>
                                        </p:attrNameLst>
                                      </p:cBhvr>
                                      <p:tavLst>
                                        <p:tav tm="0">
                                          <p:val>
                                            <p:clrVal>
                                              <a:schemeClr val="accent2"/>
                                            </p:clrVal>
                                          </p:val>
                                        </p:tav>
                                        <p:tav tm="50000">
                                          <p:val>
                                            <p:clrVal>
                                              <a:schemeClr val="hlink"/>
                                            </p:clrVal>
                                          </p:val>
                                        </p:tav>
                                      </p:tavLst>
                                    </p:anim>
                                    <p:set>
                                      <p:cBhvr>
                                        <p:cTn id="9" dur="80"/>
                                        <p:tgtEl>
                                          <p:spTgt spid="53272"/>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8" presetClass="emph" presetSubtype="0" fill="hold" nodeType="clickEffect">
                                  <p:stCondLst>
                                    <p:cond delay="0"/>
                                  </p:stCondLst>
                                  <p:childTnLst>
                                    <p:animRot by="-10800000">
                                      <p:cBhvr>
                                        <p:cTn id="13" dur="2000" fill="hold"/>
                                        <p:tgtEl>
                                          <p:spTgt spid="53279"/>
                                        </p:tgtEl>
                                        <p:attrNameLst>
                                          <p:attrName>r</p:attrName>
                                        </p:attrNameLst>
                                      </p:cBhvr>
                                    </p:animRot>
                                  </p:childTnLst>
                                </p:cTn>
                              </p:par>
                            </p:childTnLst>
                          </p:cTn>
                        </p:par>
                      </p:childTnLst>
                    </p:cTn>
                  </p:par>
                  <p:par>
                    <p:cTn id="14" fill="hold" nodeType="clickPar">
                      <p:stCondLst>
                        <p:cond delay="indefinite"/>
                      </p:stCondLst>
                      <p:childTnLst>
                        <p:par>
                          <p:cTn id="15" fill="hold" nodeType="withGroup">
                            <p:stCondLst>
                              <p:cond delay="0"/>
                            </p:stCondLst>
                            <p:childTnLst>
                              <p:par>
                                <p:cTn id="16" presetID="51" presetClass="entr" presetSubtype="0" fill="hold" grpId="0" nodeType="clickEffect">
                                  <p:stCondLst>
                                    <p:cond delay="0"/>
                                  </p:stCondLst>
                                  <p:childTnLst>
                                    <p:set>
                                      <p:cBhvr>
                                        <p:cTn id="17" dur="1" fill="hold">
                                          <p:stCondLst>
                                            <p:cond delay="0"/>
                                          </p:stCondLst>
                                        </p:cTn>
                                        <p:tgtEl>
                                          <p:spTgt spid="53257"/>
                                        </p:tgtEl>
                                        <p:attrNameLst>
                                          <p:attrName>style.visibility</p:attrName>
                                        </p:attrNameLst>
                                      </p:cBhvr>
                                      <p:to>
                                        <p:strVal val="visible"/>
                                      </p:to>
                                    </p:set>
                                    <p:animEffect transition="in" filter="fade">
                                      <p:cBhvr>
                                        <p:cTn id="18" dur="385" decel="100000"/>
                                        <p:tgtEl>
                                          <p:spTgt spid="53257"/>
                                        </p:tgtEl>
                                      </p:cBhvr>
                                    </p:animEffect>
                                    <p:animScale>
                                      <p:cBhvr>
                                        <p:cTn id="19" dur="385" decel="100000"/>
                                        <p:tgtEl>
                                          <p:spTgt spid="53257"/>
                                        </p:tgtEl>
                                      </p:cBhvr>
                                      <p:from x="10000" y="10000"/>
                                      <p:to x="200000" y="450000"/>
                                    </p:animScale>
                                    <p:animScale>
                                      <p:cBhvr>
                                        <p:cTn id="20" dur="615" accel="100000" fill="hold">
                                          <p:stCondLst>
                                            <p:cond delay="385"/>
                                          </p:stCondLst>
                                        </p:cTn>
                                        <p:tgtEl>
                                          <p:spTgt spid="53257"/>
                                        </p:tgtEl>
                                      </p:cBhvr>
                                      <p:from x="200000" y="450000"/>
                                      <p:to x="100000" y="100000"/>
                                    </p:animScale>
                                    <p:set>
                                      <p:cBhvr>
                                        <p:cTn id="21" dur="385" fill="hold"/>
                                        <p:tgtEl>
                                          <p:spTgt spid="53257"/>
                                        </p:tgtEl>
                                        <p:attrNameLst>
                                          <p:attrName>ppt_x</p:attrName>
                                        </p:attrNameLst>
                                      </p:cBhvr>
                                      <p:to>
                                        <p:strVal val="(0.5)"/>
                                      </p:to>
                                    </p:set>
                                    <p:anim from="(0.5)" to="(#ppt_x)" calcmode="lin" valueType="num">
                                      <p:cBhvr>
                                        <p:cTn id="22" dur="615" accel="100000" fill="hold">
                                          <p:stCondLst>
                                            <p:cond delay="385"/>
                                          </p:stCondLst>
                                        </p:cTn>
                                        <p:tgtEl>
                                          <p:spTgt spid="53257"/>
                                        </p:tgtEl>
                                        <p:attrNameLst>
                                          <p:attrName>ppt_x</p:attrName>
                                        </p:attrNameLst>
                                      </p:cBhvr>
                                    </p:anim>
                                    <p:set>
                                      <p:cBhvr>
                                        <p:cTn id="23" dur="385" fill="hold"/>
                                        <p:tgtEl>
                                          <p:spTgt spid="53257"/>
                                        </p:tgtEl>
                                        <p:attrNameLst>
                                          <p:attrName>ppt_y</p:attrName>
                                        </p:attrNameLst>
                                      </p:cBhvr>
                                      <p:to>
                                        <p:strVal val="(#ppt_y+0.4)"/>
                                      </p:to>
                                    </p:set>
                                    <p:anim from="(#ppt_y+0.4)" to="(#ppt_y)" calcmode="lin" valueType="num">
                                      <p:cBhvr>
                                        <p:cTn id="24" dur="615" accel="100000" fill="hold">
                                          <p:stCondLst>
                                            <p:cond delay="385"/>
                                          </p:stCondLst>
                                        </p:cTn>
                                        <p:tgtEl>
                                          <p:spTgt spid="53257"/>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7" grpId="0" animBg="1"/>
      <p:bldP spid="5327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 Box 4"/>
          <p:cNvSpPr txBox="1">
            <a:spLocks noChangeArrowheads="1"/>
          </p:cNvSpPr>
          <p:nvPr/>
        </p:nvSpPr>
        <p:spPr bwMode="auto">
          <a:xfrm>
            <a:off x="2998789" y="981075"/>
            <a:ext cx="3241675" cy="641350"/>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effectLst>
                  <a:outerShdw blurRad="38100" dist="38100" dir="2700000" algn="tl">
                    <a:srgbClr val="C0C0C0"/>
                  </a:outerShdw>
                </a:effectLst>
                <a:latin typeface="华文新魏" charset="-122"/>
                <a:ea typeface="华文新魏" charset="-122"/>
              </a:rPr>
              <a:t> </a:t>
            </a:r>
            <a:r>
              <a:rPr lang="zh-CN" altLang="en-US" sz="3600" b="1">
                <a:solidFill>
                  <a:srgbClr val="FF0000"/>
                </a:solidFill>
                <a:effectLst>
                  <a:outerShdw blurRad="38100" dist="38100" dir="2700000" algn="tl">
                    <a:srgbClr val="C0C0C0"/>
                  </a:outerShdw>
                </a:effectLst>
                <a:latin typeface="华文新魏" charset="-122"/>
                <a:ea typeface="华文新魏" charset="-122"/>
              </a:rPr>
              <a:t>对顶角相等</a:t>
            </a:r>
            <a:r>
              <a:rPr lang="en-US" altLang="zh-CN" sz="3600" b="1">
                <a:solidFill>
                  <a:srgbClr val="FF0000"/>
                </a:solidFill>
                <a:effectLst>
                  <a:outerShdw blurRad="38100" dist="38100" dir="2700000" algn="tl">
                    <a:srgbClr val="C0C0C0"/>
                  </a:outerShdw>
                </a:effectLst>
                <a:latin typeface="华文新魏" charset="-122"/>
                <a:ea typeface="华文新魏" charset="-122"/>
              </a:rPr>
              <a:t>.</a:t>
            </a:r>
          </a:p>
        </p:txBody>
      </p:sp>
      <p:sp>
        <p:nvSpPr>
          <p:cNvPr id="6149" name="Text Box 5"/>
          <p:cNvSpPr txBox="1">
            <a:spLocks noChangeArrowheads="1"/>
          </p:cNvSpPr>
          <p:nvPr/>
        </p:nvSpPr>
        <p:spPr bwMode="auto">
          <a:xfrm>
            <a:off x="2063751" y="333375"/>
            <a:ext cx="4105275" cy="641350"/>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effectLst>
                  <a:outerShdw blurRad="38100" dist="38100" dir="2700000" algn="tl">
                    <a:srgbClr val="C0C0C0"/>
                  </a:outerShdw>
                </a:effectLst>
                <a:latin typeface="华文新魏" charset="-122"/>
                <a:ea typeface="华文新魏" charset="-122"/>
              </a:rPr>
              <a:t> </a:t>
            </a:r>
            <a:r>
              <a:rPr lang="zh-CN" altLang="en-US" sz="3600" b="1">
                <a:solidFill>
                  <a:srgbClr val="660066"/>
                </a:solidFill>
                <a:effectLst>
                  <a:outerShdw blurRad="38100" dist="38100" dir="2700000" algn="tl">
                    <a:srgbClr val="C0C0C0"/>
                  </a:outerShdw>
                </a:effectLst>
                <a:latin typeface="华文新魏" charset="-122"/>
                <a:ea typeface="华文新魏" charset="-122"/>
              </a:rPr>
              <a:t>对顶角的性质</a:t>
            </a:r>
            <a:r>
              <a:rPr lang="en-US" altLang="zh-CN" sz="3600" b="1">
                <a:solidFill>
                  <a:srgbClr val="660066"/>
                </a:solidFill>
                <a:effectLst>
                  <a:outerShdw blurRad="38100" dist="38100" dir="2700000" algn="tl">
                    <a:srgbClr val="C0C0C0"/>
                  </a:outerShdw>
                </a:effectLst>
                <a:latin typeface="华文新魏" charset="-122"/>
                <a:ea typeface="华文新魏" charset="-122"/>
              </a:rPr>
              <a:t>:</a:t>
            </a:r>
          </a:p>
        </p:txBody>
      </p:sp>
      <p:sp>
        <p:nvSpPr>
          <p:cNvPr id="10244" name="Line 6"/>
          <p:cNvSpPr>
            <a:spLocks noChangeShapeType="1"/>
          </p:cNvSpPr>
          <p:nvPr/>
        </p:nvSpPr>
        <p:spPr bwMode="auto">
          <a:xfrm flipV="1">
            <a:off x="7704139" y="1347789"/>
            <a:ext cx="1944687" cy="1296987"/>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45" name="Line 7"/>
          <p:cNvSpPr>
            <a:spLocks noChangeShapeType="1"/>
          </p:cNvSpPr>
          <p:nvPr/>
        </p:nvSpPr>
        <p:spPr bwMode="auto">
          <a:xfrm>
            <a:off x="7775575" y="1347789"/>
            <a:ext cx="1873250" cy="1368425"/>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46" name="Text Box 8"/>
          <p:cNvSpPr txBox="1">
            <a:spLocks noChangeArrowheads="1"/>
          </p:cNvSpPr>
          <p:nvPr/>
        </p:nvSpPr>
        <p:spPr bwMode="auto">
          <a:xfrm>
            <a:off x="8593138" y="1203325"/>
            <a:ext cx="5508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O</a:t>
            </a:r>
          </a:p>
        </p:txBody>
      </p:sp>
      <p:sp>
        <p:nvSpPr>
          <p:cNvPr id="10247" name="Text Box 9"/>
          <p:cNvSpPr txBox="1">
            <a:spLocks noChangeArrowheads="1"/>
          </p:cNvSpPr>
          <p:nvPr/>
        </p:nvSpPr>
        <p:spPr bwMode="auto">
          <a:xfrm>
            <a:off x="7343775" y="2500313"/>
            <a:ext cx="4953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A</a:t>
            </a:r>
          </a:p>
        </p:txBody>
      </p:sp>
      <p:sp>
        <p:nvSpPr>
          <p:cNvPr id="10248" name="Text Box 10"/>
          <p:cNvSpPr txBox="1">
            <a:spLocks noChangeArrowheads="1"/>
          </p:cNvSpPr>
          <p:nvPr/>
        </p:nvSpPr>
        <p:spPr bwMode="auto">
          <a:xfrm>
            <a:off x="9648825" y="987425"/>
            <a:ext cx="5222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B</a:t>
            </a:r>
          </a:p>
        </p:txBody>
      </p:sp>
      <p:sp>
        <p:nvSpPr>
          <p:cNvPr id="10249" name="Text Box 11"/>
          <p:cNvSpPr txBox="1">
            <a:spLocks noChangeArrowheads="1"/>
          </p:cNvSpPr>
          <p:nvPr/>
        </p:nvSpPr>
        <p:spPr bwMode="auto">
          <a:xfrm>
            <a:off x="7292975" y="1017588"/>
            <a:ext cx="5222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C</a:t>
            </a:r>
          </a:p>
        </p:txBody>
      </p:sp>
      <p:sp>
        <p:nvSpPr>
          <p:cNvPr id="10250" name="Text Box 12"/>
          <p:cNvSpPr txBox="1">
            <a:spLocks noChangeArrowheads="1"/>
          </p:cNvSpPr>
          <p:nvPr/>
        </p:nvSpPr>
        <p:spPr bwMode="auto">
          <a:xfrm>
            <a:off x="9648826" y="2428875"/>
            <a:ext cx="5508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D</a:t>
            </a:r>
          </a:p>
        </p:txBody>
      </p:sp>
      <p:sp>
        <p:nvSpPr>
          <p:cNvPr id="10251" name="Text Box 13"/>
          <p:cNvSpPr txBox="1">
            <a:spLocks noChangeArrowheads="1"/>
          </p:cNvSpPr>
          <p:nvPr/>
        </p:nvSpPr>
        <p:spPr bwMode="auto">
          <a:xfrm>
            <a:off x="8855075" y="1665288"/>
            <a:ext cx="641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latin typeface="华文中宋" charset="-122"/>
                <a:ea typeface="华文中宋" charset="-122"/>
              </a:rPr>
              <a:t>）</a:t>
            </a:r>
          </a:p>
        </p:txBody>
      </p:sp>
      <p:sp>
        <p:nvSpPr>
          <p:cNvPr id="10252" name="Text Box 14"/>
          <p:cNvSpPr txBox="1">
            <a:spLocks noChangeArrowheads="1"/>
          </p:cNvSpPr>
          <p:nvPr/>
        </p:nvSpPr>
        <p:spPr bwMode="auto">
          <a:xfrm>
            <a:off x="7848600" y="1651000"/>
            <a:ext cx="641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latin typeface="华文中宋" charset="-122"/>
                <a:ea typeface="华文中宋" charset="-122"/>
              </a:rPr>
              <a:t>（</a:t>
            </a:r>
          </a:p>
        </p:txBody>
      </p:sp>
      <p:sp>
        <p:nvSpPr>
          <p:cNvPr id="10253" name="Text Box 15"/>
          <p:cNvSpPr txBox="1">
            <a:spLocks noChangeArrowheads="1"/>
          </p:cNvSpPr>
          <p:nvPr/>
        </p:nvSpPr>
        <p:spPr bwMode="auto">
          <a:xfrm>
            <a:off x="7834313" y="1665288"/>
            <a:ext cx="4683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1</a:t>
            </a:r>
          </a:p>
        </p:txBody>
      </p:sp>
      <p:sp>
        <p:nvSpPr>
          <p:cNvPr id="10254" name="Text Box 16"/>
          <p:cNvSpPr txBox="1">
            <a:spLocks noChangeArrowheads="1"/>
          </p:cNvSpPr>
          <p:nvPr/>
        </p:nvSpPr>
        <p:spPr bwMode="auto">
          <a:xfrm>
            <a:off x="9072563" y="1708150"/>
            <a:ext cx="4683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3</a:t>
            </a:r>
          </a:p>
        </p:txBody>
      </p:sp>
      <p:sp>
        <p:nvSpPr>
          <p:cNvPr id="10255" name="Text Box 17"/>
          <p:cNvSpPr txBox="1">
            <a:spLocks noChangeArrowheads="1"/>
          </p:cNvSpPr>
          <p:nvPr/>
        </p:nvSpPr>
        <p:spPr bwMode="auto">
          <a:xfrm>
            <a:off x="8423276" y="2284413"/>
            <a:ext cx="4683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4</a:t>
            </a:r>
          </a:p>
        </p:txBody>
      </p:sp>
      <p:sp>
        <p:nvSpPr>
          <p:cNvPr id="10256" name="Text Box 18"/>
          <p:cNvSpPr txBox="1">
            <a:spLocks noChangeArrowheads="1"/>
          </p:cNvSpPr>
          <p:nvPr/>
        </p:nvSpPr>
        <p:spPr bwMode="auto">
          <a:xfrm>
            <a:off x="8294688" y="1174750"/>
            <a:ext cx="4683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2</a:t>
            </a:r>
          </a:p>
        </p:txBody>
      </p:sp>
      <p:sp>
        <p:nvSpPr>
          <p:cNvPr id="10257" name="Text Box 19"/>
          <p:cNvSpPr txBox="1">
            <a:spLocks noChangeArrowheads="1"/>
          </p:cNvSpPr>
          <p:nvPr/>
        </p:nvSpPr>
        <p:spPr bwMode="auto">
          <a:xfrm>
            <a:off x="8330724" y="1966913"/>
            <a:ext cx="738664" cy="691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ea typeface="华文中宋" charset="-122"/>
              </a:rPr>
              <a:t>）</a:t>
            </a:r>
          </a:p>
        </p:txBody>
      </p:sp>
      <p:sp>
        <p:nvSpPr>
          <p:cNvPr id="10258" name="Text Box 20"/>
          <p:cNvSpPr txBox="1">
            <a:spLocks noChangeArrowheads="1"/>
          </p:cNvSpPr>
          <p:nvPr/>
        </p:nvSpPr>
        <p:spPr bwMode="auto">
          <a:xfrm>
            <a:off x="8348186" y="1304926"/>
            <a:ext cx="738664"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ea typeface="华文中宋" charset="-122"/>
              </a:rPr>
              <a:t>（</a:t>
            </a:r>
          </a:p>
        </p:txBody>
      </p:sp>
      <p:sp>
        <p:nvSpPr>
          <p:cNvPr id="6165" name="Text Box 21"/>
          <p:cNvSpPr txBox="1">
            <a:spLocks noChangeArrowheads="1"/>
          </p:cNvSpPr>
          <p:nvPr/>
        </p:nvSpPr>
        <p:spPr bwMode="auto">
          <a:xfrm>
            <a:off x="7713664" y="3213100"/>
            <a:ext cx="2486025" cy="641350"/>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effectLst>
                  <a:outerShdw blurRad="38100" dist="38100" dir="2700000" algn="tl">
                    <a:srgbClr val="C0C0C0"/>
                  </a:outerShdw>
                </a:effectLst>
                <a:latin typeface="华文新魏" charset="-122"/>
                <a:ea typeface="华文新魏" charset="-122"/>
              </a:rPr>
              <a:t> </a:t>
            </a:r>
            <a:r>
              <a:rPr lang="zh-CN" altLang="en-US" sz="3600" b="1">
                <a:effectLst>
                  <a:outerShdw blurRad="38100" dist="38100" dir="2700000" algn="tl">
                    <a:srgbClr val="C0C0C0"/>
                  </a:outerShdw>
                </a:effectLst>
                <a:latin typeface="华文新魏" charset="-122"/>
                <a:ea typeface="华文新魏" charset="-122"/>
              </a:rPr>
              <a:t>为什么</a:t>
            </a:r>
            <a:r>
              <a:rPr lang="en-US" altLang="zh-CN" sz="3600" b="1">
                <a:effectLst>
                  <a:outerShdw blurRad="38100" dist="38100" dir="2700000" algn="tl">
                    <a:srgbClr val="C0C0C0"/>
                  </a:outerShdw>
                </a:effectLst>
                <a:latin typeface="华文新魏" charset="-122"/>
                <a:ea typeface="华文新魏" charset="-122"/>
              </a:rPr>
              <a:t>?</a:t>
            </a:r>
          </a:p>
        </p:txBody>
      </p:sp>
      <p:sp>
        <p:nvSpPr>
          <p:cNvPr id="6166" name="Text Box 22"/>
          <p:cNvSpPr txBox="1">
            <a:spLocks noChangeArrowheads="1"/>
          </p:cNvSpPr>
          <p:nvPr/>
        </p:nvSpPr>
        <p:spPr bwMode="auto">
          <a:xfrm>
            <a:off x="1774825" y="1773239"/>
            <a:ext cx="5473700" cy="2289175"/>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effectLst>
                  <a:outerShdw blurRad="38100" dist="38100" dir="2700000" algn="tl">
                    <a:srgbClr val="C0C0C0"/>
                  </a:outerShdw>
                </a:effectLst>
                <a:latin typeface="华文新魏" charset="-122"/>
                <a:ea typeface="华文新魏" charset="-122"/>
              </a:rPr>
              <a:t>       </a:t>
            </a:r>
            <a:r>
              <a:rPr lang="zh-CN" altLang="en-US" sz="3600" b="1">
                <a:solidFill>
                  <a:srgbClr val="FF0000"/>
                </a:solidFill>
                <a:effectLst>
                  <a:outerShdw blurRad="38100" dist="38100" dir="2700000" algn="tl">
                    <a:srgbClr val="C0C0C0"/>
                  </a:outerShdw>
                </a:effectLst>
                <a:latin typeface="华文新魏" charset="-122"/>
                <a:ea typeface="华文新魏" charset="-122"/>
              </a:rPr>
              <a:t>已知：直线</a:t>
            </a:r>
            <a:r>
              <a:rPr lang="en-US" altLang="zh-CN" sz="3600" b="1">
                <a:solidFill>
                  <a:srgbClr val="FF0000"/>
                </a:solidFill>
                <a:effectLst>
                  <a:outerShdw blurRad="38100" dist="38100" dir="2700000" algn="tl">
                    <a:srgbClr val="C0C0C0"/>
                  </a:outerShdw>
                </a:effectLst>
                <a:latin typeface="华文新魏" charset="-122"/>
                <a:ea typeface="华文新魏" charset="-122"/>
              </a:rPr>
              <a:t>AB</a:t>
            </a:r>
            <a:r>
              <a:rPr lang="zh-CN" altLang="en-US" sz="3600" b="1">
                <a:solidFill>
                  <a:srgbClr val="FF0000"/>
                </a:solidFill>
                <a:effectLst>
                  <a:outerShdw blurRad="38100" dist="38100" dir="2700000" algn="tl">
                    <a:srgbClr val="C0C0C0"/>
                  </a:outerShdw>
                </a:effectLst>
                <a:latin typeface="华文新魏" charset="-122"/>
                <a:ea typeface="华文新魏" charset="-122"/>
              </a:rPr>
              <a:t>与</a:t>
            </a:r>
            <a:r>
              <a:rPr lang="en-US" altLang="zh-CN" sz="3600" b="1">
                <a:solidFill>
                  <a:srgbClr val="FF0000"/>
                </a:solidFill>
                <a:effectLst>
                  <a:outerShdw blurRad="38100" dist="38100" dir="2700000" algn="tl">
                    <a:srgbClr val="C0C0C0"/>
                  </a:outerShdw>
                </a:effectLst>
                <a:latin typeface="华文新魏" charset="-122"/>
                <a:ea typeface="华文新魏" charset="-122"/>
              </a:rPr>
              <a:t>CD</a:t>
            </a:r>
            <a:r>
              <a:rPr lang="zh-CN" altLang="en-US" sz="3600" b="1">
                <a:solidFill>
                  <a:srgbClr val="FF0000"/>
                </a:solidFill>
                <a:effectLst>
                  <a:outerShdw blurRad="38100" dist="38100" dir="2700000" algn="tl">
                    <a:srgbClr val="C0C0C0"/>
                  </a:outerShdw>
                </a:effectLst>
                <a:latin typeface="华文新魏" charset="-122"/>
                <a:ea typeface="华文新魏" charset="-122"/>
              </a:rPr>
              <a:t>相交于</a:t>
            </a:r>
            <a:r>
              <a:rPr lang="en-US" altLang="zh-CN" sz="3600" b="1">
                <a:solidFill>
                  <a:srgbClr val="FF0000"/>
                </a:solidFill>
                <a:effectLst>
                  <a:outerShdw blurRad="38100" dist="38100" dir="2700000" algn="tl">
                    <a:srgbClr val="C0C0C0"/>
                  </a:outerShdw>
                </a:effectLst>
                <a:latin typeface="华文新魏" charset="-122"/>
                <a:ea typeface="华文新魏" charset="-122"/>
              </a:rPr>
              <a:t>O</a:t>
            </a:r>
            <a:r>
              <a:rPr lang="zh-CN" altLang="en-US" sz="3600" b="1">
                <a:solidFill>
                  <a:srgbClr val="FF0000"/>
                </a:solidFill>
                <a:effectLst>
                  <a:outerShdw blurRad="38100" dist="38100" dir="2700000" algn="tl">
                    <a:srgbClr val="C0C0C0"/>
                  </a:outerShdw>
                </a:effectLst>
                <a:latin typeface="华文新魏" charset="-122"/>
                <a:ea typeface="华文新魏" charset="-122"/>
              </a:rPr>
              <a:t>点</a:t>
            </a:r>
            <a:r>
              <a:rPr lang="en-US" altLang="zh-CN" sz="3600" b="1">
                <a:solidFill>
                  <a:srgbClr val="FF0000"/>
                </a:solidFill>
                <a:effectLst>
                  <a:outerShdw blurRad="38100" dist="38100" dir="2700000" algn="tl">
                    <a:srgbClr val="C0C0C0"/>
                  </a:outerShdw>
                </a:effectLst>
                <a:latin typeface="华文新魏" charset="-122"/>
                <a:ea typeface="华文新魏" charset="-122"/>
              </a:rPr>
              <a:t>(</a:t>
            </a:r>
            <a:r>
              <a:rPr lang="zh-CN" altLang="en-US" sz="3600" b="1">
                <a:solidFill>
                  <a:srgbClr val="FF0000"/>
                </a:solidFill>
                <a:effectLst>
                  <a:outerShdw blurRad="38100" dist="38100" dir="2700000" algn="tl">
                    <a:srgbClr val="C0C0C0"/>
                  </a:outerShdw>
                </a:effectLst>
                <a:latin typeface="华文新魏" charset="-122"/>
                <a:ea typeface="华文新魏" charset="-122"/>
              </a:rPr>
              <a:t>如图</a:t>
            </a:r>
            <a:r>
              <a:rPr lang="en-US" altLang="zh-CN" sz="3600" b="1">
                <a:solidFill>
                  <a:srgbClr val="FF0000"/>
                </a:solidFill>
                <a:effectLst>
                  <a:outerShdw blurRad="38100" dist="38100" dir="2700000" algn="tl">
                    <a:srgbClr val="C0C0C0"/>
                  </a:outerShdw>
                </a:effectLst>
                <a:latin typeface="华文新魏" charset="-122"/>
                <a:ea typeface="华文新魏" charset="-122"/>
              </a:rPr>
              <a:t>),</a:t>
            </a:r>
            <a:r>
              <a:rPr lang="zh-CN" altLang="en-US" sz="3600" b="1">
                <a:solidFill>
                  <a:srgbClr val="FF0000"/>
                </a:solidFill>
                <a:effectLst>
                  <a:outerShdw blurRad="38100" dist="38100" dir="2700000" algn="tl">
                    <a:srgbClr val="C0C0C0"/>
                  </a:outerShdw>
                </a:effectLst>
                <a:latin typeface="华文新魏" charset="-122"/>
                <a:ea typeface="华文新魏" charset="-122"/>
              </a:rPr>
              <a:t>说明</a:t>
            </a:r>
            <a:r>
              <a:rPr lang="zh-CN" altLang="en-US" sz="3600" b="1">
                <a:solidFill>
                  <a:srgbClr val="FF0000"/>
                </a:solidFill>
                <a:latin typeface="华文新魏" charset="-122"/>
                <a:ea typeface="华文新魏" charset="-122"/>
              </a:rPr>
              <a:t>∠</a:t>
            </a:r>
            <a:r>
              <a:rPr lang="en-US" altLang="zh-CN" sz="3600" b="1">
                <a:solidFill>
                  <a:srgbClr val="FF0000"/>
                </a:solidFill>
                <a:latin typeface="华文新魏" charset="-122"/>
                <a:ea typeface="华文新魏" charset="-122"/>
              </a:rPr>
              <a:t>1=∠3</a:t>
            </a:r>
            <a:r>
              <a:rPr lang="zh-CN" altLang="en-US" sz="3600" b="1">
                <a:solidFill>
                  <a:srgbClr val="FF0000"/>
                </a:solidFill>
                <a:latin typeface="华文新魏" charset="-122"/>
                <a:ea typeface="华文新魏" charset="-122"/>
              </a:rPr>
              <a:t>、 ∠</a:t>
            </a:r>
            <a:r>
              <a:rPr lang="en-US" altLang="zh-CN" sz="3600" b="1">
                <a:solidFill>
                  <a:srgbClr val="FF0000"/>
                </a:solidFill>
                <a:latin typeface="华文新魏" charset="-122"/>
                <a:ea typeface="华文新魏" charset="-122"/>
              </a:rPr>
              <a:t>2=∠4</a:t>
            </a:r>
            <a:r>
              <a:rPr lang="zh-CN" altLang="en-US" sz="3600" b="1">
                <a:solidFill>
                  <a:srgbClr val="FF0000"/>
                </a:solidFill>
                <a:latin typeface="华文新魏" charset="-122"/>
                <a:ea typeface="华文新魏" charset="-122"/>
              </a:rPr>
              <a:t>的理由</a:t>
            </a:r>
          </a:p>
        </p:txBody>
      </p:sp>
      <p:sp>
        <p:nvSpPr>
          <p:cNvPr id="6171" name="Text Box 27"/>
          <p:cNvSpPr txBox="1">
            <a:spLocks noChangeArrowheads="1"/>
          </p:cNvSpPr>
          <p:nvPr/>
        </p:nvSpPr>
        <p:spPr bwMode="auto">
          <a:xfrm>
            <a:off x="2063750" y="3860800"/>
            <a:ext cx="7200900" cy="641350"/>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effectLst>
                  <a:outerShdw blurRad="38100" dist="38100" dir="2700000" algn="tl">
                    <a:srgbClr val="C0C0C0"/>
                  </a:outerShdw>
                </a:effectLst>
                <a:latin typeface="华文新魏" charset="-122"/>
                <a:ea typeface="华文新魏" charset="-122"/>
              </a:rPr>
              <a:t> </a:t>
            </a:r>
            <a:r>
              <a:rPr lang="zh-CN" altLang="en-US" sz="3600" b="1">
                <a:solidFill>
                  <a:srgbClr val="660066"/>
                </a:solidFill>
                <a:effectLst>
                  <a:outerShdw blurRad="38100" dist="38100" dir="2700000" algn="tl">
                    <a:srgbClr val="C0C0C0"/>
                  </a:outerShdw>
                </a:effectLst>
                <a:latin typeface="华文新魏" charset="-122"/>
                <a:ea typeface="华文新魏" charset="-122"/>
              </a:rPr>
              <a:t>解：</a:t>
            </a:r>
            <a:r>
              <a:rPr lang="zh-CN" altLang="zh-CN" sz="3600" b="1">
                <a:solidFill>
                  <a:srgbClr val="660066"/>
                </a:solidFill>
                <a:effectLst>
                  <a:outerShdw blurRad="38100" dist="38100" dir="2700000" algn="tl">
                    <a:srgbClr val="C0C0C0"/>
                  </a:outerShdw>
                </a:effectLst>
              </a:rPr>
              <a:t>∵</a:t>
            </a:r>
            <a:r>
              <a:rPr lang="zh-CN" altLang="en-US" sz="3600" b="1">
                <a:solidFill>
                  <a:srgbClr val="660066"/>
                </a:solidFill>
                <a:effectLst>
                  <a:outerShdw blurRad="38100" dist="38100" dir="2700000" algn="tl">
                    <a:srgbClr val="C0C0C0"/>
                  </a:outerShdw>
                </a:effectLst>
                <a:latin typeface="华文新魏" charset="-122"/>
                <a:ea typeface="华文新魏" charset="-122"/>
              </a:rPr>
              <a:t>直线</a:t>
            </a:r>
            <a:r>
              <a:rPr lang="en-US" altLang="zh-CN" sz="3600" b="1">
                <a:solidFill>
                  <a:srgbClr val="660066"/>
                </a:solidFill>
                <a:effectLst>
                  <a:outerShdw blurRad="38100" dist="38100" dir="2700000" algn="tl">
                    <a:srgbClr val="C0C0C0"/>
                  </a:outerShdw>
                </a:effectLst>
                <a:latin typeface="华文新魏" charset="-122"/>
                <a:ea typeface="华文新魏" charset="-122"/>
              </a:rPr>
              <a:t>AB</a:t>
            </a:r>
            <a:r>
              <a:rPr lang="zh-CN" altLang="en-US" sz="3600" b="1">
                <a:solidFill>
                  <a:srgbClr val="660066"/>
                </a:solidFill>
                <a:effectLst>
                  <a:outerShdw blurRad="38100" dist="38100" dir="2700000" algn="tl">
                    <a:srgbClr val="C0C0C0"/>
                  </a:outerShdw>
                </a:effectLst>
                <a:latin typeface="华文新魏" charset="-122"/>
                <a:ea typeface="华文新魏" charset="-122"/>
              </a:rPr>
              <a:t>与</a:t>
            </a:r>
            <a:r>
              <a:rPr lang="en-US" altLang="zh-CN" sz="3600" b="1">
                <a:solidFill>
                  <a:srgbClr val="660066"/>
                </a:solidFill>
                <a:effectLst>
                  <a:outerShdw blurRad="38100" dist="38100" dir="2700000" algn="tl">
                    <a:srgbClr val="C0C0C0"/>
                  </a:outerShdw>
                </a:effectLst>
                <a:latin typeface="华文新魏" charset="-122"/>
                <a:ea typeface="华文新魏" charset="-122"/>
              </a:rPr>
              <a:t>CD</a:t>
            </a:r>
            <a:r>
              <a:rPr lang="zh-CN" altLang="en-US" sz="3600" b="1">
                <a:solidFill>
                  <a:srgbClr val="660066"/>
                </a:solidFill>
                <a:effectLst>
                  <a:outerShdw blurRad="38100" dist="38100" dir="2700000" algn="tl">
                    <a:srgbClr val="C0C0C0"/>
                  </a:outerShdw>
                </a:effectLst>
                <a:latin typeface="华文新魏" charset="-122"/>
                <a:ea typeface="华文新魏" charset="-122"/>
              </a:rPr>
              <a:t>相交于</a:t>
            </a:r>
            <a:r>
              <a:rPr lang="en-US" altLang="zh-CN" sz="3600" b="1">
                <a:solidFill>
                  <a:srgbClr val="660066"/>
                </a:solidFill>
                <a:effectLst>
                  <a:outerShdw blurRad="38100" dist="38100" dir="2700000" algn="tl">
                    <a:srgbClr val="C0C0C0"/>
                  </a:outerShdw>
                </a:effectLst>
                <a:latin typeface="华文新魏" charset="-122"/>
                <a:ea typeface="华文新魏" charset="-122"/>
              </a:rPr>
              <a:t>O</a:t>
            </a:r>
            <a:r>
              <a:rPr lang="zh-CN" altLang="en-US" sz="3600" b="1">
                <a:solidFill>
                  <a:srgbClr val="660066"/>
                </a:solidFill>
                <a:effectLst>
                  <a:outerShdw blurRad="38100" dist="38100" dir="2700000" algn="tl">
                    <a:srgbClr val="C0C0C0"/>
                  </a:outerShdw>
                </a:effectLst>
                <a:latin typeface="华文新魏" charset="-122"/>
                <a:ea typeface="华文新魏" charset="-122"/>
              </a:rPr>
              <a:t>点</a:t>
            </a:r>
            <a:r>
              <a:rPr lang="en-US" altLang="zh-CN" sz="3600" b="1">
                <a:solidFill>
                  <a:srgbClr val="660066"/>
                </a:solidFill>
                <a:effectLst>
                  <a:outerShdw blurRad="38100" dist="38100" dir="2700000" algn="tl">
                    <a:srgbClr val="C0C0C0"/>
                  </a:outerShdw>
                </a:effectLst>
                <a:latin typeface="华文新魏" charset="-122"/>
                <a:ea typeface="华文新魏" charset="-122"/>
              </a:rPr>
              <a:t>,</a:t>
            </a:r>
          </a:p>
        </p:txBody>
      </p:sp>
      <p:sp>
        <p:nvSpPr>
          <p:cNvPr id="6172" name="Rectangle 28"/>
          <p:cNvSpPr>
            <a:spLocks noChangeArrowheads="1"/>
          </p:cNvSpPr>
          <p:nvPr/>
        </p:nvSpPr>
        <p:spPr bwMode="auto">
          <a:xfrm>
            <a:off x="2279651" y="4581525"/>
            <a:ext cx="79930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rPr>
              <a:t>∴∠1+∠2=180°</a:t>
            </a:r>
            <a:r>
              <a:rPr lang="zh-CN" altLang="en-US" sz="3600" b="1">
                <a:solidFill>
                  <a:srgbClr val="660066"/>
                </a:solidFill>
              </a:rPr>
              <a:t>、 ∠</a:t>
            </a:r>
            <a:r>
              <a:rPr lang="en-US" altLang="zh-CN" sz="3600" b="1">
                <a:solidFill>
                  <a:srgbClr val="660066"/>
                </a:solidFill>
              </a:rPr>
              <a:t>2+∠3=180°</a:t>
            </a:r>
          </a:p>
        </p:txBody>
      </p:sp>
      <p:sp>
        <p:nvSpPr>
          <p:cNvPr id="6173" name="Rectangle 29"/>
          <p:cNvSpPr>
            <a:spLocks noChangeArrowheads="1"/>
          </p:cNvSpPr>
          <p:nvPr/>
        </p:nvSpPr>
        <p:spPr bwMode="auto">
          <a:xfrm>
            <a:off x="2279650" y="5300663"/>
            <a:ext cx="27368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rPr>
              <a:t>∴∠1=∠3</a:t>
            </a:r>
          </a:p>
        </p:txBody>
      </p:sp>
      <p:sp>
        <p:nvSpPr>
          <p:cNvPr id="6174" name="Rectangle 30"/>
          <p:cNvSpPr>
            <a:spLocks noChangeArrowheads="1"/>
          </p:cNvSpPr>
          <p:nvPr/>
        </p:nvSpPr>
        <p:spPr bwMode="auto">
          <a:xfrm>
            <a:off x="2279651" y="5949950"/>
            <a:ext cx="47529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660066"/>
                </a:solidFill>
                <a:ea typeface="华文新魏" charset="-122"/>
              </a:rPr>
              <a:t>同理可得：</a:t>
            </a:r>
            <a:r>
              <a:rPr lang="zh-CN" altLang="en-US" sz="3600" b="1">
                <a:solidFill>
                  <a:srgbClr val="660066"/>
                </a:solidFill>
              </a:rPr>
              <a:t>∠</a:t>
            </a:r>
            <a:r>
              <a:rPr lang="en-US" altLang="zh-CN" sz="3600" b="1">
                <a:solidFill>
                  <a:srgbClr val="660066"/>
                </a:solidFill>
              </a:rPr>
              <a:t>2=∠4</a:t>
            </a:r>
          </a:p>
        </p:txBody>
      </p:sp>
    </p:spTree>
    <p:extLst>
      <p:ext uri="{BB962C8B-B14F-4D97-AF65-F5344CB8AC3E}">
        <p14:creationId xmlns:p14="http://schemas.microsoft.com/office/powerpoint/2010/main" val="18722000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148"/>
                                        </p:tgtEl>
                                        <p:attrNameLst>
                                          <p:attrName>style.visibility</p:attrName>
                                        </p:attrNameLst>
                                      </p:cBhvr>
                                      <p:to>
                                        <p:strVal val="visible"/>
                                      </p:to>
                                    </p:set>
                                    <p:anim by="(-#ppt_w*2)" calcmode="lin" valueType="num">
                                      <p:cBhvr rctx="PPT">
                                        <p:cTn id="7" dur="500" autoRev="1" fill="hold">
                                          <p:stCondLst>
                                            <p:cond delay="0"/>
                                          </p:stCondLst>
                                        </p:cTn>
                                        <p:tgtEl>
                                          <p:spTgt spid="6148"/>
                                        </p:tgtEl>
                                        <p:attrNameLst>
                                          <p:attrName>ppt_w</p:attrName>
                                        </p:attrNameLst>
                                      </p:cBhvr>
                                    </p:anim>
                                    <p:anim by="(#ppt_w*0.50)" calcmode="lin" valueType="num">
                                      <p:cBhvr>
                                        <p:cTn id="8" dur="500" decel="50000" autoRev="1" fill="hold">
                                          <p:stCondLst>
                                            <p:cond delay="0"/>
                                          </p:stCondLst>
                                        </p:cTn>
                                        <p:tgtEl>
                                          <p:spTgt spid="6148"/>
                                        </p:tgtEl>
                                        <p:attrNameLst>
                                          <p:attrName>ppt_x</p:attrName>
                                        </p:attrNameLst>
                                      </p:cBhvr>
                                    </p:anim>
                                    <p:anim from="(-#ppt_h/2)" to="(#ppt_y)" calcmode="lin" valueType="num">
                                      <p:cBhvr>
                                        <p:cTn id="9" dur="1000" fill="hold">
                                          <p:stCondLst>
                                            <p:cond delay="0"/>
                                          </p:stCondLst>
                                        </p:cTn>
                                        <p:tgtEl>
                                          <p:spTgt spid="6148"/>
                                        </p:tgtEl>
                                        <p:attrNameLst>
                                          <p:attrName>ppt_y</p:attrName>
                                        </p:attrNameLst>
                                      </p:cBhvr>
                                    </p:anim>
                                    <p:animRot by="21600000">
                                      <p:cBhvr>
                                        <p:cTn id="10" dur="1000" fill="hold">
                                          <p:stCondLst>
                                            <p:cond delay="0"/>
                                          </p:stCondLst>
                                        </p:cTn>
                                        <p:tgtEl>
                                          <p:spTgt spid="6148"/>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51" presetClass="entr" presetSubtype="0" fill="hold" grpId="0" nodeType="clickEffect">
                                  <p:stCondLst>
                                    <p:cond delay="0"/>
                                  </p:stCondLst>
                                  <p:childTnLst>
                                    <p:set>
                                      <p:cBhvr>
                                        <p:cTn id="14" dur="1" fill="hold">
                                          <p:stCondLst>
                                            <p:cond delay="0"/>
                                          </p:stCondLst>
                                        </p:cTn>
                                        <p:tgtEl>
                                          <p:spTgt spid="6165"/>
                                        </p:tgtEl>
                                        <p:attrNameLst>
                                          <p:attrName>style.visibility</p:attrName>
                                        </p:attrNameLst>
                                      </p:cBhvr>
                                      <p:to>
                                        <p:strVal val="visible"/>
                                      </p:to>
                                    </p:set>
                                    <p:animEffect transition="in" filter="fade">
                                      <p:cBhvr>
                                        <p:cTn id="15" dur="770" decel="100000"/>
                                        <p:tgtEl>
                                          <p:spTgt spid="6165"/>
                                        </p:tgtEl>
                                      </p:cBhvr>
                                    </p:animEffect>
                                    <p:animScale>
                                      <p:cBhvr>
                                        <p:cTn id="16" dur="770" decel="100000"/>
                                        <p:tgtEl>
                                          <p:spTgt spid="6165"/>
                                        </p:tgtEl>
                                      </p:cBhvr>
                                      <p:from x="10000" y="10000"/>
                                      <p:to x="200000" y="450000"/>
                                    </p:animScale>
                                    <p:animScale>
                                      <p:cBhvr>
                                        <p:cTn id="17" dur="1230" accel="100000" fill="hold">
                                          <p:stCondLst>
                                            <p:cond delay="770"/>
                                          </p:stCondLst>
                                        </p:cTn>
                                        <p:tgtEl>
                                          <p:spTgt spid="6165"/>
                                        </p:tgtEl>
                                      </p:cBhvr>
                                      <p:from x="200000" y="450000"/>
                                      <p:to x="100000" y="100000"/>
                                    </p:animScale>
                                    <p:set>
                                      <p:cBhvr>
                                        <p:cTn id="18" dur="770" fill="hold"/>
                                        <p:tgtEl>
                                          <p:spTgt spid="6165"/>
                                        </p:tgtEl>
                                        <p:attrNameLst>
                                          <p:attrName>ppt_x</p:attrName>
                                        </p:attrNameLst>
                                      </p:cBhvr>
                                      <p:to>
                                        <p:strVal val="(0.5)"/>
                                      </p:to>
                                    </p:set>
                                    <p:anim from="(0.5)" to="(#ppt_x)" calcmode="lin" valueType="num">
                                      <p:cBhvr>
                                        <p:cTn id="19" dur="1230" accel="100000" fill="hold">
                                          <p:stCondLst>
                                            <p:cond delay="770"/>
                                          </p:stCondLst>
                                        </p:cTn>
                                        <p:tgtEl>
                                          <p:spTgt spid="6165"/>
                                        </p:tgtEl>
                                        <p:attrNameLst>
                                          <p:attrName>ppt_x</p:attrName>
                                        </p:attrNameLst>
                                      </p:cBhvr>
                                    </p:anim>
                                    <p:set>
                                      <p:cBhvr>
                                        <p:cTn id="20" dur="770" fill="hold"/>
                                        <p:tgtEl>
                                          <p:spTgt spid="6165"/>
                                        </p:tgtEl>
                                        <p:attrNameLst>
                                          <p:attrName>ppt_y</p:attrName>
                                        </p:attrNameLst>
                                      </p:cBhvr>
                                      <p:to>
                                        <p:strVal val="(#ppt_y+0.4)"/>
                                      </p:to>
                                    </p:set>
                                    <p:anim from="(#ppt_y+0.4)" to="(#ppt_y)" calcmode="lin" valueType="num">
                                      <p:cBhvr>
                                        <p:cTn id="21" dur="1230" accel="100000" fill="hold">
                                          <p:stCondLst>
                                            <p:cond delay="770"/>
                                          </p:stCondLst>
                                        </p:cTn>
                                        <p:tgtEl>
                                          <p:spTgt spid="6165"/>
                                        </p:tgtEl>
                                        <p:attrNameLst>
                                          <p:attrName>ppt_y</p:attrName>
                                        </p:attrNameLst>
                                      </p:cBhvr>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7" presetClass="entr" presetSubtype="0" fill="hold" grpId="0" nodeType="clickEffect">
                                  <p:stCondLst>
                                    <p:cond delay="0"/>
                                  </p:stCondLst>
                                  <p:iterate type="lt">
                                    <p:tmPct val="50000"/>
                                  </p:iterate>
                                  <p:childTnLst>
                                    <p:set>
                                      <p:cBhvr>
                                        <p:cTn id="25" dur="1" fill="hold">
                                          <p:stCondLst>
                                            <p:cond delay="0"/>
                                          </p:stCondLst>
                                        </p:cTn>
                                        <p:tgtEl>
                                          <p:spTgt spid="6166"/>
                                        </p:tgtEl>
                                        <p:attrNameLst>
                                          <p:attrName>style.visibility</p:attrName>
                                        </p:attrNameLst>
                                      </p:cBhvr>
                                      <p:to>
                                        <p:strVal val="visible"/>
                                      </p:to>
                                    </p:set>
                                    <p:anim calcmode="discrete" valueType="clr">
                                      <p:cBhvr override="childStyle">
                                        <p:cTn id="26" dur="80"/>
                                        <p:tgtEl>
                                          <p:spTgt spid="6166"/>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6166"/>
                                        </p:tgtEl>
                                        <p:attrNameLst>
                                          <p:attrName>fillcolor</p:attrName>
                                        </p:attrNameLst>
                                      </p:cBhvr>
                                      <p:tavLst>
                                        <p:tav tm="0">
                                          <p:val>
                                            <p:clrVal>
                                              <a:schemeClr val="accent2"/>
                                            </p:clrVal>
                                          </p:val>
                                        </p:tav>
                                        <p:tav tm="50000">
                                          <p:val>
                                            <p:clrVal>
                                              <a:schemeClr val="hlink"/>
                                            </p:clrVal>
                                          </p:val>
                                        </p:tav>
                                      </p:tavLst>
                                    </p:anim>
                                    <p:set>
                                      <p:cBhvr>
                                        <p:cTn id="28" dur="80"/>
                                        <p:tgtEl>
                                          <p:spTgt spid="6166"/>
                                        </p:tgtEl>
                                        <p:attrNameLst>
                                          <p:attrName>fill.type</p:attrName>
                                        </p:attrNameLst>
                                      </p:cBhvr>
                                      <p:to>
                                        <p:strVal val="solid"/>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27" presetClass="entr" presetSubtype="0" fill="hold" grpId="0" nodeType="clickEffect">
                                  <p:stCondLst>
                                    <p:cond delay="0"/>
                                  </p:stCondLst>
                                  <p:iterate type="lt">
                                    <p:tmPct val="50000"/>
                                  </p:iterate>
                                  <p:childTnLst>
                                    <p:set>
                                      <p:cBhvr>
                                        <p:cTn id="32" dur="1" fill="hold">
                                          <p:stCondLst>
                                            <p:cond delay="0"/>
                                          </p:stCondLst>
                                        </p:cTn>
                                        <p:tgtEl>
                                          <p:spTgt spid="6171"/>
                                        </p:tgtEl>
                                        <p:attrNameLst>
                                          <p:attrName>style.visibility</p:attrName>
                                        </p:attrNameLst>
                                      </p:cBhvr>
                                      <p:to>
                                        <p:strVal val="visible"/>
                                      </p:to>
                                    </p:set>
                                    <p:anim calcmode="discrete" valueType="clr">
                                      <p:cBhvr override="childStyle">
                                        <p:cTn id="33" dur="80"/>
                                        <p:tgtEl>
                                          <p:spTgt spid="6171"/>
                                        </p:tgtEl>
                                        <p:attrNameLst>
                                          <p:attrName>style.color</p:attrName>
                                        </p:attrNameLst>
                                      </p:cBhvr>
                                      <p:tavLst>
                                        <p:tav tm="0">
                                          <p:val>
                                            <p:clrVal>
                                              <a:schemeClr val="accent2"/>
                                            </p:clrVal>
                                          </p:val>
                                        </p:tav>
                                        <p:tav tm="50000">
                                          <p:val>
                                            <p:clrVal>
                                              <a:schemeClr val="hlink"/>
                                            </p:clrVal>
                                          </p:val>
                                        </p:tav>
                                      </p:tavLst>
                                    </p:anim>
                                    <p:anim calcmode="discrete" valueType="clr">
                                      <p:cBhvr>
                                        <p:cTn id="34" dur="80"/>
                                        <p:tgtEl>
                                          <p:spTgt spid="6171"/>
                                        </p:tgtEl>
                                        <p:attrNameLst>
                                          <p:attrName>fillcolor</p:attrName>
                                        </p:attrNameLst>
                                      </p:cBhvr>
                                      <p:tavLst>
                                        <p:tav tm="0">
                                          <p:val>
                                            <p:clrVal>
                                              <a:schemeClr val="accent2"/>
                                            </p:clrVal>
                                          </p:val>
                                        </p:tav>
                                        <p:tav tm="50000">
                                          <p:val>
                                            <p:clrVal>
                                              <a:schemeClr val="hlink"/>
                                            </p:clrVal>
                                          </p:val>
                                        </p:tav>
                                      </p:tavLst>
                                    </p:anim>
                                    <p:set>
                                      <p:cBhvr>
                                        <p:cTn id="35" dur="80"/>
                                        <p:tgtEl>
                                          <p:spTgt spid="6171"/>
                                        </p:tgtEl>
                                        <p:attrNameLst>
                                          <p:attrName>fill.type</p:attrName>
                                        </p:attrNameLst>
                                      </p:cBhvr>
                                      <p:to>
                                        <p:strVal val="solid"/>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56" presetClass="entr" presetSubtype="0" fill="hold" grpId="0" nodeType="clickEffect">
                                  <p:stCondLst>
                                    <p:cond delay="0"/>
                                  </p:stCondLst>
                                  <p:iterate type="lt">
                                    <p:tmPct val="10000"/>
                                  </p:iterate>
                                  <p:childTnLst>
                                    <p:set>
                                      <p:cBhvr>
                                        <p:cTn id="39" dur="1" fill="hold">
                                          <p:stCondLst>
                                            <p:cond delay="0"/>
                                          </p:stCondLst>
                                        </p:cTn>
                                        <p:tgtEl>
                                          <p:spTgt spid="6172"/>
                                        </p:tgtEl>
                                        <p:attrNameLst>
                                          <p:attrName>style.visibility</p:attrName>
                                        </p:attrNameLst>
                                      </p:cBhvr>
                                      <p:to>
                                        <p:strVal val="visible"/>
                                      </p:to>
                                    </p:set>
                                    <p:anim by="(-#ppt_w*2)" calcmode="lin" valueType="num">
                                      <p:cBhvr rctx="PPT">
                                        <p:cTn id="40" dur="500" autoRev="1" fill="hold">
                                          <p:stCondLst>
                                            <p:cond delay="0"/>
                                          </p:stCondLst>
                                        </p:cTn>
                                        <p:tgtEl>
                                          <p:spTgt spid="6172"/>
                                        </p:tgtEl>
                                        <p:attrNameLst>
                                          <p:attrName>ppt_w</p:attrName>
                                        </p:attrNameLst>
                                      </p:cBhvr>
                                    </p:anim>
                                    <p:anim by="(#ppt_w*0.50)" calcmode="lin" valueType="num">
                                      <p:cBhvr>
                                        <p:cTn id="41" dur="500" decel="50000" autoRev="1" fill="hold">
                                          <p:stCondLst>
                                            <p:cond delay="0"/>
                                          </p:stCondLst>
                                        </p:cTn>
                                        <p:tgtEl>
                                          <p:spTgt spid="6172"/>
                                        </p:tgtEl>
                                        <p:attrNameLst>
                                          <p:attrName>ppt_x</p:attrName>
                                        </p:attrNameLst>
                                      </p:cBhvr>
                                    </p:anim>
                                    <p:anim from="(-#ppt_h/2)" to="(#ppt_y)" calcmode="lin" valueType="num">
                                      <p:cBhvr>
                                        <p:cTn id="42" dur="1000" fill="hold">
                                          <p:stCondLst>
                                            <p:cond delay="0"/>
                                          </p:stCondLst>
                                        </p:cTn>
                                        <p:tgtEl>
                                          <p:spTgt spid="6172"/>
                                        </p:tgtEl>
                                        <p:attrNameLst>
                                          <p:attrName>ppt_y</p:attrName>
                                        </p:attrNameLst>
                                      </p:cBhvr>
                                    </p:anim>
                                    <p:animRot by="21600000">
                                      <p:cBhvr>
                                        <p:cTn id="43" dur="1000" fill="hold">
                                          <p:stCondLst>
                                            <p:cond delay="0"/>
                                          </p:stCondLst>
                                        </p:cTn>
                                        <p:tgtEl>
                                          <p:spTgt spid="6172"/>
                                        </p:tgtEl>
                                        <p:attrNameLst>
                                          <p:attrName>r</p:attrName>
                                        </p:attrNameLst>
                                      </p:cBhvr>
                                    </p:animRot>
                                  </p:childTnLst>
                                </p:cTn>
                              </p:par>
                            </p:childTnLst>
                          </p:cTn>
                        </p:par>
                      </p:childTnLst>
                    </p:cTn>
                  </p:par>
                  <p:par>
                    <p:cTn id="44" fill="hold" nodeType="clickPar">
                      <p:stCondLst>
                        <p:cond delay="indefinite"/>
                      </p:stCondLst>
                      <p:childTnLst>
                        <p:par>
                          <p:cTn id="45" fill="hold" nodeType="withGroup">
                            <p:stCondLst>
                              <p:cond delay="0"/>
                            </p:stCondLst>
                            <p:childTnLst>
                              <p:par>
                                <p:cTn id="46" presetID="17" presetClass="entr" presetSubtype="10" fill="hold" grpId="0" nodeType="clickEffect">
                                  <p:stCondLst>
                                    <p:cond delay="0"/>
                                  </p:stCondLst>
                                  <p:childTnLst>
                                    <p:set>
                                      <p:cBhvr>
                                        <p:cTn id="47" dur="1" fill="hold">
                                          <p:stCondLst>
                                            <p:cond delay="0"/>
                                          </p:stCondLst>
                                        </p:cTn>
                                        <p:tgtEl>
                                          <p:spTgt spid="6173"/>
                                        </p:tgtEl>
                                        <p:attrNameLst>
                                          <p:attrName>style.visibility</p:attrName>
                                        </p:attrNameLst>
                                      </p:cBhvr>
                                      <p:to>
                                        <p:strVal val="visible"/>
                                      </p:to>
                                    </p:set>
                                    <p:anim calcmode="lin" valueType="num">
                                      <p:cBhvr>
                                        <p:cTn id="48" dur="500" fill="hold"/>
                                        <p:tgtEl>
                                          <p:spTgt spid="6173"/>
                                        </p:tgtEl>
                                        <p:attrNameLst>
                                          <p:attrName>ppt_w</p:attrName>
                                        </p:attrNameLst>
                                      </p:cBhvr>
                                      <p:tavLst>
                                        <p:tav tm="0">
                                          <p:val>
                                            <p:fltVal val="0"/>
                                          </p:val>
                                        </p:tav>
                                        <p:tav tm="100000">
                                          <p:val>
                                            <p:strVal val="#ppt_w"/>
                                          </p:val>
                                        </p:tav>
                                      </p:tavLst>
                                    </p:anim>
                                    <p:anim calcmode="lin" valueType="num">
                                      <p:cBhvr>
                                        <p:cTn id="49" dur="500" fill="hold"/>
                                        <p:tgtEl>
                                          <p:spTgt spid="6173"/>
                                        </p:tgtEl>
                                        <p:attrNameLst>
                                          <p:attrName>ppt_h</p:attrName>
                                        </p:attrNameLst>
                                      </p:cBhvr>
                                      <p:tavLst>
                                        <p:tav tm="0">
                                          <p:val>
                                            <p:strVal val="#ppt_h"/>
                                          </p:val>
                                        </p:tav>
                                        <p:tav tm="100000">
                                          <p:val>
                                            <p:strVal val="#ppt_h"/>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17" presetClass="entr" presetSubtype="10" fill="hold" grpId="0" nodeType="clickEffect">
                                  <p:stCondLst>
                                    <p:cond delay="0"/>
                                  </p:stCondLst>
                                  <p:childTnLst>
                                    <p:set>
                                      <p:cBhvr>
                                        <p:cTn id="53" dur="1" fill="hold">
                                          <p:stCondLst>
                                            <p:cond delay="0"/>
                                          </p:stCondLst>
                                        </p:cTn>
                                        <p:tgtEl>
                                          <p:spTgt spid="6174"/>
                                        </p:tgtEl>
                                        <p:attrNameLst>
                                          <p:attrName>style.visibility</p:attrName>
                                        </p:attrNameLst>
                                      </p:cBhvr>
                                      <p:to>
                                        <p:strVal val="visible"/>
                                      </p:to>
                                    </p:set>
                                    <p:anim calcmode="lin" valueType="num">
                                      <p:cBhvr>
                                        <p:cTn id="54" dur="500" fill="hold"/>
                                        <p:tgtEl>
                                          <p:spTgt spid="6174"/>
                                        </p:tgtEl>
                                        <p:attrNameLst>
                                          <p:attrName>ppt_w</p:attrName>
                                        </p:attrNameLst>
                                      </p:cBhvr>
                                      <p:tavLst>
                                        <p:tav tm="0">
                                          <p:val>
                                            <p:fltVal val="0"/>
                                          </p:val>
                                        </p:tav>
                                        <p:tav tm="100000">
                                          <p:val>
                                            <p:strVal val="#ppt_w"/>
                                          </p:val>
                                        </p:tav>
                                      </p:tavLst>
                                    </p:anim>
                                    <p:anim calcmode="lin" valueType="num">
                                      <p:cBhvr>
                                        <p:cTn id="55" dur="500" fill="hold"/>
                                        <p:tgtEl>
                                          <p:spTgt spid="617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6165" grpId="0"/>
      <p:bldP spid="6166" grpId="0"/>
      <p:bldP spid="6171" grpId="0"/>
      <p:bldP spid="6172" grpId="0"/>
      <p:bldP spid="6173" grpId="0"/>
      <p:bldP spid="617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4"/>
          <p:cNvSpPr txBox="1">
            <a:spLocks noChangeArrowheads="1"/>
          </p:cNvSpPr>
          <p:nvPr/>
        </p:nvSpPr>
        <p:spPr bwMode="auto">
          <a:xfrm>
            <a:off x="2590800" y="2022475"/>
            <a:ext cx="381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kumimoji="1" lang="en-US" altLang="zh-CN" sz="3600" b="1">
                <a:latin typeface="楷体_GB2312" charset="0"/>
                <a:ea typeface="楷体_GB2312" charset="0"/>
              </a:rPr>
              <a:t>1</a:t>
            </a:r>
          </a:p>
        </p:txBody>
      </p:sp>
      <p:sp>
        <p:nvSpPr>
          <p:cNvPr id="11267" name="Rectangle 5"/>
          <p:cNvSpPr>
            <a:spLocks noChangeArrowheads="1"/>
          </p:cNvSpPr>
          <p:nvPr/>
        </p:nvSpPr>
        <p:spPr bwMode="auto">
          <a:xfrm>
            <a:off x="2208213" y="26035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chemeClr val="accent2"/>
                </a:solidFill>
                <a:latin typeface="华文新魏" charset="-122"/>
                <a:ea typeface="华文新魏" charset="-122"/>
              </a:rPr>
              <a:t>练习</a:t>
            </a:r>
            <a:r>
              <a:rPr lang="en-US" altLang="zh-CN" sz="3600" b="1">
                <a:solidFill>
                  <a:schemeClr val="accent2"/>
                </a:solidFill>
                <a:latin typeface="华文新魏" charset="-122"/>
                <a:ea typeface="华文新魏" charset="-122"/>
              </a:rPr>
              <a:t>1</a:t>
            </a:r>
            <a:r>
              <a:rPr lang="zh-CN" altLang="en-US" sz="3600" b="1">
                <a:solidFill>
                  <a:schemeClr val="accent2"/>
                </a:solidFill>
                <a:latin typeface="华文新魏" charset="-122"/>
                <a:ea typeface="华文新魏" charset="-122"/>
              </a:rPr>
              <a:t>、下列各图中∠</a:t>
            </a:r>
            <a:r>
              <a:rPr lang="en-US" altLang="zh-CN" sz="3600" b="1">
                <a:solidFill>
                  <a:schemeClr val="accent2"/>
                </a:solidFill>
                <a:latin typeface="华文新魏" charset="-122"/>
                <a:ea typeface="华文新魏" charset="-122"/>
              </a:rPr>
              <a:t>1</a:t>
            </a:r>
            <a:r>
              <a:rPr lang="zh-CN" altLang="en-US" sz="3600" b="1">
                <a:solidFill>
                  <a:schemeClr val="accent2"/>
                </a:solidFill>
                <a:latin typeface="华文新魏" charset="-122"/>
                <a:ea typeface="华文新魏" charset="-122"/>
              </a:rPr>
              <a:t>、∠</a:t>
            </a:r>
            <a:r>
              <a:rPr lang="en-US" altLang="zh-CN" sz="3600" b="1">
                <a:solidFill>
                  <a:schemeClr val="accent2"/>
                </a:solidFill>
                <a:latin typeface="华文新魏" charset="-122"/>
                <a:ea typeface="华文新魏" charset="-122"/>
              </a:rPr>
              <a:t>2</a:t>
            </a:r>
            <a:r>
              <a:rPr lang="zh-CN" altLang="en-US" sz="3600" b="1">
                <a:solidFill>
                  <a:schemeClr val="accent2"/>
                </a:solidFill>
                <a:latin typeface="华文新魏" charset="-122"/>
                <a:ea typeface="华文新魏" charset="-122"/>
              </a:rPr>
              <a:t>是对顶角吗？为什么？</a:t>
            </a:r>
          </a:p>
        </p:txBody>
      </p:sp>
      <p:sp>
        <p:nvSpPr>
          <p:cNvPr id="11268" name="Line 6"/>
          <p:cNvSpPr>
            <a:spLocks noChangeShapeType="1"/>
          </p:cNvSpPr>
          <p:nvPr/>
        </p:nvSpPr>
        <p:spPr bwMode="auto">
          <a:xfrm>
            <a:off x="1905000" y="2636838"/>
            <a:ext cx="2590800" cy="0"/>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1269" name="Line 7"/>
          <p:cNvSpPr>
            <a:spLocks noChangeShapeType="1"/>
          </p:cNvSpPr>
          <p:nvPr/>
        </p:nvSpPr>
        <p:spPr bwMode="auto">
          <a:xfrm>
            <a:off x="7696200" y="2636838"/>
            <a:ext cx="2590800" cy="0"/>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1270" name="Line 8"/>
          <p:cNvSpPr>
            <a:spLocks noChangeShapeType="1"/>
          </p:cNvSpPr>
          <p:nvPr/>
        </p:nvSpPr>
        <p:spPr bwMode="auto">
          <a:xfrm>
            <a:off x="4800600" y="2636838"/>
            <a:ext cx="2590800" cy="0"/>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1271" name="Line 9"/>
          <p:cNvSpPr>
            <a:spLocks noChangeShapeType="1"/>
          </p:cNvSpPr>
          <p:nvPr/>
        </p:nvSpPr>
        <p:spPr bwMode="auto">
          <a:xfrm flipH="1" flipV="1">
            <a:off x="2362200" y="1417638"/>
            <a:ext cx="914400" cy="1219200"/>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1272" name="Line 10"/>
          <p:cNvSpPr>
            <a:spLocks noChangeShapeType="1"/>
          </p:cNvSpPr>
          <p:nvPr/>
        </p:nvSpPr>
        <p:spPr bwMode="auto">
          <a:xfrm flipH="1" flipV="1">
            <a:off x="8015288" y="1384300"/>
            <a:ext cx="914400" cy="1219200"/>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1273" name="Line 11"/>
          <p:cNvSpPr>
            <a:spLocks noChangeShapeType="1"/>
          </p:cNvSpPr>
          <p:nvPr/>
        </p:nvSpPr>
        <p:spPr bwMode="auto">
          <a:xfrm flipH="1" flipV="1">
            <a:off x="5181600" y="1417638"/>
            <a:ext cx="914400" cy="1219200"/>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1274" name="Line 12"/>
          <p:cNvSpPr>
            <a:spLocks noChangeShapeType="1"/>
          </p:cNvSpPr>
          <p:nvPr/>
        </p:nvSpPr>
        <p:spPr bwMode="auto">
          <a:xfrm>
            <a:off x="3276601" y="2636839"/>
            <a:ext cx="227013" cy="936625"/>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1275" name="Line 13"/>
          <p:cNvSpPr>
            <a:spLocks noChangeShapeType="1"/>
          </p:cNvSpPr>
          <p:nvPr/>
        </p:nvSpPr>
        <p:spPr bwMode="auto">
          <a:xfrm flipH="1" flipV="1">
            <a:off x="6253164" y="2622550"/>
            <a:ext cx="649287" cy="863600"/>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1276" name="Line 14"/>
          <p:cNvSpPr>
            <a:spLocks noChangeShapeType="1"/>
          </p:cNvSpPr>
          <p:nvPr/>
        </p:nvSpPr>
        <p:spPr bwMode="auto">
          <a:xfrm flipV="1">
            <a:off x="8915400" y="1417638"/>
            <a:ext cx="1066800" cy="1219200"/>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1277" name="Text Box 15"/>
          <p:cNvSpPr txBox="1">
            <a:spLocks noChangeArrowheads="1"/>
          </p:cNvSpPr>
          <p:nvPr/>
        </p:nvSpPr>
        <p:spPr bwMode="auto">
          <a:xfrm>
            <a:off x="3381375" y="2560638"/>
            <a:ext cx="381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kumimoji="1" lang="en-US" altLang="zh-CN" sz="3600" b="1">
                <a:latin typeface="楷体_GB2312" charset="0"/>
                <a:ea typeface="楷体_GB2312" charset="0"/>
              </a:rPr>
              <a:t>2</a:t>
            </a:r>
          </a:p>
        </p:txBody>
      </p:sp>
      <p:sp>
        <p:nvSpPr>
          <p:cNvPr id="11278" name="Text Box 20"/>
          <p:cNvSpPr txBox="1">
            <a:spLocks noChangeArrowheads="1"/>
          </p:cNvSpPr>
          <p:nvPr/>
        </p:nvSpPr>
        <p:spPr bwMode="auto">
          <a:xfrm>
            <a:off x="5427663" y="2032000"/>
            <a:ext cx="381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kumimoji="1" lang="en-US" altLang="zh-CN" sz="3600" b="1">
                <a:latin typeface="楷体_GB2312" charset="0"/>
                <a:ea typeface="楷体_GB2312" charset="0"/>
              </a:rPr>
              <a:t>1</a:t>
            </a:r>
          </a:p>
        </p:txBody>
      </p:sp>
      <p:sp>
        <p:nvSpPr>
          <p:cNvPr id="11279" name="Text Box 21"/>
          <p:cNvSpPr txBox="1">
            <a:spLocks noChangeArrowheads="1"/>
          </p:cNvSpPr>
          <p:nvPr/>
        </p:nvSpPr>
        <p:spPr bwMode="auto">
          <a:xfrm>
            <a:off x="6556375" y="2506663"/>
            <a:ext cx="381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kumimoji="1" lang="en-US" altLang="zh-CN" sz="3600" b="1">
                <a:latin typeface="楷体_GB2312" charset="0"/>
                <a:ea typeface="楷体_GB2312" charset="0"/>
              </a:rPr>
              <a:t>2</a:t>
            </a:r>
          </a:p>
        </p:txBody>
      </p:sp>
      <p:sp>
        <p:nvSpPr>
          <p:cNvPr id="11280" name="Text Box 22"/>
          <p:cNvSpPr txBox="1">
            <a:spLocks noChangeArrowheads="1"/>
          </p:cNvSpPr>
          <p:nvPr/>
        </p:nvSpPr>
        <p:spPr bwMode="auto">
          <a:xfrm>
            <a:off x="8297863" y="2046288"/>
            <a:ext cx="381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kumimoji="1" lang="en-US" altLang="zh-CN" sz="3600" b="1">
                <a:latin typeface="楷体_GB2312" charset="0"/>
                <a:ea typeface="楷体_GB2312" charset="0"/>
              </a:rPr>
              <a:t>1</a:t>
            </a:r>
          </a:p>
        </p:txBody>
      </p:sp>
      <p:sp>
        <p:nvSpPr>
          <p:cNvPr id="11281" name="Text Box 23"/>
          <p:cNvSpPr txBox="1">
            <a:spLocks noChangeArrowheads="1"/>
          </p:cNvSpPr>
          <p:nvPr/>
        </p:nvSpPr>
        <p:spPr bwMode="auto">
          <a:xfrm>
            <a:off x="9191625" y="2046288"/>
            <a:ext cx="381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kumimoji="1" lang="en-US" altLang="zh-CN" sz="3600" b="1">
                <a:latin typeface="楷体_GB2312" charset="0"/>
                <a:ea typeface="楷体_GB2312" charset="0"/>
              </a:rPr>
              <a:t>2</a:t>
            </a:r>
          </a:p>
        </p:txBody>
      </p:sp>
      <p:sp>
        <p:nvSpPr>
          <p:cNvPr id="11282" name="Text Box 24"/>
          <p:cNvSpPr txBox="1">
            <a:spLocks noChangeArrowheads="1"/>
          </p:cNvSpPr>
          <p:nvPr/>
        </p:nvSpPr>
        <p:spPr bwMode="auto">
          <a:xfrm>
            <a:off x="9091614" y="2176463"/>
            <a:ext cx="30797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2800" b="1">
                <a:solidFill>
                  <a:srgbClr val="FF0000"/>
                </a:solidFill>
              </a:rPr>
              <a:t>)</a:t>
            </a:r>
          </a:p>
        </p:txBody>
      </p:sp>
      <p:sp>
        <p:nvSpPr>
          <p:cNvPr id="11283" name="Text Box 25"/>
          <p:cNvSpPr txBox="1">
            <a:spLocks noChangeArrowheads="1"/>
          </p:cNvSpPr>
          <p:nvPr/>
        </p:nvSpPr>
        <p:spPr bwMode="auto">
          <a:xfrm>
            <a:off x="2813051" y="2162176"/>
            <a:ext cx="3032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2800" b="1">
                <a:solidFill>
                  <a:srgbClr val="FF0000"/>
                </a:solidFill>
              </a:rPr>
              <a:t>(</a:t>
            </a:r>
          </a:p>
        </p:txBody>
      </p:sp>
      <p:sp>
        <p:nvSpPr>
          <p:cNvPr id="11284" name="Text Box 26"/>
          <p:cNvSpPr txBox="1">
            <a:spLocks noChangeArrowheads="1"/>
          </p:cNvSpPr>
          <p:nvPr/>
        </p:nvSpPr>
        <p:spPr bwMode="auto">
          <a:xfrm>
            <a:off x="5635626" y="2162176"/>
            <a:ext cx="3032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2800" b="1">
                <a:solidFill>
                  <a:srgbClr val="FF0000"/>
                </a:solidFill>
              </a:rPr>
              <a:t>(</a:t>
            </a:r>
          </a:p>
        </p:txBody>
      </p:sp>
      <p:sp>
        <p:nvSpPr>
          <p:cNvPr id="11285" name="Text Box 27"/>
          <p:cNvSpPr txBox="1">
            <a:spLocks noChangeArrowheads="1"/>
          </p:cNvSpPr>
          <p:nvPr/>
        </p:nvSpPr>
        <p:spPr bwMode="auto">
          <a:xfrm>
            <a:off x="8501063" y="2147888"/>
            <a:ext cx="3032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2800" b="1">
                <a:solidFill>
                  <a:srgbClr val="FF0000"/>
                </a:solidFill>
              </a:rPr>
              <a:t>(</a:t>
            </a:r>
          </a:p>
        </p:txBody>
      </p:sp>
      <p:sp>
        <p:nvSpPr>
          <p:cNvPr id="11286" name="Text Box 28"/>
          <p:cNvSpPr txBox="1">
            <a:spLocks noChangeArrowheads="1"/>
          </p:cNvSpPr>
          <p:nvPr/>
        </p:nvSpPr>
        <p:spPr bwMode="auto">
          <a:xfrm>
            <a:off x="3259139" y="2520951"/>
            <a:ext cx="3079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2800" b="1">
                <a:solidFill>
                  <a:srgbClr val="FF0000"/>
                </a:solidFill>
              </a:rPr>
              <a:t>)</a:t>
            </a:r>
          </a:p>
        </p:txBody>
      </p:sp>
      <p:sp>
        <p:nvSpPr>
          <p:cNvPr id="11287" name="Text Box 29"/>
          <p:cNvSpPr txBox="1">
            <a:spLocks noChangeArrowheads="1"/>
          </p:cNvSpPr>
          <p:nvPr/>
        </p:nvSpPr>
        <p:spPr bwMode="auto">
          <a:xfrm>
            <a:off x="6369051" y="2520951"/>
            <a:ext cx="3079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2800" b="1">
                <a:solidFill>
                  <a:srgbClr val="FF0000"/>
                </a:solidFill>
              </a:rPr>
              <a:t>)</a:t>
            </a:r>
          </a:p>
        </p:txBody>
      </p:sp>
      <p:sp>
        <p:nvSpPr>
          <p:cNvPr id="16421" name="Text Box 37"/>
          <p:cNvSpPr txBox="1">
            <a:spLocks noChangeArrowheads="1"/>
          </p:cNvSpPr>
          <p:nvPr/>
        </p:nvSpPr>
        <p:spPr bwMode="auto">
          <a:xfrm>
            <a:off x="2647950" y="5407025"/>
            <a:ext cx="381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kumimoji="1" lang="en-US" altLang="zh-CN" sz="3600" b="1">
                <a:latin typeface="楷体_GB2312" charset="0"/>
                <a:ea typeface="楷体_GB2312" charset="0"/>
              </a:rPr>
              <a:t>1</a:t>
            </a:r>
          </a:p>
        </p:txBody>
      </p:sp>
      <p:sp>
        <p:nvSpPr>
          <p:cNvPr id="16422" name="Rectangle 38"/>
          <p:cNvSpPr>
            <a:spLocks noChangeArrowheads="1"/>
          </p:cNvSpPr>
          <p:nvPr/>
        </p:nvSpPr>
        <p:spPr bwMode="auto">
          <a:xfrm>
            <a:off x="2265363" y="36449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chemeClr val="accent2"/>
                </a:solidFill>
                <a:latin typeface="华文新魏" charset="-122"/>
                <a:ea typeface="华文新魏" charset="-122"/>
              </a:rPr>
              <a:t>练习</a:t>
            </a:r>
            <a:r>
              <a:rPr lang="en-US" altLang="zh-CN" sz="3600" b="1">
                <a:solidFill>
                  <a:schemeClr val="accent2"/>
                </a:solidFill>
                <a:latin typeface="华文新魏" charset="-122"/>
                <a:ea typeface="华文新魏" charset="-122"/>
              </a:rPr>
              <a:t>2</a:t>
            </a:r>
            <a:r>
              <a:rPr lang="zh-CN" altLang="en-US" sz="3600" b="1">
                <a:solidFill>
                  <a:schemeClr val="accent2"/>
                </a:solidFill>
                <a:latin typeface="华文新魏" charset="-122"/>
                <a:ea typeface="华文新魏" charset="-122"/>
              </a:rPr>
              <a:t>、下列各图中∠</a:t>
            </a:r>
            <a:r>
              <a:rPr lang="en-US" altLang="zh-CN" sz="3600" b="1">
                <a:solidFill>
                  <a:schemeClr val="accent2"/>
                </a:solidFill>
                <a:latin typeface="华文新魏" charset="-122"/>
                <a:ea typeface="华文新魏" charset="-122"/>
              </a:rPr>
              <a:t>1</a:t>
            </a:r>
            <a:r>
              <a:rPr lang="zh-CN" altLang="en-US" sz="3600" b="1">
                <a:solidFill>
                  <a:schemeClr val="accent2"/>
                </a:solidFill>
                <a:latin typeface="华文新魏" charset="-122"/>
                <a:ea typeface="华文新魏" charset="-122"/>
              </a:rPr>
              <a:t>、∠</a:t>
            </a:r>
            <a:r>
              <a:rPr lang="en-US" altLang="zh-CN" sz="3600" b="1">
                <a:solidFill>
                  <a:schemeClr val="accent2"/>
                </a:solidFill>
                <a:latin typeface="华文新魏" charset="-122"/>
                <a:ea typeface="华文新魏" charset="-122"/>
              </a:rPr>
              <a:t>2</a:t>
            </a:r>
            <a:r>
              <a:rPr lang="zh-CN" altLang="en-US" sz="3600" b="1">
                <a:solidFill>
                  <a:schemeClr val="accent2"/>
                </a:solidFill>
                <a:latin typeface="华文新魏" charset="-122"/>
                <a:ea typeface="华文新魏" charset="-122"/>
              </a:rPr>
              <a:t>是邻补角吗？为什么？</a:t>
            </a:r>
          </a:p>
        </p:txBody>
      </p:sp>
      <p:sp>
        <p:nvSpPr>
          <p:cNvPr id="16423" name="Line 39"/>
          <p:cNvSpPr>
            <a:spLocks noChangeShapeType="1"/>
          </p:cNvSpPr>
          <p:nvPr/>
        </p:nvSpPr>
        <p:spPr bwMode="auto">
          <a:xfrm>
            <a:off x="2076451" y="6021388"/>
            <a:ext cx="1254125" cy="0"/>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6424" name="Line 40"/>
          <p:cNvSpPr>
            <a:spLocks noChangeShapeType="1"/>
          </p:cNvSpPr>
          <p:nvPr/>
        </p:nvSpPr>
        <p:spPr bwMode="auto">
          <a:xfrm>
            <a:off x="7753350" y="6021388"/>
            <a:ext cx="2590800" cy="0"/>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6425" name="Line 41"/>
          <p:cNvSpPr>
            <a:spLocks noChangeShapeType="1"/>
          </p:cNvSpPr>
          <p:nvPr/>
        </p:nvSpPr>
        <p:spPr bwMode="auto">
          <a:xfrm>
            <a:off x="4857750" y="6021388"/>
            <a:ext cx="2590800" cy="0"/>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6426" name="Line 42"/>
          <p:cNvSpPr>
            <a:spLocks noChangeShapeType="1"/>
          </p:cNvSpPr>
          <p:nvPr/>
        </p:nvSpPr>
        <p:spPr bwMode="auto">
          <a:xfrm flipH="1" flipV="1">
            <a:off x="2419350" y="4802188"/>
            <a:ext cx="914400" cy="1219200"/>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6427" name="Line 43"/>
          <p:cNvSpPr>
            <a:spLocks noChangeShapeType="1"/>
          </p:cNvSpPr>
          <p:nvPr/>
        </p:nvSpPr>
        <p:spPr bwMode="auto">
          <a:xfrm flipH="1" flipV="1">
            <a:off x="8256589" y="4940300"/>
            <a:ext cx="719137" cy="1081088"/>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6428" name="Line 44"/>
          <p:cNvSpPr>
            <a:spLocks noChangeShapeType="1"/>
          </p:cNvSpPr>
          <p:nvPr/>
        </p:nvSpPr>
        <p:spPr bwMode="auto">
          <a:xfrm flipV="1">
            <a:off x="6153150" y="4868864"/>
            <a:ext cx="14288" cy="1152525"/>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6429" name="Line 45"/>
          <p:cNvSpPr>
            <a:spLocks noChangeShapeType="1"/>
          </p:cNvSpPr>
          <p:nvPr/>
        </p:nvSpPr>
        <p:spPr bwMode="auto">
          <a:xfrm flipV="1">
            <a:off x="3316288" y="5257800"/>
            <a:ext cx="792162" cy="763588"/>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6431" name="Line 47"/>
          <p:cNvSpPr>
            <a:spLocks noChangeShapeType="1"/>
          </p:cNvSpPr>
          <p:nvPr/>
        </p:nvSpPr>
        <p:spPr bwMode="auto">
          <a:xfrm flipH="1" flipV="1">
            <a:off x="8616951" y="4868864"/>
            <a:ext cx="792163" cy="1152525"/>
          </a:xfrm>
          <a:prstGeom prst="line">
            <a:avLst/>
          </a:prstGeom>
          <a:noFill/>
          <a:ln w="5715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16432" name="Text Box 48"/>
          <p:cNvSpPr txBox="1">
            <a:spLocks noChangeArrowheads="1"/>
          </p:cNvSpPr>
          <p:nvPr/>
        </p:nvSpPr>
        <p:spPr bwMode="auto">
          <a:xfrm>
            <a:off x="3173413" y="5084763"/>
            <a:ext cx="381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kumimoji="1" lang="en-US" altLang="zh-CN" sz="3600" b="1">
                <a:latin typeface="楷体_GB2312" charset="0"/>
                <a:ea typeface="楷体_GB2312" charset="0"/>
              </a:rPr>
              <a:t>2</a:t>
            </a:r>
          </a:p>
        </p:txBody>
      </p:sp>
      <p:sp>
        <p:nvSpPr>
          <p:cNvPr id="16433" name="Text Box 49"/>
          <p:cNvSpPr txBox="1">
            <a:spLocks noChangeArrowheads="1"/>
          </p:cNvSpPr>
          <p:nvPr/>
        </p:nvSpPr>
        <p:spPr bwMode="auto">
          <a:xfrm>
            <a:off x="5664200" y="5300663"/>
            <a:ext cx="381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kumimoji="1" lang="en-US" altLang="zh-CN" sz="3600" b="1">
                <a:latin typeface="楷体_GB2312" charset="0"/>
                <a:ea typeface="楷体_GB2312" charset="0"/>
              </a:rPr>
              <a:t>1</a:t>
            </a:r>
          </a:p>
        </p:txBody>
      </p:sp>
      <p:sp>
        <p:nvSpPr>
          <p:cNvPr id="16434" name="Text Box 50"/>
          <p:cNvSpPr txBox="1">
            <a:spLocks noChangeArrowheads="1"/>
          </p:cNvSpPr>
          <p:nvPr/>
        </p:nvSpPr>
        <p:spPr bwMode="auto">
          <a:xfrm>
            <a:off x="6369050" y="5300663"/>
            <a:ext cx="381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kumimoji="1" lang="en-US" altLang="zh-CN" sz="3600" b="1">
                <a:latin typeface="楷体_GB2312" charset="0"/>
                <a:ea typeface="楷体_GB2312" charset="0"/>
              </a:rPr>
              <a:t>2</a:t>
            </a:r>
          </a:p>
        </p:txBody>
      </p:sp>
      <p:sp>
        <p:nvSpPr>
          <p:cNvPr id="16435" name="Text Box 51"/>
          <p:cNvSpPr txBox="1">
            <a:spLocks noChangeArrowheads="1"/>
          </p:cNvSpPr>
          <p:nvPr/>
        </p:nvSpPr>
        <p:spPr bwMode="auto">
          <a:xfrm>
            <a:off x="8355013" y="5430838"/>
            <a:ext cx="381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kumimoji="1" lang="en-US" altLang="zh-CN" sz="3600" b="1">
                <a:latin typeface="楷体_GB2312" charset="0"/>
                <a:ea typeface="楷体_GB2312" charset="0"/>
              </a:rPr>
              <a:t>1</a:t>
            </a:r>
          </a:p>
        </p:txBody>
      </p:sp>
      <p:sp>
        <p:nvSpPr>
          <p:cNvPr id="16436" name="Text Box 52"/>
          <p:cNvSpPr txBox="1">
            <a:spLocks noChangeArrowheads="1"/>
          </p:cNvSpPr>
          <p:nvPr/>
        </p:nvSpPr>
        <p:spPr bwMode="auto">
          <a:xfrm>
            <a:off x="9372600" y="5308600"/>
            <a:ext cx="381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kumimoji="1" lang="en-US" altLang="zh-CN" sz="3600" b="1">
                <a:latin typeface="楷体_GB2312" charset="0"/>
                <a:ea typeface="楷体_GB2312" charset="0"/>
              </a:rPr>
              <a:t>2</a:t>
            </a:r>
          </a:p>
        </p:txBody>
      </p:sp>
      <p:sp>
        <p:nvSpPr>
          <p:cNvPr id="16437" name="Text Box 53"/>
          <p:cNvSpPr txBox="1">
            <a:spLocks noChangeArrowheads="1"/>
          </p:cNvSpPr>
          <p:nvPr/>
        </p:nvSpPr>
        <p:spPr bwMode="auto">
          <a:xfrm rot="-3137881">
            <a:off x="9254332" y="5590382"/>
            <a:ext cx="30797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2800" b="1">
                <a:solidFill>
                  <a:srgbClr val="FF0000"/>
                </a:solidFill>
              </a:rPr>
              <a:t>)</a:t>
            </a:r>
          </a:p>
        </p:txBody>
      </p:sp>
      <p:sp>
        <p:nvSpPr>
          <p:cNvPr id="16438" name="Text Box 54"/>
          <p:cNvSpPr txBox="1">
            <a:spLocks noChangeArrowheads="1"/>
          </p:cNvSpPr>
          <p:nvPr/>
        </p:nvSpPr>
        <p:spPr bwMode="auto">
          <a:xfrm>
            <a:off x="2870201" y="5546726"/>
            <a:ext cx="3032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2800" b="1">
                <a:solidFill>
                  <a:srgbClr val="FF0000"/>
                </a:solidFill>
              </a:rPr>
              <a:t>(</a:t>
            </a:r>
          </a:p>
        </p:txBody>
      </p:sp>
      <p:sp>
        <p:nvSpPr>
          <p:cNvPr id="16439" name="Text Box 55"/>
          <p:cNvSpPr txBox="1">
            <a:spLocks noChangeArrowheads="1"/>
          </p:cNvSpPr>
          <p:nvPr/>
        </p:nvSpPr>
        <p:spPr bwMode="auto">
          <a:xfrm>
            <a:off x="5815013" y="5565776"/>
            <a:ext cx="30956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2800" b="1" i="1">
                <a:solidFill>
                  <a:srgbClr val="FF0000"/>
                </a:solidFill>
                <a:latin typeface="华文新魏" charset="-122"/>
                <a:ea typeface="华文新魏" charset="-122"/>
              </a:rPr>
              <a:t>(</a:t>
            </a:r>
          </a:p>
        </p:txBody>
      </p:sp>
      <p:sp>
        <p:nvSpPr>
          <p:cNvPr id="16440" name="Text Box 56"/>
          <p:cNvSpPr txBox="1">
            <a:spLocks noChangeArrowheads="1"/>
          </p:cNvSpPr>
          <p:nvPr/>
        </p:nvSpPr>
        <p:spPr bwMode="auto">
          <a:xfrm>
            <a:off x="8558213" y="5532438"/>
            <a:ext cx="3032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2800" b="1">
                <a:solidFill>
                  <a:srgbClr val="FF0000"/>
                </a:solidFill>
              </a:rPr>
              <a:t>(</a:t>
            </a:r>
          </a:p>
        </p:txBody>
      </p:sp>
      <p:sp>
        <p:nvSpPr>
          <p:cNvPr id="16442" name="Text Box 58"/>
          <p:cNvSpPr txBox="1">
            <a:spLocks noChangeArrowheads="1"/>
          </p:cNvSpPr>
          <p:nvPr/>
        </p:nvSpPr>
        <p:spPr bwMode="auto">
          <a:xfrm rot="-2011999">
            <a:off x="6138863" y="5380038"/>
            <a:ext cx="6477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新魏" charset="-122"/>
                <a:ea typeface="华文新魏" charset="-122"/>
              </a:rPr>
              <a:t>)</a:t>
            </a:r>
          </a:p>
        </p:txBody>
      </p:sp>
      <p:sp>
        <p:nvSpPr>
          <p:cNvPr id="16443" name="Text Box 59"/>
          <p:cNvSpPr txBox="1">
            <a:spLocks noChangeArrowheads="1"/>
          </p:cNvSpPr>
          <p:nvPr/>
        </p:nvSpPr>
        <p:spPr bwMode="auto">
          <a:xfrm>
            <a:off x="3006249" y="5229225"/>
            <a:ext cx="738664" cy="691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a:solidFill>
                  <a:srgbClr val="FF0000"/>
                </a:solidFill>
                <a:ea typeface="华文中宋" charset="-122"/>
              </a:rPr>
              <a:t>（</a:t>
            </a:r>
          </a:p>
        </p:txBody>
      </p:sp>
    </p:spTree>
    <p:extLst>
      <p:ext uri="{BB962C8B-B14F-4D97-AF65-F5344CB8AC3E}">
        <p14:creationId xmlns:p14="http://schemas.microsoft.com/office/powerpoint/2010/main" val="11356092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421"/>
                                        </p:tgtEl>
                                        <p:attrNameLst>
                                          <p:attrName>style.visibility</p:attrName>
                                        </p:attrNameLst>
                                      </p:cBhvr>
                                      <p:to>
                                        <p:strVal val="visible"/>
                                      </p:to>
                                    </p:set>
                                    <p:animEffect transition="in" filter="wipe(left)">
                                      <p:cBhvr>
                                        <p:cTn id="7" dur="500"/>
                                        <p:tgtEl>
                                          <p:spTgt spid="1642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6422"/>
                                        </p:tgtEl>
                                        <p:attrNameLst>
                                          <p:attrName>style.visibility</p:attrName>
                                        </p:attrNameLst>
                                      </p:cBhvr>
                                      <p:to>
                                        <p:strVal val="visible"/>
                                      </p:to>
                                    </p:set>
                                    <p:animEffect transition="in" filter="wipe(left)">
                                      <p:cBhvr>
                                        <p:cTn id="10" dur="500"/>
                                        <p:tgtEl>
                                          <p:spTgt spid="1642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423"/>
                                        </p:tgtEl>
                                        <p:attrNameLst>
                                          <p:attrName>style.visibility</p:attrName>
                                        </p:attrNameLst>
                                      </p:cBhvr>
                                      <p:to>
                                        <p:strVal val="visible"/>
                                      </p:to>
                                    </p:set>
                                    <p:animEffect transition="in" filter="wipe(left)">
                                      <p:cBhvr>
                                        <p:cTn id="13" dur="500"/>
                                        <p:tgtEl>
                                          <p:spTgt spid="16423"/>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6424"/>
                                        </p:tgtEl>
                                        <p:attrNameLst>
                                          <p:attrName>style.visibility</p:attrName>
                                        </p:attrNameLst>
                                      </p:cBhvr>
                                      <p:to>
                                        <p:strVal val="visible"/>
                                      </p:to>
                                    </p:set>
                                    <p:animEffect transition="in" filter="wipe(left)">
                                      <p:cBhvr>
                                        <p:cTn id="16" dur="500"/>
                                        <p:tgtEl>
                                          <p:spTgt spid="1642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6425"/>
                                        </p:tgtEl>
                                        <p:attrNameLst>
                                          <p:attrName>style.visibility</p:attrName>
                                        </p:attrNameLst>
                                      </p:cBhvr>
                                      <p:to>
                                        <p:strVal val="visible"/>
                                      </p:to>
                                    </p:set>
                                    <p:animEffect transition="in" filter="wipe(left)">
                                      <p:cBhvr>
                                        <p:cTn id="19" dur="500"/>
                                        <p:tgtEl>
                                          <p:spTgt spid="16425"/>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6426"/>
                                        </p:tgtEl>
                                        <p:attrNameLst>
                                          <p:attrName>style.visibility</p:attrName>
                                        </p:attrNameLst>
                                      </p:cBhvr>
                                      <p:to>
                                        <p:strVal val="visible"/>
                                      </p:to>
                                    </p:set>
                                    <p:animEffect transition="in" filter="wipe(left)">
                                      <p:cBhvr>
                                        <p:cTn id="22" dur="500"/>
                                        <p:tgtEl>
                                          <p:spTgt spid="1642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6427"/>
                                        </p:tgtEl>
                                        <p:attrNameLst>
                                          <p:attrName>style.visibility</p:attrName>
                                        </p:attrNameLst>
                                      </p:cBhvr>
                                      <p:to>
                                        <p:strVal val="visible"/>
                                      </p:to>
                                    </p:set>
                                    <p:animEffect transition="in" filter="wipe(left)">
                                      <p:cBhvr>
                                        <p:cTn id="25" dur="500"/>
                                        <p:tgtEl>
                                          <p:spTgt spid="16427"/>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6428"/>
                                        </p:tgtEl>
                                        <p:attrNameLst>
                                          <p:attrName>style.visibility</p:attrName>
                                        </p:attrNameLst>
                                      </p:cBhvr>
                                      <p:to>
                                        <p:strVal val="visible"/>
                                      </p:to>
                                    </p:set>
                                    <p:animEffect transition="in" filter="wipe(left)">
                                      <p:cBhvr>
                                        <p:cTn id="28" dur="500"/>
                                        <p:tgtEl>
                                          <p:spTgt spid="1642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6429"/>
                                        </p:tgtEl>
                                        <p:attrNameLst>
                                          <p:attrName>style.visibility</p:attrName>
                                        </p:attrNameLst>
                                      </p:cBhvr>
                                      <p:to>
                                        <p:strVal val="visible"/>
                                      </p:to>
                                    </p:set>
                                    <p:animEffect transition="in" filter="wipe(left)">
                                      <p:cBhvr>
                                        <p:cTn id="31" dur="500"/>
                                        <p:tgtEl>
                                          <p:spTgt spid="16429"/>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6431"/>
                                        </p:tgtEl>
                                        <p:attrNameLst>
                                          <p:attrName>style.visibility</p:attrName>
                                        </p:attrNameLst>
                                      </p:cBhvr>
                                      <p:to>
                                        <p:strVal val="visible"/>
                                      </p:to>
                                    </p:set>
                                    <p:animEffect transition="in" filter="wipe(left)">
                                      <p:cBhvr>
                                        <p:cTn id="34" dur="500"/>
                                        <p:tgtEl>
                                          <p:spTgt spid="16431"/>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6432"/>
                                        </p:tgtEl>
                                        <p:attrNameLst>
                                          <p:attrName>style.visibility</p:attrName>
                                        </p:attrNameLst>
                                      </p:cBhvr>
                                      <p:to>
                                        <p:strVal val="visible"/>
                                      </p:to>
                                    </p:set>
                                    <p:animEffect transition="in" filter="wipe(left)">
                                      <p:cBhvr>
                                        <p:cTn id="37" dur="500"/>
                                        <p:tgtEl>
                                          <p:spTgt spid="16432"/>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6433"/>
                                        </p:tgtEl>
                                        <p:attrNameLst>
                                          <p:attrName>style.visibility</p:attrName>
                                        </p:attrNameLst>
                                      </p:cBhvr>
                                      <p:to>
                                        <p:strVal val="visible"/>
                                      </p:to>
                                    </p:set>
                                    <p:animEffect transition="in" filter="wipe(left)">
                                      <p:cBhvr>
                                        <p:cTn id="40" dur="500"/>
                                        <p:tgtEl>
                                          <p:spTgt spid="16433"/>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6434"/>
                                        </p:tgtEl>
                                        <p:attrNameLst>
                                          <p:attrName>style.visibility</p:attrName>
                                        </p:attrNameLst>
                                      </p:cBhvr>
                                      <p:to>
                                        <p:strVal val="visible"/>
                                      </p:to>
                                    </p:set>
                                    <p:animEffect transition="in" filter="wipe(left)">
                                      <p:cBhvr>
                                        <p:cTn id="43" dur="500"/>
                                        <p:tgtEl>
                                          <p:spTgt spid="16434"/>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6435"/>
                                        </p:tgtEl>
                                        <p:attrNameLst>
                                          <p:attrName>style.visibility</p:attrName>
                                        </p:attrNameLst>
                                      </p:cBhvr>
                                      <p:to>
                                        <p:strVal val="visible"/>
                                      </p:to>
                                    </p:set>
                                    <p:animEffect transition="in" filter="wipe(left)">
                                      <p:cBhvr>
                                        <p:cTn id="46" dur="500"/>
                                        <p:tgtEl>
                                          <p:spTgt spid="16435"/>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6436"/>
                                        </p:tgtEl>
                                        <p:attrNameLst>
                                          <p:attrName>style.visibility</p:attrName>
                                        </p:attrNameLst>
                                      </p:cBhvr>
                                      <p:to>
                                        <p:strVal val="visible"/>
                                      </p:to>
                                    </p:set>
                                    <p:animEffect transition="in" filter="wipe(left)">
                                      <p:cBhvr>
                                        <p:cTn id="49" dur="500"/>
                                        <p:tgtEl>
                                          <p:spTgt spid="1643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6437"/>
                                        </p:tgtEl>
                                        <p:attrNameLst>
                                          <p:attrName>style.visibility</p:attrName>
                                        </p:attrNameLst>
                                      </p:cBhvr>
                                      <p:to>
                                        <p:strVal val="visible"/>
                                      </p:to>
                                    </p:set>
                                    <p:animEffect transition="in" filter="wipe(left)">
                                      <p:cBhvr>
                                        <p:cTn id="52" dur="500"/>
                                        <p:tgtEl>
                                          <p:spTgt spid="1643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6438"/>
                                        </p:tgtEl>
                                        <p:attrNameLst>
                                          <p:attrName>style.visibility</p:attrName>
                                        </p:attrNameLst>
                                      </p:cBhvr>
                                      <p:to>
                                        <p:strVal val="visible"/>
                                      </p:to>
                                    </p:set>
                                    <p:animEffect transition="in" filter="wipe(left)">
                                      <p:cBhvr>
                                        <p:cTn id="55" dur="500"/>
                                        <p:tgtEl>
                                          <p:spTgt spid="16438"/>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6439"/>
                                        </p:tgtEl>
                                        <p:attrNameLst>
                                          <p:attrName>style.visibility</p:attrName>
                                        </p:attrNameLst>
                                      </p:cBhvr>
                                      <p:to>
                                        <p:strVal val="visible"/>
                                      </p:to>
                                    </p:set>
                                    <p:animEffect transition="in" filter="wipe(left)">
                                      <p:cBhvr>
                                        <p:cTn id="58" dur="500"/>
                                        <p:tgtEl>
                                          <p:spTgt spid="16439"/>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6440"/>
                                        </p:tgtEl>
                                        <p:attrNameLst>
                                          <p:attrName>style.visibility</p:attrName>
                                        </p:attrNameLst>
                                      </p:cBhvr>
                                      <p:to>
                                        <p:strVal val="visible"/>
                                      </p:to>
                                    </p:set>
                                    <p:animEffect transition="in" filter="wipe(left)">
                                      <p:cBhvr>
                                        <p:cTn id="61" dur="500"/>
                                        <p:tgtEl>
                                          <p:spTgt spid="16440"/>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6442"/>
                                        </p:tgtEl>
                                        <p:attrNameLst>
                                          <p:attrName>style.visibility</p:attrName>
                                        </p:attrNameLst>
                                      </p:cBhvr>
                                      <p:to>
                                        <p:strVal val="visible"/>
                                      </p:to>
                                    </p:set>
                                    <p:animEffect transition="in" filter="wipe(left)">
                                      <p:cBhvr>
                                        <p:cTn id="64" dur="500"/>
                                        <p:tgtEl>
                                          <p:spTgt spid="16442"/>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6443"/>
                                        </p:tgtEl>
                                        <p:attrNameLst>
                                          <p:attrName>style.visibility</p:attrName>
                                        </p:attrNameLst>
                                      </p:cBhvr>
                                      <p:to>
                                        <p:strVal val="visible"/>
                                      </p:to>
                                    </p:set>
                                    <p:animEffect transition="in" filter="wipe(left)">
                                      <p:cBhvr>
                                        <p:cTn id="67" dur="500"/>
                                        <p:tgtEl>
                                          <p:spTgt spid="164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21" grpId="0"/>
      <p:bldP spid="16422" grpId="0"/>
      <p:bldP spid="16423" grpId="0" animBg="1"/>
      <p:bldP spid="16424" grpId="0" animBg="1"/>
      <p:bldP spid="16425" grpId="0" animBg="1"/>
      <p:bldP spid="16426" grpId="0" animBg="1"/>
      <p:bldP spid="16427" grpId="0" animBg="1"/>
      <p:bldP spid="16428" grpId="0" animBg="1"/>
      <p:bldP spid="16429" grpId="0" animBg="1"/>
      <p:bldP spid="16431" grpId="0" animBg="1"/>
      <p:bldP spid="16432" grpId="0"/>
      <p:bldP spid="16433" grpId="0"/>
      <p:bldP spid="16434" grpId="0"/>
      <p:bldP spid="16435" grpId="0"/>
      <p:bldP spid="16436" grpId="0"/>
      <p:bldP spid="16437" grpId="0"/>
      <p:bldP spid="16438" grpId="0"/>
      <p:bldP spid="16439" grpId="0"/>
      <p:bldP spid="16440" grpId="0"/>
      <p:bldP spid="16442" grpId="0"/>
      <p:bldP spid="1644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9"/>
          <p:cNvPicPr>
            <a:picLocks noChangeAspect="1" noChangeArrowheads="1"/>
          </p:cNvPicPr>
          <p:nvPr/>
        </p:nvPicPr>
        <p:blipFill>
          <a:blip r:embed="rId2">
            <a:lum bright="18000"/>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8371" name="Rectangle 3"/>
          <p:cNvSpPr>
            <a:spLocks noChangeArrowheads="1"/>
          </p:cNvSpPr>
          <p:nvPr/>
        </p:nvSpPr>
        <p:spPr bwMode="auto">
          <a:xfrm>
            <a:off x="1524000" y="1143000"/>
            <a:ext cx="9144000" cy="2655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nSpc>
                <a:spcPct val="120000"/>
              </a:lnSpc>
            </a:pPr>
            <a:r>
              <a:rPr lang="zh-CN" altLang="en-US" sz="2800" b="1">
                <a:solidFill>
                  <a:srgbClr val="0000FF"/>
                </a:solidFill>
                <a:latin typeface="华文新魏" charset="-122"/>
                <a:ea typeface="华文新魏" charset="-122"/>
              </a:rPr>
              <a:t> </a:t>
            </a:r>
            <a:r>
              <a:rPr lang="en-US" altLang="zh-CN" sz="2800" b="1">
                <a:solidFill>
                  <a:srgbClr val="0000FF"/>
                </a:solidFill>
                <a:latin typeface="华文新魏" charset="-122"/>
                <a:ea typeface="华文新魏" charset="-122"/>
              </a:rPr>
              <a:t>5</a:t>
            </a:r>
            <a:r>
              <a:rPr lang="zh-CN" altLang="en-US" sz="2800" b="1">
                <a:solidFill>
                  <a:srgbClr val="0000FF"/>
                </a:solidFill>
                <a:latin typeface="华文新魏" charset="-122"/>
                <a:ea typeface="华文新魏" charset="-122"/>
              </a:rPr>
              <a:t>、如图</a:t>
            </a:r>
            <a:r>
              <a:rPr lang="en-US" altLang="zh-CN" sz="2800" b="1">
                <a:solidFill>
                  <a:srgbClr val="0000FF"/>
                </a:solidFill>
                <a:latin typeface="华文新魏" charset="-122"/>
                <a:ea typeface="华文新魏" charset="-122"/>
              </a:rPr>
              <a:t>,</a:t>
            </a:r>
            <a:r>
              <a:rPr lang="zh-CN" altLang="en-US" sz="2800" b="1">
                <a:solidFill>
                  <a:srgbClr val="0000FF"/>
                </a:solidFill>
                <a:latin typeface="华文新魏" charset="-122"/>
                <a:ea typeface="华文新魏" charset="-122"/>
              </a:rPr>
              <a:t>直线</a:t>
            </a:r>
            <a:r>
              <a:rPr lang="en-US" altLang="zh-CN" sz="2800" b="1">
                <a:solidFill>
                  <a:srgbClr val="0000FF"/>
                </a:solidFill>
                <a:latin typeface="华文新魏" charset="-122"/>
                <a:ea typeface="华文新魏" charset="-122"/>
              </a:rPr>
              <a:t>AB</a:t>
            </a:r>
            <a:r>
              <a:rPr lang="zh-CN" altLang="en-US" sz="2800" b="1">
                <a:solidFill>
                  <a:srgbClr val="0000FF"/>
                </a:solidFill>
                <a:latin typeface="华文新魏" charset="-122"/>
                <a:ea typeface="华文新魏" charset="-122"/>
              </a:rPr>
              <a:t>，</a:t>
            </a:r>
            <a:r>
              <a:rPr lang="en-US" altLang="zh-CN" sz="2800" b="1">
                <a:solidFill>
                  <a:srgbClr val="0000FF"/>
                </a:solidFill>
                <a:latin typeface="华文新魏" charset="-122"/>
                <a:ea typeface="华文新魏" charset="-122"/>
              </a:rPr>
              <a:t>CD</a:t>
            </a:r>
            <a:r>
              <a:rPr lang="zh-CN" altLang="en-US" sz="2800" b="1">
                <a:solidFill>
                  <a:srgbClr val="0000FF"/>
                </a:solidFill>
                <a:latin typeface="华文新魏" charset="-122"/>
                <a:ea typeface="华文新魏" charset="-122"/>
              </a:rPr>
              <a:t>，</a:t>
            </a:r>
            <a:r>
              <a:rPr lang="en-US" altLang="zh-CN" sz="2800" b="1">
                <a:solidFill>
                  <a:srgbClr val="0000FF"/>
                </a:solidFill>
                <a:latin typeface="华文新魏" charset="-122"/>
                <a:ea typeface="华文新魏" charset="-122"/>
              </a:rPr>
              <a:t>EF</a:t>
            </a:r>
            <a:r>
              <a:rPr lang="zh-CN" altLang="en-US" sz="2800" b="1">
                <a:solidFill>
                  <a:srgbClr val="0000FF"/>
                </a:solidFill>
                <a:latin typeface="华文新魏" charset="-122"/>
                <a:ea typeface="华文新魏" charset="-122"/>
              </a:rPr>
              <a:t>相交于点</a:t>
            </a:r>
            <a:r>
              <a:rPr lang="en-US" altLang="zh-CN" sz="2800" b="1">
                <a:solidFill>
                  <a:srgbClr val="0000FF"/>
                </a:solidFill>
                <a:latin typeface="华文新魏" charset="-122"/>
                <a:ea typeface="华文新魏" charset="-122"/>
              </a:rPr>
              <a:t>O.</a:t>
            </a:r>
          </a:p>
          <a:p>
            <a:pPr>
              <a:lnSpc>
                <a:spcPct val="120000"/>
              </a:lnSpc>
            </a:pPr>
            <a:r>
              <a:rPr lang="en-US" altLang="zh-CN" sz="2800" b="1">
                <a:solidFill>
                  <a:srgbClr val="0000FF"/>
                </a:solidFill>
                <a:latin typeface="华文新魏" charset="-122"/>
                <a:ea typeface="华文新魏" charset="-122"/>
              </a:rPr>
              <a:t>   (1)</a:t>
            </a:r>
            <a:r>
              <a:rPr lang="zh-CN" altLang="en-US" sz="2800" b="1">
                <a:solidFill>
                  <a:srgbClr val="0000FF"/>
                </a:solidFill>
                <a:latin typeface="华文新魏" charset="-122"/>
                <a:ea typeface="华文新魏" charset="-122"/>
              </a:rPr>
              <a:t>写出∠</a:t>
            </a:r>
            <a:r>
              <a:rPr lang="en-US" altLang="zh-CN" sz="2800" b="1">
                <a:solidFill>
                  <a:srgbClr val="0000FF"/>
                </a:solidFill>
                <a:latin typeface="华文新魏" charset="-122"/>
                <a:ea typeface="华文新魏" charset="-122"/>
              </a:rPr>
              <a:t>AOC, ∠BOE</a:t>
            </a:r>
            <a:r>
              <a:rPr lang="zh-CN" altLang="en-US" sz="2800" b="1">
                <a:solidFill>
                  <a:srgbClr val="0000FF"/>
                </a:solidFill>
                <a:latin typeface="华文新魏" charset="-122"/>
                <a:ea typeface="华文新魏" charset="-122"/>
              </a:rPr>
              <a:t>的邻补角；</a:t>
            </a:r>
          </a:p>
          <a:p>
            <a:pPr>
              <a:lnSpc>
                <a:spcPct val="120000"/>
              </a:lnSpc>
            </a:pPr>
            <a:r>
              <a:rPr lang="zh-CN" altLang="en-US" sz="2800" b="1">
                <a:solidFill>
                  <a:srgbClr val="0000FF"/>
                </a:solidFill>
                <a:latin typeface="华文新魏" charset="-122"/>
                <a:ea typeface="华文新魏" charset="-122"/>
              </a:rPr>
              <a:t>   </a:t>
            </a:r>
            <a:r>
              <a:rPr lang="en-US" altLang="zh-CN" sz="2800" b="1">
                <a:solidFill>
                  <a:srgbClr val="0000FF"/>
                </a:solidFill>
                <a:latin typeface="华文新魏" charset="-122"/>
                <a:ea typeface="华文新魏" charset="-122"/>
              </a:rPr>
              <a:t>(2)</a:t>
            </a:r>
            <a:r>
              <a:rPr lang="zh-CN" altLang="en-US" sz="2800" b="1">
                <a:solidFill>
                  <a:srgbClr val="0000FF"/>
                </a:solidFill>
                <a:latin typeface="华文新魏" charset="-122"/>
                <a:ea typeface="华文新魏" charset="-122"/>
              </a:rPr>
              <a:t>写出∠</a:t>
            </a:r>
            <a:r>
              <a:rPr lang="en-US" altLang="zh-CN" sz="2800" b="1">
                <a:solidFill>
                  <a:srgbClr val="0000FF"/>
                </a:solidFill>
                <a:latin typeface="华文新魏" charset="-122"/>
                <a:ea typeface="华文新魏" charset="-122"/>
              </a:rPr>
              <a:t>DOA, ∠EOC</a:t>
            </a:r>
            <a:r>
              <a:rPr lang="zh-CN" altLang="en-US" sz="2800" b="1">
                <a:solidFill>
                  <a:srgbClr val="0000FF"/>
                </a:solidFill>
                <a:latin typeface="华文新魏" charset="-122"/>
                <a:ea typeface="华文新魏" charset="-122"/>
              </a:rPr>
              <a:t>的对顶角；</a:t>
            </a:r>
          </a:p>
          <a:p>
            <a:pPr>
              <a:lnSpc>
                <a:spcPct val="120000"/>
              </a:lnSpc>
            </a:pPr>
            <a:r>
              <a:rPr lang="zh-CN" altLang="en-US" sz="2800" b="1">
                <a:solidFill>
                  <a:srgbClr val="0000FF"/>
                </a:solidFill>
                <a:latin typeface="华文新魏" charset="-122"/>
                <a:ea typeface="华文新魏" charset="-122"/>
              </a:rPr>
              <a:t>   </a:t>
            </a:r>
            <a:r>
              <a:rPr lang="en-US" altLang="zh-CN" sz="2800" b="1">
                <a:solidFill>
                  <a:srgbClr val="0000FF"/>
                </a:solidFill>
                <a:latin typeface="华文新魏" charset="-122"/>
                <a:ea typeface="华文新魏" charset="-122"/>
              </a:rPr>
              <a:t>(3)</a:t>
            </a:r>
            <a:r>
              <a:rPr lang="zh-CN" altLang="en-US" sz="2800" b="1">
                <a:solidFill>
                  <a:srgbClr val="0000FF"/>
                </a:solidFill>
                <a:latin typeface="华文新魏" charset="-122"/>
                <a:ea typeface="华文新魏" charset="-122"/>
              </a:rPr>
              <a:t>如果∠</a:t>
            </a:r>
            <a:r>
              <a:rPr lang="en-US" altLang="zh-CN" sz="2800" b="1">
                <a:solidFill>
                  <a:srgbClr val="0000FF"/>
                </a:solidFill>
                <a:latin typeface="华文新魏" charset="-122"/>
                <a:ea typeface="华文新魏" charset="-122"/>
              </a:rPr>
              <a:t>AOC =50°,</a:t>
            </a:r>
            <a:r>
              <a:rPr lang="zh-CN" altLang="en-US" sz="2800" b="1">
                <a:solidFill>
                  <a:srgbClr val="0000FF"/>
                </a:solidFill>
                <a:ea typeface="华文新魏" charset="-122"/>
              </a:rPr>
              <a:t>求</a:t>
            </a:r>
            <a:r>
              <a:rPr lang="zh-CN" altLang="en-US" sz="2800" b="1">
                <a:solidFill>
                  <a:srgbClr val="0000FF"/>
                </a:solidFill>
                <a:latin typeface="华文新魏" charset="-122"/>
                <a:ea typeface="华文新魏" charset="-122"/>
              </a:rPr>
              <a:t>∠</a:t>
            </a:r>
            <a:r>
              <a:rPr lang="en-US" altLang="zh-CN" sz="2800" b="1">
                <a:solidFill>
                  <a:srgbClr val="0000FF"/>
                </a:solidFill>
                <a:latin typeface="华文新魏" charset="-122"/>
                <a:ea typeface="华文新魏" charset="-122"/>
              </a:rPr>
              <a:t>BOD </a:t>
            </a:r>
            <a:r>
              <a:rPr lang="zh-CN" altLang="en-US" sz="2800" b="1">
                <a:solidFill>
                  <a:srgbClr val="0000FF"/>
                </a:solidFill>
                <a:latin typeface="华文新魏" charset="-122"/>
                <a:ea typeface="华文新魏" charset="-122"/>
              </a:rPr>
              <a:t>，∠</a:t>
            </a:r>
            <a:r>
              <a:rPr lang="en-US" altLang="zh-CN" sz="2800" b="1">
                <a:solidFill>
                  <a:srgbClr val="0000FF"/>
                </a:solidFill>
                <a:latin typeface="华文新魏" charset="-122"/>
                <a:ea typeface="华文新魏" charset="-122"/>
              </a:rPr>
              <a:t>COB</a:t>
            </a:r>
            <a:r>
              <a:rPr lang="zh-CN" altLang="en-US" sz="2800" b="1">
                <a:solidFill>
                  <a:srgbClr val="0000FF"/>
                </a:solidFill>
                <a:latin typeface="华文新魏" charset="-122"/>
                <a:ea typeface="华文新魏" charset="-122"/>
              </a:rPr>
              <a:t>的度数。</a:t>
            </a:r>
          </a:p>
          <a:p>
            <a:pPr>
              <a:lnSpc>
                <a:spcPct val="120000"/>
              </a:lnSpc>
            </a:pPr>
            <a:endParaRPr lang="zh-CN" altLang="en-US" sz="2800">
              <a:solidFill>
                <a:srgbClr val="0000FF"/>
              </a:solidFill>
              <a:latin typeface="华文新魏" charset="-122"/>
              <a:ea typeface="华文新魏" charset="-122"/>
            </a:endParaRPr>
          </a:p>
        </p:txBody>
      </p:sp>
      <p:sp>
        <p:nvSpPr>
          <p:cNvPr id="58372" name="Line 4"/>
          <p:cNvSpPr>
            <a:spLocks noChangeShapeType="1"/>
          </p:cNvSpPr>
          <p:nvPr/>
        </p:nvSpPr>
        <p:spPr bwMode="auto">
          <a:xfrm>
            <a:off x="4495800" y="4648200"/>
            <a:ext cx="2590800" cy="0"/>
          </a:xfrm>
          <a:prstGeom prst="line">
            <a:avLst/>
          </a:prstGeom>
          <a:noFill/>
          <a:ln w="57150">
            <a:solidFill>
              <a:srgbClr val="FF0066"/>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8373" name="Line 5"/>
          <p:cNvSpPr>
            <a:spLocks noChangeShapeType="1"/>
          </p:cNvSpPr>
          <p:nvPr/>
        </p:nvSpPr>
        <p:spPr bwMode="auto">
          <a:xfrm flipV="1">
            <a:off x="4953000" y="3581400"/>
            <a:ext cx="1752600" cy="2133600"/>
          </a:xfrm>
          <a:prstGeom prst="line">
            <a:avLst/>
          </a:prstGeom>
          <a:noFill/>
          <a:ln w="57150">
            <a:solidFill>
              <a:srgbClr val="FF0066"/>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8374" name="Line 6"/>
          <p:cNvSpPr>
            <a:spLocks noChangeShapeType="1"/>
          </p:cNvSpPr>
          <p:nvPr/>
        </p:nvSpPr>
        <p:spPr bwMode="auto">
          <a:xfrm>
            <a:off x="4648200" y="4114800"/>
            <a:ext cx="2438400" cy="1066800"/>
          </a:xfrm>
          <a:prstGeom prst="line">
            <a:avLst/>
          </a:prstGeom>
          <a:noFill/>
          <a:ln w="57150">
            <a:solidFill>
              <a:srgbClr val="FF0066"/>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8375" name="Text Box 7"/>
          <p:cNvSpPr txBox="1">
            <a:spLocks noChangeArrowheads="1"/>
          </p:cNvSpPr>
          <p:nvPr/>
        </p:nvSpPr>
        <p:spPr bwMode="auto">
          <a:xfrm>
            <a:off x="3962400" y="44196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A</a:t>
            </a:r>
          </a:p>
        </p:txBody>
      </p:sp>
      <p:sp>
        <p:nvSpPr>
          <p:cNvPr id="58376" name="Text Box 8"/>
          <p:cNvSpPr txBox="1">
            <a:spLocks noChangeArrowheads="1"/>
          </p:cNvSpPr>
          <p:nvPr/>
        </p:nvSpPr>
        <p:spPr bwMode="auto">
          <a:xfrm>
            <a:off x="4114800" y="38100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E</a:t>
            </a:r>
          </a:p>
        </p:txBody>
      </p:sp>
      <p:sp>
        <p:nvSpPr>
          <p:cNvPr id="58377" name="Text Box 9"/>
          <p:cNvSpPr txBox="1">
            <a:spLocks noChangeArrowheads="1"/>
          </p:cNvSpPr>
          <p:nvPr/>
        </p:nvSpPr>
        <p:spPr bwMode="auto">
          <a:xfrm>
            <a:off x="6629400" y="32766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D</a:t>
            </a:r>
          </a:p>
        </p:txBody>
      </p:sp>
      <p:sp>
        <p:nvSpPr>
          <p:cNvPr id="58378" name="Text Box 10"/>
          <p:cNvSpPr txBox="1">
            <a:spLocks noChangeArrowheads="1"/>
          </p:cNvSpPr>
          <p:nvPr/>
        </p:nvSpPr>
        <p:spPr bwMode="auto">
          <a:xfrm>
            <a:off x="7086600" y="44196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B</a:t>
            </a:r>
          </a:p>
        </p:txBody>
      </p:sp>
      <p:sp>
        <p:nvSpPr>
          <p:cNvPr id="58379" name="Text Box 11"/>
          <p:cNvSpPr txBox="1">
            <a:spLocks noChangeArrowheads="1"/>
          </p:cNvSpPr>
          <p:nvPr/>
        </p:nvSpPr>
        <p:spPr bwMode="auto">
          <a:xfrm>
            <a:off x="7086600" y="49530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F</a:t>
            </a:r>
          </a:p>
        </p:txBody>
      </p:sp>
      <p:sp>
        <p:nvSpPr>
          <p:cNvPr id="58380" name="Text Box 12"/>
          <p:cNvSpPr txBox="1">
            <a:spLocks noChangeArrowheads="1"/>
          </p:cNvSpPr>
          <p:nvPr/>
        </p:nvSpPr>
        <p:spPr bwMode="auto">
          <a:xfrm>
            <a:off x="4495800" y="55626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C</a:t>
            </a:r>
          </a:p>
        </p:txBody>
      </p:sp>
      <p:sp>
        <p:nvSpPr>
          <p:cNvPr id="58381" name="Text Box 13"/>
          <p:cNvSpPr txBox="1">
            <a:spLocks noChangeArrowheads="1"/>
          </p:cNvSpPr>
          <p:nvPr/>
        </p:nvSpPr>
        <p:spPr bwMode="auto">
          <a:xfrm>
            <a:off x="5638800" y="4648200"/>
            <a:ext cx="53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FF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altLang="zh-CN" sz="2400"/>
              <a:t>O</a:t>
            </a:r>
          </a:p>
        </p:txBody>
      </p:sp>
      <p:pic>
        <p:nvPicPr>
          <p:cNvPr id="58382" name="Picture 14" descr="u=2011304027,1154272993&amp;fm=0&amp;gp=0">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34500" y="6410326"/>
            <a:ext cx="1333500" cy="447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67879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Line 4"/>
          <p:cNvSpPr>
            <a:spLocks noChangeShapeType="1"/>
          </p:cNvSpPr>
          <p:nvPr/>
        </p:nvSpPr>
        <p:spPr bwMode="auto">
          <a:xfrm>
            <a:off x="7391400" y="2630488"/>
            <a:ext cx="2832100" cy="635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2291" name="Line 5"/>
          <p:cNvSpPr>
            <a:spLocks noChangeShapeType="1"/>
          </p:cNvSpPr>
          <p:nvPr/>
        </p:nvSpPr>
        <p:spPr bwMode="auto">
          <a:xfrm>
            <a:off x="7607301" y="1911350"/>
            <a:ext cx="2447925" cy="151130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2292" name="Text Box 7"/>
          <p:cNvSpPr txBox="1">
            <a:spLocks noChangeArrowheads="1"/>
          </p:cNvSpPr>
          <p:nvPr/>
        </p:nvSpPr>
        <p:spPr bwMode="auto">
          <a:xfrm>
            <a:off x="7391401" y="2487613"/>
            <a:ext cx="4492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a</a:t>
            </a:r>
          </a:p>
        </p:txBody>
      </p:sp>
      <p:sp>
        <p:nvSpPr>
          <p:cNvPr id="12293" name="Text Box 9"/>
          <p:cNvSpPr txBox="1">
            <a:spLocks noChangeArrowheads="1"/>
          </p:cNvSpPr>
          <p:nvPr/>
        </p:nvSpPr>
        <p:spPr bwMode="auto">
          <a:xfrm>
            <a:off x="7607301" y="1479550"/>
            <a:ext cx="4683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660066"/>
                </a:solidFill>
                <a:latin typeface="华文中宋" charset="-122"/>
                <a:ea typeface="华文中宋" charset="-122"/>
              </a:rPr>
              <a:t>b</a:t>
            </a:r>
          </a:p>
        </p:txBody>
      </p:sp>
      <p:sp>
        <p:nvSpPr>
          <p:cNvPr id="12294" name="Text Box 11"/>
          <p:cNvSpPr txBox="1">
            <a:spLocks noChangeArrowheads="1"/>
          </p:cNvSpPr>
          <p:nvPr/>
        </p:nvSpPr>
        <p:spPr bwMode="auto">
          <a:xfrm>
            <a:off x="9228138" y="2544763"/>
            <a:ext cx="5397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2800" b="1">
                <a:solidFill>
                  <a:srgbClr val="660066"/>
                </a:solidFill>
                <a:latin typeface="华文中宋" charset="-122"/>
                <a:ea typeface="华文中宋" charset="-122"/>
              </a:rPr>
              <a:t>）</a:t>
            </a:r>
          </a:p>
        </p:txBody>
      </p:sp>
      <p:sp>
        <p:nvSpPr>
          <p:cNvPr id="12295" name="Text Box 12"/>
          <p:cNvSpPr txBox="1">
            <a:spLocks noChangeArrowheads="1"/>
          </p:cNvSpPr>
          <p:nvPr/>
        </p:nvSpPr>
        <p:spPr bwMode="auto">
          <a:xfrm>
            <a:off x="7837488" y="2195513"/>
            <a:ext cx="5397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2800" b="1">
                <a:solidFill>
                  <a:srgbClr val="660066"/>
                </a:solidFill>
                <a:latin typeface="华文中宋" charset="-122"/>
                <a:ea typeface="华文中宋" charset="-122"/>
              </a:rPr>
              <a:t>（</a:t>
            </a:r>
          </a:p>
        </p:txBody>
      </p:sp>
      <p:sp>
        <p:nvSpPr>
          <p:cNvPr id="12296" name="Text Box 13"/>
          <p:cNvSpPr txBox="1">
            <a:spLocks noChangeArrowheads="1"/>
          </p:cNvSpPr>
          <p:nvPr/>
        </p:nvSpPr>
        <p:spPr bwMode="auto">
          <a:xfrm>
            <a:off x="7723188" y="2098675"/>
            <a:ext cx="4683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1</a:t>
            </a:r>
          </a:p>
        </p:txBody>
      </p:sp>
      <p:sp>
        <p:nvSpPr>
          <p:cNvPr id="12297" name="Text Box 14"/>
          <p:cNvSpPr txBox="1">
            <a:spLocks noChangeArrowheads="1"/>
          </p:cNvSpPr>
          <p:nvPr/>
        </p:nvSpPr>
        <p:spPr bwMode="auto">
          <a:xfrm>
            <a:off x="9407526" y="2559050"/>
            <a:ext cx="4683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3</a:t>
            </a:r>
          </a:p>
        </p:txBody>
      </p:sp>
      <p:sp>
        <p:nvSpPr>
          <p:cNvPr id="12298" name="Text Box 15"/>
          <p:cNvSpPr txBox="1">
            <a:spLocks noChangeArrowheads="1"/>
          </p:cNvSpPr>
          <p:nvPr/>
        </p:nvSpPr>
        <p:spPr bwMode="auto">
          <a:xfrm>
            <a:off x="8399463" y="2703513"/>
            <a:ext cx="4683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4</a:t>
            </a:r>
          </a:p>
        </p:txBody>
      </p:sp>
      <p:sp>
        <p:nvSpPr>
          <p:cNvPr id="12299" name="Text Box 16"/>
          <p:cNvSpPr txBox="1">
            <a:spLocks noChangeArrowheads="1"/>
          </p:cNvSpPr>
          <p:nvPr/>
        </p:nvSpPr>
        <p:spPr bwMode="auto">
          <a:xfrm>
            <a:off x="8643938" y="1882775"/>
            <a:ext cx="4683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3600" b="1">
                <a:solidFill>
                  <a:srgbClr val="FF0000"/>
                </a:solidFill>
                <a:latin typeface="华文中宋" charset="-122"/>
                <a:ea typeface="华文中宋" charset="-122"/>
              </a:rPr>
              <a:t>2</a:t>
            </a:r>
          </a:p>
        </p:txBody>
      </p:sp>
      <p:sp>
        <p:nvSpPr>
          <p:cNvPr id="12300" name="Text Box 17"/>
          <p:cNvSpPr txBox="1">
            <a:spLocks noChangeArrowheads="1"/>
          </p:cNvSpPr>
          <p:nvPr/>
        </p:nvSpPr>
        <p:spPr bwMode="auto">
          <a:xfrm>
            <a:off x="8392636" y="2414588"/>
            <a:ext cx="738664" cy="691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i="1">
                <a:solidFill>
                  <a:srgbClr val="660066"/>
                </a:solidFill>
                <a:ea typeface="华文中宋" charset="-122"/>
              </a:rPr>
              <a:t>）</a:t>
            </a:r>
          </a:p>
        </p:txBody>
      </p:sp>
      <p:sp>
        <p:nvSpPr>
          <p:cNvPr id="12301" name="Text Box 18"/>
          <p:cNvSpPr txBox="1">
            <a:spLocks noChangeArrowheads="1"/>
          </p:cNvSpPr>
          <p:nvPr/>
        </p:nvSpPr>
        <p:spPr bwMode="auto">
          <a:xfrm>
            <a:off x="8438674" y="1939926"/>
            <a:ext cx="738664"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3600" b="1" i="1">
                <a:solidFill>
                  <a:srgbClr val="660066"/>
                </a:solidFill>
                <a:ea typeface="华文中宋" charset="-122"/>
              </a:rPr>
              <a:t>（</a:t>
            </a:r>
          </a:p>
        </p:txBody>
      </p:sp>
      <p:sp>
        <p:nvSpPr>
          <p:cNvPr id="12302" name="Rectangle 20"/>
          <p:cNvSpPr>
            <a:spLocks noChangeArrowheads="1"/>
          </p:cNvSpPr>
          <p:nvPr/>
        </p:nvSpPr>
        <p:spPr bwMode="auto">
          <a:xfrm>
            <a:off x="1847850" y="173039"/>
            <a:ext cx="8497888"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b="1">
                <a:solidFill>
                  <a:srgbClr val="660066"/>
                </a:solidFill>
                <a:latin typeface="华文新魏" charset="-122"/>
                <a:ea typeface="华文新魏" charset="-122"/>
              </a:rPr>
              <a:t>例</a:t>
            </a:r>
            <a:r>
              <a:rPr lang="en-US" altLang="zh-CN" sz="4000" b="1">
                <a:solidFill>
                  <a:srgbClr val="660066"/>
                </a:solidFill>
                <a:latin typeface="华文新魏" charset="-122"/>
                <a:ea typeface="华文新魏" charset="-122"/>
              </a:rPr>
              <a:t>1</a:t>
            </a:r>
            <a:r>
              <a:rPr lang="zh-CN" altLang="en-US" sz="4000" b="1">
                <a:solidFill>
                  <a:srgbClr val="660066"/>
                </a:solidFill>
                <a:latin typeface="华文新魏" charset="-122"/>
                <a:ea typeface="华文新魏" charset="-122"/>
              </a:rPr>
              <a:t>、如图</a:t>
            </a:r>
            <a:r>
              <a:rPr lang="en-US" altLang="zh-CN" sz="4000" b="1">
                <a:solidFill>
                  <a:srgbClr val="660066"/>
                </a:solidFill>
                <a:latin typeface="华文新魏" charset="-122"/>
                <a:ea typeface="华文新魏" charset="-122"/>
              </a:rPr>
              <a:t>,</a:t>
            </a:r>
            <a:r>
              <a:rPr lang="zh-CN" altLang="en-US" sz="4000" b="1">
                <a:solidFill>
                  <a:srgbClr val="660066"/>
                </a:solidFill>
                <a:latin typeface="华文新魏" charset="-122"/>
                <a:ea typeface="华文新魏" charset="-122"/>
              </a:rPr>
              <a:t>直线</a:t>
            </a:r>
            <a:r>
              <a:rPr lang="en-US" altLang="zh-CN" sz="4000" b="1">
                <a:solidFill>
                  <a:srgbClr val="660066"/>
                </a:solidFill>
                <a:latin typeface="华文新魏" charset="-122"/>
                <a:ea typeface="华文新魏" charset="-122"/>
              </a:rPr>
              <a:t>a</a:t>
            </a:r>
            <a:r>
              <a:rPr lang="zh-CN" altLang="en-US" sz="4000" b="1">
                <a:solidFill>
                  <a:srgbClr val="660066"/>
                </a:solidFill>
                <a:latin typeface="华文新魏" charset="-122"/>
                <a:ea typeface="华文新魏" charset="-122"/>
              </a:rPr>
              <a:t>、</a:t>
            </a:r>
            <a:r>
              <a:rPr lang="en-US" altLang="zh-CN" sz="4000" b="1">
                <a:solidFill>
                  <a:srgbClr val="660066"/>
                </a:solidFill>
                <a:latin typeface="华文新魏" charset="-122"/>
                <a:ea typeface="华文新魏" charset="-122"/>
              </a:rPr>
              <a:t>b</a:t>
            </a:r>
            <a:r>
              <a:rPr lang="zh-CN" altLang="en-US" sz="4000" b="1">
                <a:solidFill>
                  <a:srgbClr val="660066"/>
                </a:solidFill>
                <a:latin typeface="华文新魏" charset="-122"/>
                <a:ea typeface="华文新魏" charset="-122"/>
              </a:rPr>
              <a:t>相交，∠</a:t>
            </a:r>
            <a:r>
              <a:rPr lang="en-US" altLang="zh-CN" sz="4000" b="1">
                <a:solidFill>
                  <a:srgbClr val="660066"/>
                </a:solidFill>
                <a:latin typeface="华文新魏" charset="-122"/>
                <a:ea typeface="华文新魏" charset="-122"/>
              </a:rPr>
              <a:t>1=40°,</a:t>
            </a:r>
            <a:r>
              <a:rPr lang="zh-CN" altLang="en-US" sz="4000" b="1">
                <a:solidFill>
                  <a:srgbClr val="660066"/>
                </a:solidFill>
                <a:latin typeface="华文新魏" charset="-122"/>
                <a:ea typeface="华文新魏" charset="-122"/>
              </a:rPr>
              <a:t>求 ∠</a:t>
            </a:r>
            <a:r>
              <a:rPr lang="en-US" altLang="zh-CN" sz="4000" b="1">
                <a:solidFill>
                  <a:srgbClr val="660066"/>
                </a:solidFill>
                <a:latin typeface="华文新魏" charset="-122"/>
                <a:ea typeface="华文新魏" charset="-122"/>
              </a:rPr>
              <a:t>2</a:t>
            </a:r>
            <a:r>
              <a:rPr lang="zh-CN" altLang="en-US" sz="4000" b="1">
                <a:solidFill>
                  <a:srgbClr val="660066"/>
                </a:solidFill>
                <a:latin typeface="华文新魏" charset="-122"/>
                <a:ea typeface="华文新魏" charset="-122"/>
              </a:rPr>
              <a:t>、∠</a:t>
            </a:r>
            <a:r>
              <a:rPr lang="en-US" altLang="zh-CN" sz="4000" b="1">
                <a:solidFill>
                  <a:srgbClr val="660066"/>
                </a:solidFill>
                <a:latin typeface="华文新魏" charset="-122"/>
                <a:ea typeface="华文新魏" charset="-122"/>
              </a:rPr>
              <a:t>3</a:t>
            </a:r>
            <a:r>
              <a:rPr lang="zh-CN" altLang="en-US" sz="4000" b="1">
                <a:solidFill>
                  <a:srgbClr val="660066"/>
                </a:solidFill>
                <a:latin typeface="华文新魏" charset="-122"/>
                <a:ea typeface="华文新魏" charset="-122"/>
              </a:rPr>
              <a:t>、∠ </a:t>
            </a:r>
            <a:r>
              <a:rPr lang="en-US" altLang="zh-CN" sz="4000" b="1">
                <a:solidFill>
                  <a:srgbClr val="660066"/>
                </a:solidFill>
                <a:latin typeface="华文新魏" charset="-122"/>
                <a:ea typeface="华文新魏" charset="-122"/>
              </a:rPr>
              <a:t>4</a:t>
            </a:r>
            <a:r>
              <a:rPr lang="zh-CN" altLang="en-US" sz="4000" b="1">
                <a:solidFill>
                  <a:srgbClr val="660066"/>
                </a:solidFill>
                <a:latin typeface="华文新魏" charset="-122"/>
                <a:ea typeface="华文新魏" charset="-122"/>
              </a:rPr>
              <a:t>的度数。</a:t>
            </a:r>
          </a:p>
        </p:txBody>
      </p:sp>
      <p:sp>
        <p:nvSpPr>
          <p:cNvPr id="7189" name="Text Box 21"/>
          <p:cNvSpPr txBox="1">
            <a:spLocks noChangeArrowheads="1"/>
          </p:cNvSpPr>
          <p:nvPr/>
        </p:nvSpPr>
        <p:spPr bwMode="auto">
          <a:xfrm>
            <a:off x="5232400" y="4654550"/>
            <a:ext cx="4648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3600" b="1">
                <a:solidFill>
                  <a:srgbClr val="FF0000"/>
                </a:solidFill>
                <a:latin typeface="Times New Roman" charset="0"/>
              </a:rPr>
              <a:t>（对顶角相等）</a:t>
            </a:r>
          </a:p>
        </p:txBody>
      </p:sp>
      <p:sp>
        <p:nvSpPr>
          <p:cNvPr id="7190" name="Text Box 22"/>
          <p:cNvSpPr txBox="1">
            <a:spLocks noChangeArrowheads="1"/>
          </p:cNvSpPr>
          <p:nvPr/>
        </p:nvSpPr>
        <p:spPr bwMode="auto">
          <a:xfrm>
            <a:off x="1774825" y="1911350"/>
            <a:ext cx="28082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3600" b="1">
                <a:solidFill>
                  <a:srgbClr val="FF0000"/>
                </a:solidFill>
                <a:latin typeface="Times New Roman" charset="0"/>
              </a:rPr>
              <a:t>∵∠3=∠1</a:t>
            </a:r>
          </a:p>
        </p:txBody>
      </p:sp>
      <p:sp>
        <p:nvSpPr>
          <p:cNvPr id="7191" name="Text Box 23"/>
          <p:cNvSpPr txBox="1">
            <a:spLocks noChangeArrowheads="1"/>
          </p:cNvSpPr>
          <p:nvPr/>
        </p:nvSpPr>
        <p:spPr bwMode="auto">
          <a:xfrm>
            <a:off x="2208214" y="2565400"/>
            <a:ext cx="45354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3600" b="1">
                <a:solidFill>
                  <a:srgbClr val="FF0000"/>
                </a:solidFill>
                <a:latin typeface="Times New Roman" charset="0"/>
              </a:rPr>
              <a:t>∠1=40°</a:t>
            </a:r>
            <a:r>
              <a:rPr kumimoji="1" lang="zh-CN" altLang="en-US" sz="3600" b="1">
                <a:solidFill>
                  <a:srgbClr val="FF0000"/>
                </a:solidFill>
                <a:latin typeface="Times New Roman" charset="0"/>
              </a:rPr>
              <a:t>（        ）</a:t>
            </a:r>
          </a:p>
        </p:txBody>
      </p:sp>
      <p:sp>
        <p:nvSpPr>
          <p:cNvPr id="7192" name="Text Box 24"/>
          <p:cNvSpPr txBox="1">
            <a:spLocks noChangeArrowheads="1"/>
          </p:cNvSpPr>
          <p:nvPr/>
        </p:nvSpPr>
        <p:spPr bwMode="auto">
          <a:xfrm>
            <a:off x="4525963" y="2514600"/>
            <a:ext cx="12827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3600" b="1">
                <a:solidFill>
                  <a:srgbClr val="FF0000"/>
                </a:solidFill>
                <a:latin typeface="Times New Roman" charset="0"/>
              </a:rPr>
              <a:t>已知</a:t>
            </a:r>
          </a:p>
        </p:txBody>
      </p:sp>
      <p:sp>
        <p:nvSpPr>
          <p:cNvPr id="7193" name="Text Box 25"/>
          <p:cNvSpPr txBox="1">
            <a:spLocks noChangeArrowheads="1"/>
          </p:cNvSpPr>
          <p:nvPr/>
        </p:nvSpPr>
        <p:spPr bwMode="auto">
          <a:xfrm>
            <a:off x="1774825" y="3214688"/>
            <a:ext cx="25923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3600" b="1">
                <a:solidFill>
                  <a:srgbClr val="FF0000"/>
                </a:solidFill>
                <a:latin typeface="Times New Roman" charset="0"/>
              </a:rPr>
              <a:t>∴∠3=40°</a:t>
            </a:r>
          </a:p>
        </p:txBody>
      </p:sp>
      <p:sp>
        <p:nvSpPr>
          <p:cNvPr id="7194" name="Text Box 26"/>
          <p:cNvSpPr txBox="1">
            <a:spLocks noChangeArrowheads="1"/>
          </p:cNvSpPr>
          <p:nvPr/>
        </p:nvSpPr>
        <p:spPr bwMode="auto">
          <a:xfrm>
            <a:off x="1774826" y="1341438"/>
            <a:ext cx="11017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3600" b="1">
                <a:solidFill>
                  <a:srgbClr val="FF0000"/>
                </a:solidFill>
                <a:latin typeface="Times New Roman" charset="0"/>
              </a:rPr>
              <a:t>解：</a:t>
            </a:r>
          </a:p>
        </p:txBody>
      </p:sp>
      <p:sp>
        <p:nvSpPr>
          <p:cNvPr id="7195" name="Text Box 27"/>
          <p:cNvSpPr txBox="1">
            <a:spLocks noChangeArrowheads="1"/>
          </p:cNvSpPr>
          <p:nvPr/>
        </p:nvSpPr>
        <p:spPr bwMode="auto">
          <a:xfrm>
            <a:off x="4079876" y="3214688"/>
            <a:ext cx="33115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3600" b="1">
                <a:solidFill>
                  <a:srgbClr val="FF0000"/>
                </a:solidFill>
                <a:latin typeface="Times New Roman" charset="0"/>
              </a:rPr>
              <a:t>（等量代换）</a:t>
            </a:r>
          </a:p>
        </p:txBody>
      </p:sp>
      <p:sp>
        <p:nvSpPr>
          <p:cNvPr id="7196" name="Text Box 28"/>
          <p:cNvSpPr txBox="1">
            <a:spLocks noChangeArrowheads="1"/>
          </p:cNvSpPr>
          <p:nvPr/>
        </p:nvSpPr>
        <p:spPr bwMode="auto">
          <a:xfrm>
            <a:off x="1774825" y="3919538"/>
            <a:ext cx="55451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3600" b="1">
                <a:solidFill>
                  <a:srgbClr val="FF0000"/>
                </a:solidFill>
                <a:latin typeface="Times New Roman" charset="0"/>
              </a:rPr>
              <a:t>∴∠2=180°—∠1=140°</a:t>
            </a:r>
          </a:p>
        </p:txBody>
      </p:sp>
      <p:sp>
        <p:nvSpPr>
          <p:cNvPr id="7197" name="Text Box 29"/>
          <p:cNvSpPr txBox="1">
            <a:spLocks noChangeArrowheads="1"/>
          </p:cNvSpPr>
          <p:nvPr/>
        </p:nvSpPr>
        <p:spPr bwMode="auto">
          <a:xfrm>
            <a:off x="1774825" y="4654550"/>
            <a:ext cx="3816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3600" b="1">
                <a:solidFill>
                  <a:srgbClr val="FF0000"/>
                </a:solidFill>
                <a:latin typeface="Times New Roman" charset="0"/>
              </a:rPr>
              <a:t>∴∠4=∠2=140°</a:t>
            </a:r>
          </a:p>
        </p:txBody>
      </p:sp>
      <p:sp>
        <p:nvSpPr>
          <p:cNvPr id="7198" name="Text Box 30"/>
          <p:cNvSpPr txBox="1">
            <a:spLocks noChangeArrowheads="1"/>
          </p:cNvSpPr>
          <p:nvPr/>
        </p:nvSpPr>
        <p:spPr bwMode="auto">
          <a:xfrm>
            <a:off x="3797301" y="1911350"/>
            <a:ext cx="38830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3600" b="1">
                <a:solidFill>
                  <a:srgbClr val="FF0000"/>
                </a:solidFill>
                <a:latin typeface="Times New Roman" charset="0"/>
              </a:rPr>
              <a:t>（对顶角相等）</a:t>
            </a:r>
          </a:p>
        </p:txBody>
      </p:sp>
      <p:sp>
        <p:nvSpPr>
          <p:cNvPr id="7199" name="Text Box 31"/>
          <p:cNvSpPr txBox="1">
            <a:spLocks noChangeArrowheads="1"/>
          </p:cNvSpPr>
          <p:nvPr/>
        </p:nvSpPr>
        <p:spPr bwMode="auto">
          <a:xfrm>
            <a:off x="6456363" y="3933825"/>
            <a:ext cx="40814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3600" b="1">
                <a:solidFill>
                  <a:srgbClr val="FF0000"/>
                </a:solidFill>
                <a:latin typeface="Times New Roman" charset="0"/>
              </a:rPr>
              <a:t>（邻补角的定义）</a:t>
            </a:r>
          </a:p>
        </p:txBody>
      </p:sp>
      <p:sp>
        <p:nvSpPr>
          <p:cNvPr id="7200" name="Rectangle 32"/>
          <p:cNvSpPr>
            <a:spLocks noChangeArrowheads="1"/>
          </p:cNvSpPr>
          <p:nvPr/>
        </p:nvSpPr>
        <p:spPr bwMode="auto">
          <a:xfrm>
            <a:off x="1992313" y="5445125"/>
            <a:ext cx="8280400" cy="107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indent="331788" eaLnBrk="0" hangingPunct="0">
              <a:tabLst>
                <a:tab pos="2038350" algn="l"/>
                <a:tab pos="4125913" algn="l"/>
              </a:tabLst>
              <a:defRPr>
                <a:solidFill>
                  <a:schemeClr val="tx1"/>
                </a:solidFill>
                <a:latin typeface="Arial" charset="0"/>
                <a:ea typeface="宋体" charset="-122"/>
              </a:defRPr>
            </a:lvl1pPr>
            <a:lvl2pPr marL="742950" indent="-285750" eaLnBrk="0" hangingPunct="0">
              <a:tabLst>
                <a:tab pos="2038350" algn="l"/>
                <a:tab pos="4125913" algn="l"/>
              </a:tabLst>
              <a:defRPr>
                <a:solidFill>
                  <a:schemeClr val="tx1"/>
                </a:solidFill>
                <a:latin typeface="Arial" charset="0"/>
                <a:ea typeface="宋体" charset="-122"/>
              </a:defRPr>
            </a:lvl2pPr>
            <a:lvl3pPr marL="1143000" indent="-228600" eaLnBrk="0" hangingPunct="0">
              <a:tabLst>
                <a:tab pos="2038350" algn="l"/>
                <a:tab pos="4125913" algn="l"/>
              </a:tabLst>
              <a:defRPr>
                <a:solidFill>
                  <a:schemeClr val="tx1"/>
                </a:solidFill>
                <a:latin typeface="Arial" charset="0"/>
                <a:ea typeface="宋体" charset="-122"/>
              </a:defRPr>
            </a:lvl3pPr>
            <a:lvl4pPr marL="1600200" indent="-228600" eaLnBrk="0" hangingPunct="0">
              <a:tabLst>
                <a:tab pos="2038350" algn="l"/>
                <a:tab pos="4125913" algn="l"/>
              </a:tabLst>
              <a:defRPr>
                <a:solidFill>
                  <a:schemeClr val="tx1"/>
                </a:solidFill>
                <a:latin typeface="Arial" charset="0"/>
                <a:ea typeface="宋体" charset="-122"/>
              </a:defRPr>
            </a:lvl4pPr>
            <a:lvl5pPr marL="2057400" indent="-228600" eaLnBrk="0" hangingPunct="0">
              <a:tabLst>
                <a:tab pos="2038350" algn="l"/>
                <a:tab pos="4125913" algn="l"/>
              </a:tabLst>
              <a:defRPr>
                <a:solidFill>
                  <a:schemeClr val="tx1"/>
                </a:solidFill>
                <a:latin typeface="Arial" charset="0"/>
                <a:ea typeface="宋体" charset="-122"/>
              </a:defRPr>
            </a:lvl5pPr>
            <a:lvl6pPr marL="2514600" indent="-228600" eaLnBrk="0" fontAlgn="base" hangingPunct="0">
              <a:spcBef>
                <a:spcPct val="0"/>
              </a:spcBef>
              <a:spcAft>
                <a:spcPct val="0"/>
              </a:spcAft>
              <a:tabLst>
                <a:tab pos="2038350" algn="l"/>
                <a:tab pos="4125913" algn="l"/>
              </a:tabLst>
              <a:defRPr>
                <a:solidFill>
                  <a:schemeClr val="tx1"/>
                </a:solidFill>
                <a:latin typeface="Arial" charset="0"/>
                <a:ea typeface="宋体" charset="-122"/>
              </a:defRPr>
            </a:lvl6pPr>
            <a:lvl7pPr marL="2971800" indent="-228600" eaLnBrk="0" fontAlgn="base" hangingPunct="0">
              <a:spcBef>
                <a:spcPct val="0"/>
              </a:spcBef>
              <a:spcAft>
                <a:spcPct val="0"/>
              </a:spcAft>
              <a:tabLst>
                <a:tab pos="2038350" algn="l"/>
                <a:tab pos="4125913" algn="l"/>
              </a:tabLst>
              <a:defRPr>
                <a:solidFill>
                  <a:schemeClr val="tx1"/>
                </a:solidFill>
                <a:latin typeface="Arial" charset="0"/>
                <a:ea typeface="宋体" charset="-122"/>
              </a:defRPr>
            </a:lvl7pPr>
            <a:lvl8pPr marL="3429000" indent="-228600" eaLnBrk="0" fontAlgn="base" hangingPunct="0">
              <a:spcBef>
                <a:spcPct val="0"/>
              </a:spcBef>
              <a:spcAft>
                <a:spcPct val="0"/>
              </a:spcAft>
              <a:tabLst>
                <a:tab pos="2038350" algn="l"/>
                <a:tab pos="4125913" algn="l"/>
              </a:tabLst>
              <a:defRPr>
                <a:solidFill>
                  <a:schemeClr val="tx1"/>
                </a:solidFill>
                <a:latin typeface="Arial" charset="0"/>
                <a:ea typeface="宋体" charset="-122"/>
              </a:defRPr>
            </a:lvl8pPr>
            <a:lvl9pPr marL="3886200" indent="-228600" eaLnBrk="0" fontAlgn="base" hangingPunct="0">
              <a:spcBef>
                <a:spcPct val="0"/>
              </a:spcBef>
              <a:spcAft>
                <a:spcPct val="0"/>
              </a:spcAft>
              <a:tabLst>
                <a:tab pos="2038350" algn="l"/>
                <a:tab pos="4125913" algn="l"/>
              </a:tabLst>
              <a:defRPr>
                <a:solidFill>
                  <a:schemeClr val="tx1"/>
                </a:solidFill>
                <a:latin typeface="Arial" charset="0"/>
                <a:ea typeface="宋体" charset="-122"/>
              </a:defRPr>
            </a:lvl9pPr>
          </a:lstStyle>
          <a:p>
            <a:pPr algn="just" eaLnBrk="1" hangingPunct="1">
              <a:buFontTx/>
              <a:buChar char="•"/>
            </a:pPr>
            <a:r>
              <a:rPr kumimoji="1" lang="zh-CN" altLang="en-US" sz="3200" b="1">
                <a:latin typeface="楷体_GB2312" charset="0"/>
                <a:ea typeface="楷体_GB2312" charset="0"/>
              </a:rPr>
              <a:t>变式</a:t>
            </a:r>
            <a:r>
              <a:rPr kumimoji="1" lang="en-US" altLang="zh-CN" sz="3200" b="1">
                <a:latin typeface="楷体_GB2312" charset="0"/>
                <a:ea typeface="楷体_GB2312" charset="0"/>
              </a:rPr>
              <a:t>1</a:t>
            </a:r>
            <a:r>
              <a:rPr kumimoji="1" lang="zh-CN" altLang="en-US" sz="3200" b="1">
                <a:latin typeface="楷体_GB2312" charset="0"/>
                <a:ea typeface="楷体_GB2312" charset="0"/>
              </a:rPr>
              <a:t>：若∠</a:t>
            </a:r>
            <a:r>
              <a:rPr kumimoji="1" lang="en-US" altLang="zh-CN" sz="3200" b="1">
                <a:latin typeface="楷体_GB2312" charset="0"/>
                <a:ea typeface="楷体_GB2312" charset="0"/>
              </a:rPr>
              <a:t>2</a:t>
            </a:r>
            <a:r>
              <a:rPr kumimoji="1" lang="zh-CN" altLang="en-US" sz="3200" b="1">
                <a:latin typeface="楷体_GB2312" charset="0"/>
                <a:ea typeface="楷体_GB2312" charset="0"/>
              </a:rPr>
              <a:t>是∠</a:t>
            </a:r>
            <a:r>
              <a:rPr kumimoji="1" lang="en-US" altLang="zh-CN" sz="3200" b="1">
                <a:latin typeface="楷体_GB2312" charset="0"/>
                <a:ea typeface="楷体_GB2312" charset="0"/>
              </a:rPr>
              <a:t>1</a:t>
            </a:r>
            <a:r>
              <a:rPr kumimoji="1" lang="zh-CN" altLang="en-US" sz="3200" b="1">
                <a:latin typeface="楷体_GB2312" charset="0"/>
                <a:ea typeface="楷体_GB2312" charset="0"/>
              </a:rPr>
              <a:t>的</a:t>
            </a:r>
            <a:r>
              <a:rPr kumimoji="1" lang="en-US" altLang="zh-CN" sz="3200" b="1">
                <a:latin typeface="楷体_GB2312" charset="0"/>
                <a:ea typeface="楷体_GB2312" charset="0"/>
              </a:rPr>
              <a:t>3</a:t>
            </a:r>
            <a:r>
              <a:rPr kumimoji="1" lang="zh-CN" altLang="en-US" sz="3200" b="1">
                <a:latin typeface="楷体_GB2312" charset="0"/>
                <a:ea typeface="楷体_GB2312" charset="0"/>
              </a:rPr>
              <a:t>倍，求∠</a:t>
            </a:r>
            <a:r>
              <a:rPr kumimoji="1" lang="en-US" altLang="zh-CN" sz="3200" b="1">
                <a:latin typeface="楷体_GB2312" charset="0"/>
                <a:ea typeface="楷体_GB2312" charset="0"/>
              </a:rPr>
              <a:t>3</a:t>
            </a:r>
            <a:r>
              <a:rPr kumimoji="1" lang="zh-CN" altLang="en-US" sz="3200" b="1">
                <a:latin typeface="楷体_GB2312" charset="0"/>
                <a:ea typeface="楷体_GB2312" charset="0"/>
              </a:rPr>
              <a:t>的度数？</a:t>
            </a:r>
          </a:p>
          <a:p>
            <a:pPr algn="just" eaLnBrk="1" hangingPunct="1">
              <a:buFontTx/>
              <a:buChar char="•"/>
            </a:pPr>
            <a:r>
              <a:rPr kumimoji="1" lang="zh-CN" altLang="en-US" sz="3200" b="1">
                <a:latin typeface="楷体_GB2312" charset="0"/>
                <a:ea typeface="楷体_GB2312" charset="0"/>
              </a:rPr>
              <a:t>变式</a:t>
            </a:r>
            <a:r>
              <a:rPr kumimoji="1" lang="en-US" altLang="zh-CN" sz="3200" b="1">
                <a:latin typeface="楷体_GB2312" charset="0"/>
                <a:ea typeface="楷体_GB2312" charset="0"/>
              </a:rPr>
              <a:t>2</a:t>
            </a:r>
            <a:r>
              <a:rPr kumimoji="1" lang="zh-CN" altLang="en-US" sz="3200" b="1">
                <a:latin typeface="楷体_GB2312" charset="0"/>
                <a:ea typeface="楷体_GB2312" charset="0"/>
              </a:rPr>
              <a:t>：若∠</a:t>
            </a:r>
            <a:r>
              <a:rPr kumimoji="1" lang="en-US" altLang="zh-CN" sz="3200" b="1">
                <a:latin typeface="楷体_GB2312" charset="0"/>
                <a:ea typeface="楷体_GB2312" charset="0"/>
              </a:rPr>
              <a:t>2-∠1=40</a:t>
            </a:r>
            <a:r>
              <a:rPr kumimoji="1" lang="en-US" altLang="zh-CN" sz="3200" b="1" baseline="30000">
                <a:latin typeface="楷体_GB2312" charset="0"/>
                <a:ea typeface="楷体_GB2312" charset="0"/>
              </a:rPr>
              <a:t>0</a:t>
            </a:r>
            <a:r>
              <a:rPr kumimoji="1" lang="en-US" altLang="zh-CN" sz="3200" b="1">
                <a:latin typeface="楷体_GB2312" charset="0"/>
                <a:ea typeface="楷体_GB2312" charset="0"/>
              </a:rPr>
              <a:t>, </a:t>
            </a:r>
            <a:r>
              <a:rPr kumimoji="1" lang="zh-CN" altLang="en-US" sz="3200" b="1">
                <a:latin typeface="楷体_GB2312" charset="0"/>
                <a:ea typeface="楷体_GB2312" charset="0"/>
              </a:rPr>
              <a:t>求∠</a:t>
            </a:r>
            <a:r>
              <a:rPr kumimoji="1" lang="en-US" altLang="zh-CN" sz="3200" b="1">
                <a:latin typeface="楷体_GB2312" charset="0"/>
                <a:ea typeface="楷体_GB2312" charset="0"/>
              </a:rPr>
              <a:t>4</a:t>
            </a:r>
            <a:r>
              <a:rPr kumimoji="1" lang="zh-CN" altLang="en-US" sz="3200" b="1">
                <a:latin typeface="楷体_GB2312" charset="0"/>
                <a:ea typeface="楷体_GB2312" charset="0"/>
              </a:rPr>
              <a:t>的度数</a:t>
            </a:r>
            <a:r>
              <a:rPr kumimoji="1" lang="zh-CN" altLang="en-US" sz="3200" b="1">
                <a:latin typeface="楷体_GB2312" charset="0"/>
              </a:rPr>
              <a:t>？</a:t>
            </a:r>
            <a:endParaRPr kumimoji="1" lang="zh-CN" altLang="en-US" sz="3200" b="1">
              <a:latin typeface="楷体_GB2312" charset="0"/>
              <a:ea typeface="楷体_GB2312" charset="0"/>
            </a:endParaRPr>
          </a:p>
        </p:txBody>
      </p:sp>
    </p:spTree>
    <p:extLst>
      <p:ext uri="{BB962C8B-B14F-4D97-AF65-F5344CB8AC3E}">
        <p14:creationId xmlns:p14="http://schemas.microsoft.com/office/powerpoint/2010/main" val="8919204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94"/>
                                        </p:tgtEl>
                                        <p:attrNameLst>
                                          <p:attrName>style.visibility</p:attrName>
                                        </p:attrNameLst>
                                      </p:cBhvr>
                                      <p:to>
                                        <p:strVal val="visible"/>
                                      </p:to>
                                    </p:set>
                                    <p:anim calcmode="lin" valueType="num">
                                      <p:cBhvr additive="base">
                                        <p:cTn id="7" dur="500" fill="hold"/>
                                        <p:tgtEl>
                                          <p:spTgt spid="7194"/>
                                        </p:tgtEl>
                                        <p:attrNameLst>
                                          <p:attrName>ppt_x</p:attrName>
                                        </p:attrNameLst>
                                      </p:cBhvr>
                                      <p:tavLst>
                                        <p:tav tm="0">
                                          <p:val>
                                            <p:strVal val="0-#ppt_w/2"/>
                                          </p:val>
                                        </p:tav>
                                        <p:tav tm="100000">
                                          <p:val>
                                            <p:strVal val="#ppt_x"/>
                                          </p:val>
                                        </p:tav>
                                      </p:tavLst>
                                    </p:anim>
                                    <p:anim calcmode="lin" valueType="num">
                                      <p:cBhvr additive="base">
                                        <p:cTn id="8" dur="500" fill="hold"/>
                                        <p:tgtEl>
                                          <p:spTgt spid="719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190"/>
                                        </p:tgtEl>
                                        <p:attrNameLst>
                                          <p:attrName>style.visibility</p:attrName>
                                        </p:attrNameLst>
                                      </p:cBhvr>
                                      <p:to>
                                        <p:strVal val="visible"/>
                                      </p:to>
                                    </p:set>
                                    <p:anim calcmode="lin" valueType="num">
                                      <p:cBhvr additive="base">
                                        <p:cTn id="13" dur="500" fill="hold"/>
                                        <p:tgtEl>
                                          <p:spTgt spid="7190"/>
                                        </p:tgtEl>
                                        <p:attrNameLst>
                                          <p:attrName>ppt_x</p:attrName>
                                        </p:attrNameLst>
                                      </p:cBhvr>
                                      <p:tavLst>
                                        <p:tav tm="0">
                                          <p:val>
                                            <p:strVal val="0-#ppt_w/2"/>
                                          </p:val>
                                        </p:tav>
                                        <p:tav tm="100000">
                                          <p:val>
                                            <p:strVal val="#ppt_x"/>
                                          </p:val>
                                        </p:tav>
                                      </p:tavLst>
                                    </p:anim>
                                    <p:anim calcmode="lin" valueType="num">
                                      <p:cBhvr additive="base">
                                        <p:cTn id="14" dur="500" fill="hold"/>
                                        <p:tgtEl>
                                          <p:spTgt spid="7190"/>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198"/>
                                        </p:tgtEl>
                                        <p:attrNameLst>
                                          <p:attrName>style.visibility</p:attrName>
                                        </p:attrNameLst>
                                      </p:cBhvr>
                                      <p:to>
                                        <p:strVal val="visible"/>
                                      </p:to>
                                    </p:set>
                                    <p:anim calcmode="lin" valueType="num">
                                      <p:cBhvr additive="base">
                                        <p:cTn id="19" dur="500" fill="hold"/>
                                        <p:tgtEl>
                                          <p:spTgt spid="7198"/>
                                        </p:tgtEl>
                                        <p:attrNameLst>
                                          <p:attrName>ppt_x</p:attrName>
                                        </p:attrNameLst>
                                      </p:cBhvr>
                                      <p:tavLst>
                                        <p:tav tm="0">
                                          <p:val>
                                            <p:strVal val="0-#ppt_w/2"/>
                                          </p:val>
                                        </p:tav>
                                        <p:tav tm="100000">
                                          <p:val>
                                            <p:strVal val="#ppt_x"/>
                                          </p:val>
                                        </p:tav>
                                      </p:tavLst>
                                    </p:anim>
                                    <p:anim calcmode="lin" valueType="num">
                                      <p:cBhvr additive="base">
                                        <p:cTn id="20" dur="500" fill="hold"/>
                                        <p:tgtEl>
                                          <p:spTgt spid="7198"/>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191"/>
                                        </p:tgtEl>
                                        <p:attrNameLst>
                                          <p:attrName>style.visibility</p:attrName>
                                        </p:attrNameLst>
                                      </p:cBhvr>
                                      <p:to>
                                        <p:strVal val="visible"/>
                                      </p:to>
                                    </p:set>
                                    <p:anim calcmode="lin" valueType="num">
                                      <p:cBhvr additive="base">
                                        <p:cTn id="25" dur="500" fill="hold"/>
                                        <p:tgtEl>
                                          <p:spTgt spid="7191"/>
                                        </p:tgtEl>
                                        <p:attrNameLst>
                                          <p:attrName>ppt_x</p:attrName>
                                        </p:attrNameLst>
                                      </p:cBhvr>
                                      <p:tavLst>
                                        <p:tav tm="0">
                                          <p:val>
                                            <p:strVal val="0-#ppt_w/2"/>
                                          </p:val>
                                        </p:tav>
                                        <p:tav tm="100000">
                                          <p:val>
                                            <p:strVal val="#ppt_x"/>
                                          </p:val>
                                        </p:tav>
                                      </p:tavLst>
                                    </p:anim>
                                    <p:anim calcmode="lin" valueType="num">
                                      <p:cBhvr additive="base">
                                        <p:cTn id="26" dur="500" fill="hold"/>
                                        <p:tgtEl>
                                          <p:spTgt spid="7191"/>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7192"/>
                                        </p:tgtEl>
                                        <p:attrNameLst>
                                          <p:attrName>style.visibility</p:attrName>
                                        </p:attrNameLst>
                                      </p:cBhvr>
                                      <p:to>
                                        <p:strVal val="visible"/>
                                      </p:to>
                                    </p:set>
                                    <p:anim calcmode="lin" valueType="num">
                                      <p:cBhvr additive="base">
                                        <p:cTn id="31" dur="500" fill="hold"/>
                                        <p:tgtEl>
                                          <p:spTgt spid="7192"/>
                                        </p:tgtEl>
                                        <p:attrNameLst>
                                          <p:attrName>ppt_x</p:attrName>
                                        </p:attrNameLst>
                                      </p:cBhvr>
                                      <p:tavLst>
                                        <p:tav tm="0">
                                          <p:val>
                                            <p:strVal val="0-#ppt_w/2"/>
                                          </p:val>
                                        </p:tav>
                                        <p:tav tm="100000">
                                          <p:val>
                                            <p:strVal val="#ppt_x"/>
                                          </p:val>
                                        </p:tav>
                                      </p:tavLst>
                                    </p:anim>
                                    <p:anim calcmode="lin" valueType="num">
                                      <p:cBhvr additive="base">
                                        <p:cTn id="32" dur="500" fill="hold"/>
                                        <p:tgtEl>
                                          <p:spTgt spid="7192"/>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7193"/>
                                        </p:tgtEl>
                                        <p:attrNameLst>
                                          <p:attrName>style.visibility</p:attrName>
                                        </p:attrNameLst>
                                      </p:cBhvr>
                                      <p:to>
                                        <p:strVal val="visible"/>
                                      </p:to>
                                    </p:set>
                                    <p:anim calcmode="lin" valueType="num">
                                      <p:cBhvr additive="base">
                                        <p:cTn id="37" dur="500" fill="hold"/>
                                        <p:tgtEl>
                                          <p:spTgt spid="7193"/>
                                        </p:tgtEl>
                                        <p:attrNameLst>
                                          <p:attrName>ppt_x</p:attrName>
                                        </p:attrNameLst>
                                      </p:cBhvr>
                                      <p:tavLst>
                                        <p:tav tm="0">
                                          <p:val>
                                            <p:strVal val="0-#ppt_w/2"/>
                                          </p:val>
                                        </p:tav>
                                        <p:tav tm="100000">
                                          <p:val>
                                            <p:strVal val="#ppt_x"/>
                                          </p:val>
                                        </p:tav>
                                      </p:tavLst>
                                    </p:anim>
                                    <p:anim calcmode="lin" valueType="num">
                                      <p:cBhvr additive="base">
                                        <p:cTn id="38" dur="500" fill="hold"/>
                                        <p:tgtEl>
                                          <p:spTgt spid="7193"/>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7195"/>
                                        </p:tgtEl>
                                        <p:attrNameLst>
                                          <p:attrName>style.visibility</p:attrName>
                                        </p:attrNameLst>
                                      </p:cBhvr>
                                      <p:to>
                                        <p:strVal val="visible"/>
                                      </p:to>
                                    </p:set>
                                    <p:anim calcmode="lin" valueType="num">
                                      <p:cBhvr additive="base">
                                        <p:cTn id="43" dur="500" fill="hold"/>
                                        <p:tgtEl>
                                          <p:spTgt spid="7195"/>
                                        </p:tgtEl>
                                        <p:attrNameLst>
                                          <p:attrName>ppt_x</p:attrName>
                                        </p:attrNameLst>
                                      </p:cBhvr>
                                      <p:tavLst>
                                        <p:tav tm="0">
                                          <p:val>
                                            <p:strVal val="0-#ppt_w/2"/>
                                          </p:val>
                                        </p:tav>
                                        <p:tav tm="100000">
                                          <p:val>
                                            <p:strVal val="#ppt_x"/>
                                          </p:val>
                                        </p:tav>
                                      </p:tavLst>
                                    </p:anim>
                                    <p:anim calcmode="lin" valueType="num">
                                      <p:cBhvr additive="base">
                                        <p:cTn id="44" dur="500" fill="hold"/>
                                        <p:tgtEl>
                                          <p:spTgt spid="7195"/>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7196"/>
                                        </p:tgtEl>
                                        <p:attrNameLst>
                                          <p:attrName>style.visibility</p:attrName>
                                        </p:attrNameLst>
                                      </p:cBhvr>
                                      <p:to>
                                        <p:strVal val="visible"/>
                                      </p:to>
                                    </p:set>
                                    <p:anim calcmode="lin" valueType="num">
                                      <p:cBhvr additive="base">
                                        <p:cTn id="49" dur="500" fill="hold"/>
                                        <p:tgtEl>
                                          <p:spTgt spid="7196"/>
                                        </p:tgtEl>
                                        <p:attrNameLst>
                                          <p:attrName>ppt_x</p:attrName>
                                        </p:attrNameLst>
                                      </p:cBhvr>
                                      <p:tavLst>
                                        <p:tav tm="0">
                                          <p:val>
                                            <p:strVal val="0-#ppt_w/2"/>
                                          </p:val>
                                        </p:tav>
                                        <p:tav tm="100000">
                                          <p:val>
                                            <p:strVal val="#ppt_x"/>
                                          </p:val>
                                        </p:tav>
                                      </p:tavLst>
                                    </p:anim>
                                    <p:anim calcmode="lin" valueType="num">
                                      <p:cBhvr additive="base">
                                        <p:cTn id="50" dur="500" fill="hold"/>
                                        <p:tgtEl>
                                          <p:spTgt spid="7196"/>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7199"/>
                                        </p:tgtEl>
                                        <p:attrNameLst>
                                          <p:attrName>style.visibility</p:attrName>
                                        </p:attrNameLst>
                                      </p:cBhvr>
                                      <p:to>
                                        <p:strVal val="visible"/>
                                      </p:to>
                                    </p:set>
                                    <p:anim calcmode="lin" valueType="num">
                                      <p:cBhvr additive="base">
                                        <p:cTn id="55" dur="500" fill="hold"/>
                                        <p:tgtEl>
                                          <p:spTgt spid="7199"/>
                                        </p:tgtEl>
                                        <p:attrNameLst>
                                          <p:attrName>ppt_x</p:attrName>
                                        </p:attrNameLst>
                                      </p:cBhvr>
                                      <p:tavLst>
                                        <p:tav tm="0">
                                          <p:val>
                                            <p:strVal val="0-#ppt_w/2"/>
                                          </p:val>
                                        </p:tav>
                                        <p:tav tm="100000">
                                          <p:val>
                                            <p:strVal val="#ppt_x"/>
                                          </p:val>
                                        </p:tav>
                                      </p:tavLst>
                                    </p:anim>
                                    <p:anim calcmode="lin" valueType="num">
                                      <p:cBhvr additive="base">
                                        <p:cTn id="56" dur="500" fill="hold"/>
                                        <p:tgtEl>
                                          <p:spTgt spid="7199"/>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7197"/>
                                        </p:tgtEl>
                                        <p:attrNameLst>
                                          <p:attrName>style.visibility</p:attrName>
                                        </p:attrNameLst>
                                      </p:cBhvr>
                                      <p:to>
                                        <p:strVal val="visible"/>
                                      </p:to>
                                    </p:set>
                                    <p:anim calcmode="lin" valueType="num">
                                      <p:cBhvr additive="base">
                                        <p:cTn id="61" dur="500" fill="hold"/>
                                        <p:tgtEl>
                                          <p:spTgt spid="7197"/>
                                        </p:tgtEl>
                                        <p:attrNameLst>
                                          <p:attrName>ppt_x</p:attrName>
                                        </p:attrNameLst>
                                      </p:cBhvr>
                                      <p:tavLst>
                                        <p:tav tm="0">
                                          <p:val>
                                            <p:strVal val="0-#ppt_w/2"/>
                                          </p:val>
                                        </p:tav>
                                        <p:tav tm="100000">
                                          <p:val>
                                            <p:strVal val="#ppt_x"/>
                                          </p:val>
                                        </p:tav>
                                      </p:tavLst>
                                    </p:anim>
                                    <p:anim calcmode="lin" valueType="num">
                                      <p:cBhvr additive="base">
                                        <p:cTn id="62" dur="500" fill="hold"/>
                                        <p:tgtEl>
                                          <p:spTgt spid="7197"/>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7189"/>
                                        </p:tgtEl>
                                        <p:attrNameLst>
                                          <p:attrName>style.visibility</p:attrName>
                                        </p:attrNameLst>
                                      </p:cBhvr>
                                      <p:to>
                                        <p:strVal val="visible"/>
                                      </p:to>
                                    </p:set>
                                    <p:anim calcmode="lin" valueType="num">
                                      <p:cBhvr additive="base">
                                        <p:cTn id="67" dur="500" fill="hold"/>
                                        <p:tgtEl>
                                          <p:spTgt spid="7189"/>
                                        </p:tgtEl>
                                        <p:attrNameLst>
                                          <p:attrName>ppt_x</p:attrName>
                                        </p:attrNameLst>
                                      </p:cBhvr>
                                      <p:tavLst>
                                        <p:tav tm="0">
                                          <p:val>
                                            <p:strVal val="0-#ppt_w/2"/>
                                          </p:val>
                                        </p:tav>
                                        <p:tav tm="100000">
                                          <p:val>
                                            <p:strVal val="#ppt_x"/>
                                          </p:val>
                                        </p:tav>
                                      </p:tavLst>
                                    </p:anim>
                                    <p:anim calcmode="lin" valueType="num">
                                      <p:cBhvr additive="base">
                                        <p:cTn id="68" dur="500" fill="hold"/>
                                        <p:tgtEl>
                                          <p:spTgt spid="7189"/>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3" presetClass="entr" presetSubtype="10" fill="hold" grpId="0" nodeType="clickEffect">
                                  <p:stCondLst>
                                    <p:cond delay="0"/>
                                  </p:stCondLst>
                                  <p:iterate type="wd">
                                    <p:tmPct val="100000"/>
                                  </p:iterate>
                                  <p:childTnLst>
                                    <p:set>
                                      <p:cBhvr>
                                        <p:cTn id="72" dur="1" fill="hold">
                                          <p:stCondLst>
                                            <p:cond delay="0"/>
                                          </p:stCondLst>
                                        </p:cTn>
                                        <p:tgtEl>
                                          <p:spTgt spid="7200">
                                            <p:txEl>
                                              <p:pRg st="0" end="0"/>
                                            </p:txEl>
                                          </p:spTgt>
                                        </p:tgtEl>
                                        <p:attrNameLst>
                                          <p:attrName>style.visibility</p:attrName>
                                        </p:attrNameLst>
                                      </p:cBhvr>
                                      <p:to>
                                        <p:strVal val="visible"/>
                                      </p:to>
                                    </p:set>
                                    <p:animEffect transition="in" filter="blinds(horizontal)">
                                      <p:cBhvr>
                                        <p:cTn id="73" dur="300"/>
                                        <p:tgtEl>
                                          <p:spTgt spid="7200">
                                            <p:txEl>
                                              <p:pRg st="0" end="0"/>
                                            </p:txEl>
                                          </p:spTgt>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3" presetClass="entr" presetSubtype="10" fill="hold" grpId="0" nodeType="clickEffect">
                                  <p:stCondLst>
                                    <p:cond delay="0"/>
                                  </p:stCondLst>
                                  <p:iterate type="wd">
                                    <p:tmPct val="100000"/>
                                  </p:iterate>
                                  <p:childTnLst>
                                    <p:set>
                                      <p:cBhvr>
                                        <p:cTn id="77" dur="1" fill="hold">
                                          <p:stCondLst>
                                            <p:cond delay="0"/>
                                          </p:stCondLst>
                                        </p:cTn>
                                        <p:tgtEl>
                                          <p:spTgt spid="7200">
                                            <p:txEl>
                                              <p:pRg st="1" end="1"/>
                                            </p:txEl>
                                          </p:spTgt>
                                        </p:tgtEl>
                                        <p:attrNameLst>
                                          <p:attrName>style.visibility</p:attrName>
                                        </p:attrNameLst>
                                      </p:cBhvr>
                                      <p:to>
                                        <p:strVal val="visible"/>
                                      </p:to>
                                    </p:set>
                                    <p:animEffect transition="in" filter="blinds(horizontal)">
                                      <p:cBhvr>
                                        <p:cTn id="78" dur="300"/>
                                        <p:tgtEl>
                                          <p:spTgt spid="720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9" grpId="0" autoUpdateAnimBg="0"/>
      <p:bldP spid="7190" grpId="0" autoUpdateAnimBg="0"/>
      <p:bldP spid="7191" grpId="0" autoUpdateAnimBg="0"/>
      <p:bldP spid="7192" grpId="0" autoUpdateAnimBg="0"/>
      <p:bldP spid="7193" grpId="0" autoUpdateAnimBg="0"/>
      <p:bldP spid="7194" grpId="0" autoUpdateAnimBg="0"/>
      <p:bldP spid="7195" grpId="0" autoUpdateAnimBg="0"/>
      <p:bldP spid="7196" grpId="0" autoUpdateAnimBg="0"/>
      <p:bldP spid="7197" grpId="0" autoUpdateAnimBg="0"/>
      <p:bldP spid="7198" grpId="0" autoUpdateAnimBg="0"/>
      <p:bldP spid="7199" grpId="0" autoUpdateAnimBg="0"/>
      <p:bldP spid="7200"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20" name="Object 4"/>
          <p:cNvGraphicFramePr>
            <a:graphicFrameLocks noChangeAspect="1"/>
          </p:cNvGraphicFramePr>
          <p:nvPr/>
        </p:nvGraphicFramePr>
        <p:xfrm>
          <a:off x="1524000" y="0"/>
          <a:ext cx="9144000" cy="6858000"/>
        </p:xfrm>
        <a:graphic>
          <a:graphicData uri="http://schemas.openxmlformats.org/presentationml/2006/ole">
            <mc:AlternateContent xmlns:mc="http://schemas.openxmlformats.org/markup-compatibility/2006">
              <mc:Choice xmlns:v="urn:schemas-microsoft-com:vml" Requires="v">
                <p:oleObj spid="_x0000_s19467" name="BMP 图象" r:id="rId3" imgW="6095238" imgH="4571429" progId="Paint.Picture">
                  <p:embed/>
                </p:oleObj>
              </mc:Choice>
              <mc:Fallback>
                <p:oleObj name="BMP 图象" r:id="rId3" imgW="6095238" imgH="4571429"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l="8333" r="10001" b="27760"/>
                      <a:stretch>
                        <a:fillRect/>
                      </a:stretch>
                    </p:blipFill>
                    <p:spPr bwMode="auto">
                      <a:xfrm>
                        <a:off x="152400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1027" name="Text Box 5"/>
          <p:cNvSpPr txBox="1">
            <a:spLocks noChangeArrowheads="1"/>
          </p:cNvSpPr>
          <p:nvPr/>
        </p:nvSpPr>
        <p:spPr bwMode="auto">
          <a:xfrm>
            <a:off x="8883650" y="5667376"/>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zh-CN"/>
          </a:p>
        </p:txBody>
      </p:sp>
    </p:spTree>
    <p:extLst>
      <p:ext uri="{BB962C8B-B14F-4D97-AF65-F5344CB8AC3E}">
        <p14:creationId xmlns:p14="http://schemas.microsoft.com/office/powerpoint/2010/main" val="10704916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after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p:cTn id="7" dur="500" fill="hold"/>
                                        <p:tgtEl>
                                          <p:spTgt spid="9220"/>
                                        </p:tgtEl>
                                        <p:attrNameLst>
                                          <p:attrName>ppt_w</p:attrName>
                                        </p:attrNameLst>
                                      </p:cBhvr>
                                      <p:tavLst>
                                        <p:tav tm="0">
                                          <p:val>
                                            <p:strVal val="4/3*#ppt_w"/>
                                          </p:val>
                                        </p:tav>
                                        <p:tav tm="100000">
                                          <p:val>
                                            <p:strVal val="#ppt_w"/>
                                          </p:val>
                                        </p:tav>
                                      </p:tavLst>
                                    </p:anim>
                                    <p:anim calcmode="lin" valueType="num">
                                      <p:cBhvr>
                                        <p:cTn id="8" dur="500" fill="hold"/>
                                        <p:tgtEl>
                                          <p:spTgt spid="922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7" name="Text Box 17"/>
          <p:cNvSpPr txBox="1">
            <a:spLocks noChangeArrowheads="1"/>
          </p:cNvSpPr>
          <p:nvPr/>
        </p:nvSpPr>
        <p:spPr bwMode="auto">
          <a:xfrm>
            <a:off x="2063750" y="4413251"/>
            <a:ext cx="8193088"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2800" b="1">
                <a:solidFill>
                  <a:srgbClr val="660066"/>
                </a:solidFill>
                <a:latin typeface="Times New Roman" charset="0"/>
              </a:rPr>
              <a:t>解：∵∠</a:t>
            </a:r>
            <a:r>
              <a:rPr kumimoji="1" lang="en-US" altLang="zh-CN" sz="2800" b="1">
                <a:solidFill>
                  <a:srgbClr val="660066"/>
                </a:solidFill>
                <a:latin typeface="Times New Roman" charset="0"/>
              </a:rPr>
              <a:t>DOB=∠</a:t>
            </a:r>
            <a:r>
              <a:rPr kumimoji="1" lang="en-US" altLang="zh-CN" sz="2800" b="1" u="sng">
                <a:solidFill>
                  <a:srgbClr val="660066"/>
                </a:solidFill>
                <a:latin typeface="Times New Roman" charset="0"/>
              </a:rPr>
              <a:t>            </a:t>
            </a:r>
            <a:r>
              <a:rPr kumimoji="1" lang="zh-CN" altLang="en-US" sz="2800" b="1">
                <a:solidFill>
                  <a:srgbClr val="660066"/>
                </a:solidFill>
                <a:latin typeface="Times New Roman" charset="0"/>
              </a:rPr>
              <a:t>，（</a:t>
            </a:r>
            <a:r>
              <a:rPr kumimoji="1" lang="zh-CN" altLang="en-US" sz="2800" b="1" u="sng">
                <a:solidFill>
                  <a:srgbClr val="660066"/>
                </a:solidFill>
                <a:latin typeface="Times New Roman" charset="0"/>
              </a:rPr>
              <a:t>                           </a:t>
            </a:r>
            <a:r>
              <a:rPr kumimoji="1" lang="zh-CN" altLang="en-US" sz="2800" b="1">
                <a:solidFill>
                  <a:srgbClr val="660066"/>
                </a:solidFill>
                <a:latin typeface="Times New Roman" charset="0"/>
              </a:rPr>
              <a:t>）        </a:t>
            </a:r>
          </a:p>
          <a:p>
            <a:pPr eaLnBrk="1" hangingPunct="1"/>
            <a:r>
              <a:rPr kumimoji="1" lang="zh-CN" altLang="en-US" sz="2800" b="1">
                <a:solidFill>
                  <a:srgbClr val="660066"/>
                </a:solidFill>
                <a:latin typeface="Times New Roman" charset="0"/>
              </a:rPr>
              <a:t>              </a:t>
            </a:r>
            <a:r>
              <a:rPr kumimoji="1" lang="zh-CN" altLang="en-US" sz="2800" b="1" u="sng">
                <a:solidFill>
                  <a:srgbClr val="660066"/>
                </a:solidFill>
                <a:latin typeface="Times New Roman" charset="0"/>
              </a:rPr>
              <a:t>                </a:t>
            </a:r>
            <a:r>
              <a:rPr kumimoji="1" lang="en-US" altLang="zh-CN" sz="2800" b="1">
                <a:solidFill>
                  <a:srgbClr val="660066"/>
                </a:solidFill>
                <a:latin typeface="Times New Roman" charset="0"/>
              </a:rPr>
              <a:t>=80°</a:t>
            </a:r>
            <a:r>
              <a:rPr kumimoji="1" lang="zh-CN" altLang="en-US" sz="2800" b="1">
                <a:solidFill>
                  <a:srgbClr val="660066"/>
                </a:solidFill>
                <a:latin typeface="Times New Roman" charset="0"/>
              </a:rPr>
              <a:t>（已知）</a:t>
            </a:r>
          </a:p>
          <a:p>
            <a:pPr eaLnBrk="1" hangingPunct="1"/>
            <a:r>
              <a:rPr kumimoji="1" lang="zh-CN" altLang="en-US" sz="2800" b="1">
                <a:solidFill>
                  <a:srgbClr val="660066"/>
                </a:solidFill>
                <a:latin typeface="Times New Roman" charset="0"/>
              </a:rPr>
              <a:t>        ∴∠</a:t>
            </a:r>
            <a:r>
              <a:rPr kumimoji="1" lang="en-US" altLang="zh-CN" sz="2800" b="1">
                <a:solidFill>
                  <a:srgbClr val="660066"/>
                </a:solidFill>
                <a:latin typeface="Times New Roman" charset="0"/>
              </a:rPr>
              <a:t>DOB=</a:t>
            </a:r>
            <a:r>
              <a:rPr kumimoji="1" lang="en-US" altLang="zh-CN" sz="2800" b="1" u="sng">
                <a:solidFill>
                  <a:srgbClr val="660066"/>
                </a:solidFill>
                <a:latin typeface="Times New Roman" charset="0"/>
              </a:rPr>
              <a:t>     </a:t>
            </a:r>
            <a:r>
              <a:rPr kumimoji="1" lang="zh-CN" altLang="en-US" sz="2800" b="1" u="sng">
                <a:solidFill>
                  <a:srgbClr val="660066"/>
                </a:solidFill>
                <a:latin typeface="Times New Roman" charset="0"/>
              </a:rPr>
              <a:t>　</a:t>
            </a:r>
            <a:r>
              <a:rPr kumimoji="1" lang="en-US" altLang="zh-CN" sz="2800" b="1">
                <a:solidFill>
                  <a:srgbClr val="660066"/>
                </a:solidFill>
                <a:latin typeface="Times New Roman" charset="0"/>
              </a:rPr>
              <a:t>°</a:t>
            </a:r>
            <a:r>
              <a:rPr kumimoji="1" lang="zh-CN" altLang="en-US" sz="2800" b="1">
                <a:solidFill>
                  <a:srgbClr val="660066"/>
                </a:solidFill>
                <a:latin typeface="Times New Roman" charset="0"/>
              </a:rPr>
              <a:t>（等量代换）</a:t>
            </a:r>
          </a:p>
          <a:p>
            <a:pPr eaLnBrk="1" hangingPunct="1"/>
            <a:r>
              <a:rPr kumimoji="1" lang="zh-CN" altLang="en-US" sz="2800" b="1">
                <a:solidFill>
                  <a:srgbClr val="660066"/>
                </a:solidFill>
                <a:latin typeface="Times New Roman" charset="0"/>
              </a:rPr>
              <a:t>    又∵∠</a:t>
            </a:r>
            <a:r>
              <a:rPr kumimoji="1" lang="en-US" altLang="zh-CN" sz="2800" b="1">
                <a:solidFill>
                  <a:srgbClr val="660066"/>
                </a:solidFill>
                <a:latin typeface="Times New Roman" charset="0"/>
              </a:rPr>
              <a:t>1=30°</a:t>
            </a:r>
            <a:r>
              <a:rPr kumimoji="1" lang="zh-CN" altLang="en-US" sz="2800" b="1">
                <a:solidFill>
                  <a:srgbClr val="660066"/>
                </a:solidFill>
                <a:latin typeface="Times New Roman" charset="0"/>
              </a:rPr>
              <a:t>（</a:t>
            </a:r>
            <a:r>
              <a:rPr kumimoji="1" lang="zh-CN" altLang="en-US" sz="2800" b="1" u="sng">
                <a:solidFill>
                  <a:srgbClr val="660066"/>
                </a:solidFill>
                <a:latin typeface="Times New Roman" charset="0"/>
              </a:rPr>
              <a:t>         </a:t>
            </a:r>
            <a:r>
              <a:rPr kumimoji="1" lang="zh-CN" altLang="en-US" sz="2800" b="1">
                <a:solidFill>
                  <a:srgbClr val="660066"/>
                </a:solidFill>
                <a:latin typeface="Times New Roman" charset="0"/>
              </a:rPr>
              <a:t>）</a:t>
            </a:r>
          </a:p>
          <a:p>
            <a:pPr eaLnBrk="1" hangingPunct="1"/>
            <a:r>
              <a:rPr kumimoji="1" lang="zh-CN" altLang="en-US" sz="2800" b="1">
                <a:solidFill>
                  <a:srgbClr val="660066"/>
                </a:solidFill>
                <a:latin typeface="Times New Roman" charset="0"/>
              </a:rPr>
              <a:t>        ∴∠</a:t>
            </a:r>
            <a:r>
              <a:rPr kumimoji="1" lang="en-US" altLang="zh-CN" sz="2800" b="1">
                <a:solidFill>
                  <a:srgbClr val="660066"/>
                </a:solidFill>
                <a:latin typeface="Times New Roman" charset="0"/>
              </a:rPr>
              <a:t>2=∠</a:t>
            </a:r>
            <a:r>
              <a:rPr kumimoji="1" lang="en-US" altLang="zh-CN" sz="2800" b="1" u="sng">
                <a:solidFill>
                  <a:srgbClr val="660066"/>
                </a:solidFill>
                <a:latin typeface="Times New Roman" charset="0"/>
              </a:rPr>
              <a:t>           </a:t>
            </a:r>
            <a:r>
              <a:rPr kumimoji="1" lang="en-US" altLang="zh-CN" sz="2800" b="1">
                <a:solidFill>
                  <a:srgbClr val="660066"/>
                </a:solidFill>
                <a:latin typeface="Times New Roman" charset="0"/>
              </a:rPr>
              <a:t>-∠</a:t>
            </a:r>
            <a:r>
              <a:rPr kumimoji="1" lang="en-US" altLang="zh-CN" sz="2800" b="1" u="sng">
                <a:solidFill>
                  <a:srgbClr val="660066"/>
                </a:solidFill>
                <a:latin typeface="Times New Roman" charset="0"/>
              </a:rPr>
              <a:t>     </a:t>
            </a:r>
            <a:r>
              <a:rPr kumimoji="1" lang="en-US" altLang="zh-CN" sz="2800" b="1">
                <a:solidFill>
                  <a:srgbClr val="660066"/>
                </a:solidFill>
                <a:latin typeface="Times New Roman" charset="0"/>
              </a:rPr>
              <a:t>=</a:t>
            </a:r>
            <a:r>
              <a:rPr kumimoji="1" lang="en-US" altLang="zh-CN" sz="2800" b="1" u="sng">
                <a:solidFill>
                  <a:srgbClr val="660066"/>
                </a:solidFill>
                <a:latin typeface="Times New Roman" charset="0"/>
              </a:rPr>
              <a:t>         </a:t>
            </a:r>
            <a:r>
              <a:rPr kumimoji="1" lang="en-US" altLang="zh-CN" sz="2800" b="1">
                <a:solidFill>
                  <a:srgbClr val="660066"/>
                </a:solidFill>
                <a:latin typeface="Times New Roman" charset="0"/>
              </a:rPr>
              <a:t>-</a:t>
            </a:r>
            <a:r>
              <a:rPr kumimoji="1" lang="en-US" altLang="zh-CN" sz="2800" b="1" u="sng">
                <a:solidFill>
                  <a:srgbClr val="660066"/>
                </a:solidFill>
                <a:latin typeface="Times New Roman" charset="0"/>
              </a:rPr>
              <a:t>      </a:t>
            </a:r>
            <a:r>
              <a:rPr kumimoji="1" lang="en-US" altLang="zh-CN" sz="2800" b="1">
                <a:solidFill>
                  <a:srgbClr val="660066"/>
                </a:solidFill>
                <a:latin typeface="Times New Roman" charset="0"/>
              </a:rPr>
              <a:t>=</a:t>
            </a:r>
            <a:r>
              <a:rPr kumimoji="1" lang="en-US" altLang="zh-CN" sz="2800" b="1" u="sng">
                <a:solidFill>
                  <a:srgbClr val="660066"/>
                </a:solidFill>
                <a:latin typeface="Times New Roman" charset="0"/>
              </a:rPr>
              <a:t>       </a:t>
            </a:r>
            <a:r>
              <a:rPr kumimoji="1" lang="en-US" altLang="zh-CN" sz="2800" b="1">
                <a:solidFill>
                  <a:srgbClr val="660066"/>
                </a:solidFill>
                <a:latin typeface="Times New Roman" charset="0"/>
              </a:rPr>
              <a:t>°</a:t>
            </a:r>
          </a:p>
        </p:txBody>
      </p:sp>
      <p:sp>
        <p:nvSpPr>
          <p:cNvPr id="13315" name="Text Box 4"/>
          <p:cNvSpPr txBox="1">
            <a:spLocks noChangeArrowheads="1"/>
          </p:cNvSpPr>
          <p:nvPr/>
        </p:nvSpPr>
        <p:spPr bwMode="auto">
          <a:xfrm>
            <a:off x="1982788" y="836613"/>
            <a:ext cx="8361362"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3200" b="1">
                <a:latin typeface="Times New Roman" charset="0"/>
              </a:rPr>
              <a:t>1</a:t>
            </a:r>
            <a:r>
              <a:rPr kumimoji="1" lang="zh-CN" altLang="en-US" sz="3200" b="1">
                <a:latin typeface="Times New Roman" charset="0"/>
              </a:rPr>
              <a:t>、一个角的对顶角有</a:t>
            </a:r>
            <a:r>
              <a:rPr kumimoji="1" lang="zh-CN" altLang="en-US" sz="3200" b="1" u="sng">
                <a:latin typeface="Times New Roman" charset="0"/>
              </a:rPr>
              <a:t>         </a:t>
            </a:r>
            <a:r>
              <a:rPr kumimoji="1" lang="zh-CN" altLang="en-US" sz="3200" b="1">
                <a:latin typeface="Times New Roman" charset="0"/>
              </a:rPr>
              <a:t>个，邻补角最多有</a:t>
            </a:r>
          </a:p>
          <a:p>
            <a:pPr eaLnBrk="1" hangingPunct="1"/>
            <a:r>
              <a:rPr kumimoji="1" lang="zh-CN" altLang="en-US" sz="3200" b="1" u="sng">
                <a:latin typeface="Times New Roman" charset="0"/>
              </a:rPr>
              <a:t>        </a:t>
            </a:r>
            <a:r>
              <a:rPr kumimoji="1" lang="zh-CN" altLang="en-US" sz="3200" b="1">
                <a:latin typeface="Times New Roman" charset="0"/>
              </a:rPr>
              <a:t>个，而补角则可以有</a:t>
            </a:r>
            <a:r>
              <a:rPr kumimoji="1" lang="zh-CN" altLang="en-US" sz="3200" b="1" u="sng">
                <a:latin typeface="Times New Roman" charset="0"/>
              </a:rPr>
              <a:t>           </a:t>
            </a:r>
            <a:r>
              <a:rPr kumimoji="1" lang="zh-CN" altLang="en-US" sz="3200" b="1">
                <a:latin typeface="Times New Roman" charset="0"/>
              </a:rPr>
              <a:t>个。</a:t>
            </a:r>
          </a:p>
        </p:txBody>
      </p:sp>
      <p:sp>
        <p:nvSpPr>
          <p:cNvPr id="13316" name="Text Box 5"/>
          <p:cNvSpPr txBox="1">
            <a:spLocks noChangeArrowheads="1"/>
          </p:cNvSpPr>
          <p:nvPr/>
        </p:nvSpPr>
        <p:spPr bwMode="auto">
          <a:xfrm>
            <a:off x="2006601" y="2873375"/>
            <a:ext cx="56737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3200" b="1">
                <a:latin typeface="Times New Roman" charset="0"/>
              </a:rPr>
              <a:t>3</a:t>
            </a:r>
            <a:r>
              <a:rPr kumimoji="1" lang="zh-CN" altLang="en-US" sz="3200" b="1">
                <a:latin typeface="Times New Roman" charset="0"/>
              </a:rPr>
              <a:t>、如图，直线</a:t>
            </a:r>
            <a:r>
              <a:rPr kumimoji="1" lang="en-US" altLang="zh-CN" sz="3200" b="1">
                <a:latin typeface="Times New Roman" charset="0"/>
              </a:rPr>
              <a:t>AB</a:t>
            </a:r>
            <a:r>
              <a:rPr kumimoji="1" lang="zh-CN" altLang="en-US" sz="3200" b="1">
                <a:latin typeface="Times New Roman" charset="0"/>
              </a:rPr>
              <a:t>、</a:t>
            </a:r>
            <a:r>
              <a:rPr kumimoji="1" lang="en-US" altLang="zh-CN" sz="3200" b="1">
                <a:latin typeface="Times New Roman" charset="0"/>
              </a:rPr>
              <a:t>CD</a:t>
            </a:r>
            <a:r>
              <a:rPr kumimoji="1" lang="zh-CN" altLang="en-US" sz="3200" b="1">
                <a:latin typeface="Times New Roman" charset="0"/>
              </a:rPr>
              <a:t>相交于</a:t>
            </a:r>
            <a:r>
              <a:rPr kumimoji="1" lang="en-US" altLang="zh-CN" sz="3200" b="1">
                <a:latin typeface="Times New Roman" charset="0"/>
              </a:rPr>
              <a:t>O</a:t>
            </a:r>
            <a:r>
              <a:rPr kumimoji="1" lang="zh-CN" altLang="en-US" sz="3200" b="1">
                <a:latin typeface="Times New Roman" charset="0"/>
              </a:rPr>
              <a:t>，∠</a:t>
            </a:r>
            <a:r>
              <a:rPr kumimoji="1" lang="en-US" altLang="zh-CN" sz="3200" b="1">
                <a:latin typeface="Times New Roman" charset="0"/>
              </a:rPr>
              <a:t>AOC=80°∠1=30°</a:t>
            </a:r>
            <a:r>
              <a:rPr kumimoji="1" lang="zh-CN" altLang="en-US" sz="3200" b="1">
                <a:latin typeface="Times New Roman" charset="0"/>
              </a:rPr>
              <a:t>；求∠</a:t>
            </a:r>
            <a:r>
              <a:rPr kumimoji="1" lang="en-US" altLang="zh-CN" sz="3200" b="1">
                <a:latin typeface="Times New Roman" charset="0"/>
              </a:rPr>
              <a:t>2</a:t>
            </a:r>
            <a:r>
              <a:rPr kumimoji="1" lang="zh-CN" altLang="en-US" sz="3200" b="1">
                <a:latin typeface="Times New Roman" charset="0"/>
              </a:rPr>
              <a:t>的度数</a:t>
            </a:r>
            <a:r>
              <a:rPr kumimoji="1" lang="en-US" altLang="zh-CN" sz="3200" b="1">
                <a:latin typeface="Times New Roman" charset="0"/>
              </a:rPr>
              <a:t>.</a:t>
            </a:r>
          </a:p>
        </p:txBody>
      </p:sp>
      <p:sp>
        <p:nvSpPr>
          <p:cNvPr id="13317" name="Line 6"/>
          <p:cNvSpPr>
            <a:spLocks noChangeShapeType="1"/>
          </p:cNvSpPr>
          <p:nvPr/>
        </p:nvSpPr>
        <p:spPr bwMode="auto">
          <a:xfrm>
            <a:off x="7978775" y="2955925"/>
            <a:ext cx="2438400" cy="1447800"/>
          </a:xfrm>
          <a:prstGeom prst="line">
            <a:avLst/>
          </a:prstGeom>
          <a:noFill/>
          <a:ln w="57150">
            <a:solidFill>
              <a:srgbClr val="FF0066"/>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3318" name="Line 7"/>
          <p:cNvSpPr>
            <a:spLocks noChangeShapeType="1"/>
          </p:cNvSpPr>
          <p:nvPr/>
        </p:nvSpPr>
        <p:spPr bwMode="auto">
          <a:xfrm flipH="1">
            <a:off x="7978775" y="2574925"/>
            <a:ext cx="2057400" cy="1828800"/>
          </a:xfrm>
          <a:prstGeom prst="line">
            <a:avLst/>
          </a:prstGeom>
          <a:noFill/>
          <a:ln w="57150">
            <a:solidFill>
              <a:srgbClr val="FF0066"/>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3319" name="Line 8"/>
          <p:cNvSpPr>
            <a:spLocks noChangeShapeType="1"/>
          </p:cNvSpPr>
          <p:nvPr/>
        </p:nvSpPr>
        <p:spPr bwMode="auto">
          <a:xfrm flipV="1">
            <a:off x="8969375" y="3336925"/>
            <a:ext cx="1447800" cy="228600"/>
          </a:xfrm>
          <a:prstGeom prst="line">
            <a:avLst/>
          </a:prstGeom>
          <a:noFill/>
          <a:ln w="57150">
            <a:solidFill>
              <a:srgbClr val="FF0066"/>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3320" name="Text Box 9"/>
          <p:cNvSpPr txBox="1">
            <a:spLocks noChangeArrowheads="1"/>
          </p:cNvSpPr>
          <p:nvPr/>
        </p:nvSpPr>
        <p:spPr bwMode="auto">
          <a:xfrm>
            <a:off x="7896226" y="25654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400" b="1">
                <a:solidFill>
                  <a:srgbClr val="CC3399"/>
                </a:solidFill>
                <a:latin typeface="Times New Roman" charset="0"/>
              </a:rPr>
              <a:t>A</a:t>
            </a:r>
          </a:p>
        </p:txBody>
      </p:sp>
      <p:sp>
        <p:nvSpPr>
          <p:cNvPr id="13321" name="Text Box 10"/>
          <p:cNvSpPr txBox="1">
            <a:spLocks noChangeArrowheads="1"/>
          </p:cNvSpPr>
          <p:nvPr/>
        </p:nvSpPr>
        <p:spPr bwMode="auto">
          <a:xfrm>
            <a:off x="7680326" y="3933826"/>
            <a:ext cx="4413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CC3399"/>
                </a:solidFill>
                <a:latin typeface="Times New Roman" charset="0"/>
              </a:rPr>
              <a:t>C</a:t>
            </a:r>
          </a:p>
        </p:txBody>
      </p:sp>
      <p:sp>
        <p:nvSpPr>
          <p:cNvPr id="13322" name="Text Box 11"/>
          <p:cNvSpPr txBox="1">
            <a:spLocks noChangeArrowheads="1"/>
          </p:cNvSpPr>
          <p:nvPr/>
        </p:nvSpPr>
        <p:spPr bwMode="auto">
          <a:xfrm>
            <a:off x="10029825" y="4292601"/>
            <a:ext cx="4206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CC3399"/>
                </a:solidFill>
                <a:latin typeface="Times New Roman" charset="0"/>
              </a:rPr>
              <a:t>B</a:t>
            </a:r>
          </a:p>
        </p:txBody>
      </p:sp>
      <p:sp>
        <p:nvSpPr>
          <p:cNvPr id="13323" name="Text Box 12"/>
          <p:cNvSpPr txBox="1">
            <a:spLocks noChangeArrowheads="1"/>
          </p:cNvSpPr>
          <p:nvPr/>
        </p:nvSpPr>
        <p:spPr bwMode="auto">
          <a:xfrm>
            <a:off x="9983789" y="2405063"/>
            <a:ext cx="4413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CC3399"/>
                </a:solidFill>
                <a:latin typeface="Times New Roman" charset="0"/>
              </a:rPr>
              <a:t>D</a:t>
            </a:r>
          </a:p>
        </p:txBody>
      </p:sp>
      <p:sp>
        <p:nvSpPr>
          <p:cNvPr id="13324" name="Text Box 13"/>
          <p:cNvSpPr txBox="1">
            <a:spLocks noChangeArrowheads="1"/>
          </p:cNvSpPr>
          <p:nvPr/>
        </p:nvSpPr>
        <p:spPr bwMode="auto">
          <a:xfrm>
            <a:off x="10128250" y="3341688"/>
            <a:ext cx="42068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CC3399"/>
                </a:solidFill>
                <a:latin typeface="Times New Roman" charset="0"/>
              </a:rPr>
              <a:t>E</a:t>
            </a:r>
          </a:p>
        </p:txBody>
      </p:sp>
      <p:sp>
        <p:nvSpPr>
          <p:cNvPr id="13325" name="Text Box 16"/>
          <p:cNvSpPr txBox="1">
            <a:spLocks noChangeArrowheads="1"/>
          </p:cNvSpPr>
          <p:nvPr/>
        </p:nvSpPr>
        <p:spPr bwMode="auto">
          <a:xfrm>
            <a:off x="9409113" y="2981326"/>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CC3399"/>
                </a:solidFill>
                <a:latin typeface="Times New Roman" charset="0"/>
              </a:rPr>
              <a:t>1</a:t>
            </a:r>
          </a:p>
        </p:txBody>
      </p:sp>
      <p:sp>
        <p:nvSpPr>
          <p:cNvPr id="10258" name="Text Box 18"/>
          <p:cNvSpPr txBox="1">
            <a:spLocks noChangeArrowheads="1"/>
          </p:cNvSpPr>
          <p:nvPr/>
        </p:nvSpPr>
        <p:spPr bwMode="auto">
          <a:xfrm>
            <a:off x="6167438" y="777875"/>
            <a:ext cx="5905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3200" b="1">
                <a:solidFill>
                  <a:srgbClr val="FF0066"/>
                </a:solidFill>
                <a:latin typeface="Times New Roman" charset="0"/>
                <a:ea typeface="华文新魏" charset="-122"/>
              </a:rPr>
              <a:t>一</a:t>
            </a:r>
          </a:p>
        </p:txBody>
      </p:sp>
      <p:sp>
        <p:nvSpPr>
          <p:cNvPr id="10259" name="Text Box 19"/>
          <p:cNvSpPr txBox="1">
            <a:spLocks noChangeArrowheads="1"/>
          </p:cNvSpPr>
          <p:nvPr/>
        </p:nvSpPr>
        <p:spPr bwMode="auto">
          <a:xfrm>
            <a:off x="2208213" y="1268414"/>
            <a:ext cx="5905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3200" b="1">
                <a:solidFill>
                  <a:srgbClr val="FF0066"/>
                </a:solidFill>
                <a:latin typeface="Times New Roman" charset="0"/>
                <a:ea typeface="华文新魏" charset="-122"/>
              </a:rPr>
              <a:t>两</a:t>
            </a:r>
          </a:p>
        </p:txBody>
      </p:sp>
      <p:sp>
        <p:nvSpPr>
          <p:cNvPr id="10260" name="Text Box 20"/>
          <p:cNvSpPr txBox="1">
            <a:spLocks noChangeArrowheads="1"/>
          </p:cNvSpPr>
          <p:nvPr/>
        </p:nvSpPr>
        <p:spPr bwMode="auto">
          <a:xfrm>
            <a:off x="6672263" y="1265239"/>
            <a:ext cx="9969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3200" b="1">
                <a:solidFill>
                  <a:srgbClr val="FF0066"/>
                </a:solidFill>
                <a:latin typeface="Times New Roman" charset="0"/>
                <a:ea typeface="华文新魏" charset="-122"/>
              </a:rPr>
              <a:t>无数</a:t>
            </a:r>
          </a:p>
        </p:txBody>
      </p:sp>
      <p:sp>
        <p:nvSpPr>
          <p:cNvPr id="10261" name="Text Box 21"/>
          <p:cNvSpPr txBox="1">
            <a:spLocks noChangeArrowheads="1"/>
          </p:cNvSpPr>
          <p:nvPr/>
        </p:nvSpPr>
        <p:spPr bwMode="auto">
          <a:xfrm>
            <a:off x="4997450" y="4403726"/>
            <a:ext cx="11699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AOC</a:t>
            </a:r>
          </a:p>
        </p:txBody>
      </p:sp>
      <p:sp>
        <p:nvSpPr>
          <p:cNvPr id="10262" name="Text Box 22"/>
          <p:cNvSpPr txBox="1">
            <a:spLocks noChangeArrowheads="1"/>
          </p:cNvSpPr>
          <p:nvPr/>
        </p:nvSpPr>
        <p:spPr bwMode="auto">
          <a:xfrm>
            <a:off x="3352800" y="4797426"/>
            <a:ext cx="15192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∠AOC</a:t>
            </a:r>
          </a:p>
        </p:txBody>
      </p:sp>
      <p:sp>
        <p:nvSpPr>
          <p:cNvPr id="10263" name="Text Box 23"/>
          <p:cNvSpPr txBox="1">
            <a:spLocks noChangeArrowheads="1"/>
          </p:cNvSpPr>
          <p:nvPr/>
        </p:nvSpPr>
        <p:spPr bwMode="auto">
          <a:xfrm>
            <a:off x="4278314" y="6092826"/>
            <a:ext cx="95408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DOB</a:t>
            </a:r>
          </a:p>
        </p:txBody>
      </p:sp>
      <p:sp>
        <p:nvSpPr>
          <p:cNvPr id="10264" name="Text Box 24"/>
          <p:cNvSpPr txBox="1">
            <a:spLocks noChangeArrowheads="1"/>
          </p:cNvSpPr>
          <p:nvPr/>
        </p:nvSpPr>
        <p:spPr bwMode="auto">
          <a:xfrm>
            <a:off x="5849938" y="6107113"/>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1</a:t>
            </a:r>
          </a:p>
        </p:txBody>
      </p:sp>
      <p:sp>
        <p:nvSpPr>
          <p:cNvPr id="10265" name="Text Box 25"/>
          <p:cNvSpPr txBox="1">
            <a:spLocks noChangeArrowheads="1"/>
          </p:cNvSpPr>
          <p:nvPr/>
        </p:nvSpPr>
        <p:spPr bwMode="auto">
          <a:xfrm>
            <a:off x="6513513" y="6092826"/>
            <a:ext cx="95091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80°</a:t>
            </a:r>
          </a:p>
        </p:txBody>
      </p:sp>
      <p:sp>
        <p:nvSpPr>
          <p:cNvPr id="10266" name="Text Box 26"/>
          <p:cNvSpPr txBox="1">
            <a:spLocks noChangeArrowheads="1"/>
          </p:cNvSpPr>
          <p:nvPr/>
        </p:nvSpPr>
        <p:spPr bwMode="auto">
          <a:xfrm>
            <a:off x="7289800" y="6092826"/>
            <a:ext cx="9667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30°</a:t>
            </a:r>
          </a:p>
        </p:txBody>
      </p:sp>
      <p:sp>
        <p:nvSpPr>
          <p:cNvPr id="10267" name="Text Box 27"/>
          <p:cNvSpPr txBox="1">
            <a:spLocks noChangeArrowheads="1"/>
          </p:cNvSpPr>
          <p:nvPr/>
        </p:nvSpPr>
        <p:spPr bwMode="auto">
          <a:xfrm>
            <a:off x="8112125" y="6092826"/>
            <a:ext cx="5397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50</a:t>
            </a:r>
          </a:p>
        </p:txBody>
      </p:sp>
      <p:sp>
        <p:nvSpPr>
          <p:cNvPr id="10268" name="Text Box 28"/>
          <p:cNvSpPr txBox="1">
            <a:spLocks noChangeArrowheads="1"/>
          </p:cNvSpPr>
          <p:nvPr/>
        </p:nvSpPr>
        <p:spPr bwMode="auto">
          <a:xfrm>
            <a:off x="6862764" y="4351338"/>
            <a:ext cx="2185987"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2800" b="1">
                <a:solidFill>
                  <a:srgbClr val="FF0066"/>
                </a:solidFill>
                <a:latin typeface="Times New Roman" charset="0"/>
              </a:rPr>
              <a:t>对顶角相等</a:t>
            </a:r>
          </a:p>
        </p:txBody>
      </p:sp>
      <p:sp>
        <p:nvSpPr>
          <p:cNvPr id="10269" name="Text Box 29"/>
          <p:cNvSpPr txBox="1">
            <a:spLocks noChangeArrowheads="1"/>
          </p:cNvSpPr>
          <p:nvPr/>
        </p:nvSpPr>
        <p:spPr bwMode="auto">
          <a:xfrm>
            <a:off x="4981575" y="5646738"/>
            <a:ext cx="104298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2800" b="1">
                <a:solidFill>
                  <a:srgbClr val="FF0066"/>
                </a:solidFill>
                <a:latin typeface="Times New Roman" charset="0"/>
              </a:rPr>
              <a:t>已知</a:t>
            </a:r>
          </a:p>
        </p:txBody>
      </p:sp>
      <p:sp>
        <p:nvSpPr>
          <p:cNvPr id="13338" name="Text Box 30"/>
          <p:cNvSpPr txBox="1">
            <a:spLocks noChangeArrowheads="1"/>
          </p:cNvSpPr>
          <p:nvPr/>
        </p:nvSpPr>
        <p:spPr bwMode="auto">
          <a:xfrm>
            <a:off x="1992313" y="230188"/>
            <a:ext cx="21256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3600" b="1">
                <a:latin typeface="华文新魏" charset="-122"/>
                <a:ea typeface="华文新魏" charset="-122"/>
              </a:rPr>
              <a:t>二、 填空</a:t>
            </a:r>
          </a:p>
        </p:txBody>
      </p:sp>
      <p:sp>
        <p:nvSpPr>
          <p:cNvPr id="10271" name="Text Box 31"/>
          <p:cNvSpPr txBox="1">
            <a:spLocks noChangeArrowheads="1"/>
          </p:cNvSpPr>
          <p:nvPr/>
        </p:nvSpPr>
        <p:spPr bwMode="auto">
          <a:xfrm>
            <a:off x="4619625" y="5229226"/>
            <a:ext cx="5397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80</a:t>
            </a:r>
          </a:p>
        </p:txBody>
      </p:sp>
      <p:sp>
        <p:nvSpPr>
          <p:cNvPr id="13340" name="Text Box 32"/>
          <p:cNvSpPr txBox="1">
            <a:spLocks noChangeArrowheads="1"/>
          </p:cNvSpPr>
          <p:nvPr/>
        </p:nvSpPr>
        <p:spPr bwMode="auto">
          <a:xfrm>
            <a:off x="1992314" y="1857375"/>
            <a:ext cx="8135937"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3200" b="1">
                <a:latin typeface="Times New Roman" charset="0"/>
              </a:rPr>
              <a:t>2</a:t>
            </a:r>
            <a:r>
              <a:rPr kumimoji="1" lang="zh-CN" altLang="en-US" sz="3200" b="1">
                <a:latin typeface="Times New Roman" charset="0"/>
              </a:rPr>
              <a:t>、右图中∠</a:t>
            </a:r>
            <a:r>
              <a:rPr kumimoji="1" lang="en-US" altLang="zh-CN" sz="3200" b="1">
                <a:latin typeface="Times New Roman" charset="0"/>
              </a:rPr>
              <a:t>AOC</a:t>
            </a:r>
            <a:r>
              <a:rPr kumimoji="1" lang="zh-CN" altLang="en-US" sz="3200" b="1">
                <a:latin typeface="Times New Roman" charset="0"/>
              </a:rPr>
              <a:t>的对顶角是</a:t>
            </a:r>
            <a:r>
              <a:rPr kumimoji="1" lang="zh-CN" altLang="en-US" sz="3200" b="1" u="sng">
                <a:latin typeface="Times New Roman" charset="0"/>
              </a:rPr>
              <a:t>                       </a:t>
            </a:r>
            <a:r>
              <a:rPr kumimoji="1" lang="en-US" altLang="zh-CN" sz="3200" b="1">
                <a:latin typeface="Times New Roman" charset="0"/>
              </a:rPr>
              <a:t>,</a:t>
            </a:r>
          </a:p>
          <a:p>
            <a:pPr eaLnBrk="1" hangingPunct="1"/>
            <a:r>
              <a:rPr kumimoji="1" lang="zh-CN" altLang="en-US" sz="3200" b="1">
                <a:latin typeface="Times New Roman" charset="0"/>
              </a:rPr>
              <a:t>邻补角是</a:t>
            </a:r>
            <a:r>
              <a:rPr kumimoji="1" lang="zh-CN" altLang="en-US" sz="3200" b="1" u="sng">
                <a:latin typeface="Times New Roman" charset="0"/>
              </a:rPr>
              <a:t>                                 </a:t>
            </a:r>
            <a:r>
              <a:rPr kumimoji="1" lang="zh-CN" altLang="en-US" sz="3200" b="1">
                <a:latin typeface="Times New Roman" charset="0"/>
              </a:rPr>
              <a:t> </a:t>
            </a:r>
            <a:r>
              <a:rPr kumimoji="1" lang="en-US" altLang="zh-CN" sz="3200" b="1">
                <a:latin typeface="Times New Roman" charset="0"/>
              </a:rPr>
              <a:t>.</a:t>
            </a:r>
          </a:p>
        </p:txBody>
      </p:sp>
      <p:sp>
        <p:nvSpPr>
          <p:cNvPr id="10273" name="Text Box 33"/>
          <p:cNvSpPr txBox="1">
            <a:spLocks noChangeArrowheads="1"/>
          </p:cNvSpPr>
          <p:nvPr/>
        </p:nvSpPr>
        <p:spPr bwMode="auto">
          <a:xfrm>
            <a:off x="7608889" y="1836739"/>
            <a:ext cx="1468437"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3200" b="1">
                <a:solidFill>
                  <a:srgbClr val="FF0066"/>
                </a:solidFill>
                <a:latin typeface="华文新魏" charset="-122"/>
                <a:ea typeface="华文新魏" charset="-122"/>
              </a:rPr>
              <a:t>∠DOB</a:t>
            </a:r>
          </a:p>
        </p:txBody>
      </p:sp>
      <p:sp>
        <p:nvSpPr>
          <p:cNvPr id="10274" name="Text Box 34"/>
          <p:cNvSpPr txBox="1">
            <a:spLocks noChangeArrowheads="1"/>
          </p:cNvSpPr>
          <p:nvPr/>
        </p:nvSpPr>
        <p:spPr bwMode="auto">
          <a:xfrm>
            <a:off x="3863976" y="2320925"/>
            <a:ext cx="316071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3200" b="1">
                <a:solidFill>
                  <a:srgbClr val="FF0066"/>
                </a:solidFill>
                <a:latin typeface="华文新魏" charset="-122"/>
                <a:ea typeface="华文新魏" charset="-122"/>
              </a:rPr>
              <a:t>∠AOD</a:t>
            </a:r>
            <a:r>
              <a:rPr kumimoji="1" lang="zh-CN" altLang="en-US" sz="3200" b="1">
                <a:solidFill>
                  <a:srgbClr val="FF0066"/>
                </a:solidFill>
                <a:latin typeface="华文新魏" charset="-122"/>
                <a:ea typeface="华文新魏" charset="-122"/>
              </a:rPr>
              <a:t>和∠</a:t>
            </a:r>
            <a:r>
              <a:rPr kumimoji="1" lang="en-US" altLang="zh-CN" sz="3200" b="1">
                <a:solidFill>
                  <a:srgbClr val="FF0066"/>
                </a:solidFill>
                <a:latin typeface="华文新魏" charset="-122"/>
                <a:ea typeface="华文新魏" charset="-122"/>
              </a:rPr>
              <a:t>COB</a:t>
            </a:r>
          </a:p>
        </p:txBody>
      </p:sp>
      <p:sp>
        <p:nvSpPr>
          <p:cNvPr id="13343" name="Text Box 35"/>
          <p:cNvSpPr txBox="1">
            <a:spLocks noChangeArrowheads="1"/>
          </p:cNvSpPr>
          <p:nvPr/>
        </p:nvSpPr>
        <p:spPr bwMode="auto">
          <a:xfrm>
            <a:off x="9409113" y="3414713"/>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CC3399"/>
                </a:solidFill>
                <a:latin typeface="Times New Roman" charset="0"/>
              </a:rPr>
              <a:t>2</a:t>
            </a:r>
          </a:p>
        </p:txBody>
      </p:sp>
      <p:sp>
        <p:nvSpPr>
          <p:cNvPr id="13344" name="Text Box 36"/>
          <p:cNvSpPr txBox="1">
            <a:spLocks noChangeArrowheads="1"/>
          </p:cNvSpPr>
          <p:nvPr/>
        </p:nvSpPr>
        <p:spPr bwMode="auto">
          <a:xfrm>
            <a:off x="9264651" y="3321051"/>
            <a:ext cx="3032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CC3399"/>
                </a:solidFill>
                <a:latin typeface="Times New Roman" charset="0"/>
              </a:rPr>
              <a:t>)</a:t>
            </a:r>
          </a:p>
        </p:txBody>
      </p:sp>
      <p:sp>
        <p:nvSpPr>
          <p:cNvPr id="13345" name="Text Box 37"/>
          <p:cNvSpPr txBox="1">
            <a:spLocks noChangeArrowheads="1"/>
          </p:cNvSpPr>
          <p:nvPr/>
        </p:nvSpPr>
        <p:spPr bwMode="auto">
          <a:xfrm>
            <a:off x="9236076" y="3046413"/>
            <a:ext cx="303213"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CC3399"/>
                </a:solidFill>
                <a:latin typeface="Times New Roman" charset="0"/>
              </a:rPr>
              <a:t>)</a:t>
            </a:r>
          </a:p>
        </p:txBody>
      </p:sp>
      <p:sp>
        <p:nvSpPr>
          <p:cNvPr id="13346" name="Text Box 38"/>
          <p:cNvSpPr txBox="1">
            <a:spLocks noChangeArrowheads="1"/>
          </p:cNvSpPr>
          <p:nvPr/>
        </p:nvSpPr>
        <p:spPr bwMode="auto">
          <a:xfrm>
            <a:off x="8774114" y="3557588"/>
            <a:ext cx="46037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CC3399"/>
                </a:solidFill>
                <a:latin typeface="Times New Roman" charset="0"/>
              </a:rPr>
              <a:t>O</a:t>
            </a:r>
          </a:p>
        </p:txBody>
      </p:sp>
    </p:spTree>
    <p:extLst>
      <p:ext uri="{BB962C8B-B14F-4D97-AF65-F5344CB8AC3E}">
        <p14:creationId xmlns:p14="http://schemas.microsoft.com/office/powerpoint/2010/main" val="1346123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58"/>
                                        </p:tgtEl>
                                        <p:attrNameLst>
                                          <p:attrName>style.visibility</p:attrName>
                                        </p:attrNameLst>
                                      </p:cBhvr>
                                      <p:to>
                                        <p:strVal val="visible"/>
                                      </p:to>
                                    </p:set>
                                    <p:anim calcmode="lin" valueType="num">
                                      <p:cBhvr additive="base">
                                        <p:cTn id="7" dur="500" fill="hold"/>
                                        <p:tgtEl>
                                          <p:spTgt spid="10258"/>
                                        </p:tgtEl>
                                        <p:attrNameLst>
                                          <p:attrName>ppt_x</p:attrName>
                                        </p:attrNameLst>
                                      </p:cBhvr>
                                      <p:tavLst>
                                        <p:tav tm="0">
                                          <p:val>
                                            <p:strVal val="0-#ppt_w/2"/>
                                          </p:val>
                                        </p:tav>
                                        <p:tav tm="100000">
                                          <p:val>
                                            <p:strVal val="#ppt_x"/>
                                          </p:val>
                                        </p:tav>
                                      </p:tavLst>
                                    </p:anim>
                                    <p:anim calcmode="lin" valueType="num">
                                      <p:cBhvr additive="base">
                                        <p:cTn id="8" dur="500" fill="hold"/>
                                        <p:tgtEl>
                                          <p:spTgt spid="1025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59"/>
                                        </p:tgtEl>
                                        <p:attrNameLst>
                                          <p:attrName>style.visibility</p:attrName>
                                        </p:attrNameLst>
                                      </p:cBhvr>
                                      <p:to>
                                        <p:strVal val="visible"/>
                                      </p:to>
                                    </p:set>
                                    <p:anim calcmode="lin" valueType="num">
                                      <p:cBhvr additive="base">
                                        <p:cTn id="13" dur="500" fill="hold"/>
                                        <p:tgtEl>
                                          <p:spTgt spid="10259"/>
                                        </p:tgtEl>
                                        <p:attrNameLst>
                                          <p:attrName>ppt_x</p:attrName>
                                        </p:attrNameLst>
                                      </p:cBhvr>
                                      <p:tavLst>
                                        <p:tav tm="0">
                                          <p:val>
                                            <p:strVal val="0-#ppt_w/2"/>
                                          </p:val>
                                        </p:tav>
                                        <p:tav tm="100000">
                                          <p:val>
                                            <p:strVal val="#ppt_x"/>
                                          </p:val>
                                        </p:tav>
                                      </p:tavLst>
                                    </p:anim>
                                    <p:anim calcmode="lin" valueType="num">
                                      <p:cBhvr additive="base">
                                        <p:cTn id="14" dur="500" fill="hold"/>
                                        <p:tgtEl>
                                          <p:spTgt spid="1025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60"/>
                                        </p:tgtEl>
                                        <p:attrNameLst>
                                          <p:attrName>style.visibility</p:attrName>
                                        </p:attrNameLst>
                                      </p:cBhvr>
                                      <p:to>
                                        <p:strVal val="visible"/>
                                      </p:to>
                                    </p:set>
                                    <p:anim calcmode="lin" valueType="num">
                                      <p:cBhvr additive="base">
                                        <p:cTn id="19" dur="500" fill="hold"/>
                                        <p:tgtEl>
                                          <p:spTgt spid="10260"/>
                                        </p:tgtEl>
                                        <p:attrNameLst>
                                          <p:attrName>ppt_x</p:attrName>
                                        </p:attrNameLst>
                                      </p:cBhvr>
                                      <p:tavLst>
                                        <p:tav tm="0">
                                          <p:val>
                                            <p:strVal val="0-#ppt_w/2"/>
                                          </p:val>
                                        </p:tav>
                                        <p:tav tm="100000">
                                          <p:val>
                                            <p:strVal val="#ppt_x"/>
                                          </p:val>
                                        </p:tav>
                                      </p:tavLst>
                                    </p:anim>
                                    <p:anim calcmode="lin" valueType="num">
                                      <p:cBhvr additive="base">
                                        <p:cTn id="20" dur="500" fill="hold"/>
                                        <p:tgtEl>
                                          <p:spTgt spid="10260"/>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73"/>
                                        </p:tgtEl>
                                        <p:attrNameLst>
                                          <p:attrName>style.visibility</p:attrName>
                                        </p:attrNameLst>
                                      </p:cBhvr>
                                      <p:to>
                                        <p:strVal val="visible"/>
                                      </p:to>
                                    </p:set>
                                    <p:anim calcmode="lin" valueType="num">
                                      <p:cBhvr additive="base">
                                        <p:cTn id="25" dur="500" fill="hold"/>
                                        <p:tgtEl>
                                          <p:spTgt spid="10273"/>
                                        </p:tgtEl>
                                        <p:attrNameLst>
                                          <p:attrName>ppt_x</p:attrName>
                                        </p:attrNameLst>
                                      </p:cBhvr>
                                      <p:tavLst>
                                        <p:tav tm="0">
                                          <p:val>
                                            <p:strVal val="0-#ppt_w/2"/>
                                          </p:val>
                                        </p:tav>
                                        <p:tav tm="100000">
                                          <p:val>
                                            <p:strVal val="#ppt_x"/>
                                          </p:val>
                                        </p:tav>
                                      </p:tavLst>
                                    </p:anim>
                                    <p:anim calcmode="lin" valueType="num">
                                      <p:cBhvr additive="base">
                                        <p:cTn id="26" dur="500" fill="hold"/>
                                        <p:tgtEl>
                                          <p:spTgt spid="10273"/>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0274"/>
                                        </p:tgtEl>
                                        <p:attrNameLst>
                                          <p:attrName>style.visibility</p:attrName>
                                        </p:attrNameLst>
                                      </p:cBhvr>
                                      <p:to>
                                        <p:strVal val="visible"/>
                                      </p:to>
                                    </p:set>
                                    <p:anim calcmode="lin" valueType="num">
                                      <p:cBhvr additive="base">
                                        <p:cTn id="31" dur="500" fill="hold"/>
                                        <p:tgtEl>
                                          <p:spTgt spid="10274"/>
                                        </p:tgtEl>
                                        <p:attrNameLst>
                                          <p:attrName>ppt_x</p:attrName>
                                        </p:attrNameLst>
                                      </p:cBhvr>
                                      <p:tavLst>
                                        <p:tav tm="0">
                                          <p:val>
                                            <p:strVal val="0-#ppt_w/2"/>
                                          </p:val>
                                        </p:tav>
                                        <p:tav tm="100000">
                                          <p:val>
                                            <p:strVal val="#ppt_x"/>
                                          </p:val>
                                        </p:tav>
                                      </p:tavLst>
                                    </p:anim>
                                    <p:anim calcmode="lin" valueType="num">
                                      <p:cBhvr additive="base">
                                        <p:cTn id="32" dur="500" fill="hold"/>
                                        <p:tgtEl>
                                          <p:spTgt spid="10274"/>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1" presetClass="entr" presetSubtype="4" fill="hold" grpId="0" nodeType="clickEffect">
                                  <p:stCondLst>
                                    <p:cond delay="0"/>
                                  </p:stCondLst>
                                  <p:childTnLst>
                                    <p:set>
                                      <p:cBhvr>
                                        <p:cTn id="36" dur="1" fill="hold">
                                          <p:stCondLst>
                                            <p:cond delay="0"/>
                                          </p:stCondLst>
                                        </p:cTn>
                                        <p:tgtEl>
                                          <p:spTgt spid="10257"/>
                                        </p:tgtEl>
                                        <p:attrNameLst>
                                          <p:attrName>style.visibility</p:attrName>
                                        </p:attrNameLst>
                                      </p:cBhvr>
                                      <p:to>
                                        <p:strVal val="visible"/>
                                      </p:to>
                                    </p:set>
                                    <p:animEffect transition="in" filter="wheel(4)">
                                      <p:cBhvr>
                                        <p:cTn id="37" dur="2000"/>
                                        <p:tgtEl>
                                          <p:spTgt spid="10257"/>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10261"/>
                                        </p:tgtEl>
                                        <p:attrNameLst>
                                          <p:attrName>style.visibility</p:attrName>
                                        </p:attrNameLst>
                                      </p:cBhvr>
                                      <p:to>
                                        <p:strVal val="visible"/>
                                      </p:to>
                                    </p:set>
                                    <p:anim calcmode="lin" valueType="num">
                                      <p:cBhvr additive="base">
                                        <p:cTn id="42" dur="500" fill="hold"/>
                                        <p:tgtEl>
                                          <p:spTgt spid="10261"/>
                                        </p:tgtEl>
                                        <p:attrNameLst>
                                          <p:attrName>ppt_x</p:attrName>
                                        </p:attrNameLst>
                                      </p:cBhvr>
                                      <p:tavLst>
                                        <p:tav tm="0">
                                          <p:val>
                                            <p:strVal val="0-#ppt_w/2"/>
                                          </p:val>
                                        </p:tav>
                                        <p:tav tm="100000">
                                          <p:val>
                                            <p:strVal val="#ppt_x"/>
                                          </p:val>
                                        </p:tav>
                                      </p:tavLst>
                                    </p:anim>
                                    <p:anim calcmode="lin" valueType="num">
                                      <p:cBhvr additive="base">
                                        <p:cTn id="43" dur="500" fill="hold"/>
                                        <p:tgtEl>
                                          <p:spTgt spid="10261"/>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10268"/>
                                        </p:tgtEl>
                                        <p:attrNameLst>
                                          <p:attrName>style.visibility</p:attrName>
                                        </p:attrNameLst>
                                      </p:cBhvr>
                                      <p:to>
                                        <p:strVal val="visible"/>
                                      </p:to>
                                    </p:set>
                                    <p:anim calcmode="lin" valueType="num">
                                      <p:cBhvr additive="base">
                                        <p:cTn id="48" dur="500" fill="hold"/>
                                        <p:tgtEl>
                                          <p:spTgt spid="10268"/>
                                        </p:tgtEl>
                                        <p:attrNameLst>
                                          <p:attrName>ppt_x</p:attrName>
                                        </p:attrNameLst>
                                      </p:cBhvr>
                                      <p:tavLst>
                                        <p:tav tm="0">
                                          <p:val>
                                            <p:strVal val="0-#ppt_w/2"/>
                                          </p:val>
                                        </p:tav>
                                        <p:tav tm="100000">
                                          <p:val>
                                            <p:strVal val="#ppt_x"/>
                                          </p:val>
                                        </p:tav>
                                      </p:tavLst>
                                    </p:anim>
                                    <p:anim calcmode="lin" valueType="num">
                                      <p:cBhvr additive="base">
                                        <p:cTn id="49" dur="500" fill="hold"/>
                                        <p:tgtEl>
                                          <p:spTgt spid="10268"/>
                                        </p:tgtEl>
                                        <p:attrNameLst>
                                          <p:attrName>ppt_y</p:attrName>
                                        </p:attrNameLst>
                                      </p:cBhvr>
                                      <p:tavLst>
                                        <p:tav tm="0">
                                          <p:val>
                                            <p:strVal val="#ppt_y"/>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10262"/>
                                        </p:tgtEl>
                                        <p:attrNameLst>
                                          <p:attrName>style.visibility</p:attrName>
                                        </p:attrNameLst>
                                      </p:cBhvr>
                                      <p:to>
                                        <p:strVal val="visible"/>
                                      </p:to>
                                    </p:set>
                                    <p:anim calcmode="lin" valueType="num">
                                      <p:cBhvr additive="base">
                                        <p:cTn id="54" dur="500" fill="hold"/>
                                        <p:tgtEl>
                                          <p:spTgt spid="10262"/>
                                        </p:tgtEl>
                                        <p:attrNameLst>
                                          <p:attrName>ppt_x</p:attrName>
                                        </p:attrNameLst>
                                      </p:cBhvr>
                                      <p:tavLst>
                                        <p:tav tm="0">
                                          <p:val>
                                            <p:strVal val="0-#ppt_w/2"/>
                                          </p:val>
                                        </p:tav>
                                        <p:tav tm="100000">
                                          <p:val>
                                            <p:strVal val="#ppt_x"/>
                                          </p:val>
                                        </p:tav>
                                      </p:tavLst>
                                    </p:anim>
                                    <p:anim calcmode="lin" valueType="num">
                                      <p:cBhvr additive="base">
                                        <p:cTn id="55" dur="500" fill="hold"/>
                                        <p:tgtEl>
                                          <p:spTgt spid="10262"/>
                                        </p:tgtEl>
                                        <p:attrNameLst>
                                          <p:attrName>ppt_y</p:attrName>
                                        </p:attrNameLst>
                                      </p:cBhvr>
                                      <p:tavLst>
                                        <p:tav tm="0">
                                          <p:val>
                                            <p:strVal val="#ppt_y"/>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8" fill="hold" grpId="0" nodeType="clickEffect">
                                  <p:stCondLst>
                                    <p:cond delay="0"/>
                                  </p:stCondLst>
                                  <p:childTnLst>
                                    <p:set>
                                      <p:cBhvr>
                                        <p:cTn id="59" dur="1" fill="hold">
                                          <p:stCondLst>
                                            <p:cond delay="0"/>
                                          </p:stCondLst>
                                        </p:cTn>
                                        <p:tgtEl>
                                          <p:spTgt spid="10271"/>
                                        </p:tgtEl>
                                        <p:attrNameLst>
                                          <p:attrName>style.visibility</p:attrName>
                                        </p:attrNameLst>
                                      </p:cBhvr>
                                      <p:to>
                                        <p:strVal val="visible"/>
                                      </p:to>
                                    </p:set>
                                    <p:anim calcmode="lin" valueType="num">
                                      <p:cBhvr additive="base">
                                        <p:cTn id="60" dur="500" fill="hold"/>
                                        <p:tgtEl>
                                          <p:spTgt spid="10271"/>
                                        </p:tgtEl>
                                        <p:attrNameLst>
                                          <p:attrName>ppt_x</p:attrName>
                                        </p:attrNameLst>
                                      </p:cBhvr>
                                      <p:tavLst>
                                        <p:tav tm="0">
                                          <p:val>
                                            <p:strVal val="0-#ppt_w/2"/>
                                          </p:val>
                                        </p:tav>
                                        <p:tav tm="100000">
                                          <p:val>
                                            <p:strVal val="#ppt_x"/>
                                          </p:val>
                                        </p:tav>
                                      </p:tavLst>
                                    </p:anim>
                                    <p:anim calcmode="lin" valueType="num">
                                      <p:cBhvr additive="base">
                                        <p:cTn id="61" dur="500" fill="hold"/>
                                        <p:tgtEl>
                                          <p:spTgt spid="10271"/>
                                        </p:tgtEl>
                                        <p:attrNameLst>
                                          <p:attrName>ppt_y</p:attrName>
                                        </p:attrNameLst>
                                      </p:cBhvr>
                                      <p:tavLst>
                                        <p:tav tm="0">
                                          <p:val>
                                            <p:strVal val="#ppt_y"/>
                                          </p:val>
                                        </p:tav>
                                        <p:tav tm="100000">
                                          <p:val>
                                            <p:strVal val="#ppt_y"/>
                                          </p:val>
                                        </p:tav>
                                      </p:tavLst>
                                    </p:anim>
                                  </p:childTnLst>
                                </p:cTn>
                              </p:par>
                            </p:childTnLst>
                          </p:cTn>
                        </p:par>
                      </p:childTnLst>
                    </p:cTn>
                  </p:par>
                  <p:par>
                    <p:cTn id="62" fill="hold" nodeType="clickPar">
                      <p:stCondLst>
                        <p:cond delay="indefinite"/>
                      </p:stCondLst>
                      <p:childTnLst>
                        <p:par>
                          <p:cTn id="63" fill="hold" nodeType="withGroup">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10269"/>
                                        </p:tgtEl>
                                        <p:attrNameLst>
                                          <p:attrName>style.visibility</p:attrName>
                                        </p:attrNameLst>
                                      </p:cBhvr>
                                      <p:to>
                                        <p:strVal val="visible"/>
                                      </p:to>
                                    </p:set>
                                    <p:anim calcmode="lin" valueType="num">
                                      <p:cBhvr additive="base">
                                        <p:cTn id="66" dur="500" fill="hold"/>
                                        <p:tgtEl>
                                          <p:spTgt spid="10269"/>
                                        </p:tgtEl>
                                        <p:attrNameLst>
                                          <p:attrName>ppt_x</p:attrName>
                                        </p:attrNameLst>
                                      </p:cBhvr>
                                      <p:tavLst>
                                        <p:tav tm="0">
                                          <p:val>
                                            <p:strVal val="0-#ppt_w/2"/>
                                          </p:val>
                                        </p:tav>
                                        <p:tav tm="100000">
                                          <p:val>
                                            <p:strVal val="#ppt_x"/>
                                          </p:val>
                                        </p:tav>
                                      </p:tavLst>
                                    </p:anim>
                                    <p:anim calcmode="lin" valueType="num">
                                      <p:cBhvr additive="base">
                                        <p:cTn id="67" dur="500" fill="hold"/>
                                        <p:tgtEl>
                                          <p:spTgt spid="10269"/>
                                        </p:tgtEl>
                                        <p:attrNameLst>
                                          <p:attrName>ppt_y</p:attrName>
                                        </p:attrNameLst>
                                      </p:cBhvr>
                                      <p:tavLst>
                                        <p:tav tm="0">
                                          <p:val>
                                            <p:strVal val="#ppt_y"/>
                                          </p:val>
                                        </p:tav>
                                        <p:tav tm="100000">
                                          <p:val>
                                            <p:strVal val="#ppt_y"/>
                                          </p:val>
                                        </p:tav>
                                      </p:tavLst>
                                    </p:anim>
                                  </p:childTnLst>
                                </p:cTn>
                              </p:par>
                            </p:childTnLst>
                          </p:cTn>
                        </p:par>
                      </p:childTnLst>
                    </p:cTn>
                  </p:par>
                  <p:par>
                    <p:cTn id="68" fill="hold" nodeType="clickPar">
                      <p:stCondLst>
                        <p:cond delay="indefinite"/>
                      </p:stCondLst>
                      <p:childTnLst>
                        <p:par>
                          <p:cTn id="69" fill="hold" nodeType="withGroup">
                            <p:stCondLst>
                              <p:cond delay="0"/>
                            </p:stCondLst>
                            <p:childTnLst>
                              <p:par>
                                <p:cTn id="70" presetID="2" presetClass="entr" presetSubtype="8" fill="hold" grpId="0" nodeType="clickEffect">
                                  <p:stCondLst>
                                    <p:cond delay="0"/>
                                  </p:stCondLst>
                                  <p:childTnLst>
                                    <p:set>
                                      <p:cBhvr>
                                        <p:cTn id="71" dur="1" fill="hold">
                                          <p:stCondLst>
                                            <p:cond delay="0"/>
                                          </p:stCondLst>
                                        </p:cTn>
                                        <p:tgtEl>
                                          <p:spTgt spid="10263"/>
                                        </p:tgtEl>
                                        <p:attrNameLst>
                                          <p:attrName>style.visibility</p:attrName>
                                        </p:attrNameLst>
                                      </p:cBhvr>
                                      <p:to>
                                        <p:strVal val="visible"/>
                                      </p:to>
                                    </p:set>
                                    <p:anim calcmode="lin" valueType="num">
                                      <p:cBhvr additive="base">
                                        <p:cTn id="72" dur="500" fill="hold"/>
                                        <p:tgtEl>
                                          <p:spTgt spid="10263"/>
                                        </p:tgtEl>
                                        <p:attrNameLst>
                                          <p:attrName>ppt_x</p:attrName>
                                        </p:attrNameLst>
                                      </p:cBhvr>
                                      <p:tavLst>
                                        <p:tav tm="0">
                                          <p:val>
                                            <p:strVal val="0-#ppt_w/2"/>
                                          </p:val>
                                        </p:tav>
                                        <p:tav tm="100000">
                                          <p:val>
                                            <p:strVal val="#ppt_x"/>
                                          </p:val>
                                        </p:tav>
                                      </p:tavLst>
                                    </p:anim>
                                    <p:anim calcmode="lin" valueType="num">
                                      <p:cBhvr additive="base">
                                        <p:cTn id="73" dur="500" fill="hold"/>
                                        <p:tgtEl>
                                          <p:spTgt spid="10263"/>
                                        </p:tgtEl>
                                        <p:attrNameLst>
                                          <p:attrName>ppt_y</p:attrName>
                                        </p:attrNameLst>
                                      </p:cBhvr>
                                      <p:tavLst>
                                        <p:tav tm="0">
                                          <p:val>
                                            <p:strVal val="#ppt_y"/>
                                          </p:val>
                                        </p:tav>
                                        <p:tav tm="100000">
                                          <p:val>
                                            <p:strVal val="#ppt_y"/>
                                          </p:val>
                                        </p:tav>
                                      </p:tavLst>
                                    </p:anim>
                                  </p:childTnLst>
                                </p:cTn>
                              </p:par>
                            </p:childTnLst>
                          </p:cTn>
                        </p:par>
                      </p:childTnLst>
                    </p:cTn>
                  </p:par>
                  <p:par>
                    <p:cTn id="74" fill="hold" nodeType="clickPar">
                      <p:stCondLst>
                        <p:cond delay="indefinite"/>
                      </p:stCondLst>
                      <p:childTnLst>
                        <p:par>
                          <p:cTn id="75" fill="hold" nodeType="withGroup">
                            <p:stCondLst>
                              <p:cond delay="0"/>
                            </p:stCondLst>
                            <p:childTnLst>
                              <p:par>
                                <p:cTn id="76" presetID="2" presetClass="entr" presetSubtype="8" fill="hold" grpId="0" nodeType="clickEffect">
                                  <p:stCondLst>
                                    <p:cond delay="0"/>
                                  </p:stCondLst>
                                  <p:childTnLst>
                                    <p:set>
                                      <p:cBhvr>
                                        <p:cTn id="77" dur="1" fill="hold">
                                          <p:stCondLst>
                                            <p:cond delay="0"/>
                                          </p:stCondLst>
                                        </p:cTn>
                                        <p:tgtEl>
                                          <p:spTgt spid="10264"/>
                                        </p:tgtEl>
                                        <p:attrNameLst>
                                          <p:attrName>style.visibility</p:attrName>
                                        </p:attrNameLst>
                                      </p:cBhvr>
                                      <p:to>
                                        <p:strVal val="visible"/>
                                      </p:to>
                                    </p:set>
                                    <p:anim calcmode="lin" valueType="num">
                                      <p:cBhvr additive="base">
                                        <p:cTn id="78" dur="500" fill="hold"/>
                                        <p:tgtEl>
                                          <p:spTgt spid="10264"/>
                                        </p:tgtEl>
                                        <p:attrNameLst>
                                          <p:attrName>ppt_x</p:attrName>
                                        </p:attrNameLst>
                                      </p:cBhvr>
                                      <p:tavLst>
                                        <p:tav tm="0">
                                          <p:val>
                                            <p:strVal val="0-#ppt_w/2"/>
                                          </p:val>
                                        </p:tav>
                                        <p:tav tm="100000">
                                          <p:val>
                                            <p:strVal val="#ppt_x"/>
                                          </p:val>
                                        </p:tav>
                                      </p:tavLst>
                                    </p:anim>
                                    <p:anim calcmode="lin" valueType="num">
                                      <p:cBhvr additive="base">
                                        <p:cTn id="79" dur="500" fill="hold"/>
                                        <p:tgtEl>
                                          <p:spTgt spid="10264"/>
                                        </p:tgtEl>
                                        <p:attrNameLst>
                                          <p:attrName>ppt_y</p:attrName>
                                        </p:attrNameLst>
                                      </p:cBhvr>
                                      <p:tavLst>
                                        <p:tav tm="0">
                                          <p:val>
                                            <p:strVal val="#ppt_y"/>
                                          </p:val>
                                        </p:tav>
                                        <p:tav tm="100000">
                                          <p:val>
                                            <p:strVal val="#ppt_y"/>
                                          </p:val>
                                        </p:tav>
                                      </p:tavLst>
                                    </p:anim>
                                  </p:childTnLst>
                                </p:cTn>
                              </p:par>
                            </p:childTnLst>
                          </p:cTn>
                        </p:par>
                      </p:childTnLst>
                    </p:cTn>
                  </p:par>
                  <p:par>
                    <p:cTn id="80" fill="hold" nodeType="clickPar">
                      <p:stCondLst>
                        <p:cond delay="indefinite"/>
                      </p:stCondLst>
                      <p:childTnLst>
                        <p:par>
                          <p:cTn id="81" fill="hold" nodeType="withGroup">
                            <p:stCondLst>
                              <p:cond delay="0"/>
                            </p:stCondLst>
                            <p:childTnLst>
                              <p:par>
                                <p:cTn id="82" presetID="2" presetClass="entr" presetSubtype="8" fill="hold" grpId="0" nodeType="clickEffect">
                                  <p:stCondLst>
                                    <p:cond delay="0"/>
                                  </p:stCondLst>
                                  <p:childTnLst>
                                    <p:set>
                                      <p:cBhvr>
                                        <p:cTn id="83" dur="1" fill="hold">
                                          <p:stCondLst>
                                            <p:cond delay="0"/>
                                          </p:stCondLst>
                                        </p:cTn>
                                        <p:tgtEl>
                                          <p:spTgt spid="10265"/>
                                        </p:tgtEl>
                                        <p:attrNameLst>
                                          <p:attrName>style.visibility</p:attrName>
                                        </p:attrNameLst>
                                      </p:cBhvr>
                                      <p:to>
                                        <p:strVal val="visible"/>
                                      </p:to>
                                    </p:set>
                                    <p:anim calcmode="lin" valueType="num">
                                      <p:cBhvr additive="base">
                                        <p:cTn id="84" dur="500" fill="hold"/>
                                        <p:tgtEl>
                                          <p:spTgt spid="10265"/>
                                        </p:tgtEl>
                                        <p:attrNameLst>
                                          <p:attrName>ppt_x</p:attrName>
                                        </p:attrNameLst>
                                      </p:cBhvr>
                                      <p:tavLst>
                                        <p:tav tm="0">
                                          <p:val>
                                            <p:strVal val="0-#ppt_w/2"/>
                                          </p:val>
                                        </p:tav>
                                        <p:tav tm="100000">
                                          <p:val>
                                            <p:strVal val="#ppt_x"/>
                                          </p:val>
                                        </p:tav>
                                      </p:tavLst>
                                    </p:anim>
                                    <p:anim calcmode="lin" valueType="num">
                                      <p:cBhvr additive="base">
                                        <p:cTn id="85" dur="500" fill="hold"/>
                                        <p:tgtEl>
                                          <p:spTgt spid="10265"/>
                                        </p:tgtEl>
                                        <p:attrNameLst>
                                          <p:attrName>ppt_y</p:attrName>
                                        </p:attrNameLst>
                                      </p:cBhvr>
                                      <p:tavLst>
                                        <p:tav tm="0">
                                          <p:val>
                                            <p:strVal val="#ppt_y"/>
                                          </p:val>
                                        </p:tav>
                                        <p:tav tm="100000">
                                          <p:val>
                                            <p:strVal val="#ppt_y"/>
                                          </p:val>
                                        </p:tav>
                                      </p:tavLst>
                                    </p:anim>
                                  </p:child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8" fill="hold" grpId="0" nodeType="clickEffect">
                                  <p:stCondLst>
                                    <p:cond delay="0"/>
                                  </p:stCondLst>
                                  <p:childTnLst>
                                    <p:set>
                                      <p:cBhvr>
                                        <p:cTn id="89" dur="1" fill="hold">
                                          <p:stCondLst>
                                            <p:cond delay="0"/>
                                          </p:stCondLst>
                                        </p:cTn>
                                        <p:tgtEl>
                                          <p:spTgt spid="10266"/>
                                        </p:tgtEl>
                                        <p:attrNameLst>
                                          <p:attrName>style.visibility</p:attrName>
                                        </p:attrNameLst>
                                      </p:cBhvr>
                                      <p:to>
                                        <p:strVal val="visible"/>
                                      </p:to>
                                    </p:set>
                                    <p:anim calcmode="lin" valueType="num">
                                      <p:cBhvr additive="base">
                                        <p:cTn id="90" dur="500" fill="hold"/>
                                        <p:tgtEl>
                                          <p:spTgt spid="10266"/>
                                        </p:tgtEl>
                                        <p:attrNameLst>
                                          <p:attrName>ppt_x</p:attrName>
                                        </p:attrNameLst>
                                      </p:cBhvr>
                                      <p:tavLst>
                                        <p:tav tm="0">
                                          <p:val>
                                            <p:strVal val="0-#ppt_w/2"/>
                                          </p:val>
                                        </p:tav>
                                        <p:tav tm="100000">
                                          <p:val>
                                            <p:strVal val="#ppt_x"/>
                                          </p:val>
                                        </p:tav>
                                      </p:tavLst>
                                    </p:anim>
                                    <p:anim calcmode="lin" valueType="num">
                                      <p:cBhvr additive="base">
                                        <p:cTn id="91" dur="500" fill="hold"/>
                                        <p:tgtEl>
                                          <p:spTgt spid="10266"/>
                                        </p:tgtEl>
                                        <p:attrNameLst>
                                          <p:attrName>ppt_y</p:attrName>
                                        </p:attrNameLst>
                                      </p:cBhvr>
                                      <p:tavLst>
                                        <p:tav tm="0">
                                          <p:val>
                                            <p:strVal val="#ppt_y"/>
                                          </p:val>
                                        </p:tav>
                                        <p:tav tm="100000">
                                          <p:val>
                                            <p:strVal val="#ppt_y"/>
                                          </p:val>
                                        </p:tav>
                                      </p:tavLst>
                                    </p:anim>
                                  </p:childTnLst>
                                </p:cTn>
                              </p:par>
                            </p:childTnLst>
                          </p:cTn>
                        </p:par>
                      </p:childTnLst>
                    </p:cTn>
                  </p:par>
                  <p:par>
                    <p:cTn id="92" fill="hold" nodeType="clickPar">
                      <p:stCondLst>
                        <p:cond delay="indefinite"/>
                      </p:stCondLst>
                      <p:childTnLst>
                        <p:par>
                          <p:cTn id="93" fill="hold" nodeType="withGroup">
                            <p:stCondLst>
                              <p:cond delay="0"/>
                            </p:stCondLst>
                            <p:childTnLst>
                              <p:par>
                                <p:cTn id="94" presetID="2" presetClass="entr" presetSubtype="8" fill="hold" grpId="0" nodeType="clickEffect">
                                  <p:stCondLst>
                                    <p:cond delay="0"/>
                                  </p:stCondLst>
                                  <p:childTnLst>
                                    <p:set>
                                      <p:cBhvr>
                                        <p:cTn id="95" dur="1" fill="hold">
                                          <p:stCondLst>
                                            <p:cond delay="0"/>
                                          </p:stCondLst>
                                        </p:cTn>
                                        <p:tgtEl>
                                          <p:spTgt spid="10267"/>
                                        </p:tgtEl>
                                        <p:attrNameLst>
                                          <p:attrName>style.visibility</p:attrName>
                                        </p:attrNameLst>
                                      </p:cBhvr>
                                      <p:to>
                                        <p:strVal val="visible"/>
                                      </p:to>
                                    </p:set>
                                    <p:anim calcmode="lin" valueType="num">
                                      <p:cBhvr additive="base">
                                        <p:cTn id="96" dur="500" fill="hold"/>
                                        <p:tgtEl>
                                          <p:spTgt spid="10267"/>
                                        </p:tgtEl>
                                        <p:attrNameLst>
                                          <p:attrName>ppt_x</p:attrName>
                                        </p:attrNameLst>
                                      </p:cBhvr>
                                      <p:tavLst>
                                        <p:tav tm="0">
                                          <p:val>
                                            <p:strVal val="0-#ppt_w/2"/>
                                          </p:val>
                                        </p:tav>
                                        <p:tav tm="100000">
                                          <p:val>
                                            <p:strVal val="#ppt_x"/>
                                          </p:val>
                                        </p:tav>
                                      </p:tavLst>
                                    </p:anim>
                                    <p:anim calcmode="lin" valueType="num">
                                      <p:cBhvr additive="base">
                                        <p:cTn id="97" dur="500" fill="hold"/>
                                        <p:tgtEl>
                                          <p:spTgt spid="102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7" grpId="0"/>
      <p:bldP spid="10258" grpId="0" autoUpdateAnimBg="0"/>
      <p:bldP spid="10259" grpId="0" autoUpdateAnimBg="0"/>
      <p:bldP spid="10260" grpId="0" autoUpdateAnimBg="0"/>
      <p:bldP spid="10261" grpId="0" autoUpdateAnimBg="0"/>
      <p:bldP spid="10262" grpId="0" autoUpdateAnimBg="0"/>
      <p:bldP spid="10263" grpId="0" autoUpdateAnimBg="0"/>
      <p:bldP spid="10264" grpId="0" autoUpdateAnimBg="0"/>
      <p:bldP spid="10265" grpId="0" autoUpdateAnimBg="0"/>
      <p:bldP spid="10266" grpId="0" autoUpdateAnimBg="0"/>
      <p:bldP spid="10267" grpId="0" autoUpdateAnimBg="0"/>
      <p:bldP spid="10268" grpId="0" autoUpdateAnimBg="0"/>
      <p:bldP spid="10269" grpId="0" autoUpdateAnimBg="0"/>
      <p:bldP spid="10271" grpId="0" autoUpdateAnimBg="0"/>
      <p:bldP spid="10273" grpId="0" autoUpdateAnimBg="0"/>
      <p:bldP spid="10274"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5105400" y="0"/>
            <a:ext cx="20701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3200" b="1">
                <a:solidFill>
                  <a:srgbClr val="CC00CC"/>
                </a:solidFill>
                <a:latin typeface="Times New Roman" charset="0"/>
              </a:rPr>
              <a:t>达标测试</a:t>
            </a:r>
          </a:p>
        </p:txBody>
      </p:sp>
      <p:sp>
        <p:nvSpPr>
          <p:cNvPr id="14339" name="Text Box 5"/>
          <p:cNvSpPr txBox="1">
            <a:spLocks noChangeArrowheads="1"/>
          </p:cNvSpPr>
          <p:nvPr/>
        </p:nvSpPr>
        <p:spPr bwMode="auto">
          <a:xfrm>
            <a:off x="1524001" y="381001"/>
            <a:ext cx="88931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2800" b="1">
                <a:latin typeface="Times New Roman" charset="0"/>
              </a:rPr>
              <a:t>一、判断题</a:t>
            </a:r>
          </a:p>
          <a:p>
            <a:pPr eaLnBrk="1" hangingPunct="1"/>
            <a:r>
              <a:rPr kumimoji="1" lang="zh-CN" altLang="en-US" sz="2800" b="1">
                <a:latin typeface="Times New Roman" charset="0"/>
              </a:rPr>
              <a:t>   </a:t>
            </a:r>
            <a:r>
              <a:rPr kumimoji="1" lang="en-US" altLang="zh-CN" sz="2800" b="1">
                <a:latin typeface="Times New Roman" charset="0"/>
              </a:rPr>
              <a:t>1</a:t>
            </a:r>
            <a:r>
              <a:rPr kumimoji="1" lang="zh-CN" altLang="en-US" sz="2800" b="1">
                <a:latin typeface="Times New Roman" charset="0"/>
              </a:rPr>
              <a:t>、有公共顶点且相等的两个角是对顶角。（            ）</a:t>
            </a:r>
          </a:p>
          <a:p>
            <a:pPr eaLnBrk="1" hangingPunct="1"/>
            <a:r>
              <a:rPr kumimoji="1" lang="zh-CN" altLang="en-US" sz="2800" b="1">
                <a:latin typeface="Times New Roman" charset="0"/>
              </a:rPr>
              <a:t>   </a:t>
            </a:r>
            <a:r>
              <a:rPr kumimoji="1" lang="en-US" altLang="zh-CN" sz="2800" b="1">
                <a:latin typeface="Times New Roman" charset="0"/>
              </a:rPr>
              <a:t>2</a:t>
            </a:r>
            <a:r>
              <a:rPr kumimoji="1" lang="zh-CN" altLang="en-US" sz="2800" b="1">
                <a:latin typeface="Times New Roman" charset="0"/>
              </a:rPr>
              <a:t>、两条直线相交，有两组对顶角。            （            ）</a:t>
            </a:r>
          </a:p>
          <a:p>
            <a:pPr eaLnBrk="1" hangingPunct="1"/>
            <a:r>
              <a:rPr kumimoji="1" lang="zh-CN" altLang="en-US" sz="2800" b="1">
                <a:latin typeface="Times New Roman" charset="0"/>
              </a:rPr>
              <a:t>   </a:t>
            </a:r>
            <a:r>
              <a:rPr kumimoji="1" lang="en-US" altLang="zh-CN" sz="2800" b="1">
                <a:latin typeface="Times New Roman" charset="0"/>
              </a:rPr>
              <a:t>3</a:t>
            </a:r>
            <a:r>
              <a:rPr kumimoji="1" lang="zh-CN" altLang="en-US" sz="2800" b="1">
                <a:latin typeface="Times New Roman" charset="0"/>
              </a:rPr>
              <a:t>、两条直线相交所构成的四个角中有一个角是直角，</a:t>
            </a:r>
          </a:p>
          <a:p>
            <a:pPr eaLnBrk="1" hangingPunct="1"/>
            <a:r>
              <a:rPr kumimoji="1" lang="zh-CN" altLang="en-US" sz="2800" b="1">
                <a:latin typeface="Times New Roman" charset="0"/>
              </a:rPr>
              <a:t>         那么其余的三个角也是直角。                （            ）</a:t>
            </a:r>
          </a:p>
        </p:txBody>
      </p:sp>
      <p:sp>
        <p:nvSpPr>
          <p:cNvPr id="14340" name="Text Box 6"/>
          <p:cNvSpPr txBox="1">
            <a:spLocks noChangeArrowheads="1"/>
          </p:cNvSpPr>
          <p:nvPr/>
        </p:nvSpPr>
        <p:spPr bwMode="auto">
          <a:xfrm>
            <a:off x="1524000" y="2438400"/>
            <a:ext cx="9144000" cy="436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2800" b="1">
                <a:latin typeface="Times New Roman" charset="0"/>
              </a:rPr>
              <a:t>二、选择题</a:t>
            </a:r>
          </a:p>
          <a:p>
            <a:pPr eaLnBrk="1" hangingPunct="1"/>
            <a:r>
              <a:rPr kumimoji="1" lang="en-US" altLang="zh-CN" sz="2800" b="1">
                <a:latin typeface="Times New Roman" charset="0"/>
              </a:rPr>
              <a:t>1</a:t>
            </a:r>
            <a:r>
              <a:rPr kumimoji="1" lang="zh-CN" altLang="en-US" sz="2800" b="1">
                <a:latin typeface="Times New Roman" charset="0"/>
              </a:rPr>
              <a:t>、如右图直线</a:t>
            </a:r>
            <a:r>
              <a:rPr kumimoji="1" lang="en-US" altLang="zh-CN" sz="2800" b="1">
                <a:latin typeface="Times New Roman" charset="0"/>
              </a:rPr>
              <a:t>AB</a:t>
            </a:r>
            <a:r>
              <a:rPr kumimoji="1" lang="zh-CN" altLang="en-US" sz="2800" b="1">
                <a:latin typeface="Times New Roman" charset="0"/>
              </a:rPr>
              <a:t>、</a:t>
            </a:r>
            <a:r>
              <a:rPr kumimoji="1" lang="en-US" altLang="zh-CN" sz="2800" b="1">
                <a:latin typeface="Times New Roman" charset="0"/>
              </a:rPr>
              <a:t>CD</a:t>
            </a:r>
            <a:r>
              <a:rPr kumimoji="1" lang="zh-CN" altLang="en-US" sz="2800" b="1">
                <a:latin typeface="Times New Roman" charset="0"/>
              </a:rPr>
              <a:t>交于点</a:t>
            </a:r>
            <a:r>
              <a:rPr kumimoji="1" lang="en-US" altLang="zh-CN" sz="2800" b="1">
                <a:latin typeface="Times New Roman" charset="0"/>
              </a:rPr>
              <a:t>O</a:t>
            </a:r>
            <a:r>
              <a:rPr kumimoji="1" lang="zh-CN" altLang="en-US" sz="2800" b="1">
                <a:latin typeface="Times New Roman" charset="0"/>
              </a:rPr>
              <a:t>，</a:t>
            </a:r>
            <a:r>
              <a:rPr kumimoji="1" lang="en-US" altLang="zh-CN" sz="2800" b="1">
                <a:latin typeface="Times New Roman" charset="0"/>
              </a:rPr>
              <a:t>OE</a:t>
            </a:r>
            <a:r>
              <a:rPr kumimoji="1" lang="zh-CN" altLang="en-US" sz="2800" b="1">
                <a:latin typeface="Times New Roman" charset="0"/>
              </a:rPr>
              <a:t>为射线，那么（  ）</a:t>
            </a:r>
          </a:p>
          <a:p>
            <a:pPr eaLnBrk="1" hangingPunct="1"/>
            <a:r>
              <a:rPr kumimoji="1" lang="zh-CN" altLang="en-US" sz="2800" b="1">
                <a:latin typeface="Times New Roman" charset="0"/>
              </a:rPr>
              <a:t>   </a:t>
            </a:r>
            <a:r>
              <a:rPr kumimoji="1" lang="en-US" altLang="zh-CN" sz="2800" b="1">
                <a:latin typeface="Times New Roman" charset="0"/>
              </a:rPr>
              <a:t>A</a:t>
            </a:r>
            <a:r>
              <a:rPr kumimoji="1" lang="zh-CN" altLang="en-US" sz="2800" b="1">
                <a:latin typeface="Times New Roman" charset="0"/>
              </a:rPr>
              <a:t>。∠</a:t>
            </a:r>
            <a:r>
              <a:rPr kumimoji="1" lang="en-US" altLang="zh-CN" sz="2800" b="1">
                <a:latin typeface="Times New Roman" charset="0"/>
              </a:rPr>
              <a:t>AOC</a:t>
            </a:r>
            <a:r>
              <a:rPr kumimoji="1" lang="zh-CN" altLang="en-US" sz="2800" b="1">
                <a:latin typeface="Times New Roman" charset="0"/>
              </a:rPr>
              <a:t>和∠</a:t>
            </a:r>
            <a:r>
              <a:rPr kumimoji="1" lang="en-US" altLang="zh-CN" sz="2800" b="1">
                <a:latin typeface="Times New Roman" charset="0"/>
              </a:rPr>
              <a:t>BOE</a:t>
            </a:r>
            <a:r>
              <a:rPr kumimoji="1" lang="zh-CN" altLang="en-US" sz="2800" b="1">
                <a:latin typeface="Times New Roman" charset="0"/>
              </a:rPr>
              <a:t>是对顶角；</a:t>
            </a:r>
          </a:p>
          <a:p>
            <a:pPr eaLnBrk="1" hangingPunct="1"/>
            <a:r>
              <a:rPr kumimoji="1" lang="zh-CN" altLang="en-US" sz="2800" b="1">
                <a:latin typeface="Times New Roman" charset="0"/>
              </a:rPr>
              <a:t>   </a:t>
            </a:r>
            <a:r>
              <a:rPr kumimoji="1" lang="en-US" altLang="zh-CN" sz="2800" b="1">
                <a:latin typeface="Times New Roman" charset="0"/>
              </a:rPr>
              <a:t>B</a:t>
            </a:r>
            <a:r>
              <a:rPr kumimoji="1" lang="zh-CN" altLang="en-US" sz="2800" b="1">
                <a:latin typeface="Times New Roman" charset="0"/>
              </a:rPr>
              <a:t>。∠</a:t>
            </a:r>
            <a:r>
              <a:rPr kumimoji="1" lang="en-US" altLang="zh-CN" sz="2800" b="1">
                <a:latin typeface="Times New Roman" charset="0"/>
              </a:rPr>
              <a:t>COE</a:t>
            </a:r>
            <a:r>
              <a:rPr kumimoji="1" lang="zh-CN" altLang="en-US" sz="2800" b="1">
                <a:latin typeface="Times New Roman" charset="0"/>
              </a:rPr>
              <a:t>和∠</a:t>
            </a:r>
            <a:r>
              <a:rPr kumimoji="1" lang="en-US" altLang="zh-CN" sz="2800" b="1">
                <a:latin typeface="Times New Roman" charset="0"/>
              </a:rPr>
              <a:t>AOD</a:t>
            </a:r>
            <a:r>
              <a:rPr kumimoji="1" lang="zh-CN" altLang="en-US" sz="2800" b="1">
                <a:latin typeface="Times New Roman" charset="0"/>
              </a:rPr>
              <a:t>是对顶角；</a:t>
            </a:r>
          </a:p>
          <a:p>
            <a:pPr eaLnBrk="1" hangingPunct="1"/>
            <a:r>
              <a:rPr kumimoji="1" lang="zh-CN" altLang="en-US" sz="2800" b="1">
                <a:latin typeface="Times New Roman" charset="0"/>
              </a:rPr>
              <a:t>   </a:t>
            </a:r>
            <a:r>
              <a:rPr kumimoji="1" lang="en-US" altLang="zh-CN" sz="2800" b="1">
                <a:latin typeface="Times New Roman" charset="0"/>
              </a:rPr>
              <a:t>C</a:t>
            </a:r>
            <a:r>
              <a:rPr kumimoji="1" lang="zh-CN" altLang="en-US" sz="2800" b="1">
                <a:latin typeface="Times New Roman" charset="0"/>
              </a:rPr>
              <a:t>。∠</a:t>
            </a:r>
            <a:r>
              <a:rPr kumimoji="1" lang="en-US" altLang="zh-CN" sz="2800" b="1">
                <a:latin typeface="Times New Roman" charset="0"/>
              </a:rPr>
              <a:t>BOC</a:t>
            </a:r>
            <a:r>
              <a:rPr kumimoji="1" lang="zh-CN" altLang="en-US" sz="2800" b="1">
                <a:latin typeface="Times New Roman" charset="0"/>
              </a:rPr>
              <a:t>和∠</a:t>
            </a:r>
            <a:r>
              <a:rPr kumimoji="1" lang="en-US" altLang="zh-CN" sz="2800" b="1">
                <a:latin typeface="Times New Roman" charset="0"/>
              </a:rPr>
              <a:t>AOD</a:t>
            </a:r>
            <a:r>
              <a:rPr kumimoji="1" lang="zh-CN" altLang="en-US" sz="2800" b="1">
                <a:latin typeface="Times New Roman" charset="0"/>
              </a:rPr>
              <a:t>是对顶角；</a:t>
            </a:r>
          </a:p>
          <a:p>
            <a:pPr eaLnBrk="1" hangingPunct="1"/>
            <a:r>
              <a:rPr kumimoji="1" lang="zh-CN" altLang="en-US" sz="2800" b="1">
                <a:latin typeface="Times New Roman" charset="0"/>
              </a:rPr>
              <a:t>   </a:t>
            </a:r>
            <a:r>
              <a:rPr kumimoji="1" lang="en-US" altLang="zh-CN" sz="2800" b="1">
                <a:latin typeface="Times New Roman" charset="0"/>
              </a:rPr>
              <a:t>D</a:t>
            </a:r>
            <a:r>
              <a:rPr kumimoji="1" lang="zh-CN" altLang="en-US" sz="2800" b="1">
                <a:latin typeface="Times New Roman" charset="0"/>
              </a:rPr>
              <a:t>。∠</a:t>
            </a:r>
            <a:r>
              <a:rPr kumimoji="1" lang="en-US" altLang="zh-CN" sz="2800" b="1">
                <a:latin typeface="Times New Roman" charset="0"/>
              </a:rPr>
              <a:t>AOE</a:t>
            </a:r>
            <a:r>
              <a:rPr kumimoji="1" lang="zh-CN" altLang="en-US" sz="2800" b="1">
                <a:latin typeface="Times New Roman" charset="0"/>
              </a:rPr>
              <a:t>和∠</a:t>
            </a:r>
            <a:r>
              <a:rPr kumimoji="1" lang="en-US" altLang="zh-CN" sz="2800" b="1">
                <a:latin typeface="Times New Roman" charset="0"/>
              </a:rPr>
              <a:t>DOE</a:t>
            </a:r>
            <a:r>
              <a:rPr kumimoji="1" lang="zh-CN" altLang="en-US" sz="2800" b="1">
                <a:latin typeface="Times New Roman" charset="0"/>
              </a:rPr>
              <a:t>是对顶角。</a:t>
            </a:r>
          </a:p>
          <a:p>
            <a:pPr eaLnBrk="1" hangingPunct="1"/>
            <a:r>
              <a:rPr kumimoji="1" lang="en-US" altLang="zh-CN" sz="2800" b="1">
                <a:latin typeface="Times New Roman" charset="0"/>
              </a:rPr>
              <a:t>2</a:t>
            </a:r>
            <a:r>
              <a:rPr kumimoji="1" lang="zh-CN" altLang="en-US" sz="2800" b="1">
                <a:latin typeface="Times New Roman" charset="0"/>
              </a:rPr>
              <a:t>、如右图中直线</a:t>
            </a:r>
            <a:r>
              <a:rPr kumimoji="1" lang="en-US" altLang="zh-CN" sz="2800" b="1">
                <a:latin typeface="Times New Roman" charset="0"/>
              </a:rPr>
              <a:t>AB</a:t>
            </a:r>
            <a:r>
              <a:rPr kumimoji="1" lang="zh-CN" altLang="en-US" sz="2800" b="1">
                <a:latin typeface="Times New Roman" charset="0"/>
              </a:rPr>
              <a:t>、</a:t>
            </a:r>
            <a:r>
              <a:rPr kumimoji="1" lang="en-US" altLang="zh-CN" sz="2800" b="1">
                <a:latin typeface="Times New Roman" charset="0"/>
              </a:rPr>
              <a:t>CD</a:t>
            </a:r>
            <a:r>
              <a:rPr kumimoji="1" lang="zh-CN" altLang="en-US" sz="2800" b="1">
                <a:latin typeface="Times New Roman" charset="0"/>
              </a:rPr>
              <a:t>交于</a:t>
            </a:r>
            <a:r>
              <a:rPr kumimoji="1" lang="en-US" altLang="zh-CN" sz="2800" b="1">
                <a:latin typeface="Times New Roman" charset="0"/>
              </a:rPr>
              <a:t>O</a:t>
            </a:r>
            <a:r>
              <a:rPr kumimoji="1" lang="zh-CN" altLang="en-US" sz="2800" b="1">
                <a:latin typeface="Times New Roman" charset="0"/>
              </a:rPr>
              <a:t>，</a:t>
            </a:r>
          </a:p>
          <a:p>
            <a:pPr eaLnBrk="1" hangingPunct="1"/>
            <a:r>
              <a:rPr kumimoji="1" lang="zh-CN" altLang="en-US" sz="2800" b="1">
                <a:latin typeface="Times New Roman" charset="0"/>
              </a:rPr>
              <a:t>   </a:t>
            </a:r>
            <a:r>
              <a:rPr kumimoji="1" lang="en-US" altLang="zh-CN" sz="2800" b="1">
                <a:latin typeface="Times New Roman" charset="0"/>
              </a:rPr>
              <a:t>OE</a:t>
            </a:r>
            <a:r>
              <a:rPr kumimoji="1" lang="zh-CN" altLang="en-US" sz="2800" b="1">
                <a:latin typeface="Times New Roman" charset="0"/>
              </a:rPr>
              <a:t>是∠</a:t>
            </a:r>
            <a:r>
              <a:rPr kumimoji="1" lang="en-US" altLang="zh-CN" sz="2800" b="1">
                <a:latin typeface="Times New Roman" charset="0"/>
              </a:rPr>
              <a:t>BOC</a:t>
            </a:r>
            <a:r>
              <a:rPr kumimoji="1" lang="zh-CN" altLang="en-US" sz="2800" b="1">
                <a:latin typeface="Times New Roman" charset="0"/>
              </a:rPr>
              <a:t>的平分线且∠</a:t>
            </a:r>
            <a:r>
              <a:rPr kumimoji="1" lang="en-US" altLang="zh-CN" sz="2800" b="1">
                <a:latin typeface="Times New Roman" charset="0"/>
              </a:rPr>
              <a:t>BOE=50</a:t>
            </a:r>
            <a:r>
              <a:rPr kumimoji="1" lang="zh-CN" altLang="en-US" sz="2800" b="1">
                <a:latin typeface="Times New Roman" charset="0"/>
              </a:rPr>
              <a:t>度，</a:t>
            </a:r>
          </a:p>
          <a:p>
            <a:pPr eaLnBrk="1" hangingPunct="1"/>
            <a:r>
              <a:rPr kumimoji="1" lang="zh-CN" altLang="en-US" sz="2800" b="1">
                <a:latin typeface="Times New Roman" charset="0"/>
              </a:rPr>
              <a:t>   那么∠</a:t>
            </a:r>
            <a:r>
              <a:rPr kumimoji="1" lang="en-US" altLang="zh-CN" sz="2800" b="1">
                <a:latin typeface="Times New Roman" charset="0"/>
              </a:rPr>
              <a:t>AOE=</a:t>
            </a:r>
            <a:r>
              <a:rPr kumimoji="1" lang="zh-CN" altLang="en-US" sz="2800" b="1">
                <a:latin typeface="Times New Roman" charset="0"/>
              </a:rPr>
              <a:t>（   ）度</a:t>
            </a:r>
          </a:p>
          <a:p>
            <a:pPr eaLnBrk="1" hangingPunct="1"/>
            <a:r>
              <a:rPr kumimoji="1" lang="zh-CN" altLang="en-US" sz="2800" b="1">
                <a:latin typeface="Times New Roman" charset="0"/>
              </a:rPr>
              <a:t>   （</a:t>
            </a:r>
            <a:r>
              <a:rPr kumimoji="1" lang="en-US" altLang="zh-CN" sz="2800" b="1">
                <a:latin typeface="Times New Roman" charset="0"/>
              </a:rPr>
              <a:t>A</a:t>
            </a:r>
            <a:r>
              <a:rPr kumimoji="1" lang="zh-CN" altLang="en-US" sz="2800" b="1">
                <a:latin typeface="Times New Roman" charset="0"/>
              </a:rPr>
              <a:t>）</a:t>
            </a:r>
            <a:r>
              <a:rPr kumimoji="1" lang="en-US" altLang="zh-CN" sz="2800" b="1">
                <a:latin typeface="Times New Roman" charset="0"/>
              </a:rPr>
              <a:t>80</a:t>
            </a:r>
            <a:r>
              <a:rPr kumimoji="1" lang="zh-CN" altLang="en-US" sz="2800" b="1">
                <a:latin typeface="Times New Roman" charset="0"/>
              </a:rPr>
              <a:t>；（</a:t>
            </a:r>
            <a:r>
              <a:rPr kumimoji="1" lang="en-US" altLang="zh-CN" sz="2800" b="1">
                <a:latin typeface="Times New Roman" charset="0"/>
              </a:rPr>
              <a:t>B</a:t>
            </a:r>
            <a:r>
              <a:rPr kumimoji="1" lang="zh-CN" altLang="en-US" sz="2800" b="1">
                <a:latin typeface="Times New Roman" charset="0"/>
              </a:rPr>
              <a:t>）</a:t>
            </a:r>
            <a:r>
              <a:rPr kumimoji="1" lang="en-US" altLang="zh-CN" sz="2800" b="1">
                <a:latin typeface="Times New Roman" charset="0"/>
              </a:rPr>
              <a:t>100</a:t>
            </a:r>
            <a:r>
              <a:rPr kumimoji="1" lang="zh-CN" altLang="en-US" sz="2800" b="1">
                <a:latin typeface="Times New Roman" charset="0"/>
              </a:rPr>
              <a:t>；（</a:t>
            </a:r>
            <a:r>
              <a:rPr kumimoji="1" lang="en-US" altLang="zh-CN" sz="2800" b="1">
                <a:latin typeface="Times New Roman" charset="0"/>
              </a:rPr>
              <a:t>C</a:t>
            </a:r>
            <a:r>
              <a:rPr kumimoji="1" lang="zh-CN" altLang="en-US" sz="2800" b="1">
                <a:latin typeface="Times New Roman" charset="0"/>
              </a:rPr>
              <a:t>）</a:t>
            </a:r>
            <a:r>
              <a:rPr kumimoji="1" lang="en-US" altLang="zh-CN" sz="2800" b="1">
                <a:latin typeface="Times New Roman" charset="0"/>
              </a:rPr>
              <a:t>130</a:t>
            </a:r>
            <a:r>
              <a:rPr kumimoji="1" lang="zh-CN" altLang="en-US" sz="2800" b="1">
                <a:latin typeface="Times New Roman" charset="0"/>
              </a:rPr>
              <a:t>（</a:t>
            </a:r>
            <a:r>
              <a:rPr kumimoji="1" lang="en-US" altLang="zh-CN" sz="2800" b="1">
                <a:latin typeface="Times New Roman" charset="0"/>
              </a:rPr>
              <a:t>D</a:t>
            </a:r>
            <a:r>
              <a:rPr kumimoji="1" lang="zh-CN" altLang="en-US" sz="2800" b="1">
                <a:latin typeface="Times New Roman" charset="0"/>
              </a:rPr>
              <a:t>）</a:t>
            </a:r>
            <a:r>
              <a:rPr kumimoji="1" lang="en-US" altLang="zh-CN" sz="2800" b="1">
                <a:latin typeface="Times New Roman" charset="0"/>
              </a:rPr>
              <a:t>150</a:t>
            </a:r>
            <a:r>
              <a:rPr kumimoji="1" lang="zh-CN" altLang="en-US" sz="2800" b="1">
                <a:latin typeface="Times New Roman" charset="0"/>
              </a:rPr>
              <a:t>。</a:t>
            </a:r>
          </a:p>
        </p:txBody>
      </p:sp>
      <p:sp>
        <p:nvSpPr>
          <p:cNvPr id="14341" name="Line 7"/>
          <p:cNvSpPr>
            <a:spLocks noChangeShapeType="1"/>
          </p:cNvSpPr>
          <p:nvPr/>
        </p:nvSpPr>
        <p:spPr bwMode="auto">
          <a:xfrm>
            <a:off x="7924800" y="4267200"/>
            <a:ext cx="2362200" cy="1371600"/>
          </a:xfrm>
          <a:prstGeom prst="line">
            <a:avLst/>
          </a:prstGeom>
          <a:noFill/>
          <a:ln w="57150">
            <a:solidFill>
              <a:srgbClr val="339966"/>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4342" name="Line 8"/>
          <p:cNvSpPr>
            <a:spLocks noChangeShapeType="1"/>
          </p:cNvSpPr>
          <p:nvPr/>
        </p:nvSpPr>
        <p:spPr bwMode="auto">
          <a:xfrm flipH="1">
            <a:off x="7848600" y="3962400"/>
            <a:ext cx="2438400" cy="1600200"/>
          </a:xfrm>
          <a:prstGeom prst="line">
            <a:avLst/>
          </a:prstGeom>
          <a:noFill/>
          <a:ln w="57150">
            <a:solidFill>
              <a:srgbClr val="339966"/>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4343" name="Line 9"/>
          <p:cNvSpPr>
            <a:spLocks noChangeShapeType="1"/>
          </p:cNvSpPr>
          <p:nvPr/>
        </p:nvSpPr>
        <p:spPr bwMode="auto">
          <a:xfrm>
            <a:off x="8915400" y="4876800"/>
            <a:ext cx="76200" cy="990600"/>
          </a:xfrm>
          <a:prstGeom prst="line">
            <a:avLst/>
          </a:prstGeom>
          <a:noFill/>
          <a:ln w="57150">
            <a:solidFill>
              <a:srgbClr val="339966"/>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4344" name="Text Box 10"/>
          <p:cNvSpPr txBox="1">
            <a:spLocks noChangeArrowheads="1"/>
          </p:cNvSpPr>
          <p:nvPr/>
        </p:nvSpPr>
        <p:spPr bwMode="auto">
          <a:xfrm>
            <a:off x="7815264" y="3789363"/>
            <a:ext cx="4413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660066"/>
                </a:solidFill>
                <a:latin typeface="Times New Roman" charset="0"/>
              </a:rPr>
              <a:t>A</a:t>
            </a:r>
          </a:p>
        </p:txBody>
      </p:sp>
      <p:sp>
        <p:nvSpPr>
          <p:cNvPr id="14345" name="Text Box 11"/>
          <p:cNvSpPr txBox="1">
            <a:spLocks noChangeArrowheads="1"/>
          </p:cNvSpPr>
          <p:nvPr/>
        </p:nvSpPr>
        <p:spPr bwMode="auto">
          <a:xfrm>
            <a:off x="10118725" y="5084763"/>
            <a:ext cx="42068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660066"/>
                </a:solidFill>
                <a:latin typeface="Times New Roman" charset="0"/>
              </a:rPr>
              <a:t>B</a:t>
            </a:r>
          </a:p>
        </p:txBody>
      </p:sp>
      <p:sp>
        <p:nvSpPr>
          <p:cNvPr id="14346" name="Text Box 12"/>
          <p:cNvSpPr txBox="1">
            <a:spLocks noChangeArrowheads="1"/>
          </p:cNvSpPr>
          <p:nvPr/>
        </p:nvSpPr>
        <p:spPr bwMode="auto">
          <a:xfrm>
            <a:off x="7620001" y="5054601"/>
            <a:ext cx="4413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660066"/>
                </a:solidFill>
                <a:latin typeface="Times New Roman" charset="0"/>
              </a:rPr>
              <a:t>C</a:t>
            </a:r>
          </a:p>
        </p:txBody>
      </p:sp>
      <p:sp>
        <p:nvSpPr>
          <p:cNvPr id="14347" name="Text Box 13"/>
          <p:cNvSpPr txBox="1">
            <a:spLocks noChangeArrowheads="1"/>
          </p:cNvSpPr>
          <p:nvPr/>
        </p:nvSpPr>
        <p:spPr bwMode="auto">
          <a:xfrm>
            <a:off x="10118726" y="3989388"/>
            <a:ext cx="4413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solidFill>
                  <a:srgbClr val="660066"/>
                </a:solidFill>
                <a:latin typeface="Times New Roman" charset="0"/>
              </a:rPr>
              <a:t>D</a:t>
            </a:r>
          </a:p>
        </p:txBody>
      </p:sp>
      <p:sp>
        <p:nvSpPr>
          <p:cNvPr id="14348" name="Text Box 14"/>
          <p:cNvSpPr txBox="1">
            <a:spLocks noChangeArrowheads="1"/>
          </p:cNvSpPr>
          <p:nvPr/>
        </p:nvSpPr>
        <p:spPr bwMode="auto">
          <a:xfrm>
            <a:off x="8686801" y="4368801"/>
            <a:ext cx="4603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660066"/>
                </a:solidFill>
                <a:latin typeface="Times New Roman" charset="0"/>
              </a:rPr>
              <a:t>O</a:t>
            </a:r>
          </a:p>
        </p:txBody>
      </p:sp>
      <p:sp>
        <p:nvSpPr>
          <p:cNvPr id="14349" name="Text Box 15"/>
          <p:cNvSpPr txBox="1">
            <a:spLocks noChangeArrowheads="1"/>
          </p:cNvSpPr>
          <p:nvPr/>
        </p:nvSpPr>
        <p:spPr bwMode="auto">
          <a:xfrm>
            <a:off x="8991600" y="5283201"/>
            <a:ext cx="4016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solidFill>
                  <a:srgbClr val="660066"/>
                </a:solidFill>
                <a:latin typeface="Times New Roman" charset="0"/>
              </a:rPr>
              <a:t>E</a:t>
            </a:r>
          </a:p>
        </p:txBody>
      </p:sp>
      <p:sp>
        <p:nvSpPr>
          <p:cNvPr id="11280" name="Text Box 16"/>
          <p:cNvSpPr txBox="1">
            <a:spLocks noChangeArrowheads="1"/>
          </p:cNvSpPr>
          <p:nvPr/>
        </p:nvSpPr>
        <p:spPr bwMode="auto">
          <a:xfrm>
            <a:off x="9077326" y="730251"/>
            <a:ext cx="5429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a:t>
            </a:r>
          </a:p>
        </p:txBody>
      </p:sp>
      <p:sp>
        <p:nvSpPr>
          <p:cNvPr id="11281" name="Text Box 17"/>
          <p:cNvSpPr txBox="1">
            <a:spLocks noChangeArrowheads="1"/>
          </p:cNvSpPr>
          <p:nvPr/>
        </p:nvSpPr>
        <p:spPr bwMode="auto">
          <a:xfrm>
            <a:off x="9077325" y="1263650"/>
            <a:ext cx="38183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a:t>
            </a:r>
          </a:p>
        </p:txBody>
      </p:sp>
      <p:sp>
        <p:nvSpPr>
          <p:cNvPr id="11282" name="Text Box 18"/>
          <p:cNvSpPr txBox="1">
            <a:spLocks noChangeArrowheads="1"/>
          </p:cNvSpPr>
          <p:nvPr/>
        </p:nvSpPr>
        <p:spPr bwMode="auto">
          <a:xfrm>
            <a:off x="9153525" y="2101850"/>
            <a:ext cx="38183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a:t>
            </a:r>
          </a:p>
        </p:txBody>
      </p:sp>
      <p:sp>
        <p:nvSpPr>
          <p:cNvPr id="11283" name="Text Box 19"/>
          <p:cNvSpPr txBox="1">
            <a:spLocks noChangeArrowheads="1"/>
          </p:cNvSpPr>
          <p:nvPr/>
        </p:nvSpPr>
        <p:spPr bwMode="auto">
          <a:xfrm>
            <a:off x="9890126" y="2886076"/>
            <a:ext cx="4413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C</a:t>
            </a:r>
          </a:p>
        </p:txBody>
      </p:sp>
      <p:sp>
        <p:nvSpPr>
          <p:cNvPr id="11284" name="Text Box 20"/>
          <p:cNvSpPr txBox="1">
            <a:spLocks noChangeArrowheads="1"/>
          </p:cNvSpPr>
          <p:nvPr/>
        </p:nvSpPr>
        <p:spPr bwMode="auto">
          <a:xfrm>
            <a:off x="4214814" y="5857876"/>
            <a:ext cx="4413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C</a:t>
            </a:r>
          </a:p>
        </p:txBody>
      </p:sp>
    </p:spTree>
    <p:extLst>
      <p:ext uri="{BB962C8B-B14F-4D97-AF65-F5344CB8AC3E}">
        <p14:creationId xmlns:p14="http://schemas.microsoft.com/office/powerpoint/2010/main" val="11295365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80"/>
                                        </p:tgtEl>
                                        <p:attrNameLst>
                                          <p:attrName>style.visibility</p:attrName>
                                        </p:attrNameLst>
                                      </p:cBhvr>
                                      <p:to>
                                        <p:strVal val="visible"/>
                                      </p:to>
                                    </p:set>
                                    <p:anim calcmode="lin" valueType="num">
                                      <p:cBhvr additive="base">
                                        <p:cTn id="7" dur="500" fill="hold"/>
                                        <p:tgtEl>
                                          <p:spTgt spid="11280"/>
                                        </p:tgtEl>
                                        <p:attrNameLst>
                                          <p:attrName>ppt_x</p:attrName>
                                        </p:attrNameLst>
                                      </p:cBhvr>
                                      <p:tavLst>
                                        <p:tav tm="0">
                                          <p:val>
                                            <p:strVal val="0-#ppt_w/2"/>
                                          </p:val>
                                        </p:tav>
                                        <p:tav tm="100000">
                                          <p:val>
                                            <p:strVal val="#ppt_x"/>
                                          </p:val>
                                        </p:tav>
                                      </p:tavLst>
                                    </p:anim>
                                    <p:anim calcmode="lin" valueType="num">
                                      <p:cBhvr additive="base">
                                        <p:cTn id="8" dur="500" fill="hold"/>
                                        <p:tgtEl>
                                          <p:spTgt spid="1128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281"/>
                                        </p:tgtEl>
                                        <p:attrNameLst>
                                          <p:attrName>style.visibility</p:attrName>
                                        </p:attrNameLst>
                                      </p:cBhvr>
                                      <p:to>
                                        <p:strVal val="visible"/>
                                      </p:to>
                                    </p:set>
                                    <p:anim calcmode="lin" valueType="num">
                                      <p:cBhvr additive="base">
                                        <p:cTn id="13" dur="500" fill="hold"/>
                                        <p:tgtEl>
                                          <p:spTgt spid="11281"/>
                                        </p:tgtEl>
                                        <p:attrNameLst>
                                          <p:attrName>ppt_x</p:attrName>
                                        </p:attrNameLst>
                                      </p:cBhvr>
                                      <p:tavLst>
                                        <p:tav tm="0">
                                          <p:val>
                                            <p:strVal val="0-#ppt_w/2"/>
                                          </p:val>
                                        </p:tav>
                                        <p:tav tm="100000">
                                          <p:val>
                                            <p:strVal val="#ppt_x"/>
                                          </p:val>
                                        </p:tav>
                                      </p:tavLst>
                                    </p:anim>
                                    <p:anim calcmode="lin" valueType="num">
                                      <p:cBhvr additive="base">
                                        <p:cTn id="14" dur="500" fill="hold"/>
                                        <p:tgtEl>
                                          <p:spTgt spid="11281"/>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282"/>
                                        </p:tgtEl>
                                        <p:attrNameLst>
                                          <p:attrName>style.visibility</p:attrName>
                                        </p:attrNameLst>
                                      </p:cBhvr>
                                      <p:to>
                                        <p:strVal val="visible"/>
                                      </p:to>
                                    </p:set>
                                    <p:anim calcmode="lin" valueType="num">
                                      <p:cBhvr additive="base">
                                        <p:cTn id="19" dur="500" fill="hold"/>
                                        <p:tgtEl>
                                          <p:spTgt spid="11282"/>
                                        </p:tgtEl>
                                        <p:attrNameLst>
                                          <p:attrName>ppt_x</p:attrName>
                                        </p:attrNameLst>
                                      </p:cBhvr>
                                      <p:tavLst>
                                        <p:tav tm="0">
                                          <p:val>
                                            <p:strVal val="0-#ppt_w/2"/>
                                          </p:val>
                                        </p:tav>
                                        <p:tav tm="100000">
                                          <p:val>
                                            <p:strVal val="#ppt_x"/>
                                          </p:val>
                                        </p:tav>
                                      </p:tavLst>
                                    </p:anim>
                                    <p:anim calcmode="lin" valueType="num">
                                      <p:cBhvr additive="base">
                                        <p:cTn id="20" dur="500" fill="hold"/>
                                        <p:tgtEl>
                                          <p:spTgt spid="1128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283"/>
                                        </p:tgtEl>
                                        <p:attrNameLst>
                                          <p:attrName>style.visibility</p:attrName>
                                        </p:attrNameLst>
                                      </p:cBhvr>
                                      <p:to>
                                        <p:strVal val="visible"/>
                                      </p:to>
                                    </p:set>
                                    <p:anim calcmode="lin" valueType="num">
                                      <p:cBhvr additive="base">
                                        <p:cTn id="25" dur="500" fill="hold"/>
                                        <p:tgtEl>
                                          <p:spTgt spid="11283"/>
                                        </p:tgtEl>
                                        <p:attrNameLst>
                                          <p:attrName>ppt_x</p:attrName>
                                        </p:attrNameLst>
                                      </p:cBhvr>
                                      <p:tavLst>
                                        <p:tav tm="0">
                                          <p:val>
                                            <p:strVal val="0-#ppt_w/2"/>
                                          </p:val>
                                        </p:tav>
                                        <p:tav tm="100000">
                                          <p:val>
                                            <p:strVal val="#ppt_x"/>
                                          </p:val>
                                        </p:tav>
                                      </p:tavLst>
                                    </p:anim>
                                    <p:anim calcmode="lin" valueType="num">
                                      <p:cBhvr additive="base">
                                        <p:cTn id="26" dur="500" fill="hold"/>
                                        <p:tgtEl>
                                          <p:spTgt spid="11283"/>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1284"/>
                                        </p:tgtEl>
                                        <p:attrNameLst>
                                          <p:attrName>style.visibility</p:attrName>
                                        </p:attrNameLst>
                                      </p:cBhvr>
                                      <p:to>
                                        <p:strVal val="visible"/>
                                      </p:to>
                                    </p:set>
                                    <p:anim calcmode="lin" valueType="num">
                                      <p:cBhvr additive="base">
                                        <p:cTn id="31" dur="500" fill="hold"/>
                                        <p:tgtEl>
                                          <p:spTgt spid="11284"/>
                                        </p:tgtEl>
                                        <p:attrNameLst>
                                          <p:attrName>ppt_x</p:attrName>
                                        </p:attrNameLst>
                                      </p:cBhvr>
                                      <p:tavLst>
                                        <p:tav tm="0">
                                          <p:val>
                                            <p:strVal val="0-#ppt_w/2"/>
                                          </p:val>
                                        </p:tav>
                                        <p:tav tm="100000">
                                          <p:val>
                                            <p:strVal val="#ppt_x"/>
                                          </p:val>
                                        </p:tav>
                                      </p:tavLst>
                                    </p:anim>
                                    <p:anim calcmode="lin" valueType="num">
                                      <p:cBhvr additive="base">
                                        <p:cTn id="32" dur="500" fill="hold"/>
                                        <p:tgtEl>
                                          <p:spTgt spid="112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0" grpId="0" autoUpdateAnimBg="0"/>
      <p:bldP spid="11281" grpId="0" autoUpdateAnimBg="0"/>
      <p:bldP spid="11282" grpId="0" autoUpdateAnimBg="0"/>
      <p:bldP spid="11283" grpId="0" autoUpdateAnimBg="0"/>
      <p:bldP spid="11284"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ext Box 4"/>
          <p:cNvSpPr txBox="1">
            <a:spLocks noChangeArrowheads="1"/>
          </p:cNvSpPr>
          <p:nvPr/>
        </p:nvSpPr>
        <p:spPr bwMode="auto">
          <a:xfrm>
            <a:off x="1916114" y="182563"/>
            <a:ext cx="7780337" cy="436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2800" b="1">
                <a:latin typeface="Times New Roman" charset="0"/>
              </a:rPr>
              <a:t>三、填空</a:t>
            </a:r>
            <a:r>
              <a:rPr kumimoji="1" lang="en-US" altLang="zh-CN" sz="2800" b="1">
                <a:latin typeface="Times New Roman" charset="0"/>
              </a:rPr>
              <a:t> </a:t>
            </a:r>
            <a:endParaRPr kumimoji="1" lang="zh-CN" altLang="en-US" sz="2800" b="1">
              <a:latin typeface="Times New Roman" charset="0"/>
            </a:endParaRPr>
          </a:p>
          <a:p>
            <a:pPr eaLnBrk="1" hangingPunct="1"/>
            <a:r>
              <a:rPr kumimoji="1" lang="zh-CN" altLang="en-US" sz="2800" b="1">
                <a:latin typeface="Times New Roman" charset="0"/>
              </a:rPr>
              <a:t>如图</a:t>
            </a:r>
            <a:r>
              <a:rPr kumimoji="1" lang="en-US" altLang="zh-CN" sz="2800" b="1">
                <a:latin typeface="Times New Roman" charset="0"/>
              </a:rPr>
              <a:t>1</a:t>
            </a:r>
            <a:r>
              <a:rPr kumimoji="1" lang="zh-CN" altLang="en-US" sz="2800" b="1">
                <a:latin typeface="Times New Roman" charset="0"/>
              </a:rPr>
              <a:t>，直线</a:t>
            </a:r>
            <a:r>
              <a:rPr kumimoji="1" lang="en-US" altLang="zh-CN" sz="2800" b="1">
                <a:latin typeface="Times New Roman" charset="0"/>
              </a:rPr>
              <a:t>AB</a:t>
            </a:r>
            <a:r>
              <a:rPr kumimoji="1" lang="zh-CN" altLang="en-US" sz="2800" b="1">
                <a:latin typeface="Times New Roman" charset="0"/>
              </a:rPr>
              <a:t>、</a:t>
            </a:r>
            <a:r>
              <a:rPr kumimoji="1" lang="en-US" altLang="zh-CN" sz="2800" b="1">
                <a:latin typeface="Times New Roman" charset="0"/>
              </a:rPr>
              <a:t>CD</a:t>
            </a:r>
            <a:r>
              <a:rPr kumimoji="1" lang="zh-CN" altLang="en-US" sz="2800" b="1">
                <a:latin typeface="Times New Roman" charset="0"/>
              </a:rPr>
              <a:t>交</a:t>
            </a:r>
            <a:r>
              <a:rPr kumimoji="1" lang="en-US" altLang="zh-CN" sz="2800" b="1">
                <a:latin typeface="Times New Roman" charset="0"/>
              </a:rPr>
              <a:t>EF</a:t>
            </a:r>
            <a:r>
              <a:rPr kumimoji="1" lang="zh-CN" altLang="en-US" sz="2800" b="1">
                <a:latin typeface="Times New Roman" charset="0"/>
              </a:rPr>
              <a:t>于点</a:t>
            </a:r>
          </a:p>
          <a:p>
            <a:pPr eaLnBrk="1" hangingPunct="1"/>
            <a:r>
              <a:rPr kumimoji="1" lang="en-US" altLang="zh-CN" sz="2800" b="1">
                <a:latin typeface="Times New Roman" charset="0"/>
              </a:rPr>
              <a:t>G</a:t>
            </a:r>
            <a:r>
              <a:rPr kumimoji="1" lang="zh-CN" altLang="en-US" sz="2800" b="1">
                <a:latin typeface="Times New Roman" charset="0"/>
              </a:rPr>
              <a:t>、</a:t>
            </a:r>
            <a:r>
              <a:rPr kumimoji="1" lang="en-US" altLang="zh-CN" sz="2800" b="1">
                <a:latin typeface="Times New Roman" charset="0"/>
              </a:rPr>
              <a:t>H</a:t>
            </a:r>
            <a:r>
              <a:rPr kumimoji="1" lang="zh-CN" altLang="en-US" sz="2800" b="1">
                <a:latin typeface="Times New Roman" charset="0"/>
              </a:rPr>
              <a:t>，∠</a:t>
            </a:r>
            <a:r>
              <a:rPr kumimoji="1" lang="en-US" altLang="zh-CN" sz="2800" b="1">
                <a:latin typeface="Times New Roman" charset="0"/>
              </a:rPr>
              <a:t>2=∠3</a:t>
            </a:r>
            <a:r>
              <a:rPr kumimoji="1" lang="zh-CN" altLang="en-US" sz="2800" b="1">
                <a:latin typeface="Times New Roman" charset="0"/>
              </a:rPr>
              <a:t>，∠</a:t>
            </a:r>
            <a:r>
              <a:rPr kumimoji="1" lang="en-US" altLang="zh-CN" sz="2800" b="1">
                <a:latin typeface="Times New Roman" charset="0"/>
              </a:rPr>
              <a:t>1=70</a:t>
            </a:r>
            <a:r>
              <a:rPr kumimoji="1" lang="zh-CN" altLang="en-US" sz="2800" b="1">
                <a:latin typeface="Times New Roman" charset="0"/>
              </a:rPr>
              <a:t>度。求</a:t>
            </a:r>
          </a:p>
          <a:p>
            <a:pPr eaLnBrk="1" hangingPunct="1"/>
            <a:r>
              <a:rPr kumimoji="1" lang="zh-CN" altLang="en-US" sz="2800" b="1">
                <a:latin typeface="Times New Roman" charset="0"/>
              </a:rPr>
              <a:t>∠</a:t>
            </a:r>
            <a:r>
              <a:rPr kumimoji="1" lang="en-US" altLang="zh-CN" sz="2800" b="1">
                <a:latin typeface="Times New Roman" charset="0"/>
              </a:rPr>
              <a:t>4</a:t>
            </a:r>
            <a:r>
              <a:rPr kumimoji="1" lang="zh-CN" altLang="en-US" sz="2800" b="1">
                <a:latin typeface="Times New Roman" charset="0"/>
              </a:rPr>
              <a:t>的度数。</a:t>
            </a:r>
          </a:p>
          <a:p>
            <a:pPr eaLnBrk="1" hangingPunct="1"/>
            <a:r>
              <a:rPr kumimoji="1" lang="zh-CN" altLang="en-US" sz="2800" b="1">
                <a:latin typeface="Times New Roman" charset="0"/>
              </a:rPr>
              <a:t>解：∵∠</a:t>
            </a:r>
            <a:r>
              <a:rPr kumimoji="1" lang="en-US" altLang="zh-CN" sz="2800" b="1">
                <a:latin typeface="Times New Roman" charset="0"/>
              </a:rPr>
              <a:t>2=∠</a:t>
            </a:r>
            <a:r>
              <a:rPr kumimoji="1" lang="en-US" altLang="zh-CN" sz="2800" b="1" u="sng">
                <a:latin typeface="Times New Roman" charset="0"/>
              </a:rPr>
              <a:t>     </a:t>
            </a:r>
            <a:r>
              <a:rPr kumimoji="1" lang="zh-CN" altLang="en-US" sz="2800" b="1">
                <a:latin typeface="Times New Roman" charset="0"/>
              </a:rPr>
              <a:t>（                   ）</a:t>
            </a:r>
          </a:p>
          <a:p>
            <a:pPr eaLnBrk="1" hangingPunct="1"/>
            <a:r>
              <a:rPr kumimoji="1" lang="zh-CN" altLang="en-US" sz="2800" b="1">
                <a:latin typeface="Times New Roman" charset="0"/>
              </a:rPr>
              <a:t>            ∠</a:t>
            </a:r>
            <a:r>
              <a:rPr kumimoji="1" lang="en-US" altLang="zh-CN" sz="2800" b="1">
                <a:latin typeface="Times New Roman" charset="0"/>
              </a:rPr>
              <a:t>1=70 °</a:t>
            </a:r>
            <a:r>
              <a:rPr kumimoji="1" lang="zh-CN" altLang="en-US" sz="2800" b="1">
                <a:latin typeface="Times New Roman" charset="0"/>
              </a:rPr>
              <a:t>（</a:t>
            </a:r>
            <a:r>
              <a:rPr kumimoji="1" lang="zh-CN" altLang="en-US" sz="2800" b="1" u="sng">
                <a:latin typeface="Times New Roman" charset="0"/>
              </a:rPr>
              <a:t>       </a:t>
            </a:r>
            <a:r>
              <a:rPr kumimoji="1" lang="zh-CN" altLang="en-US" sz="2800" b="1">
                <a:latin typeface="Times New Roman" charset="0"/>
              </a:rPr>
              <a:t> ）</a:t>
            </a:r>
          </a:p>
          <a:p>
            <a:pPr eaLnBrk="1" hangingPunct="1"/>
            <a:r>
              <a:rPr kumimoji="1" lang="zh-CN" altLang="en-US" sz="2800" b="1">
                <a:latin typeface="Times New Roman" charset="0"/>
              </a:rPr>
              <a:t>        ∴∠</a:t>
            </a:r>
            <a:r>
              <a:rPr kumimoji="1" lang="en-US" altLang="zh-CN" sz="2800" b="1">
                <a:latin typeface="Times New Roman" charset="0"/>
              </a:rPr>
              <a:t>2=</a:t>
            </a:r>
            <a:r>
              <a:rPr kumimoji="1" lang="en-US" altLang="zh-CN" sz="2800" b="1" u="sng">
                <a:latin typeface="Times New Roman" charset="0"/>
              </a:rPr>
              <a:t>      </a:t>
            </a:r>
            <a:r>
              <a:rPr kumimoji="1" lang="en-US" altLang="zh-CN" sz="2800" b="1">
                <a:latin typeface="Times New Roman" charset="0"/>
              </a:rPr>
              <a:t> </a:t>
            </a:r>
            <a:r>
              <a:rPr kumimoji="1" lang="zh-CN" altLang="en-US" sz="2800" b="1">
                <a:latin typeface="Times New Roman" charset="0"/>
              </a:rPr>
              <a:t>（等量代换）</a:t>
            </a:r>
          </a:p>
          <a:p>
            <a:pPr eaLnBrk="1" hangingPunct="1"/>
            <a:r>
              <a:rPr kumimoji="1" lang="zh-CN" altLang="en-US" sz="2800" b="1">
                <a:latin typeface="Times New Roman" charset="0"/>
              </a:rPr>
              <a:t>    又∵</a:t>
            </a:r>
            <a:r>
              <a:rPr kumimoji="1" lang="zh-CN" altLang="en-US" sz="2800" b="1" u="sng">
                <a:latin typeface="Times New Roman" charset="0"/>
              </a:rPr>
              <a:t>               </a:t>
            </a:r>
            <a:r>
              <a:rPr kumimoji="1" lang="zh-CN" altLang="en-US" sz="2800" b="1">
                <a:latin typeface="Times New Roman" charset="0"/>
              </a:rPr>
              <a:t>（已知）</a:t>
            </a:r>
          </a:p>
          <a:p>
            <a:pPr eaLnBrk="1" hangingPunct="1"/>
            <a:r>
              <a:rPr kumimoji="1" lang="zh-CN" altLang="en-US" sz="2800" b="1">
                <a:latin typeface="Times New Roman" charset="0"/>
              </a:rPr>
              <a:t>        ∴∠</a:t>
            </a:r>
            <a:r>
              <a:rPr kumimoji="1" lang="en-US" altLang="zh-CN" sz="2800" b="1">
                <a:latin typeface="Times New Roman" charset="0"/>
              </a:rPr>
              <a:t>3=</a:t>
            </a:r>
            <a:r>
              <a:rPr kumimoji="1" lang="en-US" altLang="zh-CN" sz="2800" b="1" u="sng">
                <a:latin typeface="Times New Roman" charset="0"/>
              </a:rPr>
              <a:t>      </a:t>
            </a:r>
            <a:r>
              <a:rPr kumimoji="1" lang="zh-CN" altLang="en-US" sz="2800" b="1">
                <a:latin typeface="Times New Roman" charset="0"/>
              </a:rPr>
              <a:t>（                ）</a:t>
            </a:r>
          </a:p>
          <a:p>
            <a:pPr eaLnBrk="1" hangingPunct="1"/>
            <a:r>
              <a:rPr kumimoji="1" lang="zh-CN" altLang="en-US" sz="2800" b="1">
                <a:latin typeface="Times New Roman" charset="0"/>
              </a:rPr>
              <a:t>        ∴∠</a:t>
            </a:r>
            <a:r>
              <a:rPr kumimoji="1" lang="en-US" altLang="zh-CN" sz="2800" b="1">
                <a:latin typeface="Times New Roman" charset="0"/>
              </a:rPr>
              <a:t>4=180°—∠</a:t>
            </a:r>
            <a:r>
              <a:rPr kumimoji="1" lang="en-US" altLang="zh-CN" sz="2800" b="1" u="sng">
                <a:latin typeface="Times New Roman" charset="0"/>
              </a:rPr>
              <a:t>    </a:t>
            </a:r>
            <a:r>
              <a:rPr kumimoji="1" lang="en-US" altLang="zh-CN" sz="2800" b="1">
                <a:latin typeface="Times New Roman" charset="0"/>
              </a:rPr>
              <a:t>=</a:t>
            </a:r>
            <a:r>
              <a:rPr kumimoji="1" lang="en-US" altLang="zh-CN" sz="2800" b="1" u="sng">
                <a:latin typeface="Times New Roman" charset="0"/>
              </a:rPr>
              <a:t>       </a:t>
            </a:r>
            <a:r>
              <a:rPr kumimoji="1" lang="zh-CN" altLang="en-US" sz="2800" b="1">
                <a:latin typeface="Times New Roman" charset="0"/>
              </a:rPr>
              <a:t>（</a:t>
            </a:r>
            <a:r>
              <a:rPr kumimoji="1" lang="zh-CN" altLang="en-US" sz="2800" b="1" u="sng">
                <a:latin typeface="Times New Roman" charset="0"/>
              </a:rPr>
              <a:t>            </a:t>
            </a:r>
            <a:r>
              <a:rPr kumimoji="1" lang="zh-CN" altLang="en-US" sz="2800" b="1">
                <a:latin typeface="Times New Roman" charset="0"/>
              </a:rPr>
              <a:t>的定义）</a:t>
            </a:r>
          </a:p>
        </p:txBody>
      </p:sp>
      <p:sp>
        <p:nvSpPr>
          <p:cNvPr id="15363" name="Line 5"/>
          <p:cNvSpPr>
            <a:spLocks noChangeShapeType="1"/>
          </p:cNvSpPr>
          <p:nvPr/>
        </p:nvSpPr>
        <p:spPr bwMode="auto">
          <a:xfrm>
            <a:off x="7418388" y="1019175"/>
            <a:ext cx="2590800" cy="0"/>
          </a:xfrm>
          <a:prstGeom prst="line">
            <a:avLst/>
          </a:prstGeom>
          <a:noFill/>
          <a:ln w="57150">
            <a:solidFill>
              <a:srgbClr val="339966"/>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5364" name="Line 6"/>
          <p:cNvSpPr>
            <a:spLocks noChangeShapeType="1"/>
          </p:cNvSpPr>
          <p:nvPr/>
        </p:nvSpPr>
        <p:spPr bwMode="auto">
          <a:xfrm>
            <a:off x="7494588" y="2009775"/>
            <a:ext cx="2362200" cy="0"/>
          </a:xfrm>
          <a:prstGeom prst="line">
            <a:avLst/>
          </a:prstGeom>
          <a:noFill/>
          <a:ln w="57150">
            <a:solidFill>
              <a:srgbClr val="339966"/>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5365" name="Line 7"/>
          <p:cNvSpPr>
            <a:spLocks noChangeShapeType="1"/>
          </p:cNvSpPr>
          <p:nvPr/>
        </p:nvSpPr>
        <p:spPr bwMode="auto">
          <a:xfrm>
            <a:off x="7799388" y="257175"/>
            <a:ext cx="1905000" cy="2667000"/>
          </a:xfrm>
          <a:prstGeom prst="line">
            <a:avLst/>
          </a:prstGeom>
          <a:noFill/>
          <a:ln w="57150">
            <a:solidFill>
              <a:srgbClr val="339966"/>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5366" name="Text Box 8"/>
          <p:cNvSpPr txBox="1">
            <a:spLocks noChangeArrowheads="1"/>
          </p:cNvSpPr>
          <p:nvPr/>
        </p:nvSpPr>
        <p:spPr bwMode="auto">
          <a:xfrm>
            <a:off x="7113589" y="790576"/>
            <a:ext cx="4413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A</a:t>
            </a:r>
          </a:p>
        </p:txBody>
      </p:sp>
      <p:sp>
        <p:nvSpPr>
          <p:cNvPr id="15367" name="Text Box 9"/>
          <p:cNvSpPr txBox="1">
            <a:spLocks noChangeArrowheads="1"/>
          </p:cNvSpPr>
          <p:nvPr/>
        </p:nvSpPr>
        <p:spPr bwMode="auto">
          <a:xfrm>
            <a:off x="7173914" y="1847851"/>
            <a:ext cx="42068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C</a:t>
            </a:r>
          </a:p>
        </p:txBody>
      </p:sp>
      <p:sp>
        <p:nvSpPr>
          <p:cNvPr id="15368" name="Text Box 10"/>
          <p:cNvSpPr txBox="1">
            <a:spLocks noChangeArrowheads="1"/>
          </p:cNvSpPr>
          <p:nvPr/>
        </p:nvSpPr>
        <p:spPr bwMode="auto">
          <a:xfrm>
            <a:off x="9764714" y="1771651"/>
            <a:ext cx="4413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D</a:t>
            </a:r>
          </a:p>
        </p:txBody>
      </p:sp>
      <p:sp>
        <p:nvSpPr>
          <p:cNvPr id="15369" name="Text Box 11"/>
          <p:cNvSpPr txBox="1">
            <a:spLocks noChangeArrowheads="1"/>
          </p:cNvSpPr>
          <p:nvPr/>
        </p:nvSpPr>
        <p:spPr bwMode="auto">
          <a:xfrm>
            <a:off x="10045700" y="714376"/>
            <a:ext cx="4206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B</a:t>
            </a:r>
          </a:p>
        </p:txBody>
      </p:sp>
      <p:sp>
        <p:nvSpPr>
          <p:cNvPr id="15370" name="Text Box 12"/>
          <p:cNvSpPr txBox="1">
            <a:spLocks noChangeArrowheads="1"/>
          </p:cNvSpPr>
          <p:nvPr/>
        </p:nvSpPr>
        <p:spPr bwMode="auto">
          <a:xfrm>
            <a:off x="7464425" y="173038"/>
            <a:ext cx="40163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E</a:t>
            </a:r>
          </a:p>
        </p:txBody>
      </p:sp>
      <p:sp>
        <p:nvSpPr>
          <p:cNvPr id="15371" name="Text Box 13"/>
          <p:cNvSpPr txBox="1">
            <a:spLocks noChangeArrowheads="1"/>
          </p:cNvSpPr>
          <p:nvPr/>
        </p:nvSpPr>
        <p:spPr bwMode="auto">
          <a:xfrm>
            <a:off x="9459914" y="2838451"/>
            <a:ext cx="38258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F</a:t>
            </a:r>
          </a:p>
        </p:txBody>
      </p:sp>
      <p:sp>
        <p:nvSpPr>
          <p:cNvPr id="15372" name="Text Box 14"/>
          <p:cNvSpPr txBox="1">
            <a:spLocks noChangeArrowheads="1"/>
          </p:cNvSpPr>
          <p:nvPr/>
        </p:nvSpPr>
        <p:spPr bwMode="auto">
          <a:xfrm>
            <a:off x="8164514" y="400051"/>
            <a:ext cx="4413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G</a:t>
            </a:r>
          </a:p>
        </p:txBody>
      </p:sp>
      <p:sp>
        <p:nvSpPr>
          <p:cNvPr id="15373" name="Text Box 15"/>
          <p:cNvSpPr txBox="1">
            <a:spLocks noChangeArrowheads="1"/>
          </p:cNvSpPr>
          <p:nvPr/>
        </p:nvSpPr>
        <p:spPr bwMode="auto">
          <a:xfrm>
            <a:off x="8926514" y="1619251"/>
            <a:ext cx="4413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H</a:t>
            </a:r>
          </a:p>
        </p:txBody>
      </p:sp>
      <p:sp>
        <p:nvSpPr>
          <p:cNvPr id="15374" name="Arc 16"/>
          <p:cNvSpPr>
            <a:spLocks/>
          </p:cNvSpPr>
          <p:nvPr/>
        </p:nvSpPr>
        <p:spPr bwMode="auto">
          <a:xfrm rot="-5761176">
            <a:off x="7882732" y="707232"/>
            <a:ext cx="295275" cy="309562"/>
          </a:xfrm>
          <a:custGeom>
            <a:avLst/>
            <a:gdLst>
              <a:gd name="T0" fmla="*/ 0 w 21022"/>
              <a:gd name="T1" fmla="*/ 0 h 21600"/>
              <a:gd name="T2" fmla="*/ 4147433 w 21022"/>
              <a:gd name="T3" fmla="*/ 3416733 h 21600"/>
              <a:gd name="T4" fmla="*/ 0 w 21022"/>
              <a:gd name="T5" fmla="*/ 4436511 h 21600"/>
              <a:gd name="T6" fmla="*/ 0 60000 65536"/>
              <a:gd name="T7" fmla="*/ 0 60000 65536"/>
              <a:gd name="T8" fmla="*/ 0 60000 65536"/>
              <a:gd name="T9" fmla="*/ 0 w 21022"/>
              <a:gd name="T10" fmla="*/ 0 h 21600"/>
              <a:gd name="T11" fmla="*/ 21022 w 21022"/>
              <a:gd name="T12" fmla="*/ 21600 h 21600"/>
            </a:gdLst>
            <a:ahLst/>
            <a:cxnLst>
              <a:cxn ang="T6">
                <a:pos x="T0" y="T1"/>
              </a:cxn>
              <a:cxn ang="T7">
                <a:pos x="T2" y="T3"/>
              </a:cxn>
              <a:cxn ang="T8">
                <a:pos x="T4" y="T5"/>
              </a:cxn>
            </a:cxnLst>
            <a:rect l="T9" t="T10" r="T11" b="T12"/>
            <a:pathLst>
              <a:path w="21022" h="21600" fill="none" extrusionOk="0">
                <a:moveTo>
                  <a:pt x="-1" y="0"/>
                </a:moveTo>
                <a:cubicBezTo>
                  <a:pt x="10016" y="0"/>
                  <a:pt x="18719" y="6886"/>
                  <a:pt x="21021" y="16635"/>
                </a:cubicBezTo>
              </a:path>
              <a:path w="21022" h="21600" stroke="0" extrusionOk="0">
                <a:moveTo>
                  <a:pt x="-1" y="0"/>
                </a:moveTo>
                <a:cubicBezTo>
                  <a:pt x="10016" y="0"/>
                  <a:pt x="18719" y="6886"/>
                  <a:pt x="21021" y="16635"/>
                </a:cubicBezTo>
                <a:lnTo>
                  <a:pt x="0" y="21600"/>
                </a:lnTo>
                <a:close/>
              </a:path>
            </a:pathLst>
          </a:custGeom>
          <a:noFill/>
          <a:ln w="57150">
            <a:solidFill>
              <a:srgbClr val="FF7C8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a:p>
        </p:txBody>
      </p:sp>
      <p:sp>
        <p:nvSpPr>
          <p:cNvPr id="15375" name="Text Box 17"/>
          <p:cNvSpPr txBox="1">
            <a:spLocks noChangeArrowheads="1"/>
          </p:cNvSpPr>
          <p:nvPr/>
        </p:nvSpPr>
        <p:spPr bwMode="auto">
          <a:xfrm>
            <a:off x="7631113" y="552451"/>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chemeClr val="accent2"/>
                </a:solidFill>
                <a:latin typeface="Times New Roman" charset="0"/>
              </a:rPr>
              <a:t>1</a:t>
            </a:r>
          </a:p>
        </p:txBody>
      </p:sp>
      <p:sp>
        <p:nvSpPr>
          <p:cNvPr id="15376" name="Arc 18"/>
          <p:cNvSpPr>
            <a:spLocks/>
          </p:cNvSpPr>
          <p:nvPr/>
        </p:nvSpPr>
        <p:spPr bwMode="auto">
          <a:xfrm rot="5727634">
            <a:off x="8492332" y="1012032"/>
            <a:ext cx="295275" cy="309562"/>
          </a:xfrm>
          <a:custGeom>
            <a:avLst/>
            <a:gdLst>
              <a:gd name="T0" fmla="*/ 0 w 21022"/>
              <a:gd name="T1" fmla="*/ 0 h 21600"/>
              <a:gd name="T2" fmla="*/ 4147433 w 21022"/>
              <a:gd name="T3" fmla="*/ 3416733 h 21600"/>
              <a:gd name="T4" fmla="*/ 0 w 21022"/>
              <a:gd name="T5" fmla="*/ 4436511 h 21600"/>
              <a:gd name="T6" fmla="*/ 0 60000 65536"/>
              <a:gd name="T7" fmla="*/ 0 60000 65536"/>
              <a:gd name="T8" fmla="*/ 0 60000 65536"/>
              <a:gd name="T9" fmla="*/ 0 w 21022"/>
              <a:gd name="T10" fmla="*/ 0 h 21600"/>
              <a:gd name="T11" fmla="*/ 21022 w 21022"/>
              <a:gd name="T12" fmla="*/ 21600 h 21600"/>
            </a:gdLst>
            <a:ahLst/>
            <a:cxnLst>
              <a:cxn ang="T6">
                <a:pos x="T0" y="T1"/>
              </a:cxn>
              <a:cxn ang="T7">
                <a:pos x="T2" y="T3"/>
              </a:cxn>
              <a:cxn ang="T8">
                <a:pos x="T4" y="T5"/>
              </a:cxn>
            </a:cxnLst>
            <a:rect l="T9" t="T10" r="T11" b="T12"/>
            <a:pathLst>
              <a:path w="21022" h="21600" fill="none" extrusionOk="0">
                <a:moveTo>
                  <a:pt x="-1" y="0"/>
                </a:moveTo>
                <a:cubicBezTo>
                  <a:pt x="10016" y="0"/>
                  <a:pt x="18719" y="6886"/>
                  <a:pt x="21021" y="16635"/>
                </a:cubicBezTo>
              </a:path>
              <a:path w="21022" h="21600" stroke="0" extrusionOk="0">
                <a:moveTo>
                  <a:pt x="-1" y="0"/>
                </a:moveTo>
                <a:cubicBezTo>
                  <a:pt x="10016" y="0"/>
                  <a:pt x="18719" y="6886"/>
                  <a:pt x="21021" y="16635"/>
                </a:cubicBezTo>
                <a:lnTo>
                  <a:pt x="0" y="21600"/>
                </a:lnTo>
                <a:close/>
              </a:path>
            </a:pathLst>
          </a:custGeom>
          <a:noFill/>
          <a:ln w="57150">
            <a:solidFill>
              <a:srgbClr val="FF7C8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a:p>
        </p:txBody>
      </p:sp>
      <p:sp>
        <p:nvSpPr>
          <p:cNvPr id="15377" name="Text Box 19"/>
          <p:cNvSpPr txBox="1">
            <a:spLocks noChangeArrowheads="1"/>
          </p:cNvSpPr>
          <p:nvPr/>
        </p:nvSpPr>
        <p:spPr bwMode="auto">
          <a:xfrm>
            <a:off x="8697913" y="1009651"/>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chemeClr val="accent2"/>
                </a:solidFill>
                <a:latin typeface="Times New Roman" charset="0"/>
              </a:rPr>
              <a:t>2</a:t>
            </a:r>
          </a:p>
        </p:txBody>
      </p:sp>
      <p:sp>
        <p:nvSpPr>
          <p:cNvPr id="15378" name="Arc 20"/>
          <p:cNvSpPr>
            <a:spLocks/>
          </p:cNvSpPr>
          <p:nvPr/>
        </p:nvSpPr>
        <p:spPr bwMode="auto">
          <a:xfrm rot="-5761176">
            <a:off x="8644732" y="1697832"/>
            <a:ext cx="295275" cy="309562"/>
          </a:xfrm>
          <a:custGeom>
            <a:avLst/>
            <a:gdLst>
              <a:gd name="T0" fmla="*/ 0 w 21022"/>
              <a:gd name="T1" fmla="*/ 0 h 21600"/>
              <a:gd name="T2" fmla="*/ 4147433 w 21022"/>
              <a:gd name="T3" fmla="*/ 3416733 h 21600"/>
              <a:gd name="T4" fmla="*/ 0 w 21022"/>
              <a:gd name="T5" fmla="*/ 4436511 h 21600"/>
              <a:gd name="T6" fmla="*/ 0 60000 65536"/>
              <a:gd name="T7" fmla="*/ 0 60000 65536"/>
              <a:gd name="T8" fmla="*/ 0 60000 65536"/>
              <a:gd name="T9" fmla="*/ 0 w 21022"/>
              <a:gd name="T10" fmla="*/ 0 h 21600"/>
              <a:gd name="T11" fmla="*/ 21022 w 21022"/>
              <a:gd name="T12" fmla="*/ 21600 h 21600"/>
            </a:gdLst>
            <a:ahLst/>
            <a:cxnLst>
              <a:cxn ang="T6">
                <a:pos x="T0" y="T1"/>
              </a:cxn>
              <a:cxn ang="T7">
                <a:pos x="T2" y="T3"/>
              </a:cxn>
              <a:cxn ang="T8">
                <a:pos x="T4" y="T5"/>
              </a:cxn>
            </a:cxnLst>
            <a:rect l="T9" t="T10" r="T11" b="T12"/>
            <a:pathLst>
              <a:path w="21022" h="21600" fill="none" extrusionOk="0">
                <a:moveTo>
                  <a:pt x="-1" y="0"/>
                </a:moveTo>
                <a:cubicBezTo>
                  <a:pt x="10016" y="0"/>
                  <a:pt x="18719" y="6886"/>
                  <a:pt x="21021" y="16635"/>
                </a:cubicBezTo>
              </a:path>
              <a:path w="21022" h="21600" stroke="0" extrusionOk="0">
                <a:moveTo>
                  <a:pt x="-1" y="0"/>
                </a:moveTo>
                <a:cubicBezTo>
                  <a:pt x="10016" y="0"/>
                  <a:pt x="18719" y="6886"/>
                  <a:pt x="21021" y="16635"/>
                </a:cubicBezTo>
                <a:lnTo>
                  <a:pt x="0" y="21600"/>
                </a:lnTo>
                <a:close/>
              </a:path>
            </a:pathLst>
          </a:custGeom>
          <a:noFill/>
          <a:ln w="57150">
            <a:solidFill>
              <a:srgbClr val="FF7C8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a:p>
        </p:txBody>
      </p:sp>
      <p:sp>
        <p:nvSpPr>
          <p:cNvPr id="15379" name="Arc 21"/>
          <p:cNvSpPr>
            <a:spLocks/>
          </p:cNvSpPr>
          <p:nvPr/>
        </p:nvSpPr>
        <p:spPr bwMode="auto">
          <a:xfrm rot="10517067">
            <a:off x="8713789" y="1933576"/>
            <a:ext cx="415925" cy="309563"/>
          </a:xfrm>
          <a:custGeom>
            <a:avLst/>
            <a:gdLst>
              <a:gd name="T0" fmla="*/ 0 w 29638"/>
              <a:gd name="T1" fmla="*/ 368280 h 21600"/>
              <a:gd name="T2" fmla="*/ 5836885 w 29638"/>
              <a:gd name="T3" fmla="*/ 3416758 h 21600"/>
              <a:gd name="T4" fmla="*/ 1696833 w 29638"/>
              <a:gd name="T5" fmla="*/ 4436540 h 21600"/>
              <a:gd name="T6" fmla="*/ 0 60000 65536"/>
              <a:gd name="T7" fmla="*/ 0 60000 65536"/>
              <a:gd name="T8" fmla="*/ 0 60000 65536"/>
              <a:gd name="T9" fmla="*/ 0 w 29638"/>
              <a:gd name="T10" fmla="*/ 0 h 21600"/>
              <a:gd name="T11" fmla="*/ 29638 w 29638"/>
              <a:gd name="T12" fmla="*/ 21600 h 21600"/>
            </a:gdLst>
            <a:ahLst/>
            <a:cxnLst>
              <a:cxn ang="T6">
                <a:pos x="T0" y="T1"/>
              </a:cxn>
              <a:cxn ang="T7">
                <a:pos x="T2" y="T3"/>
              </a:cxn>
              <a:cxn ang="T8">
                <a:pos x="T4" y="T5"/>
              </a:cxn>
            </a:cxnLst>
            <a:rect l="T9" t="T10" r="T11" b="T12"/>
            <a:pathLst>
              <a:path w="29638" h="21600" fill="none" extrusionOk="0">
                <a:moveTo>
                  <a:pt x="-1" y="1792"/>
                </a:moveTo>
                <a:cubicBezTo>
                  <a:pt x="2718" y="610"/>
                  <a:pt x="5651" y="-1"/>
                  <a:pt x="8616" y="0"/>
                </a:cubicBezTo>
                <a:cubicBezTo>
                  <a:pt x="18632" y="0"/>
                  <a:pt x="27335" y="6886"/>
                  <a:pt x="29637" y="16635"/>
                </a:cubicBezTo>
              </a:path>
              <a:path w="29638" h="21600" stroke="0" extrusionOk="0">
                <a:moveTo>
                  <a:pt x="-1" y="1792"/>
                </a:moveTo>
                <a:cubicBezTo>
                  <a:pt x="2718" y="610"/>
                  <a:pt x="5651" y="-1"/>
                  <a:pt x="8616" y="0"/>
                </a:cubicBezTo>
                <a:cubicBezTo>
                  <a:pt x="18632" y="0"/>
                  <a:pt x="27335" y="6886"/>
                  <a:pt x="29637" y="16635"/>
                </a:cubicBezTo>
                <a:lnTo>
                  <a:pt x="8616" y="21600"/>
                </a:lnTo>
                <a:close/>
              </a:path>
            </a:pathLst>
          </a:custGeom>
          <a:noFill/>
          <a:ln w="38100">
            <a:solidFill>
              <a:srgbClr val="CC00CC"/>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a:p>
        </p:txBody>
      </p:sp>
      <p:sp>
        <p:nvSpPr>
          <p:cNvPr id="15380" name="Text Box 22"/>
          <p:cNvSpPr txBox="1">
            <a:spLocks noChangeArrowheads="1"/>
          </p:cNvSpPr>
          <p:nvPr/>
        </p:nvSpPr>
        <p:spPr bwMode="auto">
          <a:xfrm>
            <a:off x="8393113" y="1619251"/>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chemeClr val="accent2"/>
                </a:solidFill>
                <a:latin typeface="Times New Roman" charset="0"/>
              </a:rPr>
              <a:t>3</a:t>
            </a:r>
          </a:p>
        </p:txBody>
      </p:sp>
      <p:sp>
        <p:nvSpPr>
          <p:cNvPr id="15381" name="Text Box 23"/>
          <p:cNvSpPr txBox="1">
            <a:spLocks noChangeArrowheads="1"/>
          </p:cNvSpPr>
          <p:nvPr/>
        </p:nvSpPr>
        <p:spPr bwMode="auto">
          <a:xfrm>
            <a:off x="8545513" y="2152651"/>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chemeClr val="accent2"/>
                </a:solidFill>
                <a:latin typeface="Times New Roman" charset="0"/>
              </a:rPr>
              <a:t>4</a:t>
            </a:r>
          </a:p>
        </p:txBody>
      </p:sp>
      <p:sp>
        <p:nvSpPr>
          <p:cNvPr id="15382" name="Text Box 34"/>
          <p:cNvSpPr txBox="1">
            <a:spLocks noChangeArrowheads="1"/>
          </p:cNvSpPr>
          <p:nvPr/>
        </p:nvSpPr>
        <p:spPr bwMode="auto">
          <a:xfrm>
            <a:off x="8164513" y="2686051"/>
            <a:ext cx="7175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2800">
                <a:latin typeface="Times New Roman" charset="0"/>
              </a:rPr>
              <a:t>图</a:t>
            </a:r>
            <a:r>
              <a:rPr kumimoji="1" lang="en-US" altLang="zh-CN" sz="2800">
                <a:latin typeface="Times New Roman" charset="0"/>
              </a:rPr>
              <a:t>1</a:t>
            </a:r>
          </a:p>
        </p:txBody>
      </p:sp>
      <p:sp>
        <p:nvSpPr>
          <p:cNvPr id="12324" name="Text Box 36"/>
          <p:cNvSpPr txBox="1">
            <a:spLocks noChangeArrowheads="1"/>
          </p:cNvSpPr>
          <p:nvPr/>
        </p:nvSpPr>
        <p:spPr bwMode="auto">
          <a:xfrm>
            <a:off x="4217988" y="1814513"/>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1</a:t>
            </a:r>
          </a:p>
        </p:txBody>
      </p:sp>
      <p:sp>
        <p:nvSpPr>
          <p:cNvPr id="12325" name="Text Box 37"/>
          <p:cNvSpPr txBox="1">
            <a:spLocks noChangeArrowheads="1"/>
          </p:cNvSpPr>
          <p:nvPr/>
        </p:nvSpPr>
        <p:spPr bwMode="auto">
          <a:xfrm>
            <a:off x="4811714" y="1858963"/>
            <a:ext cx="2147887"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2800" b="1">
                <a:solidFill>
                  <a:srgbClr val="FF0066"/>
                </a:solidFill>
                <a:latin typeface="Times New Roman" charset="0"/>
              </a:rPr>
              <a:t>对顶角相等</a:t>
            </a:r>
          </a:p>
        </p:txBody>
      </p:sp>
      <p:sp>
        <p:nvSpPr>
          <p:cNvPr id="12326" name="Text Box 38"/>
          <p:cNvSpPr txBox="1">
            <a:spLocks noChangeArrowheads="1"/>
          </p:cNvSpPr>
          <p:nvPr/>
        </p:nvSpPr>
        <p:spPr bwMode="auto">
          <a:xfrm>
            <a:off x="4851401" y="2257426"/>
            <a:ext cx="1128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2800" b="1">
                <a:solidFill>
                  <a:srgbClr val="FF0066"/>
                </a:solidFill>
                <a:latin typeface="Times New Roman" charset="0"/>
              </a:rPr>
              <a:t>已知</a:t>
            </a:r>
          </a:p>
        </p:txBody>
      </p:sp>
      <p:sp>
        <p:nvSpPr>
          <p:cNvPr id="12327" name="Text Box 39"/>
          <p:cNvSpPr txBox="1">
            <a:spLocks noChangeArrowheads="1"/>
          </p:cNvSpPr>
          <p:nvPr/>
        </p:nvSpPr>
        <p:spPr bwMode="auto">
          <a:xfrm>
            <a:off x="3821114" y="2719388"/>
            <a:ext cx="979487"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70°</a:t>
            </a:r>
            <a:endParaRPr kumimoji="1" lang="en-US" altLang="zh-CN" sz="2800" b="1">
              <a:latin typeface="Times New Roman" charset="0"/>
            </a:endParaRPr>
          </a:p>
        </p:txBody>
      </p:sp>
      <p:sp>
        <p:nvSpPr>
          <p:cNvPr id="12328" name="Text Box 40"/>
          <p:cNvSpPr txBox="1">
            <a:spLocks noChangeArrowheads="1"/>
          </p:cNvSpPr>
          <p:nvPr/>
        </p:nvSpPr>
        <p:spPr bwMode="auto">
          <a:xfrm>
            <a:off x="3059114" y="3176588"/>
            <a:ext cx="15970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∠2=∠3</a:t>
            </a:r>
          </a:p>
        </p:txBody>
      </p:sp>
      <p:sp>
        <p:nvSpPr>
          <p:cNvPr id="12329" name="Text Box 41"/>
          <p:cNvSpPr txBox="1">
            <a:spLocks noChangeArrowheads="1"/>
          </p:cNvSpPr>
          <p:nvPr/>
        </p:nvSpPr>
        <p:spPr bwMode="auto">
          <a:xfrm>
            <a:off x="3759201" y="3590926"/>
            <a:ext cx="9874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70 °</a:t>
            </a:r>
          </a:p>
        </p:txBody>
      </p:sp>
      <p:sp>
        <p:nvSpPr>
          <p:cNvPr id="12330" name="Text Box 42"/>
          <p:cNvSpPr txBox="1">
            <a:spLocks noChangeArrowheads="1"/>
          </p:cNvSpPr>
          <p:nvPr/>
        </p:nvSpPr>
        <p:spPr bwMode="auto">
          <a:xfrm>
            <a:off x="4598988" y="3567113"/>
            <a:ext cx="17843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2800" b="1">
                <a:solidFill>
                  <a:srgbClr val="FF0066"/>
                </a:solidFill>
                <a:latin typeface="Times New Roman" charset="0"/>
              </a:rPr>
              <a:t>等量代换</a:t>
            </a:r>
          </a:p>
        </p:txBody>
      </p:sp>
      <p:sp>
        <p:nvSpPr>
          <p:cNvPr id="12331" name="Text Box 43"/>
          <p:cNvSpPr txBox="1">
            <a:spLocks noChangeArrowheads="1"/>
          </p:cNvSpPr>
          <p:nvPr/>
        </p:nvSpPr>
        <p:spPr bwMode="auto">
          <a:xfrm>
            <a:off x="5394325" y="4010026"/>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3</a:t>
            </a:r>
          </a:p>
        </p:txBody>
      </p:sp>
      <p:sp>
        <p:nvSpPr>
          <p:cNvPr id="12332" name="Text Box 44"/>
          <p:cNvSpPr txBox="1">
            <a:spLocks noChangeArrowheads="1"/>
          </p:cNvSpPr>
          <p:nvPr/>
        </p:nvSpPr>
        <p:spPr bwMode="auto">
          <a:xfrm>
            <a:off x="5899150" y="3995738"/>
            <a:ext cx="12763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Times New Roman" charset="0"/>
              </a:rPr>
              <a:t>110 °</a:t>
            </a:r>
          </a:p>
        </p:txBody>
      </p:sp>
      <p:sp>
        <p:nvSpPr>
          <p:cNvPr id="12333" name="Text Box 45"/>
          <p:cNvSpPr txBox="1">
            <a:spLocks noChangeArrowheads="1"/>
          </p:cNvSpPr>
          <p:nvPr/>
        </p:nvSpPr>
        <p:spPr bwMode="auto">
          <a:xfrm>
            <a:off x="6837363" y="3967163"/>
            <a:ext cx="1447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2800" b="1">
                <a:solidFill>
                  <a:srgbClr val="FF0066"/>
                </a:solidFill>
                <a:latin typeface="Times New Roman" charset="0"/>
              </a:rPr>
              <a:t>邻补角</a:t>
            </a:r>
          </a:p>
        </p:txBody>
      </p:sp>
    </p:spTree>
    <p:extLst>
      <p:ext uri="{BB962C8B-B14F-4D97-AF65-F5344CB8AC3E}">
        <p14:creationId xmlns:p14="http://schemas.microsoft.com/office/powerpoint/2010/main" val="3658605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12292">
                                            <p:txEl>
                                              <p:pRg st="4" end="4"/>
                                            </p:txEl>
                                          </p:spTgt>
                                        </p:tgtEl>
                                        <p:attrNameLst>
                                          <p:attrName>style.visibility</p:attrName>
                                        </p:attrNameLst>
                                      </p:cBhvr>
                                      <p:to>
                                        <p:strVal val="visible"/>
                                      </p:to>
                                    </p:set>
                                    <p:animEffect transition="in" filter="wheel(4)">
                                      <p:cBhvr>
                                        <p:cTn id="7" dur="2000"/>
                                        <p:tgtEl>
                                          <p:spTgt spid="12292">
                                            <p:txEl>
                                              <p:pRg st="4" end="4"/>
                                            </p:txEl>
                                          </p:spTgt>
                                        </p:tgtEl>
                                      </p:cBhvr>
                                    </p:animEffect>
                                  </p:childTnLst>
                                </p:cTn>
                              </p:par>
                              <p:par>
                                <p:cTn id="8" presetID="21" presetClass="entr" presetSubtype="4" fill="hold" nodeType="withEffect">
                                  <p:stCondLst>
                                    <p:cond delay="0"/>
                                  </p:stCondLst>
                                  <p:childTnLst>
                                    <p:set>
                                      <p:cBhvr>
                                        <p:cTn id="9" dur="1" fill="hold">
                                          <p:stCondLst>
                                            <p:cond delay="0"/>
                                          </p:stCondLst>
                                        </p:cTn>
                                        <p:tgtEl>
                                          <p:spTgt spid="12292">
                                            <p:txEl>
                                              <p:pRg st="5" end="5"/>
                                            </p:txEl>
                                          </p:spTgt>
                                        </p:tgtEl>
                                        <p:attrNameLst>
                                          <p:attrName>style.visibility</p:attrName>
                                        </p:attrNameLst>
                                      </p:cBhvr>
                                      <p:to>
                                        <p:strVal val="visible"/>
                                      </p:to>
                                    </p:set>
                                    <p:animEffect transition="in" filter="wheel(4)">
                                      <p:cBhvr>
                                        <p:cTn id="10" dur="2000"/>
                                        <p:tgtEl>
                                          <p:spTgt spid="12292">
                                            <p:txEl>
                                              <p:pRg st="5" end="5"/>
                                            </p:txEl>
                                          </p:spTgt>
                                        </p:tgtEl>
                                      </p:cBhvr>
                                    </p:animEffect>
                                  </p:childTnLst>
                                </p:cTn>
                              </p:par>
                              <p:par>
                                <p:cTn id="11" presetID="21" presetClass="entr" presetSubtype="4" fill="hold" nodeType="withEffect">
                                  <p:stCondLst>
                                    <p:cond delay="0"/>
                                  </p:stCondLst>
                                  <p:childTnLst>
                                    <p:set>
                                      <p:cBhvr>
                                        <p:cTn id="12" dur="1" fill="hold">
                                          <p:stCondLst>
                                            <p:cond delay="0"/>
                                          </p:stCondLst>
                                        </p:cTn>
                                        <p:tgtEl>
                                          <p:spTgt spid="12292">
                                            <p:txEl>
                                              <p:pRg st="6" end="6"/>
                                            </p:txEl>
                                          </p:spTgt>
                                        </p:tgtEl>
                                        <p:attrNameLst>
                                          <p:attrName>style.visibility</p:attrName>
                                        </p:attrNameLst>
                                      </p:cBhvr>
                                      <p:to>
                                        <p:strVal val="visible"/>
                                      </p:to>
                                    </p:set>
                                    <p:animEffect transition="in" filter="wheel(4)">
                                      <p:cBhvr>
                                        <p:cTn id="13" dur="2000"/>
                                        <p:tgtEl>
                                          <p:spTgt spid="12292">
                                            <p:txEl>
                                              <p:pRg st="6" end="6"/>
                                            </p:txEl>
                                          </p:spTgt>
                                        </p:tgtEl>
                                      </p:cBhvr>
                                    </p:animEffect>
                                  </p:childTnLst>
                                </p:cTn>
                              </p:par>
                              <p:par>
                                <p:cTn id="14" presetID="21" presetClass="entr" presetSubtype="4" fill="hold" nodeType="withEffect">
                                  <p:stCondLst>
                                    <p:cond delay="0"/>
                                  </p:stCondLst>
                                  <p:childTnLst>
                                    <p:set>
                                      <p:cBhvr>
                                        <p:cTn id="15" dur="1" fill="hold">
                                          <p:stCondLst>
                                            <p:cond delay="0"/>
                                          </p:stCondLst>
                                        </p:cTn>
                                        <p:tgtEl>
                                          <p:spTgt spid="12292">
                                            <p:txEl>
                                              <p:pRg st="7" end="7"/>
                                            </p:txEl>
                                          </p:spTgt>
                                        </p:tgtEl>
                                        <p:attrNameLst>
                                          <p:attrName>style.visibility</p:attrName>
                                        </p:attrNameLst>
                                      </p:cBhvr>
                                      <p:to>
                                        <p:strVal val="visible"/>
                                      </p:to>
                                    </p:set>
                                    <p:animEffect transition="in" filter="wheel(4)">
                                      <p:cBhvr>
                                        <p:cTn id="16" dur="2000"/>
                                        <p:tgtEl>
                                          <p:spTgt spid="12292">
                                            <p:txEl>
                                              <p:pRg st="7" end="7"/>
                                            </p:txEl>
                                          </p:spTgt>
                                        </p:tgtEl>
                                      </p:cBhvr>
                                    </p:animEffect>
                                  </p:childTnLst>
                                </p:cTn>
                              </p:par>
                              <p:par>
                                <p:cTn id="17" presetID="21" presetClass="entr" presetSubtype="4" fill="hold" nodeType="withEffect">
                                  <p:stCondLst>
                                    <p:cond delay="0"/>
                                  </p:stCondLst>
                                  <p:childTnLst>
                                    <p:set>
                                      <p:cBhvr>
                                        <p:cTn id="18" dur="1" fill="hold">
                                          <p:stCondLst>
                                            <p:cond delay="0"/>
                                          </p:stCondLst>
                                        </p:cTn>
                                        <p:tgtEl>
                                          <p:spTgt spid="12292">
                                            <p:txEl>
                                              <p:pRg st="8" end="8"/>
                                            </p:txEl>
                                          </p:spTgt>
                                        </p:tgtEl>
                                        <p:attrNameLst>
                                          <p:attrName>style.visibility</p:attrName>
                                        </p:attrNameLst>
                                      </p:cBhvr>
                                      <p:to>
                                        <p:strVal val="visible"/>
                                      </p:to>
                                    </p:set>
                                    <p:animEffect transition="in" filter="wheel(4)">
                                      <p:cBhvr>
                                        <p:cTn id="19" dur="2000"/>
                                        <p:tgtEl>
                                          <p:spTgt spid="12292">
                                            <p:txEl>
                                              <p:pRg st="8" end="8"/>
                                            </p:txEl>
                                          </p:spTgt>
                                        </p:tgtEl>
                                      </p:cBhvr>
                                    </p:animEffect>
                                  </p:childTnLst>
                                </p:cTn>
                              </p:par>
                              <p:par>
                                <p:cTn id="20" presetID="21" presetClass="entr" presetSubtype="4" fill="hold" nodeType="withEffect">
                                  <p:stCondLst>
                                    <p:cond delay="0"/>
                                  </p:stCondLst>
                                  <p:childTnLst>
                                    <p:set>
                                      <p:cBhvr>
                                        <p:cTn id="21" dur="1" fill="hold">
                                          <p:stCondLst>
                                            <p:cond delay="0"/>
                                          </p:stCondLst>
                                        </p:cTn>
                                        <p:tgtEl>
                                          <p:spTgt spid="12292">
                                            <p:txEl>
                                              <p:pRg st="9" end="9"/>
                                            </p:txEl>
                                          </p:spTgt>
                                        </p:tgtEl>
                                        <p:attrNameLst>
                                          <p:attrName>style.visibility</p:attrName>
                                        </p:attrNameLst>
                                      </p:cBhvr>
                                      <p:to>
                                        <p:strVal val="visible"/>
                                      </p:to>
                                    </p:set>
                                    <p:animEffect transition="in" filter="wheel(4)">
                                      <p:cBhvr>
                                        <p:cTn id="22" dur="2000"/>
                                        <p:tgtEl>
                                          <p:spTgt spid="12292">
                                            <p:txEl>
                                              <p:pRg st="9" end="9"/>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12324"/>
                                        </p:tgtEl>
                                        <p:attrNameLst>
                                          <p:attrName>style.visibility</p:attrName>
                                        </p:attrNameLst>
                                      </p:cBhvr>
                                      <p:to>
                                        <p:strVal val="visible"/>
                                      </p:to>
                                    </p:set>
                                    <p:anim calcmode="lin" valueType="num">
                                      <p:cBhvr additive="base">
                                        <p:cTn id="27" dur="500" fill="hold"/>
                                        <p:tgtEl>
                                          <p:spTgt spid="12324"/>
                                        </p:tgtEl>
                                        <p:attrNameLst>
                                          <p:attrName>ppt_x</p:attrName>
                                        </p:attrNameLst>
                                      </p:cBhvr>
                                      <p:tavLst>
                                        <p:tav tm="0">
                                          <p:val>
                                            <p:strVal val="0-#ppt_w/2"/>
                                          </p:val>
                                        </p:tav>
                                        <p:tav tm="100000">
                                          <p:val>
                                            <p:strVal val="#ppt_x"/>
                                          </p:val>
                                        </p:tav>
                                      </p:tavLst>
                                    </p:anim>
                                    <p:anim calcmode="lin" valueType="num">
                                      <p:cBhvr additive="base">
                                        <p:cTn id="28" dur="500" fill="hold"/>
                                        <p:tgtEl>
                                          <p:spTgt spid="12324"/>
                                        </p:tgtEl>
                                        <p:attrNameLst>
                                          <p:attrName>ppt_y</p:attrName>
                                        </p:attrNameLst>
                                      </p:cBhvr>
                                      <p:tavLst>
                                        <p:tav tm="0">
                                          <p:val>
                                            <p:strVal val="#ppt_y"/>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2325"/>
                                        </p:tgtEl>
                                        <p:attrNameLst>
                                          <p:attrName>style.visibility</p:attrName>
                                        </p:attrNameLst>
                                      </p:cBhvr>
                                      <p:to>
                                        <p:strVal val="visible"/>
                                      </p:to>
                                    </p:set>
                                    <p:anim calcmode="lin" valueType="num">
                                      <p:cBhvr additive="base">
                                        <p:cTn id="33" dur="500" fill="hold"/>
                                        <p:tgtEl>
                                          <p:spTgt spid="12325"/>
                                        </p:tgtEl>
                                        <p:attrNameLst>
                                          <p:attrName>ppt_x</p:attrName>
                                        </p:attrNameLst>
                                      </p:cBhvr>
                                      <p:tavLst>
                                        <p:tav tm="0">
                                          <p:val>
                                            <p:strVal val="0-#ppt_w/2"/>
                                          </p:val>
                                        </p:tav>
                                        <p:tav tm="100000">
                                          <p:val>
                                            <p:strVal val="#ppt_x"/>
                                          </p:val>
                                        </p:tav>
                                      </p:tavLst>
                                    </p:anim>
                                    <p:anim calcmode="lin" valueType="num">
                                      <p:cBhvr additive="base">
                                        <p:cTn id="34" dur="500" fill="hold"/>
                                        <p:tgtEl>
                                          <p:spTgt spid="12325"/>
                                        </p:tgtEl>
                                        <p:attrNameLst>
                                          <p:attrName>ppt_y</p:attrName>
                                        </p:attrNameLst>
                                      </p:cBhvr>
                                      <p:tavLst>
                                        <p:tav tm="0">
                                          <p:val>
                                            <p:strVal val="#ppt_y"/>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12326"/>
                                        </p:tgtEl>
                                        <p:attrNameLst>
                                          <p:attrName>style.visibility</p:attrName>
                                        </p:attrNameLst>
                                      </p:cBhvr>
                                      <p:to>
                                        <p:strVal val="visible"/>
                                      </p:to>
                                    </p:set>
                                    <p:anim calcmode="lin" valueType="num">
                                      <p:cBhvr additive="base">
                                        <p:cTn id="39" dur="500" fill="hold"/>
                                        <p:tgtEl>
                                          <p:spTgt spid="12326"/>
                                        </p:tgtEl>
                                        <p:attrNameLst>
                                          <p:attrName>ppt_x</p:attrName>
                                        </p:attrNameLst>
                                      </p:cBhvr>
                                      <p:tavLst>
                                        <p:tav tm="0">
                                          <p:val>
                                            <p:strVal val="0-#ppt_w/2"/>
                                          </p:val>
                                        </p:tav>
                                        <p:tav tm="100000">
                                          <p:val>
                                            <p:strVal val="#ppt_x"/>
                                          </p:val>
                                        </p:tav>
                                      </p:tavLst>
                                    </p:anim>
                                    <p:anim calcmode="lin" valueType="num">
                                      <p:cBhvr additive="base">
                                        <p:cTn id="40" dur="500" fill="hold"/>
                                        <p:tgtEl>
                                          <p:spTgt spid="12326"/>
                                        </p:tgtEl>
                                        <p:attrNameLst>
                                          <p:attrName>ppt_y</p:attrName>
                                        </p:attrNameLst>
                                      </p:cBhvr>
                                      <p:tavLst>
                                        <p:tav tm="0">
                                          <p:val>
                                            <p:strVal val="#ppt_y"/>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12327"/>
                                        </p:tgtEl>
                                        <p:attrNameLst>
                                          <p:attrName>style.visibility</p:attrName>
                                        </p:attrNameLst>
                                      </p:cBhvr>
                                      <p:to>
                                        <p:strVal val="visible"/>
                                      </p:to>
                                    </p:set>
                                    <p:anim calcmode="lin" valueType="num">
                                      <p:cBhvr additive="base">
                                        <p:cTn id="45" dur="500" fill="hold"/>
                                        <p:tgtEl>
                                          <p:spTgt spid="12327"/>
                                        </p:tgtEl>
                                        <p:attrNameLst>
                                          <p:attrName>ppt_x</p:attrName>
                                        </p:attrNameLst>
                                      </p:cBhvr>
                                      <p:tavLst>
                                        <p:tav tm="0">
                                          <p:val>
                                            <p:strVal val="0-#ppt_w/2"/>
                                          </p:val>
                                        </p:tav>
                                        <p:tav tm="100000">
                                          <p:val>
                                            <p:strVal val="#ppt_x"/>
                                          </p:val>
                                        </p:tav>
                                      </p:tavLst>
                                    </p:anim>
                                    <p:anim calcmode="lin" valueType="num">
                                      <p:cBhvr additive="base">
                                        <p:cTn id="46" dur="500" fill="hold"/>
                                        <p:tgtEl>
                                          <p:spTgt spid="12327"/>
                                        </p:tgtEl>
                                        <p:attrNameLst>
                                          <p:attrName>ppt_y</p:attrName>
                                        </p:attrNameLst>
                                      </p:cBhvr>
                                      <p:tavLst>
                                        <p:tav tm="0">
                                          <p:val>
                                            <p:strVal val="#ppt_y"/>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2328"/>
                                        </p:tgtEl>
                                        <p:attrNameLst>
                                          <p:attrName>style.visibility</p:attrName>
                                        </p:attrNameLst>
                                      </p:cBhvr>
                                      <p:to>
                                        <p:strVal val="visible"/>
                                      </p:to>
                                    </p:set>
                                    <p:anim calcmode="lin" valueType="num">
                                      <p:cBhvr additive="base">
                                        <p:cTn id="51" dur="500" fill="hold"/>
                                        <p:tgtEl>
                                          <p:spTgt spid="12328"/>
                                        </p:tgtEl>
                                        <p:attrNameLst>
                                          <p:attrName>ppt_x</p:attrName>
                                        </p:attrNameLst>
                                      </p:cBhvr>
                                      <p:tavLst>
                                        <p:tav tm="0">
                                          <p:val>
                                            <p:strVal val="0-#ppt_w/2"/>
                                          </p:val>
                                        </p:tav>
                                        <p:tav tm="100000">
                                          <p:val>
                                            <p:strVal val="#ppt_x"/>
                                          </p:val>
                                        </p:tav>
                                      </p:tavLst>
                                    </p:anim>
                                    <p:anim calcmode="lin" valueType="num">
                                      <p:cBhvr additive="base">
                                        <p:cTn id="52" dur="500" fill="hold"/>
                                        <p:tgtEl>
                                          <p:spTgt spid="12328"/>
                                        </p:tgtEl>
                                        <p:attrNameLst>
                                          <p:attrName>ppt_y</p:attrName>
                                        </p:attrNameLst>
                                      </p:cBhvr>
                                      <p:tavLst>
                                        <p:tav tm="0">
                                          <p:val>
                                            <p:strVal val="#ppt_y"/>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8" fill="hold" grpId="0" nodeType="clickEffect">
                                  <p:stCondLst>
                                    <p:cond delay="0"/>
                                  </p:stCondLst>
                                  <p:childTnLst>
                                    <p:set>
                                      <p:cBhvr>
                                        <p:cTn id="56" dur="1" fill="hold">
                                          <p:stCondLst>
                                            <p:cond delay="0"/>
                                          </p:stCondLst>
                                        </p:cTn>
                                        <p:tgtEl>
                                          <p:spTgt spid="12329"/>
                                        </p:tgtEl>
                                        <p:attrNameLst>
                                          <p:attrName>style.visibility</p:attrName>
                                        </p:attrNameLst>
                                      </p:cBhvr>
                                      <p:to>
                                        <p:strVal val="visible"/>
                                      </p:to>
                                    </p:set>
                                    <p:anim calcmode="lin" valueType="num">
                                      <p:cBhvr additive="base">
                                        <p:cTn id="57" dur="500" fill="hold"/>
                                        <p:tgtEl>
                                          <p:spTgt spid="12329"/>
                                        </p:tgtEl>
                                        <p:attrNameLst>
                                          <p:attrName>ppt_x</p:attrName>
                                        </p:attrNameLst>
                                      </p:cBhvr>
                                      <p:tavLst>
                                        <p:tav tm="0">
                                          <p:val>
                                            <p:strVal val="0-#ppt_w/2"/>
                                          </p:val>
                                        </p:tav>
                                        <p:tav tm="100000">
                                          <p:val>
                                            <p:strVal val="#ppt_x"/>
                                          </p:val>
                                        </p:tav>
                                      </p:tavLst>
                                    </p:anim>
                                    <p:anim calcmode="lin" valueType="num">
                                      <p:cBhvr additive="base">
                                        <p:cTn id="58" dur="500" fill="hold"/>
                                        <p:tgtEl>
                                          <p:spTgt spid="12329"/>
                                        </p:tgtEl>
                                        <p:attrNameLst>
                                          <p:attrName>ppt_y</p:attrName>
                                        </p:attrNameLst>
                                      </p:cBhvr>
                                      <p:tavLst>
                                        <p:tav tm="0">
                                          <p:val>
                                            <p:strVal val="#ppt_y"/>
                                          </p:val>
                                        </p:tav>
                                        <p:tav tm="100000">
                                          <p:val>
                                            <p:strVal val="#ppt_y"/>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12330"/>
                                        </p:tgtEl>
                                        <p:attrNameLst>
                                          <p:attrName>style.visibility</p:attrName>
                                        </p:attrNameLst>
                                      </p:cBhvr>
                                      <p:to>
                                        <p:strVal val="visible"/>
                                      </p:to>
                                    </p:set>
                                    <p:anim calcmode="lin" valueType="num">
                                      <p:cBhvr additive="base">
                                        <p:cTn id="63" dur="500" fill="hold"/>
                                        <p:tgtEl>
                                          <p:spTgt spid="12330"/>
                                        </p:tgtEl>
                                        <p:attrNameLst>
                                          <p:attrName>ppt_x</p:attrName>
                                        </p:attrNameLst>
                                      </p:cBhvr>
                                      <p:tavLst>
                                        <p:tav tm="0">
                                          <p:val>
                                            <p:strVal val="0-#ppt_w/2"/>
                                          </p:val>
                                        </p:tav>
                                        <p:tav tm="100000">
                                          <p:val>
                                            <p:strVal val="#ppt_x"/>
                                          </p:val>
                                        </p:tav>
                                      </p:tavLst>
                                    </p:anim>
                                    <p:anim calcmode="lin" valueType="num">
                                      <p:cBhvr additive="base">
                                        <p:cTn id="64" dur="500" fill="hold"/>
                                        <p:tgtEl>
                                          <p:spTgt spid="12330"/>
                                        </p:tgtEl>
                                        <p:attrNameLst>
                                          <p:attrName>ppt_y</p:attrName>
                                        </p:attrNameLst>
                                      </p:cBhvr>
                                      <p:tavLst>
                                        <p:tav tm="0">
                                          <p:val>
                                            <p:strVal val="#ppt_y"/>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2" presetClass="entr" presetSubtype="8" fill="hold" grpId="0" nodeType="clickEffect">
                                  <p:stCondLst>
                                    <p:cond delay="0"/>
                                  </p:stCondLst>
                                  <p:childTnLst>
                                    <p:set>
                                      <p:cBhvr>
                                        <p:cTn id="68" dur="1" fill="hold">
                                          <p:stCondLst>
                                            <p:cond delay="0"/>
                                          </p:stCondLst>
                                        </p:cTn>
                                        <p:tgtEl>
                                          <p:spTgt spid="12331"/>
                                        </p:tgtEl>
                                        <p:attrNameLst>
                                          <p:attrName>style.visibility</p:attrName>
                                        </p:attrNameLst>
                                      </p:cBhvr>
                                      <p:to>
                                        <p:strVal val="visible"/>
                                      </p:to>
                                    </p:set>
                                    <p:anim calcmode="lin" valueType="num">
                                      <p:cBhvr additive="base">
                                        <p:cTn id="69" dur="500" fill="hold"/>
                                        <p:tgtEl>
                                          <p:spTgt spid="12331"/>
                                        </p:tgtEl>
                                        <p:attrNameLst>
                                          <p:attrName>ppt_x</p:attrName>
                                        </p:attrNameLst>
                                      </p:cBhvr>
                                      <p:tavLst>
                                        <p:tav tm="0">
                                          <p:val>
                                            <p:strVal val="0-#ppt_w/2"/>
                                          </p:val>
                                        </p:tav>
                                        <p:tav tm="100000">
                                          <p:val>
                                            <p:strVal val="#ppt_x"/>
                                          </p:val>
                                        </p:tav>
                                      </p:tavLst>
                                    </p:anim>
                                    <p:anim calcmode="lin" valueType="num">
                                      <p:cBhvr additive="base">
                                        <p:cTn id="70" dur="500" fill="hold"/>
                                        <p:tgtEl>
                                          <p:spTgt spid="12331"/>
                                        </p:tgtEl>
                                        <p:attrNameLst>
                                          <p:attrName>ppt_y</p:attrName>
                                        </p:attrNameLst>
                                      </p:cBhvr>
                                      <p:tavLst>
                                        <p:tav tm="0">
                                          <p:val>
                                            <p:strVal val="#ppt_y"/>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2" presetClass="entr" presetSubtype="8" fill="hold" grpId="0" nodeType="clickEffect">
                                  <p:stCondLst>
                                    <p:cond delay="0"/>
                                  </p:stCondLst>
                                  <p:childTnLst>
                                    <p:set>
                                      <p:cBhvr>
                                        <p:cTn id="74" dur="1" fill="hold">
                                          <p:stCondLst>
                                            <p:cond delay="0"/>
                                          </p:stCondLst>
                                        </p:cTn>
                                        <p:tgtEl>
                                          <p:spTgt spid="12332"/>
                                        </p:tgtEl>
                                        <p:attrNameLst>
                                          <p:attrName>style.visibility</p:attrName>
                                        </p:attrNameLst>
                                      </p:cBhvr>
                                      <p:to>
                                        <p:strVal val="visible"/>
                                      </p:to>
                                    </p:set>
                                    <p:anim calcmode="lin" valueType="num">
                                      <p:cBhvr additive="base">
                                        <p:cTn id="75" dur="500" fill="hold"/>
                                        <p:tgtEl>
                                          <p:spTgt spid="12332"/>
                                        </p:tgtEl>
                                        <p:attrNameLst>
                                          <p:attrName>ppt_x</p:attrName>
                                        </p:attrNameLst>
                                      </p:cBhvr>
                                      <p:tavLst>
                                        <p:tav tm="0">
                                          <p:val>
                                            <p:strVal val="0-#ppt_w/2"/>
                                          </p:val>
                                        </p:tav>
                                        <p:tav tm="100000">
                                          <p:val>
                                            <p:strVal val="#ppt_x"/>
                                          </p:val>
                                        </p:tav>
                                      </p:tavLst>
                                    </p:anim>
                                    <p:anim calcmode="lin" valueType="num">
                                      <p:cBhvr additive="base">
                                        <p:cTn id="76" dur="500" fill="hold"/>
                                        <p:tgtEl>
                                          <p:spTgt spid="12332"/>
                                        </p:tgtEl>
                                        <p:attrNameLst>
                                          <p:attrName>ppt_y</p:attrName>
                                        </p:attrNameLst>
                                      </p:cBhvr>
                                      <p:tavLst>
                                        <p:tav tm="0">
                                          <p:val>
                                            <p:strVal val="#ppt_y"/>
                                          </p:val>
                                        </p:tav>
                                        <p:tav tm="100000">
                                          <p:val>
                                            <p:strVal val="#ppt_y"/>
                                          </p:val>
                                        </p:tav>
                                      </p:tavLst>
                                    </p:anim>
                                  </p:childTnLst>
                                </p:cTn>
                              </p:par>
                            </p:childTnLst>
                          </p:cTn>
                        </p:par>
                      </p:childTnLst>
                    </p:cTn>
                  </p:par>
                  <p:par>
                    <p:cTn id="77" fill="hold" nodeType="clickPar">
                      <p:stCondLst>
                        <p:cond delay="indefinite"/>
                      </p:stCondLst>
                      <p:childTnLst>
                        <p:par>
                          <p:cTn id="78" fill="hold" nodeType="withGroup">
                            <p:stCondLst>
                              <p:cond delay="0"/>
                            </p:stCondLst>
                            <p:childTnLst>
                              <p:par>
                                <p:cTn id="79" presetID="2" presetClass="entr" presetSubtype="8" fill="hold" grpId="0" nodeType="clickEffect">
                                  <p:stCondLst>
                                    <p:cond delay="0"/>
                                  </p:stCondLst>
                                  <p:childTnLst>
                                    <p:set>
                                      <p:cBhvr>
                                        <p:cTn id="80" dur="1" fill="hold">
                                          <p:stCondLst>
                                            <p:cond delay="0"/>
                                          </p:stCondLst>
                                        </p:cTn>
                                        <p:tgtEl>
                                          <p:spTgt spid="12333"/>
                                        </p:tgtEl>
                                        <p:attrNameLst>
                                          <p:attrName>style.visibility</p:attrName>
                                        </p:attrNameLst>
                                      </p:cBhvr>
                                      <p:to>
                                        <p:strVal val="visible"/>
                                      </p:to>
                                    </p:set>
                                    <p:anim calcmode="lin" valueType="num">
                                      <p:cBhvr additive="base">
                                        <p:cTn id="81" dur="500" fill="hold"/>
                                        <p:tgtEl>
                                          <p:spTgt spid="12333"/>
                                        </p:tgtEl>
                                        <p:attrNameLst>
                                          <p:attrName>ppt_x</p:attrName>
                                        </p:attrNameLst>
                                      </p:cBhvr>
                                      <p:tavLst>
                                        <p:tav tm="0">
                                          <p:val>
                                            <p:strVal val="0-#ppt_w/2"/>
                                          </p:val>
                                        </p:tav>
                                        <p:tav tm="100000">
                                          <p:val>
                                            <p:strVal val="#ppt_x"/>
                                          </p:val>
                                        </p:tav>
                                      </p:tavLst>
                                    </p:anim>
                                    <p:anim calcmode="lin" valueType="num">
                                      <p:cBhvr additive="base">
                                        <p:cTn id="82" dur="500" fill="hold"/>
                                        <p:tgtEl>
                                          <p:spTgt spid="123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24" grpId="0" autoUpdateAnimBg="0"/>
      <p:bldP spid="12325" grpId="0" autoUpdateAnimBg="0"/>
      <p:bldP spid="12326" grpId="0" autoUpdateAnimBg="0"/>
      <p:bldP spid="12327" grpId="0" autoUpdateAnimBg="0"/>
      <p:bldP spid="12328" grpId="0" autoUpdateAnimBg="0"/>
      <p:bldP spid="12329" grpId="0" autoUpdateAnimBg="0"/>
      <p:bldP spid="12330" grpId="0" autoUpdateAnimBg="0"/>
      <p:bldP spid="12331" grpId="0" autoUpdateAnimBg="0"/>
      <p:bldP spid="12332" grpId="0" autoUpdateAnimBg="0"/>
      <p:bldP spid="12333"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 Box 4"/>
          <p:cNvSpPr txBox="1">
            <a:spLocks noChangeArrowheads="1"/>
          </p:cNvSpPr>
          <p:nvPr/>
        </p:nvSpPr>
        <p:spPr bwMode="auto">
          <a:xfrm>
            <a:off x="1905001" y="3175000"/>
            <a:ext cx="8547533" cy="3046988"/>
          </a:xfrm>
          <a:prstGeom prst="rect">
            <a:avLst/>
          </a:prstGeom>
          <a:solidFill>
            <a:srgbClr val="CC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3200" b="1">
                <a:solidFill>
                  <a:srgbClr val="FF0066"/>
                </a:solidFill>
                <a:latin typeface="Times New Roman" charset="0"/>
              </a:rPr>
              <a:t>解：∵∠</a:t>
            </a:r>
            <a:r>
              <a:rPr kumimoji="1" lang="en-US" altLang="zh-CN" sz="3200" b="1">
                <a:solidFill>
                  <a:srgbClr val="FF0066"/>
                </a:solidFill>
                <a:latin typeface="Times New Roman" charset="0"/>
              </a:rPr>
              <a:t>AOC=50°</a:t>
            </a:r>
            <a:r>
              <a:rPr kumimoji="1" lang="zh-CN" altLang="en-US" sz="3200" b="1">
                <a:solidFill>
                  <a:srgbClr val="FF0066"/>
                </a:solidFill>
                <a:latin typeface="Times New Roman" charset="0"/>
              </a:rPr>
              <a:t>（已知）</a:t>
            </a:r>
          </a:p>
          <a:p>
            <a:pPr eaLnBrk="1" hangingPunct="1"/>
            <a:r>
              <a:rPr kumimoji="1" lang="zh-CN" altLang="en-US" sz="3200" b="1">
                <a:solidFill>
                  <a:srgbClr val="FF0066"/>
                </a:solidFill>
                <a:latin typeface="Times New Roman" charset="0"/>
              </a:rPr>
              <a:t>        ∴∠</a:t>
            </a:r>
            <a:r>
              <a:rPr kumimoji="1" lang="en-US" altLang="zh-CN" sz="3200" b="1">
                <a:solidFill>
                  <a:srgbClr val="FF0066"/>
                </a:solidFill>
                <a:latin typeface="Times New Roman" charset="0"/>
              </a:rPr>
              <a:t>AOD=180°—∠AOC=180°—50°</a:t>
            </a:r>
          </a:p>
          <a:p>
            <a:pPr eaLnBrk="1" hangingPunct="1"/>
            <a:r>
              <a:rPr kumimoji="1" lang="en-US" altLang="zh-CN" sz="3200" b="1">
                <a:solidFill>
                  <a:srgbClr val="FF0066"/>
                </a:solidFill>
                <a:latin typeface="Times New Roman" charset="0"/>
              </a:rPr>
              <a:t>=130°</a:t>
            </a:r>
            <a:r>
              <a:rPr kumimoji="1" lang="zh-CN" altLang="en-US" sz="3200" b="1">
                <a:solidFill>
                  <a:srgbClr val="FF0066"/>
                </a:solidFill>
                <a:latin typeface="Times New Roman" charset="0"/>
              </a:rPr>
              <a:t>（邻补角的定义）</a:t>
            </a:r>
          </a:p>
          <a:p>
            <a:pPr eaLnBrk="1" hangingPunct="1"/>
            <a:r>
              <a:rPr kumimoji="1" lang="zh-CN" altLang="en-US" sz="3200" b="1">
                <a:solidFill>
                  <a:srgbClr val="FF0066"/>
                </a:solidFill>
                <a:latin typeface="Times New Roman" charset="0"/>
              </a:rPr>
              <a:t>        ∵</a:t>
            </a:r>
            <a:r>
              <a:rPr kumimoji="1" lang="en-US" altLang="zh-CN" sz="3200" b="1">
                <a:solidFill>
                  <a:srgbClr val="FF0066"/>
                </a:solidFill>
                <a:latin typeface="Times New Roman" charset="0"/>
              </a:rPr>
              <a:t>OE</a:t>
            </a:r>
            <a:r>
              <a:rPr kumimoji="1" lang="zh-CN" altLang="en-US" sz="3200" b="1">
                <a:solidFill>
                  <a:srgbClr val="FF0066"/>
                </a:solidFill>
                <a:latin typeface="Times New Roman" charset="0"/>
              </a:rPr>
              <a:t>平分∠</a:t>
            </a:r>
            <a:r>
              <a:rPr kumimoji="1" lang="en-US" altLang="zh-CN" sz="3200" b="1">
                <a:solidFill>
                  <a:srgbClr val="FF0066"/>
                </a:solidFill>
                <a:latin typeface="Times New Roman" charset="0"/>
              </a:rPr>
              <a:t>AOD</a:t>
            </a:r>
            <a:r>
              <a:rPr kumimoji="1" lang="zh-CN" altLang="en-US" sz="3200" b="1">
                <a:solidFill>
                  <a:srgbClr val="FF0066"/>
                </a:solidFill>
                <a:latin typeface="Times New Roman" charset="0"/>
              </a:rPr>
              <a:t>（已知）</a:t>
            </a:r>
          </a:p>
          <a:p>
            <a:pPr eaLnBrk="1" hangingPunct="1"/>
            <a:r>
              <a:rPr kumimoji="1" lang="zh-CN" altLang="en-US" sz="3200" b="1">
                <a:solidFill>
                  <a:srgbClr val="FF0066"/>
                </a:solidFill>
                <a:latin typeface="Times New Roman" charset="0"/>
              </a:rPr>
              <a:t>        ∴∠</a:t>
            </a:r>
            <a:r>
              <a:rPr kumimoji="1" lang="en-US" altLang="zh-CN" sz="3200" b="1">
                <a:solidFill>
                  <a:srgbClr val="FF0066"/>
                </a:solidFill>
                <a:latin typeface="Times New Roman" charset="0"/>
              </a:rPr>
              <a:t>DOE=1/2∠AOD=130°÷2=65°</a:t>
            </a:r>
            <a:r>
              <a:rPr kumimoji="1" lang="zh-CN" altLang="en-US" sz="3200" b="1">
                <a:solidFill>
                  <a:srgbClr val="FF0066"/>
                </a:solidFill>
                <a:latin typeface="Times New Roman" charset="0"/>
              </a:rPr>
              <a:t>（角</a:t>
            </a:r>
          </a:p>
          <a:p>
            <a:pPr eaLnBrk="1" hangingPunct="1"/>
            <a:r>
              <a:rPr kumimoji="1" lang="zh-CN" altLang="en-US" sz="3200" b="1">
                <a:solidFill>
                  <a:srgbClr val="FF0066"/>
                </a:solidFill>
                <a:latin typeface="Times New Roman" charset="0"/>
              </a:rPr>
              <a:t>平分线的定义）</a:t>
            </a:r>
          </a:p>
        </p:txBody>
      </p:sp>
      <p:sp>
        <p:nvSpPr>
          <p:cNvPr id="16387" name="Text Box 5"/>
          <p:cNvSpPr txBox="1">
            <a:spLocks noChangeArrowheads="1"/>
          </p:cNvSpPr>
          <p:nvPr/>
        </p:nvSpPr>
        <p:spPr bwMode="auto">
          <a:xfrm>
            <a:off x="1847851" y="155575"/>
            <a:ext cx="5903913" cy="28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3600" b="1">
                <a:latin typeface="Times New Roman" charset="0"/>
              </a:rPr>
              <a:t>四、解答题</a:t>
            </a:r>
          </a:p>
          <a:p>
            <a:pPr eaLnBrk="1" hangingPunct="1"/>
            <a:r>
              <a:rPr kumimoji="1" lang="zh-CN" altLang="en-US" sz="3600" b="1">
                <a:latin typeface="Times New Roman" charset="0"/>
              </a:rPr>
              <a:t> 直线</a:t>
            </a:r>
            <a:r>
              <a:rPr kumimoji="1" lang="en-US" altLang="zh-CN" sz="3600" b="1">
                <a:latin typeface="Times New Roman" charset="0"/>
              </a:rPr>
              <a:t>AB</a:t>
            </a:r>
            <a:r>
              <a:rPr kumimoji="1" lang="zh-CN" altLang="en-US" sz="3600" b="1">
                <a:latin typeface="Times New Roman" charset="0"/>
              </a:rPr>
              <a:t>、</a:t>
            </a:r>
            <a:r>
              <a:rPr kumimoji="1" lang="en-US" altLang="zh-CN" sz="3600" b="1">
                <a:latin typeface="Times New Roman" charset="0"/>
              </a:rPr>
              <a:t>CD</a:t>
            </a:r>
            <a:r>
              <a:rPr kumimoji="1" lang="zh-CN" altLang="en-US" sz="3600" b="1">
                <a:latin typeface="Times New Roman" charset="0"/>
              </a:rPr>
              <a:t>交于点</a:t>
            </a:r>
            <a:r>
              <a:rPr kumimoji="1" lang="en-US" altLang="zh-CN" sz="3600" b="1">
                <a:latin typeface="Times New Roman" charset="0"/>
              </a:rPr>
              <a:t>O</a:t>
            </a:r>
            <a:r>
              <a:rPr kumimoji="1" lang="zh-CN" altLang="en-US" sz="3600" b="1">
                <a:latin typeface="Times New Roman" charset="0"/>
              </a:rPr>
              <a:t>，</a:t>
            </a:r>
            <a:r>
              <a:rPr kumimoji="1" lang="en-US" altLang="zh-CN" sz="3600" b="1">
                <a:latin typeface="Times New Roman" charset="0"/>
              </a:rPr>
              <a:t>OE</a:t>
            </a:r>
            <a:r>
              <a:rPr kumimoji="1" lang="zh-CN" altLang="en-US" sz="3600" b="1">
                <a:latin typeface="Times New Roman" charset="0"/>
              </a:rPr>
              <a:t>是∠</a:t>
            </a:r>
            <a:r>
              <a:rPr kumimoji="1" lang="en-US" altLang="zh-CN" sz="3600" b="1">
                <a:latin typeface="Times New Roman" charset="0"/>
              </a:rPr>
              <a:t>AOD</a:t>
            </a:r>
            <a:r>
              <a:rPr kumimoji="1" lang="zh-CN" altLang="en-US" sz="3600" b="1">
                <a:latin typeface="Times New Roman" charset="0"/>
              </a:rPr>
              <a:t>的平分线，已知∠</a:t>
            </a:r>
            <a:r>
              <a:rPr kumimoji="1" lang="en-US" altLang="zh-CN" sz="3600" b="1">
                <a:latin typeface="Times New Roman" charset="0"/>
              </a:rPr>
              <a:t>AOC=50</a:t>
            </a:r>
            <a:r>
              <a:rPr kumimoji="1" lang="en-US" altLang="zh-CN" sz="3600" b="1"/>
              <a:t>°</a:t>
            </a:r>
            <a:r>
              <a:rPr kumimoji="1" lang="zh-CN" altLang="en-US" sz="3600" b="1">
                <a:latin typeface="Times New Roman" charset="0"/>
              </a:rPr>
              <a:t>。求∠</a:t>
            </a:r>
            <a:r>
              <a:rPr kumimoji="1" lang="en-US" altLang="zh-CN" sz="3600" b="1">
                <a:latin typeface="Times New Roman" charset="0"/>
              </a:rPr>
              <a:t>DOE</a:t>
            </a:r>
            <a:r>
              <a:rPr kumimoji="1" lang="zh-CN" altLang="en-US" sz="3600" b="1">
                <a:latin typeface="Times New Roman" charset="0"/>
              </a:rPr>
              <a:t>的度数。</a:t>
            </a:r>
          </a:p>
        </p:txBody>
      </p:sp>
      <p:sp>
        <p:nvSpPr>
          <p:cNvPr id="16388" name="Line 6"/>
          <p:cNvSpPr>
            <a:spLocks noChangeShapeType="1"/>
          </p:cNvSpPr>
          <p:nvPr/>
        </p:nvSpPr>
        <p:spPr bwMode="auto">
          <a:xfrm>
            <a:off x="8061325" y="1112838"/>
            <a:ext cx="2133600" cy="1066800"/>
          </a:xfrm>
          <a:prstGeom prst="line">
            <a:avLst/>
          </a:prstGeom>
          <a:noFill/>
          <a:ln w="57150">
            <a:solidFill>
              <a:srgbClr val="CC00CC"/>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6389" name="Line 7"/>
          <p:cNvSpPr>
            <a:spLocks noChangeShapeType="1"/>
          </p:cNvSpPr>
          <p:nvPr/>
        </p:nvSpPr>
        <p:spPr bwMode="auto">
          <a:xfrm flipH="1">
            <a:off x="8061325" y="1112838"/>
            <a:ext cx="2057400" cy="990600"/>
          </a:xfrm>
          <a:prstGeom prst="line">
            <a:avLst/>
          </a:prstGeom>
          <a:noFill/>
          <a:ln w="57150">
            <a:solidFill>
              <a:srgbClr val="CC00CC"/>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6390" name="Line 8"/>
          <p:cNvSpPr>
            <a:spLocks noChangeShapeType="1"/>
          </p:cNvSpPr>
          <p:nvPr/>
        </p:nvSpPr>
        <p:spPr bwMode="auto">
          <a:xfrm flipV="1">
            <a:off x="9051925" y="655638"/>
            <a:ext cx="0" cy="914400"/>
          </a:xfrm>
          <a:prstGeom prst="line">
            <a:avLst/>
          </a:prstGeom>
          <a:noFill/>
          <a:ln w="57150">
            <a:solidFill>
              <a:srgbClr val="CC00CC"/>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6391" name="Text Box 9"/>
          <p:cNvSpPr txBox="1">
            <a:spLocks noChangeArrowheads="1"/>
          </p:cNvSpPr>
          <p:nvPr/>
        </p:nvSpPr>
        <p:spPr bwMode="auto">
          <a:xfrm>
            <a:off x="7816851" y="874713"/>
            <a:ext cx="4413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A</a:t>
            </a:r>
          </a:p>
        </p:txBody>
      </p:sp>
      <p:sp>
        <p:nvSpPr>
          <p:cNvPr id="16392" name="Text Box 10"/>
          <p:cNvSpPr txBox="1">
            <a:spLocks noChangeArrowheads="1"/>
          </p:cNvSpPr>
          <p:nvPr/>
        </p:nvSpPr>
        <p:spPr bwMode="auto">
          <a:xfrm>
            <a:off x="9813925" y="2117726"/>
            <a:ext cx="4206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B</a:t>
            </a:r>
          </a:p>
        </p:txBody>
      </p:sp>
      <p:sp>
        <p:nvSpPr>
          <p:cNvPr id="16393" name="Text Box 11"/>
          <p:cNvSpPr txBox="1">
            <a:spLocks noChangeArrowheads="1"/>
          </p:cNvSpPr>
          <p:nvPr/>
        </p:nvSpPr>
        <p:spPr bwMode="auto">
          <a:xfrm>
            <a:off x="7680325" y="1722438"/>
            <a:ext cx="42068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C</a:t>
            </a:r>
          </a:p>
        </p:txBody>
      </p:sp>
      <p:sp>
        <p:nvSpPr>
          <p:cNvPr id="16394" name="Text Box 12"/>
          <p:cNvSpPr txBox="1">
            <a:spLocks noChangeArrowheads="1"/>
          </p:cNvSpPr>
          <p:nvPr/>
        </p:nvSpPr>
        <p:spPr bwMode="auto">
          <a:xfrm>
            <a:off x="9813926" y="655638"/>
            <a:ext cx="4413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D</a:t>
            </a:r>
          </a:p>
        </p:txBody>
      </p:sp>
      <p:sp>
        <p:nvSpPr>
          <p:cNvPr id="16395" name="Text Box 13"/>
          <p:cNvSpPr txBox="1">
            <a:spLocks noChangeArrowheads="1"/>
          </p:cNvSpPr>
          <p:nvPr/>
        </p:nvSpPr>
        <p:spPr bwMode="auto">
          <a:xfrm>
            <a:off x="8731251" y="1712913"/>
            <a:ext cx="4413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O</a:t>
            </a:r>
          </a:p>
        </p:txBody>
      </p:sp>
      <p:sp>
        <p:nvSpPr>
          <p:cNvPr id="16396" name="Text Box 14"/>
          <p:cNvSpPr txBox="1">
            <a:spLocks noChangeArrowheads="1"/>
          </p:cNvSpPr>
          <p:nvPr/>
        </p:nvSpPr>
        <p:spPr bwMode="auto">
          <a:xfrm>
            <a:off x="8807450" y="265113"/>
            <a:ext cx="40163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a:latin typeface="Times New Roman" charset="0"/>
              </a:rPr>
              <a:t>E</a:t>
            </a:r>
          </a:p>
        </p:txBody>
      </p:sp>
      <p:sp>
        <p:nvSpPr>
          <p:cNvPr id="16397" name="Text Box 15"/>
          <p:cNvSpPr txBox="1">
            <a:spLocks noChangeArrowheads="1"/>
          </p:cNvSpPr>
          <p:nvPr/>
        </p:nvSpPr>
        <p:spPr bwMode="auto">
          <a:xfrm>
            <a:off x="8366125" y="2117726"/>
            <a:ext cx="7175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zh-CN" altLang="en-US" sz="2800">
                <a:latin typeface="Times New Roman" charset="0"/>
              </a:rPr>
              <a:t>图</a:t>
            </a:r>
            <a:r>
              <a:rPr kumimoji="1" lang="en-US" altLang="zh-CN" sz="2800">
                <a:latin typeface="Times New Roman" charset="0"/>
              </a:rPr>
              <a:t>2</a:t>
            </a:r>
          </a:p>
        </p:txBody>
      </p:sp>
    </p:spTree>
    <p:extLst>
      <p:ext uri="{BB962C8B-B14F-4D97-AF65-F5344CB8AC3E}">
        <p14:creationId xmlns:p14="http://schemas.microsoft.com/office/powerpoint/2010/main" val="7730866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3316"/>
                                        </p:tgtEl>
                                        <p:attrNameLst>
                                          <p:attrName>style.visibility</p:attrName>
                                        </p:attrNameLst>
                                      </p:cBhvr>
                                      <p:to>
                                        <p:strVal val="visible"/>
                                      </p:to>
                                    </p:set>
                                    <p:anim calcmode="discrete" valueType="clr">
                                      <p:cBhvr override="childStyle">
                                        <p:cTn id="7" dur="80"/>
                                        <p:tgtEl>
                                          <p:spTgt spid="1331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316"/>
                                        </p:tgtEl>
                                        <p:attrNameLst>
                                          <p:attrName>fillcolor</p:attrName>
                                        </p:attrNameLst>
                                      </p:cBhvr>
                                      <p:tavLst>
                                        <p:tav tm="0">
                                          <p:val>
                                            <p:clrVal>
                                              <a:schemeClr val="accent2"/>
                                            </p:clrVal>
                                          </p:val>
                                        </p:tav>
                                        <p:tav tm="50000">
                                          <p:val>
                                            <p:clrVal>
                                              <a:schemeClr val="hlink"/>
                                            </p:clrVal>
                                          </p:val>
                                        </p:tav>
                                      </p:tavLst>
                                    </p:anim>
                                    <p:set>
                                      <p:cBhvr>
                                        <p:cTn id="9" dur="80"/>
                                        <p:tgtEl>
                                          <p:spTgt spid="1331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9"/>
          <p:cNvPicPr>
            <a:picLocks noChangeAspect="1" noChangeArrowheads="1"/>
          </p:cNvPicPr>
          <p:nvPr/>
        </p:nvPicPr>
        <p:blipFill>
          <a:blip r:embed="rId2">
            <a:lum bright="18000"/>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5299" name="Picture 3" descr="5_副本"/>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601" y="2590800"/>
            <a:ext cx="4657725" cy="2286000"/>
          </a:xfrm>
          <a:prstGeom prst="rect">
            <a:avLst/>
          </a:prstGeom>
          <a:noFill/>
          <a:extLst>
            <a:ext uri="{909E8E84-426E-40DD-AFC4-6F175D3DCCD1}">
              <a14:hiddenFill xmlns:a14="http://schemas.microsoft.com/office/drawing/2010/main">
                <a:solidFill>
                  <a:srgbClr val="FFFFFF"/>
                </a:solidFill>
              </a14:hiddenFill>
            </a:ext>
          </a:extLst>
        </p:spPr>
      </p:pic>
      <p:sp>
        <p:nvSpPr>
          <p:cNvPr id="55300" name="Line 4"/>
          <p:cNvSpPr>
            <a:spLocks noChangeShapeType="1"/>
          </p:cNvSpPr>
          <p:nvPr/>
        </p:nvSpPr>
        <p:spPr bwMode="auto">
          <a:xfrm flipV="1">
            <a:off x="3810000" y="4889500"/>
            <a:ext cx="5181600" cy="0"/>
          </a:xfrm>
          <a:prstGeom prst="line">
            <a:avLst/>
          </a:prstGeom>
          <a:noFill/>
          <a:ln w="76200">
            <a:solidFill>
              <a:srgbClr val="CC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5301" name="Line 5"/>
          <p:cNvSpPr>
            <a:spLocks noChangeShapeType="1"/>
          </p:cNvSpPr>
          <p:nvPr/>
        </p:nvSpPr>
        <p:spPr bwMode="auto">
          <a:xfrm>
            <a:off x="5029200" y="3581400"/>
            <a:ext cx="2590800" cy="2438400"/>
          </a:xfrm>
          <a:prstGeom prst="line">
            <a:avLst/>
          </a:prstGeom>
          <a:noFill/>
          <a:ln w="76200">
            <a:solidFill>
              <a:srgbClr val="CC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5302" name="Line 6"/>
          <p:cNvSpPr>
            <a:spLocks noChangeShapeType="1"/>
          </p:cNvSpPr>
          <p:nvPr/>
        </p:nvSpPr>
        <p:spPr bwMode="auto">
          <a:xfrm>
            <a:off x="6527800" y="4927600"/>
            <a:ext cx="1625600" cy="1549400"/>
          </a:xfrm>
          <a:prstGeom prst="line">
            <a:avLst/>
          </a:prstGeom>
          <a:noFill/>
          <a:ln w="28575">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5303" name="Line 7"/>
          <p:cNvSpPr>
            <a:spLocks noChangeShapeType="1"/>
          </p:cNvSpPr>
          <p:nvPr/>
        </p:nvSpPr>
        <p:spPr bwMode="auto">
          <a:xfrm flipH="1">
            <a:off x="8153400" y="4927600"/>
            <a:ext cx="1066800" cy="1562100"/>
          </a:xfrm>
          <a:prstGeom prst="line">
            <a:avLst/>
          </a:prstGeom>
          <a:noFill/>
          <a:ln w="28575">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5304" name="Line 8"/>
          <p:cNvSpPr>
            <a:spLocks noChangeShapeType="1"/>
          </p:cNvSpPr>
          <p:nvPr/>
        </p:nvSpPr>
        <p:spPr bwMode="auto">
          <a:xfrm>
            <a:off x="6515100" y="4927600"/>
            <a:ext cx="2743200" cy="0"/>
          </a:xfrm>
          <a:prstGeom prst="line">
            <a:avLst/>
          </a:prstGeom>
          <a:noFill/>
          <a:ln w="28575">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5305" name="Rectangle 9"/>
          <p:cNvSpPr>
            <a:spLocks noChangeArrowheads="1"/>
          </p:cNvSpPr>
          <p:nvPr/>
        </p:nvSpPr>
        <p:spPr bwMode="auto">
          <a:xfrm>
            <a:off x="1524000" y="1143001"/>
            <a:ext cx="9144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r>
              <a:rPr lang="en-US" altLang="zh-CN" sz="2800" b="1">
                <a:solidFill>
                  <a:srgbClr val="0000FF"/>
                </a:solidFill>
                <a:latin typeface="华文新魏" charset="-122"/>
                <a:ea typeface="华文新魏" charset="-122"/>
              </a:rPr>
              <a:t> </a:t>
            </a:r>
            <a:r>
              <a:rPr lang="zh-CN" altLang="en-US" sz="2800" b="1">
                <a:solidFill>
                  <a:srgbClr val="0000FF"/>
                </a:solidFill>
                <a:latin typeface="华文新魏" charset="-122"/>
                <a:ea typeface="华文新魏" charset="-122"/>
              </a:rPr>
              <a:t>图中是对顶角量角器，你能说出它测量角的原理吗？</a:t>
            </a:r>
          </a:p>
        </p:txBody>
      </p:sp>
      <p:pic>
        <p:nvPicPr>
          <p:cNvPr id="55306" name="Picture 10" descr="back">
            <a:hlinkClick r:id="rId4"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82200" y="61722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0857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9"/>
          <p:cNvPicPr>
            <a:picLocks noChangeAspect="1" noChangeArrowheads="1"/>
          </p:cNvPicPr>
          <p:nvPr/>
        </p:nvPicPr>
        <p:blipFill>
          <a:blip r:embed="rId2">
            <a:lum bright="18000"/>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6323" name="Picture 3" descr="qiangb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6600" y="2514600"/>
            <a:ext cx="2438400" cy="2209800"/>
          </a:xfrm>
          <a:prstGeom prst="rect">
            <a:avLst/>
          </a:prstGeom>
          <a:noFill/>
          <a:extLst>
            <a:ext uri="{909E8E84-426E-40DD-AFC4-6F175D3DCCD1}">
              <a14:hiddenFill xmlns:a14="http://schemas.microsoft.com/office/drawing/2010/main">
                <a:solidFill>
                  <a:srgbClr val="FFFFFF"/>
                </a:solidFill>
              </a14:hiddenFill>
            </a:ext>
          </a:extLst>
        </p:spPr>
      </p:pic>
      <p:sp>
        <p:nvSpPr>
          <p:cNvPr id="56324" name="Rectangle 4"/>
          <p:cNvSpPr>
            <a:spLocks noChangeArrowheads="1"/>
          </p:cNvSpPr>
          <p:nvPr/>
        </p:nvSpPr>
        <p:spPr bwMode="auto">
          <a:xfrm>
            <a:off x="1524000" y="1219200"/>
            <a:ext cx="9144000" cy="1263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nSpc>
                <a:spcPct val="120000"/>
              </a:lnSpc>
            </a:pPr>
            <a:r>
              <a:rPr lang="zh-CN" altLang="en-US" sz="3600" b="1">
                <a:solidFill>
                  <a:srgbClr val="0000FF"/>
                </a:solidFill>
                <a:latin typeface="华文新魏" charset="-122"/>
                <a:ea typeface="华文新魏" charset="-122"/>
              </a:rPr>
              <a:t> </a:t>
            </a:r>
            <a:r>
              <a:rPr lang="zh-CN" altLang="en-US" sz="2800" b="1">
                <a:solidFill>
                  <a:srgbClr val="0000FF"/>
                </a:solidFill>
                <a:latin typeface="华文新魏" charset="-122"/>
                <a:ea typeface="华文新魏" charset="-122"/>
              </a:rPr>
              <a:t>如图，小明想要测量他家房子两堵墙的角度，可他不     知道怎么测量，你能帮他解决这个问题吗？</a:t>
            </a:r>
          </a:p>
        </p:txBody>
      </p:sp>
      <p:pic>
        <p:nvPicPr>
          <p:cNvPr id="56325" name="Picture 5" descr="back">
            <a:hlinkClick r:id="rId4"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82200" y="61722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56326" name="Line 6"/>
          <p:cNvSpPr>
            <a:spLocks noChangeShapeType="1"/>
          </p:cNvSpPr>
          <p:nvPr/>
        </p:nvSpPr>
        <p:spPr bwMode="auto">
          <a:xfrm flipH="1" flipV="1">
            <a:off x="8115300" y="4330700"/>
            <a:ext cx="838200" cy="1066800"/>
          </a:xfrm>
          <a:prstGeom prst="line">
            <a:avLst/>
          </a:prstGeom>
          <a:noFill/>
          <a:ln w="57150">
            <a:solidFill>
              <a:srgbClr val="D60093"/>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6327" name="Line 7"/>
          <p:cNvSpPr>
            <a:spLocks noChangeShapeType="1"/>
          </p:cNvSpPr>
          <p:nvPr/>
        </p:nvSpPr>
        <p:spPr bwMode="auto">
          <a:xfrm flipH="1">
            <a:off x="6858000" y="4343400"/>
            <a:ext cx="1295400" cy="609600"/>
          </a:xfrm>
          <a:prstGeom prst="line">
            <a:avLst/>
          </a:prstGeom>
          <a:noFill/>
          <a:ln w="57150">
            <a:solidFill>
              <a:srgbClr val="FF0066"/>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56328" name="弧 8"/>
          <p:cNvSpPr>
            <a:spLocks/>
          </p:cNvSpPr>
          <p:nvPr/>
        </p:nvSpPr>
        <p:spPr bwMode="auto">
          <a:xfrm>
            <a:off x="8369300" y="4268789"/>
            <a:ext cx="173038" cy="441325"/>
          </a:xfrm>
          <a:custGeom>
            <a:avLst/>
            <a:gdLst>
              <a:gd name="G0" fmla="+- 0 0 0"/>
              <a:gd name="G1" fmla="+- 21600 0 0"/>
              <a:gd name="G2" fmla="+- 21600 0 0"/>
              <a:gd name="T0" fmla="*/ 0 w 21600"/>
              <a:gd name="T1" fmla="*/ 0 h 41714"/>
              <a:gd name="T2" fmla="*/ 7872 w 21600"/>
              <a:gd name="T3" fmla="*/ 41714 h 41714"/>
              <a:gd name="T4" fmla="*/ 0 w 21600"/>
              <a:gd name="T5" fmla="*/ 21600 h 41714"/>
            </a:gdLst>
            <a:ahLst/>
            <a:cxnLst>
              <a:cxn ang="0">
                <a:pos x="T0" y="T1"/>
              </a:cxn>
              <a:cxn ang="0">
                <a:pos x="T2" y="T3"/>
              </a:cxn>
              <a:cxn ang="0">
                <a:pos x="T4" y="T5"/>
              </a:cxn>
            </a:cxnLst>
            <a:rect l="0" t="0" r="r" b="b"/>
            <a:pathLst>
              <a:path w="21600" h="41714" fill="none" extrusionOk="0">
                <a:moveTo>
                  <a:pt x="0" y="-1"/>
                </a:moveTo>
                <a:cubicBezTo>
                  <a:pt x="11929" y="0"/>
                  <a:pt x="21600" y="9670"/>
                  <a:pt x="21600" y="21600"/>
                </a:cubicBezTo>
                <a:cubicBezTo>
                  <a:pt x="21600" y="30491"/>
                  <a:pt x="16151" y="38474"/>
                  <a:pt x="7872" y="41714"/>
                </a:cubicBezTo>
              </a:path>
              <a:path w="21600" h="41714" stroke="0" extrusionOk="0">
                <a:moveTo>
                  <a:pt x="0" y="-1"/>
                </a:moveTo>
                <a:cubicBezTo>
                  <a:pt x="11929" y="0"/>
                  <a:pt x="21600" y="9670"/>
                  <a:pt x="21600" y="21600"/>
                </a:cubicBezTo>
                <a:cubicBezTo>
                  <a:pt x="21600" y="30491"/>
                  <a:pt x="16151" y="38474"/>
                  <a:pt x="7872" y="41714"/>
                </a:cubicBezTo>
                <a:lnTo>
                  <a:pt x="0" y="21600"/>
                </a:lnTo>
                <a:close/>
              </a:path>
            </a:pathLst>
          </a:custGeom>
          <a:noFill/>
          <a:ln w="38100" cmpd="dbl">
            <a:solidFill>
              <a:srgbClr val="660066"/>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56329" name="弧 9"/>
          <p:cNvSpPr>
            <a:spLocks/>
          </p:cNvSpPr>
          <p:nvPr/>
        </p:nvSpPr>
        <p:spPr bwMode="auto">
          <a:xfrm rot="11936723">
            <a:off x="7696200" y="4038601"/>
            <a:ext cx="173038" cy="441325"/>
          </a:xfrm>
          <a:custGeom>
            <a:avLst/>
            <a:gdLst>
              <a:gd name="G0" fmla="+- 0 0 0"/>
              <a:gd name="G1" fmla="+- 21600 0 0"/>
              <a:gd name="G2" fmla="+- 21600 0 0"/>
              <a:gd name="T0" fmla="*/ 0 w 21600"/>
              <a:gd name="T1" fmla="*/ 0 h 41714"/>
              <a:gd name="T2" fmla="*/ 7872 w 21600"/>
              <a:gd name="T3" fmla="*/ 41714 h 41714"/>
              <a:gd name="T4" fmla="*/ 0 w 21600"/>
              <a:gd name="T5" fmla="*/ 21600 h 41714"/>
            </a:gdLst>
            <a:ahLst/>
            <a:cxnLst>
              <a:cxn ang="0">
                <a:pos x="T0" y="T1"/>
              </a:cxn>
              <a:cxn ang="0">
                <a:pos x="T2" y="T3"/>
              </a:cxn>
              <a:cxn ang="0">
                <a:pos x="T4" y="T5"/>
              </a:cxn>
            </a:cxnLst>
            <a:rect l="0" t="0" r="r" b="b"/>
            <a:pathLst>
              <a:path w="21600" h="41714" fill="none" extrusionOk="0">
                <a:moveTo>
                  <a:pt x="0" y="-1"/>
                </a:moveTo>
                <a:cubicBezTo>
                  <a:pt x="11929" y="0"/>
                  <a:pt x="21600" y="9670"/>
                  <a:pt x="21600" y="21600"/>
                </a:cubicBezTo>
                <a:cubicBezTo>
                  <a:pt x="21600" y="30491"/>
                  <a:pt x="16151" y="38474"/>
                  <a:pt x="7872" y="41714"/>
                </a:cubicBezTo>
              </a:path>
              <a:path w="21600" h="41714" stroke="0" extrusionOk="0">
                <a:moveTo>
                  <a:pt x="0" y="-1"/>
                </a:moveTo>
                <a:cubicBezTo>
                  <a:pt x="11929" y="0"/>
                  <a:pt x="21600" y="9670"/>
                  <a:pt x="21600" y="21600"/>
                </a:cubicBezTo>
                <a:cubicBezTo>
                  <a:pt x="21600" y="30491"/>
                  <a:pt x="16151" y="38474"/>
                  <a:pt x="7872" y="41714"/>
                </a:cubicBezTo>
                <a:lnTo>
                  <a:pt x="0" y="21600"/>
                </a:lnTo>
                <a:close/>
              </a:path>
            </a:pathLst>
          </a:custGeom>
          <a:noFill/>
          <a:ln w="38100" cmpd="dbl">
            <a:solidFill>
              <a:srgbClr val="660066"/>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
        <p:nvSpPr>
          <p:cNvPr id="56330" name="弧 10"/>
          <p:cNvSpPr>
            <a:spLocks/>
          </p:cNvSpPr>
          <p:nvPr/>
        </p:nvSpPr>
        <p:spPr bwMode="auto">
          <a:xfrm rot="8381160">
            <a:off x="7937500" y="4368800"/>
            <a:ext cx="228600" cy="22860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rgbClr val="0000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9220472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6326"/>
                                        </p:tgtEl>
                                        <p:attrNameLst>
                                          <p:attrName>style.visibility</p:attrName>
                                        </p:attrNameLst>
                                      </p:cBhvr>
                                      <p:to>
                                        <p:strVal val="visible"/>
                                      </p:to>
                                    </p:set>
                                    <p:animEffect transition="in" filter="wipe(up)">
                                      <p:cBhvr>
                                        <p:cTn id="7" dur="2000"/>
                                        <p:tgtEl>
                                          <p:spTgt spid="5632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6328"/>
                                        </p:tgtEl>
                                        <p:attrNameLst>
                                          <p:attrName>style.visibility</p:attrName>
                                        </p:attrNameLst>
                                      </p:cBhvr>
                                      <p:to>
                                        <p:strVal val="visible"/>
                                      </p:to>
                                    </p:set>
                                    <p:animEffect transition="in" filter="wipe(up)">
                                      <p:cBhvr>
                                        <p:cTn id="10" dur="2000"/>
                                        <p:tgtEl>
                                          <p:spTgt spid="5632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56327"/>
                                        </p:tgtEl>
                                        <p:attrNameLst>
                                          <p:attrName>style.visibility</p:attrName>
                                        </p:attrNameLst>
                                      </p:cBhvr>
                                      <p:to>
                                        <p:strVal val="visible"/>
                                      </p:to>
                                    </p:set>
                                    <p:animEffect transition="in" filter="wipe(up)">
                                      <p:cBhvr>
                                        <p:cTn id="15" dur="2000"/>
                                        <p:tgtEl>
                                          <p:spTgt spid="56327"/>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56329"/>
                                        </p:tgtEl>
                                        <p:attrNameLst>
                                          <p:attrName>style.visibility</p:attrName>
                                        </p:attrNameLst>
                                      </p:cBhvr>
                                      <p:to>
                                        <p:strVal val="visible"/>
                                      </p:to>
                                    </p:set>
                                    <p:animEffect transition="in" filter="wipe(up)">
                                      <p:cBhvr>
                                        <p:cTn id="18" dur="2000"/>
                                        <p:tgtEl>
                                          <p:spTgt spid="5632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56330"/>
                                        </p:tgtEl>
                                        <p:attrNameLst>
                                          <p:attrName>style.visibility</p:attrName>
                                        </p:attrNameLst>
                                      </p:cBhvr>
                                      <p:to>
                                        <p:strVal val="visible"/>
                                      </p:to>
                                    </p:set>
                                    <p:animEffect transition="in" filter="blinds(horizontal)">
                                      <p:cBhvr>
                                        <p:cTn id="23" dur="1000"/>
                                        <p:tgtEl>
                                          <p:spTgt spid="563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6" grpId="0" animBg="1"/>
      <p:bldP spid="56327" grpId="0" animBg="1"/>
      <p:bldP spid="56328" grpId="0" animBg="1"/>
      <p:bldP spid="56329" grpId="0" animBg="1"/>
      <p:bldP spid="5633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4"/>
          <p:cNvSpPr>
            <a:spLocks noChangeArrowheads="1"/>
          </p:cNvSpPr>
          <p:nvPr/>
        </p:nvSpPr>
        <p:spPr bwMode="auto">
          <a:xfrm>
            <a:off x="2208213" y="188913"/>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4400">
                <a:solidFill>
                  <a:schemeClr val="accent2"/>
                </a:solidFill>
                <a:latin typeface="华文中宋" charset="-122"/>
                <a:ea typeface="华文中宋" charset="-122"/>
              </a:rPr>
              <a:t>归纳小结</a:t>
            </a:r>
            <a:r>
              <a:rPr lang="zh-CN" altLang="en-US" sz="2800">
                <a:solidFill>
                  <a:srgbClr val="FFFF00"/>
                </a:solidFill>
                <a:latin typeface="华文中宋" charset="-122"/>
                <a:ea typeface="华文中宋" charset="-122"/>
              </a:rPr>
              <a:t> </a:t>
            </a:r>
            <a:r>
              <a:rPr lang="zh-CN" altLang="en-US" sz="4000">
                <a:solidFill>
                  <a:schemeClr val="tx2"/>
                </a:solidFill>
                <a:latin typeface="华文中宋" charset="-122"/>
                <a:ea typeface="华文中宋" charset="-122"/>
              </a:rPr>
              <a:t>         </a:t>
            </a:r>
            <a:endParaRPr lang="zh-CN" altLang="en-US" sz="4000" baseline="30000">
              <a:solidFill>
                <a:schemeClr val="tx2"/>
              </a:solidFill>
              <a:latin typeface="华文中宋" charset="-122"/>
              <a:ea typeface="华文中宋" charset="-122"/>
            </a:endParaRPr>
          </a:p>
        </p:txBody>
      </p:sp>
      <p:graphicFrame>
        <p:nvGraphicFramePr>
          <p:cNvPr id="17474" name="Group 66"/>
          <p:cNvGraphicFramePr>
            <a:graphicFrameLocks noGrp="1"/>
          </p:cNvGraphicFramePr>
          <p:nvPr/>
        </p:nvGraphicFramePr>
        <p:xfrm>
          <a:off x="1779588" y="1268413"/>
          <a:ext cx="8534400" cy="5186362"/>
        </p:xfrm>
        <a:graphic>
          <a:graphicData uri="http://schemas.openxmlformats.org/drawingml/2006/table">
            <a:tbl>
              <a:tblPr/>
              <a:tblGrid>
                <a:gridCol w="1147762"/>
                <a:gridCol w="2447925"/>
                <a:gridCol w="865188"/>
                <a:gridCol w="2087562"/>
                <a:gridCol w="1985963"/>
              </a:tblGrid>
              <a:tr h="116502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3200" b="1" i="0" u="none" strike="noStrike" cap="none" normalizeH="0" baseline="0" smtClean="0">
                          <a:ln>
                            <a:noFill/>
                          </a:ln>
                          <a:solidFill>
                            <a:srgbClr val="660066"/>
                          </a:solidFill>
                          <a:effectLst/>
                          <a:latin typeface="华文新魏" pitchFamily="2" charset="-122"/>
                          <a:ea typeface="华文新魏" pitchFamily="2" charset="-122"/>
                        </a:rPr>
                        <a:t>角的</a:t>
                      </a:r>
                    </a:p>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3200" b="1" i="0" u="none" strike="noStrike" cap="none" normalizeH="0" baseline="0" smtClean="0">
                          <a:ln>
                            <a:noFill/>
                          </a:ln>
                          <a:solidFill>
                            <a:srgbClr val="660066"/>
                          </a:solidFill>
                          <a:effectLst/>
                          <a:latin typeface="华文新魏" pitchFamily="2" charset="-122"/>
                          <a:ea typeface="华文新魏" pitchFamily="2" charset="-122"/>
                        </a:rPr>
                        <a:t>名称</a:t>
                      </a:r>
                    </a:p>
                  </a:txBody>
                  <a:tcPr marL="92075" marR="92075" marT="46040" marB="4604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3200" b="1" i="0" u="none" strike="noStrike" cap="none" normalizeH="0" baseline="0" smtClean="0">
                          <a:ln>
                            <a:noFill/>
                          </a:ln>
                          <a:solidFill>
                            <a:srgbClr val="660066"/>
                          </a:solidFill>
                          <a:effectLst/>
                          <a:latin typeface="华文新魏" pitchFamily="2" charset="-122"/>
                          <a:ea typeface="华文新魏" pitchFamily="2" charset="-122"/>
                        </a:rPr>
                        <a:t>特    征</a:t>
                      </a:r>
                    </a:p>
                  </a:txBody>
                  <a:tcPr marL="92075" marR="92075" marT="46040" marB="460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3200" b="1" i="0" u="none" strike="noStrike" cap="none" normalizeH="0" baseline="0" smtClean="0">
                          <a:ln>
                            <a:noFill/>
                          </a:ln>
                          <a:solidFill>
                            <a:srgbClr val="660066"/>
                          </a:solidFill>
                          <a:effectLst/>
                          <a:latin typeface="华文新魏" pitchFamily="2" charset="-122"/>
                          <a:ea typeface="华文新魏" pitchFamily="2" charset="-122"/>
                        </a:rPr>
                        <a:t>性 质</a:t>
                      </a:r>
                    </a:p>
                  </a:txBody>
                  <a:tcPr marL="92075" marR="92075" marT="46040" marB="460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3200" b="1" i="0" u="none" strike="noStrike" cap="none" normalizeH="0" baseline="0" smtClean="0">
                          <a:ln>
                            <a:noFill/>
                          </a:ln>
                          <a:solidFill>
                            <a:srgbClr val="660066"/>
                          </a:solidFill>
                          <a:effectLst/>
                          <a:latin typeface="华文新魏" pitchFamily="2" charset="-122"/>
                          <a:ea typeface="华文新魏" pitchFamily="2" charset="-122"/>
                        </a:rPr>
                        <a:t>相 同 点</a:t>
                      </a:r>
                    </a:p>
                  </a:txBody>
                  <a:tcPr marL="92075" marR="92075" marT="46040" marB="460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3200" b="1" i="0" u="none" strike="noStrike" cap="none" normalizeH="0" baseline="0" smtClean="0">
                          <a:ln>
                            <a:noFill/>
                          </a:ln>
                          <a:solidFill>
                            <a:srgbClr val="660066"/>
                          </a:solidFill>
                          <a:effectLst/>
                          <a:latin typeface="华文新魏" pitchFamily="2" charset="-122"/>
                          <a:ea typeface="华文新魏" pitchFamily="2" charset="-122"/>
                        </a:rPr>
                        <a:t>不 同 点</a:t>
                      </a:r>
                    </a:p>
                  </a:txBody>
                  <a:tcPr marL="92075" marR="92075" marT="46040" marB="4604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606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3200" b="1" i="0" u="none" strike="noStrike" cap="none" normalizeH="0" baseline="0" smtClean="0">
                          <a:ln>
                            <a:noFill/>
                          </a:ln>
                          <a:solidFill>
                            <a:srgbClr val="660066"/>
                          </a:solidFill>
                          <a:effectLst/>
                          <a:latin typeface="华文新魏" pitchFamily="2" charset="-122"/>
                          <a:ea typeface="华文新魏" pitchFamily="2" charset="-122"/>
                        </a:rPr>
                        <a:t>对</a:t>
                      </a:r>
                    </a:p>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3200" b="1" i="0" u="none" strike="noStrike" cap="none" normalizeH="0" baseline="0" smtClean="0">
                          <a:ln>
                            <a:noFill/>
                          </a:ln>
                          <a:solidFill>
                            <a:srgbClr val="660066"/>
                          </a:solidFill>
                          <a:effectLst/>
                          <a:latin typeface="华文新魏" pitchFamily="2" charset="-122"/>
                          <a:ea typeface="华文新魏" pitchFamily="2" charset="-122"/>
                        </a:rPr>
                        <a:t>顶</a:t>
                      </a:r>
                    </a:p>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3200" b="1" i="0" u="none" strike="noStrike" cap="none" normalizeH="0" baseline="0" smtClean="0">
                          <a:ln>
                            <a:noFill/>
                          </a:ln>
                          <a:solidFill>
                            <a:srgbClr val="660066"/>
                          </a:solidFill>
                          <a:effectLst/>
                          <a:latin typeface="华文新魏" pitchFamily="2" charset="-122"/>
                          <a:ea typeface="华文新魏" pitchFamily="2" charset="-122"/>
                        </a:rPr>
                        <a:t>角</a:t>
                      </a:r>
                    </a:p>
                  </a:txBody>
                  <a:tcPr marL="92075" marR="92075" marT="46040" marB="4604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1" i="0" u="none" strike="noStrike" cap="none" normalizeH="0" baseline="0" smtClean="0">
                        <a:ln>
                          <a:noFill/>
                        </a:ln>
                        <a:solidFill>
                          <a:srgbClr val="660066"/>
                        </a:solidFill>
                        <a:effectLst/>
                        <a:latin typeface="华文新魏" pitchFamily="2" charset="-122"/>
                        <a:ea typeface="华文新魏" pitchFamily="2" charset="-122"/>
                      </a:endParaRPr>
                    </a:p>
                  </a:txBody>
                  <a:tcPr marL="92075" marR="92075" marT="46040" marB="460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1" i="0" u="none" strike="noStrike" cap="none" normalizeH="0" baseline="0" smtClean="0">
                        <a:ln>
                          <a:noFill/>
                        </a:ln>
                        <a:solidFill>
                          <a:srgbClr val="660066"/>
                        </a:solidFill>
                        <a:effectLst/>
                        <a:latin typeface="华文新魏" pitchFamily="2" charset="-122"/>
                        <a:ea typeface="华文新魏" pitchFamily="2" charset="-122"/>
                      </a:endParaRPr>
                    </a:p>
                  </a:txBody>
                  <a:tcPr marL="92075" marR="92075" marT="46040" marB="460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1" i="0" u="none" strike="noStrike" cap="none" normalizeH="0" baseline="0" smtClean="0">
                        <a:ln>
                          <a:noFill/>
                        </a:ln>
                        <a:solidFill>
                          <a:srgbClr val="660066"/>
                        </a:solidFill>
                        <a:effectLst/>
                        <a:latin typeface="华文新魏" pitchFamily="2" charset="-122"/>
                        <a:ea typeface="华文新魏" pitchFamily="2" charset="-122"/>
                      </a:endParaRPr>
                    </a:p>
                  </a:txBody>
                  <a:tcPr marL="92075" marR="92075" marT="46040" marB="460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1" i="0" u="none" strike="noStrike" cap="none" normalizeH="0" baseline="0" smtClean="0">
                        <a:ln>
                          <a:noFill/>
                        </a:ln>
                        <a:solidFill>
                          <a:srgbClr val="660066"/>
                        </a:solidFill>
                        <a:effectLst/>
                        <a:latin typeface="华文新魏" pitchFamily="2" charset="-122"/>
                        <a:ea typeface="华文新魏" pitchFamily="2" charset="-122"/>
                      </a:endParaRPr>
                    </a:p>
                  </a:txBody>
                  <a:tcPr marL="92075" marR="92075" marT="46040" marB="4604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216069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3200" b="1" i="0" u="none" strike="noStrike" cap="none" normalizeH="0" baseline="0" smtClean="0">
                          <a:ln>
                            <a:noFill/>
                          </a:ln>
                          <a:solidFill>
                            <a:srgbClr val="660066"/>
                          </a:solidFill>
                          <a:effectLst/>
                          <a:latin typeface="华文新魏" pitchFamily="2" charset="-122"/>
                          <a:ea typeface="华文新魏" pitchFamily="2" charset="-122"/>
                        </a:rPr>
                        <a:t>邻</a:t>
                      </a:r>
                    </a:p>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3200" b="1" i="0" u="none" strike="noStrike" cap="none" normalizeH="0" baseline="0" smtClean="0">
                          <a:ln>
                            <a:noFill/>
                          </a:ln>
                          <a:solidFill>
                            <a:srgbClr val="660066"/>
                          </a:solidFill>
                          <a:effectLst/>
                          <a:latin typeface="华文新魏" pitchFamily="2" charset="-122"/>
                          <a:ea typeface="华文新魏" pitchFamily="2" charset="-122"/>
                        </a:rPr>
                        <a:t>补</a:t>
                      </a:r>
                    </a:p>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3200" b="1" i="0" u="none" strike="noStrike" cap="none" normalizeH="0" baseline="0" smtClean="0">
                          <a:ln>
                            <a:noFill/>
                          </a:ln>
                          <a:solidFill>
                            <a:srgbClr val="660066"/>
                          </a:solidFill>
                          <a:effectLst/>
                          <a:latin typeface="华文新魏" pitchFamily="2" charset="-122"/>
                          <a:ea typeface="华文新魏" pitchFamily="2" charset="-122"/>
                        </a:rPr>
                        <a:t>角</a:t>
                      </a:r>
                    </a:p>
                  </a:txBody>
                  <a:tcPr marL="92075" marR="92075" marT="46040" marB="4604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Pct val="80000"/>
                        <a:buFont typeface="Wingdings" pitchFamily="2" charset="2"/>
                        <a:buNone/>
                        <a:tabLst/>
                      </a:pPr>
                      <a:endParaRPr kumimoji="1" lang="en-US" altLang="zh-CN" sz="2800" b="1" i="0" u="none" strike="noStrike" cap="none" normalizeH="0" baseline="0" smtClean="0">
                        <a:ln>
                          <a:noFill/>
                        </a:ln>
                        <a:solidFill>
                          <a:schemeClr val="accent2"/>
                        </a:solidFill>
                        <a:effectLst/>
                        <a:latin typeface="Arial" charset="0"/>
                        <a:ea typeface="宋体" pitchFamily="2" charset="-122"/>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1" lang="en-US" altLang="zh-CN" sz="2800" b="1" i="0" u="none" strike="noStrike" cap="none" normalizeH="0" baseline="0" smtClean="0">
                        <a:ln>
                          <a:noFill/>
                        </a:ln>
                        <a:solidFill>
                          <a:schemeClr val="accent2"/>
                        </a:solidFill>
                        <a:effectLst/>
                        <a:latin typeface="Arial" charset="0"/>
                        <a:ea typeface="宋体" pitchFamily="2" charset="-122"/>
                      </a:endParaRPr>
                    </a:p>
                  </a:txBody>
                  <a:tcPr marL="92075" marR="92075" marT="46040" marB="460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3200" b="1" i="0" u="none" strike="noStrike" cap="none" normalizeH="0" baseline="0" smtClean="0">
                        <a:ln>
                          <a:noFill/>
                        </a:ln>
                        <a:solidFill>
                          <a:srgbClr val="660066"/>
                        </a:solidFill>
                        <a:effectLst/>
                        <a:latin typeface="华文新魏" pitchFamily="2" charset="-122"/>
                        <a:ea typeface="华文新魏" pitchFamily="2" charset="-122"/>
                      </a:endParaRPr>
                    </a:p>
                  </a:txBody>
                  <a:tcPr marL="92075" marR="92075" marT="46040" marB="460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zh-CN" altLang="en-US"/>
                    </a:p>
                  </a:txBody>
                  <a:tcPr/>
                </a:tc>
                <a:tc vMerge="1">
                  <a:txBody>
                    <a:bodyPr/>
                    <a:lstStyle/>
                    <a:p>
                      <a:endParaRPr lang="zh-CN" altLang="en-US"/>
                    </a:p>
                  </a:txBody>
                  <a:tcPr/>
                </a:tc>
              </a:tr>
            </a:tbl>
          </a:graphicData>
        </a:graphic>
      </p:graphicFrame>
      <p:sp>
        <p:nvSpPr>
          <p:cNvPr id="17439" name="Rectangle 31"/>
          <p:cNvSpPr>
            <a:spLocks noChangeArrowheads="1"/>
          </p:cNvSpPr>
          <p:nvPr/>
        </p:nvSpPr>
        <p:spPr bwMode="auto">
          <a:xfrm>
            <a:off x="5303838" y="2636838"/>
            <a:ext cx="99060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hangingPunct="1">
              <a:spcBef>
                <a:spcPct val="20000"/>
              </a:spcBef>
              <a:buClr>
                <a:schemeClr val="accent2"/>
              </a:buClr>
              <a:buSzPct val="80000"/>
              <a:buFont typeface="Wingdings" charset="2"/>
              <a:buNone/>
            </a:pPr>
            <a:r>
              <a:rPr kumimoji="1" lang="zh-CN" altLang="en-US" sz="2800" b="1">
                <a:solidFill>
                  <a:srgbClr val="FF0066"/>
                </a:solidFill>
                <a:latin typeface="华文新魏" charset="-122"/>
                <a:ea typeface="华文新魏" charset="-122"/>
              </a:rPr>
              <a:t>对顶</a:t>
            </a:r>
          </a:p>
          <a:p>
            <a:pPr algn="just" eaLnBrk="1" hangingPunct="1">
              <a:spcBef>
                <a:spcPct val="20000"/>
              </a:spcBef>
              <a:buClr>
                <a:schemeClr val="accent2"/>
              </a:buClr>
              <a:buSzPct val="80000"/>
              <a:buFont typeface="Wingdings" charset="2"/>
              <a:buNone/>
            </a:pPr>
            <a:r>
              <a:rPr kumimoji="1" lang="zh-CN" altLang="en-US" sz="2800" b="1">
                <a:solidFill>
                  <a:srgbClr val="FF0066"/>
                </a:solidFill>
                <a:latin typeface="华文新魏" charset="-122"/>
                <a:ea typeface="华文新魏" charset="-122"/>
              </a:rPr>
              <a:t>角相</a:t>
            </a:r>
          </a:p>
          <a:p>
            <a:pPr algn="just" eaLnBrk="1" hangingPunct="1">
              <a:spcBef>
                <a:spcPct val="20000"/>
              </a:spcBef>
              <a:buClr>
                <a:schemeClr val="accent2"/>
              </a:buClr>
              <a:buSzPct val="80000"/>
              <a:buFont typeface="Wingdings" charset="2"/>
              <a:buNone/>
            </a:pPr>
            <a:r>
              <a:rPr kumimoji="1" lang="zh-CN" altLang="en-US" sz="2800" b="1">
                <a:solidFill>
                  <a:srgbClr val="FF0066"/>
                </a:solidFill>
                <a:latin typeface="华文新魏" charset="-122"/>
                <a:ea typeface="华文新魏" charset="-122"/>
              </a:rPr>
              <a:t>等</a:t>
            </a:r>
          </a:p>
          <a:p>
            <a:pPr eaLnBrk="1" hangingPunct="1">
              <a:spcBef>
                <a:spcPct val="20000"/>
              </a:spcBef>
              <a:buClr>
                <a:schemeClr val="accent2"/>
              </a:buClr>
              <a:buSzPct val="80000"/>
              <a:buFont typeface="Wingdings" charset="2"/>
              <a:buNone/>
            </a:pPr>
            <a:endParaRPr kumimoji="1" lang="en-US" altLang="zh-CN" sz="2800" b="1">
              <a:solidFill>
                <a:srgbClr val="FF0066"/>
              </a:solidFill>
              <a:latin typeface="华文新魏" charset="-122"/>
              <a:ea typeface="华文新魏" charset="-122"/>
            </a:endParaRPr>
          </a:p>
        </p:txBody>
      </p:sp>
      <p:sp>
        <p:nvSpPr>
          <p:cNvPr id="17442" name="Rectangle 34"/>
          <p:cNvSpPr>
            <a:spLocks noChangeArrowheads="1"/>
          </p:cNvSpPr>
          <p:nvPr/>
        </p:nvSpPr>
        <p:spPr bwMode="auto">
          <a:xfrm>
            <a:off x="5326063" y="4784725"/>
            <a:ext cx="9144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hangingPunct="1">
              <a:spcBef>
                <a:spcPct val="20000"/>
              </a:spcBef>
              <a:buClr>
                <a:schemeClr val="accent2"/>
              </a:buClr>
              <a:buSzPct val="80000"/>
              <a:buFont typeface="Wingdings" charset="2"/>
              <a:buNone/>
            </a:pPr>
            <a:r>
              <a:rPr kumimoji="1" lang="zh-CN" altLang="en-US" sz="2800" b="1">
                <a:solidFill>
                  <a:srgbClr val="FF0066"/>
                </a:solidFill>
                <a:latin typeface="华文新魏" charset="-122"/>
                <a:ea typeface="华文新魏" charset="-122"/>
              </a:rPr>
              <a:t>邻补</a:t>
            </a:r>
          </a:p>
          <a:p>
            <a:pPr algn="just" eaLnBrk="1" hangingPunct="1">
              <a:spcBef>
                <a:spcPct val="20000"/>
              </a:spcBef>
              <a:buClr>
                <a:schemeClr val="accent2"/>
              </a:buClr>
              <a:buSzPct val="80000"/>
              <a:buFont typeface="Wingdings" charset="2"/>
              <a:buNone/>
            </a:pPr>
            <a:r>
              <a:rPr kumimoji="1" lang="zh-CN" altLang="en-US" sz="2800" b="1">
                <a:solidFill>
                  <a:srgbClr val="FF0066"/>
                </a:solidFill>
                <a:latin typeface="华文新魏" charset="-122"/>
                <a:ea typeface="华文新魏" charset="-122"/>
              </a:rPr>
              <a:t>角互</a:t>
            </a:r>
          </a:p>
          <a:p>
            <a:pPr algn="just" eaLnBrk="1" hangingPunct="1">
              <a:spcBef>
                <a:spcPct val="20000"/>
              </a:spcBef>
              <a:buClr>
                <a:schemeClr val="accent2"/>
              </a:buClr>
              <a:buSzPct val="80000"/>
              <a:buFont typeface="Wingdings" charset="2"/>
              <a:buNone/>
            </a:pPr>
            <a:r>
              <a:rPr kumimoji="1" lang="zh-CN" altLang="en-US" sz="2800" b="1">
                <a:solidFill>
                  <a:srgbClr val="FF0066"/>
                </a:solidFill>
                <a:latin typeface="华文新魏" charset="-122"/>
                <a:ea typeface="华文新魏" charset="-122"/>
              </a:rPr>
              <a:t>补 </a:t>
            </a:r>
          </a:p>
        </p:txBody>
      </p:sp>
      <p:sp>
        <p:nvSpPr>
          <p:cNvPr id="17458" name="Rectangle 50"/>
          <p:cNvSpPr>
            <a:spLocks noChangeArrowheads="1"/>
          </p:cNvSpPr>
          <p:nvPr/>
        </p:nvSpPr>
        <p:spPr bwMode="auto">
          <a:xfrm>
            <a:off x="2927350" y="3270251"/>
            <a:ext cx="25923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ea typeface="华文新魏" charset="-122"/>
              </a:rPr>
              <a:t>②</a:t>
            </a:r>
            <a:r>
              <a:rPr kumimoji="1" lang="zh-CN" altLang="en-US" sz="2800" b="1">
                <a:solidFill>
                  <a:srgbClr val="FF0066"/>
                </a:solidFill>
                <a:ea typeface="华文新魏" charset="-122"/>
              </a:rPr>
              <a:t>有公共顶点</a:t>
            </a:r>
            <a:r>
              <a:rPr kumimoji="1" lang="en-US" altLang="zh-CN" sz="2800" b="1">
                <a:solidFill>
                  <a:srgbClr val="FF0066"/>
                </a:solidFill>
                <a:ea typeface="华文新魏" charset="-122"/>
              </a:rPr>
              <a:t>;</a:t>
            </a:r>
          </a:p>
        </p:txBody>
      </p:sp>
      <p:sp>
        <p:nvSpPr>
          <p:cNvPr id="17460" name="Rectangle 52"/>
          <p:cNvSpPr>
            <a:spLocks noChangeArrowheads="1"/>
          </p:cNvSpPr>
          <p:nvPr/>
        </p:nvSpPr>
        <p:spPr bwMode="auto">
          <a:xfrm>
            <a:off x="2927350" y="3789363"/>
            <a:ext cx="23177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ea typeface="华文新魏" charset="-122"/>
              </a:rPr>
              <a:t>③</a:t>
            </a:r>
            <a:r>
              <a:rPr kumimoji="1" lang="zh-CN" altLang="en-US" sz="2800" b="1">
                <a:solidFill>
                  <a:srgbClr val="FF0066"/>
                </a:solidFill>
                <a:ea typeface="华文新魏" charset="-122"/>
              </a:rPr>
              <a:t>没有公共边</a:t>
            </a:r>
          </a:p>
        </p:txBody>
      </p:sp>
      <p:sp>
        <p:nvSpPr>
          <p:cNvPr id="17461" name="Rectangle 53"/>
          <p:cNvSpPr>
            <a:spLocks noChangeArrowheads="1"/>
          </p:cNvSpPr>
          <p:nvPr/>
        </p:nvSpPr>
        <p:spPr bwMode="auto">
          <a:xfrm>
            <a:off x="2927350" y="2420938"/>
            <a:ext cx="23749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20000"/>
              </a:spcBef>
              <a:buClr>
                <a:schemeClr val="accent2"/>
              </a:buClr>
              <a:buSzPct val="80000"/>
              <a:buFont typeface="Wingdings" charset="2"/>
              <a:buNone/>
            </a:pPr>
            <a:r>
              <a:rPr kumimoji="1" lang="en-US" altLang="zh-CN" sz="2800" b="1">
                <a:solidFill>
                  <a:srgbClr val="FF0066"/>
                </a:solidFill>
                <a:latin typeface="华文新魏" charset="-122"/>
                <a:ea typeface="华文新魏" charset="-122"/>
              </a:rPr>
              <a:t>①</a:t>
            </a:r>
            <a:r>
              <a:rPr kumimoji="1" lang="zh-CN" altLang="en-US" sz="2800" b="1">
                <a:solidFill>
                  <a:srgbClr val="FF0066"/>
                </a:solidFill>
                <a:latin typeface="华文新魏" charset="-122"/>
                <a:ea typeface="华文新魏" charset="-122"/>
              </a:rPr>
              <a:t>两条直线相交形成的角；</a:t>
            </a:r>
            <a:r>
              <a:rPr kumimoji="1" lang="zh-CN" altLang="en-US" sz="2800">
                <a:solidFill>
                  <a:srgbClr val="FF0066"/>
                </a:solidFill>
                <a:latin typeface="华文新魏" charset="-122"/>
                <a:ea typeface="华文新魏" charset="-122"/>
              </a:rPr>
              <a:t> </a:t>
            </a:r>
          </a:p>
        </p:txBody>
      </p:sp>
      <p:sp>
        <p:nvSpPr>
          <p:cNvPr id="17463" name="Rectangle 55"/>
          <p:cNvSpPr>
            <a:spLocks noChangeArrowheads="1"/>
          </p:cNvSpPr>
          <p:nvPr/>
        </p:nvSpPr>
        <p:spPr bwMode="auto">
          <a:xfrm>
            <a:off x="2927351" y="4354513"/>
            <a:ext cx="244792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20000"/>
              </a:spcBef>
              <a:buClr>
                <a:schemeClr val="accent2"/>
              </a:buClr>
              <a:buSzPct val="80000"/>
              <a:buFont typeface="Wingdings" charset="2"/>
              <a:buNone/>
            </a:pPr>
            <a:r>
              <a:rPr kumimoji="1" lang="en-US" altLang="zh-CN" sz="2800" b="1">
                <a:solidFill>
                  <a:srgbClr val="FF0066"/>
                </a:solidFill>
                <a:ea typeface="华文新魏" charset="-122"/>
              </a:rPr>
              <a:t>①</a:t>
            </a:r>
            <a:r>
              <a:rPr kumimoji="1" lang="zh-CN" altLang="en-US" sz="2800" b="1">
                <a:solidFill>
                  <a:srgbClr val="FF0066"/>
                </a:solidFill>
                <a:ea typeface="华文新魏" charset="-122"/>
              </a:rPr>
              <a:t>两条直线相交而成；</a:t>
            </a:r>
          </a:p>
        </p:txBody>
      </p:sp>
      <p:sp>
        <p:nvSpPr>
          <p:cNvPr id="17464" name="Rectangle 56"/>
          <p:cNvSpPr>
            <a:spLocks noChangeArrowheads="1"/>
          </p:cNvSpPr>
          <p:nvPr/>
        </p:nvSpPr>
        <p:spPr bwMode="auto">
          <a:xfrm>
            <a:off x="2927351" y="5141913"/>
            <a:ext cx="24479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20000"/>
              </a:spcBef>
              <a:buClr>
                <a:schemeClr val="accent2"/>
              </a:buClr>
              <a:buSzPct val="80000"/>
              <a:buFont typeface="Wingdings" charset="2"/>
              <a:buNone/>
            </a:pPr>
            <a:r>
              <a:rPr kumimoji="1" lang="en-US" altLang="zh-CN" sz="2800" b="1">
                <a:solidFill>
                  <a:srgbClr val="FF0066"/>
                </a:solidFill>
                <a:ea typeface="华文新魏" charset="-122"/>
              </a:rPr>
              <a:t>②</a:t>
            </a:r>
            <a:r>
              <a:rPr kumimoji="1" lang="zh-CN" altLang="en-US" sz="2800" b="1">
                <a:solidFill>
                  <a:srgbClr val="FF0066"/>
                </a:solidFill>
                <a:ea typeface="华文新魏" charset="-122"/>
              </a:rPr>
              <a:t>有公共顶点</a:t>
            </a:r>
            <a:r>
              <a:rPr kumimoji="1" lang="en-US" altLang="zh-CN" sz="2800" b="1">
                <a:solidFill>
                  <a:srgbClr val="FF0066"/>
                </a:solidFill>
                <a:ea typeface="华文新魏" charset="-122"/>
              </a:rPr>
              <a:t>;</a:t>
            </a:r>
          </a:p>
        </p:txBody>
      </p:sp>
      <p:sp>
        <p:nvSpPr>
          <p:cNvPr id="17465" name="Rectangle 57"/>
          <p:cNvSpPr>
            <a:spLocks noChangeArrowheads="1"/>
          </p:cNvSpPr>
          <p:nvPr/>
        </p:nvSpPr>
        <p:spPr bwMode="auto">
          <a:xfrm>
            <a:off x="2913063" y="5578475"/>
            <a:ext cx="2462212"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ea typeface="华文新魏" charset="-122"/>
              </a:rPr>
              <a:t>③</a:t>
            </a:r>
            <a:r>
              <a:rPr kumimoji="1" lang="zh-CN" altLang="en-US" sz="2800" b="1">
                <a:solidFill>
                  <a:srgbClr val="FF0066"/>
                </a:solidFill>
                <a:ea typeface="华文新魏" charset="-122"/>
              </a:rPr>
              <a:t>有一条公共边</a:t>
            </a:r>
          </a:p>
        </p:txBody>
      </p:sp>
      <p:sp>
        <p:nvSpPr>
          <p:cNvPr id="17469" name="Rectangle 61"/>
          <p:cNvSpPr>
            <a:spLocks noChangeArrowheads="1"/>
          </p:cNvSpPr>
          <p:nvPr/>
        </p:nvSpPr>
        <p:spPr bwMode="auto">
          <a:xfrm>
            <a:off x="6240463" y="2560639"/>
            <a:ext cx="2087562"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20000"/>
              </a:spcBef>
              <a:buClr>
                <a:schemeClr val="accent2"/>
              </a:buClr>
              <a:buSzPct val="80000"/>
              <a:buFont typeface="Wingdings" charset="2"/>
              <a:buNone/>
            </a:pPr>
            <a:r>
              <a:rPr kumimoji="1" lang="en-US" altLang="zh-CN" sz="2800" b="1">
                <a:solidFill>
                  <a:srgbClr val="FF0066"/>
                </a:solidFill>
                <a:latin typeface="华文新魏" charset="-122"/>
                <a:ea typeface="华文新魏" charset="-122"/>
              </a:rPr>
              <a:t>①</a:t>
            </a:r>
            <a:r>
              <a:rPr kumimoji="1" lang="zh-CN" altLang="en-US" sz="2800" b="1">
                <a:solidFill>
                  <a:srgbClr val="FF0066"/>
                </a:solidFill>
                <a:latin typeface="华文新魏" charset="-122"/>
                <a:ea typeface="华文新魏" charset="-122"/>
              </a:rPr>
              <a:t>都是两条直线相交而成的角；</a:t>
            </a:r>
          </a:p>
        </p:txBody>
      </p:sp>
      <p:sp>
        <p:nvSpPr>
          <p:cNvPr id="17470" name="Rectangle 62"/>
          <p:cNvSpPr>
            <a:spLocks noChangeArrowheads="1"/>
          </p:cNvSpPr>
          <p:nvPr/>
        </p:nvSpPr>
        <p:spPr bwMode="auto">
          <a:xfrm>
            <a:off x="6311901" y="5291138"/>
            <a:ext cx="201612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20000"/>
              </a:spcBef>
              <a:buClr>
                <a:schemeClr val="accent2"/>
              </a:buClr>
              <a:buSzPct val="80000"/>
              <a:buFont typeface="Wingdings" charset="2"/>
              <a:buNone/>
            </a:pPr>
            <a:r>
              <a:rPr kumimoji="1" lang="en-US" altLang="zh-CN" sz="2800" b="1">
                <a:solidFill>
                  <a:srgbClr val="FF0066"/>
                </a:solidFill>
                <a:latin typeface="华文新魏" charset="-122"/>
                <a:ea typeface="华文新魏" charset="-122"/>
              </a:rPr>
              <a:t>③</a:t>
            </a:r>
            <a:r>
              <a:rPr kumimoji="1" lang="zh-CN" altLang="en-US" sz="2800" b="1">
                <a:solidFill>
                  <a:srgbClr val="FF0066"/>
                </a:solidFill>
                <a:latin typeface="华文新魏" charset="-122"/>
                <a:ea typeface="华文新魏" charset="-122"/>
              </a:rPr>
              <a:t>都是成对出现的</a:t>
            </a:r>
            <a:r>
              <a:rPr kumimoji="1" lang="zh-CN" altLang="en-US" sz="2800">
                <a:solidFill>
                  <a:srgbClr val="FF0066"/>
                </a:solidFill>
                <a:latin typeface="华文新魏" charset="-122"/>
                <a:ea typeface="华文新魏" charset="-122"/>
              </a:rPr>
              <a:t> </a:t>
            </a:r>
          </a:p>
        </p:txBody>
      </p:sp>
      <p:sp>
        <p:nvSpPr>
          <p:cNvPr id="17471" name="Rectangle 63"/>
          <p:cNvSpPr>
            <a:spLocks noChangeArrowheads="1"/>
          </p:cNvSpPr>
          <p:nvPr/>
        </p:nvSpPr>
        <p:spPr bwMode="auto">
          <a:xfrm>
            <a:off x="6240464" y="4138613"/>
            <a:ext cx="201612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ea typeface="华文新魏" charset="-122"/>
              </a:rPr>
              <a:t>②</a:t>
            </a:r>
            <a:r>
              <a:rPr kumimoji="1" lang="zh-CN" altLang="en-US" sz="2800" b="1">
                <a:solidFill>
                  <a:srgbClr val="FF0066"/>
                </a:solidFill>
                <a:ea typeface="华文新魏" charset="-122"/>
              </a:rPr>
              <a:t>都有一个公共顶点；</a:t>
            </a:r>
          </a:p>
        </p:txBody>
      </p:sp>
      <p:sp>
        <p:nvSpPr>
          <p:cNvPr id="17472" name="Rectangle 64"/>
          <p:cNvSpPr>
            <a:spLocks noChangeArrowheads="1"/>
          </p:cNvSpPr>
          <p:nvPr/>
        </p:nvSpPr>
        <p:spPr bwMode="auto">
          <a:xfrm>
            <a:off x="8315326" y="3573463"/>
            <a:ext cx="2244725"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kumimoji="1" lang="en-US" altLang="zh-CN" sz="2800" b="1">
                <a:solidFill>
                  <a:srgbClr val="FF0066"/>
                </a:solidFill>
                <a:latin typeface="华文新魏" charset="-122"/>
                <a:ea typeface="华文新魏" charset="-122"/>
              </a:rPr>
              <a:t>②</a:t>
            </a:r>
            <a:r>
              <a:rPr kumimoji="1" lang="zh-CN" altLang="en-US" sz="2800" b="1">
                <a:solidFill>
                  <a:srgbClr val="FF0066"/>
                </a:solidFill>
                <a:latin typeface="华文新魏" charset="-122"/>
                <a:ea typeface="华文新魏" charset="-122"/>
              </a:rPr>
              <a:t>两直线相交时，</a:t>
            </a:r>
          </a:p>
          <a:p>
            <a:pPr eaLnBrk="1" hangingPunct="1"/>
            <a:r>
              <a:rPr kumimoji="1" lang="zh-CN" altLang="en-US" sz="2800" b="1">
                <a:solidFill>
                  <a:srgbClr val="FF0066"/>
                </a:solidFill>
                <a:latin typeface="华文新魏" charset="-122"/>
                <a:ea typeface="华文新魏" charset="-122"/>
              </a:rPr>
              <a:t>    对顶角只有两对</a:t>
            </a:r>
          </a:p>
          <a:p>
            <a:pPr eaLnBrk="1" hangingPunct="1"/>
            <a:r>
              <a:rPr kumimoji="1" lang="zh-CN" altLang="en-US" sz="2800" b="1">
                <a:solidFill>
                  <a:srgbClr val="FF0066"/>
                </a:solidFill>
                <a:latin typeface="华文新魏" charset="-122"/>
                <a:ea typeface="华文新魏" charset="-122"/>
              </a:rPr>
              <a:t>    邻补角有四对</a:t>
            </a:r>
            <a:r>
              <a:rPr kumimoji="1" lang="zh-CN" altLang="en-US" sz="2800">
                <a:solidFill>
                  <a:srgbClr val="FF0066"/>
                </a:solidFill>
                <a:latin typeface="华文新魏" charset="-122"/>
                <a:ea typeface="华文新魏" charset="-122"/>
              </a:rPr>
              <a:t> </a:t>
            </a:r>
          </a:p>
        </p:txBody>
      </p:sp>
      <p:sp>
        <p:nvSpPr>
          <p:cNvPr id="17473" name="Rectangle 65"/>
          <p:cNvSpPr>
            <a:spLocks noChangeArrowheads="1"/>
          </p:cNvSpPr>
          <p:nvPr/>
        </p:nvSpPr>
        <p:spPr bwMode="auto">
          <a:xfrm>
            <a:off x="8293101" y="2554288"/>
            <a:ext cx="2195513"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20000"/>
              </a:spcBef>
              <a:buClr>
                <a:schemeClr val="accent2"/>
              </a:buClr>
              <a:buSzPct val="80000"/>
              <a:buFont typeface="Wingdings" charset="2"/>
              <a:buNone/>
            </a:pPr>
            <a:r>
              <a:rPr kumimoji="1" lang="en-US" altLang="zh-CN" sz="2800" b="1">
                <a:solidFill>
                  <a:srgbClr val="FF0066"/>
                </a:solidFill>
                <a:ea typeface="华文新魏" charset="-122"/>
              </a:rPr>
              <a:t>①</a:t>
            </a:r>
            <a:r>
              <a:rPr kumimoji="1" lang="zh-CN" altLang="en-US" sz="2800" b="1">
                <a:solidFill>
                  <a:srgbClr val="FF0066"/>
                </a:solidFill>
                <a:ea typeface="华文新魏" charset="-122"/>
              </a:rPr>
              <a:t>有无公共边</a:t>
            </a:r>
          </a:p>
        </p:txBody>
      </p:sp>
    </p:spTree>
    <p:extLst>
      <p:ext uri="{BB962C8B-B14F-4D97-AF65-F5344CB8AC3E}">
        <p14:creationId xmlns:p14="http://schemas.microsoft.com/office/powerpoint/2010/main" val="6068566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17412"/>
                                        </p:tgtEl>
                                        <p:attrNameLst>
                                          <p:attrName>style.visibility</p:attrName>
                                        </p:attrNameLst>
                                      </p:cBhvr>
                                      <p:to>
                                        <p:strVal val="visible"/>
                                      </p:to>
                                    </p:set>
                                    <p:anim calcmode="lin" valueType="num">
                                      <p:cBhvr>
                                        <p:cTn id="7" dur="5000" fill="hold"/>
                                        <p:tgtEl>
                                          <p:spTgt spid="17412"/>
                                        </p:tgtEl>
                                        <p:attrNameLst>
                                          <p:attrName>ppt_w</p:attrName>
                                        </p:attrNameLst>
                                      </p:cBhvr>
                                      <p:tavLst>
                                        <p:tav tm="0" fmla="#ppt_w*sin(2.5*pi*$)">
                                          <p:val>
                                            <p:fltVal val="0"/>
                                          </p:val>
                                        </p:tav>
                                        <p:tav tm="100000">
                                          <p:val>
                                            <p:fltVal val="1"/>
                                          </p:val>
                                        </p:tav>
                                      </p:tavLst>
                                    </p:anim>
                                    <p:anim calcmode="lin" valueType="num">
                                      <p:cBhvr>
                                        <p:cTn id="8" dur="5000" fill="hold"/>
                                        <p:tgtEl>
                                          <p:spTgt spid="17412"/>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0"/>
                            </p:stCondLst>
                            <p:childTnLst>
                              <p:par>
                                <p:cTn id="10" presetID="3" presetClass="entr" presetSubtype="10" fill="hold" nodeType="afterEffect">
                                  <p:stCondLst>
                                    <p:cond delay="1000"/>
                                  </p:stCondLst>
                                  <p:childTnLst>
                                    <p:set>
                                      <p:cBhvr>
                                        <p:cTn id="11" dur="1" fill="hold">
                                          <p:stCondLst>
                                            <p:cond delay="0"/>
                                          </p:stCondLst>
                                        </p:cTn>
                                        <p:tgtEl>
                                          <p:spTgt spid="17474"/>
                                        </p:tgtEl>
                                        <p:attrNameLst>
                                          <p:attrName>style.visibility</p:attrName>
                                        </p:attrNameLst>
                                      </p:cBhvr>
                                      <p:to>
                                        <p:strVal val="visible"/>
                                      </p:to>
                                    </p:set>
                                    <p:animEffect transition="in" filter="blinds(horizontal)">
                                      <p:cBhvr>
                                        <p:cTn id="12" dur="500"/>
                                        <p:tgtEl>
                                          <p:spTgt spid="1747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7461"/>
                                        </p:tgtEl>
                                        <p:attrNameLst>
                                          <p:attrName>style.visibility</p:attrName>
                                        </p:attrNameLst>
                                      </p:cBhvr>
                                      <p:to>
                                        <p:strVal val="visible"/>
                                      </p:to>
                                    </p:set>
                                    <p:animEffect transition="in" filter="slide(fromBottom)">
                                      <p:cBhvr>
                                        <p:cTn id="17" dur="500"/>
                                        <p:tgtEl>
                                          <p:spTgt spid="1746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2" fill="hold" grpId="0" nodeType="clickEffect">
                                  <p:stCondLst>
                                    <p:cond delay="0"/>
                                  </p:stCondLst>
                                  <p:childTnLst>
                                    <p:set>
                                      <p:cBhvr>
                                        <p:cTn id="21" dur="1" fill="hold">
                                          <p:stCondLst>
                                            <p:cond delay="0"/>
                                          </p:stCondLst>
                                        </p:cTn>
                                        <p:tgtEl>
                                          <p:spTgt spid="17458"/>
                                        </p:tgtEl>
                                        <p:attrNameLst>
                                          <p:attrName>style.visibility</p:attrName>
                                        </p:attrNameLst>
                                      </p:cBhvr>
                                      <p:to>
                                        <p:strVal val="visible"/>
                                      </p:to>
                                    </p:set>
                                    <p:animEffect transition="in" filter="slide(fromRight)">
                                      <p:cBhvr>
                                        <p:cTn id="22" dur="500"/>
                                        <p:tgtEl>
                                          <p:spTgt spid="1745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8" fill="hold" grpId="0" nodeType="clickEffect">
                                  <p:stCondLst>
                                    <p:cond delay="0"/>
                                  </p:stCondLst>
                                  <p:childTnLst>
                                    <p:set>
                                      <p:cBhvr>
                                        <p:cTn id="26" dur="1" fill="hold">
                                          <p:stCondLst>
                                            <p:cond delay="0"/>
                                          </p:stCondLst>
                                        </p:cTn>
                                        <p:tgtEl>
                                          <p:spTgt spid="17460"/>
                                        </p:tgtEl>
                                        <p:attrNameLst>
                                          <p:attrName>style.visibility</p:attrName>
                                        </p:attrNameLst>
                                      </p:cBhvr>
                                      <p:to>
                                        <p:strVal val="visible"/>
                                      </p:to>
                                    </p:set>
                                    <p:animEffect transition="in" filter="slide(fromLeft)">
                                      <p:cBhvr>
                                        <p:cTn id="27" dur="500"/>
                                        <p:tgtEl>
                                          <p:spTgt spid="1746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17463"/>
                                        </p:tgtEl>
                                        <p:attrNameLst>
                                          <p:attrName>style.visibility</p:attrName>
                                        </p:attrNameLst>
                                      </p:cBhvr>
                                      <p:to>
                                        <p:strVal val="visible"/>
                                      </p:to>
                                    </p:set>
                                    <p:animEffect transition="in" filter="slide(fromBottom)">
                                      <p:cBhvr>
                                        <p:cTn id="32" dur="500"/>
                                        <p:tgtEl>
                                          <p:spTgt spid="1746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2" presetClass="entr" presetSubtype="2" fill="hold" grpId="0" nodeType="clickEffect">
                                  <p:stCondLst>
                                    <p:cond delay="0"/>
                                  </p:stCondLst>
                                  <p:childTnLst>
                                    <p:set>
                                      <p:cBhvr>
                                        <p:cTn id="36" dur="1" fill="hold">
                                          <p:stCondLst>
                                            <p:cond delay="0"/>
                                          </p:stCondLst>
                                        </p:cTn>
                                        <p:tgtEl>
                                          <p:spTgt spid="17464"/>
                                        </p:tgtEl>
                                        <p:attrNameLst>
                                          <p:attrName>style.visibility</p:attrName>
                                        </p:attrNameLst>
                                      </p:cBhvr>
                                      <p:to>
                                        <p:strVal val="visible"/>
                                      </p:to>
                                    </p:set>
                                    <p:animEffect transition="in" filter="slide(fromRight)">
                                      <p:cBhvr>
                                        <p:cTn id="37" dur="500"/>
                                        <p:tgtEl>
                                          <p:spTgt spid="1746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2" presetClass="entr" presetSubtype="8" fill="hold" grpId="0" nodeType="clickEffect">
                                  <p:stCondLst>
                                    <p:cond delay="0"/>
                                  </p:stCondLst>
                                  <p:childTnLst>
                                    <p:set>
                                      <p:cBhvr>
                                        <p:cTn id="41" dur="1" fill="hold">
                                          <p:stCondLst>
                                            <p:cond delay="0"/>
                                          </p:stCondLst>
                                        </p:cTn>
                                        <p:tgtEl>
                                          <p:spTgt spid="17465"/>
                                        </p:tgtEl>
                                        <p:attrNameLst>
                                          <p:attrName>style.visibility</p:attrName>
                                        </p:attrNameLst>
                                      </p:cBhvr>
                                      <p:to>
                                        <p:strVal val="visible"/>
                                      </p:to>
                                    </p:set>
                                    <p:animEffect transition="in" filter="slide(fromLeft)">
                                      <p:cBhvr>
                                        <p:cTn id="42" dur="500"/>
                                        <p:tgtEl>
                                          <p:spTgt spid="1746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7" presetClass="entr" presetSubtype="4" fill="hold" grpId="0" nodeType="clickEffect">
                                  <p:stCondLst>
                                    <p:cond delay="0"/>
                                  </p:stCondLst>
                                  <p:childTnLst>
                                    <p:set>
                                      <p:cBhvr>
                                        <p:cTn id="46" dur="1" fill="hold">
                                          <p:stCondLst>
                                            <p:cond delay="0"/>
                                          </p:stCondLst>
                                        </p:cTn>
                                        <p:tgtEl>
                                          <p:spTgt spid="17439"/>
                                        </p:tgtEl>
                                        <p:attrNameLst>
                                          <p:attrName>style.visibility</p:attrName>
                                        </p:attrNameLst>
                                      </p:cBhvr>
                                      <p:to>
                                        <p:strVal val="visible"/>
                                      </p:to>
                                    </p:set>
                                    <p:anim calcmode="lin" valueType="num">
                                      <p:cBhvr additive="base">
                                        <p:cTn id="47" dur="5000" fill="hold"/>
                                        <p:tgtEl>
                                          <p:spTgt spid="17439"/>
                                        </p:tgtEl>
                                        <p:attrNameLst>
                                          <p:attrName>ppt_x</p:attrName>
                                        </p:attrNameLst>
                                      </p:cBhvr>
                                      <p:tavLst>
                                        <p:tav tm="0">
                                          <p:val>
                                            <p:strVal val="#ppt_x"/>
                                          </p:val>
                                        </p:tav>
                                        <p:tav tm="100000">
                                          <p:val>
                                            <p:strVal val="#ppt_x"/>
                                          </p:val>
                                        </p:tav>
                                      </p:tavLst>
                                    </p:anim>
                                    <p:anim calcmode="lin" valueType="num">
                                      <p:cBhvr additive="base">
                                        <p:cTn id="48" dur="5000" fill="hold"/>
                                        <p:tgtEl>
                                          <p:spTgt spid="17439"/>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2" name="type.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7" presetClass="entr" presetSubtype="4" fill="hold" grpId="0" nodeType="clickEffect">
                                  <p:stCondLst>
                                    <p:cond delay="0"/>
                                  </p:stCondLst>
                                  <p:childTnLst>
                                    <p:set>
                                      <p:cBhvr>
                                        <p:cTn id="52" dur="1" fill="hold">
                                          <p:stCondLst>
                                            <p:cond delay="0"/>
                                          </p:stCondLst>
                                        </p:cTn>
                                        <p:tgtEl>
                                          <p:spTgt spid="17442"/>
                                        </p:tgtEl>
                                        <p:attrNameLst>
                                          <p:attrName>style.visibility</p:attrName>
                                        </p:attrNameLst>
                                      </p:cBhvr>
                                      <p:to>
                                        <p:strVal val="visible"/>
                                      </p:to>
                                    </p:set>
                                    <p:anim calcmode="lin" valueType="num">
                                      <p:cBhvr additive="base">
                                        <p:cTn id="53" dur="5000" fill="hold"/>
                                        <p:tgtEl>
                                          <p:spTgt spid="17442"/>
                                        </p:tgtEl>
                                        <p:attrNameLst>
                                          <p:attrName>ppt_x</p:attrName>
                                        </p:attrNameLst>
                                      </p:cBhvr>
                                      <p:tavLst>
                                        <p:tav tm="0">
                                          <p:val>
                                            <p:strVal val="#ppt_x"/>
                                          </p:val>
                                        </p:tav>
                                        <p:tav tm="100000">
                                          <p:val>
                                            <p:strVal val="#ppt_x"/>
                                          </p:val>
                                        </p:tav>
                                      </p:tavLst>
                                    </p:anim>
                                    <p:anim calcmode="lin" valueType="num">
                                      <p:cBhvr additive="base">
                                        <p:cTn id="54" dur="5000" fill="hold"/>
                                        <p:tgtEl>
                                          <p:spTgt spid="1744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2" name="type.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12" presetClass="entr" presetSubtype="4" fill="hold" grpId="0" nodeType="clickEffect">
                                  <p:stCondLst>
                                    <p:cond delay="0"/>
                                  </p:stCondLst>
                                  <p:childTnLst>
                                    <p:set>
                                      <p:cBhvr>
                                        <p:cTn id="58" dur="1" fill="hold">
                                          <p:stCondLst>
                                            <p:cond delay="0"/>
                                          </p:stCondLst>
                                        </p:cTn>
                                        <p:tgtEl>
                                          <p:spTgt spid="17469"/>
                                        </p:tgtEl>
                                        <p:attrNameLst>
                                          <p:attrName>style.visibility</p:attrName>
                                        </p:attrNameLst>
                                      </p:cBhvr>
                                      <p:to>
                                        <p:strVal val="visible"/>
                                      </p:to>
                                    </p:set>
                                    <p:animEffect transition="in" filter="slide(fromBottom)">
                                      <p:cBhvr>
                                        <p:cTn id="59" dur="500"/>
                                        <p:tgtEl>
                                          <p:spTgt spid="17469"/>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1" presetClass="entr" presetSubtype="4" fill="hold" grpId="0" nodeType="clickEffect">
                                  <p:stCondLst>
                                    <p:cond delay="0"/>
                                  </p:stCondLst>
                                  <p:childTnLst>
                                    <p:set>
                                      <p:cBhvr>
                                        <p:cTn id="63" dur="1" fill="hold">
                                          <p:stCondLst>
                                            <p:cond delay="0"/>
                                          </p:stCondLst>
                                        </p:cTn>
                                        <p:tgtEl>
                                          <p:spTgt spid="17471"/>
                                        </p:tgtEl>
                                        <p:attrNameLst>
                                          <p:attrName>style.visibility</p:attrName>
                                        </p:attrNameLst>
                                      </p:cBhvr>
                                      <p:to>
                                        <p:strVal val="visible"/>
                                      </p:to>
                                    </p:set>
                                    <p:animEffect transition="in" filter="wheel(4)">
                                      <p:cBhvr>
                                        <p:cTn id="64" dur="2000"/>
                                        <p:tgtEl>
                                          <p:spTgt spid="17471"/>
                                        </p:tgtEl>
                                      </p:cBhvr>
                                    </p:animEffect>
                                  </p:childTnLst>
                                </p:cTn>
                              </p:par>
                            </p:childTnLst>
                          </p:cTn>
                        </p:par>
                      </p:childTnLst>
                    </p:cTn>
                  </p:par>
                  <p:par>
                    <p:cTn id="65" fill="hold" nodeType="clickPar">
                      <p:stCondLst>
                        <p:cond delay="indefinite"/>
                      </p:stCondLst>
                      <p:childTnLst>
                        <p:par>
                          <p:cTn id="66" fill="hold" nodeType="withGroup">
                            <p:stCondLst>
                              <p:cond delay="0"/>
                            </p:stCondLst>
                            <p:childTnLst>
                              <p:par>
                                <p:cTn id="67" presetID="17" presetClass="entr" presetSubtype="10" fill="hold" grpId="0" nodeType="clickEffect">
                                  <p:stCondLst>
                                    <p:cond delay="0"/>
                                  </p:stCondLst>
                                  <p:childTnLst>
                                    <p:set>
                                      <p:cBhvr>
                                        <p:cTn id="68" dur="1" fill="hold">
                                          <p:stCondLst>
                                            <p:cond delay="0"/>
                                          </p:stCondLst>
                                        </p:cTn>
                                        <p:tgtEl>
                                          <p:spTgt spid="17470"/>
                                        </p:tgtEl>
                                        <p:attrNameLst>
                                          <p:attrName>style.visibility</p:attrName>
                                        </p:attrNameLst>
                                      </p:cBhvr>
                                      <p:to>
                                        <p:strVal val="visible"/>
                                      </p:to>
                                    </p:set>
                                    <p:anim calcmode="lin" valueType="num">
                                      <p:cBhvr>
                                        <p:cTn id="69" dur="500" fill="hold"/>
                                        <p:tgtEl>
                                          <p:spTgt spid="17470"/>
                                        </p:tgtEl>
                                        <p:attrNameLst>
                                          <p:attrName>ppt_w</p:attrName>
                                        </p:attrNameLst>
                                      </p:cBhvr>
                                      <p:tavLst>
                                        <p:tav tm="0">
                                          <p:val>
                                            <p:fltVal val="0"/>
                                          </p:val>
                                        </p:tav>
                                        <p:tav tm="100000">
                                          <p:val>
                                            <p:strVal val="#ppt_w"/>
                                          </p:val>
                                        </p:tav>
                                      </p:tavLst>
                                    </p:anim>
                                    <p:anim calcmode="lin" valueType="num">
                                      <p:cBhvr>
                                        <p:cTn id="70" dur="500" fill="hold"/>
                                        <p:tgtEl>
                                          <p:spTgt spid="17470"/>
                                        </p:tgtEl>
                                        <p:attrNameLst>
                                          <p:attrName>ppt_h</p:attrName>
                                        </p:attrNameLst>
                                      </p:cBhvr>
                                      <p:tavLst>
                                        <p:tav tm="0">
                                          <p:val>
                                            <p:strVal val="#ppt_h"/>
                                          </p:val>
                                        </p:tav>
                                        <p:tav tm="100000">
                                          <p:val>
                                            <p:strVal val="#ppt_h"/>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6" presetClass="entr" presetSubtype="16" fill="hold" grpId="0" nodeType="clickEffect">
                                  <p:stCondLst>
                                    <p:cond delay="0"/>
                                  </p:stCondLst>
                                  <p:childTnLst>
                                    <p:set>
                                      <p:cBhvr>
                                        <p:cTn id="74" dur="1" fill="hold">
                                          <p:stCondLst>
                                            <p:cond delay="0"/>
                                          </p:stCondLst>
                                        </p:cTn>
                                        <p:tgtEl>
                                          <p:spTgt spid="17473"/>
                                        </p:tgtEl>
                                        <p:attrNameLst>
                                          <p:attrName>style.visibility</p:attrName>
                                        </p:attrNameLst>
                                      </p:cBhvr>
                                      <p:to>
                                        <p:strVal val="visible"/>
                                      </p:to>
                                    </p:set>
                                    <p:animEffect transition="in" filter="circle(in)">
                                      <p:cBhvr>
                                        <p:cTn id="75" dur="1000"/>
                                        <p:tgtEl>
                                          <p:spTgt spid="17473"/>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12" presetClass="entr" presetSubtype="4" fill="hold" grpId="0" nodeType="clickEffect">
                                  <p:stCondLst>
                                    <p:cond delay="0"/>
                                  </p:stCondLst>
                                  <p:childTnLst>
                                    <p:set>
                                      <p:cBhvr>
                                        <p:cTn id="79" dur="1" fill="hold">
                                          <p:stCondLst>
                                            <p:cond delay="0"/>
                                          </p:stCondLst>
                                        </p:cTn>
                                        <p:tgtEl>
                                          <p:spTgt spid="17472"/>
                                        </p:tgtEl>
                                        <p:attrNameLst>
                                          <p:attrName>style.visibility</p:attrName>
                                        </p:attrNameLst>
                                      </p:cBhvr>
                                      <p:to>
                                        <p:strVal val="visible"/>
                                      </p:to>
                                    </p:set>
                                    <p:animEffect transition="in" filter="slide(fromBottom)">
                                      <p:cBhvr>
                                        <p:cTn id="80" dur="1000"/>
                                        <p:tgtEl>
                                          <p:spTgt spid="174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autoUpdateAnimBg="0"/>
      <p:bldP spid="17439" grpId="0" autoUpdateAnimBg="0"/>
      <p:bldP spid="17442" grpId="0" autoUpdateAnimBg="0"/>
      <p:bldP spid="17458" grpId="0"/>
      <p:bldP spid="17460" grpId="0"/>
      <p:bldP spid="17461" grpId="0"/>
      <p:bldP spid="17463" grpId="0"/>
      <p:bldP spid="17464" grpId="0"/>
      <p:bldP spid="17465" grpId="0"/>
      <p:bldP spid="17469" grpId="0"/>
      <p:bldP spid="17470" grpId="0"/>
      <p:bldP spid="17471" grpId="0"/>
      <p:bldP spid="17472" grpId="0"/>
      <p:bldP spid="1747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WordArt 4"/>
          <p:cNvSpPr>
            <a:spLocks noChangeArrowheads="1" noChangeShapeType="1" noTextEdit="1"/>
          </p:cNvSpPr>
          <p:nvPr/>
        </p:nvSpPr>
        <p:spPr bwMode="auto">
          <a:xfrm>
            <a:off x="2640014" y="1196975"/>
            <a:ext cx="7056437" cy="4679950"/>
          </a:xfrm>
          <a:prstGeom prst="rect">
            <a:avLst/>
          </a:prstGeom>
        </p:spPr>
        <p:txBody>
          <a:bodyPr wrap="none" fromWordArt="1">
            <a:prstTxWarp prst="textFadeUp">
              <a:avLst>
                <a:gd name="adj" fmla="val 9991"/>
              </a:avLst>
            </a:prstTxWarp>
          </a:bodyPr>
          <a:lstStyle/>
          <a:p>
            <a:pPr algn="ctr"/>
            <a:r>
              <a:rPr lang="zh-CN" altLang="en-US" sz="8000" kern="10">
                <a:ln w="12700">
                  <a:solidFill>
                    <a:srgbClr val="B2B2B2"/>
                  </a:solidFill>
                  <a:round/>
                  <a:headEnd/>
                  <a:tailEnd/>
                </a:ln>
                <a:gradFill rotWithShape="1">
                  <a:gsLst>
                    <a:gs pos="0">
                      <a:srgbClr val="520402"/>
                    </a:gs>
                    <a:gs pos="100000">
                      <a:srgbClr val="FFCC00"/>
                    </a:gs>
                  </a:gsLst>
                  <a:lin ang="5400000" scaled="1"/>
                </a:gradFill>
                <a:effectLst>
                  <a:outerShdw blurRad="63500" dist="38099" dir="2700000" sy="50000" rotWithShape="0">
                    <a:srgbClr val="875B0D">
                      <a:alpha val="70000"/>
                    </a:srgbClr>
                  </a:outerShdw>
                </a:effectLst>
                <a:latin typeface="华文行楷" charset="-122"/>
                <a:ea typeface="华文行楷" charset="-122"/>
                <a:cs typeface="华文行楷" charset="-122"/>
              </a:rPr>
              <a:t>再见</a:t>
            </a:r>
          </a:p>
        </p:txBody>
      </p:sp>
    </p:spTree>
    <p:extLst>
      <p:ext uri="{BB962C8B-B14F-4D97-AF65-F5344CB8AC3E}">
        <p14:creationId xmlns:p14="http://schemas.microsoft.com/office/powerpoint/2010/main" val="19463142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fade">
                                      <p:cBhvr>
                                        <p:cTn id="7" dur="770" decel="100000"/>
                                        <p:tgtEl>
                                          <p:spTgt spid="15364"/>
                                        </p:tgtEl>
                                      </p:cBhvr>
                                    </p:animEffect>
                                    <p:animScale>
                                      <p:cBhvr>
                                        <p:cTn id="8" dur="770" decel="100000"/>
                                        <p:tgtEl>
                                          <p:spTgt spid="15364"/>
                                        </p:tgtEl>
                                      </p:cBhvr>
                                      <p:from x="10000" y="10000"/>
                                      <p:to x="200000" y="450000"/>
                                    </p:animScale>
                                    <p:animScale>
                                      <p:cBhvr>
                                        <p:cTn id="9" dur="1230" accel="100000" fill="hold">
                                          <p:stCondLst>
                                            <p:cond delay="770"/>
                                          </p:stCondLst>
                                        </p:cTn>
                                        <p:tgtEl>
                                          <p:spTgt spid="15364"/>
                                        </p:tgtEl>
                                      </p:cBhvr>
                                      <p:from x="200000" y="450000"/>
                                      <p:to x="100000" y="100000"/>
                                    </p:animScale>
                                    <p:set>
                                      <p:cBhvr>
                                        <p:cTn id="10" dur="770" fill="hold"/>
                                        <p:tgtEl>
                                          <p:spTgt spid="15364"/>
                                        </p:tgtEl>
                                        <p:attrNameLst>
                                          <p:attrName>ppt_x</p:attrName>
                                        </p:attrNameLst>
                                      </p:cBhvr>
                                      <p:to>
                                        <p:strVal val="(0.5)"/>
                                      </p:to>
                                    </p:set>
                                    <p:anim from="(0.5)" to="(#ppt_x)" calcmode="lin" valueType="num">
                                      <p:cBhvr>
                                        <p:cTn id="11" dur="1230" accel="100000" fill="hold">
                                          <p:stCondLst>
                                            <p:cond delay="770"/>
                                          </p:stCondLst>
                                        </p:cTn>
                                        <p:tgtEl>
                                          <p:spTgt spid="15364"/>
                                        </p:tgtEl>
                                        <p:attrNameLst>
                                          <p:attrName>ppt_x</p:attrName>
                                        </p:attrNameLst>
                                      </p:cBhvr>
                                    </p:anim>
                                    <p:set>
                                      <p:cBhvr>
                                        <p:cTn id="12" dur="770" fill="hold"/>
                                        <p:tgtEl>
                                          <p:spTgt spid="15364"/>
                                        </p:tgtEl>
                                        <p:attrNameLst>
                                          <p:attrName>ppt_y</p:attrName>
                                        </p:attrNameLst>
                                      </p:cBhvr>
                                      <p:to>
                                        <p:strVal val="(#ppt_y+0.4)"/>
                                      </p:to>
                                    </p:set>
                                    <p:anim from="(#ppt_y+0.4)" to="(#ppt_y)" calcmode="lin" valueType="num">
                                      <p:cBhvr>
                                        <p:cTn id="13" dur="1230" accel="100000" fill="hold">
                                          <p:stCondLst>
                                            <p:cond delay="770"/>
                                          </p:stCondLst>
                                        </p:cTn>
                                        <p:tgtEl>
                                          <p:spTgt spid="1536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文本框 3073"/>
          <p:cNvSpPr txBox="1"/>
          <p:nvPr/>
        </p:nvSpPr>
        <p:spPr>
          <a:xfrm>
            <a:off x="251791" y="252602"/>
            <a:ext cx="2590800" cy="701675"/>
          </a:xfrm>
          <a:prstGeom prst="rect">
            <a:avLst/>
          </a:prstGeom>
          <a:noFill/>
          <a:ln w="9525">
            <a:noFill/>
          </a:ln>
        </p:spPr>
        <p:txBody>
          <a:bodyPr>
            <a:spAutoFit/>
          </a:bodyPr>
          <a:lstStyle/>
          <a:p>
            <a:pPr lvl="0">
              <a:spcBef>
                <a:spcPct val="50000"/>
              </a:spcBef>
            </a:pPr>
            <a:r>
              <a:rPr lang="zh-CN" altLang="en-US" sz="4000" b="1">
                <a:solidFill>
                  <a:srgbClr val="FF0000"/>
                </a:solidFill>
                <a:latin typeface="Comic Sans MS" panose="030F0702030302020204" pitchFamily="66" charset="0"/>
                <a:ea typeface="黑体" panose="02010609060101010101" pitchFamily="49" charset="-122"/>
              </a:rPr>
              <a:t>复习回顾</a:t>
            </a:r>
          </a:p>
        </p:txBody>
      </p:sp>
      <p:sp>
        <p:nvSpPr>
          <p:cNvPr id="3075" name="矩形 3074"/>
          <p:cNvSpPr/>
          <p:nvPr/>
        </p:nvSpPr>
        <p:spPr>
          <a:xfrm>
            <a:off x="2927350" y="252602"/>
            <a:ext cx="7467600" cy="1569660"/>
          </a:xfrm>
          <a:prstGeom prst="rect">
            <a:avLst/>
          </a:prstGeom>
          <a:noFill/>
          <a:ln w="9525">
            <a:noFill/>
          </a:ln>
        </p:spPr>
        <p:txBody>
          <a:bodyPr anchor="ctr">
            <a:spAutoFit/>
          </a:bodyPr>
          <a:lstStyle/>
          <a:p>
            <a:pPr lvl="0"/>
            <a:r>
              <a:rPr lang="en-US" altLang="zh-CN" sz="3200" b="1">
                <a:latin typeface="Comic Sans MS" panose="030F0702030302020204" pitchFamily="66" charset="0"/>
                <a:ea typeface="宋体" panose="02010600030101010101" pitchFamily="2" charset="-122"/>
              </a:rPr>
              <a:t>1.</a:t>
            </a:r>
            <a:r>
              <a:rPr lang="zh-CN" altLang="en-US" sz="3200" b="1">
                <a:latin typeface="Comic Sans MS" panose="030F0702030302020204" pitchFamily="66" charset="0"/>
                <a:ea typeface="宋体" panose="02010600030101010101" pitchFamily="2" charset="-122"/>
              </a:rPr>
              <a:t>如图，直线</a:t>
            </a:r>
            <a:r>
              <a:rPr lang="en-US" altLang="zh-CN" sz="3200" b="1">
                <a:latin typeface="Times New Roman" panose="02020603050405020304" pitchFamily="18" charset="0"/>
                <a:ea typeface="宋体" panose="02010600030101010101" pitchFamily="2" charset="-122"/>
              </a:rPr>
              <a:t>AB</a:t>
            </a:r>
            <a:r>
              <a:rPr lang="zh-CN" altLang="en-US" sz="3200" b="1">
                <a:latin typeface="Comic Sans MS" panose="030F0702030302020204" pitchFamily="66" charset="0"/>
                <a:ea typeface="宋体" panose="02010600030101010101" pitchFamily="2" charset="-122"/>
              </a:rPr>
              <a:t>和</a:t>
            </a:r>
            <a:r>
              <a:rPr lang="en-US" altLang="zh-CN" sz="3200" b="1">
                <a:latin typeface="Times New Roman" panose="02020603050405020304" pitchFamily="18" charset="0"/>
                <a:ea typeface="宋体" panose="02010600030101010101" pitchFamily="2" charset="-122"/>
              </a:rPr>
              <a:t>CD</a:t>
            </a:r>
            <a:r>
              <a:rPr lang="zh-CN" altLang="en-US" sz="3200" b="1">
                <a:latin typeface="Comic Sans MS" panose="030F0702030302020204" pitchFamily="66" charset="0"/>
                <a:ea typeface="宋体" panose="02010600030101010101" pitchFamily="2" charset="-122"/>
              </a:rPr>
              <a:t>相交于点</a:t>
            </a:r>
            <a:r>
              <a:rPr lang="en-US" altLang="zh-CN" sz="3200" b="1">
                <a:latin typeface="Times New Roman" panose="02020603050405020304" pitchFamily="18" charset="0"/>
                <a:ea typeface="宋体" panose="02010600030101010101" pitchFamily="2" charset="-122"/>
              </a:rPr>
              <a:t>O</a:t>
            </a:r>
            <a:r>
              <a:rPr lang="zh-CN" altLang="en-US" sz="3200" b="1">
                <a:latin typeface="Comic Sans MS" panose="030F0702030302020204" pitchFamily="66" charset="0"/>
                <a:ea typeface="宋体" panose="02010600030101010101" pitchFamily="2" charset="-122"/>
              </a:rPr>
              <a:t>，则对顶角有</a:t>
            </a:r>
            <a:r>
              <a:rPr lang="en-US" altLang="zh-CN" sz="3200" b="1">
                <a:latin typeface="Comic Sans MS" panose="030F0702030302020204" pitchFamily="66" charset="0"/>
                <a:ea typeface="宋体" panose="02010600030101010101" pitchFamily="2" charset="-122"/>
              </a:rPr>
              <a:t>___</a:t>
            </a:r>
            <a:r>
              <a:rPr lang="zh-CN" altLang="en-US" sz="3200" b="1">
                <a:latin typeface="Comic Sans MS" panose="030F0702030302020204" pitchFamily="66" charset="0"/>
                <a:ea typeface="宋体" panose="02010600030101010101" pitchFamily="2" charset="-122"/>
              </a:rPr>
              <a:t>对， 分别是</a:t>
            </a:r>
            <a:r>
              <a:rPr lang="en-US" altLang="zh-CN" sz="3200" b="1">
                <a:latin typeface="Comic Sans MS" panose="030F0702030302020204" pitchFamily="66" charset="0"/>
                <a:ea typeface="宋体" panose="02010600030101010101" pitchFamily="2" charset="-122"/>
              </a:rPr>
              <a:t>___</a:t>
            </a:r>
            <a:r>
              <a:rPr lang="zh-CN" altLang="en-US" sz="3200" b="1">
                <a:latin typeface="Comic Sans MS" panose="030F0702030302020204" pitchFamily="66" charset="0"/>
                <a:ea typeface="宋体" panose="02010600030101010101" pitchFamily="2" charset="-122"/>
              </a:rPr>
              <a:t>。</a:t>
            </a:r>
            <a:r>
              <a:rPr lang="zh-CN" altLang="en-US" sz="3200" b="1" dirty="0">
                <a:latin typeface="Times New Roman" panose="02020603050405020304" pitchFamily="18" charset="0"/>
                <a:ea typeface="宋体" panose="02010600030101010101" pitchFamily="2" charset="-122"/>
              </a:rPr>
              <a:t>∠</a:t>
            </a:r>
            <a:r>
              <a:rPr lang="en-US" altLang="zh-CN" sz="3200" b="1">
                <a:latin typeface="Times New Roman" panose="02020603050405020304" pitchFamily="18" charset="0"/>
                <a:ea typeface="宋体" panose="02010600030101010101" pitchFamily="2" charset="-122"/>
              </a:rPr>
              <a:t>AOC</a:t>
            </a:r>
            <a:r>
              <a:rPr lang="zh-CN" altLang="en-US" sz="3200" b="1" dirty="0">
                <a:latin typeface="Comic Sans MS" panose="030F0702030302020204" pitchFamily="66" charset="0"/>
                <a:ea typeface="宋体" panose="02010600030101010101" pitchFamily="2" charset="-122"/>
              </a:rPr>
              <a:t>的</a:t>
            </a:r>
            <a:r>
              <a:rPr lang="zh-CN" altLang="en-US" sz="3200" b="1">
                <a:latin typeface="Comic Sans MS" panose="030F0702030302020204" pitchFamily="66" charset="0"/>
                <a:ea typeface="宋体" panose="02010600030101010101" pitchFamily="2" charset="-122"/>
              </a:rPr>
              <a:t>邻补角有</a:t>
            </a:r>
            <a:r>
              <a:rPr lang="en-US" altLang="zh-CN" sz="3200" b="1">
                <a:latin typeface="Comic Sans MS" panose="030F0702030302020204" pitchFamily="66" charset="0"/>
                <a:ea typeface="宋体" panose="02010600030101010101" pitchFamily="2" charset="-122"/>
              </a:rPr>
              <a:t>___</a:t>
            </a:r>
            <a:r>
              <a:rPr lang="zh-CN" altLang="en-US" sz="3200" b="1">
                <a:latin typeface="Comic Sans MS" panose="030F0702030302020204" pitchFamily="66" charset="0"/>
                <a:ea typeface="宋体" panose="02010600030101010101" pitchFamily="2" charset="-122"/>
              </a:rPr>
              <a:t>个，分别是</a:t>
            </a:r>
            <a:r>
              <a:rPr lang="en-US" altLang="zh-CN" sz="3200" b="1">
                <a:latin typeface="Comic Sans MS" panose="030F0702030302020204" pitchFamily="66" charset="0"/>
                <a:ea typeface="宋体" panose="02010600030101010101" pitchFamily="2" charset="-122"/>
              </a:rPr>
              <a:t>_____</a:t>
            </a:r>
            <a:r>
              <a:rPr lang="zh-CN" altLang="en-US" sz="3200" b="1">
                <a:latin typeface="Comic Sans MS" panose="030F0702030302020204" pitchFamily="66" charset="0"/>
                <a:ea typeface="宋体" panose="02010600030101010101" pitchFamily="2" charset="-122"/>
              </a:rPr>
              <a:t>。</a:t>
            </a:r>
          </a:p>
        </p:txBody>
      </p:sp>
      <p:grpSp>
        <p:nvGrpSpPr>
          <p:cNvPr id="3076" name="组合 3075"/>
          <p:cNvGrpSpPr/>
          <p:nvPr/>
        </p:nvGrpSpPr>
        <p:grpSpPr>
          <a:xfrm>
            <a:off x="3432175" y="1844675"/>
            <a:ext cx="4495800" cy="1981200"/>
            <a:chOff x="0" y="0"/>
            <a:chExt cx="2832" cy="1248"/>
          </a:xfrm>
        </p:grpSpPr>
        <p:grpSp>
          <p:nvGrpSpPr>
            <p:cNvPr id="3077" name="组合 3076"/>
            <p:cNvGrpSpPr/>
            <p:nvPr/>
          </p:nvGrpSpPr>
          <p:grpSpPr>
            <a:xfrm>
              <a:off x="336" y="240"/>
              <a:ext cx="2256" cy="816"/>
              <a:chOff x="0" y="0"/>
              <a:chExt cx="2256" cy="816"/>
            </a:xfrm>
          </p:grpSpPr>
          <p:sp>
            <p:nvSpPr>
              <p:cNvPr id="3078" name="直接连接符 3077"/>
              <p:cNvSpPr/>
              <p:nvPr/>
            </p:nvSpPr>
            <p:spPr>
              <a:xfrm flipV="1">
                <a:off x="0" y="0"/>
                <a:ext cx="2256" cy="672"/>
              </a:xfrm>
              <a:prstGeom prst="line">
                <a:avLst/>
              </a:prstGeom>
              <a:ln w="38100" cap="flat" cmpd="sng">
                <a:solidFill>
                  <a:schemeClr val="tx1"/>
                </a:solidFill>
                <a:prstDash val="solid"/>
                <a:headEnd type="none" w="med" len="med"/>
                <a:tailEnd type="none" w="med" len="med"/>
              </a:ln>
            </p:spPr>
          </p:sp>
          <p:sp>
            <p:nvSpPr>
              <p:cNvPr id="3079" name="直接连接符 3078"/>
              <p:cNvSpPr/>
              <p:nvPr/>
            </p:nvSpPr>
            <p:spPr>
              <a:xfrm>
                <a:off x="96" y="0"/>
                <a:ext cx="2064" cy="816"/>
              </a:xfrm>
              <a:prstGeom prst="line">
                <a:avLst/>
              </a:prstGeom>
              <a:ln w="38100" cap="flat" cmpd="sng">
                <a:solidFill>
                  <a:schemeClr val="tx1"/>
                </a:solidFill>
                <a:prstDash val="solid"/>
                <a:headEnd type="none" w="med" len="med"/>
                <a:tailEnd type="none" w="med" len="med"/>
              </a:ln>
            </p:spPr>
          </p:sp>
        </p:grpSp>
        <p:sp>
          <p:nvSpPr>
            <p:cNvPr id="3080" name="文本框 3079"/>
            <p:cNvSpPr txBox="1"/>
            <p:nvPr/>
          </p:nvSpPr>
          <p:spPr>
            <a:xfrm>
              <a:off x="2544" y="960"/>
              <a:ext cx="240" cy="288"/>
            </a:xfrm>
            <a:prstGeom prst="rect">
              <a:avLst/>
            </a:prstGeom>
            <a:noFill/>
            <a:ln w="9525">
              <a:noFill/>
            </a:ln>
          </p:spPr>
          <p:txBody>
            <a:bodyPr>
              <a:spAutoFit/>
            </a:bodyPr>
            <a:lstStyle/>
            <a:p>
              <a:pPr lvl="0">
                <a:spcBef>
                  <a:spcPct val="50000"/>
                </a:spcBef>
              </a:pPr>
              <a:r>
                <a:rPr lang="en-US" altLang="zh-CN" sz="2400" b="1">
                  <a:latin typeface="Times New Roman" panose="02020603050405020304" pitchFamily="18" charset="0"/>
                  <a:ea typeface="宋体" panose="02010600030101010101" pitchFamily="2" charset="-122"/>
                </a:rPr>
                <a:t>B</a:t>
              </a:r>
            </a:p>
          </p:txBody>
        </p:sp>
        <p:sp>
          <p:nvSpPr>
            <p:cNvPr id="3081" name="文本框 3080"/>
            <p:cNvSpPr txBox="1"/>
            <p:nvPr/>
          </p:nvSpPr>
          <p:spPr>
            <a:xfrm>
              <a:off x="1248" y="240"/>
              <a:ext cx="240" cy="288"/>
            </a:xfrm>
            <a:prstGeom prst="rect">
              <a:avLst/>
            </a:prstGeom>
            <a:noFill/>
            <a:ln w="9525">
              <a:noFill/>
            </a:ln>
          </p:spPr>
          <p:txBody>
            <a:bodyPr>
              <a:spAutoFit/>
            </a:bodyPr>
            <a:lstStyle/>
            <a:p>
              <a:pPr lvl="0">
                <a:spcBef>
                  <a:spcPct val="50000"/>
                </a:spcBef>
              </a:pPr>
              <a:r>
                <a:rPr lang="en-US" altLang="zh-CN" sz="2400" b="1">
                  <a:latin typeface="Times New Roman" panose="02020603050405020304" pitchFamily="18" charset="0"/>
                  <a:ea typeface="宋体" panose="02010600030101010101" pitchFamily="2" charset="-122"/>
                </a:rPr>
                <a:t>O</a:t>
              </a:r>
            </a:p>
          </p:txBody>
        </p:sp>
        <p:sp>
          <p:nvSpPr>
            <p:cNvPr id="3082" name="文本框 3081"/>
            <p:cNvSpPr txBox="1"/>
            <p:nvPr/>
          </p:nvSpPr>
          <p:spPr>
            <a:xfrm>
              <a:off x="192" y="0"/>
              <a:ext cx="240" cy="288"/>
            </a:xfrm>
            <a:prstGeom prst="rect">
              <a:avLst/>
            </a:prstGeom>
            <a:noFill/>
            <a:ln w="9525">
              <a:noFill/>
            </a:ln>
          </p:spPr>
          <p:txBody>
            <a:bodyPr>
              <a:spAutoFit/>
            </a:bodyPr>
            <a:lstStyle/>
            <a:p>
              <a:pPr lvl="0">
                <a:spcBef>
                  <a:spcPct val="50000"/>
                </a:spcBef>
              </a:pPr>
              <a:r>
                <a:rPr lang="en-US" altLang="zh-CN" sz="2400" b="1">
                  <a:latin typeface="Times New Roman" panose="02020603050405020304" pitchFamily="18" charset="0"/>
                  <a:ea typeface="宋体" panose="02010600030101010101" pitchFamily="2" charset="-122"/>
                </a:rPr>
                <a:t>A</a:t>
              </a:r>
            </a:p>
          </p:txBody>
        </p:sp>
        <p:sp>
          <p:nvSpPr>
            <p:cNvPr id="3083" name="文本框 3082"/>
            <p:cNvSpPr txBox="1"/>
            <p:nvPr/>
          </p:nvSpPr>
          <p:spPr>
            <a:xfrm>
              <a:off x="2592" y="96"/>
              <a:ext cx="240" cy="288"/>
            </a:xfrm>
            <a:prstGeom prst="rect">
              <a:avLst/>
            </a:prstGeom>
            <a:noFill/>
            <a:ln w="9525">
              <a:noFill/>
            </a:ln>
          </p:spPr>
          <p:txBody>
            <a:bodyPr>
              <a:spAutoFit/>
            </a:bodyPr>
            <a:lstStyle/>
            <a:p>
              <a:pPr lvl="0">
                <a:spcBef>
                  <a:spcPct val="50000"/>
                </a:spcBef>
              </a:pPr>
              <a:r>
                <a:rPr lang="en-US" altLang="zh-CN" sz="2400" b="1">
                  <a:latin typeface="Times New Roman" panose="02020603050405020304" pitchFamily="18" charset="0"/>
                  <a:ea typeface="宋体" panose="02010600030101010101" pitchFamily="2" charset="-122"/>
                </a:rPr>
                <a:t>D</a:t>
              </a:r>
            </a:p>
          </p:txBody>
        </p:sp>
        <p:sp>
          <p:nvSpPr>
            <p:cNvPr id="3084" name="矩形 3083"/>
            <p:cNvSpPr/>
            <p:nvPr/>
          </p:nvSpPr>
          <p:spPr>
            <a:xfrm>
              <a:off x="0" y="816"/>
              <a:ext cx="256" cy="288"/>
            </a:xfrm>
            <a:prstGeom prst="rect">
              <a:avLst/>
            </a:prstGeom>
            <a:noFill/>
            <a:ln w="9525">
              <a:noFill/>
            </a:ln>
          </p:spPr>
          <p:txBody>
            <a:bodyPr>
              <a:spAutoFit/>
            </a:bodyPr>
            <a:lstStyle/>
            <a:p>
              <a:pPr lvl="0">
                <a:spcBef>
                  <a:spcPct val="50000"/>
                </a:spcBef>
              </a:pPr>
              <a:r>
                <a:rPr lang="en-US" altLang="zh-CN" sz="2400" b="1">
                  <a:latin typeface="Times New Roman" panose="02020603050405020304" pitchFamily="18" charset="0"/>
                  <a:ea typeface="宋体" panose="02010600030101010101" pitchFamily="2" charset="-122"/>
                </a:rPr>
                <a:t>C</a:t>
              </a:r>
            </a:p>
          </p:txBody>
        </p:sp>
      </p:grpSp>
      <p:sp>
        <p:nvSpPr>
          <p:cNvPr id="3085" name="矩形 3084"/>
          <p:cNvSpPr/>
          <p:nvPr/>
        </p:nvSpPr>
        <p:spPr>
          <a:xfrm>
            <a:off x="5297558" y="2438400"/>
            <a:ext cx="633412" cy="641350"/>
          </a:xfrm>
          <a:prstGeom prst="rect">
            <a:avLst/>
          </a:prstGeom>
          <a:noFill/>
          <a:ln w="9525">
            <a:noFill/>
          </a:ln>
        </p:spPr>
        <p:txBody>
          <a:bodyPr anchor="t">
            <a:spAutoFit/>
          </a:bodyPr>
          <a:lstStyle/>
          <a:p>
            <a:pPr lvl="0"/>
            <a:r>
              <a:rPr lang="zh-CN" altLang="en-US" sz="3600" b="1">
                <a:solidFill>
                  <a:srgbClr val="FF0000"/>
                </a:solidFill>
                <a:latin typeface="Arial" panose="020B0604020202020204" pitchFamily="34" charset="0"/>
                <a:ea typeface="宋体" panose="02010600030101010101" pitchFamily="2" charset="-122"/>
              </a:rPr>
              <a:t>⌒</a:t>
            </a:r>
          </a:p>
        </p:txBody>
      </p:sp>
      <p:sp>
        <p:nvSpPr>
          <p:cNvPr id="3086" name="矩形 3085"/>
          <p:cNvSpPr/>
          <p:nvPr/>
        </p:nvSpPr>
        <p:spPr>
          <a:xfrm flipV="1">
            <a:off x="5333163" y="2536446"/>
            <a:ext cx="576263" cy="641350"/>
          </a:xfrm>
          <a:prstGeom prst="rect">
            <a:avLst/>
          </a:prstGeom>
          <a:noFill/>
          <a:ln w="9525">
            <a:noFill/>
          </a:ln>
        </p:spPr>
        <p:txBody>
          <a:bodyPr>
            <a:spAutoFit/>
          </a:bodyPr>
          <a:lstStyle/>
          <a:p>
            <a:pPr lvl="0"/>
            <a:r>
              <a:rPr lang="zh-CN" altLang="en-US" sz="3600" b="1">
                <a:solidFill>
                  <a:srgbClr val="FF0000"/>
                </a:solidFill>
                <a:latin typeface="Arial" panose="020B0604020202020204" pitchFamily="34" charset="0"/>
                <a:ea typeface="宋体" panose="02010600030101010101" pitchFamily="2" charset="-122"/>
              </a:rPr>
              <a:t>⌒</a:t>
            </a:r>
          </a:p>
        </p:txBody>
      </p:sp>
      <p:sp>
        <p:nvSpPr>
          <p:cNvPr id="3087" name="矩形 3086"/>
          <p:cNvSpPr/>
          <p:nvPr/>
        </p:nvSpPr>
        <p:spPr>
          <a:xfrm rot="-15737139" flipV="1">
            <a:off x="4791075" y="2484438"/>
            <a:ext cx="647700" cy="519112"/>
          </a:xfrm>
          <a:prstGeom prst="rect">
            <a:avLst/>
          </a:prstGeom>
          <a:noFill/>
          <a:ln w="9525">
            <a:noFill/>
          </a:ln>
        </p:spPr>
        <p:txBody>
          <a:bodyPr>
            <a:spAutoFit/>
          </a:bodyPr>
          <a:lstStyle/>
          <a:p>
            <a:pPr lvl="0"/>
            <a:r>
              <a:rPr lang="zh-CN" altLang="en-US" sz="2800" b="1">
                <a:solidFill>
                  <a:srgbClr val="FF0000"/>
                </a:solidFill>
                <a:latin typeface="Arial" panose="020B0604020202020204" pitchFamily="34" charset="0"/>
                <a:ea typeface="黑体" panose="02010609060101010101" pitchFamily="49" charset="-122"/>
              </a:rPr>
              <a:t>⌒</a:t>
            </a:r>
          </a:p>
        </p:txBody>
      </p:sp>
      <p:sp>
        <p:nvSpPr>
          <p:cNvPr id="3088" name="文本框 3087"/>
          <p:cNvSpPr txBox="1"/>
          <p:nvPr/>
        </p:nvSpPr>
        <p:spPr>
          <a:xfrm>
            <a:off x="5879134" y="1777328"/>
            <a:ext cx="568325" cy="641350"/>
          </a:xfrm>
          <a:prstGeom prst="rect">
            <a:avLst/>
          </a:prstGeom>
          <a:solidFill>
            <a:schemeClr val="bg1"/>
          </a:solidFill>
          <a:ln w="9525">
            <a:noFill/>
          </a:ln>
        </p:spPr>
        <p:txBody>
          <a:bodyPr>
            <a:spAutoFit/>
          </a:bodyPr>
          <a:lstStyle/>
          <a:p>
            <a:pPr lvl="0"/>
            <a:r>
              <a:rPr lang="en-US" altLang="zh-CN" sz="3600" b="1">
                <a:latin typeface="Arial" panose="020B0604020202020204" pitchFamily="34" charset="0"/>
                <a:ea typeface="宋体" panose="02010600030101010101" pitchFamily="2" charset="-122"/>
              </a:rPr>
              <a:t>1</a:t>
            </a:r>
          </a:p>
        </p:txBody>
      </p:sp>
      <p:sp>
        <p:nvSpPr>
          <p:cNvPr id="3089" name="矩形 3088"/>
          <p:cNvSpPr/>
          <p:nvPr/>
        </p:nvSpPr>
        <p:spPr>
          <a:xfrm rot="-5244861" flipV="1">
            <a:off x="5764213" y="2609851"/>
            <a:ext cx="608012" cy="519113"/>
          </a:xfrm>
          <a:prstGeom prst="rect">
            <a:avLst/>
          </a:prstGeom>
          <a:noFill/>
          <a:ln w="9525">
            <a:noFill/>
          </a:ln>
        </p:spPr>
        <p:txBody>
          <a:bodyPr>
            <a:spAutoFit/>
          </a:bodyPr>
          <a:lstStyle/>
          <a:p>
            <a:pPr lvl="0"/>
            <a:r>
              <a:rPr lang="zh-CN" altLang="en-US" sz="2800" b="1">
                <a:solidFill>
                  <a:srgbClr val="FF0000"/>
                </a:solidFill>
                <a:latin typeface="Arial" panose="020B0604020202020204" pitchFamily="34" charset="0"/>
                <a:ea typeface="黑体" panose="02010609060101010101" pitchFamily="49" charset="-122"/>
              </a:rPr>
              <a:t>⌒</a:t>
            </a:r>
          </a:p>
        </p:txBody>
      </p:sp>
      <p:sp>
        <p:nvSpPr>
          <p:cNvPr id="3090" name="文本框 3089"/>
          <p:cNvSpPr txBox="1"/>
          <p:nvPr/>
        </p:nvSpPr>
        <p:spPr>
          <a:xfrm>
            <a:off x="4440238" y="2420938"/>
            <a:ext cx="431800" cy="641350"/>
          </a:xfrm>
          <a:prstGeom prst="rect">
            <a:avLst/>
          </a:prstGeom>
          <a:noFill/>
          <a:ln w="9525">
            <a:noFill/>
          </a:ln>
        </p:spPr>
        <p:txBody>
          <a:bodyPr anchor="t">
            <a:spAutoFit/>
          </a:bodyPr>
          <a:lstStyle/>
          <a:p>
            <a:pPr lvl="0"/>
            <a:r>
              <a:rPr lang="en-US" altLang="zh-CN" sz="3600" b="1">
                <a:latin typeface="Arial" panose="020B0604020202020204" pitchFamily="34" charset="0"/>
                <a:ea typeface="宋体" panose="02010600030101010101" pitchFamily="2" charset="-122"/>
              </a:rPr>
              <a:t>2</a:t>
            </a:r>
          </a:p>
        </p:txBody>
      </p:sp>
      <p:sp>
        <p:nvSpPr>
          <p:cNvPr id="3091" name="文本框 3090"/>
          <p:cNvSpPr txBox="1"/>
          <p:nvPr/>
        </p:nvSpPr>
        <p:spPr>
          <a:xfrm>
            <a:off x="5373379" y="3031367"/>
            <a:ext cx="431800" cy="641350"/>
          </a:xfrm>
          <a:prstGeom prst="rect">
            <a:avLst/>
          </a:prstGeom>
          <a:noFill/>
          <a:ln w="9525">
            <a:noFill/>
          </a:ln>
        </p:spPr>
        <p:txBody>
          <a:bodyPr anchor="t">
            <a:spAutoFit/>
          </a:bodyPr>
          <a:lstStyle/>
          <a:p>
            <a:pPr lvl="0"/>
            <a:r>
              <a:rPr lang="en-US" altLang="zh-CN" sz="3600" b="1">
                <a:latin typeface="Arial" panose="020B0604020202020204" pitchFamily="34" charset="0"/>
                <a:ea typeface="宋体" panose="02010600030101010101" pitchFamily="2" charset="-122"/>
              </a:rPr>
              <a:t>3</a:t>
            </a:r>
          </a:p>
        </p:txBody>
      </p:sp>
      <p:sp>
        <p:nvSpPr>
          <p:cNvPr id="3092" name="文本框 3091"/>
          <p:cNvSpPr txBox="1"/>
          <p:nvPr/>
        </p:nvSpPr>
        <p:spPr>
          <a:xfrm>
            <a:off x="6096000" y="2492375"/>
            <a:ext cx="431800" cy="641350"/>
          </a:xfrm>
          <a:prstGeom prst="rect">
            <a:avLst/>
          </a:prstGeom>
          <a:noFill/>
          <a:ln w="9525">
            <a:noFill/>
          </a:ln>
        </p:spPr>
        <p:txBody>
          <a:bodyPr anchor="t">
            <a:spAutoFit/>
          </a:bodyPr>
          <a:lstStyle/>
          <a:p>
            <a:pPr lvl="0"/>
            <a:r>
              <a:rPr lang="en-US" altLang="zh-CN" sz="3600" b="1">
                <a:latin typeface="Arial" panose="020B0604020202020204" pitchFamily="34" charset="0"/>
                <a:ea typeface="宋体" panose="02010600030101010101" pitchFamily="2" charset="-122"/>
              </a:rPr>
              <a:t>4</a:t>
            </a:r>
          </a:p>
        </p:txBody>
      </p:sp>
      <p:sp>
        <p:nvSpPr>
          <p:cNvPr id="3093" name="矩形 3092"/>
          <p:cNvSpPr/>
          <p:nvPr/>
        </p:nvSpPr>
        <p:spPr>
          <a:xfrm>
            <a:off x="1847850" y="4149726"/>
            <a:ext cx="7920038" cy="1190625"/>
          </a:xfrm>
          <a:prstGeom prst="rect">
            <a:avLst/>
          </a:prstGeom>
          <a:noFill/>
          <a:ln w="9525">
            <a:noFill/>
          </a:ln>
        </p:spPr>
        <p:txBody>
          <a:bodyPr>
            <a:spAutoFit/>
          </a:bodyPr>
          <a:lstStyle/>
          <a:p>
            <a:pPr lvl="0"/>
            <a:r>
              <a:rPr lang="en-GB" altLang="en-US" sz="3600" b="1">
                <a:solidFill>
                  <a:srgbClr val="000000"/>
                </a:solidFill>
                <a:latin typeface="Times New Roman" panose="02020603050405020304" pitchFamily="18" charset="0"/>
                <a:ea typeface="宋体" panose="02010600030101010101" pitchFamily="2" charset="-122"/>
              </a:rPr>
              <a:t>2.</a:t>
            </a:r>
            <a:r>
              <a:rPr lang="zh-CN" altLang="en-US" sz="3600" b="1" dirty="0">
                <a:solidFill>
                  <a:srgbClr val="000000"/>
                </a:solidFill>
                <a:latin typeface="Times New Roman" panose="02020603050405020304" pitchFamily="18" charset="0"/>
                <a:ea typeface="宋体" panose="02010600030101010101" pitchFamily="2" charset="-122"/>
              </a:rPr>
              <a:t>如上图：若∠1=2∠2，</a:t>
            </a:r>
          </a:p>
          <a:p>
            <a:pPr lvl="0"/>
            <a:r>
              <a:rPr lang="zh-CN" altLang="en-US" sz="3600" b="1" dirty="0">
                <a:solidFill>
                  <a:srgbClr val="000000"/>
                </a:solidFill>
                <a:latin typeface="Times New Roman" panose="02020603050405020304" pitchFamily="18" charset="0"/>
                <a:ea typeface="宋体" panose="02010600030101010101" pitchFamily="2" charset="-122"/>
              </a:rPr>
              <a:t>求∠1，∠2，∠3，∠4的度数</a:t>
            </a:r>
            <a:r>
              <a:rPr lang="zh-CN" altLang="en-US" sz="3600" b="1" dirty="0">
                <a:latin typeface="Times New Roman" panose="02020603050405020304" pitchFamily="18" charset="0"/>
                <a:ea typeface="宋体" panose="02010600030101010101" pitchFamily="2" charset="-122"/>
              </a:rPr>
              <a:t> </a:t>
            </a:r>
          </a:p>
        </p:txBody>
      </p:sp>
    </p:spTree>
    <p:extLst>
      <p:ext uri="{BB962C8B-B14F-4D97-AF65-F5344CB8AC3E}">
        <p14:creationId xmlns:p14="http://schemas.microsoft.com/office/powerpoint/2010/main" val="1846806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85"/>
                                        </p:tgtEl>
                                        <p:attrNameLst>
                                          <p:attrName>style.visibility</p:attrName>
                                        </p:attrNameLst>
                                      </p:cBhvr>
                                      <p:to>
                                        <p:strVal val="visible"/>
                                      </p:to>
                                    </p:set>
                                    <p:animEffect transition="in" filter="dissolve">
                                      <p:cBhvr>
                                        <p:cTn id="7" dur="500"/>
                                        <p:tgtEl>
                                          <p:spTgt spid="308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088"/>
                                        </p:tgtEl>
                                        <p:attrNameLst>
                                          <p:attrName>style.visibility</p:attrName>
                                        </p:attrNameLst>
                                      </p:cBhvr>
                                      <p:to>
                                        <p:strVal val="visible"/>
                                      </p:to>
                                    </p:set>
                                    <p:animEffect transition="in" filter="dissolve">
                                      <p:cBhvr>
                                        <p:cTn id="10" dur="500"/>
                                        <p:tgtEl>
                                          <p:spTgt spid="3088"/>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087"/>
                                        </p:tgtEl>
                                        <p:attrNameLst>
                                          <p:attrName>style.visibility</p:attrName>
                                        </p:attrNameLst>
                                      </p:cBhvr>
                                      <p:to>
                                        <p:strVal val="visible"/>
                                      </p:to>
                                    </p:set>
                                    <p:animEffect transition="in" filter="dissolve">
                                      <p:cBhvr>
                                        <p:cTn id="13" dur="500"/>
                                        <p:tgtEl>
                                          <p:spTgt spid="3087"/>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090"/>
                                        </p:tgtEl>
                                        <p:attrNameLst>
                                          <p:attrName>style.visibility</p:attrName>
                                        </p:attrNameLst>
                                      </p:cBhvr>
                                      <p:to>
                                        <p:strVal val="visible"/>
                                      </p:to>
                                    </p:set>
                                    <p:animEffect transition="in" filter="dissolve">
                                      <p:cBhvr>
                                        <p:cTn id="16" dur="500"/>
                                        <p:tgtEl>
                                          <p:spTgt spid="3090"/>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086"/>
                                        </p:tgtEl>
                                        <p:attrNameLst>
                                          <p:attrName>style.visibility</p:attrName>
                                        </p:attrNameLst>
                                      </p:cBhvr>
                                      <p:to>
                                        <p:strVal val="visible"/>
                                      </p:to>
                                    </p:set>
                                    <p:animEffect transition="in" filter="dissolve">
                                      <p:cBhvr>
                                        <p:cTn id="19" dur="500"/>
                                        <p:tgtEl>
                                          <p:spTgt spid="3086"/>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3091"/>
                                        </p:tgtEl>
                                        <p:attrNameLst>
                                          <p:attrName>style.visibility</p:attrName>
                                        </p:attrNameLst>
                                      </p:cBhvr>
                                      <p:to>
                                        <p:strVal val="visible"/>
                                      </p:to>
                                    </p:set>
                                    <p:animEffect transition="in" filter="dissolve">
                                      <p:cBhvr>
                                        <p:cTn id="22" dur="500"/>
                                        <p:tgtEl>
                                          <p:spTgt spid="3091"/>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3092"/>
                                        </p:tgtEl>
                                        <p:attrNameLst>
                                          <p:attrName>style.visibility</p:attrName>
                                        </p:attrNameLst>
                                      </p:cBhvr>
                                      <p:to>
                                        <p:strVal val="visible"/>
                                      </p:to>
                                    </p:set>
                                    <p:animEffect transition="in" filter="dissolve">
                                      <p:cBhvr>
                                        <p:cTn id="25" dur="500"/>
                                        <p:tgtEl>
                                          <p:spTgt spid="3092"/>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3089"/>
                                        </p:tgtEl>
                                        <p:attrNameLst>
                                          <p:attrName>style.visibility</p:attrName>
                                        </p:attrNameLst>
                                      </p:cBhvr>
                                      <p:to>
                                        <p:strVal val="visible"/>
                                      </p:to>
                                    </p:set>
                                    <p:animEffect transition="in" filter="dissolve">
                                      <p:cBhvr>
                                        <p:cTn id="28" dur="500"/>
                                        <p:tgtEl>
                                          <p:spTgt spid="3089"/>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3093"/>
                                        </p:tgtEl>
                                        <p:attrNameLst>
                                          <p:attrName>style.visibility</p:attrName>
                                        </p:attrNameLst>
                                      </p:cBhvr>
                                      <p:to>
                                        <p:strVal val="visible"/>
                                      </p:to>
                                    </p:set>
                                    <p:animEffect transition="in" filter="dissolve">
                                      <p:cBhvr>
                                        <p:cTn id="33" dur="500"/>
                                        <p:tgtEl>
                                          <p:spTgt spid="30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5" grpId="0"/>
      <p:bldP spid="3086" grpId="0"/>
      <p:bldP spid="3087" grpId="0"/>
      <p:bldP spid="3088" grpId="0" animBg="1"/>
      <p:bldP spid="3089" grpId="0"/>
      <p:bldP spid="3090" grpId="0"/>
      <p:bldP spid="3091" grpId="0"/>
      <p:bldP spid="3092" grpId="0"/>
      <p:bldP spid="309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矩形 6145"/>
          <p:cNvSpPr/>
          <p:nvPr/>
        </p:nvSpPr>
        <p:spPr>
          <a:xfrm>
            <a:off x="2927350" y="1844676"/>
            <a:ext cx="5905500" cy="2016125"/>
          </a:xfrm>
          <a:prstGeom prst="rect">
            <a:avLst/>
          </a:prstGeom>
        </p:spPr>
        <p:txBody>
          <a:bodyPr wrap="none" fromWordArt="1">
            <a:prstTxWarp prst="textPlain">
              <a:avLst>
                <a:gd name="adj" fmla="val 50000"/>
              </a:avLst>
            </a:prstTxWarp>
            <a:normAutofit/>
          </a:bodyPr>
          <a:lstStyle/>
          <a:p>
            <a:pPr algn="ctr"/>
            <a:r>
              <a:rPr lang="zh-CN" altLang="en-US" sz="5400" b="1">
                <a:ln w="9525" cap="flat" cmpd="sng">
                  <a:solidFill>
                    <a:srgbClr val="FF0000"/>
                  </a:solidFill>
                  <a:prstDash val="solid"/>
                  <a:headEnd type="none" w="med" len="med"/>
                  <a:tailEnd type="none" w="med" len="med"/>
                </a:ln>
                <a:solidFill>
                  <a:srgbClr val="FF0000"/>
                </a:solidFill>
                <a:effectLst>
                  <a:outerShdw dist="35921" dir="2699999" algn="ctr" rotWithShape="0">
                    <a:srgbClr val="C0C0C0">
                      <a:alpha val="78000"/>
                    </a:srgbClr>
                  </a:outerShdw>
                </a:effectLst>
                <a:latin typeface="华文新魏" charset="0"/>
                <a:ea typeface="华文新魏" charset="0"/>
              </a:rPr>
              <a:t>5.1.2 垂线</a:t>
            </a:r>
          </a:p>
        </p:txBody>
      </p:sp>
    </p:spTree>
    <p:extLst>
      <p:ext uri="{BB962C8B-B14F-4D97-AF65-F5344CB8AC3E}">
        <p14:creationId xmlns:p14="http://schemas.microsoft.com/office/powerpoint/2010/main" val="1690670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heel(4)">
                                      <p:cBhvr>
                                        <p:cTn id="7"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8" descr="20093250144867893"/>
          <p:cNvPicPr>
            <a:picLocks noChangeAspect="1"/>
          </p:cNvPicPr>
          <p:nvPr/>
        </p:nvPicPr>
        <p:blipFill>
          <a:blip r:embed="rId2"/>
          <a:stretch>
            <a:fillRect/>
          </a:stretch>
        </p:blipFill>
        <p:spPr>
          <a:xfrm>
            <a:off x="1524000" y="44450"/>
            <a:ext cx="9144000" cy="6858000"/>
          </a:xfrm>
          <a:prstGeom prst="rect">
            <a:avLst/>
          </a:prstGeom>
          <a:noFill/>
          <a:ln w="9525">
            <a:noFill/>
          </a:ln>
        </p:spPr>
      </p:pic>
      <p:sp>
        <p:nvSpPr>
          <p:cNvPr id="4099" name="文本框 4098"/>
          <p:cNvSpPr txBox="1"/>
          <p:nvPr/>
        </p:nvSpPr>
        <p:spPr>
          <a:xfrm>
            <a:off x="3762650" y="2258599"/>
            <a:ext cx="8642350" cy="1323439"/>
          </a:xfrm>
          <a:prstGeom prst="rect">
            <a:avLst/>
          </a:prstGeom>
          <a:noFill/>
          <a:ln w="9525">
            <a:noFill/>
          </a:ln>
        </p:spPr>
        <p:txBody>
          <a:bodyPr wrap="square">
            <a:spAutoFit/>
          </a:bodyPr>
          <a:lstStyle/>
          <a:p>
            <a:pPr lvl="0" algn="l" eaLnBrk="1" latinLnBrk="0" hangingPunct="1"/>
            <a:r>
              <a:rPr lang="zh-CN" altLang="en-US" sz="2000" b="1" dirty="0">
                <a:latin typeface="Times New Roman" panose="02020603050405020304" pitchFamily="18" charset="0"/>
                <a:ea typeface="宋体" panose="02010600030101010101" pitchFamily="2" charset="-122"/>
              </a:rPr>
              <a:t>学习目标</a:t>
            </a:r>
          </a:p>
          <a:p>
            <a:pPr lvl="0" algn="l" eaLnBrk="1" latinLnBrk="0" hangingPunct="1"/>
            <a:r>
              <a:rPr lang="zh-CN" altLang="en-US" sz="2000" b="1" dirty="0">
                <a:latin typeface="Times New Roman" panose="02020603050405020304" pitchFamily="18" charset="0"/>
                <a:ea typeface="宋体" panose="02010600030101010101" pitchFamily="2" charset="-122"/>
              </a:rPr>
              <a:t>1、了解垂直、垂线的概念。</a:t>
            </a:r>
          </a:p>
          <a:p>
            <a:pPr lvl="0" algn="l" eaLnBrk="1" latinLnBrk="0" hangingPunct="1"/>
            <a:r>
              <a:rPr lang="zh-CN" altLang="en-US" sz="2000" b="1" dirty="0">
                <a:latin typeface="Times New Roman" panose="02020603050405020304" pitchFamily="18" charset="0"/>
                <a:ea typeface="宋体" panose="02010600030101010101" pitchFamily="2" charset="-122"/>
              </a:rPr>
              <a:t>2、掌握垂线的性质。</a:t>
            </a:r>
          </a:p>
          <a:p>
            <a:pPr lvl="0" algn="l" eaLnBrk="1" latinLnBrk="0" hangingPunct="1"/>
            <a:r>
              <a:rPr lang="zh-CN" altLang="en-US" sz="2000" b="1" dirty="0">
                <a:latin typeface="Times New Roman" panose="02020603050405020304" pitchFamily="18" charset="0"/>
                <a:ea typeface="宋体" panose="02010600030101010101" pitchFamily="2" charset="-122"/>
              </a:rPr>
              <a:t>3、会用三角尺或量角器过一点画一条直线的垂线。</a:t>
            </a:r>
          </a:p>
        </p:txBody>
      </p:sp>
    </p:spTree>
    <p:extLst>
      <p:ext uri="{BB962C8B-B14F-4D97-AF65-F5344CB8AC3E}">
        <p14:creationId xmlns:p14="http://schemas.microsoft.com/office/powerpoint/2010/main" val="17365061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p:nvPr/>
        </p:nvSpPr>
        <p:spPr>
          <a:xfrm>
            <a:off x="8256588" y="3213100"/>
            <a:ext cx="215900" cy="215900"/>
          </a:xfrm>
          <a:prstGeom prst="rect">
            <a:avLst/>
          </a:prstGeom>
          <a:solidFill>
            <a:schemeClr val="accent1"/>
          </a:solidFill>
          <a:ln w="38100" cap="flat" cmpd="sng">
            <a:solidFill>
              <a:srgbClr val="CC0066"/>
            </a:solidFill>
            <a:prstDash val="solid"/>
            <a:miter/>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grpSp>
        <p:nvGrpSpPr>
          <p:cNvPr id="5123" name="Group 3"/>
          <p:cNvGrpSpPr/>
          <p:nvPr/>
        </p:nvGrpSpPr>
        <p:grpSpPr>
          <a:xfrm>
            <a:off x="6369050" y="3427413"/>
            <a:ext cx="3600450" cy="152400"/>
            <a:chOff x="2009" y="2341"/>
            <a:chExt cx="2268" cy="96"/>
          </a:xfrm>
        </p:grpSpPr>
        <p:sp>
          <p:nvSpPr>
            <p:cNvPr id="5124" name="Rectangle 4" descr="栎木"/>
            <p:cNvSpPr/>
            <p:nvPr/>
          </p:nvSpPr>
          <p:spPr>
            <a:xfrm>
              <a:off x="2009" y="2341"/>
              <a:ext cx="2268" cy="91"/>
            </a:xfrm>
            <a:prstGeom prst="rect">
              <a:avLst/>
            </a:prstGeom>
            <a:blipFill rotWithShape="1">
              <a:blip r:embed="rId3"/>
            </a:blipFill>
            <a:ln w="9525" cap="flat" cmpd="sng">
              <a:solidFill>
                <a:schemeClr val="tx1"/>
              </a:solidFill>
              <a:prstDash val="solid"/>
              <a:miter/>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sp>
          <p:nvSpPr>
            <p:cNvPr id="5125" name="Oval 5"/>
            <p:cNvSpPr/>
            <p:nvPr/>
          </p:nvSpPr>
          <p:spPr>
            <a:xfrm rot="9000000">
              <a:off x="3107" y="2341"/>
              <a:ext cx="96" cy="96"/>
            </a:xfrm>
            <a:prstGeom prst="ellipse">
              <a:avLst/>
            </a:prstGeom>
            <a:solidFill>
              <a:srgbClr val="FF3300"/>
            </a:solidFill>
            <a:ln w="9525" cap="flat" cmpd="sng">
              <a:solidFill>
                <a:srgbClr val="FF3300"/>
              </a:solidFill>
              <a:prstDash val="solid"/>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grpSp>
      <p:grpSp>
        <p:nvGrpSpPr>
          <p:cNvPr id="3" name="Group 6"/>
          <p:cNvGrpSpPr/>
          <p:nvPr/>
        </p:nvGrpSpPr>
        <p:grpSpPr>
          <a:xfrm rot="-2099521">
            <a:off x="6383338" y="3427413"/>
            <a:ext cx="3600450" cy="152400"/>
            <a:chOff x="2009" y="2341"/>
            <a:chExt cx="2268" cy="96"/>
          </a:xfrm>
        </p:grpSpPr>
        <p:sp>
          <p:nvSpPr>
            <p:cNvPr id="5127" name="Rectangle 7" descr="栎木"/>
            <p:cNvSpPr/>
            <p:nvPr/>
          </p:nvSpPr>
          <p:spPr>
            <a:xfrm>
              <a:off x="2009" y="2341"/>
              <a:ext cx="2268" cy="91"/>
            </a:xfrm>
            <a:prstGeom prst="rect">
              <a:avLst/>
            </a:prstGeom>
            <a:blipFill rotWithShape="1">
              <a:blip r:embed="rId3"/>
            </a:blipFill>
            <a:ln w="9525" cap="flat" cmpd="sng">
              <a:solidFill>
                <a:schemeClr val="tx1"/>
              </a:solidFill>
              <a:prstDash val="solid"/>
              <a:miter/>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sp>
          <p:nvSpPr>
            <p:cNvPr id="5128" name="Oval 8"/>
            <p:cNvSpPr/>
            <p:nvPr/>
          </p:nvSpPr>
          <p:spPr>
            <a:xfrm rot="9000000">
              <a:off x="3107" y="2341"/>
              <a:ext cx="96" cy="96"/>
            </a:xfrm>
            <a:prstGeom prst="ellipse">
              <a:avLst/>
            </a:prstGeom>
            <a:solidFill>
              <a:srgbClr val="FF3300"/>
            </a:solidFill>
            <a:ln w="9525" cap="flat" cmpd="sng">
              <a:solidFill>
                <a:srgbClr val="FF3300"/>
              </a:solidFill>
              <a:prstDash val="solid"/>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grpSp>
      <p:grpSp>
        <p:nvGrpSpPr>
          <p:cNvPr id="4" name="Group 9"/>
          <p:cNvGrpSpPr/>
          <p:nvPr/>
        </p:nvGrpSpPr>
        <p:grpSpPr>
          <a:xfrm rot="-2849373">
            <a:off x="6383338" y="3427413"/>
            <a:ext cx="3600450" cy="152400"/>
            <a:chOff x="2009" y="2341"/>
            <a:chExt cx="2268" cy="96"/>
          </a:xfrm>
        </p:grpSpPr>
        <p:sp>
          <p:nvSpPr>
            <p:cNvPr id="5130" name="Rectangle 10" descr="栎木"/>
            <p:cNvSpPr/>
            <p:nvPr/>
          </p:nvSpPr>
          <p:spPr>
            <a:xfrm>
              <a:off x="2009" y="2341"/>
              <a:ext cx="2268" cy="91"/>
            </a:xfrm>
            <a:prstGeom prst="rect">
              <a:avLst/>
            </a:prstGeom>
            <a:blipFill rotWithShape="1">
              <a:blip r:embed="rId3"/>
            </a:blipFill>
            <a:ln w="9525" cap="flat" cmpd="sng">
              <a:solidFill>
                <a:schemeClr val="tx1"/>
              </a:solidFill>
              <a:prstDash val="solid"/>
              <a:miter/>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sp>
          <p:nvSpPr>
            <p:cNvPr id="5131" name="Oval 11"/>
            <p:cNvSpPr/>
            <p:nvPr/>
          </p:nvSpPr>
          <p:spPr>
            <a:xfrm rot="9000000">
              <a:off x="3107" y="2341"/>
              <a:ext cx="96" cy="96"/>
            </a:xfrm>
            <a:prstGeom prst="ellipse">
              <a:avLst/>
            </a:prstGeom>
            <a:solidFill>
              <a:srgbClr val="FF3300"/>
            </a:solidFill>
            <a:ln w="9525" cap="flat" cmpd="sng">
              <a:solidFill>
                <a:srgbClr val="FF3300"/>
              </a:solidFill>
              <a:prstDash val="solid"/>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grpSp>
      <p:grpSp>
        <p:nvGrpSpPr>
          <p:cNvPr id="5" name="Group 12"/>
          <p:cNvGrpSpPr/>
          <p:nvPr/>
        </p:nvGrpSpPr>
        <p:grpSpPr>
          <a:xfrm rot="-3711504">
            <a:off x="6383338" y="3427413"/>
            <a:ext cx="3600450" cy="152400"/>
            <a:chOff x="2009" y="2341"/>
            <a:chExt cx="2268" cy="96"/>
          </a:xfrm>
        </p:grpSpPr>
        <p:sp>
          <p:nvSpPr>
            <p:cNvPr id="5133" name="Rectangle 13" descr="栎木"/>
            <p:cNvSpPr/>
            <p:nvPr/>
          </p:nvSpPr>
          <p:spPr>
            <a:xfrm>
              <a:off x="2009" y="2341"/>
              <a:ext cx="2268" cy="91"/>
            </a:xfrm>
            <a:prstGeom prst="rect">
              <a:avLst/>
            </a:prstGeom>
            <a:blipFill rotWithShape="1">
              <a:blip r:embed="rId3"/>
            </a:blipFill>
            <a:ln w="9525" cap="flat" cmpd="sng">
              <a:solidFill>
                <a:schemeClr val="tx1"/>
              </a:solidFill>
              <a:prstDash val="solid"/>
              <a:miter/>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sp>
          <p:nvSpPr>
            <p:cNvPr id="5134" name="Oval 14"/>
            <p:cNvSpPr/>
            <p:nvPr/>
          </p:nvSpPr>
          <p:spPr>
            <a:xfrm rot="9000000">
              <a:off x="3107" y="2341"/>
              <a:ext cx="96" cy="96"/>
            </a:xfrm>
            <a:prstGeom prst="ellipse">
              <a:avLst/>
            </a:prstGeom>
            <a:solidFill>
              <a:srgbClr val="FF3300"/>
            </a:solidFill>
            <a:ln w="9525" cap="flat" cmpd="sng">
              <a:solidFill>
                <a:srgbClr val="FF3300"/>
              </a:solidFill>
              <a:prstDash val="solid"/>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grpSp>
      <p:grpSp>
        <p:nvGrpSpPr>
          <p:cNvPr id="6" name="Group 15"/>
          <p:cNvGrpSpPr/>
          <p:nvPr/>
        </p:nvGrpSpPr>
        <p:grpSpPr>
          <a:xfrm rot="-4472327">
            <a:off x="6383338" y="3427413"/>
            <a:ext cx="3600450" cy="152400"/>
            <a:chOff x="2009" y="2341"/>
            <a:chExt cx="2268" cy="96"/>
          </a:xfrm>
        </p:grpSpPr>
        <p:sp>
          <p:nvSpPr>
            <p:cNvPr id="5136" name="Rectangle 16" descr="栎木"/>
            <p:cNvSpPr/>
            <p:nvPr/>
          </p:nvSpPr>
          <p:spPr>
            <a:xfrm>
              <a:off x="2009" y="2341"/>
              <a:ext cx="2268" cy="91"/>
            </a:xfrm>
            <a:prstGeom prst="rect">
              <a:avLst/>
            </a:prstGeom>
            <a:blipFill rotWithShape="1">
              <a:blip r:embed="rId3"/>
            </a:blipFill>
            <a:ln w="9525" cap="flat" cmpd="sng">
              <a:solidFill>
                <a:schemeClr val="tx1"/>
              </a:solidFill>
              <a:prstDash val="solid"/>
              <a:miter/>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sp>
          <p:nvSpPr>
            <p:cNvPr id="5137" name="Oval 17"/>
            <p:cNvSpPr/>
            <p:nvPr/>
          </p:nvSpPr>
          <p:spPr>
            <a:xfrm rot="9000000">
              <a:off x="3107" y="2341"/>
              <a:ext cx="96" cy="96"/>
            </a:xfrm>
            <a:prstGeom prst="ellipse">
              <a:avLst/>
            </a:prstGeom>
            <a:solidFill>
              <a:srgbClr val="FF3300"/>
            </a:solidFill>
            <a:ln w="9525" cap="flat" cmpd="sng">
              <a:solidFill>
                <a:srgbClr val="FF3300"/>
              </a:solidFill>
              <a:prstDash val="solid"/>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grpSp>
      <p:grpSp>
        <p:nvGrpSpPr>
          <p:cNvPr id="7" name="Group 18"/>
          <p:cNvGrpSpPr/>
          <p:nvPr/>
        </p:nvGrpSpPr>
        <p:grpSpPr>
          <a:xfrm rot="5400000">
            <a:off x="6383338" y="3427413"/>
            <a:ext cx="3600450" cy="152400"/>
            <a:chOff x="2009" y="2341"/>
            <a:chExt cx="2268" cy="96"/>
          </a:xfrm>
        </p:grpSpPr>
        <p:sp>
          <p:nvSpPr>
            <p:cNvPr id="5139" name="Rectangle 19" descr="栎木"/>
            <p:cNvSpPr/>
            <p:nvPr/>
          </p:nvSpPr>
          <p:spPr>
            <a:xfrm>
              <a:off x="2009" y="2341"/>
              <a:ext cx="2268" cy="91"/>
            </a:xfrm>
            <a:prstGeom prst="rect">
              <a:avLst/>
            </a:prstGeom>
            <a:blipFill rotWithShape="1">
              <a:blip r:embed="rId3"/>
            </a:blipFill>
            <a:ln w="9525" cap="flat" cmpd="sng">
              <a:solidFill>
                <a:schemeClr val="tx1"/>
              </a:solidFill>
              <a:prstDash val="solid"/>
              <a:miter/>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sp>
          <p:nvSpPr>
            <p:cNvPr id="5140" name="Oval 20"/>
            <p:cNvSpPr/>
            <p:nvPr/>
          </p:nvSpPr>
          <p:spPr>
            <a:xfrm rot="9000000">
              <a:off x="3107" y="2341"/>
              <a:ext cx="96" cy="96"/>
            </a:xfrm>
            <a:prstGeom prst="ellipse">
              <a:avLst/>
            </a:prstGeom>
            <a:solidFill>
              <a:srgbClr val="FF3300"/>
            </a:solidFill>
            <a:ln w="9525" cap="flat" cmpd="sng">
              <a:solidFill>
                <a:srgbClr val="FF3300"/>
              </a:solidFill>
              <a:prstDash val="solid"/>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grpSp>
      <p:grpSp>
        <p:nvGrpSpPr>
          <p:cNvPr id="8" name="Group 21"/>
          <p:cNvGrpSpPr/>
          <p:nvPr/>
        </p:nvGrpSpPr>
        <p:grpSpPr>
          <a:xfrm rot="-6415650">
            <a:off x="6383338" y="3427413"/>
            <a:ext cx="3600450" cy="152400"/>
            <a:chOff x="2009" y="2341"/>
            <a:chExt cx="2268" cy="96"/>
          </a:xfrm>
        </p:grpSpPr>
        <p:sp>
          <p:nvSpPr>
            <p:cNvPr id="5142" name="Rectangle 22" descr="栎木"/>
            <p:cNvSpPr/>
            <p:nvPr/>
          </p:nvSpPr>
          <p:spPr>
            <a:xfrm>
              <a:off x="2009" y="2341"/>
              <a:ext cx="2268" cy="91"/>
            </a:xfrm>
            <a:prstGeom prst="rect">
              <a:avLst/>
            </a:prstGeom>
            <a:blipFill rotWithShape="1">
              <a:blip r:embed="rId3"/>
            </a:blipFill>
            <a:ln w="9525" cap="flat" cmpd="sng">
              <a:solidFill>
                <a:schemeClr val="tx1"/>
              </a:solidFill>
              <a:prstDash val="solid"/>
              <a:miter/>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sp>
          <p:nvSpPr>
            <p:cNvPr id="5143" name="Oval 23"/>
            <p:cNvSpPr/>
            <p:nvPr/>
          </p:nvSpPr>
          <p:spPr>
            <a:xfrm rot="9000000">
              <a:off x="3107" y="2341"/>
              <a:ext cx="96" cy="96"/>
            </a:xfrm>
            <a:prstGeom prst="ellipse">
              <a:avLst/>
            </a:prstGeom>
            <a:solidFill>
              <a:srgbClr val="FF3300"/>
            </a:solidFill>
            <a:ln w="9525" cap="flat" cmpd="sng">
              <a:solidFill>
                <a:srgbClr val="FF3300"/>
              </a:solidFill>
              <a:prstDash val="solid"/>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grpSp>
      <p:grpSp>
        <p:nvGrpSpPr>
          <p:cNvPr id="9" name="Group 24"/>
          <p:cNvGrpSpPr/>
          <p:nvPr/>
        </p:nvGrpSpPr>
        <p:grpSpPr>
          <a:xfrm rot="3551287">
            <a:off x="6388100" y="3424238"/>
            <a:ext cx="3600450" cy="152400"/>
            <a:chOff x="2009" y="2341"/>
            <a:chExt cx="2268" cy="96"/>
          </a:xfrm>
        </p:grpSpPr>
        <p:sp>
          <p:nvSpPr>
            <p:cNvPr id="5145" name="Rectangle 25" descr="栎木"/>
            <p:cNvSpPr/>
            <p:nvPr/>
          </p:nvSpPr>
          <p:spPr>
            <a:xfrm>
              <a:off x="2009" y="2341"/>
              <a:ext cx="2268" cy="91"/>
            </a:xfrm>
            <a:prstGeom prst="rect">
              <a:avLst/>
            </a:prstGeom>
            <a:blipFill rotWithShape="1">
              <a:blip r:embed="rId3"/>
            </a:blipFill>
            <a:ln w="9525" cap="flat" cmpd="sng">
              <a:solidFill>
                <a:schemeClr val="tx1"/>
              </a:solidFill>
              <a:prstDash val="solid"/>
              <a:miter/>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sp>
          <p:nvSpPr>
            <p:cNvPr id="5146" name="Oval 26"/>
            <p:cNvSpPr/>
            <p:nvPr/>
          </p:nvSpPr>
          <p:spPr>
            <a:xfrm rot="9000000">
              <a:off x="3107" y="2341"/>
              <a:ext cx="96" cy="96"/>
            </a:xfrm>
            <a:prstGeom prst="ellipse">
              <a:avLst/>
            </a:prstGeom>
            <a:solidFill>
              <a:srgbClr val="FF3300"/>
            </a:solidFill>
            <a:ln w="9525" cap="flat" cmpd="sng">
              <a:solidFill>
                <a:srgbClr val="FF3300"/>
              </a:solidFill>
              <a:prstDash val="solid"/>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grpSp>
      <p:grpSp>
        <p:nvGrpSpPr>
          <p:cNvPr id="10" name="Group 27"/>
          <p:cNvGrpSpPr/>
          <p:nvPr/>
        </p:nvGrpSpPr>
        <p:grpSpPr>
          <a:xfrm rot="2708324">
            <a:off x="6383338" y="3427413"/>
            <a:ext cx="3600450" cy="152400"/>
            <a:chOff x="2009" y="2341"/>
            <a:chExt cx="2268" cy="96"/>
          </a:xfrm>
        </p:grpSpPr>
        <p:sp>
          <p:nvSpPr>
            <p:cNvPr id="5148" name="Rectangle 28" descr="栎木"/>
            <p:cNvSpPr/>
            <p:nvPr/>
          </p:nvSpPr>
          <p:spPr>
            <a:xfrm>
              <a:off x="2009" y="2341"/>
              <a:ext cx="2268" cy="91"/>
            </a:xfrm>
            <a:prstGeom prst="rect">
              <a:avLst/>
            </a:prstGeom>
            <a:blipFill rotWithShape="1">
              <a:blip r:embed="rId3"/>
            </a:blipFill>
            <a:ln w="9525" cap="flat" cmpd="sng">
              <a:solidFill>
                <a:schemeClr val="tx1"/>
              </a:solidFill>
              <a:prstDash val="solid"/>
              <a:miter/>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sp>
          <p:nvSpPr>
            <p:cNvPr id="5149" name="Oval 29"/>
            <p:cNvSpPr/>
            <p:nvPr/>
          </p:nvSpPr>
          <p:spPr>
            <a:xfrm rot="9000000">
              <a:off x="3107" y="2341"/>
              <a:ext cx="96" cy="96"/>
            </a:xfrm>
            <a:prstGeom prst="ellipse">
              <a:avLst/>
            </a:prstGeom>
            <a:solidFill>
              <a:srgbClr val="FF3300"/>
            </a:solidFill>
            <a:ln w="9525" cap="flat" cmpd="sng">
              <a:solidFill>
                <a:srgbClr val="FF3300"/>
              </a:solidFill>
              <a:prstDash val="solid"/>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grpSp>
      <p:grpSp>
        <p:nvGrpSpPr>
          <p:cNvPr id="11" name="Group 30"/>
          <p:cNvGrpSpPr/>
          <p:nvPr/>
        </p:nvGrpSpPr>
        <p:grpSpPr>
          <a:xfrm rot="1927850">
            <a:off x="6383338" y="3427413"/>
            <a:ext cx="3600450" cy="152400"/>
            <a:chOff x="2009" y="2341"/>
            <a:chExt cx="2268" cy="96"/>
          </a:xfrm>
        </p:grpSpPr>
        <p:sp>
          <p:nvSpPr>
            <p:cNvPr id="5151" name="Rectangle 31" descr="栎木"/>
            <p:cNvSpPr/>
            <p:nvPr/>
          </p:nvSpPr>
          <p:spPr>
            <a:xfrm>
              <a:off x="2009" y="2341"/>
              <a:ext cx="2268" cy="91"/>
            </a:xfrm>
            <a:prstGeom prst="rect">
              <a:avLst/>
            </a:prstGeom>
            <a:blipFill rotWithShape="1">
              <a:blip r:embed="rId3"/>
            </a:blipFill>
            <a:ln w="9525" cap="flat" cmpd="sng">
              <a:solidFill>
                <a:schemeClr val="tx1"/>
              </a:solidFill>
              <a:prstDash val="solid"/>
              <a:miter/>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sp>
          <p:nvSpPr>
            <p:cNvPr id="5152" name="Oval 32"/>
            <p:cNvSpPr/>
            <p:nvPr/>
          </p:nvSpPr>
          <p:spPr>
            <a:xfrm rot="9000000">
              <a:off x="3107" y="2341"/>
              <a:ext cx="96" cy="96"/>
            </a:xfrm>
            <a:prstGeom prst="ellipse">
              <a:avLst/>
            </a:prstGeom>
            <a:solidFill>
              <a:srgbClr val="FF3300"/>
            </a:solidFill>
            <a:ln w="9525" cap="flat" cmpd="sng">
              <a:solidFill>
                <a:srgbClr val="FF3300"/>
              </a:solidFill>
              <a:prstDash val="solid"/>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grpSp>
      <p:sp>
        <p:nvSpPr>
          <p:cNvPr id="5153" name="Text Box 33"/>
          <p:cNvSpPr txBox="1"/>
          <p:nvPr/>
        </p:nvSpPr>
        <p:spPr>
          <a:xfrm>
            <a:off x="2495550" y="836614"/>
            <a:ext cx="7702550" cy="579437"/>
          </a:xfrm>
          <a:prstGeom prst="rect">
            <a:avLst/>
          </a:prstGeom>
          <a:noFill/>
          <a:ln w="9525">
            <a:noFill/>
          </a:ln>
        </p:spPr>
        <p:txBody>
          <a:bodyPr wrap="none">
            <a:spAutoFit/>
          </a:bodyPr>
          <a:lstStyle/>
          <a:p>
            <a:pPr lvl="0"/>
            <a:r>
              <a:rPr lang="zh-CN" altLang="en-US" sz="3200" b="1" dirty="0">
                <a:solidFill>
                  <a:srgbClr val="0000FF"/>
                </a:solidFill>
                <a:latin typeface="华文新魏" pitchFamily="2" charset="-122"/>
                <a:ea typeface="华文新魏" pitchFamily="2" charset="-122"/>
              </a:rPr>
              <a:t>在相交线的模型中</a:t>
            </a:r>
            <a:r>
              <a:rPr lang="en-US" altLang="zh-CN" sz="3200" b="1" dirty="0">
                <a:solidFill>
                  <a:srgbClr val="0000FF"/>
                </a:solidFill>
                <a:latin typeface="华文新魏" pitchFamily="2" charset="-122"/>
                <a:ea typeface="华文新魏" pitchFamily="2" charset="-122"/>
              </a:rPr>
              <a:t>,</a:t>
            </a:r>
            <a:r>
              <a:rPr lang="zh-CN" altLang="en-US" sz="3200" b="1" dirty="0">
                <a:solidFill>
                  <a:srgbClr val="0000FF"/>
                </a:solidFill>
                <a:latin typeface="华文新魏" pitchFamily="2" charset="-122"/>
                <a:ea typeface="华文新魏" pitchFamily="2" charset="-122"/>
              </a:rPr>
              <a:t>固定木条</a:t>
            </a:r>
            <a:r>
              <a:rPr lang="en-US" altLang="zh-CN" sz="3200" b="1" dirty="0">
                <a:solidFill>
                  <a:srgbClr val="0000FF"/>
                </a:solidFill>
                <a:latin typeface="华文新魏" pitchFamily="2" charset="-122"/>
                <a:ea typeface="华文新魏" pitchFamily="2" charset="-122"/>
              </a:rPr>
              <a:t>a,</a:t>
            </a:r>
            <a:r>
              <a:rPr lang="zh-CN" altLang="en-US" sz="3200" b="1" dirty="0">
                <a:solidFill>
                  <a:srgbClr val="0000FF"/>
                </a:solidFill>
                <a:latin typeface="华文新魏" pitchFamily="2" charset="-122"/>
                <a:ea typeface="华文新魏" pitchFamily="2" charset="-122"/>
              </a:rPr>
              <a:t>转动木条</a:t>
            </a:r>
            <a:r>
              <a:rPr lang="en-US" altLang="zh-CN" sz="3200" b="1">
                <a:solidFill>
                  <a:srgbClr val="0000FF"/>
                </a:solidFill>
                <a:latin typeface="华文新魏" pitchFamily="2" charset="-122"/>
                <a:ea typeface="华文新魏" pitchFamily="2" charset="-122"/>
              </a:rPr>
              <a:t>b,</a:t>
            </a:r>
          </a:p>
        </p:txBody>
      </p:sp>
      <p:sp>
        <p:nvSpPr>
          <p:cNvPr id="4130" name="Text Box 34"/>
          <p:cNvSpPr txBox="1"/>
          <p:nvPr/>
        </p:nvSpPr>
        <p:spPr>
          <a:xfrm>
            <a:off x="2063751" y="2849564"/>
            <a:ext cx="4602163" cy="579437"/>
          </a:xfrm>
          <a:prstGeom prst="rect">
            <a:avLst/>
          </a:prstGeom>
          <a:noFill/>
          <a:ln w="9525">
            <a:noFill/>
          </a:ln>
        </p:spPr>
        <p:txBody>
          <a:bodyPr wrap="none">
            <a:spAutoFit/>
          </a:bodyPr>
          <a:lstStyle/>
          <a:p>
            <a:pPr lvl="0"/>
            <a:r>
              <a:rPr lang="zh-CN" altLang="en-US" sz="3200" b="1" dirty="0">
                <a:solidFill>
                  <a:srgbClr val="FF3300"/>
                </a:solidFill>
                <a:latin typeface="华文新魏" pitchFamily="2" charset="-122"/>
                <a:ea typeface="华文新魏" pitchFamily="2" charset="-122"/>
              </a:rPr>
              <a:t>当</a:t>
            </a:r>
            <a:r>
              <a:rPr lang="zh-CN" altLang="zh-CN" sz="3200" b="1" dirty="0">
                <a:solidFill>
                  <a:srgbClr val="FF3300"/>
                </a:solidFill>
                <a:latin typeface="华文新魏" pitchFamily="2" charset="-122"/>
                <a:ea typeface="华文新魏" pitchFamily="2" charset="-122"/>
              </a:rPr>
              <a:t>α =90°</a:t>
            </a:r>
            <a:r>
              <a:rPr lang="zh-CN" altLang="en-US" sz="3200" b="1" dirty="0">
                <a:solidFill>
                  <a:srgbClr val="FF3300"/>
                </a:solidFill>
                <a:latin typeface="华文新魏" pitchFamily="2" charset="-122"/>
                <a:ea typeface="华文新魏" pitchFamily="2" charset="-122"/>
              </a:rPr>
              <a:t>时</a:t>
            </a:r>
            <a:r>
              <a:rPr lang="en-US" altLang="zh-CN" sz="3200" b="1" dirty="0">
                <a:solidFill>
                  <a:srgbClr val="FF3300"/>
                </a:solidFill>
                <a:latin typeface="华文新魏" pitchFamily="2" charset="-122"/>
                <a:ea typeface="华文新魏" pitchFamily="2" charset="-122"/>
              </a:rPr>
              <a:t>,a</a:t>
            </a:r>
            <a:r>
              <a:rPr lang="zh-CN" altLang="en-US" sz="3200" b="1" dirty="0">
                <a:solidFill>
                  <a:srgbClr val="FF3300"/>
                </a:solidFill>
                <a:latin typeface="华文新魏" pitchFamily="2" charset="-122"/>
                <a:ea typeface="华文新魏" pitchFamily="2" charset="-122"/>
              </a:rPr>
              <a:t>与</a:t>
            </a:r>
            <a:r>
              <a:rPr lang="en-US" altLang="zh-CN" sz="3200" b="1" dirty="0">
                <a:solidFill>
                  <a:srgbClr val="FF3300"/>
                </a:solidFill>
                <a:latin typeface="华文新魏" pitchFamily="2" charset="-122"/>
                <a:ea typeface="华文新魏" pitchFamily="2" charset="-122"/>
              </a:rPr>
              <a:t>b</a:t>
            </a:r>
            <a:r>
              <a:rPr lang="zh-CN" altLang="en-US" sz="3200" b="1" dirty="0">
                <a:solidFill>
                  <a:srgbClr val="FF3300"/>
                </a:solidFill>
                <a:latin typeface="华文新魏" pitchFamily="2" charset="-122"/>
                <a:ea typeface="华文新魏" pitchFamily="2" charset="-122"/>
              </a:rPr>
              <a:t>垂直</a:t>
            </a:r>
            <a:r>
              <a:rPr lang="en-US" altLang="zh-CN" sz="3200" b="1">
                <a:solidFill>
                  <a:srgbClr val="FF3300"/>
                </a:solidFill>
                <a:latin typeface="华文新魏" pitchFamily="2" charset="-122"/>
                <a:ea typeface="华文新魏" pitchFamily="2" charset="-122"/>
              </a:rPr>
              <a:t>.</a:t>
            </a:r>
          </a:p>
        </p:txBody>
      </p:sp>
      <p:sp>
        <p:nvSpPr>
          <p:cNvPr id="4131" name="Text Box 35"/>
          <p:cNvSpPr txBox="1"/>
          <p:nvPr/>
        </p:nvSpPr>
        <p:spPr>
          <a:xfrm>
            <a:off x="1847851" y="1628775"/>
            <a:ext cx="4752975" cy="1066800"/>
          </a:xfrm>
          <a:prstGeom prst="rect">
            <a:avLst/>
          </a:prstGeom>
          <a:noFill/>
          <a:ln w="9525">
            <a:noFill/>
          </a:ln>
        </p:spPr>
        <p:txBody>
          <a:bodyPr>
            <a:spAutoFit/>
          </a:bodyPr>
          <a:lstStyle/>
          <a:p>
            <a:pPr lvl="0"/>
            <a:r>
              <a:rPr lang="zh-CN" altLang="en-US" sz="3200" b="1" dirty="0">
                <a:solidFill>
                  <a:srgbClr val="0000FF"/>
                </a:solidFill>
                <a:latin typeface="华文新魏" pitchFamily="2" charset="-122"/>
                <a:ea typeface="华文新魏" pitchFamily="2" charset="-122"/>
              </a:rPr>
              <a:t>当</a:t>
            </a:r>
            <a:r>
              <a:rPr lang="en-US" altLang="zh-CN" sz="3200" b="1" dirty="0">
                <a:solidFill>
                  <a:srgbClr val="0000FF"/>
                </a:solidFill>
                <a:latin typeface="华文新魏" pitchFamily="2" charset="-122"/>
                <a:ea typeface="华文新魏" pitchFamily="2" charset="-122"/>
              </a:rPr>
              <a:t>b</a:t>
            </a:r>
            <a:r>
              <a:rPr lang="zh-CN" altLang="en-US" sz="3200" b="1" dirty="0">
                <a:solidFill>
                  <a:srgbClr val="0000FF"/>
                </a:solidFill>
                <a:latin typeface="华文新魏" pitchFamily="2" charset="-122"/>
                <a:ea typeface="华文新魏" pitchFamily="2" charset="-122"/>
              </a:rPr>
              <a:t>的位置变化时</a:t>
            </a:r>
            <a:r>
              <a:rPr lang="en-US" altLang="zh-CN" sz="3200" b="1" dirty="0">
                <a:solidFill>
                  <a:srgbClr val="0000FF"/>
                </a:solidFill>
                <a:latin typeface="华文新魏" pitchFamily="2" charset="-122"/>
                <a:ea typeface="华文新魏" pitchFamily="2" charset="-122"/>
              </a:rPr>
              <a:t>,a</a:t>
            </a:r>
            <a:r>
              <a:rPr lang="zh-CN" altLang="en-US" sz="3200" b="1" dirty="0">
                <a:solidFill>
                  <a:srgbClr val="0000FF"/>
                </a:solidFill>
                <a:latin typeface="华文新魏" pitchFamily="2" charset="-122"/>
                <a:ea typeface="华文新魏" pitchFamily="2" charset="-122"/>
              </a:rPr>
              <a:t>、</a:t>
            </a:r>
            <a:r>
              <a:rPr lang="en-US" altLang="zh-CN" sz="3200" b="1" dirty="0">
                <a:solidFill>
                  <a:srgbClr val="0000FF"/>
                </a:solidFill>
                <a:latin typeface="华文新魏" pitchFamily="2" charset="-122"/>
                <a:ea typeface="华文新魏" pitchFamily="2" charset="-122"/>
              </a:rPr>
              <a:t>b</a:t>
            </a:r>
            <a:r>
              <a:rPr lang="zh-CN" altLang="en-US" sz="3200" b="1" dirty="0">
                <a:solidFill>
                  <a:srgbClr val="0000FF"/>
                </a:solidFill>
                <a:latin typeface="华文新魏" pitchFamily="2" charset="-122"/>
                <a:ea typeface="华文新魏" pitchFamily="2" charset="-122"/>
              </a:rPr>
              <a:t>所成的角</a:t>
            </a:r>
            <a:r>
              <a:rPr lang="en-US" altLang="zh-CN" sz="3200" b="1" dirty="0">
                <a:solidFill>
                  <a:srgbClr val="0000FF"/>
                </a:solidFill>
                <a:latin typeface="华文新魏" pitchFamily="2" charset="-122"/>
                <a:ea typeface="华文新魏" pitchFamily="2" charset="-122"/>
              </a:rPr>
              <a:t>α</a:t>
            </a:r>
            <a:r>
              <a:rPr lang="zh-CN" altLang="en-US" sz="3200" b="1" dirty="0">
                <a:solidFill>
                  <a:srgbClr val="0000FF"/>
                </a:solidFill>
                <a:latin typeface="华文新魏" pitchFamily="2" charset="-122"/>
                <a:ea typeface="华文新魏" pitchFamily="2" charset="-122"/>
              </a:rPr>
              <a:t>也会发生变化</a:t>
            </a:r>
            <a:r>
              <a:rPr lang="en-US" altLang="zh-CN" sz="3200" b="1">
                <a:solidFill>
                  <a:srgbClr val="0000FF"/>
                </a:solidFill>
                <a:latin typeface="华文新魏" pitchFamily="2" charset="-122"/>
                <a:ea typeface="华文新魏" pitchFamily="2" charset="-122"/>
              </a:rPr>
              <a:t>.</a:t>
            </a:r>
          </a:p>
        </p:txBody>
      </p:sp>
      <p:sp>
        <p:nvSpPr>
          <p:cNvPr id="4132" name="Text Box 36"/>
          <p:cNvSpPr txBox="1"/>
          <p:nvPr/>
        </p:nvSpPr>
        <p:spPr>
          <a:xfrm>
            <a:off x="2063750" y="3514725"/>
            <a:ext cx="4679950" cy="1066800"/>
          </a:xfrm>
          <a:prstGeom prst="rect">
            <a:avLst/>
          </a:prstGeom>
          <a:noFill/>
          <a:ln w="9525">
            <a:noFill/>
          </a:ln>
        </p:spPr>
        <p:txBody>
          <a:bodyPr>
            <a:spAutoFit/>
          </a:bodyPr>
          <a:lstStyle/>
          <a:p>
            <a:pPr lvl="0"/>
            <a:r>
              <a:rPr lang="zh-CN" altLang="en-US" sz="3200" b="1" dirty="0">
                <a:solidFill>
                  <a:srgbClr val="0000FF"/>
                </a:solidFill>
                <a:latin typeface="华文新魏" pitchFamily="2" charset="-122"/>
                <a:ea typeface="华文新魏" pitchFamily="2" charset="-122"/>
              </a:rPr>
              <a:t>当</a:t>
            </a:r>
            <a:r>
              <a:rPr lang="zh-CN" altLang="zh-CN" sz="3200" b="1" dirty="0">
                <a:solidFill>
                  <a:srgbClr val="0000FF"/>
                </a:solidFill>
                <a:latin typeface="华文新魏" pitchFamily="2" charset="-122"/>
                <a:ea typeface="华文新魏" pitchFamily="2" charset="-122"/>
              </a:rPr>
              <a:t>α ≠90°</a:t>
            </a:r>
            <a:r>
              <a:rPr lang="zh-CN" altLang="en-US" sz="3200" b="1" dirty="0">
                <a:solidFill>
                  <a:srgbClr val="0000FF"/>
                </a:solidFill>
                <a:latin typeface="华文新魏" pitchFamily="2" charset="-122"/>
                <a:ea typeface="华文新魏" pitchFamily="2" charset="-122"/>
              </a:rPr>
              <a:t>时</a:t>
            </a:r>
            <a:r>
              <a:rPr lang="en-US" altLang="zh-CN" sz="3200" b="1" dirty="0">
                <a:solidFill>
                  <a:srgbClr val="0000FF"/>
                </a:solidFill>
                <a:latin typeface="华文新魏" pitchFamily="2" charset="-122"/>
                <a:ea typeface="华文新魏" pitchFamily="2" charset="-122"/>
              </a:rPr>
              <a:t>,a</a:t>
            </a:r>
            <a:r>
              <a:rPr lang="zh-CN" altLang="en-US" sz="3200" b="1" dirty="0">
                <a:solidFill>
                  <a:srgbClr val="0000FF"/>
                </a:solidFill>
                <a:latin typeface="华文新魏" pitchFamily="2" charset="-122"/>
                <a:ea typeface="华文新魏" pitchFamily="2" charset="-122"/>
              </a:rPr>
              <a:t>与</a:t>
            </a:r>
            <a:r>
              <a:rPr lang="en-US" altLang="zh-CN" sz="3200" b="1" dirty="0">
                <a:solidFill>
                  <a:srgbClr val="0000FF"/>
                </a:solidFill>
                <a:latin typeface="华文新魏" pitchFamily="2" charset="-122"/>
                <a:ea typeface="华文新魏" pitchFamily="2" charset="-122"/>
              </a:rPr>
              <a:t>b</a:t>
            </a:r>
            <a:r>
              <a:rPr lang="zh-CN" altLang="en-US" sz="3200" b="1" dirty="0">
                <a:solidFill>
                  <a:srgbClr val="0000FF"/>
                </a:solidFill>
                <a:latin typeface="华文新魏" pitchFamily="2" charset="-122"/>
                <a:ea typeface="华文新魏" pitchFamily="2" charset="-122"/>
              </a:rPr>
              <a:t>不垂直，叫</a:t>
            </a:r>
            <a:r>
              <a:rPr lang="zh-CN" altLang="en-US" sz="3200" b="1" dirty="0">
                <a:solidFill>
                  <a:srgbClr val="FF0000"/>
                </a:solidFill>
                <a:latin typeface="华文新魏" pitchFamily="2" charset="-122"/>
                <a:ea typeface="华文新魏" pitchFamily="2" charset="-122"/>
              </a:rPr>
              <a:t>斜交</a:t>
            </a:r>
            <a:r>
              <a:rPr lang="en-US" altLang="zh-CN" sz="3200" b="1">
                <a:solidFill>
                  <a:srgbClr val="0000FF"/>
                </a:solidFill>
                <a:latin typeface="华文新魏" pitchFamily="2" charset="-122"/>
                <a:ea typeface="华文新魏" pitchFamily="2" charset="-122"/>
              </a:rPr>
              <a:t>.</a:t>
            </a:r>
          </a:p>
        </p:txBody>
      </p:sp>
      <p:sp>
        <p:nvSpPr>
          <p:cNvPr id="4133" name="Text Box 37"/>
          <p:cNvSpPr txBox="1"/>
          <p:nvPr/>
        </p:nvSpPr>
        <p:spPr>
          <a:xfrm>
            <a:off x="2063750" y="4868864"/>
            <a:ext cx="2622550" cy="579437"/>
          </a:xfrm>
          <a:prstGeom prst="rect">
            <a:avLst/>
          </a:prstGeom>
          <a:noFill/>
          <a:ln w="9525">
            <a:noFill/>
          </a:ln>
        </p:spPr>
        <p:txBody>
          <a:bodyPr wrap="none">
            <a:spAutoFit/>
          </a:bodyPr>
          <a:lstStyle/>
          <a:p>
            <a:pPr lvl="0"/>
            <a:r>
              <a:rPr lang="zh-CN" altLang="en-US" sz="3200" b="1" dirty="0">
                <a:solidFill>
                  <a:srgbClr val="FF3300"/>
                </a:solidFill>
                <a:latin typeface="华文新魏" pitchFamily="2" charset="-122"/>
                <a:ea typeface="华文新魏" pitchFamily="2" charset="-122"/>
              </a:rPr>
              <a:t>两条直线相交</a:t>
            </a:r>
          </a:p>
        </p:txBody>
      </p:sp>
      <p:sp>
        <p:nvSpPr>
          <p:cNvPr id="5158" name="AutoShape 38"/>
          <p:cNvSpPr/>
          <p:nvPr/>
        </p:nvSpPr>
        <p:spPr>
          <a:xfrm>
            <a:off x="4656138" y="4746625"/>
            <a:ext cx="152400" cy="914400"/>
          </a:xfrm>
          <a:prstGeom prst="leftBrace">
            <a:avLst>
              <a:gd name="adj1" fmla="val 50000"/>
              <a:gd name="adj2" fmla="val 50000"/>
            </a:avLst>
          </a:prstGeom>
          <a:noFill/>
          <a:ln w="38100" cap="flat" cmpd="sng">
            <a:solidFill>
              <a:srgbClr val="0000FF"/>
            </a:solidFill>
            <a:prstDash val="solid"/>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sp>
        <p:nvSpPr>
          <p:cNvPr id="4135" name="Text Box 39"/>
          <p:cNvSpPr txBox="1"/>
          <p:nvPr/>
        </p:nvSpPr>
        <p:spPr>
          <a:xfrm>
            <a:off x="4800600" y="4508500"/>
            <a:ext cx="996950" cy="579438"/>
          </a:xfrm>
          <a:prstGeom prst="rect">
            <a:avLst/>
          </a:prstGeom>
          <a:noFill/>
          <a:ln w="9525">
            <a:noFill/>
          </a:ln>
        </p:spPr>
        <p:txBody>
          <a:bodyPr wrap="none">
            <a:spAutoFit/>
          </a:bodyPr>
          <a:lstStyle/>
          <a:p>
            <a:pPr lvl="0"/>
            <a:r>
              <a:rPr lang="zh-CN" altLang="en-US" sz="3200" b="1" dirty="0">
                <a:solidFill>
                  <a:srgbClr val="0000FF"/>
                </a:solidFill>
                <a:latin typeface="华文新魏" pitchFamily="2" charset="-122"/>
                <a:ea typeface="华文新魏" pitchFamily="2" charset="-122"/>
              </a:rPr>
              <a:t>斜交</a:t>
            </a:r>
          </a:p>
        </p:txBody>
      </p:sp>
      <p:sp>
        <p:nvSpPr>
          <p:cNvPr id="4136" name="Text Box 40"/>
          <p:cNvSpPr txBox="1"/>
          <p:nvPr/>
        </p:nvSpPr>
        <p:spPr>
          <a:xfrm>
            <a:off x="4811713" y="5297489"/>
            <a:ext cx="996950" cy="579437"/>
          </a:xfrm>
          <a:prstGeom prst="rect">
            <a:avLst/>
          </a:prstGeom>
          <a:noFill/>
          <a:ln w="9525">
            <a:noFill/>
          </a:ln>
        </p:spPr>
        <p:txBody>
          <a:bodyPr wrap="none">
            <a:spAutoFit/>
          </a:bodyPr>
          <a:lstStyle/>
          <a:p>
            <a:pPr lvl="0"/>
            <a:r>
              <a:rPr lang="zh-CN" altLang="en-US" sz="3200" b="1" dirty="0">
                <a:solidFill>
                  <a:srgbClr val="FF3300"/>
                </a:solidFill>
                <a:latin typeface="华文新魏" pitchFamily="2" charset="-122"/>
                <a:ea typeface="华文新魏" pitchFamily="2" charset="-122"/>
              </a:rPr>
              <a:t>垂直</a:t>
            </a:r>
          </a:p>
        </p:txBody>
      </p:sp>
      <p:sp>
        <p:nvSpPr>
          <p:cNvPr id="4137" name="Text Box 41"/>
          <p:cNvSpPr txBox="1"/>
          <p:nvPr/>
        </p:nvSpPr>
        <p:spPr>
          <a:xfrm>
            <a:off x="5951538" y="5300664"/>
            <a:ext cx="4248150" cy="579437"/>
          </a:xfrm>
          <a:prstGeom prst="rect">
            <a:avLst/>
          </a:prstGeom>
          <a:noFill/>
          <a:ln w="9525">
            <a:noFill/>
          </a:ln>
        </p:spPr>
        <p:txBody>
          <a:bodyPr wrap="none">
            <a:spAutoFit/>
          </a:bodyPr>
          <a:lstStyle/>
          <a:p>
            <a:pPr lvl="0"/>
            <a:r>
              <a:rPr lang="zh-CN" altLang="en-US" sz="3200" b="1" dirty="0">
                <a:solidFill>
                  <a:srgbClr val="0000FF"/>
                </a:solidFill>
                <a:latin typeface="华文新魏" pitchFamily="2" charset="-122"/>
                <a:ea typeface="华文新魏" pitchFamily="2" charset="-122"/>
              </a:rPr>
              <a:t>垂直是相交的特殊情况</a:t>
            </a:r>
          </a:p>
        </p:txBody>
      </p:sp>
      <p:sp>
        <p:nvSpPr>
          <p:cNvPr id="5162" name="Line 42"/>
          <p:cNvSpPr/>
          <p:nvPr/>
        </p:nvSpPr>
        <p:spPr>
          <a:xfrm>
            <a:off x="5735639" y="5589588"/>
            <a:ext cx="288925" cy="0"/>
          </a:xfrm>
          <a:prstGeom prst="line">
            <a:avLst/>
          </a:prstGeom>
          <a:ln w="57150" cap="flat" cmpd="sng">
            <a:solidFill>
              <a:srgbClr val="0000FF"/>
            </a:solidFill>
            <a:prstDash val="solid"/>
            <a:headEnd type="none" w="med" len="med"/>
            <a:tailEnd type="none" w="med" len="med"/>
          </a:ln>
        </p:spPr>
      </p:sp>
      <p:sp>
        <p:nvSpPr>
          <p:cNvPr id="5163" name="WordArt 43">
            <a:hlinkClick r:id="rId4" action="ppaction://hlinksldjump"/>
          </p:cNvPr>
          <p:cNvSpPr>
            <a:spLocks noTextEdit="1"/>
          </p:cNvSpPr>
          <p:nvPr/>
        </p:nvSpPr>
        <p:spPr>
          <a:xfrm rot="270840">
            <a:off x="1847850" y="0"/>
            <a:ext cx="2413000" cy="603250"/>
          </a:xfrm>
          <a:prstGeom prst="rect">
            <a:avLst/>
          </a:prstGeom>
        </p:spPr>
        <p:txBody>
          <a:bodyPr wrap="none" fromWordArt="1">
            <a:prstTxWarp prst="textCascadeUp">
              <a:avLst>
                <a:gd name="adj" fmla="val 100000"/>
              </a:avLst>
            </a:prstTxWarp>
            <a:normAutofit fontScale="70000" lnSpcReduction="20000"/>
            <a:scene3d>
              <a:camera prst="legacyPerspectiveFront">
                <a:rot lat="20520000" lon="1080000" rev="0"/>
              </a:camera>
              <a:lightRig rig="legacyHarsh2" dir="b"/>
            </a:scene3d>
            <a:sp3d extrusionH="430200" prstMaterial="legacyMatte">
              <a:extrusionClr>
                <a:srgbClr val="FF6600"/>
              </a:extrusionClr>
            </a:sp3d>
          </a:bodyPr>
          <a:lstStyle/>
          <a:p>
            <a:pPr algn="ctr"/>
            <a:r>
              <a:rPr lang="zh-CN" altLang="en-US" sz="5400" i="1">
                <a:gradFill rotWithShape="1">
                  <a:gsLst>
                    <a:gs pos="0">
                      <a:srgbClr val="FFE701"/>
                    </a:gs>
                    <a:gs pos="100000">
                      <a:srgbClr val="FE3E02"/>
                    </a:gs>
                  </a:gsLst>
                  <a:lin ang="5100000" scaled="1"/>
                  <a:tileRect/>
                </a:gradFill>
                <a:latin typeface="华文新魏" charset="0"/>
                <a:ea typeface="华文新魏" charset="0"/>
              </a:rPr>
              <a:t>观察思考</a:t>
            </a:r>
          </a:p>
        </p:txBody>
      </p:sp>
      <p:sp>
        <p:nvSpPr>
          <p:cNvPr id="4140" name="Text Box 44"/>
          <p:cNvSpPr txBox="1"/>
          <p:nvPr/>
        </p:nvSpPr>
        <p:spPr>
          <a:xfrm>
            <a:off x="8816975" y="2895600"/>
            <a:ext cx="641350" cy="641350"/>
          </a:xfrm>
          <a:prstGeom prst="rect">
            <a:avLst/>
          </a:prstGeom>
          <a:noFill/>
          <a:ln w="9525">
            <a:noFill/>
          </a:ln>
        </p:spPr>
        <p:txBody>
          <a:bodyPr wrap="none">
            <a:spAutoFit/>
          </a:bodyPr>
          <a:lstStyle/>
          <a:p>
            <a:pPr lvl="0"/>
            <a:r>
              <a:rPr lang="zh-CN" altLang="en-US" sz="3600" b="1" dirty="0">
                <a:solidFill>
                  <a:srgbClr val="FF3300"/>
                </a:solidFill>
                <a:latin typeface="Arial" panose="020B0604020202020204" pitchFamily="34" charset="0"/>
                <a:ea typeface="华文中宋" pitchFamily="2" charset="-122"/>
              </a:rPr>
              <a:t>）</a:t>
            </a:r>
          </a:p>
        </p:txBody>
      </p:sp>
      <p:sp>
        <p:nvSpPr>
          <p:cNvPr id="4141" name="Text Box 45"/>
          <p:cNvSpPr txBox="1">
            <a:spLocks noChangeArrowheads="1"/>
          </p:cNvSpPr>
          <p:nvPr/>
        </p:nvSpPr>
        <p:spPr bwMode="auto">
          <a:xfrm>
            <a:off x="8904288" y="2708276"/>
            <a:ext cx="596638" cy="646331"/>
          </a:xfrm>
          <a:prstGeom prst="rect">
            <a:avLst/>
          </a:prstGeom>
          <a:noFill/>
          <a:ln w="9525">
            <a:noFill/>
            <a:miter lim="800000"/>
          </a:ln>
          <a:effectLst/>
        </p:spPr>
        <p:txBody>
          <a:bodyPr wrap="none">
            <a:spAutoFit/>
          </a:bodyPr>
          <a:lstStyle/>
          <a:p>
            <a:pPr fontAlgn="base">
              <a:spcBef>
                <a:spcPct val="0"/>
              </a:spcBef>
              <a:spcAft>
                <a:spcPct val="0"/>
              </a:spcAft>
              <a:defRPr/>
            </a:pPr>
            <a:r>
              <a:rPr lang="en-US" altLang="zh-CN" sz="3600" b="1">
                <a:solidFill>
                  <a:srgbClr val="FF3300"/>
                </a:solidFill>
                <a:effectLst>
                  <a:outerShdw blurRad="38100" dist="38100" dir="2700000" algn="tl">
                    <a:srgbClr val="000000"/>
                  </a:outerShdw>
                </a:effectLst>
                <a:latin typeface="Arial" panose="020B0604020202020204" pitchFamily="34" charset="0"/>
                <a:ea typeface="宋体" panose="02010600030101010101" pitchFamily="2" charset="-122"/>
              </a:rPr>
              <a:t>α </a:t>
            </a:r>
          </a:p>
        </p:txBody>
      </p:sp>
      <p:sp>
        <p:nvSpPr>
          <p:cNvPr id="4142" name="Text Box 46"/>
          <p:cNvSpPr txBox="1">
            <a:spLocks noChangeArrowheads="1"/>
          </p:cNvSpPr>
          <p:nvPr/>
        </p:nvSpPr>
        <p:spPr bwMode="auto">
          <a:xfrm>
            <a:off x="9625014" y="3429000"/>
            <a:ext cx="409575" cy="579438"/>
          </a:xfrm>
          <a:prstGeom prst="rect">
            <a:avLst/>
          </a:prstGeom>
          <a:noFill/>
          <a:ln w="9525">
            <a:noFill/>
            <a:miter lim="800000"/>
          </a:ln>
          <a:effectLst/>
        </p:spPr>
        <p:txBody>
          <a:bodyPr wrap="none">
            <a:spAutoFit/>
          </a:bodyPr>
          <a:lstStyle/>
          <a:p>
            <a:pPr lvl="0"/>
            <a:r>
              <a:rPr lang="en-US" altLang="zh-CN" sz="3200" b="1">
                <a:solidFill>
                  <a:srgbClr val="0000FF"/>
                </a:solidFill>
                <a:effectLst>
                  <a:outerShdw blurRad="38100" dist="38100" dir="2700000">
                    <a:srgbClr val="C0C0C0"/>
                  </a:outerShdw>
                </a:effectLst>
                <a:latin typeface="Arial" panose="020B0604020202020204" pitchFamily="34" charset="0"/>
                <a:ea typeface="宋体" panose="02010600030101010101" pitchFamily="2" charset="-122"/>
              </a:rPr>
              <a:t>a</a:t>
            </a:r>
          </a:p>
        </p:txBody>
      </p:sp>
      <p:sp>
        <p:nvSpPr>
          <p:cNvPr id="4143" name="Text Box 47"/>
          <p:cNvSpPr txBox="1">
            <a:spLocks noChangeArrowheads="1"/>
          </p:cNvSpPr>
          <p:nvPr/>
        </p:nvSpPr>
        <p:spPr bwMode="auto">
          <a:xfrm>
            <a:off x="9409113" y="1916113"/>
            <a:ext cx="431800" cy="579438"/>
          </a:xfrm>
          <a:prstGeom prst="rect">
            <a:avLst/>
          </a:prstGeom>
          <a:noFill/>
          <a:ln w="9525">
            <a:noFill/>
            <a:miter lim="800000"/>
          </a:ln>
          <a:effectLst/>
        </p:spPr>
        <p:txBody>
          <a:bodyPr wrap="none">
            <a:spAutoFit/>
          </a:bodyPr>
          <a:lstStyle/>
          <a:p>
            <a:pPr lvl="0"/>
            <a:r>
              <a:rPr lang="en-US" altLang="zh-CN" sz="3200" b="1">
                <a:solidFill>
                  <a:srgbClr val="0000FF"/>
                </a:solidFill>
                <a:effectLst>
                  <a:outerShdw blurRad="38100" dist="38100" dir="2700000">
                    <a:srgbClr val="C0C0C0"/>
                  </a:outerShdw>
                </a:effectLst>
                <a:latin typeface="Arial" panose="020B0604020202020204" pitchFamily="34" charset="0"/>
                <a:ea typeface="宋体" panose="02010600030101010101" pitchFamily="2" charset="-122"/>
              </a:rPr>
              <a:t>b</a:t>
            </a:r>
          </a:p>
        </p:txBody>
      </p:sp>
      <p:sp>
        <p:nvSpPr>
          <p:cNvPr id="4144" name="Text Box 48"/>
          <p:cNvSpPr txBox="1">
            <a:spLocks noChangeArrowheads="1"/>
          </p:cNvSpPr>
          <p:nvPr/>
        </p:nvSpPr>
        <p:spPr bwMode="auto">
          <a:xfrm>
            <a:off x="9018588" y="1654175"/>
            <a:ext cx="431800" cy="579438"/>
          </a:xfrm>
          <a:prstGeom prst="rect">
            <a:avLst/>
          </a:prstGeom>
          <a:noFill/>
          <a:ln w="9525">
            <a:noFill/>
            <a:miter lim="800000"/>
          </a:ln>
          <a:effectLst/>
        </p:spPr>
        <p:txBody>
          <a:bodyPr wrap="none">
            <a:spAutoFit/>
          </a:bodyPr>
          <a:lstStyle/>
          <a:p>
            <a:pPr lvl="0"/>
            <a:r>
              <a:rPr lang="en-US" altLang="zh-CN" sz="3200" b="1">
                <a:solidFill>
                  <a:srgbClr val="0000FF"/>
                </a:solidFill>
                <a:effectLst>
                  <a:outerShdw blurRad="38100" dist="38100" dir="2700000">
                    <a:srgbClr val="C0C0C0"/>
                  </a:outerShdw>
                </a:effectLst>
                <a:latin typeface="Arial" panose="020B0604020202020204" pitchFamily="34" charset="0"/>
                <a:ea typeface="宋体" panose="02010600030101010101" pitchFamily="2" charset="-122"/>
              </a:rPr>
              <a:t>b</a:t>
            </a:r>
          </a:p>
        </p:txBody>
      </p:sp>
      <p:sp>
        <p:nvSpPr>
          <p:cNvPr id="4145" name="Text Box 49"/>
          <p:cNvSpPr txBox="1">
            <a:spLocks noChangeArrowheads="1"/>
          </p:cNvSpPr>
          <p:nvPr/>
        </p:nvSpPr>
        <p:spPr bwMode="auto">
          <a:xfrm>
            <a:off x="8169275" y="1554163"/>
            <a:ext cx="431800" cy="579438"/>
          </a:xfrm>
          <a:prstGeom prst="rect">
            <a:avLst/>
          </a:prstGeom>
          <a:noFill/>
          <a:ln w="9525">
            <a:noFill/>
            <a:miter lim="800000"/>
          </a:ln>
          <a:effectLst/>
        </p:spPr>
        <p:txBody>
          <a:bodyPr wrap="none">
            <a:spAutoFit/>
          </a:bodyPr>
          <a:lstStyle/>
          <a:p>
            <a:pPr lvl="0"/>
            <a:r>
              <a:rPr lang="en-US" altLang="zh-CN" sz="3200" b="1">
                <a:solidFill>
                  <a:srgbClr val="0000FF"/>
                </a:solidFill>
                <a:effectLst>
                  <a:outerShdw blurRad="38100" dist="38100" dir="2700000">
                    <a:srgbClr val="C0C0C0"/>
                  </a:outerShdw>
                </a:effectLst>
                <a:latin typeface="Arial" panose="020B0604020202020204" pitchFamily="34" charset="0"/>
                <a:ea typeface="宋体" panose="02010600030101010101" pitchFamily="2" charset="-122"/>
              </a:rPr>
              <a:t>b</a:t>
            </a:r>
          </a:p>
        </p:txBody>
      </p:sp>
      <p:sp>
        <p:nvSpPr>
          <p:cNvPr id="4146" name="Text Box 50"/>
          <p:cNvSpPr txBox="1">
            <a:spLocks noChangeArrowheads="1"/>
          </p:cNvSpPr>
          <p:nvPr/>
        </p:nvSpPr>
        <p:spPr bwMode="auto">
          <a:xfrm>
            <a:off x="7248525" y="1625600"/>
            <a:ext cx="431800" cy="579438"/>
          </a:xfrm>
          <a:prstGeom prst="rect">
            <a:avLst/>
          </a:prstGeom>
          <a:noFill/>
          <a:ln w="9525">
            <a:noFill/>
            <a:miter lim="800000"/>
          </a:ln>
          <a:effectLst/>
        </p:spPr>
        <p:txBody>
          <a:bodyPr wrap="none">
            <a:spAutoFit/>
          </a:bodyPr>
          <a:lstStyle/>
          <a:p>
            <a:pPr lvl="0"/>
            <a:r>
              <a:rPr lang="en-US" altLang="zh-CN" sz="3200" b="1">
                <a:solidFill>
                  <a:srgbClr val="0000FF"/>
                </a:solidFill>
                <a:effectLst>
                  <a:outerShdw blurRad="38100" dist="38100" dir="2700000">
                    <a:srgbClr val="C0C0C0"/>
                  </a:outerShdw>
                </a:effectLst>
                <a:latin typeface="Arial" panose="020B0604020202020204" pitchFamily="34" charset="0"/>
                <a:ea typeface="宋体" panose="02010600030101010101" pitchFamily="2" charset="-122"/>
              </a:rPr>
              <a:t>b</a:t>
            </a:r>
          </a:p>
        </p:txBody>
      </p:sp>
      <p:sp>
        <p:nvSpPr>
          <p:cNvPr id="4147" name="Text Box 51"/>
          <p:cNvSpPr txBox="1">
            <a:spLocks noChangeArrowheads="1"/>
          </p:cNvSpPr>
          <p:nvPr/>
        </p:nvSpPr>
        <p:spPr bwMode="auto">
          <a:xfrm>
            <a:off x="6586538" y="2062163"/>
            <a:ext cx="431800" cy="579438"/>
          </a:xfrm>
          <a:prstGeom prst="rect">
            <a:avLst/>
          </a:prstGeom>
          <a:noFill/>
          <a:ln w="9525">
            <a:noFill/>
            <a:miter lim="800000"/>
          </a:ln>
          <a:effectLst/>
        </p:spPr>
        <p:txBody>
          <a:bodyPr wrap="none">
            <a:spAutoFit/>
          </a:bodyPr>
          <a:lstStyle/>
          <a:p>
            <a:pPr lvl="0"/>
            <a:r>
              <a:rPr lang="en-US" altLang="zh-CN" sz="3200" b="1">
                <a:solidFill>
                  <a:srgbClr val="0000FF"/>
                </a:solidFill>
                <a:effectLst>
                  <a:outerShdw blurRad="38100" dist="38100" dir="2700000">
                    <a:srgbClr val="C0C0C0"/>
                  </a:outerShdw>
                </a:effectLst>
                <a:latin typeface="Arial" panose="020B0604020202020204" pitchFamily="34" charset="0"/>
                <a:ea typeface="宋体" panose="02010600030101010101" pitchFamily="2" charset="-122"/>
              </a:rPr>
              <a:t>b</a:t>
            </a:r>
          </a:p>
        </p:txBody>
      </p:sp>
      <p:sp>
        <p:nvSpPr>
          <p:cNvPr id="4148" name="Text Box 52"/>
          <p:cNvSpPr txBox="1"/>
          <p:nvPr/>
        </p:nvSpPr>
        <p:spPr>
          <a:xfrm rot="-4406781">
            <a:off x="7912100" y="2881313"/>
            <a:ext cx="641350" cy="641350"/>
          </a:xfrm>
          <a:prstGeom prst="rect">
            <a:avLst/>
          </a:prstGeom>
          <a:noFill/>
          <a:ln w="9525">
            <a:noFill/>
          </a:ln>
        </p:spPr>
        <p:txBody>
          <a:bodyPr wrap="none">
            <a:spAutoFit/>
          </a:bodyPr>
          <a:lstStyle/>
          <a:p>
            <a:pPr lvl="0"/>
            <a:r>
              <a:rPr lang="zh-CN" altLang="en-US" sz="3600" b="1" dirty="0">
                <a:solidFill>
                  <a:srgbClr val="FF3300"/>
                </a:solidFill>
                <a:latin typeface="Arial" panose="020B0604020202020204" pitchFamily="34" charset="0"/>
                <a:ea typeface="华文中宋" pitchFamily="2" charset="-122"/>
              </a:rPr>
              <a:t>）</a:t>
            </a:r>
          </a:p>
        </p:txBody>
      </p:sp>
      <p:sp>
        <p:nvSpPr>
          <p:cNvPr id="4149" name="Text Box 53"/>
          <p:cNvSpPr txBox="1">
            <a:spLocks noChangeArrowheads="1"/>
          </p:cNvSpPr>
          <p:nvPr/>
        </p:nvSpPr>
        <p:spPr bwMode="auto">
          <a:xfrm>
            <a:off x="8062913" y="2787651"/>
            <a:ext cx="596638" cy="646331"/>
          </a:xfrm>
          <a:prstGeom prst="rect">
            <a:avLst/>
          </a:prstGeom>
          <a:noFill/>
          <a:ln w="9525">
            <a:noFill/>
            <a:miter lim="800000"/>
          </a:ln>
          <a:effectLst/>
        </p:spPr>
        <p:txBody>
          <a:bodyPr wrap="none">
            <a:spAutoFit/>
          </a:bodyPr>
          <a:lstStyle/>
          <a:p>
            <a:pPr fontAlgn="base">
              <a:spcBef>
                <a:spcPct val="0"/>
              </a:spcBef>
              <a:spcAft>
                <a:spcPct val="0"/>
              </a:spcAft>
              <a:defRPr/>
            </a:pPr>
            <a:r>
              <a:rPr lang="en-US" altLang="zh-CN" sz="3600" b="1">
                <a:solidFill>
                  <a:srgbClr val="FF3300"/>
                </a:solidFill>
                <a:effectLst>
                  <a:outerShdw blurRad="38100" dist="38100" dir="2700000" algn="tl">
                    <a:srgbClr val="000000"/>
                  </a:outerShdw>
                </a:effectLst>
                <a:latin typeface="Arial" panose="020B0604020202020204" pitchFamily="34" charset="0"/>
                <a:ea typeface="宋体" panose="02010600030101010101" pitchFamily="2" charset="-122"/>
              </a:rPr>
              <a:t>α </a:t>
            </a:r>
          </a:p>
        </p:txBody>
      </p:sp>
    </p:spTree>
    <p:extLst>
      <p:ext uri="{BB962C8B-B14F-4D97-AF65-F5344CB8AC3E}">
        <p14:creationId xmlns:p14="http://schemas.microsoft.com/office/powerpoint/2010/main" val="1156184355"/>
      </p:ext>
    </p:extLst>
  </p:cSld>
  <p:clrMapOvr>
    <a:masterClrMapping/>
  </p:clrMapOvr>
  <p:transition spd="slow">
    <p:push dir="u"/>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131"/>
                                        </p:tgtEl>
                                        <p:attrNameLst>
                                          <p:attrName>style.visibility</p:attrName>
                                        </p:attrNameLst>
                                      </p:cBhvr>
                                      <p:to>
                                        <p:strVal val="visible"/>
                                      </p:to>
                                    </p:set>
                                    <p:animEffect transition="in" filter="wipe(up)">
                                      <p:cBhvr>
                                        <p:cTn id="7" dur="3000"/>
                                        <p:tgtEl>
                                          <p:spTgt spid="4131"/>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4140"/>
                                        </p:tgtEl>
                                        <p:attrNameLst>
                                          <p:attrName>style.visibility</p:attrName>
                                        </p:attrNameLst>
                                      </p:cBhvr>
                                      <p:to>
                                        <p:strVal val="hidden"/>
                                      </p:to>
                                    </p:set>
                                  </p:childTnLst>
                                </p:cTn>
                              </p:par>
                              <p:par>
                                <p:cTn id="12" presetID="1" presetClass="exit" presetSubtype="0" fill="hold" nodeType="withEffect">
                                  <p:stCondLst>
                                    <p:cond delay="0"/>
                                  </p:stCondLst>
                                  <p:childTnLst>
                                    <p:set>
                                      <p:cBhvr>
                                        <p:cTn id="13" dur="1" fill="hold">
                                          <p:stCondLst>
                                            <p:cond delay="0"/>
                                          </p:stCondLst>
                                        </p:cTn>
                                        <p:tgtEl>
                                          <p:spTgt spid="3"/>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chimes.wav"/>
                                        </p:tgtEl>
                                      </p:cMediaNode>
                                    </p:audio>
                                  </p:subTnLst>
                                </p:cTn>
                              </p:par>
                              <p:par>
                                <p:cTn id="16" presetID="1" presetClass="exit" presetSubtype="0" fill="hold" grpId="0" nodeType="withEffect">
                                  <p:stCondLst>
                                    <p:cond delay="0"/>
                                  </p:stCondLst>
                                  <p:childTnLst>
                                    <p:set>
                                      <p:cBhvr>
                                        <p:cTn id="17" dur="1" fill="hold">
                                          <p:stCondLst>
                                            <p:cond delay="0"/>
                                          </p:stCondLst>
                                        </p:cTn>
                                        <p:tgtEl>
                                          <p:spTgt spid="4143"/>
                                        </p:tgtEl>
                                        <p:attrNameLst>
                                          <p:attrName>style.visibility</p:attrName>
                                        </p:attrNameLst>
                                      </p:cBhvr>
                                      <p:to>
                                        <p:strVal val="hidden"/>
                                      </p:to>
                                    </p:set>
                                  </p:childTnLst>
                                </p:cTn>
                              </p:par>
                              <p:par>
                                <p:cTn id="18" presetID="1" presetClass="entr" presetSubtype="0" fill="hold" grpId="0" nodeType="withEffect">
                                  <p:stCondLst>
                                    <p:cond delay="0"/>
                                  </p:stCondLst>
                                  <p:childTnLst>
                                    <p:set>
                                      <p:cBhvr>
                                        <p:cTn id="19" dur="1" fill="hold">
                                          <p:stCondLst>
                                            <p:cond delay="0"/>
                                          </p:stCondLst>
                                        </p:cTn>
                                        <p:tgtEl>
                                          <p:spTgt spid="4144"/>
                                        </p:tgtEl>
                                        <p:attrNameLst>
                                          <p:attrName>style.visibility</p:attrName>
                                        </p:attrNameLst>
                                      </p:cBhvr>
                                      <p:to>
                                        <p:strVal val="visible"/>
                                      </p:to>
                                    </p:set>
                                  </p:childTnLst>
                                  <p:subTnLst>
                                    <p:audio>
                                      <p:cMediaNode>
                                        <p:cTn display="0" masterRel="sameClick">
                                          <p:stCondLst>
                                            <p:cond evt="begin" delay="0">
                                              <p:tn val="18"/>
                                            </p:cond>
                                          </p:stCondLst>
                                          <p:endCondLst>
                                            <p:cond evt="onStopAudio" delay="0">
                                              <p:tgtEl>
                                                <p:sldTgt/>
                                              </p:tgtEl>
                                            </p:cond>
                                          </p:endCondLst>
                                        </p:cTn>
                                        <p:tgtEl>
                                          <p:sndTgt r:embed="rId2" name="chimes.wav"/>
                                        </p:tgtEl>
                                      </p:cMediaNode>
                                    </p:audio>
                                  </p:subTnLst>
                                </p:cTn>
                              </p:par>
                            </p:childTnLst>
                          </p:cTn>
                        </p:par>
                      </p:childTnLst>
                    </p:cTn>
                  </p:par>
                  <p:par>
                    <p:cTn id="20" fill="hold">
                      <p:stCondLst>
                        <p:cond delay="indefinite"/>
                      </p:stCondLst>
                      <p:childTnLst>
                        <p:par>
                          <p:cTn id="21" fill="hold">
                            <p:stCondLst>
                              <p:cond delay="0"/>
                            </p:stCondLst>
                            <p:childTnLst>
                              <p:par>
                                <p:cTn id="22" presetID="1" presetClass="exit" presetSubtype="0" fill="hold" nodeType="clickEffect">
                                  <p:stCondLst>
                                    <p:cond delay="0"/>
                                  </p:stCondLst>
                                  <p:childTnLst>
                                    <p:set>
                                      <p:cBhvr>
                                        <p:cTn id="23" dur="1" fill="hold">
                                          <p:stCondLst>
                                            <p:cond delay="0"/>
                                          </p:stCondLst>
                                        </p:cTn>
                                        <p:tgtEl>
                                          <p:spTgt spid="4"/>
                                        </p:tgtEl>
                                        <p:attrNameLst>
                                          <p:attrName>style.visibility</p:attrName>
                                        </p:attrNameLst>
                                      </p:cBhvr>
                                      <p:to>
                                        <p:strVal val="hidden"/>
                                      </p:to>
                                    </p:set>
                                  </p:childTnLst>
                                </p:cTn>
                              </p:par>
                              <p:par>
                                <p:cTn id="24" presetID="1" presetClass="entr" presetSubtype="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childTnLst>
                                  <p:subTnLst>
                                    <p:audio>
                                      <p:cMediaNode>
                                        <p:cTn display="0" masterRel="sameClick">
                                          <p:stCondLst>
                                            <p:cond evt="begin" delay="0">
                                              <p:tn val="24"/>
                                            </p:cond>
                                          </p:stCondLst>
                                          <p:endCondLst>
                                            <p:cond evt="onStopAudio" delay="0">
                                              <p:tgtEl>
                                                <p:sldTgt/>
                                              </p:tgtEl>
                                            </p:cond>
                                          </p:endCondLst>
                                        </p:cTn>
                                        <p:tgtEl>
                                          <p:sndTgt r:embed="rId2" name="chimes.wav"/>
                                        </p:tgtEl>
                                      </p:cMediaNode>
                                    </p:audio>
                                  </p:subTnLst>
                                </p:cTn>
                              </p:par>
                            </p:childTnLst>
                          </p:cTn>
                        </p:par>
                      </p:childTnLst>
                    </p:cTn>
                  </p:par>
                  <p:par>
                    <p:cTn id="26" fill="hold">
                      <p:stCondLst>
                        <p:cond delay="indefinite"/>
                      </p:stCondLst>
                      <p:childTnLst>
                        <p:par>
                          <p:cTn id="27" fill="hold">
                            <p:stCondLst>
                              <p:cond delay="0"/>
                            </p:stCondLst>
                            <p:childTnLst>
                              <p:par>
                                <p:cTn id="28" presetID="1" presetClass="exit" presetSubtype="0" fill="hold" nodeType="clickEffect">
                                  <p:stCondLst>
                                    <p:cond delay="0"/>
                                  </p:stCondLst>
                                  <p:childTnLst>
                                    <p:set>
                                      <p:cBhvr>
                                        <p:cTn id="29" dur="1" fill="hold">
                                          <p:stCondLst>
                                            <p:cond delay="0"/>
                                          </p:stCondLst>
                                        </p:cTn>
                                        <p:tgtEl>
                                          <p:spTgt spid="5"/>
                                        </p:tgtEl>
                                        <p:attrNameLst>
                                          <p:attrName>style.visibility</p:attrName>
                                        </p:attrNameLst>
                                      </p:cBhvr>
                                      <p:to>
                                        <p:strVal val="hidden"/>
                                      </p:to>
                                    </p:set>
                                  </p:childTnLst>
                                </p:cTn>
                              </p:par>
                              <p:par>
                                <p:cTn id="30" presetID="1" presetClass="exit" presetSubtype="0" fill="hold" grpId="1" nodeType="withEffect">
                                  <p:stCondLst>
                                    <p:cond delay="0"/>
                                  </p:stCondLst>
                                  <p:childTnLst>
                                    <p:set>
                                      <p:cBhvr>
                                        <p:cTn id="31" dur="1" fill="hold">
                                          <p:stCondLst>
                                            <p:cond delay="0"/>
                                          </p:stCondLst>
                                        </p:cTn>
                                        <p:tgtEl>
                                          <p:spTgt spid="4144"/>
                                        </p:tgtEl>
                                        <p:attrNameLst>
                                          <p:attrName>style.visibility</p:attrName>
                                        </p:attrNameLst>
                                      </p:cBhvr>
                                      <p:to>
                                        <p:strVal val="hidden"/>
                                      </p:to>
                                    </p:set>
                                  </p:childTnLst>
                                </p:cTn>
                              </p:par>
                              <p:par>
                                <p:cTn id="32" presetID="1" presetClass="entr" presetSubtype="0" fill="hold" nodeType="withEffect">
                                  <p:stCondLst>
                                    <p:cond delay="0"/>
                                  </p:stCondLst>
                                  <p:childTnLst>
                                    <p:set>
                                      <p:cBhvr>
                                        <p:cTn id="33" dur="1" fill="hold">
                                          <p:stCondLst>
                                            <p:cond delay="0"/>
                                          </p:stCondLst>
                                        </p:cTn>
                                        <p:tgtEl>
                                          <p:spTgt spid="6"/>
                                        </p:tgtEl>
                                        <p:attrNameLst>
                                          <p:attrName>style.visibility</p:attrName>
                                        </p:attrNameLst>
                                      </p:cBhvr>
                                      <p:to>
                                        <p:strVal val="visible"/>
                                      </p:to>
                                    </p:set>
                                  </p:childTnLst>
                                  <p:subTnLst>
                                    <p:audio>
                                      <p:cMediaNode>
                                        <p:cTn display="0" masterRel="sameClick">
                                          <p:stCondLst>
                                            <p:cond evt="begin" delay="0">
                                              <p:tn val="32"/>
                                            </p:cond>
                                          </p:stCondLst>
                                          <p:endCondLst>
                                            <p:cond evt="onStopAudio" delay="0">
                                              <p:tgtEl>
                                                <p:sldTgt/>
                                              </p:tgtEl>
                                            </p:cond>
                                          </p:endCondLst>
                                        </p:cTn>
                                        <p:tgtEl>
                                          <p:sndTgt r:embed="rId2" name="chimes.wav"/>
                                        </p:tgtEl>
                                      </p:cMediaNode>
                                    </p:audio>
                                  </p:subTnLst>
                                </p:cTn>
                              </p:par>
                              <p:par>
                                <p:cTn id="34" presetID="1" presetClass="entr" presetSubtype="0" fill="hold" grpId="0" nodeType="withEffect">
                                  <p:stCondLst>
                                    <p:cond delay="0"/>
                                  </p:stCondLst>
                                  <p:childTnLst>
                                    <p:set>
                                      <p:cBhvr>
                                        <p:cTn id="35" dur="1" fill="hold">
                                          <p:stCondLst>
                                            <p:cond delay="0"/>
                                          </p:stCondLst>
                                        </p:cTn>
                                        <p:tgtEl>
                                          <p:spTgt spid="4145"/>
                                        </p:tgtEl>
                                        <p:attrNameLst>
                                          <p:attrName>style.visibility</p:attrName>
                                        </p:attrNameLst>
                                      </p:cBhvr>
                                      <p:to>
                                        <p:strVal val="visible"/>
                                      </p:to>
                                    </p:set>
                                  </p:childTnLst>
                                </p:cTn>
                              </p:par>
                            </p:childTnLst>
                          </p:cTn>
                        </p:par>
                        <p:par>
                          <p:cTn id="36" fill="hold">
                            <p:stCondLst>
                              <p:cond delay="0"/>
                            </p:stCondLst>
                            <p:childTnLst>
                              <p:par>
                                <p:cTn id="37" presetID="1" presetClass="exit" presetSubtype="0" fill="hold" nodeType="afterEffect">
                                  <p:stCondLst>
                                    <p:cond delay="0"/>
                                  </p:stCondLst>
                                  <p:childTnLst>
                                    <p:set>
                                      <p:cBhvr>
                                        <p:cTn id="38" dur="1" fill="hold">
                                          <p:stCondLst>
                                            <p:cond delay="0"/>
                                          </p:stCondLst>
                                        </p:cTn>
                                        <p:tgtEl>
                                          <p:spTgt spid="6"/>
                                        </p:tgtEl>
                                        <p:attrNameLst>
                                          <p:attrName>style.visibility</p:attrName>
                                        </p:attrNameLst>
                                      </p:cBhvr>
                                      <p:to>
                                        <p:strVal val="hidden"/>
                                      </p:to>
                                    </p:set>
                                  </p:childTnLst>
                                </p:cTn>
                              </p:par>
                            </p:childTnLst>
                          </p:cTn>
                        </p:par>
                        <p:par>
                          <p:cTn id="39" fill="hold">
                            <p:stCondLst>
                              <p:cond delay="0"/>
                            </p:stCondLst>
                            <p:childTnLst>
                              <p:par>
                                <p:cTn id="40" presetID="1" presetClass="entr" presetSubtype="0" fill="hold" nodeType="afterEffect">
                                  <p:stCondLst>
                                    <p:cond delay="0"/>
                                  </p:stCondLst>
                                  <p:childTnLst>
                                    <p:set>
                                      <p:cBhvr>
                                        <p:cTn id="41" dur="1" fill="hold">
                                          <p:stCondLst>
                                            <p:cond delay="0"/>
                                          </p:stCondLst>
                                        </p:cTn>
                                        <p:tgtEl>
                                          <p:spTgt spid="7"/>
                                        </p:tgtEl>
                                        <p:attrNameLst>
                                          <p:attrName>style.visibility</p:attrName>
                                        </p:attrNameLst>
                                      </p:cBhvr>
                                      <p:to>
                                        <p:strVal val="visible"/>
                                      </p:to>
                                    </p:set>
                                  </p:childTnLst>
                                  <p:subTnLst>
                                    <p:audio>
                                      <p:cMediaNode>
                                        <p:cTn display="0" masterRel="sameClick">
                                          <p:stCondLst>
                                            <p:cond evt="begin" delay="0">
                                              <p:tn val="40"/>
                                            </p:cond>
                                          </p:stCondLst>
                                          <p:endCondLst>
                                            <p:cond evt="onStopAudio" delay="0">
                                              <p:tgtEl>
                                                <p:sldTgt/>
                                              </p:tgtEl>
                                            </p:cond>
                                          </p:endCondLst>
                                        </p:cTn>
                                        <p:tgtEl>
                                          <p:sndTgt r:embed="rId2" name="chimes.wav"/>
                                        </p:tgtEl>
                                      </p:cMediaNode>
                                    </p:audio>
                                  </p:sub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4098"/>
                                        </p:tgtEl>
                                        <p:attrNameLst>
                                          <p:attrName>style.visibility</p:attrName>
                                        </p:attrNameLst>
                                      </p:cBhvr>
                                      <p:to>
                                        <p:strVal val="visible"/>
                                      </p:to>
                                    </p:set>
                                    <p:animEffect transition="in" filter="wipe(left)">
                                      <p:cBhvr>
                                        <p:cTn id="46" dur="2000"/>
                                        <p:tgtEl>
                                          <p:spTgt spid="4098"/>
                                        </p:tgtEl>
                                      </p:cBhvr>
                                    </p:animEffect>
                                  </p:childTnLst>
                                  <p:subTnLst>
                                    <p:audio>
                                      <p:cMediaNode>
                                        <p:cTn display="0" masterRel="sameClick">
                                          <p:stCondLst>
                                            <p:cond evt="begin" delay="0">
                                              <p:tn val="44"/>
                                            </p:cond>
                                          </p:stCondLst>
                                          <p:endCondLst>
                                            <p:cond evt="onStopAudio" delay="0">
                                              <p:tgtEl>
                                                <p:sldTgt/>
                                              </p:tgtEl>
                                            </p:cond>
                                          </p:endCondLst>
                                        </p:cTn>
                                        <p:tgtEl>
                                          <p:sndTgt r:embed="rId2" name="chimes.wav"/>
                                        </p:tgtEl>
                                      </p:cMediaNode>
                                    </p:audio>
                                  </p:sub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4130"/>
                                        </p:tgtEl>
                                        <p:attrNameLst>
                                          <p:attrName>style.visibility</p:attrName>
                                        </p:attrNameLst>
                                      </p:cBhvr>
                                      <p:to>
                                        <p:strVal val="visible"/>
                                      </p:to>
                                    </p:set>
                                    <p:animEffect transition="in" filter="wipe(left)">
                                      <p:cBhvr>
                                        <p:cTn id="51" dur="2000"/>
                                        <p:tgtEl>
                                          <p:spTgt spid="4130"/>
                                        </p:tgtEl>
                                      </p:cBhvr>
                                    </p:animEffect>
                                  </p:childTnLst>
                                  <p:subTnLst>
                                    <p:audio>
                                      <p:cMediaNode>
                                        <p:cTn display="0" masterRel="sameClick">
                                          <p:stCondLst>
                                            <p:cond evt="begin" delay="0">
                                              <p:tn val="49"/>
                                            </p:cond>
                                          </p:stCondLst>
                                          <p:endCondLst>
                                            <p:cond evt="onStopAudio" delay="0">
                                              <p:tgtEl>
                                                <p:sldTgt/>
                                              </p:tgtEl>
                                            </p:cond>
                                          </p:endCondLst>
                                        </p:cTn>
                                        <p:tgtEl>
                                          <p:sndTgt r:embed="rId2" name="camera.wav"/>
                                        </p:tgtEl>
                                      </p:cMediaNode>
                                    </p:audio>
                                  </p:subTnLst>
                                </p:cTn>
                              </p:par>
                            </p:childTnLst>
                          </p:cTn>
                        </p:par>
                      </p:childTnLst>
                    </p:cTn>
                  </p:par>
                  <p:par>
                    <p:cTn id="52" fill="hold">
                      <p:stCondLst>
                        <p:cond delay="indefinite"/>
                      </p:stCondLst>
                      <p:childTnLst>
                        <p:par>
                          <p:cTn id="53" fill="hold">
                            <p:stCondLst>
                              <p:cond delay="0"/>
                            </p:stCondLst>
                            <p:childTnLst>
                              <p:par>
                                <p:cTn id="54" presetID="1" presetClass="exit" presetSubtype="0" fill="hold" grpId="1" nodeType="clickEffect">
                                  <p:stCondLst>
                                    <p:cond delay="0"/>
                                  </p:stCondLst>
                                  <p:childTnLst>
                                    <p:set>
                                      <p:cBhvr>
                                        <p:cTn id="55" dur="1" fill="hold">
                                          <p:stCondLst>
                                            <p:cond delay="0"/>
                                          </p:stCondLst>
                                        </p:cTn>
                                        <p:tgtEl>
                                          <p:spTgt spid="4098"/>
                                        </p:tgtEl>
                                        <p:attrNameLst>
                                          <p:attrName>style.visibility</p:attrName>
                                        </p:attrNameLst>
                                      </p:cBhvr>
                                      <p:to>
                                        <p:strVal val="hidden"/>
                                      </p:to>
                                    </p:set>
                                  </p:childTnLst>
                                  <p:subTnLst>
                                    <p:audio>
                                      <p:cMediaNode>
                                        <p:cTn display="0" masterRel="sameClick">
                                          <p:stCondLst>
                                            <p:cond evt="begin" delay="0">
                                              <p:tn val="54"/>
                                            </p:cond>
                                          </p:stCondLst>
                                          <p:endCondLst>
                                            <p:cond evt="onStopAudio" delay="0">
                                              <p:tgtEl>
                                                <p:sldTgt/>
                                              </p:tgtEl>
                                            </p:cond>
                                          </p:endCondLst>
                                        </p:cTn>
                                        <p:tgtEl>
                                          <p:sndTgt r:embed="rId2" name="chimes.wav"/>
                                        </p:tgtEl>
                                      </p:cMediaNode>
                                    </p:audio>
                                  </p:subTnLst>
                                </p:cTn>
                              </p:par>
                              <p:par>
                                <p:cTn id="56" presetID="1" presetClass="exit" presetSubtype="0" fill="hold" nodeType="withEffect">
                                  <p:stCondLst>
                                    <p:cond delay="0"/>
                                  </p:stCondLst>
                                  <p:childTnLst>
                                    <p:set>
                                      <p:cBhvr>
                                        <p:cTn id="57" dur="1" fill="hold">
                                          <p:stCondLst>
                                            <p:cond delay="0"/>
                                          </p:stCondLst>
                                        </p:cTn>
                                        <p:tgtEl>
                                          <p:spTgt spid="7"/>
                                        </p:tgtEl>
                                        <p:attrNameLst>
                                          <p:attrName>style.visibility</p:attrName>
                                        </p:attrNameLst>
                                      </p:cBhvr>
                                      <p:to>
                                        <p:strVal val="hidden"/>
                                      </p:to>
                                    </p:set>
                                  </p:childTnLst>
                                </p:cTn>
                              </p:par>
                              <p:par>
                                <p:cTn id="58" presetID="1" presetClass="entr" presetSubtype="0" fill="hold" nodeType="withEffect">
                                  <p:stCondLst>
                                    <p:cond delay="0"/>
                                  </p:stCondLst>
                                  <p:childTnLst>
                                    <p:set>
                                      <p:cBhvr>
                                        <p:cTn id="59" dur="1" fill="hold">
                                          <p:stCondLst>
                                            <p:cond delay="0"/>
                                          </p:stCondLst>
                                        </p:cTn>
                                        <p:tgtEl>
                                          <p:spTgt spid="8"/>
                                        </p:tgtEl>
                                        <p:attrNameLst>
                                          <p:attrName>style.visibility</p:attrName>
                                        </p:attrNameLst>
                                      </p:cBhvr>
                                      <p:to>
                                        <p:strVal val="visible"/>
                                      </p:to>
                                    </p:set>
                                  </p:childTnLst>
                                </p:cTn>
                              </p:par>
                              <p:par>
                                <p:cTn id="60" presetID="1" presetClass="entr" presetSubtype="0" fill="hold" grpId="0" nodeType="withEffect">
                                  <p:stCondLst>
                                    <p:cond delay="0"/>
                                  </p:stCondLst>
                                  <p:childTnLst>
                                    <p:set>
                                      <p:cBhvr>
                                        <p:cTn id="61" dur="1" fill="hold">
                                          <p:stCondLst>
                                            <p:cond delay="0"/>
                                          </p:stCondLst>
                                        </p:cTn>
                                        <p:tgtEl>
                                          <p:spTgt spid="4146"/>
                                        </p:tgtEl>
                                        <p:attrNameLst>
                                          <p:attrName>style.visibility</p:attrName>
                                        </p:attrNameLst>
                                      </p:cBhvr>
                                      <p:to>
                                        <p:strVal val="visible"/>
                                      </p:to>
                                    </p:set>
                                  </p:childTnLst>
                                </p:cTn>
                              </p:par>
                              <p:par>
                                <p:cTn id="62" presetID="1" presetClass="exit" presetSubtype="0" fill="hold" grpId="1" nodeType="withEffect">
                                  <p:stCondLst>
                                    <p:cond delay="0"/>
                                  </p:stCondLst>
                                  <p:childTnLst>
                                    <p:set>
                                      <p:cBhvr>
                                        <p:cTn id="63" dur="1" fill="hold">
                                          <p:stCondLst>
                                            <p:cond delay="0"/>
                                          </p:stCondLst>
                                        </p:cTn>
                                        <p:tgtEl>
                                          <p:spTgt spid="4145"/>
                                        </p:tgtEl>
                                        <p:attrNameLst>
                                          <p:attrName>style.visibility</p:attrName>
                                        </p:attrNameLst>
                                      </p:cBhvr>
                                      <p:to>
                                        <p:strVal val="hidden"/>
                                      </p:to>
                                    </p:set>
                                  </p:childTnLst>
                                </p:cTn>
                              </p:par>
                            </p:childTnLst>
                          </p:cTn>
                        </p:par>
                        <p:par>
                          <p:cTn id="64" fill="hold">
                            <p:stCondLst>
                              <p:cond delay="0"/>
                            </p:stCondLst>
                            <p:childTnLst>
                              <p:par>
                                <p:cTn id="65" presetID="1" presetClass="exit" presetSubtype="0" fill="hold" nodeType="afterEffect">
                                  <p:stCondLst>
                                    <p:cond delay="0"/>
                                  </p:stCondLst>
                                  <p:childTnLst>
                                    <p:set>
                                      <p:cBhvr>
                                        <p:cTn id="66" dur="1" fill="hold">
                                          <p:stCondLst>
                                            <p:cond delay="0"/>
                                          </p:stCondLst>
                                        </p:cTn>
                                        <p:tgtEl>
                                          <p:spTgt spid="8"/>
                                        </p:tgtEl>
                                        <p:attrNameLst>
                                          <p:attrName>style.visibility</p:attrName>
                                        </p:attrNameLst>
                                      </p:cBhvr>
                                      <p:to>
                                        <p:strVal val="hidden"/>
                                      </p:to>
                                    </p:set>
                                  </p:childTnLst>
                                  <p:subTnLst>
                                    <p:audio>
                                      <p:cMediaNode>
                                        <p:cTn display="0" masterRel="sameClick">
                                          <p:stCondLst>
                                            <p:cond evt="begin" delay="0">
                                              <p:tn val="65"/>
                                            </p:cond>
                                          </p:stCondLst>
                                          <p:endCondLst>
                                            <p:cond evt="onStopAudio" delay="0">
                                              <p:tgtEl>
                                                <p:sldTgt/>
                                              </p:tgtEl>
                                            </p:cond>
                                          </p:endCondLst>
                                        </p:cTn>
                                        <p:tgtEl>
                                          <p:sndTgt r:embed="rId2" name="chimes.wav"/>
                                        </p:tgtEl>
                                      </p:cMediaNode>
                                    </p:audio>
                                  </p:subTnLst>
                                </p:cTn>
                              </p:par>
                              <p:par>
                                <p:cTn id="67" presetID="1" presetClass="entr" presetSubtype="0" fill="hold" nodeType="withEffect">
                                  <p:stCondLst>
                                    <p:cond delay="0"/>
                                  </p:stCondLst>
                                  <p:childTnLst>
                                    <p:set>
                                      <p:cBhvr>
                                        <p:cTn id="68" dur="1" fill="hold">
                                          <p:stCondLst>
                                            <p:cond delay="0"/>
                                          </p:stCondLst>
                                        </p:cTn>
                                        <p:tgtEl>
                                          <p:spTgt spid="9"/>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xit" presetSubtype="0" fill="hold" nodeType="clickEffect">
                                  <p:stCondLst>
                                    <p:cond delay="0"/>
                                  </p:stCondLst>
                                  <p:childTnLst>
                                    <p:set>
                                      <p:cBhvr>
                                        <p:cTn id="72" dur="1" fill="hold">
                                          <p:stCondLst>
                                            <p:cond delay="0"/>
                                          </p:stCondLst>
                                        </p:cTn>
                                        <p:tgtEl>
                                          <p:spTgt spid="9"/>
                                        </p:tgtEl>
                                        <p:attrNameLst>
                                          <p:attrName>style.visibility</p:attrName>
                                        </p:attrNameLst>
                                      </p:cBhvr>
                                      <p:to>
                                        <p:strVal val="hidden"/>
                                      </p:to>
                                    </p:set>
                                  </p:childTnLst>
                                  <p:subTnLst>
                                    <p:audio>
                                      <p:cMediaNode>
                                        <p:cTn display="0" masterRel="sameClick">
                                          <p:stCondLst>
                                            <p:cond evt="begin" delay="0">
                                              <p:tn val="71"/>
                                            </p:cond>
                                          </p:stCondLst>
                                          <p:endCondLst>
                                            <p:cond evt="onStopAudio" delay="0">
                                              <p:tgtEl>
                                                <p:sldTgt/>
                                              </p:tgtEl>
                                            </p:cond>
                                          </p:endCondLst>
                                        </p:cTn>
                                        <p:tgtEl>
                                          <p:sndTgt r:embed="rId2" name="chimes.wav"/>
                                        </p:tgtEl>
                                      </p:cMediaNode>
                                    </p:audio>
                                  </p:subTnLst>
                                </p:cTn>
                              </p:par>
                              <p:par>
                                <p:cTn id="73" presetID="1" presetClass="exit" presetSubtype="0" fill="hold" grpId="1" nodeType="withEffect">
                                  <p:stCondLst>
                                    <p:cond delay="0"/>
                                  </p:stCondLst>
                                  <p:childTnLst>
                                    <p:set>
                                      <p:cBhvr>
                                        <p:cTn id="74" dur="1" fill="hold">
                                          <p:stCondLst>
                                            <p:cond delay="0"/>
                                          </p:stCondLst>
                                        </p:cTn>
                                        <p:tgtEl>
                                          <p:spTgt spid="4146"/>
                                        </p:tgtEl>
                                        <p:attrNameLst>
                                          <p:attrName>style.visibility</p:attrName>
                                        </p:attrNameLst>
                                      </p:cBhvr>
                                      <p:to>
                                        <p:strVal val="hidden"/>
                                      </p:to>
                                    </p:set>
                                  </p:childTnLst>
                                </p:cTn>
                              </p:par>
                              <p:par>
                                <p:cTn id="75" presetID="1" presetClass="entr" presetSubtype="0"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4147"/>
                                        </p:tgtEl>
                                        <p:attrNameLst>
                                          <p:attrName>style.visibility</p:attrName>
                                        </p:attrNameLst>
                                      </p:cBhvr>
                                      <p:to>
                                        <p:strVal val="visible"/>
                                      </p:to>
                                    </p:set>
                                  </p:childTnLst>
                                </p:cTn>
                              </p:par>
                            </p:childTnLst>
                          </p:cTn>
                        </p:par>
                        <p:par>
                          <p:cTn id="79" fill="hold">
                            <p:stCondLst>
                              <p:cond delay="0"/>
                            </p:stCondLst>
                            <p:childTnLst>
                              <p:par>
                                <p:cTn id="80" presetID="1" presetClass="exit" presetSubtype="0" fill="hold" nodeType="afterEffect">
                                  <p:stCondLst>
                                    <p:cond delay="0"/>
                                  </p:stCondLst>
                                  <p:childTnLst>
                                    <p:set>
                                      <p:cBhvr>
                                        <p:cTn id="81" dur="1" fill="hold">
                                          <p:stCondLst>
                                            <p:cond delay="0"/>
                                          </p:stCondLst>
                                        </p:cTn>
                                        <p:tgtEl>
                                          <p:spTgt spid="10"/>
                                        </p:tgtEl>
                                        <p:attrNameLst>
                                          <p:attrName>style.visibility</p:attrName>
                                        </p:attrNameLst>
                                      </p:cBhvr>
                                      <p:to>
                                        <p:strVal val="hidden"/>
                                      </p:to>
                                    </p:set>
                                  </p:childTnLst>
                                  <p:subTnLst>
                                    <p:audio>
                                      <p:cMediaNode>
                                        <p:cTn display="0" masterRel="sameClick">
                                          <p:stCondLst>
                                            <p:cond evt="begin" delay="0">
                                              <p:tn val="80"/>
                                            </p:cond>
                                          </p:stCondLst>
                                          <p:endCondLst>
                                            <p:cond evt="onStopAudio" delay="0">
                                              <p:tgtEl>
                                                <p:sldTgt/>
                                              </p:tgtEl>
                                            </p:cond>
                                          </p:endCondLst>
                                        </p:cTn>
                                        <p:tgtEl>
                                          <p:sndTgt r:embed="rId2" name="chimes.wav"/>
                                        </p:tgtEl>
                                      </p:cMediaNode>
                                    </p:audio>
                                  </p:subTnLst>
                                </p:cTn>
                              </p:par>
                              <p:par>
                                <p:cTn id="82" presetID="1" presetClass="entr" presetSubtype="0" fill="hold" nodeType="withEffect">
                                  <p:stCondLst>
                                    <p:cond delay="0"/>
                                  </p:stCondLst>
                                  <p:childTnLst>
                                    <p:set>
                                      <p:cBhvr>
                                        <p:cTn id="83" dur="1" fill="hold">
                                          <p:stCondLst>
                                            <p:cond delay="0"/>
                                          </p:stCondLst>
                                        </p:cTn>
                                        <p:tgtEl>
                                          <p:spTgt spid="11"/>
                                        </p:tgtEl>
                                        <p:attrNameLst>
                                          <p:attrName>style.visibility</p:attrName>
                                        </p:attrNameLst>
                                      </p:cBhvr>
                                      <p:to>
                                        <p:strVal val="visible"/>
                                      </p:to>
                                    </p:set>
                                  </p:childTnLst>
                                </p:cTn>
                              </p:par>
                            </p:childTnLst>
                          </p:cTn>
                        </p:par>
                        <p:par>
                          <p:cTn id="84" fill="hold">
                            <p:stCondLst>
                              <p:cond delay="0"/>
                            </p:stCondLst>
                            <p:childTnLst>
                              <p:par>
                                <p:cTn id="85" presetID="1" presetClass="entr" presetSubtype="0" fill="hold" grpId="0" nodeType="afterEffect">
                                  <p:stCondLst>
                                    <p:cond delay="0"/>
                                  </p:stCondLst>
                                  <p:childTnLst>
                                    <p:set>
                                      <p:cBhvr>
                                        <p:cTn id="86" dur="1" fill="hold">
                                          <p:stCondLst>
                                            <p:cond delay="0"/>
                                          </p:stCondLst>
                                        </p:cTn>
                                        <p:tgtEl>
                                          <p:spTgt spid="4148"/>
                                        </p:tgtEl>
                                        <p:attrNameLst>
                                          <p:attrName>style.visibility</p:attrName>
                                        </p:attrNameLst>
                                      </p:cBhvr>
                                      <p:to>
                                        <p:strVal val="visible"/>
                                      </p:to>
                                    </p:set>
                                  </p:childTnLst>
                                  <p:subTnLst>
                                    <p:audio>
                                      <p:cMediaNode>
                                        <p:cTn display="0" masterRel="sameClick">
                                          <p:stCondLst>
                                            <p:cond evt="begin" delay="0">
                                              <p:tn val="85"/>
                                            </p:cond>
                                          </p:stCondLst>
                                          <p:endCondLst>
                                            <p:cond evt="onStopAudio" delay="0">
                                              <p:tgtEl>
                                                <p:sldTgt/>
                                              </p:tgtEl>
                                            </p:cond>
                                          </p:endCondLst>
                                        </p:cTn>
                                        <p:tgtEl>
                                          <p:sndTgt r:embed="rId2" name="chimes.wav"/>
                                        </p:tgtEl>
                                      </p:cMediaNode>
                                    </p:audio>
                                  </p:subTnLst>
                                </p:cTn>
                              </p:par>
                            </p:childTnLst>
                          </p:cTn>
                        </p:par>
                      </p:childTnLst>
                    </p:cTn>
                  </p:par>
                  <p:par>
                    <p:cTn id="87" fill="hold">
                      <p:stCondLst>
                        <p:cond delay="indefinite"/>
                      </p:stCondLst>
                      <p:childTnLst>
                        <p:par>
                          <p:cTn id="88" fill="hold">
                            <p:stCondLst>
                              <p:cond delay="0"/>
                            </p:stCondLst>
                            <p:childTnLst>
                              <p:par>
                                <p:cTn id="89" presetID="1" presetClass="exit" presetSubtype="0" fill="hold" grpId="0" nodeType="clickEffect">
                                  <p:stCondLst>
                                    <p:cond delay="0"/>
                                  </p:stCondLst>
                                  <p:childTnLst>
                                    <p:set>
                                      <p:cBhvr>
                                        <p:cTn id="90" dur="1" fill="hold">
                                          <p:stCondLst>
                                            <p:cond delay="0"/>
                                          </p:stCondLst>
                                        </p:cTn>
                                        <p:tgtEl>
                                          <p:spTgt spid="4141"/>
                                        </p:tgtEl>
                                        <p:attrNameLst>
                                          <p:attrName>style.visibility</p:attrName>
                                        </p:attrNameLst>
                                      </p:cBhvr>
                                      <p:to>
                                        <p:strVal val="hidden"/>
                                      </p:to>
                                    </p:set>
                                  </p:childTnLst>
                                </p:cTn>
                              </p:par>
                            </p:childTnLst>
                          </p:cTn>
                        </p:par>
                        <p:par>
                          <p:cTn id="91" fill="hold">
                            <p:stCondLst>
                              <p:cond delay="0"/>
                            </p:stCondLst>
                            <p:childTnLst>
                              <p:par>
                                <p:cTn id="92" presetID="1" presetClass="entr" presetSubtype="0" fill="hold" grpId="0" nodeType="afterEffect">
                                  <p:stCondLst>
                                    <p:cond delay="0"/>
                                  </p:stCondLst>
                                  <p:childTnLst>
                                    <p:set>
                                      <p:cBhvr>
                                        <p:cTn id="93" dur="1" fill="hold">
                                          <p:stCondLst>
                                            <p:cond delay="0"/>
                                          </p:stCondLst>
                                        </p:cTn>
                                        <p:tgtEl>
                                          <p:spTgt spid="4149"/>
                                        </p:tgtEl>
                                        <p:attrNameLst>
                                          <p:attrName>style.visibility</p:attrName>
                                        </p:attrNameLst>
                                      </p:cBhvr>
                                      <p:to>
                                        <p:strVal val="visible"/>
                                      </p:to>
                                    </p:set>
                                  </p:childTnLst>
                                </p:cTn>
                              </p:par>
                            </p:childTnLst>
                          </p:cTn>
                        </p:par>
                      </p:childTnLst>
                    </p:cTn>
                  </p:par>
                  <p:par>
                    <p:cTn id="94" fill="hold">
                      <p:stCondLst>
                        <p:cond delay="indefinite"/>
                      </p:stCondLst>
                      <p:childTnLst>
                        <p:par>
                          <p:cTn id="95" fill="hold">
                            <p:stCondLst>
                              <p:cond delay="0"/>
                            </p:stCondLst>
                            <p:childTnLst>
                              <p:par>
                                <p:cTn id="96" presetID="22" presetClass="entr" presetSubtype="1" fill="hold" grpId="0" nodeType="clickEffect">
                                  <p:stCondLst>
                                    <p:cond delay="0"/>
                                  </p:stCondLst>
                                  <p:childTnLst>
                                    <p:set>
                                      <p:cBhvr>
                                        <p:cTn id="97" dur="1" fill="hold">
                                          <p:stCondLst>
                                            <p:cond delay="0"/>
                                          </p:stCondLst>
                                        </p:cTn>
                                        <p:tgtEl>
                                          <p:spTgt spid="4132"/>
                                        </p:tgtEl>
                                        <p:attrNameLst>
                                          <p:attrName>style.visibility</p:attrName>
                                        </p:attrNameLst>
                                      </p:cBhvr>
                                      <p:to>
                                        <p:strVal val="visible"/>
                                      </p:to>
                                    </p:set>
                                    <p:animEffect transition="in" filter="wipe(up)">
                                      <p:cBhvr>
                                        <p:cTn id="98" dur="3000"/>
                                        <p:tgtEl>
                                          <p:spTgt spid="4132"/>
                                        </p:tgtEl>
                                      </p:cBhvr>
                                    </p:animEffect>
                                  </p:childTnLst>
                                  <p:subTnLst>
                                    <p:audio>
                                      <p:cMediaNode>
                                        <p:cTn display="0" masterRel="sameClick">
                                          <p:stCondLst>
                                            <p:cond evt="begin" delay="0">
                                              <p:tn val="96"/>
                                            </p:cond>
                                          </p:stCondLst>
                                          <p:endCondLst>
                                            <p:cond evt="onStopAudio" delay="0">
                                              <p:tgtEl>
                                                <p:sldTgt/>
                                              </p:tgtEl>
                                            </p:cond>
                                          </p:endCondLst>
                                        </p:cTn>
                                        <p:tgtEl>
                                          <p:sndTgt r:embed="rId2" name="camera.wav"/>
                                        </p:tgtEl>
                                      </p:cMediaNode>
                                    </p:audio>
                                  </p:subTnLst>
                                </p:cTn>
                              </p:par>
                            </p:childTnLst>
                          </p:cTn>
                        </p:par>
                      </p:childTnLst>
                    </p:cTn>
                  </p:par>
                  <p:par>
                    <p:cTn id="99" fill="hold">
                      <p:stCondLst>
                        <p:cond delay="indefinite"/>
                      </p:stCondLst>
                      <p:childTnLst>
                        <p:par>
                          <p:cTn id="100" fill="hold">
                            <p:stCondLst>
                              <p:cond delay="0"/>
                            </p:stCondLst>
                            <p:childTnLst>
                              <p:par>
                                <p:cTn id="101" presetID="22" presetClass="entr" presetSubtype="8" fill="hold" grpId="0" nodeType="clickEffect">
                                  <p:stCondLst>
                                    <p:cond delay="0"/>
                                  </p:stCondLst>
                                  <p:childTnLst>
                                    <p:set>
                                      <p:cBhvr>
                                        <p:cTn id="102" dur="1" fill="hold">
                                          <p:stCondLst>
                                            <p:cond delay="0"/>
                                          </p:stCondLst>
                                        </p:cTn>
                                        <p:tgtEl>
                                          <p:spTgt spid="4133"/>
                                        </p:tgtEl>
                                        <p:attrNameLst>
                                          <p:attrName>style.visibility</p:attrName>
                                        </p:attrNameLst>
                                      </p:cBhvr>
                                      <p:to>
                                        <p:strVal val="visible"/>
                                      </p:to>
                                    </p:set>
                                    <p:animEffect transition="in" filter="wipe(left)">
                                      <p:cBhvr>
                                        <p:cTn id="103" dur="3000"/>
                                        <p:tgtEl>
                                          <p:spTgt spid="4133"/>
                                        </p:tgtEl>
                                      </p:cBhvr>
                                    </p:animEffect>
                                  </p:childTnLst>
                                  <p:subTnLst>
                                    <p:audio>
                                      <p:cMediaNode>
                                        <p:cTn display="0" masterRel="sameClick">
                                          <p:stCondLst>
                                            <p:cond evt="begin" delay="0">
                                              <p:tn val="101"/>
                                            </p:cond>
                                          </p:stCondLst>
                                          <p:endCondLst>
                                            <p:cond evt="onStopAudio" delay="0">
                                              <p:tgtEl>
                                                <p:sldTgt/>
                                              </p:tgtEl>
                                            </p:cond>
                                          </p:endCondLst>
                                        </p:cTn>
                                        <p:tgtEl>
                                          <p:sndTgt r:embed="rId2" name="camera.wav"/>
                                        </p:tgtEl>
                                      </p:cMediaNode>
                                    </p:audio>
                                  </p:subTnLst>
                                </p:cTn>
                              </p:par>
                            </p:childTnLst>
                          </p:cTn>
                        </p:par>
                        <p:par>
                          <p:cTn id="104" fill="hold">
                            <p:stCondLst>
                              <p:cond delay="3000"/>
                            </p:stCondLst>
                            <p:childTnLst>
                              <p:par>
                                <p:cTn id="105" presetID="22" presetClass="entr" presetSubtype="1" fill="hold" grpId="0" nodeType="afterEffect">
                                  <p:stCondLst>
                                    <p:cond delay="0"/>
                                  </p:stCondLst>
                                  <p:childTnLst>
                                    <p:set>
                                      <p:cBhvr>
                                        <p:cTn id="106" dur="1" fill="hold">
                                          <p:stCondLst>
                                            <p:cond delay="0"/>
                                          </p:stCondLst>
                                        </p:cTn>
                                        <p:tgtEl>
                                          <p:spTgt spid="5158"/>
                                        </p:tgtEl>
                                        <p:attrNameLst>
                                          <p:attrName>style.visibility</p:attrName>
                                        </p:attrNameLst>
                                      </p:cBhvr>
                                      <p:to>
                                        <p:strVal val="visible"/>
                                      </p:to>
                                    </p:set>
                                    <p:animEffect transition="in" filter="wipe(up)">
                                      <p:cBhvr>
                                        <p:cTn id="107" dur="2000"/>
                                        <p:tgtEl>
                                          <p:spTgt spid="5158"/>
                                        </p:tgtEl>
                                      </p:cBhvr>
                                    </p:animEffect>
                                  </p:childTnLst>
                                  <p:subTnLst>
                                    <p:audio>
                                      <p:cMediaNode>
                                        <p:cTn display="0" masterRel="sameClick">
                                          <p:stCondLst>
                                            <p:cond evt="begin" delay="0">
                                              <p:tn val="105"/>
                                            </p:cond>
                                          </p:stCondLst>
                                          <p:endCondLst>
                                            <p:cond evt="onStopAudio" delay="0">
                                              <p:tgtEl>
                                                <p:sldTgt/>
                                              </p:tgtEl>
                                            </p:cond>
                                          </p:endCondLst>
                                        </p:cTn>
                                        <p:tgtEl>
                                          <p:sndTgt r:embed="rId2" name="chimes.wav"/>
                                        </p:tgtEl>
                                      </p:cMediaNode>
                                    </p:audio>
                                  </p:subTnLst>
                                </p:cTn>
                              </p:par>
                            </p:childTnLst>
                          </p:cTn>
                        </p:par>
                      </p:childTnLst>
                    </p:cTn>
                  </p:par>
                  <p:par>
                    <p:cTn id="108" fill="hold">
                      <p:stCondLst>
                        <p:cond delay="indefinite"/>
                      </p:stCondLst>
                      <p:childTnLst>
                        <p:par>
                          <p:cTn id="109" fill="hold">
                            <p:stCondLst>
                              <p:cond delay="0"/>
                            </p:stCondLst>
                            <p:childTnLst>
                              <p:par>
                                <p:cTn id="110" presetID="2" presetClass="entr" presetSubtype="4" fill="hold" grpId="0" nodeType="clickEffect">
                                  <p:stCondLst>
                                    <p:cond delay="0"/>
                                  </p:stCondLst>
                                  <p:childTnLst>
                                    <p:set>
                                      <p:cBhvr>
                                        <p:cTn id="111" dur="1" fill="hold">
                                          <p:stCondLst>
                                            <p:cond delay="0"/>
                                          </p:stCondLst>
                                        </p:cTn>
                                        <p:tgtEl>
                                          <p:spTgt spid="4135"/>
                                        </p:tgtEl>
                                        <p:attrNameLst>
                                          <p:attrName>style.visibility</p:attrName>
                                        </p:attrNameLst>
                                      </p:cBhvr>
                                      <p:to>
                                        <p:strVal val="visible"/>
                                      </p:to>
                                    </p:set>
                                    <p:anim calcmode="lin" valueType="num">
                                      <p:cBhvr additive="base">
                                        <p:cTn id="112" dur="500" fill="hold"/>
                                        <p:tgtEl>
                                          <p:spTgt spid="4135"/>
                                        </p:tgtEl>
                                        <p:attrNameLst>
                                          <p:attrName>ppt_x</p:attrName>
                                        </p:attrNameLst>
                                      </p:cBhvr>
                                      <p:tavLst>
                                        <p:tav tm="0">
                                          <p:val>
                                            <p:strVal val="#ppt_x"/>
                                          </p:val>
                                        </p:tav>
                                        <p:tav tm="100000">
                                          <p:val>
                                            <p:strVal val="#ppt_x"/>
                                          </p:val>
                                        </p:tav>
                                      </p:tavLst>
                                    </p:anim>
                                    <p:anim calcmode="lin" valueType="num">
                                      <p:cBhvr additive="base">
                                        <p:cTn id="113" dur="500" fill="hold"/>
                                        <p:tgtEl>
                                          <p:spTgt spid="4135"/>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0"/>
                                            </p:cond>
                                          </p:stCondLst>
                                          <p:endCondLst>
                                            <p:cond evt="onStopAudio" delay="0">
                                              <p:tgtEl>
                                                <p:sldTgt/>
                                              </p:tgtEl>
                                            </p:cond>
                                          </p:endCondLst>
                                        </p:cTn>
                                        <p:tgtEl>
                                          <p:sndTgt r:embed="rId2" name="camera.wav"/>
                                        </p:tgtEl>
                                      </p:cMediaNode>
                                    </p:audio>
                                  </p:subTnLst>
                                </p:cTn>
                              </p:par>
                            </p:childTnLst>
                          </p:cTn>
                        </p:par>
                      </p:childTnLst>
                    </p:cTn>
                  </p:par>
                  <p:par>
                    <p:cTn id="114" fill="hold">
                      <p:stCondLst>
                        <p:cond delay="indefinite"/>
                      </p:stCondLst>
                      <p:childTnLst>
                        <p:par>
                          <p:cTn id="115" fill="hold">
                            <p:stCondLst>
                              <p:cond delay="0"/>
                            </p:stCondLst>
                            <p:childTnLst>
                              <p:par>
                                <p:cTn id="116" presetID="56" presetClass="entr" presetSubtype="0" fill="hold" grpId="0" nodeType="clickEffect">
                                  <p:stCondLst>
                                    <p:cond delay="0"/>
                                  </p:stCondLst>
                                  <p:iterate type="lt">
                                    <p:tmPct val="10000"/>
                                  </p:iterate>
                                  <p:childTnLst>
                                    <p:set>
                                      <p:cBhvr>
                                        <p:cTn id="117" dur="1" fill="hold">
                                          <p:stCondLst>
                                            <p:cond delay="0"/>
                                          </p:stCondLst>
                                        </p:cTn>
                                        <p:tgtEl>
                                          <p:spTgt spid="4136"/>
                                        </p:tgtEl>
                                        <p:attrNameLst>
                                          <p:attrName>style.visibility</p:attrName>
                                        </p:attrNameLst>
                                      </p:cBhvr>
                                      <p:to>
                                        <p:strVal val="visible"/>
                                      </p:to>
                                    </p:set>
                                    <p:anim by="(-#ppt_w*2)" calcmode="lin" valueType="num">
                                      <p:cBhvr rctx="PPT">
                                        <p:cTn id="118" dur="500" autoRev="1" fill="hold">
                                          <p:stCondLst>
                                            <p:cond delay="0"/>
                                          </p:stCondLst>
                                        </p:cTn>
                                        <p:tgtEl>
                                          <p:spTgt spid="4136"/>
                                        </p:tgtEl>
                                        <p:attrNameLst>
                                          <p:attrName>ppt_w</p:attrName>
                                        </p:attrNameLst>
                                      </p:cBhvr>
                                    </p:anim>
                                    <p:anim by="(#ppt_w*0.50)" calcmode="lin" valueType="num">
                                      <p:cBhvr>
                                        <p:cTn id="119" dur="500" decel="50000" autoRev="1" fill="hold">
                                          <p:stCondLst>
                                            <p:cond delay="0"/>
                                          </p:stCondLst>
                                        </p:cTn>
                                        <p:tgtEl>
                                          <p:spTgt spid="4136"/>
                                        </p:tgtEl>
                                        <p:attrNameLst>
                                          <p:attrName>ppt_x</p:attrName>
                                        </p:attrNameLst>
                                      </p:cBhvr>
                                    </p:anim>
                                    <p:anim from="(-#ppt_h/2)" to="(#ppt_y)" calcmode="lin" valueType="num">
                                      <p:cBhvr>
                                        <p:cTn id="120" dur="1000" fill="hold">
                                          <p:stCondLst>
                                            <p:cond delay="0"/>
                                          </p:stCondLst>
                                        </p:cTn>
                                        <p:tgtEl>
                                          <p:spTgt spid="4136"/>
                                        </p:tgtEl>
                                        <p:attrNameLst>
                                          <p:attrName>ppt_y</p:attrName>
                                        </p:attrNameLst>
                                      </p:cBhvr>
                                    </p:anim>
                                    <p:animRot by="21600000">
                                      <p:cBhvr>
                                        <p:cTn id="121" dur="1000" fill="hold">
                                          <p:stCondLst>
                                            <p:cond delay="0"/>
                                          </p:stCondLst>
                                        </p:cTn>
                                        <p:tgtEl>
                                          <p:spTgt spid="4136"/>
                                        </p:tgtEl>
                                        <p:attrNameLst>
                                          <p:attrName>r</p:attrName>
                                        </p:attrNameLst>
                                      </p:cBhvr>
                                    </p:animRot>
                                  </p:childTnLst>
                                  <p:subTnLst>
                                    <p:audio>
                                      <p:cMediaNode>
                                        <p:cTn display="0" masterRel="sameClick">
                                          <p:stCondLst>
                                            <p:cond evt="begin" delay="0">
                                              <p:tn val="116"/>
                                            </p:cond>
                                          </p:stCondLst>
                                          <p:endCondLst>
                                            <p:cond evt="onStopAudio" delay="0">
                                              <p:tgtEl>
                                                <p:sldTgt/>
                                              </p:tgtEl>
                                            </p:cond>
                                          </p:endCondLst>
                                        </p:cTn>
                                        <p:tgtEl>
                                          <p:sndTgt r:embed="rId2" name="camera.wav"/>
                                        </p:tgtEl>
                                      </p:cMediaNode>
                                    </p:audio>
                                  </p:subTnLst>
                                </p:cTn>
                              </p:par>
                            </p:childTnLst>
                          </p:cTn>
                        </p:par>
                        <p:par>
                          <p:cTn id="122" fill="hold">
                            <p:stCondLst>
                              <p:cond delay="1100"/>
                            </p:stCondLst>
                            <p:childTnLst>
                              <p:par>
                                <p:cTn id="123" presetID="22" presetClass="entr" presetSubtype="8" fill="hold" nodeType="afterEffect">
                                  <p:stCondLst>
                                    <p:cond delay="0"/>
                                  </p:stCondLst>
                                  <p:childTnLst>
                                    <p:set>
                                      <p:cBhvr>
                                        <p:cTn id="124" dur="1" fill="hold">
                                          <p:stCondLst>
                                            <p:cond delay="0"/>
                                          </p:stCondLst>
                                        </p:cTn>
                                        <p:tgtEl>
                                          <p:spTgt spid="5162"/>
                                        </p:tgtEl>
                                        <p:attrNameLst>
                                          <p:attrName>style.visibility</p:attrName>
                                        </p:attrNameLst>
                                      </p:cBhvr>
                                      <p:to>
                                        <p:strVal val="visible"/>
                                      </p:to>
                                    </p:set>
                                    <p:animEffect transition="in" filter="wipe(left)">
                                      <p:cBhvr>
                                        <p:cTn id="125" dur="2000"/>
                                        <p:tgtEl>
                                          <p:spTgt spid="5162"/>
                                        </p:tgtEl>
                                      </p:cBhvr>
                                    </p:animEffect>
                                  </p:childTnLst>
                                  <p:subTnLst>
                                    <p:audio>
                                      <p:cMediaNode>
                                        <p:cTn display="0" masterRel="sameClick">
                                          <p:stCondLst>
                                            <p:cond evt="begin" delay="0">
                                              <p:tn val="123"/>
                                            </p:cond>
                                          </p:stCondLst>
                                          <p:endCondLst>
                                            <p:cond evt="onStopAudio" delay="0">
                                              <p:tgtEl>
                                                <p:sldTgt/>
                                              </p:tgtEl>
                                            </p:cond>
                                          </p:endCondLst>
                                        </p:cTn>
                                        <p:tgtEl>
                                          <p:sndTgt r:embed="rId2" name="chimes.wav"/>
                                        </p:tgtEl>
                                      </p:cMediaNode>
                                    </p:audio>
                                  </p:subTnLst>
                                </p:cTn>
                              </p:par>
                            </p:childTnLst>
                          </p:cTn>
                        </p:par>
                        <p:par>
                          <p:cTn id="126" fill="hold">
                            <p:stCondLst>
                              <p:cond delay="3100"/>
                            </p:stCondLst>
                            <p:childTnLst>
                              <p:par>
                                <p:cTn id="127" presetID="22" presetClass="entr" presetSubtype="8" fill="hold" grpId="0" nodeType="afterEffect">
                                  <p:stCondLst>
                                    <p:cond delay="0"/>
                                  </p:stCondLst>
                                  <p:childTnLst>
                                    <p:set>
                                      <p:cBhvr>
                                        <p:cTn id="128" dur="1" fill="hold">
                                          <p:stCondLst>
                                            <p:cond delay="0"/>
                                          </p:stCondLst>
                                        </p:cTn>
                                        <p:tgtEl>
                                          <p:spTgt spid="4137"/>
                                        </p:tgtEl>
                                        <p:attrNameLst>
                                          <p:attrName>style.visibility</p:attrName>
                                        </p:attrNameLst>
                                      </p:cBhvr>
                                      <p:to>
                                        <p:strVal val="visible"/>
                                      </p:to>
                                    </p:set>
                                    <p:animEffect transition="in" filter="wipe(left)">
                                      <p:cBhvr>
                                        <p:cTn id="129" dur="3000"/>
                                        <p:tgtEl>
                                          <p:spTgt spid="4137"/>
                                        </p:tgtEl>
                                      </p:cBhvr>
                                    </p:animEffect>
                                  </p:childTnLst>
                                  <p:subTnLst>
                                    <p:audio>
                                      <p:cMediaNode>
                                        <p:cTn display="0" masterRel="sameClick">
                                          <p:stCondLst>
                                            <p:cond evt="begin" delay="0">
                                              <p:tn val="127"/>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bldLvl="0" animBg="1"/>
      <p:bldP spid="4098" grpId="1" bldLvl="0" animBg="1"/>
      <p:bldP spid="4130" grpId="0"/>
      <p:bldP spid="4131" grpId="0"/>
      <p:bldP spid="4132" grpId="0"/>
      <p:bldP spid="4133" grpId="0"/>
      <p:bldP spid="5158" grpId="0" bldLvl="0" animBg="1"/>
      <p:bldP spid="4135" grpId="0"/>
      <p:bldP spid="4136" grpId="0"/>
      <p:bldP spid="4137" grpId="0"/>
      <p:bldP spid="4140" grpId="0"/>
      <p:bldP spid="4141" grpId="0" bldLvl="0" animBg="1"/>
      <p:bldP spid="4143" grpId="0" bldLvl="0" animBg="1"/>
      <p:bldP spid="4144" grpId="0" bldLvl="0" animBg="1"/>
      <p:bldP spid="4144" grpId="1" bldLvl="0" animBg="1"/>
      <p:bldP spid="4145" grpId="0" bldLvl="0" animBg="1"/>
      <p:bldP spid="4145" grpId="1" bldLvl="0" animBg="1"/>
      <p:bldP spid="4146" grpId="0" bldLvl="0" animBg="1"/>
      <p:bldP spid="4146" grpId="1" bldLvl="0" animBg="1"/>
      <p:bldP spid="4147" grpId="0" bldLvl="0" animBg="1"/>
      <p:bldP spid="4148" grpId="0"/>
      <p:bldP spid="4149"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文本框 9217"/>
          <p:cNvSpPr txBox="1"/>
          <p:nvPr/>
        </p:nvSpPr>
        <p:spPr>
          <a:xfrm>
            <a:off x="2063750" y="468314"/>
            <a:ext cx="8064500" cy="2062103"/>
          </a:xfrm>
          <a:prstGeom prst="rect">
            <a:avLst/>
          </a:prstGeom>
          <a:noFill/>
          <a:ln w="9525">
            <a:noFill/>
          </a:ln>
        </p:spPr>
        <p:txBody>
          <a:bodyPr>
            <a:spAutoFit/>
          </a:bodyPr>
          <a:lstStyle/>
          <a:p>
            <a:pPr lvl="0"/>
            <a:r>
              <a:rPr lang="en-US" altLang="zh-CN" sz="3200" b="1">
                <a:effectLst>
                  <a:outerShdw blurRad="38100" dist="38100" dir="2700000">
                    <a:srgbClr val="C0C0C0"/>
                  </a:outerShdw>
                </a:effectLst>
                <a:latin typeface="Arial" panose="020B0604020202020204" pitchFamily="34" charset="0"/>
                <a:ea typeface="华文新魏" pitchFamily="2" charset="-122"/>
              </a:rPr>
              <a:t>1.</a:t>
            </a:r>
            <a:r>
              <a:rPr lang="zh-CN" altLang="en-US" sz="3200" b="1">
                <a:effectLst>
                  <a:outerShdw blurRad="38100" dist="38100" dir="2700000">
                    <a:srgbClr val="C0C0C0"/>
                  </a:outerShdw>
                </a:effectLst>
                <a:latin typeface="Arial" panose="020B0604020202020204" pitchFamily="34" charset="0"/>
                <a:ea typeface="华文新魏" pitchFamily="2" charset="-122"/>
              </a:rPr>
              <a:t>垂直定义：</a:t>
            </a:r>
            <a:r>
              <a:rPr lang="zh-CN" altLang="en-US" sz="3200" b="1">
                <a:solidFill>
                  <a:srgbClr val="FF0066"/>
                </a:solidFill>
                <a:effectLst>
                  <a:outerShdw blurRad="38100" dist="38100" dir="2700000">
                    <a:srgbClr val="C0C0C0"/>
                  </a:outerShdw>
                </a:effectLst>
                <a:latin typeface="Arial" panose="020B0604020202020204" pitchFamily="34" charset="0"/>
                <a:ea typeface="华文新魏" pitchFamily="2" charset="-122"/>
              </a:rPr>
              <a:t>当两条直线相交所成的四个角中，有</a:t>
            </a:r>
            <a:r>
              <a:rPr lang="zh-CN" altLang="en-US" sz="3200" b="1">
                <a:solidFill>
                  <a:srgbClr val="33CC33"/>
                </a:solidFill>
                <a:effectLst>
                  <a:outerShdw blurRad="38100" dist="38100" dir="2700000">
                    <a:srgbClr val="C0C0C0"/>
                  </a:outerShdw>
                </a:effectLst>
                <a:latin typeface="Arial" panose="020B0604020202020204" pitchFamily="34" charset="0"/>
                <a:ea typeface="华文新魏" pitchFamily="2" charset="-122"/>
              </a:rPr>
              <a:t>一个角</a:t>
            </a:r>
            <a:r>
              <a:rPr lang="zh-CN" altLang="en-US" sz="3200" b="1">
                <a:solidFill>
                  <a:srgbClr val="FF0066"/>
                </a:solidFill>
                <a:effectLst>
                  <a:outerShdw blurRad="38100" dist="38100" dir="2700000">
                    <a:srgbClr val="C0C0C0"/>
                  </a:outerShdw>
                </a:effectLst>
                <a:latin typeface="Arial" panose="020B0604020202020204" pitchFamily="34" charset="0"/>
                <a:ea typeface="华文新魏" pitchFamily="2" charset="-122"/>
              </a:rPr>
              <a:t>是</a:t>
            </a:r>
            <a:r>
              <a:rPr lang="zh-CN" altLang="en-US" sz="3200" b="1">
                <a:solidFill>
                  <a:srgbClr val="33CC33"/>
                </a:solidFill>
                <a:effectLst>
                  <a:outerShdw blurRad="38100" dist="38100" dir="2700000">
                    <a:srgbClr val="C0C0C0"/>
                  </a:outerShdw>
                </a:effectLst>
                <a:latin typeface="Arial" panose="020B0604020202020204" pitchFamily="34" charset="0"/>
                <a:ea typeface="华文新魏" pitchFamily="2" charset="-122"/>
              </a:rPr>
              <a:t>直角</a:t>
            </a:r>
            <a:r>
              <a:rPr lang="zh-CN" altLang="en-US" sz="3200" b="1">
                <a:solidFill>
                  <a:srgbClr val="FF0066"/>
                </a:solidFill>
                <a:effectLst>
                  <a:outerShdw blurRad="38100" dist="38100" dir="2700000">
                    <a:srgbClr val="C0C0C0"/>
                  </a:outerShdw>
                </a:effectLst>
                <a:latin typeface="Arial" panose="020B0604020202020204" pitchFamily="34" charset="0"/>
                <a:ea typeface="华文新魏" pitchFamily="2" charset="-122"/>
              </a:rPr>
              <a:t>时，这两条直线互相</a:t>
            </a:r>
            <a:r>
              <a:rPr lang="zh-CN" altLang="en-US" sz="3200" b="1">
                <a:solidFill>
                  <a:srgbClr val="0000FF"/>
                </a:solidFill>
                <a:effectLst>
                  <a:outerShdw blurRad="38100" dist="38100" dir="2700000">
                    <a:srgbClr val="C0C0C0"/>
                  </a:outerShdw>
                </a:effectLst>
                <a:latin typeface="Arial" panose="020B0604020202020204" pitchFamily="34" charset="0"/>
                <a:ea typeface="华文新魏" pitchFamily="2" charset="-122"/>
              </a:rPr>
              <a:t>垂直</a:t>
            </a:r>
            <a:r>
              <a:rPr lang="zh-CN" altLang="en-US" sz="3200" b="1">
                <a:solidFill>
                  <a:srgbClr val="FF0066"/>
                </a:solidFill>
                <a:effectLst>
                  <a:outerShdw blurRad="38100" dist="38100" dir="2700000">
                    <a:srgbClr val="C0C0C0"/>
                  </a:outerShdw>
                </a:effectLst>
                <a:latin typeface="Arial" panose="020B0604020202020204" pitchFamily="34" charset="0"/>
                <a:ea typeface="华文新魏" pitchFamily="2" charset="-122"/>
              </a:rPr>
              <a:t>，其中一条直线叫另一条直线的</a:t>
            </a:r>
            <a:r>
              <a:rPr lang="zh-CN" altLang="en-US" sz="3200" b="1">
                <a:solidFill>
                  <a:srgbClr val="0000FF"/>
                </a:solidFill>
                <a:effectLst>
                  <a:outerShdw blurRad="38100" dist="38100" dir="2700000">
                    <a:srgbClr val="C0C0C0"/>
                  </a:outerShdw>
                </a:effectLst>
                <a:latin typeface="Arial" panose="020B0604020202020204" pitchFamily="34" charset="0"/>
                <a:ea typeface="华文新魏" pitchFamily="2" charset="-122"/>
              </a:rPr>
              <a:t>垂线</a:t>
            </a:r>
            <a:r>
              <a:rPr lang="zh-CN" altLang="en-US" sz="3200" b="1">
                <a:solidFill>
                  <a:srgbClr val="FF0066"/>
                </a:solidFill>
                <a:effectLst>
                  <a:outerShdw blurRad="38100" dist="38100" dir="2700000">
                    <a:srgbClr val="C0C0C0"/>
                  </a:outerShdw>
                </a:effectLst>
                <a:latin typeface="Arial" panose="020B0604020202020204" pitchFamily="34" charset="0"/>
                <a:ea typeface="华文新魏" pitchFamily="2" charset="-122"/>
              </a:rPr>
              <a:t>，它们的交点叫</a:t>
            </a:r>
            <a:r>
              <a:rPr lang="zh-CN" altLang="en-US" sz="3200" b="1">
                <a:solidFill>
                  <a:srgbClr val="0000FF"/>
                </a:solidFill>
                <a:effectLst>
                  <a:outerShdw blurRad="38100" dist="38100" dir="2700000">
                    <a:srgbClr val="C0C0C0"/>
                  </a:outerShdw>
                </a:effectLst>
                <a:latin typeface="Arial" panose="020B0604020202020204" pitchFamily="34" charset="0"/>
                <a:ea typeface="华文新魏" pitchFamily="2" charset="-122"/>
              </a:rPr>
              <a:t>垂足</a:t>
            </a:r>
            <a:r>
              <a:rPr lang="zh-CN" altLang="en-US" sz="3200" b="1">
                <a:solidFill>
                  <a:srgbClr val="FF0066"/>
                </a:solidFill>
                <a:effectLst>
                  <a:outerShdw blurRad="38100" dist="38100" dir="2700000">
                    <a:srgbClr val="C0C0C0"/>
                  </a:outerShdw>
                </a:effectLst>
                <a:latin typeface="Arial" panose="020B0604020202020204" pitchFamily="34" charset="0"/>
                <a:ea typeface="华文新魏" pitchFamily="2" charset="-122"/>
              </a:rPr>
              <a:t>。</a:t>
            </a:r>
          </a:p>
        </p:txBody>
      </p:sp>
      <p:sp>
        <p:nvSpPr>
          <p:cNvPr id="9219" name="文本框 9218"/>
          <p:cNvSpPr txBox="1"/>
          <p:nvPr/>
        </p:nvSpPr>
        <p:spPr>
          <a:xfrm>
            <a:off x="2351089" y="2514600"/>
            <a:ext cx="4752975" cy="1569660"/>
          </a:xfrm>
          <a:prstGeom prst="rect">
            <a:avLst/>
          </a:prstGeom>
          <a:noFill/>
          <a:ln w="9525">
            <a:noFill/>
          </a:ln>
        </p:spPr>
        <p:txBody>
          <a:bodyPr>
            <a:spAutoFit/>
          </a:bodyPr>
          <a:lstStyle/>
          <a:p>
            <a:pPr lvl="0"/>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例如、如图，</a:t>
            </a:r>
            <a:r>
              <a:rPr lang="en-US" altLang="zh-CN" sz="3200" b="1">
                <a:solidFill>
                  <a:srgbClr val="6600FF"/>
                </a:solidFill>
                <a:effectLst>
                  <a:outerShdw blurRad="38100" dist="38100" dir="2700000">
                    <a:srgbClr val="C0C0C0"/>
                  </a:outerShdw>
                </a:effectLst>
                <a:latin typeface="Arial" panose="020B0604020202020204" pitchFamily="34" charset="0"/>
                <a:ea typeface="华文新魏" pitchFamily="2" charset="-122"/>
              </a:rPr>
              <a:t>a</a:t>
            </a:r>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a:t>
            </a:r>
            <a:r>
              <a:rPr lang="en-US" altLang="zh-CN" sz="3200" b="1">
                <a:solidFill>
                  <a:srgbClr val="6600FF"/>
                </a:solidFill>
                <a:effectLst>
                  <a:outerShdw blurRad="38100" dist="38100" dir="2700000">
                    <a:srgbClr val="C0C0C0"/>
                  </a:outerShdw>
                </a:effectLst>
                <a:latin typeface="Arial" panose="020B0604020202020204" pitchFamily="34" charset="0"/>
                <a:ea typeface="华文新魏" pitchFamily="2" charset="-122"/>
              </a:rPr>
              <a:t>b</a:t>
            </a:r>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互相垂直</a:t>
            </a:r>
            <a:r>
              <a:rPr lang="en-US" altLang="zh-CN" sz="3200" b="1">
                <a:solidFill>
                  <a:srgbClr val="6600FF"/>
                </a:solidFill>
                <a:effectLst>
                  <a:outerShdw blurRad="38100" dist="38100" dir="2700000">
                    <a:srgbClr val="C0C0C0"/>
                  </a:outerShdw>
                </a:effectLst>
                <a:latin typeface="Arial" panose="020B0604020202020204" pitchFamily="34" charset="0"/>
                <a:ea typeface="华文新魏" pitchFamily="2" charset="-122"/>
              </a:rPr>
              <a:t>,O</a:t>
            </a:r>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叫垂足</a:t>
            </a:r>
            <a:r>
              <a:rPr lang="en-US" altLang="zh-CN" sz="3200" b="1">
                <a:solidFill>
                  <a:srgbClr val="6600FF"/>
                </a:solidFill>
                <a:effectLst>
                  <a:outerShdw blurRad="38100" dist="38100" dir="2700000">
                    <a:srgbClr val="C0C0C0"/>
                  </a:outerShdw>
                </a:effectLst>
                <a:latin typeface="Arial" panose="020B0604020202020204" pitchFamily="34" charset="0"/>
                <a:ea typeface="华文新魏" pitchFamily="2" charset="-122"/>
              </a:rPr>
              <a:t>.a</a:t>
            </a:r>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叫</a:t>
            </a:r>
            <a:r>
              <a:rPr lang="en-US" altLang="zh-CN" sz="3200" b="1">
                <a:solidFill>
                  <a:srgbClr val="6600FF"/>
                </a:solidFill>
                <a:effectLst>
                  <a:outerShdw blurRad="38100" dist="38100" dir="2700000">
                    <a:srgbClr val="C0C0C0"/>
                  </a:outerShdw>
                </a:effectLst>
                <a:latin typeface="Arial" panose="020B0604020202020204" pitchFamily="34" charset="0"/>
                <a:ea typeface="华文新魏" pitchFamily="2" charset="-122"/>
              </a:rPr>
              <a:t>b</a:t>
            </a:r>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的垂线，</a:t>
            </a:r>
            <a:r>
              <a:rPr lang="en-US" altLang="zh-CN" sz="3200" b="1">
                <a:solidFill>
                  <a:srgbClr val="6600FF"/>
                </a:solidFill>
                <a:effectLst>
                  <a:outerShdw blurRad="38100" dist="38100" dir="2700000">
                    <a:srgbClr val="C0C0C0"/>
                  </a:outerShdw>
                </a:effectLst>
                <a:latin typeface="Arial" panose="020B0604020202020204" pitchFamily="34" charset="0"/>
                <a:ea typeface="华文新魏" pitchFamily="2" charset="-122"/>
              </a:rPr>
              <a:t>b</a:t>
            </a:r>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也叫</a:t>
            </a:r>
            <a:r>
              <a:rPr lang="en-US" altLang="zh-CN" sz="3200" b="1">
                <a:solidFill>
                  <a:srgbClr val="6600FF"/>
                </a:solidFill>
                <a:effectLst>
                  <a:outerShdw blurRad="38100" dist="38100" dir="2700000">
                    <a:srgbClr val="C0C0C0"/>
                  </a:outerShdw>
                </a:effectLst>
                <a:latin typeface="Arial" panose="020B0604020202020204" pitchFamily="34" charset="0"/>
                <a:ea typeface="华文新魏" pitchFamily="2" charset="-122"/>
              </a:rPr>
              <a:t>a</a:t>
            </a:r>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的垂线。</a:t>
            </a:r>
          </a:p>
        </p:txBody>
      </p:sp>
      <p:grpSp>
        <p:nvGrpSpPr>
          <p:cNvPr id="9220" name="组合 9219"/>
          <p:cNvGrpSpPr/>
          <p:nvPr/>
        </p:nvGrpSpPr>
        <p:grpSpPr>
          <a:xfrm>
            <a:off x="7535863" y="1795463"/>
            <a:ext cx="2263774" cy="2201862"/>
            <a:chOff x="0" y="0"/>
            <a:chExt cx="1426" cy="1387"/>
          </a:xfrm>
        </p:grpSpPr>
        <p:sp>
          <p:nvSpPr>
            <p:cNvPr id="9221" name="矩形 9220"/>
            <p:cNvSpPr/>
            <p:nvPr/>
          </p:nvSpPr>
          <p:spPr>
            <a:xfrm>
              <a:off x="635" y="707"/>
              <a:ext cx="91" cy="91"/>
            </a:xfrm>
            <a:prstGeom prst="rect">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sp>
          <p:nvSpPr>
            <p:cNvPr id="9222" name="直接连接符 9221"/>
            <p:cNvSpPr/>
            <p:nvPr/>
          </p:nvSpPr>
          <p:spPr>
            <a:xfrm>
              <a:off x="0" y="797"/>
              <a:ext cx="1316" cy="0"/>
            </a:xfrm>
            <a:prstGeom prst="line">
              <a:avLst/>
            </a:prstGeom>
            <a:ln w="57150" cap="flat" cmpd="sng">
              <a:solidFill>
                <a:srgbClr val="FF3300"/>
              </a:solidFill>
              <a:prstDash val="solid"/>
              <a:headEnd type="none" w="med" len="med"/>
              <a:tailEnd type="none" w="med" len="med"/>
            </a:ln>
          </p:spPr>
        </p:sp>
        <p:sp>
          <p:nvSpPr>
            <p:cNvPr id="9223" name="直接连接符 9222"/>
            <p:cNvSpPr/>
            <p:nvPr/>
          </p:nvSpPr>
          <p:spPr>
            <a:xfrm>
              <a:off x="635" y="162"/>
              <a:ext cx="0" cy="1225"/>
            </a:xfrm>
            <a:prstGeom prst="line">
              <a:avLst/>
            </a:prstGeom>
            <a:ln w="57150" cap="flat" cmpd="sng">
              <a:solidFill>
                <a:srgbClr val="FF3300"/>
              </a:solidFill>
              <a:prstDash val="solid"/>
              <a:headEnd type="none" w="med" len="med"/>
              <a:tailEnd type="none" w="med" len="med"/>
            </a:ln>
          </p:spPr>
        </p:sp>
        <p:sp>
          <p:nvSpPr>
            <p:cNvPr id="9224" name="文本框 9223"/>
            <p:cNvSpPr txBox="1"/>
            <p:nvPr/>
          </p:nvSpPr>
          <p:spPr>
            <a:xfrm>
              <a:off x="1147" y="444"/>
              <a:ext cx="279" cy="407"/>
            </a:xfrm>
            <a:prstGeom prst="rect">
              <a:avLst/>
            </a:prstGeom>
            <a:noFill/>
            <a:ln w="9525">
              <a:noFill/>
            </a:ln>
          </p:spPr>
          <p:txBody>
            <a:bodyPr wrap="none" anchor="t">
              <a:spAutoFit/>
            </a:bodyPr>
            <a:lstStyle/>
            <a:p>
              <a:pPr lvl="0"/>
              <a:r>
                <a:rPr lang="en-US" altLang="zh-CN" sz="3600">
                  <a:latin typeface="华文新魏" pitchFamily="2" charset="-122"/>
                  <a:ea typeface="华文新魏" pitchFamily="2" charset="-122"/>
                </a:rPr>
                <a:t>b</a:t>
              </a:r>
            </a:p>
          </p:txBody>
        </p:sp>
        <p:sp>
          <p:nvSpPr>
            <p:cNvPr id="9225" name="文本框 9224"/>
            <p:cNvSpPr txBox="1"/>
            <p:nvPr/>
          </p:nvSpPr>
          <p:spPr>
            <a:xfrm>
              <a:off x="617" y="0"/>
              <a:ext cx="259" cy="404"/>
            </a:xfrm>
            <a:prstGeom prst="rect">
              <a:avLst/>
            </a:prstGeom>
            <a:noFill/>
            <a:ln w="9525">
              <a:noFill/>
            </a:ln>
          </p:spPr>
          <p:txBody>
            <a:bodyPr wrap="none" anchor="t">
              <a:spAutoFit/>
            </a:bodyPr>
            <a:lstStyle/>
            <a:p>
              <a:pPr lvl="0"/>
              <a:r>
                <a:rPr lang="en-US" altLang="zh-CN" sz="3600">
                  <a:latin typeface="华文新魏" pitchFamily="2" charset="-122"/>
                  <a:ea typeface="华文新魏" pitchFamily="2" charset="-122"/>
                </a:rPr>
                <a:t>a</a:t>
              </a:r>
            </a:p>
          </p:txBody>
        </p:sp>
        <p:sp>
          <p:nvSpPr>
            <p:cNvPr id="9226" name="文本框 9225"/>
            <p:cNvSpPr txBox="1"/>
            <p:nvPr/>
          </p:nvSpPr>
          <p:spPr>
            <a:xfrm>
              <a:off x="614" y="734"/>
              <a:ext cx="260" cy="404"/>
            </a:xfrm>
            <a:prstGeom prst="rect">
              <a:avLst/>
            </a:prstGeom>
            <a:noFill/>
            <a:ln w="9525">
              <a:noFill/>
            </a:ln>
          </p:spPr>
          <p:txBody>
            <a:bodyPr wrap="none" anchor="t">
              <a:spAutoFit/>
            </a:bodyPr>
            <a:lstStyle/>
            <a:p>
              <a:pPr lvl="0"/>
              <a:r>
                <a:rPr lang="en-US" altLang="zh-CN" sz="3600" b="1">
                  <a:latin typeface="宋体" panose="02010600030101010101" pitchFamily="2" charset="-122"/>
                  <a:ea typeface="宋体" panose="02010600030101010101" pitchFamily="2" charset="-122"/>
                </a:rPr>
                <a:t>O</a:t>
              </a:r>
            </a:p>
          </p:txBody>
        </p:sp>
      </p:grpSp>
      <p:sp>
        <p:nvSpPr>
          <p:cNvPr id="9227" name="文本框 9226"/>
          <p:cNvSpPr txBox="1"/>
          <p:nvPr/>
        </p:nvSpPr>
        <p:spPr>
          <a:xfrm>
            <a:off x="1847850" y="-100012"/>
            <a:ext cx="3384550" cy="641350"/>
          </a:xfrm>
          <a:prstGeom prst="rect">
            <a:avLst/>
          </a:prstGeom>
          <a:noFill/>
          <a:ln w="9525">
            <a:noFill/>
          </a:ln>
        </p:spPr>
        <p:txBody>
          <a:bodyPr wrap="none" anchor="t">
            <a:spAutoFit/>
          </a:bodyPr>
          <a:lstStyle/>
          <a:p>
            <a:pPr lvl="0"/>
            <a:r>
              <a:rPr lang="zh-CN" altLang="en-US" sz="3600" b="1">
                <a:solidFill>
                  <a:srgbClr val="6600FF"/>
                </a:solidFill>
                <a:effectLst>
                  <a:outerShdw blurRad="38100" dist="38100" dir="2700000">
                    <a:srgbClr val="C0C0C0"/>
                  </a:outerShdw>
                </a:effectLst>
                <a:latin typeface="Arial" panose="020B0604020202020204" pitchFamily="34" charset="0"/>
                <a:ea typeface="华文新魏" pitchFamily="2" charset="-122"/>
              </a:rPr>
              <a:t>一、垂直的定义</a:t>
            </a:r>
          </a:p>
        </p:txBody>
      </p:sp>
      <p:sp>
        <p:nvSpPr>
          <p:cNvPr id="9228" name="圆角矩形标注 9227"/>
          <p:cNvSpPr/>
          <p:nvPr/>
        </p:nvSpPr>
        <p:spPr>
          <a:xfrm>
            <a:off x="2063750" y="4070351"/>
            <a:ext cx="8066088" cy="2087563"/>
          </a:xfrm>
          <a:prstGeom prst="wedgeRoundRectCallout">
            <a:avLst>
              <a:gd name="adj1" fmla="val -28588"/>
              <a:gd name="adj2" fmla="val -49241"/>
              <a:gd name="adj3" fmla="val 16667"/>
            </a:avLst>
          </a:prstGeom>
          <a:solidFill>
            <a:srgbClr val="FFCC99"/>
          </a:solidFill>
          <a:ln w="9525" cap="flat" cmpd="sng">
            <a:solidFill>
              <a:schemeClr val="tx1"/>
            </a:solidFill>
            <a:prstDash val="solid"/>
            <a:miter/>
            <a:headEnd type="none" w="med" len="med"/>
            <a:tailEnd type="none" w="med" len="med"/>
          </a:ln>
        </p:spPr>
        <p:txBody>
          <a:bodyPr/>
          <a:lstStyle/>
          <a:p>
            <a:pPr lvl="0"/>
            <a:r>
              <a:rPr lang="zh-CN" altLang="en-US" sz="3200" b="1">
                <a:latin typeface="Arial" panose="020B0604020202020204" pitchFamily="34" charset="0"/>
                <a:ea typeface="华文新魏" pitchFamily="2" charset="-122"/>
              </a:rPr>
              <a:t>从垂直的定义可知，</a:t>
            </a:r>
          </a:p>
          <a:p>
            <a:pPr lvl="0"/>
            <a:r>
              <a:rPr lang="zh-CN" altLang="en-US" sz="3200" b="1">
                <a:solidFill>
                  <a:srgbClr val="FF3300"/>
                </a:solidFill>
                <a:latin typeface="Arial" panose="020B0604020202020204" pitchFamily="34" charset="0"/>
                <a:ea typeface="华文新魏" pitchFamily="2" charset="-122"/>
              </a:rPr>
              <a:t>判断两条直线互相垂直的关键：</a:t>
            </a:r>
          </a:p>
          <a:p>
            <a:pPr lvl="0"/>
            <a:r>
              <a:rPr lang="zh-CN" altLang="en-US" sz="3200" b="1">
                <a:latin typeface="Arial" panose="020B0604020202020204" pitchFamily="34" charset="0"/>
                <a:ea typeface="华文新魏" pitchFamily="2" charset="-122"/>
              </a:rPr>
              <a:t>       </a:t>
            </a:r>
            <a:r>
              <a:rPr lang="zh-CN" altLang="en-US" sz="3200" b="1">
                <a:solidFill>
                  <a:srgbClr val="CC0066"/>
                </a:solidFill>
                <a:latin typeface="Arial" panose="020B0604020202020204" pitchFamily="34" charset="0"/>
                <a:ea typeface="华文新魏" pitchFamily="2" charset="-122"/>
              </a:rPr>
              <a:t>只要找到两条直线相交时四个交角中一个角是直角。</a:t>
            </a:r>
          </a:p>
        </p:txBody>
      </p:sp>
    </p:spTree>
    <p:extLst>
      <p:ext uri="{BB962C8B-B14F-4D97-AF65-F5344CB8AC3E}">
        <p14:creationId xmlns:p14="http://schemas.microsoft.com/office/powerpoint/2010/main" val="155841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9218"/>
                                        </p:tgtEl>
                                        <p:attrNameLst>
                                          <p:attrName>style.visibility</p:attrName>
                                        </p:attrNameLst>
                                      </p:cBhvr>
                                      <p:to>
                                        <p:strVal val="visible"/>
                                      </p:to>
                                    </p:set>
                                    <p:anim calcmode="discrete" valueType="clr">
                                      <p:cBhvr override="childStyle">
                                        <p:cTn id="7" dur="80"/>
                                        <p:tgtEl>
                                          <p:spTgt spid="921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218"/>
                                        </p:tgtEl>
                                        <p:attrNameLst>
                                          <p:attrName>fillcolor</p:attrName>
                                        </p:attrNameLst>
                                      </p:cBhvr>
                                      <p:tavLst>
                                        <p:tav tm="0">
                                          <p:val>
                                            <p:clrVal>
                                              <a:schemeClr val="accent2"/>
                                            </p:clrVal>
                                          </p:val>
                                        </p:tav>
                                        <p:tav tm="50000">
                                          <p:val>
                                            <p:clrVal>
                                              <a:schemeClr val="hlink"/>
                                            </p:clrVal>
                                          </p:val>
                                        </p:tav>
                                      </p:tavLst>
                                    </p:anim>
                                    <p:set>
                                      <p:cBhvr>
                                        <p:cTn id="9" dur="80"/>
                                        <p:tgtEl>
                                          <p:spTgt spid="9218"/>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nodeType="clickEffect">
                                  <p:stCondLst>
                                    <p:cond delay="0"/>
                                  </p:stCondLst>
                                  <p:childTnLst>
                                    <p:set>
                                      <p:cBhvr>
                                        <p:cTn id="13" dur="1" fill="hold">
                                          <p:stCondLst>
                                            <p:cond delay="0"/>
                                          </p:stCondLst>
                                        </p:cTn>
                                        <p:tgtEl>
                                          <p:spTgt spid="9220"/>
                                        </p:tgtEl>
                                        <p:attrNameLst>
                                          <p:attrName>style.visibility</p:attrName>
                                        </p:attrNameLst>
                                      </p:cBhvr>
                                      <p:to>
                                        <p:strVal val="visible"/>
                                      </p:to>
                                    </p:set>
                                    <p:animEffect transition="in" filter="wheel(4)">
                                      <p:cBhvr>
                                        <p:cTn id="14" dur="2000"/>
                                        <p:tgtEl>
                                          <p:spTgt spid="9220"/>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9219"/>
                                        </p:tgtEl>
                                        <p:attrNameLst>
                                          <p:attrName>style.visibility</p:attrName>
                                        </p:attrNameLst>
                                      </p:cBhvr>
                                      <p:to>
                                        <p:strVal val="visible"/>
                                      </p:to>
                                    </p:set>
                                    <p:animEffect transition="in" filter="slide(fromBottom)">
                                      <p:cBhvr>
                                        <p:cTn id="19" dur="500"/>
                                        <p:tgtEl>
                                          <p:spTgt spid="9219"/>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9228"/>
                                        </p:tgtEl>
                                        <p:attrNameLst>
                                          <p:attrName>style.visibility</p:attrName>
                                        </p:attrNameLst>
                                      </p:cBhvr>
                                      <p:to>
                                        <p:strVal val="visible"/>
                                      </p:to>
                                    </p:set>
                                    <p:animEffect transition="in" filter="slide(fromBottom)">
                                      <p:cBhvr>
                                        <p:cTn id="24" dur="1000"/>
                                        <p:tgtEl>
                                          <p:spTgt spid="9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p:bldP spid="922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10241"/>
          <p:cNvSpPr/>
          <p:nvPr/>
        </p:nvSpPr>
        <p:spPr>
          <a:xfrm>
            <a:off x="8543926" y="3141663"/>
            <a:ext cx="144463" cy="144462"/>
          </a:xfrm>
          <a:prstGeom prst="rect">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sp>
        <p:nvSpPr>
          <p:cNvPr id="10243" name="文本框 10242"/>
          <p:cNvSpPr txBox="1"/>
          <p:nvPr/>
        </p:nvSpPr>
        <p:spPr>
          <a:xfrm>
            <a:off x="2063750" y="692151"/>
            <a:ext cx="8064500" cy="2062103"/>
          </a:xfrm>
          <a:prstGeom prst="rect">
            <a:avLst/>
          </a:prstGeom>
          <a:noFill/>
          <a:ln w="9525">
            <a:noFill/>
          </a:ln>
        </p:spPr>
        <p:txBody>
          <a:bodyPr>
            <a:spAutoFit/>
          </a:bodyPr>
          <a:lstStyle/>
          <a:p>
            <a:pPr lvl="0"/>
            <a:r>
              <a:rPr lang="en-US" altLang="zh-CN" sz="3200" b="1">
                <a:effectLst>
                  <a:outerShdw blurRad="38100" dist="38100" dir="2700000">
                    <a:srgbClr val="C0C0C0"/>
                  </a:outerShdw>
                </a:effectLst>
                <a:latin typeface="Arial" panose="020B0604020202020204" pitchFamily="34" charset="0"/>
                <a:ea typeface="华文新魏" pitchFamily="2" charset="-122"/>
              </a:rPr>
              <a:t>1.</a:t>
            </a:r>
            <a:r>
              <a:rPr lang="zh-CN" altLang="en-US" sz="3200" b="1">
                <a:effectLst>
                  <a:outerShdw blurRad="38100" dist="38100" dir="2700000">
                    <a:srgbClr val="C0C0C0"/>
                  </a:outerShdw>
                </a:effectLst>
                <a:latin typeface="Arial" panose="020B0604020202020204" pitchFamily="34" charset="0"/>
                <a:ea typeface="华文新魏" pitchFamily="2" charset="-122"/>
              </a:rPr>
              <a:t>垂直定义：</a:t>
            </a:r>
            <a:r>
              <a:rPr lang="zh-CN" altLang="en-US" sz="3200" b="1">
                <a:solidFill>
                  <a:srgbClr val="FF0066"/>
                </a:solidFill>
                <a:effectLst>
                  <a:outerShdw blurRad="38100" dist="38100" dir="2700000">
                    <a:srgbClr val="C0C0C0"/>
                  </a:outerShdw>
                </a:effectLst>
                <a:latin typeface="Arial" panose="020B0604020202020204" pitchFamily="34" charset="0"/>
                <a:ea typeface="华文新魏" pitchFamily="2" charset="-122"/>
              </a:rPr>
              <a:t>当两条直线相交所成的四个角中，有</a:t>
            </a:r>
            <a:r>
              <a:rPr lang="zh-CN" altLang="en-US" sz="3200" b="1">
                <a:solidFill>
                  <a:srgbClr val="0000FF"/>
                </a:solidFill>
                <a:effectLst>
                  <a:outerShdw blurRad="38100" dist="38100" dir="2700000">
                    <a:srgbClr val="C0C0C0"/>
                  </a:outerShdw>
                </a:effectLst>
                <a:latin typeface="Arial" panose="020B0604020202020204" pitchFamily="34" charset="0"/>
                <a:ea typeface="华文新魏" pitchFamily="2" charset="-122"/>
              </a:rPr>
              <a:t>一个角是直角</a:t>
            </a:r>
            <a:r>
              <a:rPr lang="zh-CN" altLang="en-US" sz="3200" b="1">
                <a:solidFill>
                  <a:srgbClr val="FF0066"/>
                </a:solidFill>
                <a:effectLst>
                  <a:outerShdw blurRad="38100" dist="38100" dir="2700000">
                    <a:srgbClr val="C0C0C0"/>
                  </a:outerShdw>
                </a:effectLst>
                <a:latin typeface="Arial" panose="020B0604020202020204" pitchFamily="34" charset="0"/>
                <a:ea typeface="华文新魏" pitchFamily="2" charset="-122"/>
              </a:rPr>
              <a:t>时，这两条直线互相</a:t>
            </a:r>
            <a:r>
              <a:rPr lang="zh-CN" altLang="en-US" sz="3200" b="1">
                <a:solidFill>
                  <a:srgbClr val="0000FF"/>
                </a:solidFill>
                <a:effectLst>
                  <a:outerShdw blurRad="38100" dist="38100" dir="2700000">
                    <a:srgbClr val="C0C0C0"/>
                  </a:outerShdw>
                </a:effectLst>
                <a:latin typeface="Arial" panose="020B0604020202020204" pitchFamily="34" charset="0"/>
                <a:ea typeface="华文新魏" pitchFamily="2" charset="-122"/>
              </a:rPr>
              <a:t>垂直</a:t>
            </a:r>
            <a:r>
              <a:rPr lang="zh-CN" altLang="en-US" sz="3200" b="1">
                <a:solidFill>
                  <a:srgbClr val="FF0066"/>
                </a:solidFill>
                <a:effectLst>
                  <a:outerShdw blurRad="38100" dist="38100" dir="2700000">
                    <a:srgbClr val="C0C0C0"/>
                  </a:outerShdw>
                </a:effectLst>
                <a:latin typeface="Arial" panose="020B0604020202020204" pitchFamily="34" charset="0"/>
                <a:ea typeface="华文新魏" pitchFamily="2" charset="-122"/>
              </a:rPr>
              <a:t>，其中一条直线叫另一条直线的</a:t>
            </a:r>
            <a:r>
              <a:rPr lang="zh-CN" altLang="en-US" sz="3200" b="1">
                <a:solidFill>
                  <a:srgbClr val="0000FF"/>
                </a:solidFill>
                <a:effectLst>
                  <a:outerShdw blurRad="38100" dist="38100" dir="2700000">
                    <a:srgbClr val="C0C0C0"/>
                  </a:outerShdw>
                </a:effectLst>
                <a:latin typeface="Arial" panose="020B0604020202020204" pitchFamily="34" charset="0"/>
                <a:ea typeface="华文新魏" pitchFamily="2" charset="-122"/>
              </a:rPr>
              <a:t>垂线</a:t>
            </a:r>
            <a:r>
              <a:rPr lang="zh-CN" altLang="en-US" sz="3200" b="1">
                <a:solidFill>
                  <a:srgbClr val="FF0066"/>
                </a:solidFill>
                <a:effectLst>
                  <a:outerShdw blurRad="38100" dist="38100" dir="2700000">
                    <a:srgbClr val="C0C0C0"/>
                  </a:outerShdw>
                </a:effectLst>
                <a:latin typeface="Arial" panose="020B0604020202020204" pitchFamily="34" charset="0"/>
                <a:ea typeface="华文新魏" pitchFamily="2" charset="-122"/>
              </a:rPr>
              <a:t>，它们的交点叫</a:t>
            </a:r>
            <a:r>
              <a:rPr lang="zh-CN" altLang="en-US" sz="3200" b="1">
                <a:solidFill>
                  <a:srgbClr val="0000FF"/>
                </a:solidFill>
                <a:effectLst>
                  <a:outerShdw blurRad="38100" dist="38100" dir="2700000">
                    <a:srgbClr val="C0C0C0"/>
                  </a:outerShdw>
                </a:effectLst>
                <a:latin typeface="Arial" panose="020B0604020202020204" pitchFamily="34" charset="0"/>
                <a:ea typeface="华文新魏" pitchFamily="2" charset="-122"/>
              </a:rPr>
              <a:t>垂足</a:t>
            </a:r>
            <a:r>
              <a:rPr lang="zh-CN" altLang="en-US" sz="3200" b="1">
                <a:solidFill>
                  <a:srgbClr val="FF0066"/>
                </a:solidFill>
                <a:effectLst>
                  <a:outerShdw blurRad="38100" dist="38100" dir="2700000">
                    <a:srgbClr val="C0C0C0"/>
                  </a:outerShdw>
                </a:effectLst>
                <a:latin typeface="Arial" panose="020B0604020202020204" pitchFamily="34" charset="0"/>
                <a:ea typeface="华文新魏" pitchFamily="2" charset="-122"/>
              </a:rPr>
              <a:t>。</a:t>
            </a:r>
          </a:p>
        </p:txBody>
      </p:sp>
      <p:sp>
        <p:nvSpPr>
          <p:cNvPr id="10244" name="直接连接符 10243"/>
          <p:cNvSpPr/>
          <p:nvPr/>
        </p:nvSpPr>
        <p:spPr>
          <a:xfrm>
            <a:off x="7535863" y="3284538"/>
            <a:ext cx="2089150" cy="0"/>
          </a:xfrm>
          <a:prstGeom prst="line">
            <a:avLst/>
          </a:prstGeom>
          <a:ln w="57150" cap="flat" cmpd="sng">
            <a:solidFill>
              <a:srgbClr val="FF3300"/>
            </a:solidFill>
            <a:prstDash val="solid"/>
            <a:headEnd type="none" w="med" len="med"/>
            <a:tailEnd type="none" w="med" len="med"/>
          </a:ln>
        </p:spPr>
      </p:sp>
      <p:sp>
        <p:nvSpPr>
          <p:cNvPr id="10245" name="直接连接符 10244"/>
          <p:cNvSpPr/>
          <p:nvPr/>
        </p:nvSpPr>
        <p:spPr>
          <a:xfrm>
            <a:off x="8543925" y="2276475"/>
            <a:ext cx="0" cy="1657350"/>
          </a:xfrm>
          <a:prstGeom prst="line">
            <a:avLst/>
          </a:prstGeom>
          <a:ln w="57150" cap="flat" cmpd="sng">
            <a:solidFill>
              <a:srgbClr val="FF3300"/>
            </a:solidFill>
            <a:prstDash val="solid"/>
            <a:headEnd type="none" w="med" len="med"/>
            <a:tailEnd type="none" w="med" len="med"/>
          </a:ln>
        </p:spPr>
      </p:sp>
      <p:sp>
        <p:nvSpPr>
          <p:cNvPr id="10246" name="文本框 10245"/>
          <p:cNvSpPr txBox="1"/>
          <p:nvPr/>
        </p:nvSpPr>
        <p:spPr>
          <a:xfrm>
            <a:off x="9356725" y="2724150"/>
            <a:ext cx="439738" cy="641350"/>
          </a:xfrm>
          <a:prstGeom prst="rect">
            <a:avLst/>
          </a:prstGeom>
          <a:noFill/>
          <a:ln w="9525">
            <a:noFill/>
          </a:ln>
        </p:spPr>
        <p:txBody>
          <a:bodyPr wrap="none" anchor="t">
            <a:spAutoFit/>
          </a:bodyPr>
          <a:lstStyle/>
          <a:p>
            <a:pPr lvl="0"/>
            <a:r>
              <a:rPr lang="en-US" altLang="zh-CN" sz="3600">
                <a:latin typeface="华文新魏" pitchFamily="2" charset="-122"/>
                <a:ea typeface="华文新魏" pitchFamily="2" charset="-122"/>
              </a:rPr>
              <a:t>b</a:t>
            </a:r>
          </a:p>
        </p:txBody>
      </p:sp>
      <p:sp>
        <p:nvSpPr>
          <p:cNvPr id="10247" name="文本框 10246"/>
          <p:cNvSpPr txBox="1"/>
          <p:nvPr/>
        </p:nvSpPr>
        <p:spPr>
          <a:xfrm>
            <a:off x="8515351" y="2019300"/>
            <a:ext cx="411163" cy="641350"/>
          </a:xfrm>
          <a:prstGeom prst="rect">
            <a:avLst/>
          </a:prstGeom>
          <a:noFill/>
          <a:ln w="9525">
            <a:noFill/>
          </a:ln>
        </p:spPr>
        <p:txBody>
          <a:bodyPr wrap="none" anchor="t">
            <a:spAutoFit/>
          </a:bodyPr>
          <a:lstStyle/>
          <a:p>
            <a:pPr lvl="0"/>
            <a:r>
              <a:rPr lang="en-US" altLang="zh-CN" sz="3600">
                <a:latin typeface="华文新魏" pitchFamily="2" charset="-122"/>
                <a:ea typeface="华文新魏" pitchFamily="2" charset="-122"/>
              </a:rPr>
              <a:t>a</a:t>
            </a:r>
          </a:p>
        </p:txBody>
      </p:sp>
      <p:sp>
        <p:nvSpPr>
          <p:cNvPr id="10248" name="文本框 10247"/>
          <p:cNvSpPr txBox="1"/>
          <p:nvPr/>
        </p:nvSpPr>
        <p:spPr>
          <a:xfrm>
            <a:off x="2136776" y="3284539"/>
            <a:ext cx="5688013" cy="579437"/>
          </a:xfrm>
          <a:prstGeom prst="rect">
            <a:avLst/>
          </a:prstGeom>
          <a:noFill/>
          <a:ln w="9525">
            <a:noFill/>
          </a:ln>
        </p:spPr>
        <p:txBody>
          <a:bodyPr>
            <a:spAutoFit/>
          </a:bodyPr>
          <a:lstStyle/>
          <a:p>
            <a:pPr lvl="0"/>
            <a:r>
              <a:rPr lang="zh-CN" altLang="en-US" sz="3200" b="1">
                <a:solidFill>
                  <a:srgbClr val="FF3300"/>
                </a:solidFill>
                <a:effectLst>
                  <a:outerShdw blurRad="38100" dist="38100" dir="2700000">
                    <a:srgbClr val="C0C0C0"/>
                  </a:outerShdw>
                </a:effectLst>
                <a:latin typeface="Arial" panose="020B0604020202020204" pitchFamily="34" charset="0"/>
                <a:ea typeface="华文新魏" pitchFamily="2" charset="-122"/>
              </a:rPr>
              <a:t>用“</a:t>
            </a:r>
            <a:r>
              <a:rPr lang="zh-CN" altLang="en-US" sz="3200" b="1">
                <a:solidFill>
                  <a:srgbClr val="FF3300"/>
                </a:solidFill>
                <a:effectLst>
                  <a:outerShdw blurRad="38100" dist="38100" dir="2700000">
                    <a:srgbClr val="C0C0C0"/>
                  </a:outerShdw>
                </a:effectLst>
                <a:latin typeface="Arial" panose="020B0604020202020204" pitchFamily="34" charset="0"/>
                <a:ea typeface="宋体" panose="02010600030101010101" pitchFamily="2" charset="-122"/>
              </a:rPr>
              <a:t>⊥</a:t>
            </a:r>
            <a:r>
              <a:rPr lang="zh-CN" altLang="en-US" sz="3200" b="1">
                <a:solidFill>
                  <a:srgbClr val="FF3300"/>
                </a:solidFill>
                <a:effectLst>
                  <a:outerShdw blurRad="38100" dist="38100" dir="2700000">
                    <a:srgbClr val="C0C0C0"/>
                  </a:outerShdw>
                </a:effectLst>
                <a:latin typeface="Arial" panose="020B0604020202020204" pitchFamily="34" charset="0"/>
                <a:ea typeface="华文新魏" pitchFamily="2" charset="-122"/>
              </a:rPr>
              <a:t>”和直线字母表示垂直</a:t>
            </a:r>
          </a:p>
        </p:txBody>
      </p:sp>
      <p:sp>
        <p:nvSpPr>
          <p:cNvPr id="10249" name="文本框 10248"/>
          <p:cNvSpPr txBox="1"/>
          <p:nvPr/>
        </p:nvSpPr>
        <p:spPr>
          <a:xfrm>
            <a:off x="8510588" y="3184525"/>
            <a:ext cx="412750" cy="641350"/>
          </a:xfrm>
          <a:prstGeom prst="rect">
            <a:avLst/>
          </a:prstGeom>
          <a:noFill/>
          <a:ln w="9525">
            <a:noFill/>
          </a:ln>
        </p:spPr>
        <p:txBody>
          <a:bodyPr wrap="none" anchor="t">
            <a:spAutoFit/>
          </a:bodyPr>
          <a:lstStyle/>
          <a:p>
            <a:pPr lvl="0"/>
            <a:r>
              <a:rPr lang="en-US" altLang="zh-CN" sz="3600" b="1">
                <a:solidFill>
                  <a:srgbClr val="CC0066"/>
                </a:solidFill>
                <a:latin typeface="宋体" panose="02010600030101010101" pitchFamily="2" charset="-122"/>
                <a:ea typeface="宋体" panose="02010600030101010101" pitchFamily="2" charset="-122"/>
              </a:rPr>
              <a:t>O</a:t>
            </a:r>
          </a:p>
        </p:txBody>
      </p:sp>
      <p:sp>
        <p:nvSpPr>
          <p:cNvPr id="10250" name="文本框 10249"/>
          <p:cNvSpPr txBox="1"/>
          <p:nvPr/>
        </p:nvSpPr>
        <p:spPr>
          <a:xfrm>
            <a:off x="8543926" y="2708276"/>
            <a:ext cx="550151" cy="584775"/>
          </a:xfrm>
          <a:prstGeom prst="rect">
            <a:avLst/>
          </a:prstGeom>
          <a:noFill/>
          <a:ln w="9525">
            <a:noFill/>
          </a:ln>
        </p:spPr>
        <p:txBody>
          <a:bodyPr wrap="none" anchor="t">
            <a:spAutoFit/>
          </a:bodyPr>
          <a:lstStyle/>
          <a:p>
            <a:pPr lvl="0"/>
            <a:r>
              <a:rPr lang="en-US" altLang="zh-CN" sz="3200" b="1">
                <a:latin typeface="Arial" panose="020B0604020202020204" pitchFamily="34" charset="0"/>
                <a:ea typeface="宋体" panose="02010600030101010101" pitchFamily="2" charset="-122"/>
              </a:rPr>
              <a:t>α </a:t>
            </a:r>
          </a:p>
        </p:txBody>
      </p:sp>
      <p:sp>
        <p:nvSpPr>
          <p:cNvPr id="10251" name="文本框 10250"/>
          <p:cNvSpPr txBox="1"/>
          <p:nvPr/>
        </p:nvSpPr>
        <p:spPr>
          <a:xfrm>
            <a:off x="2135188" y="2781300"/>
            <a:ext cx="3168650" cy="579438"/>
          </a:xfrm>
          <a:prstGeom prst="rect">
            <a:avLst/>
          </a:prstGeom>
          <a:noFill/>
          <a:ln w="9525">
            <a:noFill/>
          </a:ln>
        </p:spPr>
        <p:txBody>
          <a:bodyPr>
            <a:spAutoFit/>
          </a:bodyPr>
          <a:lstStyle/>
          <a:p>
            <a:pPr lvl="0"/>
            <a:r>
              <a:rPr lang="en-US" altLang="zh-CN" sz="3200" b="1">
                <a:effectLst>
                  <a:outerShdw blurRad="38100" dist="38100" dir="2700000">
                    <a:srgbClr val="C0C0C0"/>
                  </a:outerShdw>
                </a:effectLst>
                <a:latin typeface="Arial" panose="020B0604020202020204" pitchFamily="34" charset="0"/>
                <a:ea typeface="华文新魏" pitchFamily="2" charset="-122"/>
              </a:rPr>
              <a:t>2.</a:t>
            </a:r>
            <a:r>
              <a:rPr lang="zh-CN" altLang="en-US" sz="3200" b="1">
                <a:effectLst>
                  <a:outerShdw blurRad="38100" dist="38100" dir="2700000">
                    <a:srgbClr val="C0C0C0"/>
                  </a:outerShdw>
                </a:effectLst>
                <a:latin typeface="Arial" panose="020B0604020202020204" pitchFamily="34" charset="0"/>
                <a:ea typeface="华文新魏" pitchFamily="2" charset="-122"/>
              </a:rPr>
              <a:t>垂直的表示：</a:t>
            </a:r>
          </a:p>
        </p:txBody>
      </p:sp>
      <p:sp>
        <p:nvSpPr>
          <p:cNvPr id="10252" name="文本框 10251"/>
          <p:cNvSpPr txBox="1"/>
          <p:nvPr/>
        </p:nvSpPr>
        <p:spPr>
          <a:xfrm>
            <a:off x="2135188" y="3933825"/>
            <a:ext cx="7632700" cy="1066800"/>
          </a:xfrm>
          <a:prstGeom prst="rect">
            <a:avLst/>
          </a:prstGeom>
          <a:noFill/>
          <a:ln w="9525">
            <a:noFill/>
          </a:ln>
        </p:spPr>
        <p:txBody>
          <a:bodyPr>
            <a:spAutoFit/>
          </a:bodyPr>
          <a:lstStyle/>
          <a:p>
            <a:pPr lvl="0"/>
            <a:r>
              <a:rPr lang="zh-CN" altLang="en-US" sz="3200" b="1">
                <a:solidFill>
                  <a:srgbClr val="CC0066"/>
                </a:solidFill>
                <a:effectLst>
                  <a:outerShdw blurRad="38100" dist="38100" dir="2700000">
                    <a:srgbClr val="C0C0C0"/>
                  </a:outerShdw>
                </a:effectLst>
                <a:latin typeface="Arial" panose="020B0604020202020204" pitchFamily="34" charset="0"/>
                <a:ea typeface="华文新魏" pitchFamily="2" charset="-122"/>
              </a:rPr>
              <a:t>例如、如图，</a:t>
            </a:r>
            <a:r>
              <a:rPr lang="en-US" altLang="zh-CN" sz="3200" b="1">
                <a:solidFill>
                  <a:srgbClr val="CC0066"/>
                </a:solidFill>
                <a:effectLst>
                  <a:outerShdw blurRad="38100" dist="38100" dir="2700000">
                    <a:srgbClr val="C0C0C0"/>
                  </a:outerShdw>
                </a:effectLst>
                <a:latin typeface="Arial" panose="020B0604020202020204" pitchFamily="34" charset="0"/>
                <a:ea typeface="华文新魏" pitchFamily="2" charset="-122"/>
              </a:rPr>
              <a:t>a</a:t>
            </a:r>
            <a:r>
              <a:rPr lang="zh-CN" altLang="en-US" sz="3200" b="1">
                <a:solidFill>
                  <a:srgbClr val="CC0066"/>
                </a:solidFill>
                <a:effectLst>
                  <a:outerShdw blurRad="38100" dist="38100" dir="2700000">
                    <a:srgbClr val="C0C0C0"/>
                  </a:outerShdw>
                </a:effectLst>
                <a:latin typeface="Arial" panose="020B0604020202020204" pitchFamily="34" charset="0"/>
                <a:ea typeface="华文新魏" pitchFamily="2" charset="-122"/>
              </a:rPr>
              <a:t>、</a:t>
            </a:r>
            <a:r>
              <a:rPr lang="en-US" altLang="zh-CN" sz="3200" b="1">
                <a:solidFill>
                  <a:srgbClr val="CC0066"/>
                </a:solidFill>
                <a:effectLst>
                  <a:outerShdw blurRad="38100" dist="38100" dir="2700000">
                    <a:srgbClr val="C0C0C0"/>
                  </a:outerShdw>
                </a:effectLst>
                <a:latin typeface="Arial" panose="020B0604020202020204" pitchFamily="34" charset="0"/>
                <a:ea typeface="华文新魏" pitchFamily="2" charset="-122"/>
              </a:rPr>
              <a:t>b</a:t>
            </a:r>
            <a:r>
              <a:rPr lang="zh-CN" altLang="en-US" sz="3200" b="1">
                <a:solidFill>
                  <a:srgbClr val="CC0066"/>
                </a:solidFill>
                <a:effectLst>
                  <a:outerShdw blurRad="38100" dist="38100" dir="2700000">
                    <a:srgbClr val="C0C0C0"/>
                  </a:outerShdw>
                </a:effectLst>
                <a:latin typeface="Arial" panose="020B0604020202020204" pitchFamily="34" charset="0"/>
                <a:ea typeface="华文新魏" pitchFamily="2" charset="-122"/>
              </a:rPr>
              <a:t>互相垂直</a:t>
            </a:r>
            <a:r>
              <a:rPr lang="en-US" altLang="zh-CN" sz="3200" b="1">
                <a:solidFill>
                  <a:srgbClr val="CC0066"/>
                </a:solidFill>
                <a:effectLst>
                  <a:outerShdw blurRad="38100" dist="38100" dir="2700000">
                    <a:srgbClr val="C0C0C0"/>
                  </a:outerShdw>
                </a:effectLst>
                <a:latin typeface="Arial" panose="020B0604020202020204" pitchFamily="34" charset="0"/>
                <a:ea typeface="华文新魏" pitchFamily="2" charset="-122"/>
              </a:rPr>
              <a:t>, </a:t>
            </a:r>
            <a:r>
              <a:rPr lang="zh-CN" altLang="en-US" sz="3200" b="1">
                <a:solidFill>
                  <a:srgbClr val="CC0066"/>
                </a:solidFill>
                <a:effectLst>
                  <a:outerShdw blurRad="38100" dist="38100" dir="2700000">
                    <a:srgbClr val="C0C0C0"/>
                  </a:outerShdw>
                </a:effectLst>
                <a:latin typeface="Arial" panose="020B0604020202020204" pitchFamily="34" charset="0"/>
                <a:ea typeface="华文新魏" pitchFamily="2" charset="-122"/>
              </a:rPr>
              <a:t>垂足为</a:t>
            </a:r>
            <a:r>
              <a:rPr lang="en-US" altLang="zh-CN" sz="3200" b="1">
                <a:solidFill>
                  <a:srgbClr val="CC0066"/>
                </a:solidFill>
                <a:effectLst>
                  <a:outerShdw blurRad="38100" dist="38100" dir="2700000">
                    <a:srgbClr val="C0C0C0"/>
                  </a:outerShdw>
                </a:effectLst>
                <a:latin typeface="Arial" panose="020B0604020202020204" pitchFamily="34" charset="0"/>
                <a:ea typeface="华文新魏" pitchFamily="2" charset="-122"/>
              </a:rPr>
              <a:t>O</a:t>
            </a:r>
            <a:r>
              <a:rPr lang="zh-CN" altLang="en-US" sz="3200" b="1">
                <a:solidFill>
                  <a:srgbClr val="CC0066"/>
                </a:solidFill>
                <a:effectLst>
                  <a:outerShdw blurRad="38100" dist="38100" dir="2700000">
                    <a:srgbClr val="C0C0C0"/>
                  </a:outerShdw>
                </a:effectLst>
                <a:latin typeface="Arial" panose="020B0604020202020204" pitchFamily="34" charset="0"/>
                <a:ea typeface="华文新魏" pitchFamily="2" charset="-122"/>
              </a:rPr>
              <a:t>，则记为：</a:t>
            </a:r>
          </a:p>
        </p:txBody>
      </p:sp>
      <p:sp>
        <p:nvSpPr>
          <p:cNvPr id="10253" name="文本框 10252"/>
          <p:cNvSpPr txBox="1"/>
          <p:nvPr/>
        </p:nvSpPr>
        <p:spPr>
          <a:xfrm>
            <a:off x="3648075" y="4941889"/>
            <a:ext cx="2952750" cy="579437"/>
          </a:xfrm>
          <a:prstGeom prst="rect">
            <a:avLst/>
          </a:prstGeom>
          <a:noFill/>
          <a:ln w="9525">
            <a:noFill/>
          </a:ln>
        </p:spPr>
        <p:txBody>
          <a:bodyPr>
            <a:spAutoFit/>
          </a:bodyPr>
          <a:lstStyle/>
          <a:p>
            <a:pPr lvl="0"/>
            <a:r>
              <a:rPr lang="zh-CN" altLang="en-US" sz="3200" b="1" dirty="0">
                <a:solidFill>
                  <a:srgbClr val="FF3300"/>
                </a:solidFill>
                <a:effectLst>
                  <a:outerShdw blurRad="38100" dist="38100" dir="2700000">
                    <a:srgbClr val="C0C0C0"/>
                  </a:outerShdw>
                </a:effectLst>
                <a:latin typeface="Arial" panose="020B0604020202020204" pitchFamily="34" charset="0"/>
                <a:ea typeface="华文新魏" pitchFamily="2" charset="-122"/>
              </a:rPr>
              <a:t>a</a:t>
            </a:r>
            <a:r>
              <a:rPr lang="zh-CN" altLang="en-US" sz="3200" b="1" dirty="0">
                <a:solidFill>
                  <a:srgbClr val="FF3300"/>
                </a:solidFill>
                <a:effectLst>
                  <a:outerShdw blurRad="38100" dist="38100" dir="2700000">
                    <a:srgbClr val="C0C0C0"/>
                  </a:outerShdw>
                </a:effectLst>
                <a:latin typeface="Arial" panose="020B0604020202020204" pitchFamily="34" charset="0"/>
                <a:ea typeface="宋体" panose="02010600030101010101" pitchFamily="2" charset="-122"/>
              </a:rPr>
              <a:t>⊥</a:t>
            </a:r>
            <a:r>
              <a:rPr lang="zh-CN" altLang="en-US" sz="3200" b="1" dirty="0">
                <a:solidFill>
                  <a:srgbClr val="FF3300"/>
                </a:solidFill>
                <a:effectLst>
                  <a:outerShdw blurRad="38100" dist="38100" dir="2700000">
                    <a:srgbClr val="C0C0C0"/>
                  </a:outerShdw>
                </a:effectLst>
                <a:latin typeface="Arial" panose="020B0604020202020204" pitchFamily="34" charset="0"/>
                <a:ea typeface="华文新魏" pitchFamily="2" charset="-122"/>
              </a:rPr>
              <a:t>b或b</a:t>
            </a:r>
            <a:r>
              <a:rPr lang="en-US" altLang="x-none" sz="3200" b="1">
                <a:solidFill>
                  <a:srgbClr val="FF3300"/>
                </a:solidFill>
                <a:effectLst>
                  <a:outerShdw blurRad="38100" dist="38100" dir="2700000">
                    <a:srgbClr val="C0C0C0"/>
                  </a:outerShdw>
                </a:effectLst>
                <a:latin typeface="Arial" panose="020B0604020202020204" pitchFamily="34" charset="0"/>
                <a:ea typeface="宋体" panose="02010600030101010101" pitchFamily="2" charset="-122"/>
              </a:rPr>
              <a:t>⊥</a:t>
            </a:r>
            <a:r>
              <a:rPr lang="zh-CN" altLang="en-US" sz="3200" b="1" dirty="0">
                <a:solidFill>
                  <a:srgbClr val="FF3300"/>
                </a:solidFill>
                <a:effectLst>
                  <a:outerShdw blurRad="38100" dist="38100" dir="2700000">
                    <a:srgbClr val="C0C0C0"/>
                  </a:outerShdw>
                </a:effectLst>
                <a:latin typeface="Arial" panose="020B0604020202020204" pitchFamily="34" charset="0"/>
                <a:ea typeface="华文新魏" pitchFamily="2" charset="-122"/>
              </a:rPr>
              <a:t>a, </a:t>
            </a:r>
          </a:p>
        </p:txBody>
      </p:sp>
      <p:sp>
        <p:nvSpPr>
          <p:cNvPr id="10254" name="文本框 10253"/>
          <p:cNvSpPr txBox="1"/>
          <p:nvPr/>
        </p:nvSpPr>
        <p:spPr>
          <a:xfrm>
            <a:off x="2136776" y="5661025"/>
            <a:ext cx="7775575" cy="579438"/>
          </a:xfrm>
          <a:prstGeom prst="rect">
            <a:avLst/>
          </a:prstGeom>
          <a:noFill/>
          <a:ln w="9525">
            <a:noFill/>
          </a:ln>
        </p:spPr>
        <p:txBody>
          <a:bodyPr>
            <a:spAutoFit/>
          </a:bodyPr>
          <a:lstStyle/>
          <a:p>
            <a:pPr lvl="0"/>
            <a:r>
              <a:rPr lang="zh-CN" altLang="en-US" sz="3200" b="1">
                <a:solidFill>
                  <a:srgbClr val="CC0066"/>
                </a:solidFill>
                <a:effectLst>
                  <a:outerShdw blurRad="38100" dist="38100" dir="2700000">
                    <a:srgbClr val="C0C0C0"/>
                  </a:outerShdw>
                </a:effectLst>
                <a:latin typeface="Arial" panose="020B0604020202020204" pitchFamily="34" charset="0"/>
                <a:ea typeface="华文新魏" pitchFamily="2" charset="-122"/>
              </a:rPr>
              <a:t>若要强调垂足，则记为：</a:t>
            </a:r>
            <a:r>
              <a:rPr lang="en-US" altLang="zh-CN" sz="3200" b="1">
                <a:solidFill>
                  <a:srgbClr val="FF3300"/>
                </a:solidFill>
                <a:effectLst>
                  <a:outerShdw blurRad="38100" dist="38100" dir="2700000">
                    <a:srgbClr val="C0C0C0"/>
                  </a:outerShdw>
                </a:effectLst>
                <a:latin typeface="Arial" panose="020B0604020202020204" pitchFamily="34" charset="0"/>
                <a:ea typeface="华文新魏" pitchFamily="2" charset="-122"/>
              </a:rPr>
              <a:t>a</a:t>
            </a:r>
            <a:r>
              <a:rPr lang="en-US" altLang="zh-CN" sz="3200" b="1">
                <a:solidFill>
                  <a:srgbClr val="FF3300"/>
                </a:solidFill>
                <a:effectLst>
                  <a:outerShdw blurRad="38100" dist="38100" dir="2700000">
                    <a:srgbClr val="C0C0C0"/>
                  </a:outerShdw>
                </a:effectLst>
                <a:latin typeface="Arial" panose="020B0604020202020204" pitchFamily="34" charset="0"/>
                <a:ea typeface="宋体" panose="02010600030101010101" pitchFamily="2" charset="-122"/>
              </a:rPr>
              <a:t>⊥</a:t>
            </a:r>
            <a:r>
              <a:rPr lang="en-US" altLang="zh-CN" sz="3200" b="1">
                <a:solidFill>
                  <a:srgbClr val="FF3300"/>
                </a:solidFill>
                <a:effectLst>
                  <a:outerShdw blurRad="38100" dist="38100" dir="2700000">
                    <a:srgbClr val="C0C0C0"/>
                  </a:outerShdw>
                </a:effectLst>
                <a:latin typeface="Arial" panose="020B0604020202020204" pitchFamily="34" charset="0"/>
                <a:ea typeface="华文新魏" pitchFamily="2" charset="-122"/>
              </a:rPr>
              <a:t>b, </a:t>
            </a:r>
            <a:r>
              <a:rPr lang="zh-CN" altLang="en-US" sz="3200" b="1">
                <a:solidFill>
                  <a:srgbClr val="FF3300"/>
                </a:solidFill>
                <a:effectLst>
                  <a:outerShdw blurRad="38100" dist="38100" dir="2700000">
                    <a:srgbClr val="C0C0C0"/>
                  </a:outerShdw>
                </a:effectLst>
                <a:latin typeface="Arial" panose="020B0604020202020204" pitchFamily="34" charset="0"/>
                <a:ea typeface="华文新魏" pitchFamily="2" charset="-122"/>
              </a:rPr>
              <a:t>垂足为</a:t>
            </a:r>
            <a:r>
              <a:rPr lang="en-US" altLang="zh-CN" sz="3200" b="1">
                <a:solidFill>
                  <a:srgbClr val="FF3300"/>
                </a:solidFill>
                <a:effectLst>
                  <a:outerShdw blurRad="38100" dist="38100" dir="2700000">
                    <a:srgbClr val="C0C0C0"/>
                  </a:outerShdw>
                </a:effectLst>
                <a:latin typeface="Arial" panose="020B0604020202020204" pitchFamily="34" charset="0"/>
                <a:ea typeface="华文新魏" pitchFamily="2" charset="-122"/>
              </a:rPr>
              <a:t>O.</a:t>
            </a:r>
          </a:p>
        </p:txBody>
      </p:sp>
    </p:spTree>
    <p:extLst>
      <p:ext uri="{BB962C8B-B14F-4D97-AF65-F5344CB8AC3E}">
        <p14:creationId xmlns:p14="http://schemas.microsoft.com/office/powerpoint/2010/main" val="1594363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0248"/>
                                        </p:tgtEl>
                                        <p:attrNameLst>
                                          <p:attrName>style.visibility</p:attrName>
                                        </p:attrNameLst>
                                      </p:cBhvr>
                                      <p:to>
                                        <p:strVal val="visible"/>
                                      </p:to>
                                    </p:set>
                                    <p:anim calcmode="discrete" valueType="clr">
                                      <p:cBhvr override="childStyle">
                                        <p:cTn id="7" dur="80"/>
                                        <p:tgtEl>
                                          <p:spTgt spid="1024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0248"/>
                                        </p:tgtEl>
                                        <p:attrNameLst>
                                          <p:attrName>fillcolor</p:attrName>
                                        </p:attrNameLst>
                                      </p:cBhvr>
                                      <p:tavLst>
                                        <p:tav tm="0">
                                          <p:val>
                                            <p:clrVal>
                                              <a:schemeClr val="accent2"/>
                                            </p:clrVal>
                                          </p:val>
                                        </p:tav>
                                        <p:tav tm="50000">
                                          <p:val>
                                            <p:clrVal>
                                              <a:schemeClr val="hlink"/>
                                            </p:clrVal>
                                          </p:val>
                                        </p:tav>
                                      </p:tavLst>
                                    </p:anim>
                                    <p:set>
                                      <p:cBhvr>
                                        <p:cTn id="9" dur="80"/>
                                        <p:tgtEl>
                                          <p:spTgt spid="10248"/>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10252"/>
                                        </p:tgtEl>
                                        <p:attrNameLst>
                                          <p:attrName>style.visibility</p:attrName>
                                        </p:attrNameLst>
                                      </p:cBhvr>
                                      <p:to>
                                        <p:strVal val="visible"/>
                                      </p:to>
                                    </p:set>
                                    <p:anim calcmode="discrete" valueType="clr">
                                      <p:cBhvr override="childStyle">
                                        <p:cTn id="14" dur="80"/>
                                        <p:tgtEl>
                                          <p:spTgt spid="10252"/>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0252"/>
                                        </p:tgtEl>
                                        <p:attrNameLst>
                                          <p:attrName>fillcolor</p:attrName>
                                        </p:attrNameLst>
                                      </p:cBhvr>
                                      <p:tavLst>
                                        <p:tav tm="0">
                                          <p:val>
                                            <p:clrVal>
                                              <a:schemeClr val="accent2"/>
                                            </p:clrVal>
                                          </p:val>
                                        </p:tav>
                                        <p:tav tm="50000">
                                          <p:val>
                                            <p:clrVal>
                                              <a:schemeClr val="hlink"/>
                                            </p:clrVal>
                                          </p:val>
                                        </p:tav>
                                      </p:tavLst>
                                    </p:anim>
                                    <p:set>
                                      <p:cBhvr>
                                        <p:cTn id="16" dur="80"/>
                                        <p:tgtEl>
                                          <p:spTgt spid="10252"/>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12" presetClass="entr" presetSubtype="2" fill="hold" grpId="0" nodeType="clickEffect">
                                  <p:stCondLst>
                                    <p:cond delay="0"/>
                                  </p:stCondLst>
                                  <p:childTnLst>
                                    <p:set>
                                      <p:cBhvr>
                                        <p:cTn id="20" dur="1" fill="hold">
                                          <p:stCondLst>
                                            <p:cond delay="0"/>
                                          </p:stCondLst>
                                        </p:cTn>
                                        <p:tgtEl>
                                          <p:spTgt spid="10253"/>
                                        </p:tgtEl>
                                        <p:attrNameLst>
                                          <p:attrName>style.visibility</p:attrName>
                                        </p:attrNameLst>
                                      </p:cBhvr>
                                      <p:to>
                                        <p:strVal val="visible"/>
                                      </p:to>
                                    </p:set>
                                    <p:animEffect transition="in" filter="slide(fromRight)">
                                      <p:cBhvr>
                                        <p:cTn id="21" dur="1000"/>
                                        <p:tgtEl>
                                          <p:spTgt spid="10253"/>
                                        </p:tgtEl>
                                      </p:cBhvr>
                                    </p:animEffec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grpId="0" nodeType="clickEffect">
                                  <p:stCondLst>
                                    <p:cond delay="0"/>
                                  </p:stCondLst>
                                  <p:iterate type="lt">
                                    <p:tmPct val="50000"/>
                                  </p:iterate>
                                  <p:childTnLst>
                                    <p:set>
                                      <p:cBhvr>
                                        <p:cTn id="25" dur="1" fill="hold">
                                          <p:stCondLst>
                                            <p:cond delay="0"/>
                                          </p:stCondLst>
                                        </p:cTn>
                                        <p:tgtEl>
                                          <p:spTgt spid="10254"/>
                                        </p:tgtEl>
                                        <p:attrNameLst>
                                          <p:attrName>style.visibility</p:attrName>
                                        </p:attrNameLst>
                                      </p:cBhvr>
                                      <p:to>
                                        <p:strVal val="visible"/>
                                      </p:to>
                                    </p:set>
                                    <p:anim calcmode="discrete" valueType="clr">
                                      <p:cBhvr override="childStyle">
                                        <p:cTn id="26" dur="80"/>
                                        <p:tgtEl>
                                          <p:spTgt spid="10254"/>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10254"/>
                                        </p:tgtEl>
                                        <p:attrNameLst>
                                          <p:attrName>fillcolor</p:attrName>
                                        </p:attrNameLst>
                                      </p:cBhvr>
                                      <p:tavLst>
                                        <p:tav tm="0">
                                          <p:val>
                                            <p:clrVal>
                                              <a:schemeClr val="accent2"/>
                                            </p:clrVal>
                                          </p:val>
                                        </p:tav>
                                        <p:tav tm="50000">
                                          <p:val>
                                            <p:clrVal>
                                              <a:schemeClr val="hlink"/>
                                            </p:clrVal>
                                          </p:val>
                                        </p:tav>
                                      </p:tavLst>
                                    </p:anim>
                                    <p:set>
                                      <p:cBhvr>
                                        <p:cTn id="28" dur="80"/>
                                        <p:tgtEl>
                                          <p:spTgt spid="1025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p:bldP spid="10252" grpId="0"/>
      <p:bldP spid="10253" grpId="0"/>
      <p:bldP spid="1025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11265"/>
          <p:cNvGrpSpPr/>
          <p:nvPr/>
        </p:nvGrpSpPr>
        <p:grpSpPr>
          <a:xfrm>
            <a:off x="2351089" y="333376"/>
            <a:ext cx="2763837" cy="2390775"/>
            <a:chOff x="0" y="0"/>
            <a:chExt cx="1741" cy="1506"/>
          </a:xfrm>
        </p:grpSpPr>
        <p:sp>
          <p:nvSpPr>
            <p:cNvPr id="11267" name="文本框 11266"/>
            <p:cNvSpPr txBox="1"/>
            <p:nvPr/>
          </p:nvSpPr>
          <p:spPr>
            <a:xfrm>
              <a:off x="1316" y="181"/>
              <a:ext cx="425"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F</a:t>
              </a:r>
            </a:p>
          </p:txBody>
        </p:sp>
        <p:grpSp>
          <p:nvGrpSpPr>
            <p:cNvPr id="11268" name="组合 11267"/>
            <p:cNvGrpSpPr/>
            <p:nvPr/>
          </p:nvGrpSpPr>
          <p:grpSpPr>
            <a:xfrm>
              <a:off x="0" y="0"/>
              <a:ext cx="1350" cy="1506"/>
              <a:chOff x="0" y="0"/>
              <a:chExt cx="1350" cy="1506"/>
            </a:xfrm>
          </p:grpSpPr>
          <p:sp>
            <p:nvSpPr>
              <p:cNvPr id="11269" name="直接连接符 11268"/>
              <p:cNvSpPr/>
              <p:nvPr/>
            </p:nvSpPr>
            <p:spPr>
              <a:xfrm flipH="1">
                <a:off x="201" y="292"/>
                <a:ext cx="1149" cy="808"/>
              </a:xfrm>
              <a:prstGeom prst="line">
                <a:avLst/>
              </a:prstGeom>
              <a:ln w="38100" cap="flat" cmpd="sng">
                <a:solidFill>
                  <a:schemeClr val="tx1"/>
                </a:solidFill>
                <a:prstDash val="solid"/>
                <a:headEnd type="none" w="med" len="med"/>
                <a:tailEnd type="none" w="med" len="med"/>
              </a:ln>
            </p:spPr>
          </p:sp>
          <p:sp>
            <p:nvSpPr>
              <p:cNvPr id="11270" name="直接连接符 11269"/>
              <p:cNvSpPr/>
              <p:nvPr/>
            </p:nvSpPr>
            <p:spPr>
              <a:xfrm>
                <a:off x="456" y="245"/>
                <a:ext cx="681" cy="1092"/>
              </a:xfrm>
              <a:prstGeom prst="line">
                <a:avLst/>
              </a:prstGeom>
              <a:ln w="38100" cap="flat" cmpd="sng">
                <a:solidFill>
                  <a:schemeClr val="tx1"/>
                </a:solidFill>
                <a:prstDash val="solid"/>
                <a:headEnd type="none" w="med" len="med"/>
                <a:tailEnd type="none" w="med" len="med"/>
              </a:ln>
            </p:spPr>
          </p:sp>
          <p:sp>
            <p:nvSpPr>
              <p:cNvPr id="11271" name="直接连接符 11270"/>
              <p:cNvSpPr/>
              <p:nvPr/>
            </p:nvSpPr>
            <p:spPr>
              <a:xfrm flipH="1">
                <a:off x="669" y="482"/>
                <a:ext cx="128" cy="96"/>
              </a:xfrm>
              <a:prstGeom prst="line">
                <a:avLst/>
              </a:prstGeom>
              <a:ln w="38100" cap="flat" cmpd="sng">
                <a:solidFill>
                  <a:schemeClr val="tx1"/>
                </a:solidFill>
                <a:prstDash val="solid"/>
                <a:headEnd type="none" w="med" len="med"/>
                <a:tailEnd type="none" w="med" len="med"/>
              </a:ln>
            </p:spPr>
          </p:sp>
          <p:sp>
            <p:nvSpPr>
              <p:cNvPr id="11272" name="直接连接符 11271"/>
              <p:cNvSpPr/>
              <p:nvPr/>
            </p:nvSpPr>
            <p:spPr>
              <a:xfrm>
                <a:off x="797" y="482"/>
                <a:ext cx="85" cy="143"/>
              </a:xfrm>
              <a:prstGeom prst="line">
                <a:avLst/>
              </a:prstGeom>
              <a:ln w="38100" cap="flat" cmpd="sng">
                <a:solidFill>
                  <a:schemeClr val="tx1"/>
                </a:solidFill>
                <a:prstDash val="solid"/>
                <a:headEnd type="none" w="med" len="med"/>
                <a:tailEnd type="none" w="med" len="med"/>
              </a:ln>
            </p:spPr>
          </p:sp>
          <p:sp>
            <p:nvSpPr>
              <p:cNvPr id="11273" name="文本框 11272"/>
              <p:cNvSpPr txBox="1"/>
              <p:nvPr/>
            </p:nvSpPr>
            <p:spPr>
              <a:xfrm>
                <a:off x="0" y="997"/>
                <a:ext cx="340" cy="328"/>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E</a:t>
                </a:r>
              </a:p>
            </p:txBody>
          </p:sp>
          <p:sp>
            <p:nvSpPr>
              <p:cNvPr id="11274" name="文本框 11273"/>
              <p:cNvSpPr txBox="1"/>
              <p:nvPr/>
            </p:nvSpPr>
            <p:spPr>
              <a:xfrm>
                <a:off x="409" y="0"/>
                <a:ext cx="383"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M</a:t>
                </a:r>
              </a:p>
            </p:txBody>
          </p:sp>
          <p:sp>
            <p:nvSpPr>
              <p:cNvPr id="11275" name="文本框 11274"/>
              <p:cNvSpPr txBox="1"/>
              <p:nvPr/>
            </p:nvSpPr>
            <p:spPr>
              <a:xfrm>
                <a:off x="1089" y="1179"/>
                <a:ext cx="256"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N</a:t>
                </a:r>
              </a:p>
            </p:txBody>
          </p:sp>
          <p:sp>
            <p:nvSpPr>
              <p:cNvPr id="11276" name="文本框 11275"/>
              <p:cNvSpPr txBox="1"/>
              <p:nvPr/>
            </p:nvSpPr>
            <p:spPr>
              <a:xfrm>
                <a:off x="771" y="589"/>
                <a:ext cx="425"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O</a:t>
                </a:r>
              </a:p>
            </p:txBody>
          </p:sp>
        </p:grpSp>
      </p:grpSp>
      <p:sp>
        <p:nvSpPr>
          <p:cNvPr id="11277" name="文本框 11276"/>
          <p:cNvSpPr txBox="1"/>
          <p:nvPr/>
        </p:nvSpPr>
        <p:spPr>
          <a:xfrm>
            <a:off x="1524000" y="3487739"/>
            <a:ext cx="4705350" cy="1158875"/>
          </a:xfrm>
          <a:prstGeom prst="rect">
            <a:avLst/>
          </a:prstGeom>
          <a:noFill/>
          <a:ln w="9525">
            <a:noFill/>
          </a:ln>
        </p:spPr>
        <p:txBody>
          <a:bodyPr>
            <a:spAutoFit/>
          </a:bodyPr>
          <a:lstStyle/>
          <a:p>
            <a:pPr lvl="0">
              <a:spcBef>
                <a:spcPct val="50000"/>
              </a:spcBef>
            </a:pPr>
            <a:r>
              <a:rPr lang="zh-CN" altLang="en-US" sz="2800" b="1" dirty="0">
                <a:latin typeface="Arial" panose="020B0604020202020204" pitchFamily="34" charset="0"/>
                <a:ea typeface="宋体" panose="02010600030101010101" pitchFamily="2" charset="-122"/>
              </a:rPr>
              <a:t>记作： MN⊥EF , 垂足为O.</a:t>
            </a:r>
          </a:p>
          <a:p>
            <a:pPr lvl="0">
              <a:spcBef>
                <a:spcPct val="50000"/>
              </a:spcBef>
            </a:pPr>
            <a:r>
              <a:rPr lang="zh-CN" altLang="en-US" sz="2800" b="1" dirty="0">
                <a:latin typeface="Arial" panose="020B0604020202020204" pitchFamily="34" charset="0"/>
                <a:ea typeface="宋体" panose="02010600030101010101" pitchFamily="2" charset="-122"/>
              </a:rPr>
              <a:t>或者MN⊥EF于O</a:t>
            </a:r>
          </a:p>
        </p:txBody>
      </p:sp>
      <p:grpSp>
        <p:nvGrpSpPr>
          <p:cNvPr id="11278" name="组合 11277"/>
          <p:cNvGrpSpPr/>
          <p:nvPr/>
        </p:nvGrpSpPr>
        <p:grpSpPr>
          <a:xfrm>
            <a:off x="6024564" y="-26987"/>
            <a:ext cx="3671887" cy="2463800"/>
            <a:chOff x="0" y="0"/>
            <a:chExt cx="2313" cy="1552"/>
          </a:xfrm>
        </p:grpSpPr>
        <p:sp>
          <p:nvSpPr>
            <p:cNvPr id="11279" name="直接连接符 11278"/>
            <p:cNvSpPr/>
            <p:nvPr/>
          </p:nvSpPr>
          <p:spPr>
            <a:xfrm>
              <a:off x="136" y="1224"/>
              <a:ext cx="1905" cy="0"/>
            </a:xfrm>
            <a:prstGeom prst="line">
              <a:avLst/>
            </a:prstGeom>
            <a:ln w="38100" cap="flat" cmpd="sng">
              <a:solidFill>
                <a:schemeClr val="tx1"/>
              </a:solidFill>
              <a:prstDash val="solid"/>
              <a:headEnd type="none" w="med" len="med"/>
              <a:tailEnd type="none" w="med" len="med"/>
            </a:ln>
          </p:spPr>
        </p:sp>
        <p:sp>
          <p:nvSpPr>
            <p:cNvPr id="11280" name="直接连接符 11279"/>
            <p:cNvSpPr/>
            <p:nvPr/>
          </p:nvSpPr>
          <p:spPr>
            <a:xfrm>
              <a:off x="1315" y="227"/>
              <a:ext cx="0" cy="997"/>
            </a:xfrm>
            <a:prstGeom prst="line">
              <a:avLst/>
            </a:prstGeom>
            <a:ln w="38100" cap="flat" cmpd="sng">
              <a:solidFill>
                <a:schemeClr val="tx1"/>
              </a:solidFill>
              <a:prstDash val="solid"/>
              <a:headEnd type="none" w="med" len="med"/>
              <a:tailEnd type="none" w="med" len="med"/>
            </a:ln>
          </p:spPr>
        </p:sp>
        <p:sp>
          <p:nvSpPr>
            <p:cNvPr id="11281" name="直接连接符 11280"/>
            <p:cNvSpPr/>
            <p:nvPr/>
          </p:nvSpPr>
          <p:spPr>
            <a:xfrm>
              <a:off x="1315" y="1088"/>
              <a:ext cx="136" cy="0"/>
            </a:xfrm>
            <a:prstGeom prst="line">
              <a:avLst/>
            </a:prstGeom>
            <a:ln w="38100" cap="flat" cmpd="sng">
              <a:solidFill>
                <a:schemeClr val="tx1"/>
              </a:solidFill>
              <a:prstDash val="solid"/>
              <a:headEnd type="none" w="med" len="med"/>
              <a:tailEnd type="none" w="med" len="med"/>
            </a:ln>
          </p:spPr>
        </p:sp>
        <p:sp>
          <p:nvSpPr>
            <p:cNvPr id="11282" name="直接连接符 11281"/>
            <p:cNvSpPr/>
            <p:nvPr/>
          </p:nvSpPr>
          <p:spPr>
            <a:xfrm>
              <a:off x="1451" y="1088"/>
              <a:ext cx="0" cy="136"/>
            </a:xfrm>
            <a:prstGeom prst="line">
              <a:avLst/>
            </a:prstGeom>
            <a:ln w="38100" cap="flat" cmpd="sng">
              <a:solidFill>
                <a:schemeClr val="tx1"/>
              </a:solidFill>
              <a:prstDash val="solid"/>
              <a:headEnd type="none" w="med" len="med"/>
              <a:tailEnd type="none" w="med" len="med"/>
            </a:ln>
          </p:spPr>
        </p:sp>
        <p:sp>
          <p:nvSpPr>
            <p:cNvPr id="11283" name="文本框 11282"/>
            <p:cNvSpPr txBox="1"/>
            <p:nvPr/>
          </p:nvSpPr>
          <p:spPr>
            <a:xfrm>
              <a:off x="0" y="1179"/>
              <a:ext cx="499"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A</a:t>
              </a:r>
            </a:p>
          </p:txBody>
        </p:sp>
        <p:sp>
          <p:nvSpPr>
            <p:cNvPr id="11284" name="文本框 11283"/>
            <p:cNvSpPr txBox="1"/>
            <p:nvPr/>
          </p:nvSpPr>
          <p:spPr>
            <a:xfrm>
              <a:off x="1905" y="1179"/>
              <a:ext cx="408"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B</a:t>
              </a:r>
            </a:p>
          </p:txBody>
        </p:sp>
        <p:sp>
          <p:nvSpPr>
            <p:cNvPr id="11285" name="文本框 11284"/>
            <p:cNvSpPr txBox="1"/>
            <p:nvPr/>
          </p:nvSpPr>
          <p:spPr>
            <a:xfrm>
              <a:off x="1179" y="1225"/>
              <a:ext cx="499"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O</a:t>
              </a:r>
            </a:p>
          </p:txBody>
        </p:sp>
        <p:sp>
          <p:nvSpPr>
            <p:cNvPr id="11286" name="文本框 11285"/>
            <p:cNvSpPr txBox="1"/>
            <p:nvPr/>
          </p:nvSpPr>
          <p:spPr>
            <a:xfrm>
              <a:off x="1088" y="0"/>
              <a:ext cx="454"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E</a:t>
              </a:r>
            </a:p>
          </p:txBody>
        </p:sp>
      </p:grpSp>
      <p:sp>
        <p:nvSpPr>
          <p:cNvPr id="11287" name="文本框 11286"/>
          <p:cNvSpPr txBox="1"/>
          <p:nvPr/>
        </p:nvSpPr>
        <p:spPr>
          <a:xfrm>
            <a:off x="6172201" y="3411538"/>
            <a:ext cx="4271963" cy="1160462"/>
          </a:xfrm>
          <a:prstGeom prst="rect">
            <a:avLst/>
          </a:prstGeom>
          <a:noFill/>
          <a:ln w="9525">
            <a:noFill/>
          </a:ln>
        </p:spPr>
        <p:txBody>
          <a:bodyPr>
            <a:spAutoFit/>
          </a:bodyPr>
          <a:lstStyle/>
          <a:p>
            <a:pPr lvl="0">
              <a:spcBef>
                <a:spcPct val="50000"/>
              </a:spcBef>
            </a:pPr>
            <a:r>
              <a:rPr lang="zh-CN" altLang="en-US" sz="2800" b="1">
                <a:latin typeface="Arial" panose="020B0604020202020204" pitchFamily="34" charset="0"/>
                <a:ea typeface="宋体" panose="02010600030101010101" pitchFamily="2" charset="-122"/>
              </a:rPr>
              <a:t>记作：</a:t>
            </a:r>
            <a:r>
              <a:rPr lang="zh-CN" altLang="en-US">
                <a:latin typeface="Arial" panose="020B0604020202020204" pitchFamily="34" charset="0"/>
                <a:ea typeface="宋体" panose="02010600030101010101" pitchFamily="2" charset="-122"/>
              </a:rPr>
              <a:t> </a:t>
            </a:r>
            <a:r>
              <a:rPr lang="en-US" altLang="zh-CN" sz="2800" b="1">
                <a:latin typeface="Arial" panose="020B0604020202020204" pitchFamily="34" charset="0"/>
                <a:ea typeface="宋体" panose="02010600030101010101" pitchFamily="2" charset="-122"/>
              </a:rPr>
              <a:t>AB⊥EO</a:t>
            </a:r>
            <a:r>
              <a:rPr lang="zh-CN" altLang="en-US" sz="2800" b="1" dirty="0">
                <a:latin typeface="Arial" panose="020B0604020202020204" pitchFamily="34" charset="0"/>
                <a:ea typeface="宋体" panose="02010600030101010101" pitchFamily="2" charset="-122"/>
              </a:rPr>
              <a:t>垂</a:t>
            </a:r>
            <a:r>
              <a:rPr lang="zh-CN" altLang="en-US" sz="2800" b="1">
                <a:latin typeface="Arial" panose="020B0604020202020204" pitchFamily="34" charset="0"/>
                <a:ea typeface="宋体" panose="02010600030101010101" pitchFamily="2" charset="-122"/>
              </a:rPr>
              <a:t>足为</a:t>
            </a:r>
            <a:r>
              <a:rPr lang="en-US" altLang="zh-CN" sz="2800" b="1">
                <a:latin typeface="Arial" panose="020B0604020202020204" pitchFamily="34" charset="0"/>
                <a:ea typeface="宋体" panose="02010600030101010101" pitchFamily="2" charset="-122"/>
              </a:rPr>
              <a:t>O.</a:t>
            </a:r>
          </a:p>
          <a:p>
            <a:pPr lvl="0">
              <a:spcBef>
                <a:spcPct val="50000"/>
              </a:spcBef>
            </a:pPr>
            <a:r>
              <a:rPr lang="zh-CN" altLang="en-US" sz="2800" b="1">
                <a:latin typeface="Arial" panose="020B0604020202020204" pitchFamily="34" charset="0"/>
                <a:ea typeface="宋体" panose="02010600030101010101" pitchFamily="2" charset="-122"/>
              </a:rPr>
              <a:t>或者</a:t>
            </a:r>
            <a:r>
              <a:rPr lang="en-US" altLang="zh-CN" sz="2800" b="1">
                <a:latin typeface="Arial" panose="020B0604020202020204" pitchFamily="34" charset="0"/>
                <a:ea typeface="宋体" panose="02010600030101010101" pitchFamily="2" charset="-122"/>
              </a:rPr>
              <a:t>AB⊥EO</a:t>
            </a:r>
            <a:r>
              <a:rPr lang="zh-CN" altLang="en-US" sz="2800" b="1" dirty="0">
                <a:latin typeface="Arial" panose="020B0604020202020204" pitchFamily="34" charset="0"/>
                <a:ea typeface="宋体" panose="02010600030101010101" pitchFamily="2" charset="-122"/>
              </a:rPr>
              <a:t>于</a:t>
            </a:r>
            <a:r>
              <a:rPr lang="en-US" altLang="zh-CN" sz="2800" b="1">
                <a:latin typeface="Arial" panose="020B0604020202020204" pitchFamily="34" charset="0"/>
                <a:ea typeface="宋体" panose="02010600030101010101" pitchFamily="2" charset="-122"/>
              </a:rPr>
              <a:t>O</a:t>
            </a:r>
          </a:p>
        </p:txBody>
      </p:sp>
    </p:spTree>
    <p:extLst>
      <p:ext uri="{BB962C8B-B14F-4D97-AF65-F5344CB8AC3E}">
        <p14:creationId xmlns:p14="http://schemas.microsoft.com/office/powerpoint/2010/main" val="16456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277">
                                            <p:txEl>
                                              <p:pRg st="0" end="0"/>
                                            </p:txEl>
                                          </p:spTgt>
                                        </p:tgtEl>
                                        <p:attrNameLst>
                                          <p:attrName>style.visibility</p:attrName>
                                        </p:attrNameLst>
                                      </p:cBhvr>
                                      <p:to>
                                        <p:strVal val="visible"/>
                                      </p:to>
                                    </p:set>
                                    <p:animEffect transition="in" filter="dissolve">
                                      <p:cBhvr>
                                        <p:cTn id="7" dur="500"/>
                                        <p:tgtEl>
                                          <p:spTgt spid="11277">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277">
                                            <p:txEl>
                                              <p:pRg st="1" end="1"/>
                                            </p:txEl>
                                          </p:spTgt>
                                        </p:tgtEl>
                                        <p:attrNameLst>
                                          <p:attrName>style.visibility</p:attrName>
                                        </p:attrNameLst>
                                      </p:cBhvr>
                                      <p:to>
                                        <p:strVal val="visible"/>
                                      </p:to>
                                    </p:set>
                                    <p:animEffect transition="in" filter="dissolve">
                                      <p:cBhvr>
                                        <p:cTn id="12" dur="500"/>
                                        <p:tgtEl>
                                          <p:spTgt spid="11277">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whoosh.wav"/>
                                        </p:tgtEl>
                                      </p:cMediaNode>
                                    </p:audio>
                                  </p:sub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1278"/>
                                        </p:tgtEl>
                                        <p:attrNameLst>
                                          <p:attrName>style.visibility</p:attrName>
                                        </p:attrNameLst>
                                      </p:cBhvr>
                                      <p:to>
                                        <p:strVal val="visible"/>
                                      </p:to>
                                    </p:set>
                                    <p:animEffect transition="in" filter="dissolve">
                                      <p:cBhvr>
                                        <p:cTn id="17" dur="500"/>
                                        <p:tgtEl>
                                          <p:spTgt spid="11278"/>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499"/>
                                          </p:stCondLst>
                                        </p:cTn>
                                        <p:tgtEl>
                                          <p:spTgt spid="11287">
                                            <p:txEl>
                                              <p:pRg st="0" end="0"/>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499"/>
                                          </p:stCondLst>
                                        </p:cTn>
                                        <p:tgtEl>
                                          <p:spTgt spid="1128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7" grpId="0" build="p"/>
      <p:bldP spid="11287"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12289"/>
          <p:cNvPicPr>
            <a:picLocks noChangeAspect="1"/>
          </p:cNvPicPr>
          <p:nvPr/>
        </p:nvPicPr>
        <p:blipFill>
          <a:blip r:embed="rId2"/>
          <a:stretch>
            <a:fillRect/>
          </a:stretch>
        </p:blipFill>
        <p:spPr>
          <a:xfrm>
            <a:off x="2640014" y="1773238"/>
            <a:ext cx="7215187" cy="3556000"/>
          </a:xfrm>
          <a:prstGeom prst="rect">
            <a:avLst/>
          </a:prstGeom>
          <a:noFill/>
          <a:ln w="9525">
            <a:noFill/>
          </a:ln>
        </p:spPr>
      </p:pic>
      <p:sp>
        <p:nvSpPr>
          <p:cNvPr id="12291" name="文本框 12290"/>
          <p:cNvSpPr txBox="1"/>
          <p:nvPr/>
        </p:nvSpPr>
        <p:spPr>
          <a:xfrm>
            <a:off x="2208214" y="784225"/>
            <a:ext cx="7920037" cy="1066800"/>
          </a:xfrm>
          <a:prstGeom prst="rect">
            <a:avLst/>
          </a:prstGeom>
          <a:noFill/>
          <a:ln w="9525">
            <a:noFill/>
          </a:ln>
        </p:spPr>
        <p:txBody>
          <a:bodyPr>
            <a:spAutoFit/>
          </a:bodyPr>
          <a:lstStyle/>
          <a:p>
            <a:pPr lvl="0"/>
            <a:r>
              <a:rPr lang="zh-CN" altLang="en-US" sz="3200" b="1">
                <a:solidFill>
                  <a:srgbClr val="CC0066"/>
                </a:solidFill>
                <a:effectLst>
                  <a:outerShdw blurRad="38100" dist="38100" dir="2700000">
                    <a:srgbClr val="C0C0C0"/>
                  </a:outerShdw>
                </a:effectLst>
                <a:latin typeface="华文新魏" pitchFamily="2" charset="-122"/>
                <a:ea typeface="华文新魏" pitchFamily="2" charset="-122"/>
              </a:rPr>
              <a:t>      日常生活中</a:t>
            </a:r>
            <a:r>
              <a:rPr lang="en-US" altLang="zh-CN" sz="3200" b="1">
                <a:solidFill>
                  <a:srgbClr val="CC0066"/>
                </a:solidFill>
                <a:effectLst>
                  <a:outerShdw blurRad="38100" dist="38100" dir="2700000">
                    <a:srgbClr val="C0C0C0"/>
                  </a:outerShdw>
                </a:effectLst>
                <a:latin typeface="华文新魏" pitchFamily="2" charset="-122"/>
                <a:ea typeface="华文新魏" pitchFamily="2" charset="-122"/>
              </a:rPr>
              <a:t>,</a:t>
            </a:r>
            <a:r>
              <a:rPr lang="zh-CN" altLang="en-US" sz="3200" b="1">
                <a:solidFill>
                  <a:srgbClr val="CC0066"/>
                </a:solidFill>
                <a:effectLst>
                  <a:outerShdw blurRad="38100" dist="38100" dir="2700000">
                    <a:srgbClr val="C0C0C0"/>
                  </a:outerShdw>
                </a:effectLst>
                <a:latin typeface="华文新魏" pitchFamily="2" charset="-122"/>
                <a:ea typeface="华文新魏" pitchFamily="2" charset="-122"/>
              </a:rPr>
              <a:t>两条直线互相垂直的情形很常见</a:t>
            </a:r>
            <a:r>
              <a:rPr lang="en-US" altLang="zh-CN" sz="3200" b="1">
                <a:solidFill>
                  <a:srgbClr val="CC0066"/>
                </a:solidFill>
                <a:effectLst>
                  <a:outerShdw blurRad="38100" dist="38100" dir="2700000">
                    <a:srgbClr val="C0C0C0"/>
                  </a:outerShdw>
                </a:effectLst>
                <a:latin typeface="华文新魏" pitchFamily="2" charset="-122"/>
                <a:ea typeface="华文新魏" pitchFamily="2" charset="-122"/>
              </a:rPr>
              <a:t>,</a:t>
            </a:r>
            <a:r>
              <a:rPr lang="zh-CN" altLang="en-US" sz="3200" b="1">
                <a:solidFill>
                  <a:srgbClr val="CC0066"/>
                </a:solidFill>
                <a:effectLst>
                  <a:outerShdw blurRad="38100" dist="38100" dir="2700000">
                    <a:srgbClr val="C0C0C0"/>
                  </a:outerShdw>
                </a:effectLst>
                <a:latin typeface="华文新魏" pitchFamily="2" charset="-122"/>
                <a:ea typeface="华文新魏" pitchFamily="2" charset="-122"/>
              </a:rPr>
              <a:t>说出图</a:t>
            </a:r>
            <a:r>
              <a:rPr lang="en-US" altLang="zh-CN" sz="3200" b="1">
                <a:solidFill>
                  <a:srgbClr val="CC0066"/>
                </a:solidFill>
                <a:effectLst>
                  <a:outerShdw blurRad="38100" dist="38100" dir="2700000">
                    <a:srgbClr val="C0C0C0"/>
                  </a:outerShdw>
                </a:effectLst>
                <a:latin typeface="华文新魏" pitchFamily="2" charset="-122"/>
                <a:ea typeface="华文新魏" pitchFamily="2" charset="-122"/>
              </a:rPr>
              <a:t>5.1-6</a:t>
            </a:r>
            <a:r>
              <a:rPr lang="zh-CN" altLang="en-US" sz="3200" b="1">
                <a:solidFill>
                  <a:srgbClr val="CC0066"/>
                </a:solidFill>
                <a:effectLst>
                  <a:outerShdw blurRad="38100" dist="38100" dir="2700000">
                    <a:srgbClr val="C0C0C0"/>
                  </a:outerShdw>
                </a:effectLst>
                <a:latin typeface="华文新魏" pitchFamily="2" charset="-122"/>
                <a:ea typeface="华文新魏" pitchFamily="2" charset="-122"/>
              </a:rPr>
              <a:t>中的一些互相垂直的线条</a:t>
            </a:r>
            <a:r>
              <a:rPr lang="en-US" altLang="zh-CN" sz="3200" b="1">
                <a:solidFill>
                  <a:srgbClr val="CC0066"/>
                </a:solidFill>
                <a:effectLst>
                  <a:outerShdw blurRad="38100" dist="38100" dir="2700000">
                    <a:srgbClr val="C0C0C0"/>
                  </a:outerShdw>
                </a:effectLst>
                <a:latin typeface="华文新魏" pitchFamily="2" charset="-122"/>
                <a:ea typeface="华文新魏" pitchFamily="2" charset="-122"/>
              </a:rPr>
              <a:t>.</a:t>
            </a:r>
          </a:p>
        </p:txBody>
      </p:sp>
      <p:sp>
        <p:nvSpPr>
          <p:cNvPr id="12292" name="文本框 12291"/>
          <p:cNvSpPr txBox="1"/>
          <p:nvPr/>
        </p:nvSpPr>
        <p:spPr>
          <a:xfrm>
            <a:off x="3073400" y="5370514"/>
            <a:ext cx="5543550" cy="579437"/>
          </a:xfrm>
          <a:prstGeom prst="rect">
            <a:avLst/>
          </a:prstGeom>
          <a:noFill/>
          <a:ln w="9525">
            <a:noFill/>
          </a:ln>
        </p:spPr>
        <p:txBody>
          <a:bodyPr>
            <a:spAutoFit/>
          </a:bodyPr>
          <a:lstStyle/>
          <a:p>
            <a:pPr lvl="0"/>
            <a:r>
              <a:rPr lang="zh-CN" altLang="en-US" sz="3200" b="1">
                <a:solidFill>
                  <a:srgbClr val="CC0066"/>
                </a:solidFill>
                <a:effectLst>
                  <a:outerShdw blurRad="38100" dist="38100" dir="2700000">
                    <a:srgbClr val="C0C0C0"/>
                  </a:outerShdw>
                </a:effectLst>
                <a:latin typeface="华文新魏" pitchFamily="2" charset="-122"/>
                <a:ea typeface="华文新魏" pitchFamily="2" charset="-122"/>
              </a:rPr>
              <a:t>你能再举出其他例子吗</a:t>
            </a:r>
            <a:r>
              <a:rPr lang="en-US" altLang="zh-CN" sz="3200" b="1">
                <a:solidFill>
                  <a:srgbClr val="CC0066"/>
                </a:solidFill>
                <a:effectLst>
                  <a:outerShdw blurRad="38100" dist="38100" dir="2700000">
                    <a:srgbClr val="C0C0C0"/>
                  </a:outerShdw>
                </a:effectLst>
                <a:latin typeface="华文新魏" pitchFamily="2" charset="-122"/>
                <a:ea typeface="华文新魏" pitchFamily="2" charset="-122"/>
              </a:rPr>
              <a:t>?</a:t>
            </a:r>
          </a:p>
        </p:txBody>
      </p:sp>
    </p:spTree>
    <p:extLst>
      <p:ext uri="{BB962C8B-B14F-4D97-AF65-F5344CB8AC3E}">
        <p14:creationId xmlns:p14="http://schemas.microsoft.com/office/powerpoint/2010/main" val="2037056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slide(fromBottom)">
                                      <p:cBhvr>
                                        <p:cTn id="7" dur="5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组合 13313"/>
          <p:cNvGrpSpPr/>
          <p:nvPr/>
        </p:nvGrpSpPr>
        <p:grpSpPr>
          <a:xfrm>
            <a:off x="3792538" y="1484313"/>
            <a:ext cx="4248150" cy="4818062"/>
            <a:chOff x="0" y="0"/>
            <a:chExt cx="2352" cy="2653"/>
          </a:xfrm>
        </p:grpSpPr>
        <p:pic>
          <p:nvPicPr>
            <p:cNvPr id="13315" name="图片 13314"/>
            <p:cNvPicPr>
              <a:picLocks noChangeAspect="1"/>
            </p:cNvPicPr>
            <p:nvPr/>
          </p:nvPicPr>
          <p:blipFill>
            <a:blip r:embed="rId2"/>
            <a:stretch>
              <a:fillRect/>
            </a:stretch>
          </p:blipFill>
          <p:spPr>
            <a:xfrm>
              <a:off x="0" y="0"/>
              <a:ext cx="2352" cy="2260"/>
            </a:xfrm>
            <a:prstGeom prst="rect">
              <a:avLst/>
            </a:prstGeom>
            <a:noFill/>
            <a:ln w="9525">
              <a:noFill/>
            </a:ln>
          </p:spPr>
        </p:pic>
        <p:sp>
          <p:nvSpPr>
            <p:cNvPr id="13316" name="文本框 13315"/>
            <p:cNvSpPr txBox="1"/>
            <p:nvPr/>
          </p:nvSpPr>
          <p:spPr>
            <a:xfrm>
              <a:off x="480" y="2401"/>
              <a:ext cx="1633" cy="252"/>
            </a:xfrm>
            <a:prstGeom prst="rect">
              <a:avLst/>
            </a:prstGeom>
            <a:noFill/>
            <a:ln w="9525">
              <a:noFill/>
            </a:ln>
          </p:spPr>
          <p:txBody>
            <a:bodyPr>
              <a:spAutoFit/>
            </a:bodyPr>
            <a:lstStyle/>
            <a:p>
              <a:pPr lvl="0">
                <a:spcBef>
                  <a:spcPct val="50000"/>
                </a:spcBef>
              </a:pPr>
              <a:endParaRPr lang="zh-CN" altLang="en-US" sz="2400" dirty="0">
                <a:latin typeface="Times New Roman" panose="02020603050405020304" pitchFamily="18" charset="0"/>
                <a:ea typeface="宋体" panose="02010600030101010101" pitchFamily="2" charset="-122"/>
              </a:endParaRPr>
            </a:p>
          </p:txBody>
        </p:sp>
      </p:grpSp>
      <p:sp>
        <p:nvSpPr>
          <p:cNvPr id="13317" name="矩形 13316"/>
          <p:cNvSpPr/>
          <p:nvPr/>
        </p:nvSpPr>
        <p:spPr>
          <a:xfrm>
            <a:off x="1703388" y="0"/>
            <a:ext cx="7772400" cy="1143000"/>
          </a:xfrm>
          <a:prstGeom prst="rect">
            <a:avLst/>
          </a:prstGeom>
          <a:noFill/>
          <a:ln w="9525">
            <a:noFill/>
          </a:ln>
        </p:spPr>
        <p:txBody>
          <a:bodyPr anchor="b"/>
          <a:lst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latin typeface="Arial" panose="020B0604020202020204" pitchFamily="34" charset="0"/>
                <a:ea typeface="宋体" panose="02010600030101010101" pitchFamily="2" charset="-122"/>
              </a:defRPr>
            </a:lvl1pPr>
          </a:lstStyle>
          <a:p>
            <a:pPr lvl="0"/>
            <a:r>
              <a:rPr lang="zh-CN" altLang="en-US" b="1">
                <a:ea typeface="黑体" panose="02010609060101010101" pitchFamily="49" charset="-122"/>
              </a:rPr>
              <a:t>生活中的垂直</a:t>
            </a:r>
          </a:p>
        </p:txBody>
      </p:sp>
      <p:pic>
        <p:nvPicPr>
          <p:cNvPr id="13318" name="图片 13317" descr="AnimSpik">
            <a:hlinkClick r:id="rId3" action="ppaction://hlinksldjump"/>
          </p:cNvPr>
          <p:cNvPicPr>
            <a:picLocks noChangeAspect="1"/>
          </p:cNvPicPr>
          <p:nvPr/>
        </p:nvPicPr>
        <p:blipFill>
          <a:blip r:embed="rId4"/>
          <a:stretch>
            <a:fillRect/>
          </a:stretch>
        </p:blipFill>
        <p:spPr>
          <a:xfrm>
            <a:off x="6556375" y="6381750"/>
            <a:ext cx="476250" cy="476250"/>
          </a:xfrm>
          <a:prstGeom prst="rect">
            <a:avLst/>
          </a:prstGeom>
          <a:noFill/>
          <a:ln w="9525">
            <a:noFill/>
          </a:ln>
        </p:spPr>
      </p:pic>
      <p:pic>
        <p:nvPicPr>
          <p:cNvPr id="13319" name="图片 13318" descr="AnimSpik">
            <a:hlinkClick r:id="rId3" action="ppaction://hlinksldjump"/>
          </p:cNvPr>
          <p:cNvPicPr>
            <a:picLocks noChangeAspect="1"/>
          </p:cNvPicPr>
          <p:nvPr/>
        </p:nvPicPr>
        <p:blipFill>
          <a:blip r:embed="rId4"/>
          <a:stretch>
            <a:fillRect/>
          </a:stretch>
        </p:blipFill>
        <p:spPr>
          <a:xfrm>
            <a:off x="7275513" y="6381750"/>
            <a:ext cx="476250" cy="476250"/>
          </a:xfrm>
          <a:prstGeom prst="rect">
            <a:avLst/>
          </a:prstGeom>
          <a:noFill/>
          <a:ln w="9525">
            <a:noFill/>
          </a:ln>
        </p:spPr>
      </p:pic>
      <p:pic>
        <p:nvPicPr>
          <p:cNvPr id="13320" name="图片 13319" descr="AnimSpik">
            <a:hlinkClick r:id="rId5" action="ppaction://hlinksldjump"/>
          </p:cNvPr>
          <p:cNvPicPr>
            <a:picLocks noChangeAspect="1"/>
          </p:cNvPicPr>
          <p:nvPr/>
        </p:nvPicPr>
        <p:blipFill>
          <a:blip r:embed="rId4"/>
          <a:stretch>
            <a:fillRect/>
          </a:stretch>
        </p:blipFill>
        <p:spPr>
          <a:xfrm>
            <a:off x="7996238" y="6381750"/>
            <a:ext cx="476250" cy="476250"/>
          </a:xfrm>
          <a:prstGeom prst="rect">
            <a:avLst/>
          </a:prstGeom>
          <a:noFill/>
          <a:ln w="9525">
            <a:noFill/>
          </a:ln>
        </p:spPr>
      </p:pic>
      <p:pic>
        <p:nvPicPr>
          <p:cNvPr id="13321" name="图片 13320" descr="AnimSpik">
            <a:hlinkClick r:id="rId3" action="ppaction://hlinksldjump"/>
          </p:cNvPr>
          <p:cNvPicPr>
            <a:picLocks noChangeAspect="1"/>
          </p:cNvPicPr>
          <p:nvPr/>
        </p:nvPicPr>
        <p:blipFill>
          <a:blip r:embed="rId4"/>
          <a:stretch>
            <a:fillRect/>
          </a:stretch>
        </p:blipFill>
        <p:spPr>
          <a:xfrm>
            <a:off x="8643938" y="6381750"/>
            <a:ext cx="476250" cy="476250"/>
          </a:xfrm>
          <a:prstGeom prst="rect">
            <a:avLst/>
          </a:prstGeom>
          <a:noFill/>
          <a:ln w="9525">
            <a:noFill/>
          </a:ln>
        </p:spPr>
      </p:pic>
      <p:pic>
        <p:nvPicPr>
          <p:cNvPr id="13322" name="图片 13321" descr="Doorin2"/>
          <p:cNvPicPr>
            <a:picLocks noChangeAspect="1"/>
          </p:cNvPicPr>
          <p:nvPr/>
        </p:nvPicPr>
        <p:blipFill>
          <a:blip r:embed="rId6"/>
          <a:stretch>
            <a:fillRect/>
          </a:stretch>
        </p:blipFill>
        <p:spPr>
          <a:xfrm>
            <a:off x="9767888" y="6381750"/>
            <a:ext cx="431800" cy="419100"/>
          </a:xfrm>
          <a:prstGeom prst="rect">
            <a:avLst/>
          </a:prstGeom>
          <a:noFill/>
          <a:ln w="9525">
            <a:noFill/>
          </a:ln>
        </p:spPr>
      </p:pic>
      <p:pic>
        <p:nvPicPr>
          <p:cNvPr id="13323" name="图片 13322" descr="AnimSpik">
            <a:hlinkClick r:id="rId7" action="ppaction://hlinksldjump"/>
          </p:cNvPr>
          <p:cNvPicPr>
            <a:picLocks noChangeAspect="1"/>
          </p:cNvPicPr>
          <p:nvPr/>
        </p:nvPicPr>
        <p:blipFill>
          <a:blip r:embed="rId4"/>
          <a:stretch>
            <a:fillRect/>
          </a:stretch>
        </p:blipFill>
        <p:spPr>
          <a:xfrm>
            <a:off x="9191625" y="6381750"/>
            <a:ext cx="476250" cy="476250"/>
          </a:xfrm>
          <a:prstGeom prst="rect">
            <a:avLst/>
          </a:prstGeom>
          <a:noFill/>
          <a:ln w="9525">
            <a:noFill/>
          </a:ln>
        </p:spPr>
      </p:pic>
    </p:spTree>
    <p:extLst>
      <p:ext uri="{BB962C8B-B14F-4D97-AF65-F5344CB8AC3E}">
        <p14:creationId xmlns:p14="http://schemas.microsoft.com/office/powerpoint/2010/main" val="16160259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14337" descr="红十字"/>
          <p:cNvPicPr>
            <a:picLocks noChangeAspect="1"/>
          </p:cNvPicPr>
          <p:nvPr/>
        </p:nvPicPr>
        <p:blipFill>
          <a:blip r:embed="rId2"/>
          <a:stretch>
            <a:fillRect/>
          </a:stretch>
        </p:blipFill>
        <p:spPr>
          <a:xfrm>
            <a:off x="3792539" y="1196975"/>
            <a:ext cx="4319587" cy="4319588"/>
          </a:xfrm>
          <a:prstGeom prst="rect">
            <a:avLst/>
          </a:prstGeom>
          <a:noFill/>
          <a:ln w="9525">
            <a:noFill/>
          </a:ln>
        </p:spPr>
      </p:pic>
      <p:sp>
        <p:nvSpPr>
          <p:cNvPr id="14339" name="矩形 14338"/>
          <p:cNvSpPr/>
          <p:nvPr/>
        </p:nvSpPr>
        <p:spPr>
          <a:xfrm>
            <a:off x="1703388" y="0"/>
            <a:ext cx="7772400" cy="1143000"/>
          </a:xfrm>
          <a:prstGeom prst="rect">
            <a:avLst/>
          </a:prstGeom>
          <a:noFill/>
          <a:ln w="9525">
            <a:noFill/>
          </a:ln>
        </p:spPr>
        <p:txBody>
          <a:bodyPr anchor="b"/>
          <a:lst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latin typeface="Arial" panose="020B0604020202020204" pitchFamily="34" charset="0"/>
                <a:ea typeface="宋体" panose="02010600030101010101" pitchFamily="2" charset="-122"/>
              </a:defRPr>
            </a:lvl1pPr>
          </a:lstStyle>
          <a:p>
            <a:pPr lvl="0"/>
            <a:r>
              <a:rPr lang="zh-CN" altLang="en-US" b="1">
                <a:ea typeface="黑体" panose="02010609060101010101" pitchFamily="49" charset="-122"/>
              </a:rPr>
              <a:t>生活中的垂直</a:t>
            </a:r>
          </a:p>
        </p:txBody>
      </p:sp>
      <p:pic>
        <p:nvPicPr>
          <p:cNvPr id="14340" name="图片 14339" descr="AnimSpik">
            <a:hlinkClick r:id="rId3" action="ppaction://hlinksldjump"/>
          </p:cNvPr>
          <p:cNvPicPr>
            <a:picLocks noChangeAspect="1"/>
          </p:cNvPicPr>
          <p:nvPr/>
        </p:nvPicPr>
        <p:blipFill>
          <a:blip r:embed="rId4"/>
          <a:stretch>
            <a:fillRect/>
          </a:stretch>
        </p:blipFill>
        <p:spPr>
          <a:xfrm>
            <a:off x="6556375" y="6381750"/>
            <a:ext cx="476250" cy="476250"/>
          </a:xfrm>
          <a:prstGeom prst="rect">
            <a:avLst/>
          </a:prstGeom>
          <a:noFill/>
          <a:ln w="9525">
            <a:noFill/>
          </a:ln>
        </p:spPr>
      </p:pic>
      <p:pic>
        <p:nvPicPr>
          <p:cNvPr id="14341" name="图片 14340" descr="AnimSpik">
            <a:hlinkClick r:id="rId3" action="ppaction://hlinksldjump"/>
          </p:cNvPr>
          <p:cNvPicPr>
            <a:picLocks noChangeAspect="1"/>
          </p:cNvPicPr>
          <p:nvPr/>
        </p:nvPicPr>
        <p:blipFill>
          <a:blip r:embed="rId4"/>
          <a:stretch>
            <a:fillRect/>
          </a:stretch>
        </p:blipFill>
        <p:spPr>
          <a:xfrm>
            <a:off x="7275513" y="6381750"/>
            <a:ext cx="476250" cy="476250"/>
          </a:xfrm>
          <a:prstGeom prst="rect">
            <a:avLst/>
          </a:prstGeom>
          <a:noFill/>
          <a:ln w="9525">
            <a:noFill/>
          </a:ln>
        </p:spPr>
      </p:pic>
      <p:pic>
        <p:nvPicPr>
          <p:cNvPr id="14342" name="图片 14341" descr="AnimSpik">
            <a:hlinkClick r:id="rId5" action="ppaction://hlinksldjump"/>
          </p:cNvPr>
          <p:cNvPicPr>
            <a:picLocks noChangeAspect="1"/>
          </p:cNvPicPr>
          <p:nvPr/>
        </p:nvPicPr>
        <p:blipFill>
          <a:blip r:embed="rId4"/>
          <a:stretch>
            <a:fillRect/>
          </a:stretch>
        </p:blipFill>
        <p:spPr>
          <a:xfrm>
            <a:off x="7996238" y="6381750"/>
            <a:ext cx="476250" cy="476250"/>
          </a:xfrm>
          <a:prstGeom prst="rect">
            <a:avLst/>
          </a:prstGeom>
          <a:noFill/>
          <a:ln w="9525">
            <a:noFill/>
          </a:ln>
        </p:spPr>
      </p:pic>
      <p:pic>
        <p:nvPicPr>
          <p:cNvPr id="14343" name="图片 14342" descr="AnimSpik">
            <a:hlinkClick r:id="rId3" action="ppaction://hlinksldjump"/>
          </p:cNvPr>
          <p:cNvPicPr>
            <a:picLocks noChangeAspect="1"/>
          </p:cNvPicPr>
          <p:nvPr/>
        </p:nvPicPr>
        <p:blipFill>
          <a:blip r:embed="rId4"/>
          <a:stretch>
            <a:fillRect/>
          </a:stretch>
        </p:blipFill>
        <p:spPr>
          <a:xfrm>
            <a:off x="8643938" y="6381750"/>
            <a:ext cx="476250" cy="476250"/>
          </a:xfrm>
          <a:prstGeom prst="rect">
            <a:avLst/>
          </a:prstGeom>
          <a:noFill/>
          <a:ln w="9525">
            <a:noFill/>
          </a:ln>
        </p:spPr>
      </p:pic>
      <p:pic>
        <p:nvPicPr>
          <p:cNvPr id="14344" name="图片 14343" descr="AnimSpik">
            <a:hlinkClick r:id="rId6" action="ppaction://hlinksldjump"/>
          </p:cNvPr>
          <p:cNvPicPr>
            <a:picLocks noChangeAspect="1"/>
          </p:cNvPicPr>
          <p:nvPr/>
        </p:nvPicPr>
        <p:blipFill>
          <a:blip r:embed="rId4"/>
          <a:stretch>
            <a:fillRect/>
          </a:stretch>
        </p:blipFill>
        <p:spPr>
          <a:xfrm>
            <a:off x="9191625" y="6381750"/>
            <a:ext cx="476250" cy="476250"/>
          </a:xfrm>
          <a:prstGeom prst="rect">
            <a:avLst/>
          </a:prstGeom>
          <a:noFill/>
          <a:ln w="9525">
            <a:noFill/>
          </a:ln>
        </p:spPr>
      </p:pic>
    </p:spTree>
    <p:extLst>
      <p:ext uri="{BB962C8B-B14F-4D97-AF65-F5344CB8AC3E}">
        <p14:creationId xmlns:p14="http://schemas.microsoft.com/office/powerpoint/2010/main" val="1322995865"/>
      </p:ext>
    </p:extLst>
  </p:cSld>
  <p:clrMapOvr>
    <a:masterClrMapping/>
  </p:clrMapOvr>
  <p:transition>
    <p:pull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15361" descr="newbuild"/>
          <p:cNvPicPr>
            <a:picLocks noChangeAspect="1"/>
          </p:cNvPicPr>
          <p:nvPr/>
        </p:nvPicPr>
        <p:blipFill>
          <a:blip r:embed="rId3"/>
          <a:stretch>
            <a:fillRect/>
          </a:stretch>
        </p:blipFill>
        <p:spPr>
          <a:xfrm>
            <a:off x="1524000" y="0"/>
            <a:ext cx="9144000" cy="6858000"/>
          </a:xfrm>
          <a:prstGeom prst="rect">
            <a:avLst/>
          </a:prstGeom>
          <a:noFill/>
          <a:ln w="9525">
            <a:noFill/>
          </a:ln>
        </p:spPr>
      </p:pic>
      <p:grpSp>
        <p:nvGrpSpPr>
          <p:cNvPr id="15363" name="组合 15362"/>
          <p:cNvGrpSpPr/>
          <p:nvPr/>
        </p:nvGrpSpPr>
        <p:grpSpPr>
          <a:xfrm>
            <a:off x="3287713" y="4149725"/>
            <a:ext cx="647700" cy="431800"/>
            <a:chOff x="0" y="0"/>
            <a:chExt cx="408" cy="272"/>
          </a:xfrm>
        </p:grpSpPr>
        <p:sp>
          <p:nvSpPr>
            <p:cNvPr id="15364" name="直接连接符 15363"/>
            <p:cNvSpPr/>
            <p:nvPr/>
          </p:nvSpPr>
          <p:spPr>
            <a:xfrm flipH="1">
              <a:off x="363" y="0"/>
              <a:ext cx="45" cy="272"/>
            </a:xfrm>
            <a:prstGeom prst="line">
              <a:avLst/>
            </a:prstGeom>
            <a:ln w="57150" cap="flat" cmpd="sng">
              <a:solidFill>
                <a:srgbClr val="FF0000"/>
              </a:solidFill>
              <a:prstDash val="solid"/>
              <a:headEnd type="none" w="med" len="med"/>
              <a:tailEnd type="none" w="med" len="med"/>
            </a:ln>
          </p:spPr>
        </p:sp>
        <p:sp>
          <p:nvSpPr>
            <p:cNvPr id="15365" name="直接连接符 15364"/>
            <p:cNvSpPr/>
            <p:nvPr/>
          </p:nvSpPr>
          <p:spPr>
            <a:xfrm>
              <a:off x="0" y="181"/>
              <a:ext cx="363" cy="91"/>
            </a:xfrm>
            <a:prstGeom prst="line">
              <a:avLst/>
            </a:prstGeom>
            <a:ln w="57150" cap="flat" cmpd="sng">
              <a:solidFill>
                <a:srgbClr val="FF0000"/>
              </a:solidFill>
              <a:prstDash val="solid"/>
              <a:headEnd type="none" w="med" len="med"/>
              <a:tailEnd type="none" w="med" len="med"/>
            </a:ln>
          </p:spPr>
        </p:sp>
      </p:grpSp>
      <p:grpSp>
        <p:nvGrpSpPr>
          <p:cNvPr id="15366" name="组合 15365"/>
          <p:cNvGrpSpPr/>
          <p:nvPr/>
        </p:nvGrpSpPr>
        <p:grpSpPr>
          <a:xfrm>
            <a:off x="6456363" y="1484314"/>
            <a:ext cx="1079500" cy="1512887"/>
            <a:chOff x="0" y="0"/>
            <a:chExt cx="680" cy="953"/>
          </a:xfrm>
        </p:grpSpPr>
        <p:sp>
          <p:nvSpPr>
            <p:cNvPr id="15367" name="直接连接符 15366"/>
            <p:cNvSpPr/>
            <p:nvPr/>
          </p:nvSpPr>
          <p:spPr>
            <a:xfrm flipV="1">
              <a:off x="0" y="0"/>
              <a:ext cx="680" cy="182"/>
            </a:xfrm>
            <a:prstGeom prst="line">
              <a:avLst/>
            </a:prstGeom>
            <a:ln w="57150" cap="flat" cmpd="sng">
              <a:solidFill>
                <a:srgbClr val="FF0000"/>
              </a:solidFill>
              <a:prstDash val="solid"/>
              <a:headEnd type="none" w="med" len="med"/>
              <a:tailEnd type="none" w="med" len="med"/>
            </a:ln>
          </p:spPr>
        </p:sp>
        <p:sp>
          <p:nvSpPr>
            <p:cNvPr id="15368" name="直接连接符 15367"/>
            <p:cNvSpPr/>
            <p:nvPr/>
          </p:nvSpPr>
          <p:spPr>
            <a:xfrm>
              <a:off x="680" y="0"/>
              <a:ext cx="0" cy="953"/>
            </a:xfrm>
            <a:prstGeom prst="line">
              <a:avLst/>
            </a:prstGeom>
            <a:ln w="57150" cap="flat" cmpd="sng">
              <a:solidFill>
                <a:srgbClr val="FF0000"/>
              </a:solidFill>
              <a:prstDash val="solid"/>
              <a:headEnd type="none" w="med" len="med"/>
              <a:tailEnd type="none" w="med" len="med"/>
            </a:ln>
          </p:spPr>
        </p:sp>
      </p:grpSp>
      <p:sp>
        <p:nvSpPr>
          <p:cNvPr id="15369" name="矩形 15368"/>
          <p:cNvSpPr/>
          <p:nvPr/>
        </p:nvSpPr>
        <p:spPr>
          <a:xfrm>
            <a:off x="1703388" y="0"/>
            <a:ext cx="7772400" cy="1143000"/>
          </a:xfrm>
          <a:prstGeom prst="rect">
            <a:avLst/>
          </a:prstGeom>
          <a:noFill/>
          <a:ln w="9525">
            <a:noFill/>
          </a:ln>
        </p:spPr>
        <p:txBody>
          <a:bodyPr anchor="b"/>
          <a:lst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latin typeface="Arial" panose="020B0604020202020204" pitchFamily="34" charset="0"/>
                <a:ea typeface="宋体" panose="02010600030101010101" pitchFamily="2" charset="-122"/>
              </a:defRPr>
            </a:lvl1pPr>
          </a:lstStyle>
          <a:p>
            <a:pPr lvl="0"/>
            <a:r>
              <a:rPr lang="zh-CN" altLang="en-US" b="1">
                <a:solidFill>
                  <a:srgbClr val="FF0000"/>
                </a:solidFill>
                <a:ea typeface="黑体" panose="02010609060101010101" pitchFamily="49" charset="-122"/>
              </a:rPr>
              <a:t>生活中的垂直</a:t>
            </a:r>
          </a:p>
        </p:txBody>
      </p:sp>
    </p:spTree>
    <p:extLst>
      <p:ext uri="{BB962C8B-B14F-4D97-AF65-F5344CB8AC3E}">
        <p14:creationId xmlns:p14="http://schemas.microsoft.com/office/powerpoint/2010/main" val="54582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363"/>
                                        </p:tgtEl>
                                        <p:attrNameLst>
                                          <p:attrName>style.visibility</p:attrName>
                                        </p:attrNameLst>
                                      </p:cBhvr>
                                      <p:to>
                                        <p:strVal val="visible"/>
                                      </p:to>
                                    </p:set>
                                    <p:anim calcmode="lin" valueType="num">
                                      <p:cBhvr additive="base">
                                        <p:cTn id="7" dur="500" fill="hold"/>
                                        <p:tgtEl>
                                          <p:spTgt spid="15363"/>
                                        </p:tgtEl>
                                        <p:attrNameLst>
                                          <p:attrName>ppt_x</p:attrName>
                                        </p:attrNameLst>
                                      </p:cBhvr>
                                      <p:tavLst>
                                        <p:tav tm="0">
                                          <p:val>
                                            <p:strVal val="#ppt_x"/>
                                          </p:val>
                                        </p:tav>
                                        <p:tav tm="100000">
                                          <p:val>
                                            <p:strVal val="#ppt_x"/>
                                          </p:val>
                                        </p:tav>
                                      </p:tavLst>
                                    </p:anim>
                                    <p:anim calcmode="lin" valueType="num">
                                      <p:cBhvr additive="base">
                                        <p:cTn id="8" dur="500" fill="hold"/>
                                        <p:tgtEl>
                                          <p:spTgt spid="153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mph" presetSubtype="0" repeatCount="5000" fill="hold" nodeType="clickEffect">
                                  <p:stCondLst>
                                    <p:cond delay="0"/>
                                  </p:stCondLst>
                                  <p:childTnLst>
                                    <p:animEffect transition="out" filter="fade">
                                      <p:cBhvr>
                                        <p:cTn id="12" dur="500" tmFilter="0, 0; .2, .5; .8, .5; 1, 0"/>
                                        <p:tgtEl>
                                          <p:spTgt spid="15363"/>
                                        </p:tgtEl>
                                      </p:cBhvr>
                                    </p:animEffect>
                                    <p:animScale>
                                      <p:cBhvr>
                                        <p:cTn id="13" dur="250" autoRev="1" fill="hold"/>
                                        <p:tgtEl>
                                          <p:spTgt spid="15363"/>
                                        </p:tgtEl>
                                      </p:cBhvr>
                                      <p:by x="105000" y="105000"/>
                                    </p:animScale>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15366"/>
                                        </p:tgtEl>
                                        <p:attrNameLst>
                                          <p:attrName>style.visibility</p:attrName>
                                        </p:attrNameLst>
                                      </p:cBhvr>
                                      <p:to>
                                        <p:strVal val="visible"/>
                                      </p:to>
                                    </p:set>
                                    <p:anim calcmode="lin" valueType="num">
                                      <p:cBhvr additive="base">
                                        <p:cTn id="18" dur="500" fill="hold"/>
                                        <p:tgtEl>
                                          <p:spTgt spid="15366"/>
                                        </p:tgtEl>
                                        <p:attrNameLst>
                                          <p:attrName>ppt_x</p:attrName>
                                        </p:attrNameLst>
                                      </p:cBhvr>
                                      <p:tavLst>
                                        <p:tav tm="0">
                                          <p:val>
                                            <p:strVal val="1+#ppt_w/2"/>
                                          </p:val>
                                        </p:tav>
                                        <p:tav tm="100000">
                                          <p:val>
                                            <p:strVal val="#ppt_x"/>
                                          </p:val>
                                        </p:tav>
                                      </p:tavLst>
                                    </p:anim>
                                    <p:anim calcmode="lin" valueType="num">
                                      <p:cBhvr additive="base">
                                        <p:cTn id="19" dur="500" fill="hold"/>
                                        <p:tgtEl>
                                          <p:spTgt spid="1536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2" name="suction.wav"/>
                                        </p:tgtEl>
                                      </p:cMediaNode>
                                    </p:audio>
                                  </p:subTnLst>
                                </p:cTn>
                              </p:par>
                            </p:childTnLst>
                          </p:cTn>
                        </p:par>
                      </p:childTnLst>
                    </p:cTn>
                  </p:par>
                  <p:par>
                    <p:cTn id="20" fill="hold">
                      <p:stCondLst>
                        <p:cond delay="indefinite"/>
                      </p:stCondLst>
                      <p:childTnLst>
                        <p:par>
                          <p:cTn id="21" fill="hold">
                            <p:stCondLst>
                              <p:cond delay="0"/>
                            </p:stCondLst>
                            <p:childTnLst>
                              <p:par>
                                <p:cTn id="22" presetID="35" presetClass="emph" presetSubtype="0" repeatCount="5000" fill="hold" nodeType="clickEffect">
                                  <p:stCondLst>
                                    <p:cond delay="0"/>
                                  </p:stCondLst>
                                  <p:childTnLst>
                                    <p:anim calcmode="discrete" valueType="str">
                                      <p:cBhvr>
                                        <p:cTn id="23" dur="1000" fill="hold"/>
                                        <p:tgtEl>
                                          <p:spTgt spid="15366"/>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文本框 16385"/>
          <p:cNvSpPr txBox="1"/>
          <p:nvPr/>
        </p:nvSpPr>
        <p:spPr>
          <a:xfrm>
            <a:off x="2547938" y="2714626"/>
            <a:ext cx="184150" cy="366713"/>
          </a:xfrm>
          <a:prstGeom prst="rect">
            <a:avLst/>
          </a:prstGeom>
          <a:noFill/>
          <a:ln w="9525">
            <a:noFill/>
          </a:ln>
        </p:spPr>
        <p:txBody>
          <a:bodyPr wrap="none" anchor="t">
            <a:spAutoFit/>
          </a:bodyPr>
          <a:lstStyle/>
          <a:p>
            <a:pPr lvl="0"/>
            <a:endParaRPr lang="zh-CN" altLang="en-US" dirty="0">
              <a:latin typeface="Arial" panose="020B0604020202020204" pitchFamily="34" charset="0"/>
              <a:ea typeface="宋体" panose="02010600030101010101" pitchFamily="2" charset="-122"/>
            </a:endParaRPr>
          </a:p>
        </p:txBody>
      </p:sp>
      <p:grpSp>
        <p:nvGrpSpPr>
          <p:cNvPr id="16387" name="组合 16386"/>
          <p:cNvGrpSpPr/>
          <p:nvPr/>
        </p:nvGrpSpPr>
        <p:grpSpPr>
          <a:xfrm>
            <a:off x="7319963" y="1"/>
            <a:ext cx="2938462" cy="3306763"/>
            <a:chOff x="0" y="0"/>
            <a:chExt cx="1851" cy="2083"/>
          </a:xfrm>
        </p:grpSpPr>
        <p:sp>
          <p:nvSpPr>
            <p:cNvPr id="16388" name="直接连接符 16387"/>
            <p:cNvSpPr/>
            <p:nvPr/>
          </p:nvSpPr>
          <p:spPr>
            <a:xfrm>
              <a:off x="227" y="1134"/>
              <a:ext cx="1361" cy="0"/>
            </a:xfrm>
            <a:prstGeom prst="line">
              <a:avLst/>
            </a:prstGeom>
            <a:ln w="34925" cap="flat" cmpd="sng">
              <a:solidFill>
                <a:srgbClr val="FF3399"/>
              </a:solidFill>
              <a:prstDash val="solid"/>
              <a:headEnd type="none" w="med" len="med"/>
              <a:tailEnd type="none" w="med" len="med"/>
            </a:ln>
          </p:spPr>
        </p:sp>
        <p:sp>
          <p:nvSpPr>
            <p:cNvPr id="16389" name="直接连接符 16388"/>
            <p:cNvSpPr/>
            <p:nvPr/>
          </p:nvSpPr>
          <p:spPr>
            <a:xfrm>
              <a:off x="862" y="499"/>
              <a:ext cx="0" cy="1406"/>
            </a:xfrm>
            <a:prstGeom prst="line">
              <a:avLst/>
            </a:prstGeom>
            <a:ln w="34925" cap="flat" cmpd="sng">
              <a:solidFill>
                <a:srgbClr val="FF3399"/>
              </a:solidFill>
              <a:prstDash val="solid"/>
              <a:headEnd type="none" w="med" len="med"/>
              <a:tailEnd type="none" w="med" len="med"/>
            </a:ln>
          </p:spPr>
        </p:sp>
        <p:sp>
          <p:nvSpPr>
            <p:cNvPr id="16390" name="文本框 16389"/>
            <p:cNvSpPr txBox="1"/>
            <p:nvPr/>
          </p:nvSpPr>
          <p:spPr>
            <a:xfrm>
              <a:off x="0" y="862"/>
              <a:ext cx="308" cy="404"/>
            </a:xfrm>
            <a:prstGeom prst="rect">
              <a:avLst/>
            </a:prstGeom>
            <a:noFill/>
            <a:ln w="9525">
              <a:noFill/>
            </a:ln>
          </p:spPr>
          <p:txBody>
            <a:bodyPr wrap="none" anchor="t">
              <a:spAutoFit/>
            </a:bodyPr>
            <a:lstStyle/>
            <a:p>
              <a:pPr lvl="0"/>
              <a:r>
                <a:rPr lang="en-US" altLang="zh-CN" sz="3600">
                  <a:solidFill>
                    <a:srgbClr val="FF3399"/>
                  </a:solidFill>
                  <a:latin typeface="Arial" panose="020B0604020202020204" pitchFamily="34" charset="0"/>
                  <a:ea typeface="宋体" panose="02010600030101010101" pitchFamily="2" charset="-122"/>
                </a:rPr>
                <a:t>A</a:t>
              </a:r>
            </a:p>
          </p:txBody>
        </p:sp>
        <p:sp>
          <p:nvSpPr>
            <p:cNvPr id="16391" name="文本框 16390"/>
            <p:cNvSpPr txBox="1"/>
            <p:nvPr/>
          </p:nvSpPr>
          <p:spPr>
            <a:xfrm>
              <a:off x="1543" y="817"/>
              <a:ext cx="308" cy="404"/>
            </a:xfrm>
            <a:prstGeom prst="rect">
              <a:avLst/>
            </a:prstGeom>
            <a:noFill/>
            <a:ln w="9525">
              <a:noFill/>
            </a:ln>
          </p:spPr>
          <p:txBody>
            <a:bodyPr wrap="none" anchor="t">
              <a:spAutoFit/>
            </a:bodyPr>
            <a:lstStyle/>
            <a:p>
              <a:pPr lvl="0"/>
              <a:r>
                <a:rPr lang="en-US" altLang="zh-CN" sz="3600">
                  <a:solidFill>
                    <a:srgbClr val="FF3399"/>
                  </a:solidFill>
                  <a:latin typeface="Arial" panose="020B0604020202020204" pitchFamily="34" charset="0"/>
                  <a:ea typeface="宋体" panose="02010600030101010101" pitchFamily="2" charset="-122"/>
                </a:rPr>
                <a:t>B</a:t>
              </a:r>
            </a:p>
          </p:txBody>
        </p:sp>
        <p:sp>
          <p:nvSpPr>
            <p:cNvPr id="16392" name="文本框 16391"/>
            <p:cNvSpPr txBox="1"/>
            <p:nvPr/>
          </p:nvSpPr>
          <p:spPr>
            <a:xfrm>
              <a:off x="817" y="0"/>
              <a:ext cx="324" cy="404"/>
            </a:xfrm>
            <a:prstGeom prst="rect">
              <a:avLst/>
            </a:prstGeom>
            <a:noFill/>
            <a:ln w="9525">
              <a:noFill/>
            </a:ln>
          </p:spPr>
          <p:txBody>
            <a:bodyPr wrap="none" anchor="t">
              <a:spAutoFit/>
            </a:bodyPr>
            <a:lstStyle/>
            <a:p>
              <a:pPr lvl="0"/>
              <a:r>
                <a:rPr lang="en-US" altLang="zh-CN" sz="3600">
                  <a:solidFill>
                    <a:srgbClr val="FF0000"/>
                  </a:solidFill>
                  <a:latin typeface="Arial" panose="020B0604020202020204" pitchFamily="34" charset="0"/>
                  <a:ea typeface="宋体" panose="02010600030101010101" pitchFamily="2" charset="-122"/>
                </a:rPr>
                <a:t>C</a:t>
              </a:r>
            </a:p>
          </p:txBody>
        </p:sp>
        <p:sp>
          <p:nvSpPr>
            <p:cNvPr id="16393" name="文本框 16392"/>
            <p:cNvSpPr txBox="1"/>
            <p:nvPr/>
          </p:nvSpPr>
          <p:spPr>
            <a:xfrm>
              <a:off x="908" y="1679"/>
              <a:ext cx="324" cy="404"/>
            </a:xfrm>
            <a:prstGeom prst="rect">
              <a:avLst/>
            </a:prstGeom>
            <a:noFill/>
            <a:ln w="9525">
              <a:noFill/>
            </a:ln>
          </p:spPr>
          <p:txBody>
            <a:bodyPr wrap="none" anchor="t">
              <a:spAutoFit/>
            </a:bodyPr>
            <a:lstStyle/>
            <a:p>
              <a:pPr lvl="0"/>
              <a:r>
                <a:rPr lang="en-US" altLang="zh-CN" sz="3600">
                  <a:solidFill>
                    <a:srgbClr val="FF0000"/>
                  </a:solidFill>
                  <a:latin typeface="Arial" panose="020B0604020202020204" pitchFamily="34" charset="0"/>
                  <a:ea typeface="宋体" panose="02010600030101010101" pitchFamily="2" charset="-122"/>
                </a:rPr>
                <a:t>D</a:t>
              </a:r>
            </a:p>
          </p:txBody>
        </p:sp>
        <p:sp>
          <p:nvSpPr>
            <p:cNvPr id="16394" name="直接连接符 16393"/>
            <p:cNvSpPr/>
            <p:nvPr/>
          </p:nvSpPr>
          <p:spPr>
            <a:xfrm>
              <a:off x="862" y="1043"/>
              <a:ext cx="182" cy="0"/>
            </a:xfrm>
            <a:prstGeom prst="line">
              <a:avLst/>
            </a:prstGeom>
            <a:ln w="34925" cap="flat" cmpd="sng">
              <a:solidFill>
                <a:srgbClr val="FF3399"/>
              </a:solidFill>
              <a:prstDash val="solid"/>
              <a:headEnd type="none" w="med" len="med"/>
              <a:tailEnd type="none" w="med" len="med"/>
            </a:ln>
          </p:spPr>
        </p:sp>
        <p:sp>
          <p:nvSpPr>
            <p:cNvPr id="16395" name="直接连接符 16394"/>
            <p:cNvSpPr/>
            <p:nvPr/>
          </p:nvSpPr>
          <p:spPr>
            <a:xfrm>
              <a:off x="1044" y="1043"/>
              <a:ext cx="0" cy="91"/>
            </a:xfrm>
            <a:prstGeom prst="line">
              <a:avLst/>
            </a:prstGeom>
            <a:ln w="34925" cap="flat" cmpd="sng">
              <a:solidFill>
                <a:srgbClr val="FF3399"/>
              </a:solidFill>
              <a:prstDash val="solid"/>
              <a:headEnd type="none" w="med" len="med"/>
              <a:tailEnd type="none" w="med" len="med"/>
            </a:ln>
          </p:spPr>
        </p:sp>
        <p:sp>
          <p:nvSpPr>
            <p:cNvPr id="16396" name="文本框 16395"/>
            <p:cNvSpPr txBox="1"/>
            <p:nvPr/>
          </p:nvSpPr>
          <p:spPr>
            <a:xfrm>
              <a:off x="545" y="1085"/>
              <a:ext cx="340" cy="404"/>
            </a:xfrm>
            <a:prstGeom prst="rect">
              <a:avLst/>
            </a:prstGeom>
            <a:noFill/>
            <a:ln w="9525">
              <a:noFill/>
            </a:ln>
          </p:spPr>
          <p:txBody>
            <a:bodyPr wrap="none" anchor="t">
              <a:spAutoFit/>
            </a:bodyPr>
            <a:lstStyle/>
            <a:p>
              <a:pPr lvl="0"/>
              <a:r>
                <a:rPr lang="en-US" altLang="zh-CN" sz="3600">
                  <a:solidFill>
                    <a:srgbClr val="FF0000"/>
                  </a:solidFill>
                  <a:latin typeface="Arial" panose="020B0604020202020204" pitchFamily="34" charset="0"/>
                  <a:ea typeface="宋体" panose="02010600030101010101" pitchFamily="2" charset="-122"/>
                </a:rPr>
                <a:t>O</a:t>
              </a:r>
            </a:p>
          </p:txBody>
        </p:sp>
      </p:grpSp>
      <p:sp>
        <p:nvSpPr>
          <p:cNvPr id="16397" name="文本框 16396"/>
          <p:cNvSpPr txBox="1"/>
          <p:nvPr/>
        </p:nvSpPr>
        <p:spPr>
          <a:xfrm>
            <a:off x="2424113" y="2160589"/>
            <a:ext cx="3244850" cy="1006475"/>
          </a:xfrm>
          <a:prstGeom prst="rect">
            <a:avLst/>
          </a:prstGeom>
          <a:noFill/>
          <a:ln w="9525">
            <a:noFill/>
          </a:ln>
        </p:spPr>
        <p:txBody>
          <a:bodyPr wrap="none" anchor="t">
            <a:spAutoFit/>
          </a:bodyPr>
          <a:lstStyle/>
          <a:p>
            <a:pPr lvl="0"/>
            <a:r>
              <a:rPr lang="zh-CN" altLang="en-US" sz="6000" b="1">
                <a:solidFill>
                  <a:srgbClr val="FF0000"/>
                </a:solidFill>
                <a:latin typeface="Arial" panose="020B0604020202020204" pitchFamily="34" charset="0"/>
                <a:ea typeface="宋体" panose="02010600030101010101" pitchFamily="2" charset="-122"/>
              </a:rPr>
              <a:t>几何语言</a:t>
            </a:r>
          </a:p>
        </p:txBody>
      </p:sp>
      <p:sp>
        <p:nvSpPr>
          <p:cNvPr id="16398" name="文本框 16397"/>
          <p:cNvSpPr txBox="1"/>
          <p:nvPr/>
        </p:nvSpPr>
        <p:spPr>
          <a:xfrm>
            <a:off x="2208213" y="3933826"/>
            <a:ext cx="5062604" cy="646331"/>
          </a:xfrm>
          <a:prstGeom prst="rect">
            <a:avLst/>
          </a:prstGeom>
          <a:noFill/>
          <a:ln w="9525">
            <a:noFill/>
          </a:ln>
        </p:spPr>
        <p:txBody>
          <a:bodyPr wrap="none" anchor="t">
            <a:spAutoFit/>
          </a:bodyPr>
          <a:lstStyle/>
          <a:p>
            <a:pPr lvl="0"/>
            <a:r>
              <a:rPr lang="en-US" altLang="zh-CN" sz="3600" b="1">
                <a:solidFill>
                  <a:srgbClr val="000000"/>
                </a:solidFill>
                <a:latin typeface="Arial" panose="020B0604020202020204" pitchFamily="34" charset="0"/>
                <a:ea typeface="楷体_GB2312" pitchFamily="1" charset="-122"/>
              </a:rPr>
              <a:t>1)</a:t>
            </a:r>
            <a:r>
              <a:rPr lang="en-US" altLang="zh-CN" sz="3600" b="1">
                <a:solidFill>
                  <a:srgbClr val="FF3399"/>
                </a:solidFill>
                <a:latin typeface="Arial" panose="020B0604020202020204" pitchFamily="34" charset="0"/>
                <a:ea typeface="楷体_GB2312" pitchFamily="1" charset="-122"/>
              </a:rPr>
              <a:t>∵ ∠AOC﹦90°(</a:t>
            </a:r>
            <a:r>
              <a:rPr lang="zh-CN" altLang="en-US" sz="3600" b="1">
                <a:solidFill>
                  <a:srgbClr val="FF3399"/>
                </a:solidFill>
                <a:latin typeface="Arial" panose="020B0604020202020204" pitchFamily="34" charset="0"/>
                <a:ea typeface="楷体_GB2312" pitchFamily="1" charset="-122"/>
              </a:rPr>
              <a:t>已知</a:t>
            </a:r>
            <a:r>
              <a:rPr lang="en-US" altLang="zh-CN" sz="3600" b="1">
                <a:solidFill>
                  <a:srgbClr val="FF3399"/>
                </a:solidFill>
                <a:latin typeface="Arial" panose="020B0604020202020204" pitchFamily="34" charset="0"/>
                <a:ea typeface="楷体_GB2312" pitchFamily="1" charset="-122"/>
              </a:rPr>
              <a:t>)</a:t>
            </a:r>
          </a:p>
        </p:txBody>
      </p:sp>
      <p:sp>
        <p:nvSpPr>
          <p:cNvPr id="16399" name="文本框 16398"/>
          <p:cNvSpPr txBox="1"/>
          <p:nvPr/>
        </p:nvSpPr>
        <p:spPr>
          <a:xfrm>
            <a:off x="3071814" y="4510088"/>
            <a:ext cx="4943475" cy="641350"/>
          </a:xfrm>
          <a:prstGeom prst="rect">
            <a:avLst/>
          </a:prstGeom>
          <a:noFill/>
          <a:ln w="9525">
            <a:noFill/>
          </a:ln>
        </p:spPr>
        <p:txBody>
          <a:bodyPr wrap="none" anchor="t">
            <a:spAutoFit/>
          </a:bodyPr>
          <a:lstStyle/>
          <a:p>
            <a:pPr lvl="0"/>
            <a:r>
              <a:rPr lang="en-US" altLang="zh-CN" sz="3600" b="1">
                <a:solidFill>
                  <a:srgbClr val="130901"/>
                </a:solidFill>
                <a:latin typeface="Arial" panose="020B0604020202020204" pitchFamily="34" charset="0"/>
                <a:ea typeface="楷体_GB2312" pitchFamily="1" charset="-122"/>
              </a:rPr>
              <a:t>AB⊥CD   (</a:t>
            </a:r>
            <a:r>
              <a:rPr lang="zh-CN" altLang="en-US" sz="3600" b="1">
                <a:solidFill>
                  <a:srgbClr val="130901"/>
                </a:solidFill>
                <a:latin typeface="Arial" panose="020B0604020202020204" pitchFamily="34" charset="0"/>
                <a:ea typeface="楷体_GB2312" pitchFamily="1" charset="-122"/>
              </a:rPr>
              <a:t>垂直的定义</a:t>
            </a:r>
            <a:r>
              <a:rPr lang="en-US" altLang="zh-CN" sz="3600" b="1">
                <a:solidFill>
                  <a:srgbClr val="130901"/>
                </a:solidFill>
                <a:latin typeface="Arial" panose="020B0604020202020204" pitchFamily="34" charset="0"/>
                <a:ea typeface="楷体_GB2312" pitchFamily="1" charset="-122"/>
              </a:rPr>
              <a:t>)</a:t>
            </a:r>
          </a:p>
        </p:txBody>
      </p:sp>
      <p:sp>
        <p:nvSpPr>
          <p:cNvPr id="16400" name="文本框 16399"/>
          <p:cNvSpPr txBox="1"/>
          <p:nvPr/>
        </p:nvSpPr>
        <p:spPr>
          <a:xfrm>
            <a:off x="2495550" y="5491163"/>
            <a:ext cx="184150" cy="641350"/>
          </a:xfrm>
          <a:prstGeom prst="rect">
            <a:avLst/>
          </a:prstGeom>
          <a:noFill/>
          <a:ln w="9525">
            <a:noFill/>
          </a:ln>
        </p:spPr>
        <p:txBody>
          <a:bodyPr wrap="none" anchor="t">
            <a:spAutoFit/>
          </a:bodyPr>
          <a:lstStyle/>
          <a:p>
            <a:pPr lvl="0"/>
            <a:endParaRPr lang="zh-CN" altLang="en-US" sz="3600" b="1" dirty="0">
              <a:latin typeface="Arial" panose="020B0604020202020204" pitchFamily="34" charset="0"/>
              <a:ea typeface="宋体" panose="02010600030101010101" pitchFamily="2" charset="-122"/>
            </a:endParaRPr>
          </a:p>
        </p:txBody>
      </p:sp>
      <p:sp>
        <p:nvSpPr>
          <p:cNvPr id="16401" name="文本框 16400"/>
          <p:cNvSpPr txBox="1"/>
          <p:nvPr/>
        </p:nvSpPr>
        <p:spPr>
          <a:xfrm>
            <a:off x="2566988" y="4652963"/>
            <a:ext cx="2627312" cy="641350"/>
          </a:xfrm>
          <a:prstGeom prst="rect">
            <a:avLst/>
          </a:prstGeom>
          <a:noFill/>
          <a:ln w="9525">
            <a:noFill/>
          </a:ln>
        </p:spPr>
        <p:txBody>
          <a:bodyPr wrap="none" anchor="t">
            <a:spAutoFit/>
          </a:bodyPr>
          <a:lstStyle/>
          <a:p>
            <a:pPr lvl="0"/>
            <a:r>
              <a:rPr lang="zh-CN" altLang="en-US" sz="3600" b="1">
                <a:solidFill>
                  <a:srgbClr val="FF0000"/>
                </a:solidFill>
                <a:latin typeface="Arial" panose="020B0604020202020204" pitchFamily="34" charset="0"/>
                <a:ea typeface="楷体_GB2312" pitchFamily="1" charset="-122"/>
              </a:rPr>
              <a:t>∴</a:t>
            </a:r>
            <a:r>
              <a:rPr lang="en-US" altLang="zh-CN" sz="2800">
                <a:solidFill>
                  <a:srgbClr val="FF0000"/>
                </a:solidFill>
                <a:latin typeface="Arial" panose="020B0604020202020204" pitchFamily="34" charset="0"/>
                <a:ea typeface="楷体_GB2312" pitchFamily="1" charset="-122"/>
              </a:rPr>
              <a:t>__________</a:t>
            </a:r>
          </a:p>
        </p:txBody>
      </p:sp>
      <p:sp>
        <p:nvSpPr>
          <p:cNvPr id="16402" name="文本框 16401"/>
          <p:cNvSpPr txBox="1"/>
          <p:nvPr/>
        </p:nvSpPr>
        <p:spPr>
          <a:xfrm>
            <a:off x="2279651" y="3141664"/>
            <a:ext cx="5256213" cy="701675"/>
          </a:xfrm>
          <a:prstGeom prst="rect">
            <a:avLst/>
          </a:prstGeom>
          <a:noFill/>
          <a:ln w="9525">
            <a:noFill/>
          </a:ln>
        </p:spPr>
        <p:txBody>
          <a:bodyPr>
            <a:spAutoFit/>
          </a:bodyPr>
          <a:lstStyle/>
          <a:p>
            <a:pPr lvl="0"/>
            <a:r>
              <a:rPr lang="zh-CN" altLang="en-US" sz="4000" b="1">
                <a:solidFill>
                  <a:srgbClr val="FF3399"/>
                </a:solidFill>
                <a:latin typeface="Arial" panose="020B0604020202020204" pitchFamily="34" charset="0"/>
                <a:ea typeface="宋体" panose="02010600030101010101" pitchFamily="2" charset="-122"/>
              </a:rPr>
              <a:t>已知</a:t>
            </a:r>
            <a:r>
              <a:rPr lang="en-US" altLang="zh-CN" sz="4000" b="1">
                <a:solidFill>
                  <a:srgbClr val="FF3399"/>
                </a:solidFill>
                <a:latin typeface="Arial" panose="020B0604020202020204" pitchFamily="34" charset="0"/>
                <a:ea typeface="宋体" panose="02010600030101010101" pitchFamily="2" charset="-122"/>
              </a:rPr>
              <a:t>AB.CD</a:t>
            </a:r>
            <a:r>
              <a:rPr lang="zh-CN" altLang="en-US" sz="4000" b="1">
                <a:solidFill>
                  <a:srgbClr val="FF3399"/>
                </a:solidFill>
                <a:latin typeface="Arial" panose="020B0604020202020204" pitchFamily="34" charset="0"/>
                <a:ea typeface="宋体" panose="02010600030101010101" pitchFamily="2" charset="-122"/>
              </a:rPr>
              <a:t>相交于点</a:t>
            </a:r>
            <a:r>
              <a:rPr lang="en-US" altLang="zh-CN" sz="4000" b="1">
                <a:solidFill>
                  <a:srgbClr val="FF3399"/>
                </a:solidFill>
                <a:latin typeface="Arial" panose="020B0604020202020204" pitchFamily="34" charset="0"/>
                <a:ea typeface="宋体" panose="02010600030101010101" pitchFamily="2" charset="-122"/>
              </a:rPr>
              <a:t>O, </a:t>
            </a:r>
            <a:endParaRPr lang="en-US" altLang="zh-CN" sz="4000">
              <a:solidFill>
                <a:srgbClr val="FF3399"/>
              </a:solidFill>
              <a:latin typeface="Arial" panose="020B0604020202020204" pitchFamily="34" charset="0"/>
              <a:ea typeface="宋体" panose="02010600030101010101" pitchFamily="2" charset="-122"/>
            </a:endParaRPr>
          </a:p>
        </p:txBody>
      </p:sp>
      <p:sp>
        <p:nvSpPr>
          <p:cNvPr id="16403" name="矩形 16402"/>
          <p:cNvSpPr/>
          <p:nvPr/>
        </p:nvSpPr>
        <p:spPr>
          <a:xfrm>
            <a:off x="1992314" y="-44450"/>
            <a:ext cx="4262705" cy="646331"/>
          </a:xfrm>
          <a:prstGeom prst="rect">
            <a:avLst/>
          </a:prstGeom>
          <a:noFill/>
          <a:ln w="9525">
            <a:noFill/>
          </a:ln>
        </p:spPr>
        <p:txBody>
          <a:bodyPr wrap="none" anchor="t">
            <a:spAutoFit/>
          </a:bodyPr>
          <a:lstStyle/>
          <a:p>
            <a:pPr lvl="0"/>
            <a:r>
              <a:rPr lang="en-US" altLang="zh-CN" sz="3600" b="1">
                <a:latin typeface="Arial" panose="020B0604020202020204" pitchFamily="34" charset="0"/>
                <a:ea typeface="华文新魏" pitchFamily="2" charset="-122"/>
              </a:rPr>
              <a:t>3.</a:t>
            </a:r>
            <a:r>
              <a:rPr lang="zh-CN" altLang="en-US" sz="3600" b="1">
                <a:latin typeface="Arial" panose="020B0604020202020204" pitchFamily="34" charset="0"/>
                <a:ea typeface="华文新魏" pitchFamily="2" charset="-122"/>
              </a:rPr>
              <a:t>垂直的书写形式：</a:t>
            </a:r>
          </a:p>
        </p:txBody>
      </p:sp>
      <p:sp>
        <p:nvSpPr>
          <p:cNvPr id="16404" name="矩形 16403"/>
          <p:cNvSpPr/>
          <p:nvPr/>
        </p:nvSpPr>
        <p:spPr>
          <a:xfrm>
            <a:off x="1847850" y="765175"/>
            <a:ext cx="5327650" cy="1373188"/>
          </a:xfrm>
          <a:prstGeom prst="rect">
            <a:avLst/>
          </a:prstGeom>
          <a:noFill/>
          <a:ln w="9525">
            <a:noFill/>
          </a:ln>
        </p:spPr>
        <p:txBody>
          <a:bodyPr>
            <a:spAutoFit/>
          </a:bodyPr>
          <a:lstStyle/>
          <a:p>
            <a:pPr lvl="0"/>
            <a:r>
              <a:rPr lang="zh-CN" altLang="en-US" sz="2800" b="1" dirty="0">
                <a:solidFill>
                  <a:srgbClr val="0000FF"/>
                </a:solidFill>
                <a:latin typeface="Arial" panose="020B0604020202020204" pitchFamily="34" charset="0"/>
                <a:ea typeface="华文新魏" pitchFamily="2" charset="-122"/>
              </a:rPr>
              <a:t>如图，当直线AB与CD相交于O点，</a:t>
            </a:r>
            <a:r>
              <a:rPr lang="en-US" altLang="x-none" sz="2800" b="1">
                <a:solidFill>
                  <a:srgbClr val="0000FF"/>
                </a:solidFill>
                <a:latin typeface="Arial" panose="020B0604020202020204" pitchFamily="34" charset="0"/>
                <a:ea typeface="宋体" panose="02010600030101010101" pitchFamily="2" charset="-122"/>
              </a:rPr>
              <a:t>∠</a:t>
            </a:r>
            <a:r>
              <a:rPr lang="zh-CN" altLang="en-US" sz="2800" b="1" dirty="0">
                <a:solidFill>
                  <a:srgbClr val="0000FF"/>
                </a:solidFill>
                <a:latin typeface="Arial" panose="020B0604020202020204" pitchFamily="34" charset="0"/>
                <a:ea typeface="华文新魏" pitchFamily="2" charset="-122"/>
              </a:rPr>
              <a:t>AO</a:t>
            </a:r>
            <a:r>
              <a:rPr lang="zh-CN" altLang="en-US" sz="2800" b="1" dirty="0">
                <a:solidFill>
                  <a:srgbClr val="0000FF"/>
                </a:solidFill>
                <a:latin typeface="Times New Roman" panose="02020603050405020304" pitchFamily="18" charset="0"/>
                <a:ea typeface="宋体" panose="02010600030101010101" pitchFamily="2" charset="-122"/>
              </a:rPr>
              <a:t>C</a:t>
            </a:r>
            <a:r>
              <a:rPr lang="zh-CN" altLang="en-US" sz="2800" b="1" dirty="0">
                <a:solidFill>
                  <a:srgbClr val="0000FF"/>
                </a:solidFill>
                <a:latin typeface="Arial" panose="020B0604020202020204" pitchFamily="34" charset="0"/>
                <a:ea typeface="华文新魏" pitchFamily="2" charset="-122"/>
              </a:rPr>
              <a:t>=90</a:t>
            </a:r>
            <a:r>
              <a:rPr lang="zh-CN" altLang="en-US" sz="2800" b="1" dirty="0">
                <a:solidFill>
                  <a:srgbClr val="0000FF"/>
                </a:solidFill>
                <a:latin typeface="Arial" panose="020B0604020202020204" pitchFamily="34" charset="0"/>
                <a:ea typeface="宋体" panose="02010600030101010101" pitchFamily="2" charset="-122"/>
              </a:rPr>
              <a:t>°</a:t>
            </a:r>
            <a:r>
              <a:rPr lang="zh-CN" altLang="en-US" sz="2800" b="1" dirty="0">
                <a:solidFill>
                  <a:srgbClr val="0000FF"/>
                </a:solidFill>
                <a:latin typeface="Arial" panose="020B0604020202020204" pitchFamily="34" charset="0"/>
                <a:ea typeface="华文新魏" pitchFamily="2" charset="-122"/>
              </a:rPr>
              <a:t>时,AB</a:t>
            </a:r>
            <a:r>
              <a:rPr lang="zh-CN" altLang="en-US" sz="2800" b="1" dirty="0">
                <a:solidFill>
                  <a:srgbClr val="0000FF"/>
                </a:solidFill>
                <a:latin typeface="Arial" panose="020B0604020202020204" pitchFamily="34" charset="0"/>
                <a:ea typeface="宋体" panose="02010600030101010101" pitchFamily="2" charset="-122"/>
              </a:rPr>
              <a:t>⊥</a:t>
            </a:r>
            <a:r>
              <a:rPr lang="zh-CN" altLang="en-US" sz="2800" b="1" dirty="0">
                <a:solidFill>
                  <a:srgbClr val="0000FF"/>
                </a:solidFill>
                <a:latin typeface="Arial" panose="020B0604020202020204" pitchFamily="34" charset="0"/>
                <a:ea typeface="华文新魏" pitchFamily="2" charset="-122"/>
              </a:rPr>
              <a:t>CD，垂足为O。</a:t>
            </a:r>
          </a:p>
        </p:txBody>
      </p:sp>
    </p:spTree>
    <p:extLst>
      <p:ext uri="{BB962C8B-B14F-4D97-AF65-F5344CB8AC3E}">
        <p14:creationId xmlns:p14="http://schemas.microsoft.com/office/powerpoint/2010/main" val="1727983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6397">
                                            <p:txEl>
                                              <p:pRg st="0" end="0"/>
                                            </p:txEl>
                                          </p:spTgt>
                                        </p:tgtEl>
                                        <p:attrNameLst>
                                          <p:attrName>style.visibility</p:attrName>
                                        </p:attrNameLst>
                                      </p:cBhvr>
                                      <p:to>
                                        <p:strVal val="visible"/>
                                      </p:to>
                                    </p:set>
                                    <p:animEffect transition="in" filter="dissolve">
                                      <p:cBhvr>
                                        <p:cTn id="7" dur="500"/>
                                        <p:tgtEl>
                                          <p:spTgt spid="16397">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explode.wav"/>
                                        </p:tgtEl>
                                      </p:cMediaNode>
                                    </p:audio>
                                  </p:sub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6402"/>
                                        </p:tgtEl>
                                        <p:attrNameLst>
                                          <p:attrName>style.visibility</p:attrName>
                                        </p:attrNameLst>
                                      </p:cBhvr>
                                      <p:to>
                                        <p:strVal val="visible"/>
                                      </p:to>
                                    </p:set>
                                    <p:animEffect transition="in" filter="checkerboard(across)">
                                      <p:cBhvr>
                                        <p:cTn id="12" dur="500"/>
                                        <p:tgtEl>
                                          <p:spTgt spid="16402"/>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6398">
                                            <p:txEl>
                                              <p:pRg st="0" end="0"/>
                                            </p:txEl>
                                          </p:spTgt>
                                        </p:tgtEl>
                                        <p:attrNameLst>
                                          <p:attrName>style.visibility</p:attrName>
                                        </p:attrNameLst>
                                      </p:cBhvr>
                                      <p:to>
                                        <p:strVal val="visible"/>
                                      </p:to>
                                    </p:set>
                                    <p:animEffect transition="in" filter="checkerboard(across)">
                                      <p:cBhvr>
                                        <p:cTn id="17" dur="500"/>
                                        <p:tgtEl>
                                          <p:spTgt spid="16398">
                                            <p:txEl>
                                              <p:pRg st="0" end="0"/>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wind.wav"/>
                                        </p:tgtEl>
                                      </p:cMediaNode>
                                    </p:audio>
                                  </p:sub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6401"/>
                                        </p:tgtEl>
                                        <p:attrNameLst>
                                          <p:attrName>style.visibility</p:attrName>
                                        </p:attrNameLst>
                                      </p:cBhvr>
                                      <p:to>
                                        <p:strVal val="visible"/>
                                      </p:to>
                                    </p:set>
                                    <p:animEffect transition="in" filter="checkerboard(across)">
                                      <p:cBhvr>
                                        <p:cTn id="22" dur="500"/>
                                        <p:tgtEl>
                                          <p:spTgt spid="16401"/>
                                        </p:tgtEl>
                                      </p:cBhvr>
                                    </p:animEffect>
                                  </p:childTnLst>
                                  <p:subTnLst>
                                    <p:audio>
                                      <p:cMediaNode>
                                        <p:cTn display="0" masterRel="sameClick">
                                          <p:stCondLst>
                                            <p:cond evt="begin" delay="0">
                                              <p:tn val="20"/>
                                            </p:cond>
                                          </p:stCondLst>
                                          <p:endCondLst>
                                            <p:cond evt="onStopAudio" delay="0">
                                              <p:tgtEl>
                                                <p:sldTgt/>
                                              </p:tgtEl>
                                            </p:cond>
                                          </p:endCondLst>
                                        </p:cTn>
                                        <p:tgtEl>
                                          <p:sndTgt r:embed="rId4" name="breeze.wav"/>
                                        </p:tgtEl>
                                      </p:cMediaNode>
                                    </p:audio>
                                  </p:subTnLst>
                                </p:cTn>
                              </p:par>
                            </p:childTnLst>
                          </p:cTn>
                        </p:par>
                      </p:childTnLst>
                    </p:cTn>
                  </p:par>
                  <p:par>
                    <p:cTn id="23" fill="hold">
                      <p:stCondLst>
                        <p:cond delay="indefinite"/>
                      </p:stCondLst>
                      <p:childTnLst>
                        <p:par>
                          <p:cTn id="24" fill="hold">
                            <p:stCondLst>
                              <p:cond delay="0"/>
                            </p:stCondLst>
                            <p:childTnLst>
                              <p:par>
                                <p:cTn id="25" presetID="15" presetClass="entr" presetSubtype="0" fill="hold" nodeType="clickEffect">
                                  <p:stCondLst>
                                    <p:cond delay="0"/>
                                  </p:stCondLst>
                                  <p:childTnLst>
                                    <p:set>
                                      <p:cBhvr>
                                        <p:cTn id="26" dur="1" fill="hold">
                                          <p:stCondLst>
                                            <p:cond delay="0"/>
                                          </p:stCondLst>
                                        </p:cTn>
                                        <p:tgtEl>
                                          <p:spTgt spid="16399">
                                            <p:txEl>
                                              <p:pRg st="0" end="0"/>
                                            </p:txEl>
                                          </p:spTgt>
                                        </p:tgtEl>
                                        <p:attrNameLst>
                                          <p:attrName>style.visibility</p:attrName>
                                        </p:attrNameLst>
                                      </p:cBhvr>
                                      <p:to>
                                        <p:strVal val="visible"/>
                                      </p:to>
                                    </p:set>
                                    <p:anim calcmode="lin" valueType="num">
                                      <p:cBhvr>
                                        <p:cTn id="27" dur="1000" fill="hold"/>
                                        <p:tgtEl>
                                          <p:spTgt spid="16399">
                                            <p:txEl>
                                              <p:pRg st="0" end="0"/>
                                            </p:txEl>
                                          </p:spTgt>
                                        </p:tgtEl>
                                        <p:attrNameLst>
                                          <p:attrName>ppt_w</p:attrName>
                                        </p:attrNameLst>
                                      </p:cBhvr>
                                      <p:tavLst>
                                        <p:tav tm="0">
                                          <p:val>
                                            <p:fltVal val="0"/>
                                          </p:val>
                                        </p:tav>
                                        <p:tav tm="100000">
                                          <p:val>
                                            <p:strVal val="#ppt_w"/>
                                          </p:val>
                                        </p:tav>
                                      </p:tavLst>
                                    </p:anim>
                                    <p:anim calcmode="lin" valueType="num">
                                      <p:cBhvr>
                                        <p:cTn id="28" dur="1000" fill="hold"/>
                                        <p:tgtEl>
                                          <p:spTgt spid="16399">
                                            <p:txEl>
                                              <p:pRg st="0" end="0"/>
                                            </p:txEl>
                                          </p:spTgt>
                                        </p:tgtEl>
                                        <p:attrNameLst>
                                          <p:attrName>ppt_h</p:attrName>
                                        </p:attrNameLst>
                                      </p:cBhvr>
                                      <p:tavLst>
                                        <p:tav tm="0">
                                          <p:val>
                                            <p:fltVal val="0"/>
                                          </p:val>
                                        </p:tav>
                                        <p:tav tm="100000">
                                          <p:val>
                                            <p:strVal val="#ppt_h"/>
                                          </p:val>
                                        </p:tav>
                                      </p:tavLst>
                                    </p:anim>
                                    <p:anim calcmode="lin" valueType="num">
                                      <p:cBhvr>
                                        <p:cTn id="29" dur="1000" fill="hold"/>
                                        <p:tgtEl>
                                          <p:spTgt spid="16399">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16399">
                                            <p:txEl>
                                              <p:pRg st="0" end="0"/>
                                            </p:txEl>
                                          </p:spTgt>
                                        </p:tgtEl>
                                        <p:attrNameLst>
                                          <p:attrName>ppt_y</p:attrName>
                                        </p:attrNameLst>
                                      </p:cBhvr>
                                      <p:tavLst>
                                        <p:tav tm="0" fmla="#ppt_y+(sin(-2*pi*(1-$))*-#ppt_x+cos(-2*pi*(1-$))*(1-#ppt_y))*(1-$)">
                                          <p:val>
                                            <p:fltVal val="0"/>
                                          </p:val>
                                        </p:tav>
                                        <p:tav tm="100000">
                                          <p:val>
                                            <p:fltVal val="1"/>
                                          </p:val>
                                        </p:tav>
                                      </p:tavLst>
                                    </p:anim>
                                  </p:childTnLst>
                                  <p:subTnLst>
                                    <p:animClr clrSpc="rgb" dir="cw">
                                      <p:cBhvr override="childStyle">
                                        <p:cTn dur="1" fill="hold" display="0" masterRel="nextClick" afterEffect="1"/>
                                        <p:tgtEl>
                                          <p:spTgt spid="16399">
                                            <p:txEl>
                                              <p:pRg st="0" end="0"/>
                                            </p:txEl>
                                          </p:spTgt>
                                        </p:tgtEl>
                                        <p:attrNameLst>
                                          <p:attrName>ppt_c</p:attrName>
                                        </p:attrNameLst>
                                      </p:cBhvr>
                                      <p:to>
                                        <a:srgbClr val="FF0000"/>
                                      </p:to>
                                    </p:animClr>
                                    <p:audio>
                                      <p:cMediaNode>
                                        <p:cTn display="0" masterRel="sameClick">
                                          <p:stCondLst>
                                            <p:cond evt="begin" delay="0">
                                              <p:tn val="25"/>
                                            </p:cond>
                                          </p:stCondLst>
                                          <p:endCondLst>
                                            <p:cond evt="onStopAudio" delay="0">
                                              <p:tgtEl>
                                                <p:sldTgt/>
                                              </p:tgtEl>
                                            </p:cond>
                                          </p:endCondLst>
                                        </p:cTn>
                                        <p:tgtEl>
                                          <p:sndTgt r:embed="rId5"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1" grpId="0"/>
      <p:bldP spid="1640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文本框 17409"/>
          <p:cNvSpPr txBox="1"/>
          <p:nvPr/>
        </p:nvSpPr>
        <p:spPr>
          <a:xfrm>
            <a:off x="2332038" y="554038"/>
            <a:ext cx="184150" cy="366712"/>
          </a:xfrm>
          <a:prstGeom prst="rect">
            <a:avLst/>
          </a:prstGeom>
          <a:noFill/>
          <a:ln w="9525">
            <a:noFill/>
          </a:ln>
        </p:spPr>
        <p:txBody>
          <a:bodyPr wrap="none" anchor="t">
            <a:spAutoFit/>
          </a:bodyPr>
          <a:lstStyle/>
          <a:p>
            <a:pPr lvl="0"/>
            <a:endParaRPr lang="zh-CN" altLang="en-US" dirty="0">
              <a:latin typeface="Arial" panose="020B0604020202020204" pitchFamily="34" charset="0"/>
              <a:ea typeface="宋体" panose="02010600030101010101" pitchFamily="2" charset="-122"/>
            </a:endParaRPr>
          </a:p>
        </p:txBody>
      </p:sp>
      <p:sp>
        <p:nvSpPr>
          <p:cNvPr id="17411" name="文本框 17410"/>
          <p:cNvSpPr txBox="1"/>
          <p:nvPr/>
        </p:nvSpPr>
        <p:spPr>
          <a:xfrm>
            <a:off x="2279650" y="2276476"/>
            <a:ext cx="3244850" cy="1006475"/>
          </a:xfrm>
          <a:prstGeom prst="rect">
            <a:avLst/>
          </a:prstGeom>
          <a:noFill/>
          <a:ln w="9525">
            <a:noFill/>
          </a:ln>
        </p:spPr>
        <p:txBody>
          <a:bodyPr wrap="none" anchor="t">
            <a:spAutoFit/>
          </a:bodyPr>
          <a:lstStyle/>
          <a:p>
            <a:pPr lvl="0"/>
            <a:r>
              <a:rPr lang="zh-CN" altLang="en-US" sz="6000" b="1">
                <a:solidFill>
                  <a:srgbClr val="FF0000"/>
                </a:solidFill>
                <a:latin typeface="Arial" panose="020B0604020202020204" pitchFamily="34" charset="0"/>
                <a:ea typeface="宋体" panose="02010600030101010101" pitchFamily="2" charset="-122"/>
              </a:rPr>
              <a:t>几何语言</a:t>
            </a:r>
          </a:p>
        </p:txBody>
      </p:sp>
      <p:sp>
        <p:nvSpPr>
          <p:cNvPr id="17412" name="文本框 17411"/>
          <p:cNvSpPr txBox="1"/>
          <p:nvPr/>
        </p:nvSpPr>
        <p:spPr>
          <a:xfrm>
            <a:off x="2279650" y="3330575"/>
            <a:ext cx="184150" cy="641350"/>
          </a:xfrm>
          <a:prstGeom prst="rect">
            <a:avLst/>
          </a:prstGeom>
          <a:noFill/>
          <a:ln w="9525">
            <a:noFill/>
          </a:ln>
        </p:spPr>
        <p:txBody>
          <a:bodyPr wrap="none" anchor="t">
            <a:spAutoFit/>
          </a:bodyPr>
          <a:lstStyle/>
          <a:p>
            <a:pPr lvl="0"/>
            <a:endParaRPr lang="zh-CN" altLang="en-US" sz="3600" b="1" dirty="0">
              <a:latin typeface="Arial" panose="020B0604020202020204" pitchFamily="34" charset="0"/>
              <a:ea typeface="宋体" panose="02010600030101010101" pitchFamily="2" charset="-122"/>
            </a:endParaRPr>
          </a:p>
        </p:txBody>
      </p:sp>
      <p:sp>
        <p:nvSpPr>
          <p:cNvPr id="17413" name="文本框 17412"/>
          <p:cNvSpPr txBox="1"/>
          <p:nvPr/>
        </p:nvSpPr>
        <p:spPr>
          <a:xfrm>
            <a:off x="2063750" y="3429000"/>
            <a:ext cx="3644900" cy="641350"/>
          </a:xfrm>
          <a:prstGeom prst="rect">
            <a:avLst/>
          </a:prstGeom>
          <a:noFill/>
          <a:ln w="9525">
            <a:noFill/>
          </a:ln>
        </p:spPr>
        <p:txBody>
          <a:bodyPr wrap="none" anchor="t">
            <a:spAutoFit/>
          </a:bodyPr>
          <a:lstStyle/>
          <a:p>
            <a:pPr lvl="0"/>
            <a:r>
              <a:rPr lang="zh-CN" altLang="en-US" sz="3600" b="1">
                <a:solidFill>
                  <a:srgbClr val="FF0000"/>
                </a:solidFill>
                <a:latin typeface="Arial" panose="020B0604020202020204" pitchFamily="34" charset="0"/>
                <a:ea typeface="楷体_GB2312" pitchFamily="1" charset="-122"/>
              </a:rPr>
              <a:t>∵</a:t>
            </a:r>
            <a:r>
              <a:rPr lang="en-US" altLang="zh-CN" sz="3600" b="1">
                <a:solidFill>
                  <a:srgbClr val="FF0000"/>
                </a:solidFill>
                <a:latin typeface="Arial" panose="020B0604020202020204" pitchFamily="34" charset="0"/>
                <a:ea typeface="楷体_GB2312" pitchFamily="1" charset="-122"/>
              </a:rPr>
              <a:t>AB⊥CD(</a:t>
            </a:r>
            <a:r>
              <a:rPr lang="zh-CN" altLang="en-US" sz="3600" b="1">
                <a:solidFill>
                  <a:srgbClr val="FF0000"/>
                </a:solidFill>
                <a:latin typeface="Arial" panose="020B0604020202020204" pitchFamily="34" charset="0"/>
                <a:ea typeface="楷体_GB2312" pitchFamily="1" charset="-122"/>
              </a:rPr>
              <a:t>已知</a:t>
            </a:r>
            <a:r>
              <a:rPr lang="en-US" altLang="zh-CN" sz="3600" b="1">
                <a:solidFill>
                  <a:srgbClr val="FF0000"/>
                </a:solidFill>
                <a:latin typeface="Arial" panose="020B0604020202020204" pitchFamily="34" charset="0"/>
                <a:ea typeface="楷体_GB2312" pitchFamily="1" charset="-122"/>
              </a:rPr>
              <a:t>)</a:t>
            </a:r>
          </a:p>
        </p:txBody>
      </p:sp>
      <p:sp>
        <p:nvSpPr>
          <p:cNvPr id="17414" name="文本框 17413"/>
          <p:cNvSpPr txBox="1"/>
          <p:nvPr/>
        </p:nvSpPr>
        <p:spPr>
          <a:xfrm>
            <a:off x="2424113" y="4437063"/>
            <a:ext cx="5568950" cy="641350"/>
          </a:xfrm>
          <a:prstGeom prst="rect">
            <a:avLst/>
          </a:prstGeom>
          <a:noFill/>
          <a:ln w="9525">
            <a:noFill/>
          </a:ln>
        </p:spPr>
        <p:txBody>
          <a:bodyPr wrap="none" anchor="t">
            <a:spAutoFit/>
          </a:bodyPr>
          <a:lstStyle/>
          <a:p>
            <a:pPr lvl="0"/>
            <a:r>
              <a:rPr lang="zh-CN" altLang="en-US" sz="3200" b="1" dirty="0">
                <a:solidFill>
                  <a:srgbClr val="130901"/>
                </a:solidFill>
                <a:latin typeface="Arial" panose="020B0604020202020204" pitchFamily="34" charset="0"/>
                <a:ea typeface="楷体_GB2312" pitchFamily="1" charset="-122"/>
              </a:rPr>
              <a:t>∠COB</a:t>
            </a:r>
            <a:r>
              <a:rPr lang="zh-CN" altLang="en-US" sz="3200" dirty="0">
                <a:solidFill>
                  <a:srgbClr val="130901"/>
                </a:solidFill>
                <a:latin typeface="Arial" panose="020B0604020202020204" pitchFamily="34" charset="0"/>
                <a:ea typeface="楷体_GB2312" pitchFamily="1" charset="-122"/>
              </a:rPr>
              <a:t> ﹦90°</a:t>
            </a:r>
            <a:r>
              <a:rPr lang="zh-CN" altLang="en-US" sz="2800" dirty="0">
                <a:solidFill>
                  <a:srgbClr val="130901"/>
                </a:solidFill>
                <a:latin typeface="Arial" panose="020B0604020202020204" pitchFamily="34" charset="0"/>
                <a:ea typeface="楷体_GB2312" pitchFamily="1" charset="-122"/>
              </a:rPr>
              <a:t> </a:t>
            </a:r>
            <a:r>
              <a:rPr lang="zh-CN" altLang="en-US" sz="3600" b="1" dirty="0">
                <a:solidFill>
                  <a:srgbClr val="130901"/>
                </a:solidFill>
                <a:latin typeface="Arial" panose="020B0604020202020204" pitchFamily="34" charset="0"/>
                <a:ea typeface="楷体_GB2312" pitchFamily="1" charset="-122"/>
              </a:rPr>
              <a:t>(垂直的定义)</a:t>
            </a:r>
          </a:p>
        </p:txBody>
      </p:sp>
      <p:grpSp>
        <p:nvGrpSpPr>
          <p:cNvPr id="17415" name="组合 17414"/>
          <p:cNvGrpSpPr/>
          <p:nvPr/>
        </p:nvGrpSpPr>
        <p:grpSpPr>
          <a:xfrm>
            <a:off x="6600825" y="476250"/>
            <a:ext cx="3894138" cy="3175000"/>
            <a:chOff x="0" y="0"/>
            <a:chExt cx="2453" cy="2000"/>
          </a:xfrm>
        </p:grpSpPr>
        <p:sp>
          <p:nvSpPr>
            <p:cNvPr id="17416" name="直接连接符 17415"/>
            <p:cNvSpPr/>
            <p:nvPr/>
          </p:nvSpPr>
          <p:spPr>
            <a:xfrm>
              <a:off x="331" y="952"/>
              <a:ext cx="1769" cy="0"/>
            </a:xfrm>
            <a:prstGeom prst="line">
              <a:avLst/>
            </a:prstGeom>
            <a:ln w="34925" cap="flat" cmpd="sng">
              <a:solidFill>
                <a:srgbClr val="FF0000"/>
              </a:solidFill>
              <a:prstDash val="solid"/>
              <a:headEnd type="none" w="med" len="med"/>
              <a:tailEnd type="none" w="med" len="med"/>
            </a:ln>
          </p:spPr>
        </p:sp>
        <p:sp>
          <p:nvSpPr>
            <p:cNvPr id="17417" name="直接连接符 17416"/>
            <p:cNvSpPr/>
            <p:nvPr/>
          </p:nvSpPr>
          <p:spPr>
            <a:xfrm>
              <a:off x="1192" y="227"/>
              <a:ext cx="0" cy="1633"/>
            </a:xfrm>
            <a:prstGeom prst="line">
              <a:avLst/>
            </a:prstGeom>
            <a:ln w="34925" cap="flat" cmpd="sng">
              <a:solidFill>
                <a:srgbClr val="FF0000"/>
              </a:solidFill>
              <a:prstDash val="solid"/>
              <a:headEnd type="none" w="med" len="med"/>
              <a:tailEnd type="none" w="med" len="med"/>
            </a:ln>
          </p:spPr>
        </p:sp>
        <p:sp>
          <p:nvSpPr>
            <p:cNvPr id="17418" name="文本框 17417"/>
            <p:cNvSpPr txBox="1"/>
            <p:nvPr/>
          </p:nvSpPr>
          <p:spPr>
            <a:xfrm>
              <a:off x="0" y="689"/>
              <a:ext cx="308" cy="404"/>
            </a:xfrm>
            <a:prstGeom prst="rect">
              <a:avLst/>
            </a:prstGeom>
            <a:noFill/>
            <a:ln w="9525">
              <a:noFill/>
            </a:ln>
          </p:spPr>
          <p:txBody>
            <a:bodyPr wrap="none" anchor="t">
              <a:spAutoFit/>
            </a:bodyPr>
            <a:lstStyle/>
            <a:p>
              <a:pPr lvl="0"/>
              <a:r>
                <a:rPr lang="en-US" altLang="zh-CN" sz="3600">
                  <a:solidFill>
                    <a:srgbClr val="FF0000"/>
                  </a:solidFill>
                  <a:latin typeface="Arial" panose="020B0604020202020204" pitchFamily="34" charset="0"/>
                  <a:ea typeface="宋体" panose="02010600030101010101" pitchFamily="2" charset="-122"/>
                </a:rPr>
                <a:t>A</a:t>
              </a:r>
            </a:p>
          </p:txBody>
        </p:sp>
        <p:sp>
          <p:nvSpPr>
            <p:cNvPr id="17419" name="文本框 17418"/>
            <p:cNvSpPr txBox="1"/>
            <p:nvPr/>
          </p:nvSpPr>
          <p:spPr>
            <a:xfrm>
              <a:off x="2145" y="722"/>
              <a:ext cx="308" cy="404"/>
            </a:xfrm>
            <a:prstGeom prst="rect">
              <a:avLst/>
            </a:prstGeom>
            <a:noFill/>
            <a:ln w="9525">
              <a:noFill/>
            </a:ln>
          </p:spPr>
          <p:txBody>
            <a:bodyPr wrap="none" anchor="t">
              <a:spAutoFit/>
            </a:bodyPr>
            <a:lstStyle/>
            <a:p>
              <a:pPr lvl="0"/>
              <a:r>
                <a:rPr lang="en-US" altLang="zh-CN" sz="3600">
                  <a:solidFill>
                    <a:srgbClr val="FF0000"/>
                  </a:solidFill>
                  <a:latin typeface="Arial" panose="020B0604020202020204" pitchFamily="34" charset="0"/>
                  <a:ea typeface="宋体" panose="02010600030101010101" pitchFamily="2" charset="-122"/>
                </a:rPr>
                <a:t>B</a:t>
              </a:r>
            </a:p>
          </p:txBody>
        </p:sp>
        <p:sp>
          <p:nvSpPr>
            <p:cNvPr id="17420" name="文本框 17419"/>
            <p:cNvSpPr txBox="1"/>
            <p:nvPr/>
          </p:nvSpPr>
          <p:spPr>
            <a:xfrm>
              <a:off x="1238" y="0"/>
              <a:ext cx="324" cy="404"/>
            </a:xfrm>
            <a:prstGeom prst="rect">
              <a:avLst/>
            </a:prstGeom>
            <a:noFill/>
            <a:ln w="9525">
              <a:noFill/>
            </a:ln>
          </p:spPr>
          <p:txBody>
            <a:bodyPr wrap="none" anchor="t">
              <a:spAutoFit/>
            </a:bodyPr>
            <a:lstStyle/>
            <a:p>
              <a:pPr lvl="0"/>
              <a:r>
                <a:rPr lang="en-US" altLang="zh-CN" sz="3600">
                  <a:solidFill>
                    <a:srgbClr val="FF0000"/>
                  </a:solidFill>
                  <a:latin typeface="Arial" panose="020B0604020202020204" pitchFamily="34" charset="0"/>
                  <a:ea typeface="宋体" panose="02010600030101010101" pitchFamily="2" charset="-122"/>
                </a:rPr>
                <a:t>C</a:t>
              </a:r>
            </a:p>
          </p:txBody>
        </p:sp>
        <p:sp>
          <p:nvSpPr>
            <p:cNvPr id="17421" name="文本框 17420"/>
            <p:cNvSpPr txBox="1"/>
            <p:nvPr/>
          </p:nvSpPr>
          <p:spPr>
            <a:xfrm>
              <a:off x="1225" y="1596"/>
              <a:ext cx="324" cy="404"/>
            </a:xfrm>
            <a:prstGeom prst="rect">
              <a:avLst/>
            </a:prstGeom>
            <a:noFill/>
            <a:ln w="9525">
              <a:noFill/>
            </a:ln>
          </p:spPr>
          <p:txBody>
            <a:bodyPr wrap="none" anchor="t">
              <a:spAutoFit/>
            </a:bodyPr>
            <a:lstStyle/>
            <a:p>
              <a:pPr lvl="0"/>
              <a:r>
                <a:rPr lang="en-US" altLang="zh-CN" sz="3600">
                  <a:solidFill>
                    <a:srgbClr val="FF0000"/>
                  </a:solidFill>
                  <a:latin typeface="Arial" panose="020B0604020202020204" pitchFamily="34" charset="0"/>
                  <a:ea typeface="宋体" panose="02010600030101010101" pitchFamily="2" charset="-122"/>
                </a:rPr>
                <a:t>D</a:t>
              </a:r>
            </a:p>
          </p:txBody>
        </p:sp>
      </p:grpSp>
      <p:sp>
        <p:nvSpPr>
          <p:cNvPr id="17422" name="文本框 17421"/>
          <p:cNvSpPr txBox="1"/>
          <p:nvPr/>
        </p:nvSpPr>
        <p:spPr>
          <a:xfrm>
            <a:off x="1992313" y="4581525"/>
            <a:ext cx="3421062" cy="641350"/>
          </a:xfrm>
          <a:prstGeom prst="rect">
            <a:avLst/>
          </a:prstGeom>
          <a:noFill/>
          <a:ln w="9525">
            <a:noFill/>
          </a:ln>
        </p:spPr>
        <p:txBody>
          <a:bodyPr wrap="none" anchor="t">
            <a:spAutoFit/>
          </a:bodyPr>
          <a:lstStyle/>
          <a:p>
            <a:pPr lvl="0"/>
            <a:r>
              <a:rPr lang="zh-CN" altLang="en-US" sz="3600" b="1">
                <a:solidFill>
                  <a:srgbClr val="FF0000"/>
                </a:solidFill>
                <a:latin typeface="Arial" panose="020B0604020202020204" pitchFamily="34" charset="0"/>
                <a:ea typeface="楷体_GB2312" pitchFamily="1" charset="-122"/>
              </a:rPr>
              <a:t>∴</a:t>
            </a:r>
            <a:r>
              <a:rPr lang="en-US" altLang="zh-CN" sz="2800">
                <a:solidFill>
                  <a:srgbClr val="FF0000"/>
                </a:solidFill>
                <a:latin typeface="Arial" panose="020B0604020202020204" pitchFamily="34" charset="0"/>
                <a:ea typeface="楷体_GB2312" pitchFamily="1" charset="-122"/>
              </a:rPr>
              <a:t>______________</a:t>
            </a:r>
          </a:p>
        </p:txBody>
      </p:sp>
      <p:sp>
        <p:nvSpPr>
          <p:cNvPr id="17423" name="文本框 17422"/>
          <p:cNvSpPr txBox="1"/>
          <p:nvPr/>
        </p:nvSpPr>
        <p:spPr>
          <a:xfrm>
            <a:off x="8472489" y="1773239"/>
            <a:ext cx="466725" cy="701675"/>
          </a:xfrm>
          <a:prstGeom prst="rect">
            <a:avLst/>
          </a:prstGeom>
          <a:noFill/>
          <a:ln w="9525">
            <a:noFill/>
          </a:ln>
        </p:spPr>
        <p:txBody>
          <a:bodyPr wrap="none" anchor="t">
            <a:spAutoFit/>
          </a:bodyPr>
          <a:lstStyle/>
          <a:p>
            <a:pPr lvl="0"/>
            <a:r>
              <a:rPr lang="en-US" altLang="zh-CN" sz="4000">
                <a:solidFill>
                  <a:srgbClr val="FF0000"/>
                </a:solidFill>
                <a:latin typeface="Arial" panose="020B0604020202020204" pitchFamily="34" charset="0"/>
                <a:ea typeface="楷体_GB2312" pitchFamily="1" charset="-122"/>
              </a:rPr>
              <a:t>o</a:t>
            </a:r>
          </a:p>
        </p:txBody>
      </p:sp>
      <p:sp>
        <p:nvSpPr>
          <p:cNvPr id="17424" name="矩形 17423"/>
          <p:cNvSpPr/>
          <p:nvPr/>
        </p:nvSpPr>
        <p:spPr>
          <a:xfrm>
            <a:off x="1847850" y="188914"/>
            <a:ext cx="3773488" cy="579437"/>
          </a:xfrm>
          <a:prstGeom prst="rect">
            <a:avLst/>
          </a:prstGeom>
          <a:noFill/>
          <a:ln w="9525">
            <a:noFill/>
          </a:ln>
        </p:spPr>
        <p:txBody>
          <a:bodyPr wrap="none" anchor="t">
            <a:spAutoFit/>
          </a:bodyPr>
          <a:lstStyle/>
          <a:p>
            <a:pPr lvl="0"/>
            <a:r>
              <a:rPr lang="en-US" altLang="zh-CN" sz="3200" b="1">
                <a:latin typeface="Arial" panose="020B0604020202020204" pitchFamily="34" charset="0"/>
                <a:ea typeface="华文新魏" pitchFamily="2" charset="-122"/>
              </a:rPr>
              <a:t>3.</a:t>
            </a:r>
            <a:r>
              <a:rPr lang="zh-CN" altLang="en-US" sz="3200" b="1">
                <a:latin typeface="Arial" panose="020B0604020202020204" pitchFamily="34" charset="0"/>
                <a:ea typeface="华文新魏" pitchFamily="2" charset="-122"/>
              </a:rPr>
              <a:t>垂直的书写形式：</a:t>
            </a:r>
          </a:p>
        </p:txBody>
      </p:sp>
      <p:sp>
        <p:nvSpPr>
          <p:cNvPr id="17425" name="矩形 17424"/>
          <p:cNvSpPr/>
          <p:nvPr/>
        </p:nvSpPr>
        <p:spPr>
          <a:xfrm>
            <a:off x="1524000" y="1125539"/>
            <a:ext cx="7632700" cy="1006475"/>
          </a:xfrm>
          <a:prstGeom prst="rect">
            <a:avLst/>
          </a:prstGeom>
          <a:noFill/>
          <a:ln w="9525">
            <a:noFill/>
          </a:ln>
        </p:spPr>
        <p:txBody>
          <a:bodyPr>
            <a:spAutoFit/>
          </a:bodyPr>
          <a:lstStyle/>
          <a:p>
            <a:pPr lvl="0"/>
            <a:r>
              <a:rPr lang="zh-CN" altLang="en-US" sz="3200" b="1" dirty="0">
                <a:solidFill>
                  <a:schemeClr val="hlink"/>
                </a:solidFill>
                <a:latin typeface="Arial" panose="020B0604020202020204" pitchFamily="34" charset="0"/>
                <a:ea typeface="华文新魏" pitchFamily="2" charset="-122"/>
              </a:rPr>
              <a:t>  </a:t>
            </a:r>
            <a:r>
              <a:rPr lang="zh-CN" altLang="en-US" sz="2800" b="1" dirty="0">
                <a:solidFill>
                  <a:srgbClr val="0000FF"/>
                </a:solidFill>
                <a:latin typeface="Arial" panose="020B0604020202020204" pitchFamily="34" charset="0"/>
                <a:ea typeface="华文新魏" pitchFamily="2" charset="-122"/>
              </a:rPr>
              <a:t>反之，若直线AB与CD垂直，</a:t>
            </a:r>
          </a:p>
          <a:p>
            <a:pPr lvl="0"/>
            <a:r>
              <a:rPr lang="zh-CN" altLang="en-US" sz="2800" b="1" dirty="0">
                <a:solidFill>
                  <a:srgbClr val="0000FF"/>
                </a:solidFill>
                <a:latin typeface="Arial" panose="020B0604020202020204" pitchFamily="34" charset="0"/>
                <a:ea typeface="华文新魏" pitchFamily="2" charset="-122"/>
              </a:rPr>
              <a:t>垂足为O，那么，</a:t>
            </a:r>
            <a:r>
              <a:rPr lang="en-US" altLang="x-none" sz="2800" b="1">
                <a:solidFill>
                  <a:srgbClr val="0000FF"/>
                </a:solidFill>
                <a:latin typeface="Arial" panose="020B0604020202020204" pitchFamily="34" charset="0"/>
                <a:ea typeface="宋体" panose="02010600030101010101" pitchFamily="2" charset="-122"/>
              </a:rPr>
              <a:t>∠</a:t>
            </a:r>
            <a:r>
              <a:rPr lang="zh-CN" altLang="en-US" sz="2800" b="1" dirty="0">
                <a:solidFill>
                  <a:srgbClr val="0000FF"/>
                </a:solidFill>
                <a:latin typeface="Arial" panose="020B0604020202020204" pitchFamily="34" charset="0"/>
                <a:ea typeface="华文新魏" pitchFamily="2" charset="-122"/>
              </a:rPr>
              <a:t>AOC=90</a:t>
            </a:r>
            <a:r>
              <a:rPr lang="zh-CN" altLang="en-US" sz="2800" b="1" dirty="0">
                <a:solidFill>
                  <a:srgbClr val="0000FF"/>
                </a:solidFill>
                <a:latin typeface="Arial" panose="020B0604020202020204" pitchFamily="34" charset="0"/>
                <a:ea typeface="宋体" panose="02010600030101010101" pitchFamily="2" charset="-122"/>
              </a:rPr>
              <a:t>°</a:t>
            </a:r>
            <a:endParaRPr lang="zh-CN" altLang="en-US" sz="2800" b="1" dirty="0">
              <a:solidFill>
                <a:srgbClr val="0000FF"/>
              </a:solidFill>
              <a:latin typeface="Arial" panose="020B0604020202020204" pitchFamily="34" charset="0"/>
              <a:ea typeface="华文新魏" pitchFamily="2" charset="-122"/>
            </a:endParaRPr>
          </a:p>
        </p:txBody>
      </p:sp>
    </p:spTree>
    <p:extLst>
      <p:ext uri="{BB962C8B-B14F-4D97-AF65-F5344CB8AC3E}">
        <p14:creationId xmlns:p14="http://schemas.microsoft.com/office/powerpoint/2010/main" val="1795342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7425"/>
                                        </p:tgtEl>
                                        <p:attrNameLst>
                                          <p:attrName>style.visibility</p:attrName>
                                        </p:attrNameLst>
                                      </p:cBhvr>
                                      <p:to>
                                        <p:strVal val="visible"/>
                                      </p:to>
                                    </p:set>
                                    <p:anim calcmode="discrete" valueType="clr">
                                      <p:cBhvr override="childStyle">
                                        <p:cTn id="7" dur="80"/>
                                        <p:tgtEl>
                                          <p:spTgt spid="1742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7425"/>
                                        </p:tgtEl>
                                        <p:attrNameLst>
                                          <p:attrName>fillcolor</p:attrName>
                                        </p:attrNameLst>
                                      </p:cBhvr>
                                      <p:tavLst>
                                        <p:tav tm="0">
                                          <p:val>
                                            <p:clrVal>
                                              <a:schemeClr val="accent2"/>
                                            </p:clrVal>
                                          </p:val>
                                        </p:tav>
                                        <p:tav tm="50000">
                                          <p:val>
                                            <p:clrVal>
                                              <a:schemeClr val="hlink"/>
                                            </p:clrVal>
                                          </p:val>
                                        </p:tav>
                                      </p:tavLst>
                                    </p:anim>
                                    <p:set>
                                      <p:cBhvr>
                                        <p:cTn id="9" dur="80"/>
                                        <p:tgtEl>
                                          <p:spTgt spid="1742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17411">
                                            <p:txEl>
                                              <p:pRg st="0" end="0"/>
                                            </p:txEl>
                                          </p:spTgt>
                                        </p:tgtEl>
                                        <p:attrNameLst>
                                          <p:attrName>style.visibility</p:attrName>
                                        </p:attrNameLst>
                                      </p:cBhvr>
                                      <p:to>
                                        <p:strVal val="visible"/>
                                      </p:to>
                                    </p:set>
                                    <p:animEffect transition="in" filter="dissolve">
                                      <p:cBhvr>
                                        <p:cTn id="14" dur="500"/>
                                        <p:tgtEl>
                                          <p:spTgt spid="17411">
                                            <p:txEl>
                                              <p:pRg st="0" end="0"/>
                                            </p:txEl>
                                          </p:spTgt>
                                        </p:tgtEl>
                                      </p:cBhvr>
                                    </p:animEffect>
                                  </p:childTnLst>
                                  <p:subTnLst>
                                    <p:audio>
                                      <p:cMediaNode>
                                        <p:cTn display="0" masterRel="sameClick">
                                          <p:stCondLst>
                                            <p:cond evt="begin" delay="0">
                                              <p:tn val="12"/>
                                            </p:cond>
                                          </p:stCondLst>
                                          <p:endCondLst>
                                            <p:cond evt="onStopAudio" delay="0">
                                              <p:tgtEl>
                                                <p:sldTgt/>
                                              </p:tgtEl>
                                            </p:cond>
                                          </p:endCondLst>
                                        </p:cTn>
                                        <p:tgtEl>
                                          <p:sndTgt r:embed="rId2" name="explode.wav"/>
                                        </p:tgtEl>
                                      </p:cMediaNode>
                                    </p:audio>
                                  </p:sub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17413">
                                            <p:txEl>
                                              <p:pRg st="0" end="0"/>
                                            </p:txEl>
                                          </p:spTgt>
                                        </p:tgtEl>
                                        <p:attrNameLst>
                                          <p:attrName>style.visibility</p:attrName>
                                        </p:attrNameLst>
                                      </p:cBhvr>
                                      <p:to>
                                        <p:strVal val="visible"/>
                                      </p:to>
                                    </p:set>
                                    <p:animEffect transition="in" filter="dissolve">
                                      <p:cBhvr>
                                        <p:cTn id="19" dur="500"/>
                                        <p:tgtEl>
                                          <p:spTgt spid="17413">
                                            <p:txEl>
                                              <p:pRg st="0" end="0"/>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3" name="breeze.wav"/>
                                        </p:tgtEl>
                                      </p:cMediaNode>
                                    </p:audio>
                                  </p:sub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17422">
                                            <p:txEl>
                                              <p:pRg st="0" end="0"/>
                                            </p:txEl>
                                          </p:spTgt>
                                        </p:tgtEl>
                                        <p:attrNameLst>
                                          <p:attrName>style.visibility</p:attrName>
                                        </p:attrNameLst>
                                      </p:cBhvr>
                                      <p:to>
                                        <p:strVal val="visible"/>
                                      </p:to>
                                    </p:set>
                                    <p:animEffect transition="in" filter="dissolve">
                                      <p:cBhvr>
                                        <p:cTn id="24" dur="500"/>
                                        <p:tgtEl>
                                          <p:spTgt spid="17422">
                                            <p:txEl>
                                              <p:pRg st="0" end="0"/>
                                            </p:txEl>
                                          </p:spTgt>
                                        </p:tgtEl>
                                      </p:cBhvr>
                                    </p:animEffect>
                                  </p:childTnLst>
                                  <p:subTnLst>
                                    <p:audio>
                                      <p:cMediaNode>
                                        <p:cTn display="0" masterRel="sameClick">
                                          <p:stCondLst>
                                            <p:cond evt="begin" delay="0">
                                              <p:tn val="22"/>
                                            </p:cond>
                                          </p:stCondLst>
                                          <p:endCondLst>
                                            <p:cond evt="onStopAudio" delay="0">
                                              <p:tgtEl>
                                                <p:sldTgt/>
                                              </p:tgtEl>
                                            </p:cond>
                                          </p:endCondLst>
                                        </p:cTn>
                                        <p:tgtEl>
                                          <p:sndTgt r:embed="rId3" name="breeze.wav"/>
                                        </p:tgtEl>
                                      </p:cMediaNode>
                                    </p:audio>
                                  </p:subTnLst>
                                </p:cTn>
                              </p:par>
                            </p:childTnLst>
                          </p:cTn>
                        </p:par>
                      </p:childTnLst>
                    </p:cTn>
                  </p:par>
                  <p:par>
                    <p:cTn id="25" fill="hold">
                      <p:stCondLst>
                        <p:cond delay="indefinite"/>
                      </p:stCondLst>
                      <p:childTnLst>
                        <p:par>
                          <p:cTn id="26" fill="hold">
                            <p:stCondLst>
                              <p:cond delay="0"/>
                            </p:stCondLst>
                            <p:childTnLst>
                              <p:par>
                                <p:cTn id="27" presetID="15" presetClass="entr" presetSubtype="0" fill="hold" nodeType="clickEffect">
                                  <p:stCondLst>
                                    <p:cond delay="0"/>
                                  </p:stCondLst>
                                  <p:childTnLst>
                                    <p:set>
                                      <p:cBhvr>
                                        <p:cTn id="28" dur="1" fill="hold">
                                          <p:stCondLst>
                                            <p:cond delay="0"/>
                                          </p:stCondLst>
                                        </p:cTn>
                                        <p:tgtEl>
                                          <p:spTgt spid="17414">
                                            <p:txEl>
                                              <p:pRg st="0" end="0"/>
                                            </p:txEl>
                                          </p:spTgt>
                                        </p:tgtEl>
                                        <p:attrNameLst>
                                          <p:attrName>style.visibility</p:attrName>
                                        </p:attrNameLst>
                                      </p:cBhvr>
                                      <p:to>
                                        <p:strVal val="visible"/>
                                      </p:to>
                                    </p:set>
                                    <p:anim calcmode="lin" valueType="num">
                                      <p:cBhvr>
                                        <p:cTn id="29" dur="1000" fill="hold"/>
                                        <p:tgtEl>
                                          <p:spTgt spid="17414">
                                            <p:txEl>
                                              <p:pRg st="0" end="0"/>
                                            </p:txEl>
                                          </p:spTgt>
                                        </p:tgtEl>
                                        <p:attrNameLst>
                                          <p:attrName>ppt_w</p:attrName>
                                        </p:attrNameLst>
                                      </p:cBhvr>
                                      <p:tavLst>
                                        <p:tav tm="0">
                                          <p:val>
                                            <p:fltVal val="0"/>
                                          </p:val>
                                        </p:tav>
                                        <p:tav tm="100000">
                                          <p:val>
                                            <p:strVal val="#ppt_w"/>
                                          </p:val>
                                        </p:tav>
                                      </p:tavLst>
                                    </p:anim>
                                    <p:anim calcmode="lin" valueType="num">
                                      <p:cBhvr>
                                        <p:cTn id="30" dur="1000" fill="hold"/>
                                        <p:tgtEl>
                                          <p:spTgt spid="17414">
                                            <p:txEl>
                                              <p:pRg st="0" end="0"/>
                                            </p:txEl>
                                          </p:spTgt>
                                        </p:tgtEl>
                                        <p:attrNameLst>
                                          <p:attrName>ppt_h</p:attrName>
                                        </p:attrNameLst>
                                      </p:cBhvr>
                                      <p:tavLst>
                                        <p:tav tm="0">
                                          <p:val>
                                            <p:fltVal val="0"/>
                                          </p:val>
                                        </p:tav>
                                        <p:tav tm="100000">
                                          <p:val>
                                            <p:strVal val="#ppt_h"/>
                                          </p:val>
                                        </p:tav>
                                      </p:tavLst>
                                    </p:anim>
                                    <p:anim calcmode="lin" valueType="num">
                                      <p:cBhvr>
                                        <p:cTn id="31" dur="1000" fill="hold"/>
                                        <p:tgtEl>
                                          <p:spTgt spid="17414">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7414">
                                            <p:txEl>
                                              <p:pRg st="0" end="0"/>
                                            </p:txEl>
                                          </p:spTgt>
                                        </p:tgtEl>
                                        <p:attrNameLst>
                                          <p:attrName>ppt_y</p:attrName>
                                        </p:attrNameLst>
                                      </p:cBhvr>
                                      <p:tavLst>
                                        <p:tav tm="0" fmla="#ppt_y+(sin(-2*pi*(1-$))*-#ppt_x+cos(-2*pi*(1-$))*(1-#ppt_y))*(1-$)">
                                          <p:val>
                                            <p:fltVal val="0"/>
                                          </p:val>
                                        </p:tav>
                                        <p:tav tm="100000">
                                          <p:val>
                                            <p:fltVal val="1"/>
                                          </p:val>
                                        </p:tav>
                                      </p:tavLst>
                                    </p:anim>
                                  </p:childTnLst>
                                  <p:subTnLst>
                                    <p:animClr clrSpc="rgb" dir="cw">
                                      <p:cBhvr override="childStyle">
                                        <p:cTn dur="1" fill="hold" display="0" masterRel="nextClick" afterEffect="1"/>
                                        <p:tgtEl>
                                          <p:spTgt spid="17414">
                                            <p:txEl>
                                              <p:pRg st="0" end="0"/>
                                            </p:txEl>
                                          </p:spTgt>
                                        </p:tgtEl>
                                        <p:attrNameLst>
                                          <p:attrName>ppt_c</p:attrName>
                                        </p:attrNameLst>
                                      </p:cBhvr>
                                      <p:to>
                                        <a:srgbClr val="FF0000"/>
                                      </p:to>
                                    </p:animClr>
                                    <p:audio>
                                      <p:cMediaNode>
                                        <p:cTn display="0" masterRel="sameClick">
                                          <p:stCondLst>
                                            <p:cond evt="begin" delay="0">
                                              <p:tn val="27"/>
                                            </p:cond>
                                          </p:stCondLst>
                                          <p:endCondLst>
                                            <p:cond evt="onStopAudio" delay="0">
                                              <p:tgtEl>
                                                <p:sldTgt/>
                                              </p:tgtEl>
                                            </p:cond>
                                          </p:endCondLst>
                                        </p:cTn>
                                        <p:tgtEl>
                                          <p:sndTgt r:embed="rId4"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Text Box 4"/>
          <p:cNvSpPr txBox="1"/>
          <p:nvPr/>
        </p:nvSpPr>
        <p:spPr>
          <a:xfrm>
            <a:off x="1703389" y="765176"/>
            <a:ext cx="8785225" cy="5643563"/>
          </a:xfrm>
          <a:prstGeom prst="rect">
            <a:avLst/>
          </a:prstGeom>
          <a:noFill/>
          <a:ln w="9525">
            <a:noFill/>
          </a:ln>
        </p:spPr>
        <p:txBody>
          <a:bodyPr>
            <a:spAutoFit/>
          </a:bodyPr>
          <a:lstStyle/>
          <a:p>
            <a:pPr lvl="0"/>
            <a:r>
              <a:rPr lang="en-US" altLang="zh-CN" sz="2800" b="1" dirty="0">
                <a:solidFill>
                  <a:srgbClr val="0000FF"/>
                </a:solidFill>
                <a:latin typeface="Arial" panose="020B0604020202020204" pitchFamily="34" charset="0"/>
                <a:ea typeface="宋体" panose="02010600030101010101" pitchFamily="2" charset="-122"/>
              </a:rPr>
              <a:t>1</a:t>
            </a:r>
            <a:r>
              <a:rPr lang="zh-CN" altLang="en-US" sz="2800" b="1" dirty="0">
                <a:solidFill>
                  <a:srgbClr val="0000FF"/>
                </a:solidFill>
                <a:latin typeface="Arial" panose="020B0604020202020204" pitchFamily="34" charset="0"/>
                <a:ea typeface="宋体" panose="02010600030101010101" pitchFamily="2" charset="-122"/>
              </a:rPr>
              <a:t>、下面四种判定两条直线垂直的方法，正确的有 </a:t>
            </a:r>
          </a:p>
          <a:p>
            <a:pPr lvl="0"/>
            <a:r>
              <a:rPr lang="zh-CN" altLang="en-US" sz="2800" b="1" dirty="0">
                <a:solidFill>
                  <a:srgbClr val="0000FF"/>
                </a:solidFill>
                <a:latin typeface="Arial" panose="020B0604020202020204" pitchFamily="34" charset="0"/>
                <a:ea typeface="宋体" panose="02010600030101010101" pitchFamily="2" charset="-122"/>
              </a:rPr>
              <a:t>    （        ）个</a:t>
            </a:r>
          </a:p>
          <a:p>
            <a:pPr lvl="0"/>
            <a:r>
              <a:rPr lang="zh-CN" altLang="en-US" sz="2800" b="1" dirty="0">
                <a:solidFill>
                  <a:srgbClr val="0000FF"/>
                </a:solidFill>
                <a:latin typeface="Arial" panose="020B0604020202020204" pitchFamily="34" charset="0"/>
                <a:ea typeface="宋体" panose="02010600030101010101" pitchFamily="2" charset="-122"/>
              </a:rPr>
              <a:t>（</a:t>
            </a:r>
            <a:r>
              <a:rPr lang="en-US" altLang="zh-CN" sz="2800" b="1" dirty="0">
                <a:solidFill>
                  <a:srgbClr val="0000FF"/>
                </a:solidFill>
                <a:latin typeface="Arial" panose="020B0604020202020204" pitchFamily="34" charset="0"/>
                <a:ea typeface="宋体" panose="02010600030101010101" pitchFamily="2" charset="-122"/>
              </a:rPr>
              <a:t>1</a:t>
            </a:r>
            <a:r>
              <a:rPr lang="zh-CN" altLang="en-US" sz="2800" b="1" dirty="0">
                <a:solidFill>
                  <a:srgbClr val="0000FF"/>
                </a:solidFill>
                <a:latin typeface="Arial" panose="020B0604020202020204" pitchFamily="34" charset="0"/>
                <a:ea typeface="宋体" panose="02010600030101010101" pitchFamily="2" charset="-122"/>
              </a:rPr>
              <a:t>）两条直线相交所成的四个角中有一个角是直角， </a:t>
            </a:r>
          </a:p>
          <a:p>
            <a:pPr lvl="0"/>
            <a:r>
              <a:rPr lang="zh-CN" altLang="en-US" sz="2800" b="1" dirty="0">
                <a:solidFill>
                  <a:srgbClr val="0000FF"/>
                </a:solidFill>
                <a:latin typeface="Arial" panose="020B0604020202020204" pitchFamily="34" charset="0"/>
                <a:ea typeface="宋体" panose="02010600030101010101" pitchFamily="2" charset="-122"/>
              </a:rPr>
              <a:t>         则这两条直线互相垂直</a:t>
            </a:r>
          </a:p>
          <a:p>
            <a:pPr lvl="0"/>
            <a:r>
              <a:rPr lang="zh-CN" altLang="en-US" sz="2800" b="1" dirty="0">
                <a:solidFill>
                  <a:srgbClr val="0000FF"/>
                </a:solidFill>
                <a:latin typeface="Arial" panose="020B0604020202020204" pitchFamily="34" charset="0"/>
                <a:ea typeface="宋体" panose="02010600030101010101" pitchFamily="2" charset="-122"/>
              </a:rPr>
              <a:t>（</a:t>
            </a:r>
            <a:r>
              <a:rPr lang="en-US" altLang="zh-CN" sz="2800" b="1" dirty="0">
                <a:solidFill>
                  <a:srgbClr val="0000FF"/>
                </a:solidFill>
                <a:latin typeface="Arial" panose="020B0604020202020204" pitchFamily="34" charset="0"/>
                <a:ea typeface="宋体" panose="02010600030101010101" pitchFamily="2" charset="-122"/>
              </a:rPr>
              <a:t>2</a:t>
            </a:r>
            <a:r>
              <a:rPr lang="zh-CN" altLang="en-US" sz="2800" b="1" dirty="0">
                <a:solidFill>
                  <a:srgbClr val="0000FF"/>
                </a:solidFill>
                <a:latin typeface="Arial" panose="020B0604020202020204" pitchFamily="34" charset="0"/>
                <a:ea typeface="宋体" panose="02010600030101010101" pitchFamily="2" charset="-122"/>
              </a:rPr>
              <a:t>）两条直线相交，只要有一组邻补角相等，则这</a:t>
            </a:r>
          </a:p>
          <a:p>
            <a:pPr lvl="0"/>
            <a:r>
              <a:rPr lang="zh-CN" altLang="en-US" sz="2800" b="1" dirty="0">
                <a:solidFill>
                  <a:srgbClr val="0000FF"/>
                </a:solidFill>
                <a:latin typeface="Arial" panose="020B0604020202020204" pitchFamily="34" charset="0"/>
                <a:ea typeface="宋体" panose="02010600030101010101" pitchFamily="2" charset="-122"/>
              </a:rPr>
              <a:t>         两条直线互相垂直</a:t>
            </a:r>
          </a:p>
          <a:p>
            <a:pPr lvl="0"/>
            <a:r>
              <a:rPr lang="zh-CN" altLang="en-US" sz="2800" b="1" dirty="0">
                <a:solidFill>
                  <a:srgbClr val="0000FF"/>
                </a:solidFill>
                <a:latin typeface="Arial" panose="020B0604020202020204" pitchFamily="34" charset="0"/>
                <a:ea typeface="宋体" panose="02010600030101010101" pitchFamily="2" charset="-122"/>
              </a:rPr>
              <a:t>（</a:t>
            </a:r>
            <a:r>
              <a:rPr lang="en-US" altLang="zh-CN" sz="2800" b="1" dirty="0">
                <a:solidFill>
                  <a:srgbClr val="0000FF"/>
                </a:solidFill>
                <a:latin typeface="Arial" panose="020B0604020202020204" pitchFamily="34" charset="0"/>
                <a:ea typeface="宋体" panose="02010600030101010101" pitchFamily="2" charset="-122"/>
              </a:rPr>
              <a:t>3</a:t>
            </a:r>
            <a:r>
              <a:rPr lang="zh-CN" altLang="en-US" sz="2800" b="1" dirty="0">
                <a:solidFill>
                  <a:srgbClr val="0000FF"/>
                </a:solidFill>
                <a:latin typeface="Arial" panose="020B0604020202020204" pitchFamily="34" charset="0"/>
                <a:ea typeface="宋体" panose="02010600030101010101" pitchFamily="2" charset="-122"/>
              </a:rPr>
              <a:t>）两条直线相交，所成的四个角相等，这两条直</a:t>
            </a:r>
          </a:p>
          <a:p>
            <a:pPr lvl="0"/>
            <a:r>
              <a:rPr lang="zh-CN" altLang="en-US" sz="2800" b="1" dirty="0">
                <a:solidFill>
                  <a:srgbClr val="0000FF"/>
                </a:solidFill>
                <a:latin typeface="Arial" panose="020B0604020202020204" pitchFamily="34" charset="0"/>
                <a:ea typeface="宋体" panose="02010600030101010101" pitchFamily="2" charset="-122"/>
              </a:rPr>
              <a:t>         线互相垂直</a:t>
            </a:r>
          </a:p>
          <a:p>
            <a:pPr lvl="0"/>
            <a:r>
              <a:rPr lang="zh-CN" altLang="en-US" sz="2800" b="1" dirty="0">
                <a:solidFill>
                  <a:srgbClr val="0000FF"/>
                </a:solidFill>
                <a:latin typeface="Arial" panose="020B0604020202020204" pitchFamily="34" charset="0"/>
                <a:ea typeface="宋体" panose="02010600030101010101" pitchFamily="2" charset="-122"/>
              </a:rPr>
              <a:t>（</a:t>
            </a:r>
            <a:r>
              <a:rPr lang="en-US" altLang="zh-CN" sz="2800" b="1" dirty="0">
                <a:solidFill>
                  <a:srgbClr val="0000FF"/>
                </a:solidFill>
                <a:latin typeface="Arial" panose="020B0604020202020204" pitchFamily="34" charset="0"/>
                <a:ea typeface="宋体" panose="02010600030101010101" pitchFamily="2" charset="-122"/>
              </a:rPr>
              <a:t>4</a:t>
            </a:r>
            <a:r>
              <a:rPr lang="zh-CN" altLang="en-US" sz="2800" b="1" dirty="0">
                <a:solidFill>
                  <a:srgbClr val="0000FF"/>
                </a:solidFill>
                <a:latin typeface="Arial" panose="020B0604020202020204" pitchFamily="34" charset="0"/>
                <a:ea typeface="宋体" panose="02010600030101010101" pitchFamily="2" charset="-122"/>
              </a:rPr>
              <a:t>）两条直线相交，有一组对顶角互补，则这两条</a:t>
            </a:r>
          </a:p>
          <a:p>
            <a:pPr lvl="0"/>
            <a:r>
              <a:rPr lang="zh-CN" altLang="en-US" sz="2800" b="1" dirty="0">
                <a:solidFill>
                  <a:srgbClr val="0000FF"/>
                </a:solidFill>
                <a:latin typeface="Arial" panose="020B0604020202020204" pitchFamily="34" charset="0"/>
                <a:ea typeface="宋体" panose="02010600030101010101" pitchFamily="2" charset="-122"/>
              </a:rPr>
              <a:t>         直线互相垂直</a:t>
            </a:r>
          </a:p>
          <a:p>
            <a:pPr lvl="0"/>
            <a:r>
              <a:rPr lang="zh-CN" altLang="en-US" sz="2800" b="1" dirty="0">
                <a:solidFill>
                  <a:srgbClr val="0000FF"/>
                </a:solidFill>
                <a:latin typeface="Arial" panose="020B0604020202020204" pitchFamily="34" charset="0"/>
                <a:ea typeface="宋体" panose="02010600030101010101" pitchFamily="2" charset="-122"/>
              </a:rPr>
              <a:t>  </a:t>
            </a:r>
          </a:p>
          <a:p>
            <a:pPr lvl="0"/>
            <a:r>
              <a:rPr lang="zh-CN" altLang="en-US" sz="2800" b="1" dirty="0">
                <a:solidFill>
                  <a:srgbClr val="0000FF"/>
                </a:solidFill>
                <a:latin typeface="Arial" panose="020B0604020202020204" pitchFamily="34" charset="0"/>
                <a:ea typeface="宋体" panose="02010600030101010101" pitchFamily="2" charset="-122"/>
              </a:rPr>
              <a:t>    （</a:t>
            </a:r>
            <a:r>
              <a:rPr lang="en-US" altLang="zh-CN" sz="2800" b="1" dirty="0">
                <a:solidFill>
                  <a:srgbClr val="0000FF"/>
                </a:solidFill>
                <a:latin typeface="Arial" panose="020B0604020202020204" pitchFamily="34" charset="0"/>
                <a:ea typeface="宋体" panose="02010600030101010101" pitchFamily="2" charset="-122"/>
              </a:rPr>
              <a:t>A</a:t>
            </a:r>
            <a:r>
              <a:rPr lang="zh-CN" altLang="en-US" sz="2800" b="1" dirty="0">
                <a:solidFill>
                  <a:srgbClr val="0000FF"/>
                </a:solidFill>
                <a:latin typeface="Arial" panose="020B0604020202020204" pitchFamily="34" charset="0"/>
                <a:ea typeface="宋体" panose="02010600030101010101" pitchFamily="2" charset="-122"/>
              </a:rPr>
              <a:t>）  </a:t>
            </a:r>
            <a:r>
              <a:rPr lang="en-US" altLang="zh-CN" sz="2800" b="1" dirty="0">
                <a:solidFill>
                  <a:srgbClr val="0000FF"/>
                </a:solidFill>
                <a:latin typeface="Arial" panose="020B0604020202020204" pitchFamily="34" charset="0"/>
                <a:ea typeface="宋体" panose="02010600030101010101" pitchFamily="2" charset="-122"/>
              </a:rPr>
              <a:t>4       </a:t>
            </a:r>
            <a:r>
              <a:rPr lang="zh-CN" altLang="en-US" sz="2800" b="1" dirty="0">
                <a:solidFill>
                  <a:srgbClr val="0000FF"/>
                </a:solidFill>
                <a:latin typeface="Arial" panose="020B0604020202020204" pitchFamily="34" charset="0"/>
                <a:ea typeface="宋体" panose="02010600030101010101" pitchFamily="2" charset="-122"/>
              </a:rPr>
              <a:t>（</a:t>
            </a:r>
            <a:r>
              <a:rPr lang="en-US" altLang="zh-CN" sz="2800" b="1" dirty="0">
                <a:solidFill>
                  <a:srgbClr val="0000FF"/>
                </a:solidFill>
                <a:latin typeface="Arial" panose="020B0604020202020204" pitchFamily="34" charset="0"/>
                <a:ea typeface="宋体" panose="02010600030101010101" pitchFamily="2" charset="-122"/>
              </a:rPr>
              <a:t>B</a:t>
            </a:r>
            <a:r>
              <a:rPr lang="zh-CN" altLang="en-US" sz="2800" b="1" dirty="0">
                <a:solidFill>
                  <a:srgbClr val="0000FF"/>
                </a:solidFill>
                <a:latin typeface="Arial" panose="020B0604020202020204" pitchFamily="34" charset="0"/>
                <a:ea typeface="宋体" panose="02010600030101010101" pitchFamily="2" charset="-122"/>
              </a:rPr>
              <a:t>）  </a:t>
            </a:r>
            <a:r>
              <a:rPr lang="en-US" altLang="zh-CN" sz="2800" b="1">
                <a:solidFill>
                  <a:srgbClr val="0000FF"/>
                </a:solidFill>
                <a:latin typeface="Arial" panose="020B0604020202020204" pitchFamily="34" charset="0"/>
                <a:ea typeface="宋体" panose="02010600030101010101" pitchFamily="2" charset="-122"/>
              </a:rPr>
              <a:t>3        </a:t>
            </a:r>
          </a:p>
          <a:p>
            <a:pPr lvl="0"/>
            <a:r>
              <a:rPr lang="en-US" altLang="zh-CN" sz="2800" b="1" dirty="0">
                <a:solidFill>
                  <a:srgbClr val="0000FF"/>
                </a:solidFill>
                <a:latin typeface="Arial" panose="020B0604020202020204" pitchFamily="34" charset="0"/>
                <a:ea typeface="宋体" panose="02010600030101010101" pitchFamily="2" charset="-122"/>
              </a:rPr>
              <a:t>    </a:t>
            </a:r>
            <a:r>
              <a:rPr lang="zh-CN" altLang="en-US" sz="2800" b="1" dirty="0">
                <a:solidFill>
                  <a:srgbClr val="0000FF"/>
                </a:solidFill>
                <a:latin typeface="Arial" panose="020B0604020202020204" pitchFamily="34" charset="0"/>
                <a:ea typeface="宋体" panose="02010600030101010101" pitchFamily="2" charset="-122"/>
              </a:rPr>
              <a:t>（</a:t>
            </a:r>
            <a:r>
              <a:rPr lang="en-US" altLang="zh-CN" sz="2800" b="1" dirty="0">
                <a:solidFill>
                  <a:srgbClr val="0000FF"/>
                </a:solidFill>
                <a:latin typeface="Arial" panose="020B0604020202020204" pitchFamily="34" charset="0"/>
                <a:ea typeface="宋体" panose="02010600030101010101" pitchFamily="2" charset="-122"/>
              </a:rPr>
              <a:t>C</a:t>
            </a:r>
            <a:r>
              <a:rPr lang="zh-CN" altLang="en-US" sz="2800" b="1" dirty="0">
                <a:solidFill>
                  <a:srgbClr val="0000FF"/>
                </a:solidFill>
                <a:latin typeface="Arial" panose="020B0604020202020204" pitchFamily="34" charset="0"/>
                <a:ea typeface="宋体" panose="02010600030101010101" pitchFamily="2" charset="-122"/>
              </a:rPr>
              <a:t>）  </a:t>
            </a:r>
            <a:r>
              <a:rPr lang="en-US" altLang="zh-CN" sz="2800" b="1" dirty="0">
                <a:solidFill>
                  <a:srgbClr val="0000FF"/>
                </a:solidFill>
                <a:latin typeface="Arial" panose="020B0604020202020204" pitchFamily="34" charset="0"/>
                <a:ea typeface="宋体" panose="02010600030101010101" pitchFamily="2" charset="-122"/>
              </a:rPr>
              <a:t>2       </a:t>
            </a:r>
            <a:r>
              <a:rPr lang="zh-CN" altLang="en-US" sz="2800" b="1" dirty="0">
                <a:solidFill>
                  <a:srgbClr val="0000FF"/>
                </a:solidFill>
                <a:latin typeface="Arial" panose="020B0604020202020204" pitchFamily="34" charset="0"/>
                <a:ea typeface="宋体" panose="02010600030101010101" pitchFamily="2" charset="-122"/>
              </a:rPr>
              <a:t>（</a:t>
            </a:r>
            <a:r>
              <a:rPr lang="en-US" altLang="zh-CN" sz="2800" b="1" dirty="0">
                <a:solidFill>
                  <a:srgbClr val="0000FF"/>
                </a:solidFill>
                <a:latin typeface="Arial" panose="020B0604020202020204" pitchFamily="34" charset="0"/>
                <a:ea typeface="宋体" panose="02010600030101010101" pitchFamily="2" charset="-122"/>
              </a:rPr>
              <a:t>D</a:t>
            </a:r>
            <a:r>
              <a:rPr lang="zh-CN" altLang="en-US" sz="2800" b="1" dirty="0">
                <a:solidFill>
                  <a:srgbClr val="0000FF"/>
                </a:solidFill>
                <a:latin typeface="Arial" panose="020B0604020202020204" pitchFamily="34" charset="0"/>
                <a:ea typeface="宋体" panose="02010600030101010101" pitchFamily="2" charset="-122"/>
              </a:rPr>
              <a:t>）  </a:t>
            </a:r>
            <a:r>
              <a:rPr lang="en-US" altLang="zh-CN" sz="2800" b="1">
                <a:solidFill>
                  <a:srgbClr val="0000FF"/>
                </a:solidFill>
                <a:latin typeface="Arial" panose="020B0604020202020204" pitchFamily="34" charset="0"/>
                <a:ea typeface="宋体" panose="02010600030101010101" pitchFamily="2" charset="-122"/>
              </a:rPr>
              <a:t>1</a:t>
            </a:r>
          </a:p>
        </p:txBody>
      </p:sp>
      <p:sp>
        <p:nvSpPr>
          <p:cNvPr id="14341" name="Text Box 5"/>
          <p:cNvSpPr txBox="1"/>
          <p:nvPr/>
        </p:nvSpPr>
        <p:spPr>
          <a:xfrm>
            <a:off x="2711450" y="1125538"/>
            <a:ext cx="647700" cy="641350"/>
          </a:xfrm>
          <a:prstGeom prst="rect">
            <a:avLst/>
          </a:prstGeom>
          <a:noFill/>
          <a:ln w="9525">
            <a:noFill/>
          </a:ln>
        </p:spPr>
        <p:txBody>
          <a:bodyPr>
            <a:spAutoFit/>
          </a:bodyPr>
          <a:lstStyle/>
          <a:p>
            <a:pPr lvl="0">
              <a:spcBef>
                <a:spcPct val="50000"/>
              </a:spcBef>
            </a:pPr>
            <a:r>
              <a:rPr lang="en-US" altLang="zh-CN" sz="3600" b="1">
                <a:solidFill>
                  <a:srgbClr val="FF0000"/>
                </a:solidFill>
                <a:latin typeface="Times New Roman" panose="02020603050405020304" pitchFamily="18" charset="0"/>
                <a:ea typeface="宋体" panose="02010600030101010101" pitchFamily="2" charset="-122"/>
              </a:rPr>
              <a:t>A</a:t>
            </a:r>
          </a:p>
        </p:txBody>
      </p:sp>
      <p:sp>
        <p:nvSpPr>
          <p:cNvPr id="2" name="矩形 1"/>
          <p:cNvSpPr/>
          <p:nvPr/>
        </p:nvSpPr>
        <p:spPr>
          <a:xfrm>
            <a:off x="1524001" y="6350"/>
            <a:ext cx="1408113" cy="579438"/>
          </a:xfrm>
          <a:prstGeom prst="rect">
            <a:avLst/>
          </a:prstGeom>
          <a:noFill/>
          <a:ln w="9525">
            <a:noFill/>
          </a:ln>
        </p:spPr>
        <p:txBody>
          <a:bodyPr wrap="none" anchor="t">
            <a:spAutoFit/>
          </a:bodyPr>
          <a:lstStyle/>
          <a:p>
            <a:pPr lvl="0"/>
            <a:r>
              <a:rPr lang="zh-CN" altLang="en-US" sz="3200" b="1" dirty="0">
                <a:solidFill>
                  <a:srgbClr val="FF0000"/>
                </a:solidFill>
                <a:latin typeface="Arial" panose="020B0604020202020204" pitchFamily="34" charset="0"/>
                <a:ea typeface="宋体" panose="02010600030101010101" pitchFamily="2" charset="-122"/>
              </a:rPr>
              <a:t>例题：</a:t>
            </a:r>
          </a:p>
        </p:txBody>
      </p:sp>
      <p:grpSp>
        <p:nvGrpSpPr>
          <p:cNvPr id="14349" name="组合 14348"/>
          <p:cNvGrpSpPr/>
          <p:nvPr/>
        </p:nvGrpSpPr>
        <p:grpSpPr>
          <a:xfrm>
            <a:off x="7535862" y="4656138"/>
            <a:ext cx="2263774" cy="2201862"/>
            <a:chOff x="3787" y="2933"/>
            <a:chExt cx="1426" cy="1387"/>
          </a:xfrm>
        </p:grpSpPr>
        <p:sp>
          <p:nvSpPr>
            <p:cNvPr id="14344" name="Line 6"/>
            <p:cNvSpPr/>
            <p:nvPr/>
          </p:nvSpPr>
          <p:spPr>
            <a:xfrm>
              <a:off x="3787" y="3730"/>
              <a:ext cx="1316" cy="0"/>
            </a:xfrm>
            <a:prstGeom prst="line">
              <a:avLst/>
            </a:prstGeom>
            <a:ln w="57150" cap="flat" cmpd="sng">
              <a:solidFill>
                <a:srgbClr val="FF3300"/>
              </a:solidFill>
              <a:prstDash val="solid"/>
              <a:headEnd type="none" w="med" len="med"/>
              <a:tailEnd type="none" w="med" len="med"/>
            </a:ln>
          </p:spPr>
        </p:sp>
        <p:sp>
          <p:nvSpPr>
            <p:cNvPr id="14345" name="Line 7"/>
            <p:cNvSpPr/>
            <p:nvPr/>
          </p:nvSpPr>
          <p:spPr>
            <a:xfrm>
              <a:off x="4422" y="3095"/>
              <a:ext cx="0" cy="1225"/>
            </a:xfrm>
            <a:prstGeom prst="line">
              <a:avLst/>
            </a:prstGeom>
            <a:ln w="57150" cap="flat" cmpd="sng">
              <a:solidFill>
                <a:srgbClr val="FF3300"/>
              </a:solidFill>
              <a:prstDash val="solid"/>
              <a:headEnd type="none" w="med" len="med"/>
              <a:tailEnd type="none" w="med" len="med"/>
            </a:ln>
          </p:spPr>
        </p:sp>
        <p:sp>
          <p:nvSpPr>
            <p:cNvPr id="14346" name="Text Box 8"/>
            <p:cNvSpPr txBox="1"/>
            <p:nvPr/>
          </p:nvSpPr>
          <p:spPr>
            <a:xfrm>
              <a:off x="4934" y="3377"/>
              <a:ext cx="279" cy="407"/>
            </a:xfrm>
            <a:prstGeom prst="rect">
              <a:avLst/>
            </a:prstGeom>
            <a:noFill/>
            <a:ln w="9525">
              <a:noFill/>
            </a:ln>
          </p:spPr>
          <p:txBody>
            <a:bodyPr wrap="none">
              <a:spAutoFit/>
            </a:bodyPr>
            <a:lstStyle/>
            <a:p>
              <a:pPr lvl="0"/>
              <a:r>
                <a:rPr lang="en-US" altLang="zh-CN" sz="3600" b="1">
                  <a:solidFill>
                    <a:srgbClr val="0000FF"/>
                  </a:solidFill>
                  <a:latin typeface="华文新魏" pitchFamily="2" charset="-122"/>
                  <a:ea typeface="华文新魏" pitchFamily="2" charset="-122"/>
                </a:rPr>
                <a:t>b</a:t>
              </a:r>
            </a:p>
          </p:txBody>
        </p:sp>
        <p:sp>
          <p:nvSpPr>
            <p:cNvPr id="14347" name="Text Box 9"/>
            <p:cNvSpPr txBox="1"/>
            <p:nvPr/>
          </p:nvSpPr>
          <p:spPr>
            <a:xfrm>
              <a:off x="4404" y="2933"/>
              <a:ext cx="259" cy="404"/>
            </a:xfrm>
            <a:prstGeom prst="rect">
              <a:avLst/>
            </a:prstGeom>
            <a:noFill/>
            <a:ln w="9525">
              <a:noFill/>
            </a:ln>
          </p:spPr>
          <p:txBody>
            <a:bodyPr wrap="none">
              <a:spAutoFit/>
            </a:bodyPr>
            <a:lstStyle/>
            <a:p>
              <a:pPr lvl="0"/>
              <a:r>
                <a:rPr lang="en-US" altLang="zh-CN" sz="3600" b="1">
                  <a:solidFill>
                    <a:srgbClr val="0000FF"/>
                  </a:solidFill>
                  <a:latin typeface="华文新魏" pitchFamily="2" charset="-122"/>
                  <a:ea typeface="华文新魏" pitchFamily="2" charset="-122"/>
                </a:rPr>
                <a:t>a</a:t>
              </a:r>
            </a:p>
          </p:txBody>
        </p:sp>
      </p:grpSp>
    </p:spTree>
    <p:extLst>
      <p:ext uri="{BB962C8B-B14F-4D97-AF65-F5344CB8AC3E}">
        <p14:creationId xmlns:p14="http://schemas.microsoft.com/office/powerpoint/2010/main" val="35278654"/>
      </p:ext>
    </p:extLst>
  </p:cSld>
  <p:clrMapOvr>
    <a:masterClrMapping/>
  </p:clrMapOvr>
  <p:transition spd="slow">
    <p:push dir="u"/>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349"/>
                                        </p:tgtEl>
                                        <p:attrNameLst>
                                          <p:attrName>style.visibility</p:attrName>
                                        </p:attrNameLst>
                                      </p:cBhvr>
                                      <p:to>
                                        <p:strVal val="visible"/>
                                      </p:to>
                                    </p:set>
                                    <p:anim calcmode="lin" valueType="num">
                                      <p:cBhvr additive="base">
                                        <p:cTn id="7" dur="500" fill="hold"/>
                                        <p:tgtEl>
                                          <p:spTgt spid="14349"/>
                                        </p:tgtEl>
                                        <p:attrNameLst>
                                          <p:attrName>ppt_x</p:attrName>
                                        </p:attrNameLst>
                                      </p:cBhvr>
                                      <p:tavLst>
                                        <p:tav tm="0">
                                          <p:val>
                                            <p:strVal val="#ppt_x"/>
                                          </p:val>
                                        </p:tav>
                                        <p:tav tm="100000">
                                          <p:val>
                                            <p:strVal val="#ppt_x"/>
                                          </p:val>
                                        </p:tav>
                                      </p:tavLst>
                                    </p:anim>
                                    <p:anim calcmode="lin" valueType="num">
                                      <p:cBhvr additive="base">
                                        <p:cTn id="8" dur="500" fill="hold"/>
                                        <p:tgtEl>
                                          <p:spTgt spid="14349"/>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341">
                                            <p:txEl>
                                              <p:pRg st="0" end="0"/>
                                            </p:txEl>
                                          </p:spTgt>
                                        </p:tgtEl>
                                        <p:attrNameLst>
                                          <p:attrName>style.visibility</p:attrName>
                                        </p:attrNameLst>
                                      </p:cBhvr>
                                      <p:to>
                                        <p:strVal val="visible"/>
                                      </p:to>
                                    </p:set>
                                    <p:anim calcmode="lin" valueType="num">
                                      <p:cBhvr additive="base">
                                        <p:cTn id="13" dur="500" fill="hold"/>
                                        <p:tgtEl>
                                          <p:spTgt spid="1434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341">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文本框 69633"/>
          <p:cNvSpPr txBox="1"/>
          <p:nvPr/>
        </p:nvSpPr>
        <p:spPr>
          <a:xfrm>
            <a:off x="1703388" y="0"/>
            <a:ext cx="8964612" cy="1373188"/>
          </a:xfrm>
          <a:prstGeom prst="rect">
            <a:avLst/>
          </a:prstGeom>
          <a:noFill/>
          <a:ln w="9525">
            <a:noFill/>
          </a:ln>
        </p:spPr>
        <p:txBody>
          <a:bodyPr>
            <a:spAutoFit/>
          </a:bodyPr>
          <a:lstStyle/>
          <a:p>
            <a:pPr lvl="0">
              <a:spcBef>
                <a:spcPct val="50000"/>
              </a:spcBef>
              <a:buClr>
                <a:srgbClr val="000000"/>
              </a:buClr>
            </a:pPr>
            <a:r>
              <a:rPr lang="zh-CN" altLang="en-US" sz="3600" b="1" dirty="0">
                <a:solidFill>
                  <a:srgbClr val="0000FF"/>
                </a:solidFill>
                <a:latin typeface="Times New Roman" panose="02020603050405020304" pitchFamily="18" charset="0"/>
                <a:ea typeface="宋体" panose="02010600030101010101" pitchFamily="2" charset="-122"/>
              </a:rPr>
              <a:t>例</a:t>
            </a:r>
            <a:r>
              <a:rPr lang="en-US" altLang="zh-CN" sz="3600" b="1">
                <a:solidFill>
                  <a:srgbClr val="0000FF"/>
                </a:solidFill>
                <a:latin typeface="Times New Roman" panose="02020603050405020304" pitchFamily="18" charset="0"/>
                <a:ea typeface="宋体" panose="02010600030101010101" pitchFamily="2" charset="-122"/>
              </a:rPr>
              <a:t>2: </a:t>
            </a:r>
            <a:r>
              <a:rPr lang="zh-CN" altLang="en-US" sz="3200" b="1" dirty="0">
                <a:solidFill>
                  <a:srgbClr val="0000FF"/>
                </a:solidFill>
                <a:latin typeface="Times New Roman" panose="02020603050405020304" pitchFamily="18" charset="0"/>
                <a:ea typeface="宋体" panose="02010600030101010101" pitchFamily="2" charset="-122"/>
              </a:rPr>
              <a:t>如图</a:t>
            </a:r>
            <a:r>
              <a:rPr lang="en-US" altLang="zh-CN" sz="3200" b="1" dirty="0">
                <a:solidFill>
                  <a:srgbClr val="0000FF"/>
                </a:solidFill>
                <a:latin typeface="Times New Roman" panose="02020603050405020304" pitchFamily="18" charset="0"/>
                <a:ea typeface="宋体" panose="02010600030101010101" pitchFamily="2" charset="-122"/>
              </a:rPr>
              <a:t>AB⊥CD</a:t>
            </a:r>
            <a:r>
              <a:rPr lang="zh-CN" altLang="en-US" sz="3200" b="1" dirty="0">
                <a:solidFill>
                  <a:srgbClr val="0000FF"/>
                </a:solidFill>
                <a:latin typeface="Times New Roman" panose="02020603050405020304" pitchFamily="18" charset="0"/>
                <a:ea typeface="宋体" panose="02010600030101010101" pitchFamily="2" charset="-122"/>
              </a:rPr>
              <a:t>垂足为</a:t>
            </a:r>
            <a:r>
              <a:rPr lang="en-US" altLang="zh-CN" sz="3200" b="1" dirty="0">
                <a:solidFill>
                  <a:srgbClr val="0000FF"/>
                </a:solidFill>
                <a:latin typeface="Times New Roman" panose="02020603050405020304" pitchFamily="18" charset="0"/>
                <a:ea typeface="宋体" panose="02010600030101010101" pitchFamily="2" charset="-122"/>
              </a:rPr>
              <a:t>O,∠COF=56°</a:t>
            </a:r>
            <a:r>
              <a:rPr lang="zh-CN" altLang="en-US" sz="3200" b="1" dirty="0">
                <a:solidFill>
                  <a:srgbClr val="0000FF"/>
                </a:solidFill>
                <a:latin typeface="Times New Roman" panose="02020603050405020304" pitchFamily="18" charset="0"/>
                <a:ea typeface="宋体" panose="02010600030101010101" pitchFamily="2" charset="-122"/>
              </a:rPr>
              <a:t>， </a:t>
            </a:r>
          </a:p>
          <a:p>
            <a:pPr lvl="0">
              <a:spcBef>
                <a:spcPct val="50000"/>
              </a:spcBef>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        求</a:t>
            </a:r>
            <a:r>
              <a:rPr lang="en-US" altLang="zh-CN" sz="3200" b="1" dirty="0">
                <a:solidFill>
                  <a:srgbClr val="0000FF"/>
                </a:solidFill>
                <a:latin typeface="Times New Roman" panose="02020603050405020304" pitchFamily="18" charset="0"/>
                <a:ea typeface="宋体" panose="02010600030101010101" pitchFamily="2" charset="-122"/>
              </a:rPr>
              <a:t>∠AOE</a:t>
            </a:r>
            <a:r>
              <a:rPr lang="zh-CN" altLang="en-US" sz="3200" b="1" dirty="0">
                <a:solidFill>
                  <a:srgbClr val="0000FF"/>
                </a:solidFill>
                <a:latin typeface="Times New Roman" panose="02020603050405020304" pitchFamily="18" charset="0"/>
                <a:ea typeface="宋体" panose="02010600030101010101" pitchFamily="2" charset="-122"/>
              </a:rPr>
              <a:t>？</a:t>
            </a:r>
          </a:p>
        </p:txBody>
      </p:sp>
      <p:sp>
        <p:nvSpPr>
          <p:cNvPr id="69636" name="文本框 69635"/>
          <p:cNvSpPr txBox="1"/>
          <p:nvPr/>
        </p:nvSpPr>
        <p:spPr>
          <a:xfrm>
            <a:off x="1558926" y="1471613"/>
            <a:ext cx="8208963" cy="4970462"/>
          </a:xfrm>
          <a:prstGeom prst="rect">
            <a:avLst/>
          </a:prstGeom>
          <a:noFill/>
          <a:ln w="9525">
            <a:noFill/>
          </a:ln>
        </p:spPr>
        <p:txBody>
          <a:bodyPr>
            <a:spAutoFit/>
          </a:bodyPr>
          <a:lstStyle/>
          <a:p>
            <a:pPr lvl="0">
              <a:spcBef>
                <a:spcPct val="50000"/>
              </a:spcBef>
              <a:buClr>
                <a:srgbClr val="000000"/>
              </a:buClr>
            </a:pPr>
            <a:r>
              <a:rPr lang="zh-CN" altLang="en-US" sz="3200" b="1" dirty="0">
                <a:solidFill>
                  <a:srgbClr val="FF0000"/>
                </a:solidFill>
                <a:latin typeface="Times New Roman" panose="02020603050405020304" pitchFamily="18" charset="0"/>
                <a:ea typeface="宋体" panose="02010600030101010101" pitchFamily="2" charset="-122"/>
              </a:rPr>
              <a:t>解：</a:t>
            </a:r>
            <a:r>
              <a:rPr lang="en-US" altLang="zh-CN" sz="3200" b="1" dirty="0">
                <a:solidFill>
                  <a:srgbClr val="0000FF"/>
                </a:solidFill>
                <a:latin typeface="Times New Roman" panose="02020603050405020304" pitchFamily="18" charset="0"/>
                <a:ea typeface="宋体" panose="02010600030101010101" pitchFamily="2" charset="-122"/>
              </a:rPr>
              <a:t>∵AB⊥CD</a:t>
            </a:r>
            <a:r>
              <a:rPr lang="zh-CN" altLang="en-US" sz="3200" b="1" dirty="0">
                <a:solidFill>
                  <a:srgbClr val="0000FF"/>
                </a:solidFill>
                <a:latin typeface="Times New Roman" panose="02020603050405020304" pitchFamily="18" charset="0"/>
                <a:ea typeface="宋体" panose="02010600030101010101" pitchFamily="2" charset="-122"/>
              </a:rPr>
              <a:t>（已知）</a:t>
            </a:r>
          </a:p>
          <a:p>
            <a:pPr lvl="0">
              <a:spcBef>
                <a:spcPct val="50000"/>
              </a:spcBef>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　　</a:t>
            </a:r>
            <a:r>
              <a:rPr lang="en-US" altLang="zh-CN" sz="3200" b="1" dirty="0">
                <a:solidFill>
                  <a:srgbClr val="0000FF"/>
                </a:solidFill>
                <a:latin typeface="Times New Roman" panose="02020603050405020304" pitchFamily="18" charset="0"/>
                <a:ea typeface="宋体" panose="02010600030101010101" pitchFamily="2" charset="-122"/>
              </a:rPr>
              <a:t>∴∠COB=90°</a:t>
            </a:r>
            <a:r>
              <a:rPr lang="zh-CN" altLang="en-US" sz="3200" b="1" dirty="0">
                <a:solidFill>
                  <a:srgbClr val="0000FF"/>
                </a:solidFill>
                <a:latin typeface="Times New Roman" panose="02020603050405020304" pitchFamily="18" charset="0"/>
                <a:ea typeface="宋体" panose="02010600030101010101" pitchFamily="2" charset="-122"/>
              </a:rPr>
              <a:t>（垂直的定义）</a:t>
            </a:r>
            <a:endParaRPr lang="zh-CN" altLang="en-US" sz="3200" b="1">
              <a:solidFill>
                <a:srgbClr val="0000FF"/>
              </a:solidFill>
              <a:latin typeface="Times New Roman" panose="02020603050405020304" pitchFamily="18" charset="0"/>
              <a:ea typeface="宋体" panose="02010600030101010101" pitchFamily="2" charset="-122"/>
            </a:endParaRPr>
          </a:p>
          <a:p>
            <a:pPr lvl="0">
              <a:spcBef>
                <a:spcPct val="50000"/>
              </a:spcBef>
              <a:buClr>
                <a:srgbClr val="000000"/>
              </a:buClr>
            </a:pPr>
            <a:r>
              <a:rPr lang="zh-CN" altLang="en-US" sz="3200" b="1">
                <a:solidFill>
                  <a:srgbClr val="0000FF"/>
                </a:solidFill>
                <a:latin typeface="Times New Roman" panose="02020603050405020304" pitchFamily="18" charset="0"/>
                <a:ea typeface="宋体" panose="02010600030101010101" pitchFamily="2" charset="-122"/>
              </a:rPr>
              <a:t>　　</a:t>
            </a:r>
            <a:r>
              <a:rPr lang="en-US" altLang="zh-CN" sz="3200" b="1">
                <a:solidFill>
                  <a:srgbClr val="0000FF"/>
                </a:solidFill>
                <a:latin typeface="Times New Roman" panose="02020603050405020304" pitchFamily="18" charset="0"/>
                <a:ea typeface="宋体" panose="02010600030101010101" pitchFamily="2" charset="-122"/>
              </a:rPr>
              <a:t>∴∠BOF= </a:t>
            </a:r>
            <a:r>
              <a:rPr lang="en-US" altLang="zh-CN" sz="3200" b="1">
                <a:solidFill>
                  <a:srgbClr val="0000FF"/>
                </a:solidFill>
                <a:latin typeface="Arial" panose="020B0604020202020204" pitchFamily="34" charset="0"/>
                <a:ea typeface="宋体" panose="02010600030101010101" pitchFamily="2" charset="-122"/>
              </a:rPr>
              <a:t>∠COB</a:t>
            </a:r>
            <a:r>
              <a:rPr lang="zh-CN" altLang="en-US" sz="3200" b="1" dirty="0">
                <a:solidFill>
                  <a:srgbClr val="0000FF"/>
                </a:solidFill>
                <a:latin typeface="Times New Roman" panose="02020603050405020304" pitchFamily="18" charset="0"/>
                <a:ea typeface="宋体" panose="02010600030101010101" pitchFamily="2" charset="-122"/>
              </a:rPr>
              <a:t>－</a:t>
            </a:r>
            <a:r>
              <a:rPr lang="en-US" altLang="zh-CN" sz="3200" b="1">
                <a:solidFill>
                  <a:srgbClr val="0000FF"/>
                </a:solidFill>
                <a:latin typeface="Times New Roman" panose="02020603050405020304" pitchFamily="18" charset="0"/>
                <a:ea typeface="宋体" panose="02010600030101010101" pitchFamily="2" charset="-122"/>
              </a:rPr>
              <a:t>∠COF</a:t>
            </a:r>
          </a:p>
          <a:p>
            <a:pPr lvl="0">
              <a:spcBef>
                <a:spcPct val="50000"/>
              </a:spcBef>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　　                 </a:t>
            </a:r>
            <a:r>
              <a:rPr lang="en-US" altLang="zh-CN" sz="3200" b="1">
                <a:solidFill>
                  <a:srgbClr val="0000FF"/>
                </a:solidFill>
                <a:latin typeface="Times New Roman" panose="02020603050405020304" pitchFamily="18" charset="0"/>
                <a:ea typeface="宋体" panose="02010600030101010101" pitchFamily="2" charset="-122"/>
              </a:rPr>
              <a:t>=90°</a:t>
            </a:r>
            <a:r>
              <a:rPr lang="zh-CN" altLang="en-US" sz="3200" b="1">
                <a:solidFill>
                  <a:srgbClr val="0000FF"/>
                </a:solidFill>
                <a:latin typeface="Times New Roman" panose="02020603050405020304" pitchFamily="18" charset="0"/>
                <a:ea typeface="宋体" panose="02010600030101010101" pitchFamily="2" charset="-122"/>
              </a:rPr>
              <a:t>－</a:t>
            </a:r>
            <a:r>
              <a:rPr lang="en-US" altLang="zh-CN" sz="3200" b="1">
                <a:solidFill>
                  <a:srgbClr val="0000FF"/>
                </a:solidFill>
                <a:latin typeface="Times New Roman" panose="02020603050405020304" pitchFamily="18" charset="0"/>
                <a:ea typeface="宋体" panose="02010600030101010101" pitchFamily="2" charset="-122"/>
              </a:rPr>
              <a:t>56°=34°</a:t>
            </a:r>
          </a:p>
          <a:p>
            <a:pPr lvl="0">
              <a:spcBef>
                <a:spcPct val="50000"/>
              </a:spcBef>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　　</a:t>
            </a:r>
            <a:r>
              <a:rPr lang="en-US" altLang="zh-CN" sz="3200" b="1" dirty="0">
                <a:solidFill>
                  <a:srgbClr val="0000FF"/>
                </a:solidFill>
                <a:latin typeface="Times New Roman" panose="02020603050405020304" pitchFamily="18" charset="0"/>
                <a:ea typeface="宋体" panose="02010600030101010101" pitchFamily="2" charset="-122"/>
              </a:rPr>
              <a:t>∴ ∠AOE=∠BOF=34°</a:t>
            </a:r>
            <a:r>
              <a:rPr lang="zh-CN" altLang="en-US" sz="3200" b="1" dirty="0">
                <a:solidFill>
                  <a:srgbClr val="0000FF"/>
                </a:solidFill>
                <a:latin typeface="Times New Roman" panose="02020603050405020304" pitchFamily="18" charset="0"/>
                <a:ea typeface="宋体" panose="02010600030101010101" pitchFamily="2" charset="-122"/>
              </a:rPr>
              <a:t>（对顶角相等）</a:t>
            </a:r>
          </a:p>
          <a:p>
            <a:pPr lvl="0">
              <a:spcBef>
                <a:spcPct val="50000"/>
              </a:spcBef>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 答：</a:t>
            </a:r>
            <a:r>
              <a:rPr lang="en-US" altLang="zh-CN" sz="3200" b="1">
                <a:solidFill>
                  <a:srgbClr val="0000FF"/>
                </a:solidFill>
                <a:latin typeface="Times New Roman" panose="02020603050405020304" pitchFamily="18" charset="0"/>
                <a:ea typeface="宋体" panose="02010600030101010101" pitchFamily="2" charset="-122"/>
              </a:rPr>
              <a:t>∠AOE=34°.</a:t>
            </a:r>
          </a:p>
          <a:p>
            <a:pPr lvl="0">
              <a:spcBef>
                <a:spcPct val="50000"/>
              </a:spcBef>
              <a:buClr>
                <a:srgbClr val="000000"/>
              </a:buClr>
            </a:pPr>
            <a:endParaRPr lang="en-US" altLang="zh-CN" sz="3200" b="1">
              <a:solidFill>
                <a:srgbClr val="0000FF"/>
              </a:solidFill>
              <a:latin typeface="Times New Roman" panose="02020603050405020304" pitchFamily="18" charset="0"/>
              <a:ea typeface="宋体" panose="02010600030101010101" pitchFamily="2" charset="-122"/>
            </a:endParaRPr>
          </a:p>
        </p:txBody>
      </p:sp>
      <p:grpSp>
        <p:nvGrpSpPr>
          <p:cNvPr id="69648" name="组合 69647"/>
          <p:cNvGrpSpPr/>
          <p:nvPr/>
        </p:nvGrpSpPr>
        <p:grpSpPr>
          <a:xfrm>
            <a:off x="7607301" y="908051"/>
            <a:ext cx="3457575" cy="3616325"/>
            <a:chOff x="3696" y="935"/>
            <a:chExt cx="2178" cy="2278"/>
          </a:xfrm>
        </p:grpSpPr>
        <p:grpSp>
          <p:nvGrpSpPr>
            <p:cNvPr id="69640" name="组合 69639"/>
            <p:cNvGrpSpPr/>
            <p:nvPr/>
          </p:nvGrpSpPr>
          <p:grpSpPr>
            <a:xfrm>
              <a:off x="3833" y="935"/>
              <a:ext cx="1769" cy="2268"/>
              <a:chOff x="3833" y="935"/>
              <a:chExt cx="1769" cy="2268"/>
            </a:xfrm>
          </p:grpSpPr>
          <p:sp>
            <p:nvSpPr>
              <p:cNvPr id="69637" name="直接连接符 69636"/>
              <p:cNvSpPr/>
              <p:nvPr/>
            </p:nvSpPr>
            <p:spPr>
              <a:xfrm flipV="1">
                <a:off x="3833" y="2296"/>
                <a:ext cx="1769" cy="0"/>
              </a:xfrm>
              <a:prstGeom prst="line">
                <a:avLst/>
              </a:prstGeom>
              <a:ln w="50800" cap="flat" cmpd="sng">
                <a:solidFill>
                  <a:srgbClr val="0000FF"/>
                </a:solidFill>
                <a:prstDash val="solid"/>
                <a:headEnd type="none" w="med" len="med"/>
                <a:tailEnd type="none" w="med" len="med"/>
              </a:ln>
            </p:spPr>
          </p:sp>
          <p:sp>
            <p:nvSpPr>
              <p:cNvPr id="69638" name="直接连接符 69637"/>
              <p:cNvSpPr/>
              <p:nvPr/>
            </p:nvSpPr>
            <p:spPr>
              <a:xfrm>
                <a:off x="4558" y="935"/>
                <a:ext cx="0" cy="2268"/>
              </a:xfrm>
              <a:prstGeom prst="line">
                <a:avLst/>
              </a:prstGeom>
              <a:ln w="50800" cap="flat" cmpd="sng">
                <a:solidFill>
                  <a:srgbClr val="0000FF"/>
                </a:solidFill>
                <a:prstDash val="solid"/>
                <a:headEnd type="none" w="med" len="med"/>
                <a:tailEnd type="none" w="med" len="med"/>
              </a:ln>
            </p:spPr>
          </p:sp>
          <p:sp>
            <p:nvSpPr>
              <p:cNvPr id="69639" name="直接连接符 69638"/>
              <p:cNvSpPr/>
              <p:nvPr/>
            </p:nvSpPr>
            <p:spPr>
              <a:xfrm flipV="1">
                <a:off x="3923" y="1616"/>
                <a:ext cx="1542" cy="1134"/>
              </a:xfrm>
              <a:prstGeom prst="line">
                <a:avLst/>
              </a:prstGeom>
              <a:ln w="50800" cap="flat" cmpd="sng">
                <a:solidFill>
                  <a:srgbClr val="0000FF"/>
                </a:solidFill>
                <a:prstDash val="solid"/>
                <a:headEnd type="none" w="med" len="med"/>
                <a:tailEnd type="none" w="med" len="med"/>
              </a:ln>
            </p:spPr>
          </p:sp>
        </p:grpSp>
        <p:sp>
          <p:nvSpPr>
            <p:cNvPr id="69641" name="Text Box 19"/>
            <p:cNvSpPr txBox="1"/>
            <p:nvPr/>
          </p:nvSpPr>
          <p:spPr>
            <a:xfrm>
              <a:off x="5261" y="1298"/>
              <a:ext cx="499" cy="327"/>
            </a:xfrm>
            <a:prstGeom prst="rect">
              <a:avLst/>
            </a:prstGeom>
            <a:noFill/>
            <a:ln w="9525">
              <a:noFill/>
            </a:ln>
          </p:spPr>
          <p:txBody>
            <a:bodyPr>
              <a:spAutoFit/>
            </a:bodyPr>
            <a:lstStyle/>
            <a:p>
              <a:pPr lvl="0">
                <a:spcBef>
                  <a:spcPct val="50000"/>
                </a:spcBef>
              </a:pPr>
              <a:r>
                <a:rPr lang="en-US" altLang="zh-CN" sz="2800" b="1">
                  <a:solidFill>
                    <a:srgbClr val="0000FF"/>
                  </a:solidFill>
                  <a:latin typeface="Times New Roman" panose="02020603050405020304" pitchFamily="18" charset="0"/>
                  <a:ea typeface="宋体" panose="02010600030101010101" pitchFamily="2" charset="-122"/>
                </a:rPr>
                <a:t>F</a:t>
              </a:r>
            </a:p>
          </p:txBody>
        </p:sp>
        <p:sp>
          <p:nvSpPr>
            <p:cNvPr id="69642" name="Text Box 19"/>
            <p:cNvSpPr txBox="1"/>
            <p:nvPr/>
          </p:nvSpPr>
          <p:spPr>
            <a:xfrm>
              <a:off x="3696" y="2568"/>
              <a:ext cx="499" cy="327"/>
            </a:xfrm>
            <a:prstGeom prst="rect">
              <a:avLst/>
            </a:prstGeom>
            <a:noFill/>
            <a:ln w="9525">
              <a:noFill/>
            </a:ln>
          </p:spPr>
          <p:txBody>
            <a:bodyPr>
              <a:spAutoFit/>
            </a:bodyPr>
            <a:lstStyle/>
            <a:p>
              <a:pPr lvl="0">
                <a:spcBef>
                  <a:spcPct val="50000"/>
                </a:spcBef>
              </a:pPr>
              <a:r>
                <a:rPr lang="en-US" altLang="zh-CN" sz="2800" b="1">
                  <a:solidFill>
                    <a:srgbClr val="0000FF"/>
                  </a:solidFill>
                  <a:latin typeface="Times New Roman" panose="02020603050405020304" pitchFamily="18" charset="0"/>
                  <a:ea typeface="宋体" panose="02010600030101010101" pitchFamily="2" charset="-122"/>
                </a:rPr>
                <a:t>E</a:t>
              </a:r>
            </a:p>
          </p:txBody>
        </p:sp>
        <p:sp>
          <p:nvSpPr>
            <p:cNvPr id="69643" name="Text Box 19"/>
            <p:cNvSpPr txBox="1"/>
            <p:nvPr/>
          </p:nvSpPr>
          <p:spPr>
            <a:xfrm>
              <a:off x="4558" y="2886"/>
              <a:ext cx="499" cy="327"/>
            </a:xfrm>
            <a:prstGeom prst="rect">
              <a:avLst/>
            </a:prstGeom>
            <a:noFill/>
            <a:ln w="9525">
              <a:noFill/>
            </a:ln>
          </p:spPr>
          <p:txBody>
            <a:bodyPr>
              <a:spAutoFit/>
            </a:bodyPr>
            <a:lstStyle/>
            <a:p>
              <a:pPr lvl="0">
                <a:spcBef>
                  <a:spcPct val="50000"/>
                </a:spcBef>
              </a:pPr>
              <a:r>
                <a:rPr lang="en-US" altLang="zh-CN" sz="2800" b="1">
                  <a:solidFill>
                    <a:srgbClr val="0000FF"/>
                  </a:solidFill>
                  <a:latin typeface="Times New Roman" panose="02020603050405020304" pitchFamily="18" charset="0"/>
                  <a:ea typeface="宋体" panose="02010600030101010101" pitchFamily="2" charset="-122"/>
                </a:rPr>
                <a:t>D</a:t>
              </a:r>
            </a:p>
          </p:txBody>
        </p:sp>
        <p:sp>
          <p:nvSpPr>
            <p:cNvPr id="69644" name="Text Box 19"/>
            <p:cNvSpPr txBox="1"/>
            <p:nvPr/>
          </p:nvSpPr>
          <p:spPr>
            <a:xfrm>
              <a:off x="4558" y="935"/>
              <a:ext cx="499" cy="327"/>
            </a:xfrm>
            <a:prstGeom prst="rect">
              <a:avLst/>
            </a:prstGeom>
            <a:noFill/>
            <a:ln w="9525">
              <a:noFill/>
            </a:ln>
          </p:spPr>
          <p:txBody>
            <a:bodyPr>
              <a:spAutoFit/>
            </a:bodyPr>
            <a:lstStyle/>
            <a:p>
              <a:pPr lvl="0">
                <a:spcBef>
                  <a:spcPct val="50000"/>
                </a:spcBef>
              </a:pPr>
              <a:r>
                <a:rPr lang="en-US" altLang="zh-CN" sz="2800" b="1">
                  <a:solidFill>
                    <a:srgbClr val="0000FF"/>
                  </a:solidFill>
                  <a:latin typeface="Times New Roman" panose="02020603050405020304" pitchFamily="18" charset="0"/>
                  <a:ea typeface="宋体" panose="02010600030101010101" pitchFamily="2" charset="-122"/>
                </a:rPr>
                <a:t>C</a:t>
              </a:r>
            </a:p>
          </p:txBody>
        </p:sp>
        <p:sp>
          <p:nvSpPr>
            <p:cNvPr id="69645" name="Text Box 19"/>
            <p:cNvSpPr txBox="1"/>
            <p:nvPr/>
          </p:nvSpPr>
          <p:spPr>
            <a:xfrm>
              <a:off x="5375" y="1979"/>
              <a:ext cx="499" cy="327"/>
            </a:xfrm>
            <a:prstGeom prst="rect">
              <a:avLst/>
            </a:prstGeom>
            <a:noFill/>
            <a:ln w="9525">
              <a:noFill/>
            </a:ln>
          </p:spPr>
          <p:txBody>
            <a:bodyPr>
              <a:spAutoFit/>
            </a:bodyPr>
            <a:lstStyle/>
            <a:p>
              <a:pPr lvl="0">
                <a:spcBef>
                  <a:spcPct val="50000"/>
                </a:spcBef>
              </a:pPr>
              <a:r>
                <a:rPr lang="en-US" altLang="zh-CN" sz="2800" b="1">
                  <a:solidFill>
                    <a:srgbClr val="0000FF"/>
                  </a:solidFill>
                  <a:latin typeface="Times New Roman" panose="02020603050405020304" pitchFamily="18" charset="0"/>
                  <a:ea typeface="宋体" panose="02010600030101010101" pitchFamily="2" charset="-122"/>
                </a:rPr>
                <a:t>B</a:t>
              </a:r>
            </a:p>
          </p:txBody>
        </p:sp>
        <p:sp>
          <p:nvSpPr>
            <p:cNvPr id="69646" name="Text Box 19"/>
            <p:cNvSpPr txBox="1"/>
            <p:nvPr/>
          </p:nvSpPr>
          <p:spPr>
            <a:xfrm>
              <a:off x="3696" y="1933"/>
              <a:ext cx="499" cy="327"/>
            </a:xfrm>
            <a:prstGeom prst="rect">
              <a:avLst/>
            </a:prstGeom>
            <a:noFill/>
            <a:ln w="9525">
              <a:noFill/>
            </a:ln>
          </p:spPr>
          <p:txBody>
            <a:bodyPr>
              <a:spAutoFit/>
            </a:bodyPr>
            <a:lstStyle/>
            <a:p>
              <a:pPr lvl="0">
                <a:spcBef>
                  <a:spcPct val="50000"/>
                </a:spcBef>
              </a:pPr>
              <a:r>
                <a:rPr lang="en-US" altLang="zh-CN" sz="2800" b="1">
                  <a:solidFill>
                    <a:srgbClr val="0000FF"/>
                  </a:solidFill>
                  <a:latin typeface="Times New Roman" panose="02020603050405020304" pitchFamily="18" charset="0"/>
                  <a:ea typeface="宋体" panose="02010600030101010101" pitchFamily="2" charset="-122"/>
                </a:rPr>
                <a:t>A</a:t>
              </a:r>
            </a:p>
          </p:txBody>
        </p:sp>
        <p:sp>
          <p:nvSpPr>
            <p:cNvPr id="69647" name="Text Box 19"/>
            <p:cNvSpPr txBox="1"/>
            <p:nvPr/>
          </p:nvSpPr>
          <p:spPr>
            <a:xfrm>
              <a:off x="4558" y="2251"/>
              <a:ext cx="499" cy="327"/>
            </a:xfrm>
            <a:prstGeom prst="rect">
              <a:avLst/>
            </a:prstGeom>
            <a:noFill/>
            <a:ln w="9525">
              <a:noFill/>
            </a:ln>
          </p:spPr>
          <p:txBody>
            <a:bodyPr>
              <a:spAutoFit/>
            </a:bodyPr>
            <a:lstStyle/>
            <a:p>
              <a:pPr lvl="0">
                <a:spcBef>
                  <a:spcPct val="50000"/>
                </a:spcBef>
              </a:pPr>
              <a:r>
                <a:rPr lang="en-US" altLang="zh-CN" sz="2800" b="1">
                  <a:solidFill>
                    <a:srgbClr val="0000FF"/>
                  </a:solidFill>
                  <a:latin typeface="Times New Roman" panose="02020603050405020304" pitchFamily="18" charset="0"/>
                  <a:ea typeface="宋体" panose="02010600030101010101" pitchFamily="2" charset="-122"/>
                </a:rPr>
                <a:t>O</a:t>
              </a:r>
            </a:p>
          </p:txBody>
        </p:sp>
      </p:grpSp>
      <p:sp>
        <p:nvSpPr>
          <p:cNvPr id="69651" name="任意多边形 69650"/>
          <p:cNvSpPr/>
          <p:nvPr/>
        </p:nvSpPr>
        <p:spPr>
          <a:xfrm flipH="1" flipV="1">
            <a:off x="8472488" y="3068639"/>
            <a:ext cx="144462" cy="269875"/>
          </a:xfrm>
          <a:custGeom>
            <a:avLst/>
            <a:gdLst>
              <a:gd name="txL" fmla="*/ 0 w 21600"/>
              <a:gd name="txT" fmla="*/ 0 h 20196"/>
              <a:gd name="txR" fmla="*/ 21600 w 21600"/>
              <a:gd name="txB" fmla="*/ 20196 h 20196"/>
            </a:gdLst>
            <a:ahLst/>
            <a:cxnLst>
              <a:cxn ang="270">
                <a:pos x="7659" y="0"/>
              </a:cxn>
              <a:cxn ang="0">
                <a:pos x="21600" y="20196"/>
              </a:cxn>
              <a:cxn ang="180">
                <a:pos x="0" y="20196"/>
              </a:cxn>
            </a:cxnLst>
            <a:rect l="txL" t="txT" r="txR" b="txB"/>
            <a:pathLst>
              <a:path w="21600" h="20196" fill="none">
                <a:moveTo>
                  <a:pt x="7659" y="0"/>
                </a:moveTo>
                <a:arcTo wR="21600" hR="21600" stAng="-4153896" swAng="4153896"/>
              </a:path>
              <a:path w="21600" h="20196" stroke="0">
                <a:moveTo>
                  <a:pt x="7659" y="0"/>
                </a:moveTo>
                <a:arcTo wR="21600" hR="21600" stAng="-4153896" swAng="4153896"/>
                <a:lnTo>
                  <a:pt x="0" y="20196"/>
                </a:lnTo>
                <a:close/>
              </a:path>
            </a:pathLst>
          </a:custGeom>
          <a:noFill/>
          <a:ln w="38100" cap="flat" cmpd="sng">
            <a:solidFill>
              <a:srgbClr val="FF0000"/>
            </a:solidFill>
            <a:prstDash val="solid"/>
            <a:headEnd type="none" w="med" len="med"/>
            <a:tailEnd type="none" w="med" len="med"/>
          </a:ln>
        </p:spPr>
        <p:txBody>
          <a:bodyPr/>
          <a:lstStyle/>
          <a:p>
            <a:endParaRPr lang="zh-CN" altLang="en-US"/>
          </a:p>
        </p:txBody>
      </p:sp>
      <p:sp>
        <p:nvSpPr>
          <p:cNvPr id="69652" name="任意多边形 69651"/>
          <p:cNvSpPr/>
          <p:nvPr/>
        </p:nvSpPr>
        <p:spPr>
          <a:xfrm>
            <a:off x="9337675" y="2781300"/>
            <a:ext cx="71438" cy="287338"/>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38100" cap="flat" cmpd="sng">
            <a:solidFill>
              <a:srgbClr val="FF0000"/>
            </a:solidFill>
            <a:prstDash val="solid"/>
            <a:headEnd type="none" w="med" len="med"/>
            <a:tailEnd type="none" w="med" len="med"/>
          </a:ln>
        </p:spPr>
        <p:txBody>
          <a:bodyPr/>
          <a:lstStyle/>
          <a:p>
            <a:endParaRPr lang="zh-CN" altLang="en-US"/>
          </a:p>
        </p:txBody>
      </p:sp>
      <p:grpSp>
        <p:nvGrpSpPr>
          <p:cNvPr id="69655" name="组合 69654"/>
          <p:cNvGrpSpPr/>
          <p:nvPr/>
        </p:nvGrpSpPr>
        <p:grpSpPr>
          <a:xfrm>
            <a:off x="8975725" y="2779714"/>
            <a:ext cx="215900" cy="288925"/>
            <a:chOff x="4558" y="1434"/>
            <a:chExt cx="136" cy="182"/>
          </a:xfrm>
        </p:grpSpPr>
        <p:sp>
          <p:nvSpPr>
            <p:cNvPr id="69653" name="直接连接符 69652"/>
            <p:cNvSpPr/>
            <p:nvPr/>
          </p:nvSpPr>
          <p:spPr>
            <a:xfrm>
              <a:off x="4558" y="1434"/>
              <a:ext cx="136" cy="0"/>
            </a:xfrm>
            <a:prstGeom prst="line">
              <a:avLst/>
            </a:prstGeom>
            <a:ln w="38100" cap="flat" cmpd="sng">
              <a:solidFill>
                <a:srgbClr val="FF0000"/>
              </a:solidFill>
              <a:prstDash val="solid"/>
              <a:headEnd type="none" w="med" len="med"/>
              <a:tailEnd type="none" w="med" len="med"/>
            </a:ln>
          </p:spPr>
        </p:sp>
        <p:sp>
          <p:nvSpPr>
            <p:cNvPr id="69654" name="直接连接符 69653"/>
            <p:cNvSpPr/>
            <p:nvPr/>
          </p:nvSpPr>
          <p:spPr>
            <a:xfrm>
              <a:off x="4694" y="1434"/>
              <a:ext cx="0" cy="182"/>
            </a:xfrm>
            <a:prstGeom prst="line">
              <a:avLst/>
            </a:prstGeom>
            <a:ln w="38100" cap="flat" cmpd="sng">
              <a:solidFill>
                <a:srgbClr val="FF0000"/>
              </a:solidFill>
              <a:prstDash val="solid"/>
              <a:headEnd type="none" w="med" len="med"/>
              <a:tailEnd type="none" w="med" len="med"/>
            </a:ln>
          </p:spPr>
        </p:sp>
      </p:grpSp>
      <p:sp>
        <p:nvSpPr>
          <p:cNvPr id="69656" name="任意多边形 69655"/>
          <p:cNvSpPr/>
          <p:nvPr/>
        </p:nvSpPr>
        <p:spPr>
          <a:xfrm>
            <a:off x="8975726" y="2420938"/>
            <a:ext cx="360363" cy="360362"/>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38100" cap="flat" cmpd="sng">
            <a:solidFill>
              <a:srgbClr val="FF0000"/>
            </a:solidFill>
            <a:prstDash val="solid"/>
            <a:headEnd type="none" w="med" len="med"/>
            <a:tailEnd type="none" w="med" len="med"/>
          </a:ln>
        </p:spPr>
        <p:txBody>
          <a:bodyPr/>
          <a:lstStyle/>
          <a:p>
            <a:endParaRPr lang="zh-CN" altLang="en-US"/>
          </a:p>
        </p:txBody>
      </p:sp>
      <p:sp>
        <p:nvSpPr>
          <p:cNvPr id="69657" name="文本框 69656"/>
          <p:cNvSpPr txBox="1"/>
          <p:nvPr/>
        </p:nvSpPr>
        <p:spPr>
          <a:xfrm>
            <a:off x="7967664" y="2997200"/>
            <a:ext cx="287337" cy="579438"/>
          </a:xfrm>
          <a:prstGeom prst="rect">
            <a:avLst/>
          </a:prstGeom>
          <a:noFill/>
          <a:ln w="9525">
            <a:noFill/>
          </a:ln>
        </p:spPr>
        <p:txBody>
          <a:bodyPr>
            <a:spAutoFit/>
          </a:bodyPr>
          <a:lstStyle/>
          <a:p>
            <a:pPr lvl="0">
              <a:spcBef>
                <a:spcPct val="50000"/>
              </a:spcBef>
            </a:pPr>
            <a:r>
              <a:rPr lang="en-US" altLang="zh-CN" sz="3200" b="1">
                <a:solidFill>
                  <a:srgbClr val="FF0000"/>
                </a:solidFill>
                <a:latin typeface="Times New Roman" panose="02020603050405020304" pitchFamily="18" charset="0"/>
                <a:ea typeface="宋体" panose="02010600030101010101" pitchFamily="2" charset="-122"/>
              </a:rPr>
              <a:t>?</a:t>
            </a:r>
          </a:p>
        </p:txBody>
      </p:sp>
      <p:sp>
        <p:nvSpPr>
          <p:cNvPr id="69658" name="矩形 69657"/>
          <p:cNvSpPr/>
          <p:nvPr/>
        </p:nvSpPr>
        <p:spPr>
          <a:xfrm>
            <a:off x="9048750" y="1989139"/>
            <a:ext cx="1042988" cy="579437"/>
          </a:xfrm>
          <a:prstGeom prst="rect">
            <a:avLst/>
          </a:prstGeom>
          <a:noFill/>
          <a:ln w="9525">
            <a:noFill/>
          </a:ln>
        </p:spPr>
        <p:txBody>
          <a:bodyPr wrap="none" anchor="t">
            <a:spAutoFit/>
          </a:bodyPr>
          <a:lstStyle/>
          <a:p>
            <a:pPr lvl="0"/>
            <a:r>
              <a:rPr lang="en-US" altLang="zh-CN" sz="3200" b="1">
                <a:solidFill>
                  <a:srgbClr val="FF0000"/>
                </a:solidFill>
                <a:latin typeface="Arial" panose="020B0604020202020204" pitchFamily="34" charset="0"/>
                <a:ea typeface="宋体" panose="02010600030101010101" pitchFamily="2" charset="-122"/>
              </a:rPr>
              <a:t>56°</a:t>
            </a:r>
          </a:p>
        </p:txBody>
      </p:sp>
    </p:spTree>
    <p:extLst>
      <p:ext uri="{BB962C8B-B14F-4D97-AF65-F5344CB8AC3E}">
        <p14:creationId xmlns:p14="http://schemas.microsoft.com/office/powerpoint/2010/main" val="222851206"/>
      </p:ext>
    </p:extLst>
  </p:cSld>
  <p:clrMapOvr>
    <a:masterClrMapping/>
  </p:clrMapOvr>
  <p:transition spd="slow">
    <p:push dir="u"/>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9655"/>
                                        </p:tgtEl>
                                        <p:attrNameLst>
                                          <p:attrName>style.visibility</p:attrName>
                                        </p:attrNameLst>
                                      </p:cBhvr>
                                      <p:to>
                                        <p:strVal val="visible"/>
                                      </p:to>
                                    </p:set>
                                    <p:animEffect transition="in" filter="wipe(left)">
                                      <p:cBhvr>
                                        <p:cTn id="7" dur="2000"/>
                                        <p:tgtEl>
                                          <p:spTgt spid="69655"/>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9656"/>
                                        </p:tgtEl>
                                        <p:attrNameLst>
                                          <p:attrName>style.visibility</p:attrName>
                                        </p:attrNameLst>
                                      </p:cBhvr>
                                      <p:to>
                                        <p:strVal val="visible"/>
                                      </p:to>
                                    </p:set>
                                    <p:animEffect transition="in" filter="wipe(left)">
                                      <p:cBhvr>
                                        <p:cTn id="12" dur="2000"/>
                                        <p:tgtEl>
                                          <p:spTgt spid="69656"/>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par>
                          <p:cTn id="13" fill="hold">
                            <p:stCondLst>
                              <p:cond delay="2000"/>
                            </p:stCondLst>
                            <p:childTnLst>
                              <p:par>
                                <p:cTn id="14" presetID="2" presetClass="entr" presetSubtype="4" fill="hold" grpId="0" nodeType="afterEffect">
                                  <p:stCondLst>
                                    <p:cond delay="0"/>
                                  </p:stCondLst>
                                  <p:childTnLst>
                                    <p:set>
                                      <p:cBhvr>
                                        <p:cTn id="15" dur="1" fill="hold">
                                          <p:stCondLst>
                                            <p:cond delay="0"/>
                                          </p:stCondLst>
                                        </p:cTn>
                                        <p:tgtEl>
                                          <p:spTgt spid="69658"/>
                                        </p:tgtEl>
                                        <p:attrNameLst>
                                          <p:attrName>style.visibility</p:attrName>
                                        </p:attrNameLst>
                                      </p:cBhvr>
                                      <p:to>
                                        <p:strVal val="visible"/>
                                      </p:to>
                                    </p:set>
                                    <p:anim calcmode="lin" valueType="num">
                                      <p:cBhvr additive="base">
                                        <p:cTn id="16" dur="500" fill="hold"/>
                                        <p:tgtEl>
                                          <p:spTgt spid="69658"/>
                                        </p:tgtEl>
                                        <p:attrNameLst>
                                          <p:attrName>ppt_x</p:attrName>
                                        </p:attrNameLst>
                                      </p:cBhvr>
                                      <p:tavLst>
                                        <p:tav tm="0">
                                          <p:val>
                                            <p:strVal val="#ppt_x"/>
                                          </p:val>
                                        </p:tav>
                                        <p:tav tm="100000">
                                          <p:val>
                                            <p:strVal val="#ppt_x"/>
                                          </p:val>
                                        </p:tav>
                                      </p:tavLst>
                                    </p:anim>
                                    <p:anim calcmode="lin" valueType="num">
                                      <p:cBhvr additive="base">
                                        <p:cTn id="17" dur="500" fill="hold"/>
                                        <p:tgtEl>
                                          <p:spTgt spid="6965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4"/>
                                            </p:cond>
                                          </p:stCondLst>
                                          <p:endCondLst>
                                            <p:cond evt="onStopAudio" delay="0">
                                              <p:tgtEl>
                                                <p:sldTgt/>
                                              </p:tgtEl>
                                            </p:cond>
                                          </p:endCondLst>
                                        </p:cTn>
                                        <p:tgtEl>
                                          <p:sndTgt r:embed="rId2" name="camera.wav"/>
                                        </p:tgtEl>
                                      </p:cMediaNode>
                                    </p:audio>
                                  </p:sub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9651"/>
                                        </p:tgtEl>
                                        <p:attrNameLst>
                                          <p:attrName>style.visibility</p:attrName>
                                        </p:attrNameLst>
                                      </p:cBhvr>
                                      <p:to>
                                        <p:strVal val="visible"/>
                                      </p:to>
                                    </p:set>
                                    <p:animEffect transition="in" filter="wipe(left)">
                                      <p:cBhvr>
                                        <p:cTn id="22" dur="2000"/>
                                        <p:tgtEl>
                                          <p:spTgt spid="69651"/>
                                        </p:tgtEl>
                                      </p:cBhvr>
                                    </p:animEffect>
                                  </p:childTnLst>
                                  <p:subTnLst>
                                    <p:audio>
                                      <p:cMediaNode>
                                        <p:cTn display="0" masterRel="sameClick">
                                          <p:stCondLst>
                                            <p:cond evt="begin" delay="0">
                                              <p:tn val="20"/>
                                            </p:cond>
                                          </p:stCondLst>
                                          <p:endCondLst>
                                            <p:cond evt="onStopAudio" delay="0">
                                              <p:tgtEl>
                                                <p:sldTgt/>
                                              </p:tgtEl>
                                            </p:cond>
                                          </p:endCondLst>
                                        </p:cTn>
                                        <p:tgtEl>
                                          <p:sndTgt r:embed="rId3" name="laser.wav"/>
                                        </p:tgtEl>
                                      </p:cMediaNode>
                                    </p:audio>
                                  </p:sub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69657"/>
                                        </p:tgtEl>
                                        <p:attrNameLst>
                                          <p:attrName>style.visibility</p:attrName>
                                        </p:attrNameLst>
                                      </p:cBhvr>
                                      <p:to>
                                        <p:strVal val="visible"/>
                                      </p:to>
                                    </p:set>
                                    <p:anim calcmode="lin" valueType="num">
                                      <p:cBhvr additive="base">
                                        <p:cTn id="26" dur="500" fill="hold"/>
                                        <p:tgtEl>
                                          <p:spTgt spid="69657"/>
                                        </p:tgtEl>
                                        <p:attrNameLst>
                                          <p:attrName>ppt_x</p:attrName>
                                        </p:attrNameLst>
                                      </p:cBhvr>
                                      <p:tavLst>
                                        <p:tav tm="0">
                                          <p:val>
                                            <p:strVal val="#ppt_x"/>
                                          </p:val>
                                        </p:tav>
                                        <p:tav tm="100000">
                                          <p:val>
                                            <p:strVal val="#ppt_x"/>
                                          </p:val>
                                        </p:tav>
                                      </p:tavLst>
                                    </p:anim>
                                    <p:anim calcmode="lin" valueType="num">
                                      <p:cBhvr additive="base">
                                        <p:cTn id="27" dur="500" fill="hold"/>
                                        <p:tgtEl>
                                          <p:spTgt spid="6965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69652"/>
                                        </p:tgtEl>
                                        <p:attrNameLst>
                                          <p:attrName>style.visibility</p:attrName>
                                        </p:attrNameLst>
                                      </p:cBhvr>
                                      <p:to>
                                        <p:strVal val="visible"/>
                                      </p:to>
                                    </p:set>
                                    <p:animEffect transition="in" filter="wipe(up)">
                                      <p:cBhvr>
                                        <p:cTn id="32" dur="2000"/>
                                        <p:tgtEl>
                                          <p:spTgt spid="69652"/>
                                        </p:tgtEl>
                                      </p:cBhvr>
                                    </p:animEffect>
                                  </p:childTnLst>
                                  <p:subTnLst>
                                    <p:audio>
                                      <p:cMediaNode>
                                        <p:cTn display="0" masterRel="sameClick">
                                          <p:stCondLst>
                                            <p:cond evt="begin" delay="0">
                                              <p:tn val="30"/>
                                            </p:cond>
                                          </p:stCondLst>
                                          <p:endCondLst>
                                            <p:cond evt="onStopAudio" delay="0">
                                              <p:tgtEl>
                                                <p:sldTgt/>
                                              </p:tgtEl>
                                            </p:cond>
                                          </p:endCondLst>
                                        </p:cTn>
                                        <p:tgtEl>
                                          <p:sndTgt r:embed="rId4" name="explode.wav"/>
                                        </p:tgtEl>
                                      </p:cMediaNode>
                                    </p:audio>
                                  </p:sub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69636">
                                            <p:txEl>
                                              <p:pRg st="0" end="0"/>
                                            </p:txEl>
                                          </p:spTgt>
                                        </p:tgtEl>
                                        <p:attrNameLst>
                                          <p:attrName>style.visibility</p:attrName>
                                        </p:attrNameLst>
                                      </p:cBhvr>
                                      <p:to>
                                        <p:strVal val="visible"/>
                                      </p:to>
                                    </p:set>
                                    <p:animEffect transition="in" filter="wipe(left)">
                                      <p:cBhvr>
                                        <p:cTn id="37" dur="5000"/>
                                        <p:tgtEl>
                                          <p:spTgt spid="69636">
                                            <p:txEl>
                                              <p:pRg st="0" end="0"/>
                                            </p:txEl>
                                          </p:spTgt>
                                        </p:tgtEl>
                                      </p:cBhvr>
                                    </p:animEffect>
                                  </p:childTnLst>
                                  <p:subTnLst>
                                    <p:audio>
                                      <p:cMediaNode>
                                        <p:cTn display="0" masterRel="sameClick">
                                          <p:stCondLst>
                                            <p:cond evt="begin" delay="0">
                                              <p:tn val="35"/>
                                            </p:cond>
                                          </p:stCondLst>
                                          <p:endCondLst>
                                            <p:cond evt="onStopAudio" delay="0">
                                              <p:tgtEl>
                                                <p:sldTgt/>
                                              </p:tgtEl>
                                            </p:cond>
                                          </p:endCondLst>
                                        </p:cTn>
                                        <p:tgtEl>
                                          <p:sndTgt r:embed="rId2" name="camera.wav"/>
                                        </p:tgtEl>
                                      </p:cMediaNode>
                                    </p:audio>
                                  </p:sub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69636">
                                            <p:txEl>
                                              <p:pRg st="1" end="1"/>
                                            </p:txEl>
                                          </p:spTgt>
                                        </p:tgtEl>
                                        <p:attrNameLst>
                                          <p:attrName>style.visibility</p:attrName>
                                        </p:attrNameLst>
                                      </p:cBhvr>
                                      <p:to>
                                        <p:strVal val="visible"/>
                                      </p:to>
                                    </p:set>
                                    <p:animEffect transition="in" filter="wipe(left)">
                                      <p:cBhvr>
                                        <p:cTn id="42" dur="5000"/>
                                        <p:tgtEl>
                                          <p:spTgt spid="69636">
                                            <p:txEl>
                                              <p:pRg st="1" end="1"/>
                                            </p:txEl>
                                          </p:spTgt>
                                        </p:tgtEl>
                                      </p:cBhvr>
                                    </p:animEffect>
                                  </p:childTnLst>
                                  <p:subTnLst>
                                    <p:audio>
                                      <p:cMediaNode>
                                        <p:cTn display="0" masterRel="sameClick">
                                          <p:stCondLst>
                                            <p:cond evt="begin" delay="0">
                                              <p:tn val="40"/>
                                            </p:cond>
                                          </p:stCondLst>
                                          <p:endCondLst>
                                            <p:cond evt="onStopAudio" delay="0">
                                              <p:tgtEl>
                                                <p:sldTgt/>
                                              </p:tgtEl>
                                            </p:cond>
                                          </p:endCondLst>
                                        </p:cTn>
                                        <p:tgtEl>
                                          <p:sndTgt r:embed="rId2" name="camera.wav"/>
                                        </p:tgtEl>
                                      </p:cMediaNode>
                                    </p:audio>
                                  </p:sub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69636">
                                            <p:txEl>
                                              <p:pRg st="2" end="2"/>
                                            </p:txEl>
                                          </p:spTgt>
                                        </p:tgtEl>
                                        <p:attrNameLst>
                                          <p:attrName>style.visibility</p:attrName>
                                        </p:attrNameLst>
                                      </p:cBhvr>
                                      <p:to>
                                        <p:strVal val="visible"/>
                                      </p:to>
                                    </p:set>
                                    <p:animEffect transition="in" filter="wipe(left)">
                                      <p:cBhvr>
                                        <p:cTn id="47" dur="5000"/>
                                        <p:tgtEl>
                                          <p:spTgt spid="69636">
                                            <p:txEl>
                                              <p:pRg st="2" end="2"/>
                                            </p:txEl>
                                          </p:spTgt>
                                        </p:tgtEl>
                                      </p:cBhvr>
                                    </p:animEffect>
                                  </p:childTnLst>
                                  <p:subTnLst>
                                    <p:audio>
                                      <p:cMediaNode>
                                        <p:cTn display="0" masterRel="sameClick">
                                          <p:stCondLst>
                                            <p:cond evt="begin" delay="0">
                                              <p:tn val="45"/>
                                            </p:cond>
                                          </p:stCondLst>
                                          <p:endCondLst>
                                            <p:cond evt="onStopAudio" delay="0">
                                              <p:tgtEl>
                                                <p:sldTgt/>
                                              </p:tgtEl>
                                            </p:cond>
                                          </p:endCondLst>
                                        </p:cTn>
                                        <p:tgtEl>
                                          <p:sndTgt r:embed="rId2" name="camera.wav"/>
                                        </p:tgtEl>
                                      </p:cMediaNode>
                                    </p:audio>
                                  </p:sub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69636">
                                            <p:txEl>
                                              <p:pRg st="3" end="3"/>
                                            </p:txEl>
                                          </p:spTgt>
                                        </p:tgtEl>
                                        <p:attrNameLst>
                                          <p:attrName>style.visibility</p:attrName>
                                        </p:attrNameLst>
                                      </p:cBhvr>
                                      <p:to>
                                        <p:strVal val="visible"/>
                                      </p:to>
                                    </p:set>
                                    <p:animEffect transition="in" filter="wipe(left)">
                                      <p:cBhvr>
                                        <p:cTn id="52" dur="3000"/>
                                        <p:tgtEl>
                                          <p:spTgt spid="69636">
                                            <p:txEl>
                                              <p:pRg st="3" end="3"/>
                                            </p:txEl>
                                          </p:spTgt>
                                        </p:tgtEl>
                                      </p:cBhvr>
                                    </p:animEffect>
                                  </p:childTnLst>
                                  <p:subTnLst>
                                    <p:audio>
                                      <p:cMediaNode>
                                        <p:cTn display="0" masterRel="sameClick">
                                          <p:stCondLst>
                                            <p:cond evt="begin" delay="0">
                                              <p:tn val="50"/>
                                            </p:cond>
                                          </p:stCondLst>
                                          <p:endCondLst>
                                            <p:cond evt="onStopAudio" delay="0">
                                              <p:tgtEl>
                                                <p:sldTgt/>
                                              </p:tgtEl>
                                            </p:cond>
                                          </p:endCondLst>
                                        </p:cTn>
                                        <p:tgtEl>
                                          <p:sndTgt r:embed="rId2" name="camera.wav"/>
                                        </p:tgtEl>
                                      </p:cMediaNode>
                                    </p:audio>
                                  </p:sub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69636">
                                            <p:txEl>
                                              <p:pRg st="4" end="4"/>
                                            </p:txEl>
                                          </p:spTgt>
                                        </p:tgtEl>
                                        <p:attrNameLst>
                                          <p:attrName>style.visibility</p:attrName>
                                        </p:attrNameLst>
                                      </p:cBhvr>
                                      <p:to>
                                        <p:strVal val="visible"/>
                                      </p:to>
                                    </p:set>
                                    <p:animEffect transition="in" filter="wipe(left)">
                                      <p:cBhvr>
                                        <p:cTn id="57" dur="5000"/>
                                        <p:tgtEl>
                                          <p:spTgt spid="69636">
                                            <p:txEl>
                                              <p:pRg st="4" end="4"/>
                                            </p:txEl>
                                          </p:spTgt>
                                        </p:tgtEl>
                                      </p:cBhvr>
                                    </p:animEffect>
                                  </p:childTnLst>
                                  <p:subTnLst>
                                    <p:audio>
                                      <p:cMediaNode>
                                        <p:cTn display="0" masterRel="sameClick">
                                          <p:stCondLst>
                                            <p:cond evt="begin" delay="0">
                                              <p:tn val="55"/>
                                            </p:cond>
                                          </p:stCondLst>
                                          <p:endCondLst>
                                            <p:cond evt="onStopAudio" delay="0">
                                              <p:tgtEl>
                                                <p:sldTgt/>
                                              </p:tgtEl>
                                            </p:cond>
                                          </p:endCondLst>
                                        </p:cTn>
                                        <p:tgtEl>
                                          <p:sndTgt r:embed="rId2" name="camera.wav"/>
                                        </p:tgtEl>
                                      </p:cMediaNode>
                                    </p:audio>
                                  </p:sub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69636">
                                            <p:txEl>
                                              <p:pRg st="5" end="5"/>
                                            </p:txEl>
                                          </p:spTgt>
                                        </p:tgtEl>
                                        <p:attrNameLst>
                                          <p:attrName>style.visibility</p:attrName>
                                        </p:attrNameLst>
                                      </p:cBhvr>
                                      <p:to>
                                        <p:strVal val="visible"/>
                                      </p:to>
                                    </p:set>
                                    <p:animEffect transition="in" filter="wipe(left)">
                                      <p:cBhvr>
                                        <p:cTn id="62" dur="3000"/>
                                        <p:tgtEl>
                                          <p:spTgt spid="69636">
                                            <p:txEl>
                                              <p:pRg st="5" end="5"/>
                                            </p:txEl>
                                          </p:spTgt>
                                        </p:tgtEl>
                                      </p:cBhvr>
                                    </p:animEffect>
                                  </p:childTnLst>
                                  <p:subTnLst>
                                    <p:audio>
                                      <p:cMediaNode>
                                        <p:cTn display="0" masterRel="sameClick">
                                          <p:stCondLst>
                                            <p:cond evt="begin" delay="0">
                                              <p:tn val="60"/>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57" grpId="0"/>
      <p:bldP spid="6965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文本框 71681"/>
          <p:cNvSpPr txBox="1"/>
          <p:nvPr/>
        </p:nvSpPr>
        <p:spPr>
          <a:xfrm>
            <a:off x="1524001" y="34926"/>
            <a:ext cx="9324975" cy="2043113"/>
          </a:xfrm>
          <a:prstGeom prst="rect">
            <a:avLst/>
          </a:prstGeom>
          <a:noFill/>
          <a:ln w="9525">
            <a:noFill/>
          </a:ln>
        </p:spPr>
        <p:txBody>
          <a:bodyPr>
            <a:spAutoFit/>
          </a:bodyPr>
          <a:lstStyle/>
          <a:p>
            <a:pPr lvl="0">
              <a:spcBef>
                <a:spcPct val="50000"/>
              </a:spcBef>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例</a:t>
            </a:r>
            <a:r>
              <a:rPr lang="en-US" altLang="zh-CN" sz="3200" b="1" dirty="0">
                <a:solidFill>
                  <a:srgbClr val="0000FF"/>
                </a:solidFill>
                <a:latin typeface="Times New Roman" panose="02020603050405020304" pitchFamily="18" charset="0"/>
                <a:ea typeface="宋体" panose="02010600030101010101" pitchFamily="2" charset="-122"/>
              </a:rPr>
              <a:t>3</a:t>
            </a:r>
            <a:r>
              <a:rPr lang="zh-CN" altLang="en-US" sz="3200" b="1" dirty="0">
                <a:solidFill>
                  <a:srgbClr val="0000FF"/>
                </a:solidFill>
                <a:latin typeface="Times New Roman" panose="02020603050405020304" pitchFamily="18" charset="0"/>
                <a:ea typeface="宋体" panose="02010600030101010101" pitchFamily="2" charset="-122"/>
              </a:rPr>
              <a:t>：如图：直线</a:t>
            </a:r>
            <a:r>
              <a:rPr lang="en-US" altLang="zh-CN" sz="3200" b="1" dirty="0">
                <a:solidFill>
                  <a:srgbClr val="0000FF"/>
                </a:solidFill>
                <a:latin typeface="Times New Roman" panose="02020603050405020304" pitchFamily="18" charset="0"/>
                <a:ea typeface="宋体" panose="02010600030101010101" pitchFamily="2" charset="-122"/>
              </a:rPr>
              <a:t>AB</a:t>
            </a:r>
            <a:r>
              <a:rPr lang="zh-CN" altLang="en-US" sz="3200" b="1" dirty="0">
                <a:solidFill>
                  <a:srgbClr val="0000FF"/>
                </a:solidFill>
                <a:latin typeface="Times New Roman" panose="02020603050405020304" pitchFamily="18" charset="0"/>
                <a:ea typeface="宋体" panose="02010600030101010101" pitchFamily="2" charset="-122"/>
              </a:rPr>
              <a:t>和 </a:t>
            </a:r>
            <a:r>
              <a:rPr lang="en-US" altLang="zh-CN" sz="3200" b="1" dirty="0">
                <a:solidFill>
                  <a:srgbClr val="0000FF"/>
                </a:solidFill>
                <a:latin typeface="Times New Roman" panose="02020603050405020304" pitchFamily="18" charset="0"/>
                <a:ea typeface="宋体" panose="02010600030101010101" pitchFamily="2" charset="-122"/>
              </a:rPr>
              <a:t>CD</a:t>
            </a:r>
            <a:r>
              <a:rPr lang="zh-CN" altLang="en-US" sz="3200" b="1" dirty="0">
                <a:solidFill>
                  <a:srgbClr val="0000FF"/>
                </a:solidFill>
                <a:latin typeface="Times New Roman" panose="02020603050405020304" pitchFamily="18" charset="0"/>
                <a:ea typeface="宋体" panose="02010600030101010101" pitchFamily="2" charset="-122"/>
              </a:rPr>
              <a:t>相交于点</a:t>
            </a:r>
            <a:r>
              <a:rPr lang="en-US" altLang="zh-CN" sz="3200" b="1" dirty="0">
                <a:solidFill>
                  <a:srgbClr val="0000FF"/>
                </a:solidFill>
                <a:latin typeface="Times New Roman" panose="02020603050405020304" pitchFamily="18" charset="0"/>
                <a:ea typeface="宋体" panose="02010600030101010101" pitchFamily="2" charset="-122"/>
              </a:rPr>
              <a:t>O,OE</a:t>
            </a:r>
            <a:r>
              <a:rPr lang="zh-CN" altLang="en-US" sz="3200" b="1" dirty="0">
                <a:solidFill>
                  <a:srgbClr val="0000FF"/>
                </a:solidFill>
                <a:latin typeface="Times New Roman" panose="02020603050405020304" pitchFamily="18" charset="0"/>
                <a:ea typeface="宋体" panose="02010600030101010101" pitchFamily="2" charset="-122"/>
              </a:rPr>
              <a:t>　</a:t>
            </a:r>
            <a:r>
              <a:rPr lang="en-US" altLang="zh-CN" sz="3200" b="1" dirty="0">
                <a:solidFill>
                  <a:srgbClr val="0000FF"/>
                </a:solidFill>
                <a:latin typeface="Times New Roman" panose="02020603050405020304" pitchFamily="18" charset="0"/>
                <a:ea typeface="宋体" panose="02010600030101010101" pitchFamily="2" charset="-122"/>
              </a:rPr>
              <a:t>A</a:t>
            </a:r>
            <a:r>
              <a:rPr lang="zh-CN" altLang="en-US" sz="3200" b="1" dirty="0">
                <a:solidFill>
                  <a:srgbClr val="0000FF"/>
                </a:solidFill>
                <a:latin typeface="Times New Roman" panose="02020603050405020304" pitchFamily="18" charset="0"/>
                <a:ea typeface="宋体" panose="02010600030101010101" pitchFamily="2" charset="-122"/>
              </a:rPr>
              <a:t>Ｂ</a:t>
            </a:r>
            <a:r>
              <a:rPr lang="en-US" altLang="zh-CN" sz="3200" b="1">
                <a:solidFill>
                  <a:srgbClr val="0000FF"/>
                </a:solidFill>
                <a:latin typeface="Times New Roman" panose="02020603050405020304" pitchFamily="18" charset="0"/>
                <a:ea typeface="宋体" panose="02010600030101010101" pitchFamily="2" charset="-122"/>
              </a:rPr>
              <a:t>,</a:t>
            </a:r>
          </a:p>
          <a:p>
            <a:pPr lvl="0">
              <a:spcBef>
                <a:spcPct val="50000"/>
              </a:spcBef>
              <a:buClr>
                <a:srgbClr val="000000"/>
              </a:buClr>
            </a:pPr>
            <a:r>
              <a:rPr lang="en-US" altLang="zh-CN" sz="3200" b="1" dirty="0">
                <a:solidFill>
                  <a:srgbClr val="0000FF"/>
                </a:solidFill>
                <a:latin typeface="Times New Roman" panose="02020603050405020304" pitchFamily="18" charset="0"/>
                <a:ea typeface="宋体" panose="02010600030101010101" pitchFamily="2" charset="-122"/>
              </a:rPr>
              <a:t>OF</a:t>
            </a:r>
            <a:r>
              <a:rPr lang="zh-CN" altLang="en-US" sz="3200" b="1" dirty="0">
                <a:solidFill>
                  <a:srgbClr val="0000FF"/>
                </a:solidFill>
                <a:latin typeface="Times New Roman" panose="02020603050405020304" pitchFamily="18" charset="0"/>
                <a:ea typeface="宋体" panose="02010600030101010101" pitchFamily="2" charset="-122"/>
              </a:rPr>
              <a:t>　ＣＤ</a:t>
            </a:r>
            <a:r>
              <a:rPr lang="en-US" altLang="zh-CN" sz="3200" b="1" dirty="0">
                <a:solidFill>
                  <a:srgbClr val="0000FF"/>
                </a:solidFill>
                <a:latin typeface="Times New Roman" panose="02020603050405020304" pitchFamily="18" charset="0"/>
                <a:ea typeface="宋体" panose="02010600030101010101" pitchFamily="2" charset="-122"/>
              </a:rPr>
              <a:t>,∠</a:t>
            </a:r>
            <a:r>
              <a:rPr lang="zh-CN" altLang="en-US" sz="3200" b="1" dirty="0">
                <a:solidFill>
                  <a:srgbClr val="0000FF"/>
                </a:solidFill>
                <a:latin typeface="Times New Roman" panose="02020603050405020304" pitchFamily="18" charset="0"/>
                <a:ea typeface="宋体" panose="02010600030101010101" pitchFamily="2" charset="-122"/>
              </a:rPr>
              <a:t>Ｂ</a:t>
            </a:r>
            <a:r>
              <a:rPr lang="en-US" altLang="zh-CN" sz="3200" b="1" dirty="0">
                <a:solidFill>
                  <a:srgbClr val="0000FF"/>
                </a:solidFill>
                <a:latin typeface="Times New Roman" panose="02020603050405020304" pitchFamily="18" charset="0"/>
                <a:ea typeface="宋体" panose="02010600030101010101" pitchFamily="2" charset="-122"/>
              </a:rPr>
              <a:t>OF=40º,</a:t>
            </a:r>
            <a:r>
              <a:rPr lang="zh-CN" altLang="en-US" sz="3200" b="1" dirty="0">
                <a:solidFill>
                  <a:srgbClr val="0000FF"/>
                </a:solidFill>
                <a:latin typeface="Times New Roman" panose="02020603050405020304" pitchFamily="18" charset="0"/>
                <a:ea typeface="宋体" panose="02010600030101010101" pitchFamily="2" charset="-122"/>
              </a:rPr>
              <a:t>求</a:t>
            </a:r>
            <a:r>
              <a:rPr lang="en-US" altLang="zh-CN" sz="3200" b="1" dirty="0">
                <a:solidFill>
                  <a:srgbClr val="0000FF"/>
                </a:solidFill>
                <a:latin typeface="Times New Roman" panose="02020603050405020304" pitchFamily="18" charset="0"/>
                <a:ea typeface="宋体" panose="02010600030101010101" pitchFamily="2" charset="-122"/>
              </a:rPr>
              <a:t>∠</a:t>
            </a:r>
            <a:r>
              <a:rPr lang="zh-CN" altLang="en-US" sz="3200" b="1" dirty="0">
                <a:solidFill>
                  <a:srgbClr val="0000FF"/>
                </a:solidFill>
                <a:latin typeface="Times New Roman" panose="02020603050405020304" pitchFamily="18" charset="0"/>
                <a:ea typeface="宋体" panose="02010600030101010101" pitchFamily="2" charset="-122"/>
              </a:rPr>
              <a:t>Ｄ</a:t>
            </a:r>
            <a:r>
              <a:rPr lang="en-US" altLang="zh-CN" sz="3200" b="1" dirty="0">
                <a:solidFill>
                  <a:srgbClr val="0000FF"/>
                </a:solidFill>
                <a:latin typeface="Times New Roman" panose="02020603050405020304" pitchFamily="18" charset="0"/>
                <a:ea typeface="宋体" panose="02010600030101010101" pitchFamily="2" charset="-122"/>
              </a:rPr>
              <a:t>OE</a:t>
            </a:r>
            <a:r>
              <a:rPr lang="zh-CN" altLang="en-US" sz="3200" b="1" dirty="0">
                <a:solidFill>
                  <a:srgbClr val="0000FF"/>
                </a:solidFill>
                <a:latin typeface="Times New Roman" panose="02020603050405020304" pitchFamily="18" charset="0"/>
                <a:ea typeface="宋体" panose="02010600030101010101" pitchFamily="2" charset="-122"/>
              </a:rPr>
              <a:t>和</a:t>
            </a:r>
            <a:r>
              <a:rPr lang="en-US" altLang="zh-CN" sz="3200" b="1" dirty="0">
                <a:solidFill>
                  <a:srgbClr val="0000FF"/>
                </a:solidFill>
                <a:latin typeface="Times New Roman" panose="02020603050405020304" pitchFamily="18" charset="0"/>
                <a:ea typeface="宋体" panose="02010600030101010101" pitchFamily="2" charset="-122"/>
              </a:rPr>
              <a:t>∠AOC</a:t>
            </a:r>
            <a:r>
              <a:rPr lang="zh-CN" altLang="en-US" sz="3200" b="1" dirty="0">
                <a:solidFill>
                  <a:srgbClr val="0000FF"/>
                </a:solidFill>
                <a:latin typeface="Times New Roman" panose="02020603050405020304" pitchFamily="18" charset="0"/>
                <a:ea typeface="宋体" panose="02010600030101010101" pitchFamily="2" charset="-122"/>
              </a:rPr>
              <a:t>的度数</a:t>
            </a:r>
          </a:p>
          <a:p>
            <a:pPr lvl="0">
              <a:spcBef>
                <a:spcPct val="50000"/>
              </a:spcBef>
              <a:buClr>
                <a:srgbClr val="000000"/>
              </a:buClr>
            </a:pPr>
            <a:endParaRPr lang="zh-CN" altLang="en-US" sz="3200" b="1" dirty="0">
              <a:solidFill>
                <a:srgbClr val="0000FF"/>
              </a:solidFill>
              <a:latin typeface="Times New Roman" panose="02020603050405020304" pitchFamily="18" charset="0"/>
              <a:ea typeface="宋体" panose="02010600030101010101" pitchFamily="2" charset="-122"/>
            </a:endParaRPr>
          </a:p>
        </p:txBody>
      </p:sp>
      <p:grpSp>
        <p:nvGrpSpPr>
          <p:cNvPr id="71683" name="组合 71682"/>
          <p:cNvGrpSpPr/>
          <p:nvPr/>
        </p:nvGrpSpPr>
        <p:grpSpPr>
          <a:xfrm>
            <a:off x="8975725" y="188914"/>
            <a:ext cx="287338" cy="288925"/>
            <a:chOff x="1701" y="2840"/>
            <a:chExt cx="181" cy="182"/>
          </a:xfrm>
        </p:grpSpPr>
        <p:sp>
          <p:nvSpPr>
            <p:cNvPr id="71684" name="直接连接符 71683"/>
            <p:cNvSpPr/>
            <p:nvPr/>
          </p:nvSpPr>
          <p:spPr>
            <a:xfrm>
              <a:off x="1791" y="2840"/>
              <a:ext cx="0" cy="182"/>
            </a:xfrm>
            <a:prstGeom prst="line">
              <a:avLst/>
            </a:prstGeom>
            <a:ln w="38100" cap="flat" cmpd="sng">
              <a:solidFill>
                <a:srgbClr val="0000FF"/>
              </a:solidFill>
              <a:prstDash val="solid"/>
              <a:headEnd type="none" w="med" len="med"/>
              <a:tailEnd type="none" w="med" len="med"/>
            </a:ln>
          </p:spPr>
        </p:sp>
        <p:sp>
          <p:nvSpPr>
            <p:cNvPr id="71685" name="直接连接符 71684"/>
            <p:cNvSpPr/>
            <p:nvPr/>
          </p:nvSpPr>
          <p:spPr>
            <a:xfrm>
              <a:off x="1701" y="3022"/>
              <a:ext cx="181" cy="0"/>
            </a:xfrm>
            <a:prstGeom prst="line">
              <a:avLst/>
            </a:prstGeom>
            <a:ln w="38100" cap="flat" cmpd="sng">
              <a:solidFill>
                <a:srgbClr val="0000FF"/>
              </a:solidFill>
              <a:prstDash val="solid"/>
              <a:headEnd type="none" w="med" len="med"/>
              <a:tailEnd type="none" w="med" len="med"/>
            </a:ln>
          </p:spPr>
        </p:sp>
      </p:grpSp>
      <p:grpSp>
        <p:nvGrpSpPr>
          <p:cNvPr id="71686" name="组合 71685"/>
          <p:cNvGrpSpPr/>
          <p:nvPr/>
        </p:nvGrpSpPr>
        <p:grpSpPr>
          <a:xfrm>
            <a:off x="2279650" y="908051"/>
            <a:ext cx="287338" cy="288925"/>
            <a:chOff x="1701" y="2840"/>
            <a:chExt cx="181" cy="182"/>
          </a:xfrm>
        </p:grpSpPr>
        <p:sp>
          <p:nvSpPr>
            <p:cNvPr id="71687" name="直接连接符 71686"/>
            <p:cNvSpPr/>
            <p:nvPr/>
          </p:nvSpPr>
          <p:spPr>
            <a:xfrm>
              <a:off x="1791" y="2840"/>
              <a:ext cx="0" cy="182"/>
            </a:xfrm>
            <a:prstGeom prst="line">
              <a:avLst/>
            </a:prstGeom>
            <a:ln w="38100" cap="flat" cmpd="sng">
              <a:solidFill>
                <a:srgbClr val="0000FF"/>
              </a:solidFill>
              <a:prstDash val="solid"/>
              <a:headEnd type="none" w="med" len="med"/>
              <a:tailEnd type="none" w="med" len="med"/>
            </a:ln>
          </p:spPr>
        </p:sp>
        <p:sp>
          <p:nvSpPr>
            <p:cNvPr id="71688" name="直接连接符 71687"/>
            <p:cNvSpPr/>
            <p:nvPr/>
          </p:nvSpPr>
          <p:spPr>
            <a:xfrm>
              <a:off x="1701" y="3022"/>
              <a:ext cx="181" cy="0"/>
            </a:xfrm>
            <a:prstGeom prst="line">
              <a:avLst/>
            </a:prstGeom>
            <a:ln w="38100" cap="flat" cmpd="sng">
              <a:solidFill>
                <a:srgbClr val="0000FF"/>
              </a:solidFill>
              <a:prstDash val="solid"/>
              <a:headEnd type="none" w="med" len="med"/>
              <a:tailEnd type="none" w="med" len="med"/>
            </a:ln>
          </p:spPr>
        </p:sp>
      </p:grpSp>
      <p:grpSp>
        <p:nvGrpSpPr>
          <p:cNvPr id="71709" name="组合 71708"/>
          <p:cNvGrpSpPr/>
          <p:nvPr/>
        </p:nvGrpSpPr>
        <p:grpSpPr>
          <a:xfrm>
            <a:off x="6096000" y="1412876"/>
            <a:ext cx="4897438" cy="3814763"/>
            <a:chOff x="2789" y="890"/>
            <a:chExt cx="3085" cy="2403"/>
          </a:xfrm>
        </p:grpSpPr>
        <p:sp>
          <p:nvSpPr>
            <p:cNvPr id="71690" name="直接连接符 71689"/>
            <p:cNvSpPr/>
            <p:nvPr/>
          </p:nvSpPr>
          <p:spPr>
            <a:xfrm>
              <a:off x="2880" y="2387"/>
              <a:ext cx="2676" cy="0"/>
            </a:xfrm>
            <a:prstGeom prst="line">
              <a:avLst/>
            </a:prstGeom>
            <a:ln w="53975" cap="flat" cmpd="sng">
              <a:solidFill>
                <a:srgbClr val="0000FF"/>
              </a:solidFill>
              <a:prstDash val="solid"/>
              <a:headEnd type="none" w="med" len="med"/>
              <a:tailEnd type="none" w="med" len="med"/>
            </a:ln>
          </p:spPr>
        </p:sp>
        <p:sp>
          <p:nvSpPr>
            <p:cNvPr id="71691" name="直接连接符 71690"/>
            <p:cNvSpPr/>
            <p:nvPr/>
          </p:nvSpPr>
          <p:spPr>
            <a:xfrm>
              <a:off x="4150" y="1253"/>
              <a:ext cx="0" cy="1134"/>
            </a:xfrm>
            <a:prstGeom prst="line">
              <a:avLst/>
            </a:prstGeom>
            <a:ln w="53975" cap="flat" cmpd="sng">
              <a:solidFill>
                <a:srgbClr val="0000FF"/>
              </a:solidFill>
              <a:prstDash val="solid"/>
              <a:headEnd type="none" w="med" len="med"/>
              <a:tailEnd type="none" w="med" len="med"/>
            </a:ln>
          </p:spPr>
        </p:sp>
        <p:sp>
          <p:nvSpPr>
            <p:cNvPr id="71692" name="直接连接符 71691"/>
            <p:cNvSpPr/>
            <p:nvPr/>
          </p:nvSpPr>
          <p:spPr>
            <a:xfrm flipV="1">
              <a:off x="4150" y="1525"/>
              <a:ext cx="726" cy="862"/>
            </a:xfrm>
            <a:prstGeom prst="line">
              <a:avLst/>
            </a:prstGeom>
            <a:ln w="53975" cap="flat" cmpd="sng">
              <a:solidFill>
                <a:srgbClr val="0000FF"/>
              </a:solidFill>
              <a:prstDash val="solid"/>
              <a:headEnd type="none" w="med" len="med"/>
              <a:tailEnd type="none" w="med" len="med"/>
            </a:ln>
          </p:spPr>
        </p:sp>
        <p:sp>
          <p:nvSpPr>
            <p:cNvPr id="71693" name="直接连接符 71692"/>
            <p:cNvSpPr/>
            <p:nvPr/>
          </p:nvSpPr>
          <p:spPr>
            <a:xfrm>
              <a:off x="3560" y="1571"/>
              <a:ext cx="1089" cy="1496"/>
            </a:xfrm>
            <a:prstGeom prst="line">
              <a:avLst/>
            </a:prstGeom>
            <a:ln w="53975" cap="flat" cmpd="sng">
              <a:solidFill>
                <a:srgbClr val="0000FF"/>
              </a:solidFill>
              <a:prstDash val="solid"/>
              <a:headEnd type="none" w="med" len="med"/>
              <a:tailEnd type="none" w="med" len="med"/>
            </a:ln>
          </p:spPr>
        </p:sp>
        <p:sp>
          <p:nvSpPr>
            <p:cNvPr id="71694" name="文本框 71693"/>
            <p:cNvSpPr txBox="1"/>
            <p:nvPr/>
          </p:nvSpPr>
          <p:spPr>
            <a:xfrm>
              <a:off x="2789" y="2341"/>
              <a:ext cx="454" cy="404"/>
            </a:xfrm>
            <a:prstGeom prst="rect">
              <a:avLst/>
            </a:prstGeom>
            <a:noFill/>
            <a:ln w="9525">
              <a:noFill/>
            </a:ln>
          </p:spPr>
          <p:txBody>
            <a:bodyPr>
              <a:spAutoFit/>
            </a:bodyPr>
            <a:lstStyle/>
            <a:p>
              <a:pPr lvl="0">
                <a:spcBef>
                  <a:spcPct val="50000"/>
                </a:spcBef>
                <a:buClr>
                  <a:srgbClr val="000000"/>
                </a:buClr>
              </a:pPr>
              <a:r>
                <a:rPr lang="en-US" altLang="zh-CN" sz="3600" b="1">
                  <a:solidFill>
                    <a:srgbClr val="0000FF"/>
                  </a:solidFill>
                  <a:latin typeface="Times New Roman" panose="02020603050405020304" pitchFamily="18" charset="0"/>
                  <a:ea typeface="宋体" panose="02010600030101010101" pitchFamily="2" charset="-122"/>
                </a:rPr>
                <a:t>A</a:t>
              </a:r>
            </a:p>
          </p:txBody>
        </p:sp>
        <p:sp>
          <p:nvSpPr>
            <p:cNvPr id="71695" name="文本框 71694"/>
            <p:cNvSpPr txBox="1"/>
            <p:nvPr/>
          </p:nvSpPr>
          <p:spPr>
            <a:xfrm>
              <a:off x="4876" y="1344"/>
              <a:ext cx="454" cy="404"/>
            </a:xfrm>
            <a:prstGeom prst="rect">
              <a:avLst/>
            </a:prstGeom>
            <a:noFill/>
            <a:ln w="9525">
              <a:noFill/>
            </a:ln>
          </p:spPr>
          <p:txBody>
            <a:bodyPr>
              <a:spAutoFit/>
            </a:bodyPr>
            <a:lstStyle/>
            <a:p>
              <a:pPr lvl="0">
                <a:spcBef>
                  <a:spcPct val="50000"/>
                </a:spcBef>
                <a:buClr>
                  <a:srgbClr val="000000"/>
                </a:buClr>
              </a:pPr>
              <a:r>
                <a:rPr lang="en-US" altLang="zh-CN" sz="3600" b="1">
                  <a:solidFill>
                    <a:srgbClr val="0000FF"/>
                  </a:solidFill>
                  <a:latin typeface="Times New Roman" panose="02020603050405020304" pitchFamily="18" charset="0"/>
                  <a:ea typeface="宋体" panose="02010600030101010101" pitchFamily="2" charset="-122"/>
                </a:rPr>
                <a:t>F</a:t>
              </a:r>
            </a:p>
          </p:txBody>
        </p:sp>
        <p:sp>
          <p:nvSpPr>
            <p:cNvPr id="71696" name="文本框 71695"/>
            <p:cNvSpPr txBox="1"/>
            <p:nvPr/>
          </p:nvSpPr>
          <p:spPr>
            <a:xfrm>
              <a:off x="3969" y="890"/>
              <a:ext cx="454" cy="404"/>
            </a:xfrm>
            <a:prstGeom prst="rect">
              <a:avLst/>
            </a:prstGeom>
            <a:noFill/>
            <a:ln w="9525">
              <a:noFill/>
            </a:ln>
          </p:spPr>
          <p:txBody>
            <a:bodyPr>
              <a:spAutoFit/>
            </a:bodyPr>
            <a:lstStyle/>
            <a:p>
              <a:pPr lvl="0">
                <a:spcBef>
                  <a:spcPct val="50000"/>
                </a:spcBef>
                <a:buClr>
                  <a:srgbClr val="000000"/>
                </a:buClr>
              </a:pPr>
              <a:r>
                <a:rPr lang="en-US" altLang="zh-CN" sz="3600" b="1">
                  <a:solidFill>
                    <a:srgbClr val="0000FF"/>
                  </a:solidFill>
                  <a:latin typeface="Times New Roman" panose="02020603050405020304" pitchFamily="18" charset="0"/>
                  <a:ea typeface="宋体" panose="02010600030101010101" pitchFamily="2" charset="-122"/>
                </a:rPr>
                <a:t>E</a:t>
              </a:r>
            </a:p>
          </p:txBody>
        </p:sp>
        <p:sp>
          <p:nvSpPr>
            <p:cNvPr id="71697" name="文本框 71696"/>
            <p:cNvSpPr txBox="1"/>
            <p:nvPr/>
          </p:nvSpPr>
          <p:spPr>
            <a:xfrm>
              <a:off x="4604" y="2886"/>
              <a:ext cx="454" cy="407"/>
            </a:xfrm>
            <a:prstGeom prst="rect">
              <a:avLst/>
            </a:prstGeom>
            <a:noFill/>
            <a:ln w="9525">
              <a:noFill/>
            </a:ln>
          </p:spPr>
          <p:txBody>
            <a:bodyPr>
              <a:spAutoFit/>
            </a:bodyPr>
            <a:lstStyle/>
            <a:p>
              <a:pPr lvl="0">
                <a:spcBef>
                  <a:spcPct val="50000"/>
                </a:spcBef>
                <a:buClr>
                  <a:srgbClr val="000000"/>
                </a:buClr>
              </a:pPr>
              <a:r>
                <a:rPr lang="en-US" altLang="zh-CN" sz="3600" b="1">
                  <a:solidFill>
                    <a:srgbClr val="0000FF"/>
                  </a:solidFill>
                  <a:latin typeface="Times New Roman" panose="02020603050405020304" pitchFamily="18" charset="0"/>
                  <a:ea typeface="宋体" panose="02010600030101010101" pitchFamily="2" charset="-122"/>
                </a:rPr>
                <a:t>D</a:t>
              </a:r>
            </a:p>
          </p:txBody>
        </p:sp>
        <p:sp>
          <p:nvSpPr>
            <p:cNvPr id="71698" name="文本框 71697"/>
            <p:cNvSpPr txBox="1"/>
            <p:nvPr/>
          </p:nvSpPr>
          <p:spPr>
            <a:xfrm>
              <a:off x="3243" y="1298"/>
              <a:ext cx="454" cy="407"/>
            </a:xfrm>
            <a:prstGeom prst="rect">
              <a:avLst/>
            </a:prstGeom>
            <a:noFill/>
            <a:ln w="9525">
              <a:noFill/>
            </a:ln>
          </p:spPr>
          <p:txBody>
            <a:bodyPr>
              <a:spAutoFit/>
            </a:bodyPr>
            <a:lstStyle/>
            <a:p>
              <a:pPr lvl="0">
                <a:spcBef>
                  <a:spcPct val="50000"/>
                </a:spcBef>
                <a:buClr>
                  <a:srgbClr val="000000"/>
                </a:buClr>
              </a:pPr>
              <a:r>
                <a:rPr lang="en-US" altLang="zh-CN" sz="3600" b="1">
                  <a:solidFill>
                    <a:srgbClr val="0000FF"/>
                  </a:solidFill>
                  <a:latin typeface="Times New Roman" panose="02020603050405020304" pitchFamily="18" charset="0"/>
                  <a:ea typeface="宋体" panose="02010600030101010101" pitchFamily="2" charset="-122"/>
                </a:rPr>
                <a:t>C</a:t>
              </a:r>
            </a:p>
          </p:txBody>
        </p:sp>
        <p:sp>
          <p:nvSpPr>
            <p:cNvPr id="71699" name="文本框 71698"/>
            <p:cNvSpPr txBox="1"/>
            <p:nvPr/>
          </p:nvSpPr>
          <p:spPr>
            <a:xfrm>
              <a:off x="5420" y="2341"/>
              <a:ext cx="454" cy="404"/>
            </a:xfrm>
            <a:prstGeom prst="rect">
              <a:avLst/>
            </a:prstGeom>
            <a:noFill/>
            <a:ln w="9525">
              <a:noFill/>
            </a:ln>
          </p:spPr>
          <p:txBody>
            <a:bodyPr>
              <a:spAutoFit/>
            </a:bodyPr>
            <a:lstStyle/>
            <a:p>
              <a:pPr lvl="0">
                <a:spcBef>
                  <a:spcPct val="50000"/>
                </a:spcBef>
                <a:buClr>
                  <a:srgbClr val="000000"/>
                </a:buClr>
              </a:pPr>
              <a:r>
                <a:rPr lang="en-US" altLang="zh-CN" sz="3600" b="1">
                  <a:solidFill>
                    <a:srgbClr val="0000FF"/>
                  </a:solidFill>
                  <a:latin typeface="Times New Roman" panose="02020603050405020304" pitchFamily="18" charset="0"/>
                  <a:ea typeface="宋体" panose="02010600030101010101" pitchFamily="2" charset="-122"/>
                </a:rPr>
                <a:t>B</a:t>
              </a:r>
            </a:p>
          </p:txBody>
        </p:sp>
        <p:sp>
          <p:nvSpPr>
            <p:cNvPr id="71700" name="文本框 71699"/>
            <p:cNvSpPr txBox="1"/>
            <p:nvPr/>
          </p:nvSpPr>
          <p:spPr>
            <a:xfrm>
              <a:off x="3878" y="2341"/>
              <a:ext cx="409" cy="404"/>
            </a:xfrm>
            <a:prstGeom prst="rect">
              <a:avLst/>
            </a:prstGeom>
            <a:noFill/>
            <a:ln w="9525">
              <a:noFill/>
            </a:ln>
          </p:spPr>
          <p:txBody>
            <a:bodyPr>
              <a:spAutoFit/>
            </a:bodyPr>
            <a:lstStyle/>
            <a:p>
              <a:pPr lvl="0">
                <a:spcBef>
                  <a:spcPct val="50000"/>
                </a:spcBef>
                <a:buClr>
                  <a:srgbClr val="000000"/>
                </a:buClr>
              </a:pPr>
              <a:r>
                <a:rPr lang="en-US" altLang="zh-CN" sz="3600" b="1">
                  <a:solidFill>
                    <a:srgbClr val="0000FF"/>
                  </a:solidFill>
                  <a:latin typeface="Times New Roman" panose="02020603050405020304" pitchFamily="18" charset="0"/>
                  <a:ea typeface="宋体" panose="02010600030101010101" pitchFamily="2" charset="-122"/>
                </a:rPr>
                <a:t>O</a:t>
              </a:r>
            </a:p>
          </p:txBody>
        </p:sp>
      </p:grpSp>
      <p:grpSp>
        <p:nvGrpSpPr>
          <p:cNvPr id="71706" name="组合 71705"/>
          <p:cNvGrpSpPr/>
          <p:nvPr/>
        </p:nvGrpSpPr>
        <p:grpSpPr>
          <a:xfrm>
            <a:off x="8256588" y="3500439"/>
            <a:ext cx="215900" cy="287337"/>
            <a:chOff x="4422" y="1525"/>
            <a:chExt cx="136" cy="181"/>
          </a:xfrm>
        </p:grpSpPr>
        <p:sp>
          <p:nvSpPr>
            <p:cNvPr id="71701" name="直接连接符 71700"/>
            <p:cNvSpPr/>
            <p:nvPr/>
          </p:nvSpPr>
          <p:spPr>
            <a:xfrm>
              <a:off x="4422" y="1525"/>
              <a:ext cx="136" cy="0"/>
            </a:xfrm>
            <a:prstGeom prst="line">
              <a:avLst/>
            </a:prstGeom>
            <a:ln w="38100" cap="flat" cmpd="sng">
              <a:solidFill>
                <a:srgbClr val="FF0000"/>
              </a:solidFill>
              <a:prstDash val="solid"/>
              <a:headEnd type="none" w="med" len="med"/>
              <a:tailEnd type="none" w="med" len="med"/>
            </a:ln>
          </p:spPr>
        </p:sp>
        <p:sp>
          <p:nvSpPr>
            <p:cNvPr id="71702" name="直接连接符 71701"/>
            <p:cNvSpPr/>
            <p:nvPr/>
          </p:nvSpPr>
          <p:spPr>
            <a:xfrm>
              <a:off x="4558" y="1525"/>
              <a:ext cx="0" cy="181"/>
            </a:xfrm>
            <a:prstGeom prst="line">
              <a:avLst/>
            </a:prstGeom>
            <a:ln w="38100" cap="flat" cmpd="sng">
              <a:solidFill>
                <a:srgbClr val="FF0000"/>
              </a:solidFill>
              <a:prstDash val="solid"/>
              <a:headEnd type="none" w="med" len="med"/>
              <a:tailEnd type="none" w="med" len="med"/>
            </a:ln>
          </p:spPr>
        </p:sp>
      </p:grpSp>
      <p:grpSp>
        <p:nvGrpSpPr>
          <p:cNvPr id="71707" name="组合 71706"/>
          <p:cNvGrpSpPr/>
          <p:nvPr/>
        </p:nvGrpSpPr>
        <p:grpSpPr>
          <a:xfrm>
            <a:off x="8401050" y="3573464"/>
            <a:ext cx="228600" cy="433387"/>
            <a:chOff x="3606" y="3339"/>
            <a:chExt cx="144" cy="273"/>
          </a:xfrm>
        </p:grpSpPr>
        <p:sp>
          <p:nvSpPr>
            <p:cNvPr id="71703" name="直接连接符 71702"/>
            <p:cNvSpPr/>
            <p:nvPr/>
          </p:nvSpPr>
          <p:spPr>
            <a:xfrm>
              <a:off x="3651" y="3339"/>
              <a:ext cx="96" cy="144"/>
            </a:xfrm>
            <a:prstGeom prst="line">
              <a:avLst/>
            </a:prstGeom>
            <a:ln w="38100" cap="flat" cmpd="sng">
              <a:solidFill>
                <a:srgbClr val="FF0000"/>
              </a:solidFill>
              <a:prstDash val="solid"/>
              <a:headEnd type="none" w="med" len="med"/>
              <a:tailEnd type="none" w="med" len="med"/>
            </a:ln>
          </p:spPr>
        </p:sp>
        <p:sp>
          <p:nvSpPr>
            <p:cNvPr id="71704" name="直接连接符 71703"/>
            <p:cNvSpPr/>
            <p:nvPr/>
          </p:nvSpPr>
          <p:spPr>
            <a:xfrm flipH="1">
              <a:off x="3606" y="3475"/>
              <a:ext cx="144" cy="137"/>
            </a:xfrm>
            <a:prstGeom prst="line">
              <a:avLst/>
            </a:prstGeom>
            <a:ln w="38100" cap="flat" cmpd="sng">
              <a:solidFill>
                <a:srgbClr val="FF0000"/>
              </a:solidFill>
              <a:prstDash val="solid"/>
              <a:headEnd type="none" w="med" len="med"/>
              <a:tailEnd type="none" w="med" len="med"/>
            </a:ln>
          </p:spPr>
        </p:sp>
      </p:grpSp>
      <mc:AlternateContent xmlns:mc="http://schemas.openxmlformats.org/markup-compatibility/2006" xmlns:p14="http://schemas.microsoft.com/office/powerpoint/2010/main">
        <mc:Choice Requires="p14">
          <p:contentPart p14:bwMode="auto" r:id="rId4">
            <p14:nvContentPartPr>
              <p14:cNvPr id="71705" name="墨迹 71704"/>
              <p14:cNvContentPartPr/>
              <p14:nvPr/>
            </p14:nvContentPartPr>
            <p14:xfrm>
              <a:off x="5319714" y="3919539"/>
              <a:ext cx="1587" cy="1587"/>
            </p14:xfrm>
          </p:contentPart>
        </mc:Choice>
        <mc:Fallback xmlns="">
          <p:pic>
            <p:nvPicPr>
              <p:cNvPr id="71705" name="墨迹 71704"/>
            </p:nvPicPr>
            <p:blipFill>
              <a:blip r:embed="rId5"/>
            </p:blipFill>
            <p:spPr>
              <a:xfrm>
                <a:off x="3795713" y="3919538"/>
                <a:ext cx="1587" cy="1587"/>
              </a:xfrm>
              <a:prstGeom prst="rect"/>
            </p:spPr>
          </p:pic>
        </mc:Fallback>
      </mc:AlternateContent>
      <p:sp>
        <p:nvSpPr>
          <p:cNvPr id="71711" name="矩形 71710"/>
          <p:cNvSpPr/>
          <p:nvPr/>
        </p:nvSpPr>
        <p:spPr>
          <a:xfrm>
            <a:off x="8759826" y="3213100"/>
            <a:ext cx="784225" cy="579438"/>
          </a:xfrm>
          <a:prstGeom prst="rect">
            <a:avLst/>
          </a:prstGeom>
          <a:noFill/>
          <a:ln w="9525">
            <a:noFill/>
          </a:ln>
        </p:spPr>
        <p:txBody>
          <a:bodyPr wrap="none" anchor="t">
            <a:spAutoFit/>
          </a:bodyPr>
          <a:lstStyle/>
          <a:p>
            <a:pPr lvl="0"/>
            <a:r>
              <a:rPr lang="en-US" altLang="zh-CN" sz="3200" b="1">
                <a:solidFill>
                  <a:srgbClr val="FF0000"/>
                </a:solidFill>
                <a:latin typeface="Arial" panose="020B0604020202020204" pitchFamily="34" charset="0"/>
                <a:ea typeface="宋体" panose="02010600030101010101" pitchFamily="2" charset="-122"/>
              </a:rPr>
              <a:t>40º</a:t>
            </a:r>
          </a:p>
        </p:txBody>
      </p:sp>
      <p:sp>
        <p:nvSpPr>
          <p:cNvPr id="71712" name="任意多边形 71711"/>
          <p:cNvSpPr/>
          <p:nvPr/>
        </p:nvSpPr>
        <p:spPr>
          <a:xfrm flipH="1">
            <a:off x="7753350" y="3429001"/>
            <a:ext cx="215900" cy="360363"/>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38100" cap="flat" cmpd="sng">
            <a:solidFill>
              <a:srgbClr val="FF0000"/>
            </a:solidFill>
            <a:prstDash val="solid"/>
            <a:headEnd type="none" w="med" len="med"/>
            <a:tailEnd type="none" w="med" len="med"/>
          </a:ln>
        </p:spPr>
        <p:txBody>
          <a:bodyPr/>
          <a:lstStyle/>
          <a:p>
            <a:endParaRPr lang="zh-CN" altLang="en-US"/>
          </a:p>
        </p:txBody>
      </p:sp>
      <p:sp>
        <p:nvSpPr>
          <p:cNvPr id="71713" name="文本框 71712"/>
          <p:cNvSpPr txBox="1"/>
          <p:nvPr/>
        </p:nvSpPr>
        <p:spPr>
          <a:xfrm>
            <a:off x="7392989" y="3141664"/>
            <a:ext cx="287337" cy="579437"/>
          </a:xfrm>
          <a:prstGeom prst="rect">
            <a:avLst/>
          </a:prstGeom>
          <a:noFill/>
          <a:ln w="9525">
            <a:noFill/>
          </a:ln>
        </p:spPr>
        <p:txBody>
          <a:bodyPr>
            <a:spAutoFit/>
          </a:bodyPr>
          <a:lstStyle/>
          <a:p>
            <a:pPr lvl="0">
              <a:spcBef>
                <a:spcPct val="50000"/>
              </a:spcBef>
            </a:pPr>
            <a:r>
              <a:rPr lang="en-US" altLang="zh-CN" sz="3200" b="1">
                <a:solidFill>
                  <a:srgbClr val="FF0000"/>
                </a:solidFill>
                <a:latin typeface="Times New Roman" panose="02020603050405020304" pitchFamily="18" charset="0"/>
                <a:ea typeface="宋体" panose="02010600030101010101" pitchFamily="2" charset="-122"/>
              </a:rPr>
              <a:t>?</a:t>
            </a:r>
          </a:p>
        </p:txBody>
      </p:sp>
      <p:sp>
        <p:nvSpPr>
          <p:cNvPr id="71716" name="任意多边形 71715"/>
          <p:cNvSpPr/>
          <p:nvPr/>
        </p:nvSpPr>
        <p:spPr>
          <a:xfrm>
            <a:off x="8616951" y="3357563"/>
            <a:ext cx="142875" cy="431800"/>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38100" cap="flat" cmpd="sng">
            <a:solidFill>
              <a:srgbClr val="FF0000"/>
            </a:solidFill>
            <a:prstDash val="solid"/>
            <a:headEnd type="none" w="med" len="med"/>
            <a:tailEnd type="none" w="med" len="med"/>
          </a:ln>
        </p:spPr>
        <p:txBody>
          <a:bodyPr/>
          <a:lstStyle/>
          <a:p>
            <a:endParaRPr lang="zh-CN" altLang="en-US"/>
          </a:p>
        </p:txBody>
      </p:sp>
      <p:sp>
        <p:nvSpPr>
          <p:cNvPr id="71717" name="任意多边形 71716"/>
          <p:cNvSpPr/>
          <p:nvPr/>
        </p:nvSpPr>
        <p:spPr>
          <a:xfrm>
            <a:off x="8256589" y="3284538"/>
            <a:ext cx="287337" cy="144462"/>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38100" cap="flat" cmpd="sng">
            <a:solidFill>
              <a:srgbClr val="FF0000"/>
            </a:solidFill>
            <a:prstDash val="solid"/>
            <a:headEnd type="none" w="med" len="med"/>
            <a:tailEnd type="none" w="med" len="med"/>
          </a:ln>
        </p:spPr>
        <p:txBody>
          <a:bodyPr/>
          <a:lstStyle/>
          <a:p>
            <a:endParaRPr lang="zh-CN" altLang="en-US"/>
          </a:p>
        </p:txBody>
      </p:sp>
      <p:sp>
        <p:nvSpPr>
          <p:cNvPr id="71718" name="文本框 71717"/>
          <p:cNvSpPr txBox="1"/>
          <p:nvPr/>
        </p:nvSpPr>
        <p:spPr>
          <a:xfrm>
            <a:off x="8256589" y="2781300"/>
            <a:ext cx="287337" cy="579438"/>
          </a:xfrm>
          <a:prstGeom prst="rect">
            <a:avLst/>
          </a:prstGeom>
          <a:noFill/>
          <a:ln w="9525">
            <a:noFill/>
          </a:ln>
        </p:spPr>
        <p:txBody>
          <a:bodyPr>
            <a:spAutoFit/>
          </a:bodyPr>
          <a:lstStyle/>
          <a:p>
            <a:pPr lvl="0">
              <a:spcBef>
                <a:spcPct val="50000"/>
              </a:spcBef>
            </a:pPr>
            <a:r>
              <a:rPr lang="en-US" altLang="zh-CN" sz="3200" b="1">
                <a:solidFill>
                  <a:srgbClr val="FF0000"/>
                </a:solidFill>
                <a:latin typeface="Times New Roman" panose="02020603050405020304" pitchFamily="18" charset="0"/>
                <a:ea typeface="宋体" panose="02010600030101010101" pitchFamily="2" charset="-122"/>
              </a:rPr>
              <a:t>1</a:t>
            </a:r>
          </a:p>
        </p:txBody>
      </p:sp>
    </p:spTree>
    <p:extLst>
      <p:ext uri="{BB962C8B-B14F-4D97-AF65-F5344CB8AC3E}">
        <p14:creationId xmlns:p14="http://schemas.microsoft.com/office/powerpoint/2010/main" val="248738874"/>
      </p:ext>
    </p:extLst>
  </p:cSld>
  <p:clrMapOvr>
    <a:masterClrMapping/>
  </p:clrMapOvr>
  <p:transition spd="slow">
    <p:push dir="u"/>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1706"/>
                                        </p:tgtEl>
                                        <p:attrNameLst>
                                          <p:attrName>style.visibility</p:attrName>
                                        </p:attrNameLst>
                                      </p:cBhvr>
                                      <p:to>
                                        <p:strVal val="visible"/>
                                      </p:to>
                                    </p:set>
                                    <p:animEffect transition="in" filter="wipe(left)">
                                      <p:cBhvr>
                                        <p:cTn id="7" dur="2000"/>
                                        <p:tgtEl>
                                          <p:spTgt spid="71706"/>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71707"/>
                                        </p:tgtEl>
                                        <p:attrNameLst>
                                          <p:attrName>style.visibility</p:attrName>
                                        </p:attrNameLst>
                                      </p:cBhvr>
                                      <p:to>
                                        <p:strVal val="visible"/>
                                      </p:to>
                                    </p:set>
                                    <p:animEffect transition="in" filter="wipe(up)">
                                      <p:cBhvr>
                                        <p:cTn id="12" dur="2000"/>
                                        <p:tgtEl>
                                          <p:spTgt spid="71707"/>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1716"/>
                                        </p:tgtEl>
                                        <p:attrNameLst>
                                          <p:attrName>style.visibility</p:attrName>
                                        </p:attrNameLst>
                                      </p:cBhvr>
                                      <p:to>
                                        <p:strVal val="visible"/>
                                      </p:to>
                                    </p:set>
                                    <p:animEffect transition="in" filter="wipe(left)">
                                      <p:cBhvr>
                                        <p:cTn id="17" dur="2000"/>
                                        <p:tgtEl>
                                          <p:spTgt spid="71716"/>
                                        </p:tgtEl>
                                      </p:cBhvr>
                                    </p:animEffect>
                                  </p:childTnLst>
                                  <p:subTnLst>
                                    <p:audio>
                                      <p:cMediaNode>
                                        <p:cTn display="0" masterRel="sameClick">
                                          <p:stCondLst>
                                            <p:cond evt="begin" delay="0">
                                              <p:tn val="15"/>
                                            </p:cond>
                                          </p:stCondLst>
                                          <p:endCondLst>
                                            <p:cond evt="onStopAudio" delay="0">
                                              <p:tgtEl>
                                                <p:sldTgt/>
                                              </p:tgtEl>
                                            </p:cond>
                                          </p:endCondLst>
                                        </p:cTn>
                                        <p:tgtEl>
                                          <p:sndTgt r:embed="rId2" name="chimes.wav"/>
                                        </p:tgtEl>
                                      </p:cMediaNode>
                                    </p:audio>
                                  </p:sub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1711"/>
                                        </p:tgtEl>
                                        <p:attrNameLst>
                                          <p:attrName>style.visibility</p:attrName>
                                        </p:attrNameLst>
                                      </p:cBhvr>
                                      <p:to>
                                        <p:strVal val="visible"/>
                                      </p:to>
                                    </p:set>
                                    <p:anim calcmode="lin" valueType="num">
                                      <p:cBhvr additive="base">
                                        <p:cTn id="22" dur="500" fill="hold"/>
                                        <p:tgtEl>
                                          <p:spTgt spid="71711"/>
                                        </p:tgtEl>
                                        <p:attrNameLst>
                                          <p:attrName>ppt_x</p:attrName>
                                        </p:attrNameLst>
                                      </p:cBhvr>
                                      <p:tavLst>
                                        <p:tav tm="0">
                                          <p:val>
                                            <p:strVal val="#ppt_x"/>
                                          </p:val>
                                        </p:tav>
                                        <p:tav tm="100000">
                                          <p:val>
                                            <p:strVal val="#ppt_x"/>
                                          </p:val>
                                        </p:tav>
                                      </p:tavLst>
                                    </p:anim>
                                    <p:anim calcmode="lin" valueType="num">
                                      <p:cBhvr additive="base">
                                        <p:cTn id="23" dur="500" fill="hold"/>
                                        <p:tgtEl>
                                          <p:spTgt spid="71711"/>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childTnLst>
                          </p:cTn>
                        </p:par>
                      </p:childTnLst>
                    </p:cTn>
                  </p:par>
                  <p:par>
                    <p:cTn id="24" fill="hold">
                      <p:stCondLst>
                        <p:cond delay="indefinite"/>
                      </p:stCondLst>
                      <p:childTnLst>
                        <p:par>
                          <p:cTn id="25" fill="hold">
                            <p:stCondLst>
                              <p:cond delay="0"/>
                            </p:stCondLst>
                            <p:childTnLst>
                              <p:par>
                                <p:cTn id="26" presetID="22" presetClass="entr" presetSubtype="2" fill="hold" nodeType="clickEffect">
                                  <p:stCondLst>
                                    <p:cond delay="0"/>
                                  </p:stCondLst>
                                  <p:childTnLst>
                                    <p:set>
                                      <p:cBhvr>
                                        <p:cTn id="27" dur="1" fill="hold">
                                          <p:stCondLst>
                                            <p:cond delay="0"/>
                                          </p:stCondLst>
                                        </p:cTn>
                                        <p:tgtEl>
                                          <p:spTgt spid="71712"/>
                                        </p:tgtEl>
                                        <p:attrNameLst>
                                          <p:attrName>style.visibility</p:attrName>
                                        </p:attrNameLst>
                                      </p:cBhvr>
                                      <p:to>
                                        <p:strVal val="visible"/>
                                      </p:to>
                                    </p:set>
                                    <p:animEffect transition="in" filter="wipe(right)">
                                      <p:cBhvr>
                                        <p:cTn id="28" dur="2000"/>
                                        <p:tgtEl>
                                          <p:spTgt spid="71712"/>
                                        </p:tgtEl>
                                      </p:cBhvr>
                                    </p:animEffect>
                                  </p:childTnLst>
                                  <p:subTnLst>
                                    <p:audio>
                                      <p:cMediaNode>
                                        <p:cTn display="0" masterRel="sameClick">
                                          <p:stCondLst>
                                            <p:cond evt="begin" delay="0">
                                              <p:tn val="26"/>
                                            </p:cond>
                                          </p:stCondLst>
                                          <p:endCondLst>
                                            <p:cond evt="onStopAudio" delay="0">
                                              <p:tgtEl>
                                                <p:sldTgt/>
                                              </p:tgtEl>
                                            </p:cond>
                                          </p:endCondLst>
                                        </p:cTn>
                                        <p:tgtEl>
                                          <p:sndTgt r:embed="rId2" name="chimes.wav"/>
                                        </p:tgtEl>
                                      </p:cMediaNode>
                                    </p:audio>
                                  </p:subTnLst>
                                </p:cTn>
                              </p:par>
                            </p:childTnLst>
                          </p:cTn>
                        </p:par>
                        <p:par>
                          <p:cTn id="29" fill="hold">
                            <p:stCondLst>
                              <p:cond delay="2000"/>
                            </p:stCondLst>
                            <p:childTnLst>
                              <p:par>
                                <p:cTn id="30" presetID="2" presetClass="entr" presetSubtype="4" fill="hold" grpId="0" nodeType="afterEffect">
                                  <p:stCondLst>
                                    <p:cond delay="0"/>
                                  </p:stCondLst>
                                  <p:childTnLst>
                                    <p:set>
                                      <p:cBhvr>
                                        <p:cTn id="31" dur="1" fill="hold">
                                          <p:stCondLst>
                                            <p:cond delay="0"/>
                                          </p:stCondLst>
                                        </p:cTn>
                                        <p:tgtEl>
                                          <p:spTgt spid="71713"/>
                                        </p:tgtEl>
                                        <p:attrNameLst>
                                          <p:attrName>style.visibility</p:attrName>
                                        </p:attrNameLst>
                                      </p:cBhvr>
                                      <p:to>
                                        <p:strVal val="visible"/>
                                      </p:to>
                                    </p:set>
                                    <p:anim calcmode="lin" valueType="num">
                                      <p:cBhvr additive="base">
                                        <p:cTn id="32" dur="500" fill="hold"/>
                                        <p:tgtEl>
                                          <p:spTgt spid="71713"/>
                                        </p:tgtEl>
                                        <p:attrNameLst>
                                          <p:attrName>ppt_x</p:attrName>
                                        </p:attrNameLst>
                                      </p:cBhvr>
                                      <p:tavLst>
                                        <p:tav tm="0">
                                          <p:val>
                                            <p:strVal val="#ppt_x"/>
                                          </p:val>
                                        </p:tav>
                                        <p:tav tm="100000">
                                          <p:val>
                                            <p:strVal val="#ppt_x"/>
                                          </p:val>
                                        </p:tav>
                                      </p:tavLst>
                                    </p:anim>
                                    <p:anim calcmode="lin" valueType="num">
                                      <p:cBhvr additive="base">
                                        <p:cTn id="33" dur="500" fill="hold"/>
                                        <p:tgtEl>
                                          <p:spTgt spid="7171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3" name="laser.wav"/>
                                        </p:tgtEl>
                                      </p:cMediaNode>
                                    </p:audio>
                                  </p:sub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71717"/>
                                        </p:tgtEl>
                                        <p:attrNameLst>
                                          <p:attrName>style.visibility</p:attrName>
                                        </p:attrNameLst>
                                      </p:cBhvr>
                                      <p:to>
                                        <p:strVal val="visible"/>
                                      </p:to>
                                    </p:set>
                                    <p:animEffect transition="in" filter="wipe(left)">
                                      <p:cBhvr>
                                        <p:cTn id="38" dur="2000"/>
                                        <p:tgtEl>
                                          <p:spTgt spid="71717"/>
                                        </p:tgtEl>
                                      </p:cBhvr>
                                    </p:animEffect>
                                  </p:childTnLst>
                                  <p:subTnLst>
                                    <p:audio>
                                      <p:cMediaNode>
                                        <p:cTn display="0" masterRel="sameClick">
                                          <p:stCondLst>
                                            <p:cond evt="begin" delay="0">
                                              <p:tn val="36"/>
                                            </p:cond>
                                          </p:stCondLst>
                                          <p:endCondLst>
                                            <p:cond evt="onStopAudio" delay="0">
                                              <p:tgtEl>
                                                <p:sldTgt/>
                                              </p:tgtEl>
                                            </p:cond>
                                          </p:endCondLst>
                                        </p:cTn>
                                        <p:tgtEl>
                                          <p:sndTgt r:embed="rId2" name="chimes.wav"/>
                                        </p:tgtEl>
                                      </p:cMediaNode>
                                    </p:audio>
                                  </p:subTnLst>
                                </p:cTn>
                              </p:par>
                            </p:childTnLst>
                          </p:cTn>
                        </p:par>
                        <p:par>
                          <p:cTn id="39" fill="hold">
                            <p:stCondLst>
                              <p:cond delay="2000"/>
                            </p:stCondLst>
                            <p:childTnLst>
                              <p:par>
                                <p:cTn id="40" presetID="2" presetClass="entr" presetSubtype="4" fill="hold" grpId="0" nodeType="afterEffect">
                                  <p:stCondLst>
                                    <p:cond delay="0"/>
                                  </p:stCondLst>
                                  <p:childTnLst>
                                    <p:set>
                                      <p:cBhvr>
                                        <p:cTn id="41" dur="1" fill="hold">
                                          <p:stCondLst>
                                            <p:cond delay="0"/>
                                          </p:stCondLst>
                                        </p:cTn>
                                        <p:tgtEl>
                                          <p:spTgt spid="71718"/>
                                        </p:tgtEl>
                                        <p:attrNameLst>
                                          <p:attrName>style.visibility</p:attrName>
                                        </p:attrNameLst>
                                      </p:cBhvr>
                                      <p:to>
                                        <p:strVal val="visible"/>
                                      </p:to>
                                    </p:set>
                                    <p:anim calcmode="lin" valueType="num">
                                      <p:cBhvr additive="base">
                                        <p:cTn id="42" dur="500" fill="hold"/>
                                        <p:tgtEl>
                                          <p:spTgt spid="71718"/>
                                        </p:tgtEl>
                                        <p:attrNameLst>
                                          <p:attrName>ppt_x</p:attrName>
                                        </p:attrNameLst>
                                      </p:cBhvr>
                                      <p:tavLst>
                                        <p:tav tm="0">
                                          <p:val>
                                            <p:strVal val="#ppt_x"/>
                                          </p:val>
                                        </p:tav>
                                        <p:tav tm="100000">
                                          <p:val>
                                            <p:strVal val="#ppt_x"/>
                                          </p:val>
                                        </p:tav>
                                      </p:tavLst>
                                    </p:anim>
                                    <p:anim calcmode="lin" valueType="num">
                                      <p:cBhvr additive="base">
                                        <p:cTn id="43" dur="500" fill="hold"/>
                                        <p:tgtEl>
                                          <p:spTgt spid="7171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1" grpId="0"/>
      <p:bldP spid="71713" grpId="0"/>
      <p:bldP spid="7171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文本框 72705"/>
          <p:cNvSpPr txBox="1"/>
          <p:nvPr/>
        </p:nvSpPr>
        <p:spPr>
          <a:xfrm>
            <a:off x="1524000" y="260350"/>
            <a:ext cx="9144000" cy="2286000"/>
          </a:xfrm>
          <a:prstGeom prst="rect">
            <a:avLst/>
          </a:prstGeom>
          <a:noFill/>
          <a:ln w="9525">
            <a:noFill/>
          </a:ln>
        </p:spPr>
        <p:txBody>
          <a:bodyPr>
            <a:spAutoFit/>
          </a:bodyPr>
          <a:lstStyle/>
          <a:p>
            <a:pPr lvl="0">
              <a:spcBef>
                <a:spcPct val="50000"/>
              </a:spcBef>
              <a:buClr>
                <a:srgbClr val="000000"/>
              </a:buClr>
            </a:pPr>
            <a:r>
              <a:rPr lang="zh-CN" altLang="en-US" sz="3200" b="1" dirty="0">
                <a:solidFill>
                  <a:srgbClr val="0000FF"/>
                </a:solidFill>
                <a:latin typeface="Times New Roman" panose="02020603050405020304" pitchFamily="18" charset="0"/>
                <a:ea typeface="楷体_GB2312" pitchFamily="1" charset="-122"/>
              </a:rPr>
              <a:t>例</a:t>
            </a:r>
            <a:r>
              <a:rPr lang="en-US" altLang="zh-CN" sz="3200" b="1" dirty="0">
                <a:solidFill>
                  <a:srgbClr val="0000FF"/>
                </a:solidFill>
                <a:latin typeface="Times New Roman" panose="02020603050405020304" pitchFamily="18" charset="0"/>
                <a:ea typeface="仿宋_GB2312" pitchFamily="49" charset="-122"/>
              </a:rPr>
              <a:t>4</a:t>
            </a:r>
            <a:r>
              <a:rPr lang="zh-CN" altLang="en-US" sz="3200" b="1" dirty="0">
                <a:solidFill>
                  <a:srgbClr val="0000FF"/>
                </a:solidFill>
                <a:latin typeface="Times New Roman" panose="02020603050405020304" pitchFamily="18" charset="0"/>
                <a:ea typeface="仿宋_GB2312" pitchFamily="49" charset="-122"/>
              </a:rPr>
              <a:t>：</a:t>
            </a:r>
            <a:r>
              <a:rPr lang="zh-CN" altLang="en-US" sz="3200" b="1" dirty="0">
                <a:solidFill>
                  <a:srgbClr val="0000FF"/>
                </a:solidFill>
                <a:latin typeface="Times New Roman" panose="02020603050405020304" pitchFamily="18" charset="0"/>
                <a:ea typeface="宋体" panose="02010600030101010101" pitchFamily="2" charset="-122"/>
              </a:rPr>
              <a:t>如图，已知ＡＯＢ为一直线，</a:t>
            </a:r>
            <a:r>
              <a:rPr lang="en-US" altLang="zh-CN" sz="3200" b="1" dirty="0">
                <a:solidFill>
                  <a:srgbClr val="0000FF"/>
                </a:solidFill>
                <a:latin typeface="Times New Roman" panose="02020603050405020304" pitchFamily="18" charset="0"/>
                <a:ea typeface="宋体" panose="02010600030101010101" pitchFamily="2" charset="-122"/>
              </a:rPr>
              <a:t>∠</a:t>
            </a:r>
            <a:r>
              <a:rPr lang="zh-CN" altLang="en-US" sz="3200" b="1" dirty="0">
                <a:solidFill>
                  <a:srgbClr val="0000FF"/>
                </a:solidFill>
                <a:latin typeface="Times New Roman" panose="02020603050405020304" pitchFamily="18" charset="0"/>
                <a:ea typeface="宋体" panose="02010600030101010101" pitchFamily="2" charset="-122"/>
              </a:rPr>
              <a:t>ＡＯＤ：</a:t>
            </a:r>
          </a:p>
          <a:p>
            <a:pPr lvl="0">
              <a:spcBef>
                <a:spcPct val="50000"/>
              </a:spcBef>
              <a:buClr>
                <a:srgbClr val="000000"/>
              </a:buClr>
            </a:pPr>
            <a:r>
              <a:rPr lang="en-US" altLang="zh-CN" sz="3200" b="1" dirty="0">
                <a:solidFill>
                  <a:srgbClr val="0000FF"/>
                </a:solidFill>
                <a:latin typeface="Times New Roman" panose="02020603050405020304" pitchFamily="18" charset="0"/>
                <a:ea typeface="宋体" panose="02010600030101010101" pitchFamily="2" charset="-122"/>
              </a:rPr>
              <a:t>∠</a:t>
            </a:r>
            <a:r>
              <a:rPr lang="zh-CN" altLang="en-US" sz="3200" b="1" dirty="0">
                <a:solidFill>
                  <a:srgbClr val="0000FF"/>
                </a:solidFill>
                <a:latin typeface="Times New Roman" panose="02020603050405020304" pitchFamily="18" charset="0"/>
                <a:ea typeface="宋体" panose="02010600030101010101" pitchFamily="2" charset="-122"/>
              </a:rPr>
              <a:t>ＢＯＤ＝３：１，ＯＤ平分</a:t>
            </a:r>
            <a:r>
              <a:rPr lang="en-US" altLang="zh-CN" sz="3200" b="1" dirty="0">
                <a:solidFill>
                  <a:srgbClr val="0000FF"/>
                </a:solidFill>
                <a:latin typeface="Times New Roman" panose="02020603050405020304" pitchFamily="18" charset="0"/>
                <a:ea typeface="宋体" panose="02010600030101010101" pitchFamily="2" charset="-122"/>
              </a:rPr>
              <a:t>∠</a:t>
            </a:r>
            <a:r>
              <a:rPr lang="zh-CN" altLang="en-US" sz="3200" b="1" dirty="0">
                <a:solidFill>
                  <a:srgbClr val="0000FF"/>
                </a:solidFill>
                <a:latin typeface="Times New Roman" panose="02020603050405020304" pitchFamily="18" charset="0"/>
                <a:ea typeface="宋体" panose="02010600030101010101" pitchFamily="2" charset="-122"/>
              </a:rPr>
              <a:t>ＣＯＢ，（１）求</a:t>
            </a:r>
            <a:r>
              <a:rPr lang="en-US" altLang="zh-CN" sz="3200" b="1" dirty="0">
                <a:solidFill>
                  <a:srgbClr val="0000FF"/>
                </a:solidFill>
                <a:latin typeface="Times New Roman" panose="02020603050405020304" pitchFamily="18" charset="0"/>
                <a:ea typeface="宋体" panose="02010600030101010101" pitchFamily="2" charset="-122"/>
              </a:rPr>
              <a:t>∠</a:t>
            </a:r>
            <a:r>
              <a:rPr lang="zh-CN" altLang="en-US" sz="3200" b="1" dirty="0">
                <a:solidFill>
                  <a:srgbClr val="0000FF"/>
                </a:solidFill>
                <a:latin typeface="Times New Roman" panose="02020603050405020304" pitchFamily="18" charset="0"/>
                <a:ea typeface="宋体" panose="02010600030101010101" pitchFamily="2" charset="-122"/>
              </a:rPr>
              <a:t>ＡＯＣ的度数；（２）判断ＡＢ与ＯＣ的位置关系．</a:t>
            </a:r>
          </a:p>
        </p:txBody>
      </p:sp>
      <p:sp>
        <p:nvSpPr>
          <p:cNvPr id="72708" name="直接连接符 72707"/>
          <p:cNvSpPr/>
          <p:nvPr/>
        </p:nvSpPr>
        <p:spPr>
          <a:xfrm>
            <a:off x="7289801" y="4862513"/>
            <a:ext cx="3095625" cy="0"/>
          </a:xfrm>
          <a:prstGeom prst="line">
            <a:avLst/>
          </a:prstGeom>
          <a:ln w="50800" cap="flat" cmpd="sng">
            <a:solidFill>
              <a:srgbClr val="0000FF"/>
            </a:solidFill>
            <a:prstDash val="solid"/>
            <a:headEnd type="none" w="med" len="med"/>
            <a:tailEnd type="none" w="med" len="med"/>
          </a:ln>
        </p:spPr>
      </p:sp>
      <p:sp>
        <p:nvSpPr>
          <p:cNvPr id="72709" name="直接连接符 72708"/>
          <p:cNvSpPr/>
          <p:nvPr/>
        </p:nvSpPr>
        <p:spPr>
          <a:xfrm flipV="1">
            <a:off x="8729663" y="3567113"/>
            <a:ext cx="0" cy="1295400"/>
          </a:xfrm>
          <a:prstGeom prst="line">
            <a:avLst/>
          </a:prstGeom>
          <a:ln w="50800" cap="flat" cmpd="sng">
            <a:solidFill>
              <a:srgbClr val="0000FF"/>
            </a:solidFill>
            <a:prstDash val="solid"/>
            <a:headEnd type="none" w="med" len="med"/>
            <a:tailEnd type="none" w="med" len="med"/>
          </a:ln>
        </p:spPr>
      </p:sp>
      <p:sp>
        <p:nvSpPr>
          <p:cNvPr id="72710" name="直接连接符 72709"/>
          <p:cNvSpPr/>
          <p:nvPr/>
        </p:nvSpPr>
        <p:spPr>
          <a:xfrm flipV="1">
            <a:off x="8729664" y="3716339"/>
            <a:ext cx="966787" cy="1146175"/>
          </a:xfrm>
          <a:prstGeom prst="line">
            <a:avLst/>
          </a:prstGeom>
          <a:ln w="50800" cap="flat" cmpd="sng">
            <a:solidFill>
              <a:srgbClr val="0000FF"/>
            </a:solidFill>
            <a:prstDash val="solid"/>
            <a:headEnd type="none" w="med" len="med"/>
            <a:tailEnd type="none" w="med" len="med"/>
          </a:ln>
        </p:spPr>
      </p:sp>
      <p:sp>
        <p:nvSpPr>
          <p:cNvPr id="72711" name="文本框 72710"/>
          <p:cNvSpPr txBox="1"/>
          <p:nvPr/>
        </p:nvSpPr>
        <p:spPr>
          <a:xfrm>
            <a:off x="7053264" y="4830764"/>
            <a:ext cx="592137" cy="579437"/>
          </a:xfrm>
          <a:prstGeom prst="rect">
            <a:avLst/>
          </a:prstGeom>
          <a:noFill/>
          <a:ln w="9525">
            <a:noFill/>
          </a:ln>
        </p:spPr>
        <p:txBody>
          <a:bodyPr wrap="none" anchor="t">
            <a:spAutoFit/>
          </a:bodyPr>
          <a:lstStyle/>
          <a:p>
            <a:pPr lvl="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Ａ</a:t>
            </a:r>
          </a:p>
        </p:txBody>
      </p:sp>
      <p:sp>
        <p:nvSpPr>
          <p:cNvPr id="72712" name="文本框 72711"/>
          <p:cNvSpPr txBox="1"/>
          <p:nvPr/>
        </p:nvSpPr>
        <p:spPr>
          <a:xfrm>
            <a:off x="8369300" y="4772025"/>
            <a:ext cx="592138" cy="579438"/>
          </a:xfrm>
          <a:prstGeom prst="rect">
            <a:avLst/>
          </a:prstGeom>
          <a:noFill/>
          <a:ln w="9525">
            <a:noFill/>
          </a:ln>
        </p:spPr>
        <p:txBody>
          <a:bodyPr wrap="none" anchor="t">
            <a:spAutoFit/>
          </a:bodyPr>
          <a:lstStyle/>
          <a:p>
            <a:pPr lvl="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Ｏ</a:t>
            </a:r>
          </a:p>
        </p:txBody>
      </p:sp>
      <p:sp>
        <p:nvSpPr>
          <p:cNvPr id="72713" name="文本框 72712"/>
          <p:cNvSpPr txBox="1"/>
          <p:nvPr/>
        </p:nvSpPr>
        <p:spPr>
          <a:xfrm>
            <a:off x="10025064" y="4843464"/>
            <a:ext cx="592137" cy="579437"/>
          </a:xfrm>
          <a:prstGeom prst="rect">
            <a:avLst/>
          </a:prstGeom>
          <a:noFill/>
          <a:ln w="9525">
            <a:noFill/>
          </a:ln>
        </p:spPr>
        <p:txBody>
          <a:bodyPr wrap="none" anchor="t">
            <a:spAutoFit/>
          </a:bodyPr>
          <a:lstStyle/>
          <a:p>
            <a:pPr lvl="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Ｂ</a:t>
            </a:r>
          </a:p>
        </p:txBody>
      </p:sp>
      <p:sp>
        <p:nvSpPr>
          <p:cNvPr id="72714" name="文本框 72713"/>
          <p:cNvSpPr txBox="1"/>
          <p:nvPr/>
        </p:nvSpPr>
        <p:spPr>
          <a:xfrm>
            <a:off x="9625014" y="3357564"/>
            <a:ext cx="592137" cy="579437"/>
          </a:xfrm>
          <a:prstGeom prst="rect">
            <a:avLst/>
          </a:prstGeom>
          <a:noFill/>
          <a:ln w="9525">
            <a:noFill/>
          </a:ln>
        </p:spPr>
        <p:txBody>
          <a:bodyPr wrap="none" anchor="t">
            <a:spAutoFit/>
          </a:bodyPr>
          <a:lstStyle/>
          <a:p>
            <a:pPr lvl="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Ｄ</a:t>
            </a:r>
          </a:p>
        </p:txBody>
      </p:sp>
      <p:sp>
        <p:nvSpPr>
          <p:cNvPr id="72715" name="文本框 72714"/>
          <p:cNvSpPr txBox="1"/>
          <p:nvPr/>
        </p:nvSpPr>
        <p:spPr>
          <a:xfrm>
            <a:off x="8153400" y="3049589"/>
            <a:ext cx="592138" cy="579437"/>
          </a:xfrm>
          <a:prstGeom prst="rect">
            <a:avLst/>
          </a:prstGeom>
          <a:noFill/>
          <a:ln w="9525">
            <a:noFill/>
          </a:ln>
        </p:spPr>
        <p:txBody>
          <a:bodyPr wrap="none" anchor="t">
            <a:spAutoFit/>
          </a:bodyPr>
          <a:lstStyle/>
          <a:p>
            <a:pPr lvl="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Ｃ</a:t>
            </a:r>
          </a:p>
        </p:txBody>
      </p:sp>
      <p:sp>
        <p:nvSpPr>
          <p:cNvPr id="72717" name="任意多边形 72716"/>
          <p:cNvSpPr/>
          <p:nvPr/>
        </p:nvSpPr>
        <p:spPr>
          <a:xfrm>
            <a:off x="9048751" y="4508501"/>
            <a:ext cx="142875" cy="360363"/>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38100" cap="flat" cmpd="sng">
            <a:solidFill>
              <a:srgbClr val="FF0000"/>
            </a:solidFill>
            <a:prstDash val="solid"/>
            <a:headEnd type="none" w="med" len="med"/>
            <a:tailEnd type="none" w="med" len="med"/>
          </a:ln>
        </p:spPr>
        <p:txBody>
          <a:bodyPr/>
          <a:lstStyle/>
          <a:p>
            <a:endParaRPr lang="zh-CN" altLang="en-US"/>
          </a:p>
        </p:txBody>
      </p:sp>
      <p:sp>
        <p:nvSpPr>
          <p:cNvPr id="72718" name="任意多边形 72717"/>
          <p:cNvSpPr/>
          <p:nvPr/>
        </p:nvSpPr>
        <p:spPr>
          <a:xfrm>
            <a:off x="8761414" y="4365626"/>
            <a:ext cx="287337" cy="142875"/>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38100" cap="flat" cmpd="sng">
            <a:solidFill>
              <a:srgbClr val="FF0000"/>
            </a:solidFill>
            <a:prstDash val="solid"/>
            <a:headEnd type="none" w="med" len="med"/>
            <a:tailEnd type="none" w="med" len="med"/>
          </a:ln>
        </p:spPr>
        <p:txBody>
          <a:bodyPr/>
          <a:lstStyle/>
          <a:p>
            <a:endParaRPr lang="zh-CN" altLang="en-US"/>
          </a:p>
        </p:txBody>
      </p:sp>
      <p:sp>
        <p:nvSpPr>
          <p:cNvPr id="72719" name="矩形 72718"/>
          <p:cNvSpPr/>
          <p:nvPr/>
        </p:nvSpPr>
        <p:spPr>
          <a:xfrm>
            <a:off x="9191626" y="4289425"/>
            <a:ext cx="784225" cy="579438"/>
          </a:xfrm>
          <a:prstGeom prst="rect">
            <a:avLst/>
          </a:prstGeom>
          <a:noFill/>
          <a:ln w="9525">
            <a:noFill/>
          </a:ln>
        </p:spPr>
        <p:txBody>
          <a:bodyPr wrap="none" anchor="t">
            <a:spAutoFit/>
          </a:bodyPr>
          <a:lstStyle/>
          <a:p>
            <a:pPr lvl="0"/>
            <a:r>
              <a:rPr lang="en-US" altLang="zh-CN" sz="3200" b="1">
                <a:solidFill>
                  <a:srgbClr val="FF0000"/>
                </a:solidFill>
                <a:latin typeface="Arial" panose="020B0604020202020204" pitchFamily="34" charset="0"/>
                <a:ea typeface="宋体" panose="02010600030101010101" pitchFamily="2" charset="-122"/>
              </a:rPr>
              <a:t>45º</a:t>
            </a:r>
          </a:p>
        </p:txBody>
      </p:sp>
      <p:sp>
        <p:nvSpPr>
          <p:cNvPr id="72720" name="矩形 72719"/>
          <p:cNvSpPr/>
          <p:nvPr/>
        </p:nvSpPr>
        <p:spPr>
          <a:xfrm>
            <a:off x="8696326" y="3789364"/>
            <a:ext cx="784225" cy="579437"/>
          </a:xfrm>
          <a:prstGeom prst="rect">
            <a:avLst/>
          </a:prstGeom>
          <a:noFill/>
          <a:ln w="9525">
            <a:noFill/>
          </a:ln>
        </p:spPr>
        <p:txBody>
          <a:bodyPr wrap="none" anchor="t">
            <a:spAutoFit/>
          </a:bodyPr>
          <a:lstStyle/>
          <a:p>
            <a:pPr lvl="0"/>
            <a:r>
              <a:rPr lang="en-US" altLang="zh-CN" sz="3200" b="1">
                <a:solidFill>
                  <a:srgbClr val="FF0000"/>
                </a:solidFill>
                <a:latin typeface="Arial" panose="020B0604020202020204" pitchFamily="34" charset="0"/>
                <a:ea typeface="宋体" panose="02010600030101010101" pitchFamily="2" charset="-122"/>
              </a:rPr>
              <a:t>45º</a:t>
            </a:r>
          </a:p>
        </p:txBody>
      </p:sp>
      <p:sp>
        <p:nvSpPr>
          <p:cNvPr id="72721" name="矩形 72720"/>
          <p:cNvSpPr/>
          <p:nvPr/>
        </p:nvSpPr>
        <p:spPr>
          <a:xfrm>
            <a:off x="7824789" y="4221164"/>
            <a:ext cx="784225" cy="579437"/>
          </a:xfrm>
          <a:prstGeom prst="rect">
            <a:avLst/>
          </a:prstGeom>
          <a:noFill/>
          <a:ln w="9525">
            <a:noFill/>
          </a:ln>
        </p:spPr>
        <p:txBody>
          <a:bodyPr wrap="none" anchor="t">
            <a:spAutoFit/>
          </a:bodyPr>
          <a:lstStyle/>
          <a:p>
            <a:pPr lvl="0"/>
            <a:r>
              <a:rPr lang="en-US" altLang="zh-CN" sz="3200" b="1">
                <a:solidFill>
                  <a:srgbClr val="FF0000"/>
                </a:solidFill>
                <a:latin typeface="Arial" panose="020B0604020202020204" pitchFamily="34" charset="0"/>
                <a:ea typeface="宋体" panose="02010600030101010101" pitchFamily="2" charset="-122"/>
              </a:rPr>
              <a:t>90º</a:t>
            </a:r>
          </a:p>
        </p:txBody>
      </p:sp>
    </p:spTree>
    <p:extLst>
      <p:ext uri="{BB962C8B-B14F-4D97-AF65-F5344CB8AC3E}">
        <p14:creationId xmlns:p14="http://schemas.microsoft.com/office/powerpoint/2010/main" val="1551078256"/>
      </p:ext>
    </p:extLst>
  </p:cSld>
  <p:clrMapOvr>
    <a:masterClrMapping/>
  </p:clrMapOvr>
  <p:transition spd="slow">
    <p:push dir="u"/>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2718"/>
                                        </p:tgtEl>
                                        <p:attrNameLst>
                                          <p:attrName>style.visibility</p:attrName>
                                        </p:attrNameLst>
                                      </p:cBhvr>
                                      <p:to>
                                        <p:strVal val="visible"/>
                                      </p:to>
                                    </p:set>
                                    <p:animEffect transition="in" filter="wipe(left)">
                                      <p:cBhvr>
                                        <p:cTn id="7" dur="2000"/>
                                        <p:tgtEl>
                                          <p:spTgt spid="72718"/>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72717"/>
                                        </p:tgtEl>
                                        <p:attrNameLst>
                                          <p:attrName>style.visibility</p:attrName>
                                        </p:attrNameLst>
                                      </p:cBhvr>
                                      <p:to>
                                        <p:strVal val="visible"/>
                                      </p:to>
                                    </p:set>
                                    <p:animEffect transition="in" filter="wipe(left)">
                                      <p:cBhvr>
                                        <p:cTn id="11" dur="2000"/>
                                        <p:tgtEl>
                                          <p:spTgt spid="72717"/>
                                        </p:tgtEl>
                                      </p:cBhvr>
                                    </p:animEffect>
                                  </p:childTnLst>
                                  <p:subTnLst>
                                    <p:audio>
                                      <p:cMediaNode>
                                        <p:cTn display="0" masterRel="sameClick">
                                          <p:stCondLst>
                                            <p:cond evt="begin" delay="0">
                                              <p:tn val="9"/>
                                            </p:cond>
                                          </p:stCondLst>
                                          <p:endCondLst>
                                            <p:cond evt="onStopAudio" delay="0">
                                              <p:tgtEl>
                                                <p:sldTgt/>
                                              </p:tgtEl>
                                            </p:cond>
                                          </p:endCondLst>
                                        </p:cTn>
                                        <p:tgtEl>
                                          <p:sndTgt r:embed="rId2" name="chimes.wav"/>
                                        </p:tgtEl>
                                      </p:cMediaNode>
                                    </p:audio>
                                  </p:sub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72719"/>
                                        </p:tgtEl>
                                        <p:attrNameLst>
                                          <p:attrName>style.visibility</p:attrName>
                                        </p:attrNameLst>
                                      </p:cBhvr>
                                      <p:to>
                                        <p:strVal val="visible"/>
                                      </p:to>
                                    </p:set>
                                    <p:anim calcmode="lin" valueType="num">
                                      <p:cBhvr additive="base">
                                        <p:cTn id="16" dur="500" fill="hold"/>
                                        <p:tgtEl>
                                          <p:spTgt spid="72719"/>
                                        </p:tgtEl>
                                        <p:attrNameLst>
                                          <p:attrName>ppt_x</p:attrName>
                                        </p:attrNameLst>
                                      </p:cBhvr>
                                      <p:tavLst>
                                        <p:tav tm="0">
                                          <p:val>
                                            <p:strVal val="#ppt_x"/>
                                          </p:val>
                                        </p:tav>
                                        <p:tav tm="100000">
                                          <p:val>
                                            <p:strVal val="#ppt_x"/>
                                          </p:val>
                                        </p:tav>
                                      </p:tavLst>
                                    </p:anim>
                                    <p:anim calcmode="lin" valueType="num">
                                      <p:cBhvr additive="base">
                                        <p:cTn id="17" dur="500" fill="hold"/>
                                        <p:tgtEl>
                                          <p:spTgt spid="72719"/>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4"/>
                                            </p:cond>
                                          </p:stCondLst>
                                          <p:endCondLst>
                                            <p:cond evt="onStopAudio" delay="0">
                                              <p:tgtEl>
                                                <p:sldTgt/>
                                              </p:tgtEl>
                                            </p:cond>
                                          </p:endCondLst>
                                        </p:cTn>
                                        <p:tgtEl>
                                          <p:sndTgt r:embed="rId2" name="camera.wav"/>
                                        </p:tgtEl>
                                      </p:cMediaNode>
                                    </p:audio>
                                  </p:sub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2720"/>
                                        </p:tgtEl>
                                        <p:attrNameLst>
                                          <p:attrName>style.visibility</p:attrName>
                                        </p:attrNameLst>
                                      </p:cBhvr>
                                      <p:to>
                                        <p:strVal val="visible"/>
                                      </p:to>
                                    </p:set>
                                    <p:anim calcmode="lin" valueType="num">
                                      <p:cBhvr additive="base">
                                        <p:cTn id="22" dur="500" fill="hold"/>
                                        <p:tgtEl>
                                          <p:spTgt spid="72720"/>
                                        </p:tgtEl>
                                        <p:attrNameLst>
                                          <p:attrName>ppt_x</p:attrName>
                                        </p:attrNameLst>
                                      </p:cBhvr>
                                      <p:tavLst>
                                        <p:tav tm="0">
                                          <p:val>
                                            <p:strVal val="#ppt_x"/>
                                          </p:val>
                                        </p:tav>
                                        <p:tav tm="100000">
                                          <p:val>
                                            <p:strVal val="#ppt_x"/>
                                          </p:val>
                                        </p:tav>
                                      </p:tavLst>
                                    </p:anim>
                                    <p:anim calcmode="lin" valueType="num">
                                      <p:cBhvr additive="base">
                                        <p:cTn id="23" dur="500" fill="hold"/>
                                        <p:tgtEl>
                                          <p:spTgt spid="7272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72721"/>
                                        </p:tgtEl>
                                        <p:attrNameLst>
                                          <p:attrName>style.visibility</p:attrName>
                                        </p:attrNameLst>
                                      </p:cBhvr>
                                      <p:to>
                                        <p:strVal val="visible"/>
                                      </p:to>
                                    </p:set>
                                    <p:anim calcmode="lin" valueType="num">
                                      <p:cBhvr additive="base">
                                        <p:cTn id="28" dur="500" fill="hold"/>
                                        <p:tgtEl>
                                          <p:spTgt spid="72721"/>
                                        </p:tgtEl>
                                        <p:attrNameLst>
                                          <p:attrName>ppt_x</p:attrName>
                                        </p:attrNameLst>
                                      </p:cBhvr>
                                      <p:tavLst>
                                        <p:tav tm="0">
                                          <p:val>
                                            <p:strVal val="#ppt_x"/>
                                          </p:val>
                                        </p:tav>
                                        <p:tav tm="100000">
                                          <p:val>
                                            <p:strVal val="#ppt_x"/>
                                          </p:val>
                                        </p:tav>
                                      </p:tavLst>
                                    </p:anim>
                                    <p:anim calcmode="lin" valueType="num">
                                      <p:cBhvr additive="base">
                                        <p:cTn id="29" dur="500" fill="hold"/>
                                        <p:tgtEl>
                                          <p:spTgt spid="72721"/>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6"/>
                                            </p:cond>
                                          </p:stCondLst>
                                          <p:endCondLst>
                                            <p:cond evt="onStopAudio" delay="0">
                                              <p:tgtEl>
                                                <p:sldTgt/>
                                              </p:tgtEl>
                                            </p:cond>
                                          </p:endCondLst>
                                        </p:cTn>
                                        <p:tgtEl>
                                          <p:sndTgt r:embed="rId3"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19" grpId="0"/>
      <p:bldP spid="72720" grpId="0"/>
      <p:bldP spid="7272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p:nvPr/>
        </p:nvSpPr>
        <p:spPr>
          <a:xfrm>
            <a:off x="9034463" y="1989138"/>
            <a:ext cx="144462" cy="144462"/>
          </a:xfrm>
          <a:prstGeom prst="rect">
            <a:avLst/>
          </a:prstGeom>
          <a:noFill/>
          <a:ln w="38100" cap="flat" cmpd="sng">
            <a:solidFill>
              <a:srgbClr val="FF0000"/>
            </a:solidFill>
            <a:prstDash val="solid"/>
            <a:miter/>
            <a:headEnd type="none" w="med" len="med"/>
            <a:tailEnd type="none" w="med" len="med"/>
          </a:ln>
        </p:spPr>
        <p:txBody>
          <a:bodyPr wrap="none" anchor="ctr"/>
          <a:lstStyle/>
          <a:p>
            <a:pPr lvl="0"/>
            <a:endParaRPr dirty="0">
              <a:latin typeface="Arial" panose="020B0604020202020204" pitchFamily="34" charset="0"/>
              <a:ea typeface="宋体" panose="02010600030101010101" pitchFamily="2" charset="-122"/>
            </a:endParaRPr>
          </a:p>
        </p:txBody>
      </p:sp>
      <p:sp>
        <p:nvSpPr>
          <p:cNvPr id="73732" name="Text Box 4"/>
          <p:cNvSpPr txBox="1"/>
          <p:nvPr/>
        </p:nvSpPr>
        <p:spPr>
          <a:xfrm>
            <a:off x="1524001" y="-26987"/>
            <a:ext cx="9396413" cy="1737360"/>
          </a:xfrm>
          <a:prstGeom prst="rect">
            <a:avLst/>
          </a:prstGeom>
          <a:noFill/>
          <a:ln w="9525">
            <a:noFill/>
          </a:ln>
        </p:spPr>
        <p:txBody>
          <a:bodyPr>
            <a:spAutoFit/>
          </a:bodyPr>
          <a:lstStyle/>
          <a:p>
            <a:pPr lvl="0"/>
            <a:r>
              <a:rPr lang="en-US" altLang="zh-CN" sz="3600" b="1" dirty="0">
                <a:solidFill>
                  <a:srgbClr val="0000FF"/>
                </a:solidFill>
                <a:latin typeface="华文新魏" pitchFamily="2" charset="-122"/>
                <a:ea typeface="华文新魏" pitchFamily="2" charset="-122"/>
              </a:rPr>
              <a:t>5. </a:t>
            </a:r>
            <a:r>
              <a:rPr lang="zh-CN" altLang="en-US" sz="3600" b="1" dirty="0">
                <a:solidFill>
                  <a:srgbClr val="0000FF"/>
                </a:solidFill>
                <a:latin typeface="华文新魏" pitchFamily="2" charset="-122"/>
                <a:ea typeface="华文新魏" pitchFamily="2" charset="-122"/>
              </a:rPr>
              <a:t>如图，直线</a:t>
            </a:r>
            <a:r>
              <a:rPr lang="en-US" altLang="zh-CN" sz="3600" b="1" dirty="0">
                <a:solidFill>
                  <a:srgbClr val="0000FF"/>
                </a:solidFill>
                <a:latin typeface="华文新魏" pitchFamily="2" charset="-122"/>
                <a:ea typeface="华文新魏" pitchFamily="2" charset="-122"/>
              </a:rPr>
              <a:t>AB</a:t>
            </a:r>
            <a:r>
              <a:rPr lang="zh-CN" altLang="en-US" sz="3600" b="1" dirty="0">
                <a:solidFill>
                  <a:srgbClr val="0000FF"/>
                </a:solidFill>
                <a:latin typeface="华文新魏" pitchFamily="2" charset="-122"/>
                <a:ea typeface="华文新魏" pitchFamily="2" charset="-122"/>
              </a:rPr>
              <a:t>、</a:t>
            </a:r>
            <a:r>
              <a:rPr lang="en-US" altLang="zh-CN" sz="3600" b="1" dirty="0">
                <a:solidFill>
                  <a:srgbClr val="0000FF"/>
                </a:solidFill>
                <a:latin typeface="华文新魏" pitchFamily="2" charset="-122"/>
                <a:ea typeface="华文新魏" pitchFamily="2" charset="-122"/>
              </a:rPr>
              <a:t>CD</a:t>
            </a:r>
            <a:r>
              <a:rPr lang="zh-CN" altLang="en-US" sz="3600" b="1" dirty="0">
                <a:solidFill>
                  <a:srgbClr val="0000FF"/>
                </a:solidFill>
                <a:latin typeface="华文新魏" pitchFamily="2" charset="-122"/>
                <a:ea typeface="华文新魏" pitchFamily="2" charset="-122"/>
              </a:rPr>
              <a:t>相交于点</a:t>
            </a:r>
            <a:r>
              <a:rPr lang="en-US" altLang="zh-CN" sz="3600" b="1" dirty="0">
                <a:solidFill>
                  <a:srgbClr val="0000FF"/>
                </a:solidFill>
                <a:latin typeface="华文新魏" pitchFamily="2" charset="-122"/>
                <a:ea typeface="华文新魏" pitchFamily="2" charset="-122"/>
              </a:rPr>
              <a:t>O</a:t>
            </a:r>
            <a:r>
              <a:rPr lang="zh-CN" altLang="en-US" sz="3600" b="1" dirty="0">
                <a:solidFill>
                  <a:srgbClr val="0000FF"/>
                </a:solidFill>
                <a:latin typeface="华文新魏" pitchFamily="2" charset="-122"/>
                <a:ea typeface="华文新魏" pitchFamily="2" charset="-122"/>
              </a:rPr>
              <a:t>， </a:t>
            </a:r>
          </a:p>
          <a:p>
            <a:pPr lvl="0"/>
            <a:r>
              <a:rPr lang="en-US" altLang="en-US" sz="3600" b="1">
                <a:solidFill>
                  <a:srgbClr val="0000FF"/>
                </a:solidFill>
                <a:latin typeface="华文新魏" pitchFamily="2" charset="-122"/>
                <a:ea typeface="华文新魏" pitchFamily="2" charset="-122"/>
              </a:rPr>
              <a:t>    OE⊥</a:t>
            </a:r>
            <a:r>
              <a:rPr lang="en-US" altLang="zh-CN" sz="3600" b="1" dirty="0">
                <a:solidFill>
                  <a:srgbClr val="0000FF"/>
                </a:solidFill>
                <a:latin typeface="华文新魏" pitchFamily="2" charset="-122"/>
                <a:ea typeface="华文新魏" pitchFamily="2" charset="-122"/>
              </a:rPr>
              <a:t>AB</a:t>
            </a:r>
            <a:r>
              <a:rPr lang="zh-CN" altLang="en-US" sz="3600" b="1" dirty="0">
                <a:solidFill>
                  <a:srgbClr val="0000FF"/>
                </a:solidFill>
                <a:latin typeface="华文新魏" pitchFamily="2" charset="-122"/>
                <a:ea typeface="华文新魏" pitchFamily="2" charset="-122"/>
              </a:rPr>
              <a:t>， </a:t>
            </a:r>
            <a:r>
              <a:rPr lang="en-US" altLang="en-US" sz="3600" b="1">
                <a:solidFill>
                  <a:srgbClr val="0000FF"/>
                </a:solidFill>
                <a:latin typeface="华文新魏" pitchFamily="2" charset="-122"/>
                <a:ea typeface="华文新魏" pitchFamily="2" charset="-122"/>
              </a:rPr>
              <a:t>∠1=125°</a:t>
            </a:r>
            <a:r>
              <a:rPr lang="en-US" altLang="zh-CN" sz="3600" b="1">
                <a:solidFill>
                  <a:srgbClr val="0000FF"/>
                </a:solidFill>
                <a:latin typeface="华文新魏" pitchFamily="2" charset="-122"/>
                <a:ea typeface="华文新魏" pitchFamily="2" charset="-122"/>
              </a:rPr>
              <a:t>,</a:t>
            </a:r>
          </a:p>
          <a:p>
            <a:pPr lvl="0"/>
            <a:r>
              <a:rPr lang="en-US" altLang="zh-CN" sz="3600" b="1" dirty="0">
                <a:solidFill>
                  <a:srgbClr val="0000FF"/>
                </a:solidFill>
                <a:latin typeface="华文新魏" pitchFamily="2" charset="-122"/>
                <a:ea typeface="华文新魏" pitchFamily="2" charset="-122"/>
              </a:rPr>
              <a:t>   </a:t>
            </a:r>
            <a:r>
              <a:rPr lang="zh-CN" altLang="en-US" sz="3600" b="1" dirty="0">
                <a:solidFill>
                  <a:srgbClr val="0000FF"/>
                </a:solidFill>
                <a:latin typeface="华文新魏" pitchFamily="2" charset="-122"/>
                <a:ea typeface="华文新魏" pitchFamily="2" charset="-122"/>
              </a:rPr>
              <a:t>求</a:t>
            </a:r>
            <a:r>
              <a:rPr lang="en-US" altLang="en-US" sz="3600" b="1">
                <a:solidFill>
                  <a:srgbClr val="0000FF"/>
                </a:solidFill>
                <a:latin typeface="华文新魏" pitchFamily="2" charset="-122"/>
                <a:ea typeface="华文新魏" pitchFamily="2" charset="-122"/>
              </a:rPr>
              <a:t>∠</a:t>
            </a:r>
            <a:r>
              <a:rPr lang="en-US" altLang="zh-CN" sz="3600" b="1" dirty="0">
                <a:solidFill>
                  <a:srgbClr val="0000FF"/>
                </a:solidFill>
                <a:latin typeface="华文新魏" pitchFamily="2" charset="-122"/>
                <a:ea typeface="华文新魏" pitchFamily="2" charset="-122"/>
              </a:rPr>
              <a:t>COE</a:t>
            </a:r>
            <a:r>
              <a:rPr lang="zh-CN" altLang="en-US" sz="3600" b="1" dirty="0">
                <a:solidFill>
                  <a:srgbClr val="0000FF"/>
                </a:solidFill>
                <a:latin typeface="华文新魏" pitchFamily="2" charset="-122"/>
                <a:ea typeface="华文新魏" pitchFamily="2" charset="-122"/>
              </a:rPr>
              <a:t>的度数</a:t>
            </a:r>
            <a:r>
              <a:rPr lang="en-US" altLang="zh-CN" sz="3600" b="1">
                <a:solidFill>
                  <a:srgbClr val="0000FF"/>
                </a:solidFill>
                <a:latin typeface="华文新魏" pitchFamily="2" charset="-122"/>
                <a:ea typeface="华文新魏" pitchFamily="2" charset="-122"/>
              </a:rPr>
              <a:t>.</a:t>
            </a:r>
          </a:p>
        </p:txBody>
      </p:sp>
      <p:grpSp>
        <p:nvGrpSpPr>
          <p:cNvPr id="73745" name="组合 73744"/>
          <p:cNvGrpSpPr/>
          <p:nvPr/>
        </p:nvGrpSpPr>
        <p:grpSpPr>
          <a:xfrm>
            <a:off x="7796214" y="908050"/>
            <a:ext cx="2592387" cy="2376488"/>
            <a:chOff x="3951" y="1104"/>
            <a:chExt cx="1633" cy="1497"/>
          </a:xfrm>
        </p:grpSpPr>
        <p:sp>
          <p:nvSpPr>
            <p:cNvPr id="73733" name="Line 5"/>
            <p:cNvSpPr/>
            <p:nvPr/>
          </p:nvSpPr>
          <p:spPr>
            <a:xfrm>
              <a:off x="3951" y="1875"/>
              <a:ext cx="1633" cy="0"/>
            </a:xfrm>
            <a:prstGeom prst="line">
              <a:avLst/>
            </a:prstGeom>
            <a:ln w="57150" cap="flat" cmpd="sng">
              <a:solidFill>
                <a:srgbClr val="0000FF"/>
              </a:solidFill>
              <a:prstDash val="solid"/>
              <a:headEnd type="none" w="med" len="med"/>
              <a:tailEnd type="none" w="med" len="med"/>
            </a:ln>
          </p:spPr>
        </p:sp>
        <p:sp>
          <p:nvSpPr>
            <p:cNvPr id="73734" name="Line 6"/>
            <p:cNvSpPr/>
            <p:nvPr/>
          </p:nvSpPr>
          <p:spPr>
            <a:xfrm flipV="1">
              <a:off x="4723" y="1104"/>
              <a:ext cx="0" cy="771"/>
            </a:xfrm>
            <a:prstGeom prst="line">
              <a:avLst/>
            </a:prstGeom>
            <a:ln w="57150" cap="flat" cmpd="sng">
              <a:solidFill>
                <a:srgbClr val="0000FF"/>
              </a:solidFill>
              <a:prstDash val="solid"/>
              <a:headEnd type="none" w="med" len="med"/>
              <a:tailEnd type="none" w="med" len="med"/>
            </a:ln>
          </p:spPr>
        </p:sp>
        <p:sp>
          <p:nvSpPr>
            <p:cNvPr id="73735" name="Line 7"/>
            <p:cNvSpPr/>
            <p:nvPr/>
          </p:nvSpPr>
          <p:spPr>
            <a:xfrm>
              <a:off x="4405" y="1149"/>
              <a:ext cx="635" cy="1452"/>
            </a:xfrm>
            <a:prstGeom prst="line">
              <a:avLst/>
            </a:prstGeom>
            <a:ln w="57150" cap="flat" cmpd="sng">
              <a:solidFill>
                <a:srgbClr val="0000FF"/>
              </a:solidFill>
              <a:prstDash val="solid"/>
              <a:headEnd type="none" w="med" len="med"/>
              <a:tailEnd type="none" w="med" len="med"/>
            </a:ln>
          </p:spPr>
        </p:sp>
      </p:grpSp>
      <p:sp>
        <p:nvSpPr>
          <p:cNvPr id="73736" name="Text Box 8"/>
          <p:cNvSpPr txBox="1"/>
          <p:nvPr/>
        </p:nvSpPr>
        <p:spPr>
          <a:xfrm>
            <a:off x="7653338" y="2060575"/>
            <a:ext cx="387350" cy="579438"/>
          </a:xfrm>
          <a:prstGeom prst="rect">
            <a:avLst/>
          </a:prstGeom>
          <a:noFill/>
          <a:ln w="9525">
            <a:noFill/>
          </a:ln>
        </p:spPr>
        <p:txBody>
          <a:bodyPr wrap="none">
            <a:spAutoFit/>
          </a:bodyPr>
          <a:lstStyle/>
          <a:p>
            <a:pPr lvl="0"/>
            <a:r>
              <a:rPr lang="en-US" altLang="zh-CN" sz="3200" b="1">
                <a:solidFill>
                  <a:srgbClr val="0000FF"/>
                </a:solidFill>
                <a:latin typeface="宋体" panose="02010600030101010101" pitchFamily="2" charset="-122"/>
                <a:ea typeface="宋体" panose="02010600030101010101" pitchFamily="2" charset="-122"/>
              </a:rPr>
              <a:t>A</a:t>
            </a:r>
          </a:p>
        </p:txBody>
      </p:sp>
      <p:sp>
        <p:nvSpPr>
          <p:cNvPr id="73737" name="Text Box 9"/>
          <p:cNvSpPr txBox="1"/>
          <p:nvPr/>
        </p:nvSpPr>
        <p:spPr>
          <a:xfrm>
            <a:off x="8169275" y="549275"/>
            <a:ext cx="387350" cy="579438"/>
          </a:xfrm>
          <a:prstGeom prst="rect">
            <a:avLst/>
          </a:prstGeom>
          <a:noFill/>
          <a:ln w="9525">
            <a:noFill/>
          </a:ln>
        </p:spPr>
        <p:txBody>
          <a:bodyPr wrap="none">
            <a:spAutoFit/>
          </a:bodyPr>
          <a:lstStyle/>
          <a:p>
            <a:pPr lvl="0"/>
            <a:r>
              <a:rPr lang="en-US" altLang="zh-CN" sz="3200" b="1">
                <a:solidFill>
                  <a:srgbClr val="0000FF"/>
                </a:solidFill>
                <a:latin typeface="宋体" panose="02010600030101010101" pitchFamily="2" charset="-122"/>
                <a:ea typeface="宋体" panose="02010600030101010101" pitchFamily="2" charset="-122"/>
              </a:rPr>
              <a:t>C</a:t>
            </a:r>
          </a:p>
        </p:txBody>
      </p:sp>
      <p:sp>
        <p:nvSpPr>
          <p:cNvPr id="73738" name="Text Box 10"/>
          <p:cNvSpPr txBox="1"/>
          <p:nvPr/>
        </p:nvSpPr>
        <p:spPr>
          <a:xfrm>
            <a:off x="9021763" y="620714"/>
            <a:ext cx="387350" cy="579437"/>
          </a:xfrm>
          <a:prstGeom prst="rect">
            <a:avLst/>
          </a:prstGeom>
          <a:noFill/>
          <a:ln w="9525">
            <a:noFill/>
          </a:ln>
        </p:spPr>
        <p:txBody>
          <a:bodyPr wrap="none">
            <a:spAutoFit/>
          </a:bodyPr>
          <a:lstStyle/>
          <a:p>
            <a:pPr lvl="0"/>
            <a:r>
              <a:rPr lang="en-US" altLang="zh-CN" sz="3200" b="1">
                <a:solidFill>
                  <a:srgbClr val="0000FF"/>
                </a:solidFill>
                <a:latin typeface="宋体" panose="02010600030101010101" pitchFamily="2" charset="-122"/>
                <a:ea typeface="宋体" panose="02010600030101010101" pitchFamily="2" charset="-122"/>
              </a:rPr>
              <a:t>E</a:t>
            </a:r>
          </a:p>
        </p:txBody>
      </p:sp>
      <p:sp>
        <p:nvSpPr>
          <p:cNvPr id="73739" name="Text Box 11"/>
          <p:cNvSpPr txBox="1"/>
          <p:nvPr/>
        </p:nvSpPr>
        <p:spPr>
          <a:xfrm>
            <a:off x="10101263" y="2060575"/>
            <a:ext cx="387350" cy="579438"/>
          </a:xfrm>
          <a:prstGeom prst="rect">
            <a:avLst/>
          </a:prstGeom>
          <a:noFill/>
          <a:ln w="9525">
            <a:noFill/>
          </a:ln>
        </p:spPr>
        <p:txBody>
          <a:bodyPr wrap="none">
            <a:spAutoFit/>
          </a:bodyPr>
          <a:lstStyle/>
          <a:p>
            <a:pPr lvl="0"/>
            <a:r>
              <a:rPr lang="en-US" altLang="zh-CN" sz="3200" b="1">
                <a:solidFill>
                  <a:srgbClr val="0000FF"/>
                </a:solidFill>
                <a:latin typeface="宋体" panose="02010600030101010101" pitchFamily="2" charset="-122"/>
                <a:ea typeface="宋体" panose="02010600030101010101" pitchFamily="2" charset="-122"/>
              </a:rPr>
              <a:t>B</a:t>
            </a:r>
          </a:p>
        </p:txBody>
      </p:sp>
      <p:sp>
        <p:nvSpPr>
          <p:cNvPr id="73740" name="Text Box 12"/>
          <p:cNvSpPr txBox="1"/>
          <p:nvPr/>
        </p:nvSpPr>
        <p:spPr>
          <a:xfrm>
            <a:off x="9453563" y="3136900"/>
            <a:ext cx="387350" cy="579438"/>
          </a:xfrm>
          <a:prstGeom prst="rect">
            <a:avLst/>
          </a:prstGeom>
          <a:noFill/>
          <a:ln w="9525">
            <a:noFill/>
          </a:ln>
        </p:spPr>
        <p:txBody>
          <a:bodyPr wrap="none">
            <a:spAutoFit/>
          </a:bodyPr>
          <a:lstStyle/>
          <a:p>
            <a:pPr lvl="0"/>
            <a:r>
              <a:rPr lang="en-US" altLang="zh-CN" sz="3200" b="1">
                <a:solidFill>
                  <a:srgbClr val="0000FF"/>
                </a:solidFill>
                <a:latin typeface="宋体" panose="02010600030101010101" pitchFamily="2" charset="-122"/>
                <a:ea typeface="宋体" panose="02010600030101010101" pitchFamily="2" charset="-122"/>
              </a:rPr>
              <a:t>D</a:t>
            </a:r>
          </a:p>
        </p:txBody>
      </p:sp>
      <p:sp>
        <p:nvSpPr>
          <p:cNvPr id="73741" name="Text Box 13"/>
          <p:cNvSpPr txBox="1"/>
          <p:nvPr/>
        </p:nvSpPr>
        <p:spPr>
          <a:xfrm>
            <a:off x="9093200" y="2008189"/>
            <a:ext cx="387350" cy="579437"/>
          </a:xfrm>
          <a:prstGeom prst="rect">
            <a:avLst/>
          </a:prstGeom>
          <a:noFill/>
          <a:ln w="9525">
            <a:noFill/>
          </a:ln>
        </p:spPr>
        <p:txBody>
          <a:bodyPr wrap="none">
            <a:spAutoFit/>
          </a:bodyPr>
          <a:lstStyle/>
          <a:p>
            <a:pPr lvl="0"/>
            <a:r>
              <a:rPr lang="en-US" altLang="zh-CN" sz="3200" b="1">
                <a:solidFill>
                  <a:srgbClr val="0000FF"/>
                </a:solidFill>
                <a:latin typeface="宋体" panose="02010600030101010101" pitchFamily="2" charset="-122"/>
                <a:ea typeface="宋体" panose="02010600030101010101" pitchFamily="2" charset="-122"/>
              </a:rPr>
              <a:t>O</a:t>
            </a:r>
          </a:p>
        </p:txBody>
      </p:sp>
      <p:sp>
        <p:nvSpPr>
          <p:cNvPr id="73742" name="Text Box 14"/>
          <p:cNvSpPr txBox="1"/>
          <p:nvPr/>
        </p:nvSpPr>
        <p:spPr>
          <a:xfrm>
            <a:off x="8661400" y="2133600"/>
            <a:ext cx="387350" cy="579438"/>
          </a:xfrm>
          <a:prstGeom prst="rect">
            <a:avLst/>
          </a:prstGeom>
          <a:noFill/>
          <a:ln w="9525">
            <a:noFill/>
          </a:ln>
        </p:spPr>
        <p:txBody>
          <a:bodyPr wrap="none">
            <a:spAutoFit/>
          </a:bodyPr>
          <a:lstStyle/>
          <a:p>
            <a:pPr lvl="0"/>
            <a:r>
              <a:rPr lang="en-US" altLang="zh-CN" sz="3200" b="1">
                <a:solidFill>
                  <a:srgbClr val="0000FF"/>
                </a:solidFill>
                <a:latin typeface="宋体" panose="02010600030101010101" pitchFamily="2" charset="-122"/>
                <a:ea typeface="宋体" panose="02010600030101010101" pitchFamily="2" charset="-122"/>
              </a:rPr>
              <a:t>1</a:t>
            </a:r>
          </a:p>
        </p:txBody>
      </p:sp>
      <p:sp>
        <p:nvSpPr>
          <p:cNvPr id="73743" name="Text Box 15"/>
          <p:cNvSpPr txBox="1"/>
          <p:nvPr/>
        </p:nvSpPr>
        <p:spPr>
          <a:xfrm rot="6811226">
            <a:off x="8588375" y="2066925"/>
            <a:ext cx="592138" cy="579438"/>
          </a:xfrm>
          <a:prstGeom prst="rect">
            <a:avLst/>
          </a:prstGeom>
          <a:noFill/>
          <a:ln w="9525">
            <a:noFill/>
          </a:ln>
        </p:spPr>
        <p:txBody>
          <a:bodyPr wrap="none">
            <a:spAutoFit/>
          </a:bodyPr>
          <a:lstStyle/>
          <a:p>
            <a:pPr lvl="0"/>
            <a:r>
              <a:rPr lang="zh-CN" altLang="en-US" sz="3200" b="1" dirty="0">
                <a:solidFill>
                  <a:srgbClr val="0000FF"/>
                </a:solidFill>
                <a:latin typeface="宋体" panose="02010600030101010101" pitchFamily="2" charset="-122"/>
                <a:ea typeface="宋体" panose="02010600030101010101" pitchFamily="2" charset="-122"/>
              </a:rPr>
              <a:t>）</a:t>
            </a:r>
          </a:p>
        </p:txBody>
      </p:sp>
      <p:sp>
        <p:nvSpPr>
          <p:cNvPr id="73744" name="矩形 73743"/>
          <p:cNvSpPr/>
          <p:nvPr/>
        </p:nvSpPr>
        <p:spPr>
          <a:xfrm>
            <a:off x="8343900" y="2565401"/>
            <a:ext cx="1136650" cy="519113"/>
          </a:xfrm>
          <a:prstGeom prst="rect">
            <a:avLst/>
          </a:prstGeom>
          <a:noFill/>
          <a:ln w="9525">
            <a:noFill/>
          </a:ln>
        </p:spPr>
        <p:txBody>
          <a:bodyPr wrap="none" anchor="t">
            <a:spAutoFit/>
          </a:bodyPr>
          <a:lstStyle/>
          <a:p>
            <a:pPr lvl="0"/>
            <a:r>
              <a:rPr lang="en-US" altLang="en-US" sz="2800" b="1">
                <a:solidFill>
                  <a:srgbClr val="FF0000"/>
                </a:solidFill>
                <a:latin typeface="Arial" panose="020B0604020202020204" pitchFamily="34" charset="0"/>
                <a:ea typeface="宋体" panose="02010600030101010101" pitchFamily="2" charset="-122"/>
              </a:rPr>
              <a:t>125°</a:t>
            </a:r>
            <a:endParaRPr lang="en-US" altLang="zh-CN" sz="2800" b="1">
              <a:solidFill>
                <a:srgbClr val="FF0000"/>
              </a:solidFill>
              <a:latin typeface="Arial" panose="020B0604020202020204" pitchFamily="34" charset="0"/>
              <a:ea typeface="宋体" panose="02010600030101010101" pitchFamily="2" charset="-122"/>
            </a:endParaRPr>
          </a:p>
        </p:txBody>
      </p:sp>
      <p:sp>
        <p:nvSpPr>
          <p:cNvPr id="73748" name="任意多边形 73747"/>
          <p:cNvSpPr/>
          <p:nvPr/>
        </p:nvSpPr>
        <p:spPr>
          <a:xfrm flipH="1">
            <a:off x="8759826" y="1341439"/>
            <a:ext cx="288925" cy="142875"/>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38100" cap="flat" cmpd="sng">
            <a:solidFill>
              <a:srgbClr val="FF0000"/>
            </a:solidFill>
            <a:prstDash val="solid"/>
            <a:headEnd type="none" w="med" len="med"/>
            <a:tailEnd type="none" w="med" len="med"/>
          </a:ln>
        </p:spPr>
        <p:txBody>
          <a:bodyPr/>
          <a:lstStyle/>
          <a:p>
            <a:endParaRPr lang="zh-CN" altLang="en-US"/>
          </a:p>
        </p:txBody>
      </p:sp>
      <p:sp>
        <p:nvSpPr>
          <p:cNvPr id="73749" name="文本框 73748"/>
          <p:cNvSpPr txBox="1"/>
          <p:nvPr/>
        </p:nvSpPr>
        <p:spPr>
          <a:xfrm>
            <a:off x="8616950" y="928689"/>
            <a:ext cx="287338" cy="579437"/>
          </a:xfrm>
          <a:prstGeom prst="rect">
            <a:avLst/>
          </a:prstGeom>
          <a:noFill/>
          <a:ln w="9525">
            <a:noFill/>
          </a:ln>
        </p:spPr>
        <p:txBody>
          <a:bodyPr>
            <a:spAutoFit/>
          </a:bodyPr>
          <a:lstStyle/>
          <a:p>
            <a:pPr lvl="0">
              <a:spcBef>
                <a:spcPct val="50000"/>
              </a:spcBef>
            </a:pPr>
            <a:r>
              <a:rPr lang="en-US" altLang="zh-CN" sz="3200" b="1">
                <a:solidFill>
                  <a:srgbClr val="FF0000"/>
                </a:solidFill>
                <a:latin typeface="Times New Roman" panose="02020603050405020304" pitchFamily="18" charset="0"/>
                <a:ea typeface="宋体" panose="02010600030101010101" pitchFamily="2" charset="-122"/>
              </a:rPr>
              <a:t>?</a:t>
            </a:r>
          </a:p>
        </p:txBody>
      </p:sp>
      <p:sp>
        <p:nvSpPr>
          <p:cNvPr id="73750" name="文本框 73749"/>
          <p:cNvSpPr txBox="1"/>
          <p:nvPr/>
        </p:nvSpPr>
        <p:spPr>
          <a:xfrm>
            <a:off x="1524001" y="1843088"/>
            <a:ext cx="8316913" cy="4970462"/>
          </a:xfrm>
          <a:prstGeom prst="rect">
            <a:avLst/>
          </a:prstGeom>
          <a:noFill/>
          <a:ln w="9525">
            <a:noFill/>
          </a:ln>
        </p:spPr>
        <p:txBody>
          <a:bodyPr>
            <a:spAutoFit/>
          </a:bodyPr>
          <a:lstStyle/>
          <a:p>
            <a:pPr lvl="0">
              <a:spcBef>
                <a:spcPct val="50000"/>
              </a:spcBef>
              <a:buClr>
                <a:srgbClr val="000000"/>
              </a:buClr>
            </a:pPr>
            <a:r>
              <a:rPr lang="zh-CN" altLang="en-US" sz="3200" b="1" dirty="0">
                <a:solidFill>
                  <a:srgbClr val="FF0000"/>
                </a:solidFill>
                <a:latin typeface="Times New Roman" panose="02020603050405020304" pitchFamily="18" charset="0"/>
                <a:ea typeface="宋体" panose="02010600030101010101" pitchFamily="2" charset="-122"/>
              </a:rPr>
              <a:t>解：</a:t>
            </a:r>
            <a:r>
              <a:rPr lang="en-US" altLang="zh-CN" sz="3200" b="1" dirty="0">
                <a:solidFill>
                  <a:srgbClr val="0000FF"/>
                </a:solidFill>
                <a:latin typeface="Times New Roman" panose="02020603050405020304" pitchFamily="18" charset="0"/>
                <a:ea typeface="宋体" panose="02010600030101010101" pitchFamily="2" charset="-122"/>
              </a:rPr>
              <a:t>∵OE⊥AB</a:t>
            </a:r>
            <a:r>
              <a:rPr lang="zh-CN" altLang="en-US" sz="3200" b="1" dirty="0">
                <a:solidFill>
                  <a:srgbClr val="0000FF"/>
                </a:solidFill>
                <a:latin typeface="Times New Roman" panose="02020603050405020304" pitchFamily="18" charset="0"/>
                <a:ea typeface="宋体" panose="02010600030101010101" pitchFamily="2" charset="-122"/>
              </a:rPr>
              <a:t>（已知）</a:t>
            </a:r>
          </a:p>
          <a:p>
            <a:pPr lvl="0">
              <a:spcBef>
                <a:spcPct val="50000"/>
              </a:spcBef>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　　</a:t>
            </a:r>
            <a:r>
              <a:rPr lang="en-US" altLang="zh-CN" sz="3200" b="1" dirty="0">
                <a:solidFill>
                  <a:srgbClr val="0000FF"/>
                </a:solidFill>
                <a:latin typeface="Times New Roman" panose="02020603050405020304" pitchFamily="18" charset="0"/>
                <a:ea typeface="宋体" panose="02010600030101010101" pitchFamily="2" charset="-122"/>
              </a:rPr>
              <a:t>∴∠BOE=90°</a:t>
            </a:r>
            <a:r>
              <a:rPr lang="zh-CN" altLang="en-US" sz="3200" b="1" dirty="0">
                <a:solidFill>
                  <a:srgbClr val="0000FF"/>
                </a:solidFill>
                <a:latin typeface="Times New Roman" panose="02020603050405020304" pitchFamily="18" charset="0"/>
                <a:ea typeface="宋体" panose="02010600030101010101" pitchFamily="2" charset="-122"/>
              </a:rPr>
              <a:t>（垂直的定义）</a:t>
            </a:r>
          </a:p>
          <a:p>
            <a:pPr lvl="0">
              <a:spcBef>
                <a:spcPct val="50000"/>
              </a:spcBef>
              <a:buClr>
                <a:srgbClr val="000000"/>
              </a:buClr>
            </a:pPr>
            <a:r>
              <a:rPr lang="zh-CN" altLang="en-US" sz="3200" b="1">
                <a:solidFill>
                  <a:srgbClr val="0000FF"/>
                </a:solidFill>
                <a:latin typeface="Arial" panose="020B0604020202020204" pitchFamily="34" charset="0"/>
                <a:ea typeface="宋体" panose="02010600030101010101" pitchFamily="2" charset="-122"/>
              </a:rPr>
              <a:t>       </a:t>
            </a:r>
            <a:r>
              <a:rPr lang="en-US" altLang="zh-CN" sz="3200" b="1">
                <a:solidFill>
                  <a:srgbClr val="0000FF"/>
                </a:solidFill>
                <a:latin typeface="Arial" panose="020B0604020202020204" pitchFamily="34" charset="0"/>
                <a:ea typeface="宋体" panose="02010600030101010101" pitchFamily="2" charset="-122"/>
              </a:rPr>
              <a:t>∵</a:t>
            </a:r>
            <a:r>
              <a:rPr lang="en-US" altLang="zh-CN" sz="3200">
                <a:latin typeface="Arial" panose="020B0604020202020204" pitchFamily="34" charset="0"/>
                <a:ea typeface="宋体" panose="02010600030101010101" pitchFamily="2" charset="-122"/>
              </a:rPr>
              <a:t> </a:t>
            </a:r>
            <a:r>
              <a:rPr lang="en-US" altLang="zh-CN" sz="3200" b="1" dirty="0">
                <a:solidFill>
                  <a:srgbClr val="0000FF"/>
                </a:solidFill>
                <a:latin typeface="Arial" panose="020B0604020202020204" pitchFamily="34" charset="0"/>
                <a:ea typeface="宋体" panose="02010600030101010101" pitchFamily="2" charset="-122"/>
              </a:rPr>
              <a:t>∠BOC=∠1=125°</a:t>
            </a:r>
            <a:r>
              <a:rPr lang="zh-CN" altLang="en-US" sz="3200" b="1" dirty="0">
                <a:solidFill>
                  <a:srgbClr val="0000FF"/>
                </a:solidFill>
                <a:latin typeface="Arial" panose="020B0604020202020204" pitchFamily="34" charset="0"/>
                <a:ea typeface="宋体" panose="02010600030101010101" pitchFamily="2" charset="-122"/>
              </a:rPr>
              <a:t>（对顶角相等）</a:t>
            </a:r>
            <a:endParaRPr lang="zh-CN" altLang="en-US" sz="3200" b="1">
              <a:solidFill>
                <a:srgbClr val="0000FF"/>
              </a:solidFill>
              <a:latin typeface="Times New Roman" panose="02020603050405020304" pitchFamily="18" charset="0"/>
              <a:ea typeface="宋体" panose="02010600030101010101" pitchFamily="2" charset="-122"/>
            </a:endParaRPr>
          </a:p>
          <a:p>
            <a:pPr lvl="0">
              <a:spcBef>
                <a:spcPct val="50000"/>
              </a:spcBef>
              <a:buClr>
                <a:srgbClr val="000000"/>
              </a:buClr>
            </a:pPr>
            <a:r>
              <a:rPr lang="zh-CN" altLang="en-US" sz="3200" b="1">
                <a:solidFill>
                  <a:srgbClr val="0000FF"/>
                </a:solidFill>
                <a:latin typeface="Times New Roman" panose="02020603050405020304" pitchFamily="18" charset="0"/>
                <a:ea typeface="宋体" panose="02010600030101010101" pitchFamily="2" charset="-122"/>
              </a:rPr>
              <a:t>　　</a:t>
            </a:r>
            <a:r>
              <a:rPr lang="en-US" altLang="zh-CN" sz="3200" b="1">
                <a:solidFill>
                  <a:srgbClr val="0000FF"/>
                </a:solidFill>
                <a:latin typeface="Times New Roman" panose="02020603050405020304" pitchFamily="18" charset="0"/>
                <a:ea typeface="宋体" panose="02010600030101010101" pitchFamily="2" charset="-122"/>
              </a:rPr>
              <a:t>∴∠COE= </a:t>
            </a:r>
            <a:r>
              <a:rPr lang="en-US" altLang="zh-CN" sz="3200" b="1">
                <a:solidFill>
                  <a:srgbClr val="0000FF"/>
                </a:solidFill>
                <a:latin typeface="Arial" panose="020B0604020202020204" pitchFamily="34" charset="0"/>
                <a:ea typeface="宋体" panose="02010600030101010101" pitchFamily="2" charset="-122"/>
              </a:rPr>
              <a:t>∠BOC</a:t>
            </a:r>
            <a:r>
              <a:rPr lang="zh-CN" altLang="en-US" sz="3200" b="1" dirty="0">
                <a:solidFill>
                  <a:srgbClr val="0000FF"/>
                </a:solidFill>
                <a:latin typeface="Times New Roman" panose="02020603050405020304" pitchFamily="18" charset="0"/>
                <a:ea typeface="宋体" panose="02010600030101010101" pitchFamily="2" charset="-122"/>
              </a:rPr>
              <a:t>－</a:t>
            </a:r>
            <a:r>
              <a:rPr lang="en-US" altLang="zh-CN" sz="3200" b="1">
                <a:solidFill>
                  <a:srgbClr val="0000FF"/>
                </a:solidFill>
                <a:latin typeface="Times New Roman" panose="02020603050405020304" pitchFamily="18" charset="0"/>
                <a:ea typeface="宋体" panose="02010600030101010101" pitchFamily="2" charset="-122"/>
              </a:rPr>
              <a:t>∠BOE</a:t>
            </a:r>
          </a:p>
          <a:p>
            <a:pPr lvl="0">
              <a:spcBef>
                <a:spcPct val="50000"/>
              </a:spcBef>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　　                 </a:t>
            </a:r>
            <a:r>
              <a:rPr lang="en-US" altLang="zh-CN" sz="3200" b="1" dirty="0">
                <a:solidFill>
                  <a:srgbClr val="0000FF"/>
                </a:solidFill>
                <a:latin typeface="Times New Roman" panose="02020603050405020304" pitchFamily="18" charset="0"/>
                <a:ea typeface="宋体" panose="02010600030101010101" pitchFamily="2" charset="-122"/>
              </a:rPr>
              <a:t>=125°</a:t>
            </a:r>
            <a:r>
              <a:rPr lang="zh-CN" altLang="en-US" sz="3200" b="1" dirty="0">
                <a:solidFill>
                  <a:srgbClr val="0000FF"/>
                </a:solidFill>
                <a:latin typeface="Times New Roman" panose="02020603050405020304" pitchFamily="18" charset="0"/>
                <a:ea typeface="宋体" panose="02010600030101010101" pitchFamily="2" charset="-122"/>
              </a:rPr>
              <a:t>－</a:t>
            </a:r>
            <a:r>
              <a:rPr lang="en-US" altLang="zh-CN" sz="3200" b="1">
                <a:solidFill>
                  <a:srgbClr val="0000FF"/>
                </a:solidFill>
                <a:latin typeface="Times New Roman" panose="02020603050405020304" pitchFamily="18" charset="0"/>
                <a:ea typeface="宋体" panose="02010600030101010101" pitchFamily="2" charset="-122"/>
              </a:rPr>
              <a:t>90°</a:t>
            </a:r>
          </a:p>
          <a:p>
            <a:pPr lvl="0">
              <a:spcBef>
                <a:spcPct val="50000"/>
              </a:spcBef>
              <a:buClr>
                <a:srgbClr val="000000"/>
              </a:buClr>
            </a:pPr>
            <a:r>
              <a:rPr lang="en-US" altLang="zh-CN" sz="3200" b="1">
                <a:solidFill>
                  <a:srgbClr val="0000FF"/>
                </a:solidFill>
                <a:latin typeface="Times New Roman" panose="02020603050405020304" pitchFamily="18" charset="0"/>
                <a:ea typeface="宋体" panose="02010600030101010101" pitchFamily="2" charset="-122"/>
              </a:rPr>
              <a:t>                         =35°</a:t>
            </a:r>
          </a:p>
          <a:p>
            <a:pPr lvl="0">
              <a:spcBef>
                <a:spcPct val="50000"/>
              </a:spcBef>
              <a:buClr>
                <a:srgbClr val="000000"/>
              </a:buClr>
            </a:pPr>
            <a:r>
              <a:rPr lang="en-US" altLang="zh-CN" sz="3200" b="1" dirty="0">
                <a:solidFill>
                  <a:srgbClr val="0000FF"/>
                </a:solidFill>
                <a:latin typeface="Times New Roman" panose="02020603050405020304" pitchFamily="18" charset="0"/>
                <a:ea typeface="宋体" panose="02010600030101010101" pitchFamily="2" charset="-122"/>
              </a:rPr>
              <a:t> </a:t>
            </a:r>
            <a:r>
              <a:rPr lang="zh-CN" altLang="en-US" sz="3200" b="1" dirty="0">
                <a:solidFill>
                  <a:srgbClr val="0000FF"/>
                </a:solidFill>
                <a:latin typeface="Times New Roman" panose="02020603050405020304" pitchFamily="18" charset="0"/>
                <a:ea typeface="宋体" panose="02010600030101010101" pitchFamily="2" charset="-122"/>
              </a:rPr>
              <a:t>答：</a:t>
            </a:r>
            <a:r>
              <a:rPr lang="en-US" altLang="zh-CN" sz="3200" b="1">
                <a:solidFill>
                  <a:srgbClr val="0000FF"/>
                </a:solidFill>
                <a:latin typeface="Times New Roman" panose="02020603050405020304" pitchFamily="18" charset="0"/>
                <a:ea typeface="宋体" panose="02010600030101010101" pitchFamily="2" charset="-122"/>
              </a:rPr>
              <a:t>∠COE=35°.</a:t>
            </a:r>
          </a:p>
        </p:txBody>
      </p:sp>
    </p:spTree>
    <p:extLst>
      <p:ext uri="{BB962C8B-B14F-4D97-AF65-F5344CB8AC3E}">
        <p14:creationId xmlns:p14="http://schemas.microsoft.com/office/powerpoint/2010/main" val="668257659"/>
      </p:ext>
    </p:extLst>
  </p:cSld>
  <p:clrMapOvr>
    <a:masterClrMapping/>
  </p:clrMapOvr>
  <p:transition spd="slow">
    <p:push dir="u"/>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wipe(left)">
                                      <p:cBhvr>
                                        <p:cTn id="7" dur="2000"/>
                                        <p:tgtEl>
                                          <p:spTgt spid="73731"/>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3743"/>
                                        </p:tgtEl>
                                        <p:attrNameLst>
                                          <p:attrName>style.visibility</p:attrName>
                                        </p:attrNameLst>
                                      </p:cBhvr>
                                      <p:to>
                                        <p:strVal val="visible"/>
                                      </p:to>
                                    </p:set>
                                    <p:animEffect transition="in" filter="wipe(left)">
                                      <p:cBhvr>
                                        <p:cTn id="12" dur="2000"/>
                                        <p:tgtEl>
                                          <p:spTgt spid="73743"/>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par>
                          <p:cTn id="13" fill="hold">
                            <p:stCondLst>
                              <p:cond delay="2000"/>
                            </p:stCondLst>
                            <p:childTnLst>
                              <p:par>
                                <p:cTn id="14" presetID="2" presetClass="entr" presetSubtype="4" fill="hold" grpId="0" nodeType="afterEffect">
                                  <p:stCondLst>
                                    <p:cond delay="0"/>
                                  </p:stCondLst>
                                  <p:childTnLst>
                                    <p:set>
                                      <p:cBhvr>
                                        <p:cTn id="15" dur="1" fill="hold">
                                          <p:stCondLst>
                                            <p:cond delay="0"/>
                                          </p:stCondLst>
                                        </p:cTn>
                                        <p:tgtEl>
                                          <p:spTgt spid="73742"/>
                                        </p:tgtEl>
                                        <p:attrNameLst>
                                          <p:attrName>style.visibility</p:attrName>
                                        </p:attrNameLst>
                                      </p:cBhvr>
                                      <p:to>
                                        <p:strVal val="visible"/>
                                      </p:to>
                                    </p:set>
                                    <p:anim calcmode="lin" valueType="num">
                                      <p:cBhvr additive="base">
                                        <p:cTn id="16" dur="500" fill="hold"/>
                                        <p:tgtEl>
                                          <p:spTgt spid="73742"/>
                                        </p:tgtEl>
                                        <p:attrNameLst>
                                          <p:attrName>ppt_x</p:attrName>
                                        </p:attrNameLst>
                                      </p:cBhvr>
                                      <p:tavLst>
                                        <p:tav tm="0">
                                          <p:val>
                                            <p:strVal val="#ppt_x"/>
                                          </p:val>
                                        </p:tav>
                                        <p:tav tm="100000">
                                          <p:val>
                                            <p:strVal val="#ppt_x"/>
                                          </p:val>
                                        </p:tav>
                                      </p:tavLst>
                                    </p:anim>
                                    <p:anim calcmode="lin" valueType="num">
                                      <p:cBhvr additive="base">
                                        <p:cTn id="17" dur="500" fill="hold"/>
                                        <p:tgtEl>
                                          <p:spTgt spid="7374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4"/>
                                            </p:cond>
                                          </p:stCondLst>
                                          <p:endCondLst>
                                            <p:cond evt="onStopAudio" delay="0">
                                              <p:tgtEl>
                                                <p:sldTgt/>
                                              </p:tgtEl>
                                            </p:cond>
                                          </p:endCondLst>
                                        </p:cTn>
                                        <p:tgtEl>
                                          <p:sndTgt r:embed="rId2" name="camera.wav"/>
                                        </p:tgtEl>
                                      </p:cMediaNode>
                                    </p:audio>
                                  </p:sub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3744"/>
                                        </p:tgtEl>
                                        <p:attrNameLst>
                                          <p:attrName>style.visibility</p:attrName>
                                        </p:attrNameLst>
                                      </p:cBhvr>
                                      <p:to>
                                        <p:strVal val="visible"/>
                                      </p:to>
                                    </p:set>
                                    <p:anim calcmode="lin" valueType="num">
                                      <p:cBhvr additive="base">
                                        <p:cTn id="22" dur="500" fill="hold"/>
                                        <p:tgtEl>
                                          <p:spTgt spid="73744"/>
                                        </p:tgtEl>
                                        <p:attrNameLst>
                                          <p:attrName>ppt_x</p:attrName>
                                        </p:attrNameLst>
                                      </p:cBhvr>
                                      <p:tavLst>
                                        <p:tav tm="0">
                                          <p:val>
                                            <p:strVal val="#ppt_x"/>
                                          </p:val>
                                        </p:tav>
                                        <p:tav tm="100000">
                                          <p:val>
                                            <p:strVal val="#ppt_x"/>
                                          </p:val>
                                        </p:tav>
                                      </p:tavLst>
                                    </p:anim>
                                    <p:anim calcmode="lin" valueType="num">
                                      <p:cBhvr additive="base">
                                        <p:cTn id="23" dur="500" fill="hold"/>
                                        <p:tgtEl>
                                          <p:spTgt spid="73744"/>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73748"/>
                                        </p:tgtEl>
                                        <p:attrNameLst>
                                          <p:attrName>style.visibility</p:attrName>
                                        </p:attrNameLst>
                                      </p:cBhvr>
                                      <p:to>
                                        <p:strVal val="visible"/>
                                      </p:to>
                                    </p:set>
                                    <p:animEffect transition="in" filter="wipe(left)">
                                      <p:cBhvr>
                                        <p:cTn id="28" dur="2000"/>
                                        <p:tgtEl>
                                          <p:spTgt spid="73748"/>
                                        </p:tgtEl>
                                      </p:cBhvr>
                                    </p:animEffect>
                                  </p:childTnLst>
                                  <p:subTnLst>
                                    <p:audio>
                                      <p:cMediaNode>
                                        <p:cTn display="0" masterRel="sameClick">
                                          <p:stCondLst>
                                            <p:cond evt="begin" delay="0">
                                              <p:tn val="26"/>
                                            </p:cond>
                                          </p:stCondLst>
                                          <p:endCondLst>
                                            <p:cond evt="onStopAudio" delay="0">
                                              <p:tgtEl>
                                                <p:sldTgt/>
                                              </p:tgtEl>
                                            </p:cond>
                                          </p:endCondLst>
                                        </p:cTn>
                                        <p:tgtEl>
                                          <p:sndTgt r:embed="rId3" name="laser.wav"/>
                                        </p:tgtEl>
                                      </p:cMediaNode>
                                    </p:audio>
                                  </p:subTnLst>
                                </p:cTn>
                              </p:par>
                            </p:childTnLst>
                          </p:cTn>
                        </p:par>
                        <p:par>
                          <p:cTn id="29" fill="hold">
                            <p:stCondLst>
                              <p:cond delay="2000"/>
                            </p:stCondLst>
                            <p:childTnLst>
                              <p:par>
                                <p:cTn id="30" presetID="2" presetClass="entr" presetSubtype="4" fill="hold" grpId="0" nodeType="afterEffect">
                                  <p:stCondLst>
                                    <p:cond delay="0"/>
                                  </p:stCondLst>
                                  <p:childTnLst>
                                    <p:set>
                                      <p:cBhvr>
                                        <p:cTn id="31" dur="1" fill="hold">
                                          <p:stCondLst>
                                            <p:cond delay="0"/>
                                          </p:stCondLst>
                                        </p:cTn>
                                        <p:tgtEl>
                                          <p:spTgt spid="73749"/>
                                        </p:tgtEl>
                                        <p:attrNameLst>
                                          <p:attrName>style.visibility</p:attrName>
                                        </p:attrNameLst>
                                      </p:cBhvr>
                                      <p:to>
                                        <p:strVal val="visible"/>
                                      </p:to>
                                    </p:set>
                                    <p:anim calcmode="lin" valueType="num">
                                      <p:cBhvr additive="base">
                                        <p:cTn id="32" dur="500" fill="hold"/>
                                        <p:tgtEl>
                                          <p:spTgt spid="73749"/>
                                        </p:tgtEl>
                                        <p:attrNameLst>
                                          <p:attrName>ppt_x</p:attrName>
                                        </p:attrNameLst>
                                      </p:cBhvr>
                                      <p:tavLst>
                                        <p:tav tm="0">
                                          <p:val>
                                            <p:strVal val="#ppt_x"/>
                                          </p:val>
                                        </p:tav>
                                        <p:tav tm="100000">
                                          <p:val>
                                            <p:strVal val="#ppt_x"/>
                                          </p:val>
                                        </p:tav>
                                      </p:tavLst>
                                    </p:anim>
                                    <p:anim calcmode="lin" valueType="num">
                                      <p:cBhvr additive="base">
                                        <p:cTn id="33" dur="500" fill="hold"/>
                                        <p:tgtEl>
                                          <p:spTgt spid="73749"/>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73750">
                                            <p:txEl>
                                              <p:pRg st="0" end="0"/>
                                            </p:txEl>
                                          </p:spTgt>
                                        </p:tgtEl>
                                        <p:attrNameLst>
                                          <p:attrName>style.visibility</p:attrName>
                                        </p:attrNameLst>
                                      </p:cBhvr>
                                      <p:to>
                                        <p:strVal val="visible"/>
                                      </p:to>
                                    </p:set>
                                    <p:animEffect transition="in" filter="wipe(left)">
                                      <p:cBhvr>
                                        <p:cTn id="38" dur="5000"/>
                                        <p:tgtEl>
                                          <p:spTgt spid="73750">
                                            <p:txEl>
                                              <p:pRg st="0" end="0"/>
                                            </p:txEl>
                                          </p:spTgt>
                                        </p:tgtEl>
                                      </p:cBhvr>
                                    </p:animEffect>
                                  </p:childTnLst>
                                  <p:subTnLst>
                                    <p:audio>
                                      <p:cMediaNode>
                                        <p:cTn display="0" masterRel="sameClick">
                                          <p:stCondLst>
                                            <p:cond evt="begin" delay="0">
                                              <p:tn val="36"/>
                                            </p:cond>
                                          </p:stCondLst>
                                          <p:endCondLst>
                                            <p:cond evt="onStopAudio" delay="0">
                                              <p:tgtEl>
                                                <p:sldTgt/>
                                              </p:tgtEl>
                                            </p:cond>
                                          </p:endCondLst>
                                        </p:cTn>
                                        <p:tgtEl>
                                          <p:sndTgt r:embed="rId2" name="camera.wav"/>
                                        </p:tgtEl>
                                      </p:cMediaNode>
                                    </p:audio>
                                  </p:sub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73750">
                                            <p:txEl>
                                              <p:pRg st="1" end="1"/>
                                            </p:txEl>
                                          </p:spTgt>
                                        </p:tgtEl>
                                        <p:attrNameLst>
                                          <p:attrName>style.visibility</p:attrName>
                                        </p:attrNameLst>
                                      </p:cBhvr>
                                      <p:to>
                                        <p:strVal val="visible"/>
                                      </p:to>
                                    </p:set>
                                    <p:animEffect transition="in" filter="wipe(left)">
                                      <p:cBhvr>
                                        <p:cTn id="43" dur="5000"/>
                                        <p:tgtEl>
                                          <p:spTgt spid="73750">
                                            <p:txEl>
                                              <p:pRg st="1" end="1"/>
                                            </p:txEl>
                                          </p:spTgt>
                                        </p:tgtEl>
                                      </p:cBhvr>
                                    </p:animEffect>
                                  </p:childTnLst>
                                  <p:subTnLst>
                                    <p:audio>
                                      <p:cMediaNode>
                                        <p:cTn display="0" masterRel="sameClick">
                                          <p:stCondLst>
                                            <p:cond evt="begin" delay="0">
                                              <p:tn val="41"/>
                                            </p:cond>
                                          </p:stCondLst>
                                          <p:endCondLst>
                                            <p:cond evt="onStopAudio" delay="0">
                                              <p:tgtEl>
                                                <p:sldTgt/>
                                              </p:tgtEl>
                                            </p:cond>
                                          </p:endCondLst>
                                        </p:cTn>
                                        <p:tgtEl>
                                          <p:sndTgt r:embed="rId2" name="camera.wav"/>
                                        </p:tgtEl>
                                      </p:cMediaNode>
                                    </p:audio>
                                  </p:sub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73750">
                                            <p:txEl>
                                              <p:pRg st="2" end="2"/>
                                            </p:txEl>
                                          </p:spTgt>
                                        </p:tgtEl>
                                        <p:attrNameLst>
                                          <p:attrName>style.visibility</p:attrName>
                                        </p:attrNameLst>
                                      </p:cBhvr>
                                      <p:to>
                                        <p:strVal val="visible"/>
                                      </p:to>
                                    </p:set>
                                    <p:animEffect transition="in" filter="wipe(left)">
                                      <p:cBhvr>
                                        <p:cTn id="48" dur="5000"/>
                                        <p:tgtEl>
                                          <p:spTgt spid="73750">
                                            <p:txEl>
                                              <p:pRg st="2" end="2"/>
                                            </p:txEl>
                                          </p:spTgt>
                                        </p:tgtEl>
                                      </p:cBhvr>
                                    </p:animEffect>
                                  </p:childTnLst>
                                  <p:subTnLst>
                                    <p:audio>
                                      <p:cMediaNode>
                                        <p:cTn display="0" masterRel="sameClick">
                                          <p:stCondLst>
                                            <p:cond evt="begin" delay="0">
                                              <p:tn val="46"/>
                                            </p:cond>
                                          </p:stCondLst>
                                          <p:endCondLst>
                                            <p:cond evt="onStopAudio" delay="0">
                                              <p:tgtEl>
                                                <p:sldTgt/>
                                              </p:tgtEl>
                                            </p:cond>
                                          </p:endCondLst>
                                        </p:cTn>
                                        <p:tgtEl>
                                          <p:sndTgt r:embed="rId2" name="camera.wav"/>
                                        </p:tgtEl>
                                      </p:cMediaNode>
                                    </p:audio>
                                  </p:subTnLst>
                                </p:cTn>
                              </p:par>
                            </p:childTnLst>
                          </p:cTn>
                        </p:par>
                      </p:childTnLst>
                    </p:cTn>
                  </p:par>
                  <p:par>
                    <p:cTn id="49" fill="hold">
                      <p:stCondLst>
                        <p:cond delay="indefinite"/>
                      </p:stCondLst>
                      <p:childTnLst>
                        <p:par>
                          <p:cTn id="50" fill="hold">
                            <p:stCondLst>
                              <p:cond delay="0"/>
                            </p:stCondLst>
                            <p:childTnLst>
                              <p:par>
                                <p:cTn id="51" presetID="22" presetClass="entr" presetSubtype="8" fill="hold" nodeType="clickEffect">
                                  <p:stCondLst>
                                    <p:cond delay="0"/>
                                  </p:stCondLst>
                                  <p:childTnLst>
                                    <p:set>
                                      <p:cBhvr>
                                        <p:cTn id="52" dur="1" fill="hold">
                                          <p:stCondLst>
                                            <p:cond delay="0"/>
                                          </p:stCondLst>
                                        </p:cTn>
                                        <p:tgtEl>
                                          <p:spTgt spid="73750">
                                            <p:txEl>
                                              <p:pRg st="3" end="3"/>
                                            </p:txEl>
                                          </p:spTgt>
                                        </p:tgtEl>
                                        <p:attrNameLst>
                                          <p:attrName>style.visibility</p:attrName>
                                        </p:attrNameLst>
                                      </p:cBhvr>
                                      <p:to>
                                        <p:strVal val="visible"/>
                                      </p:to>
                                    </p:set>
                                    <p:animEffect transition="in" filter="wipe(left)">
                                      <p:cBhvr>
                                        <p:cTn id="53" dur="5000"/>
                                        <p:tgtEl>
                                          <p:spTgt spid="73750">
                                            <p:txEl>
                                              <p:pRg st="3" end="3"/>
                                            </p:txEl>
                                          </p:spTgt>
                                        </p:tgtEl>
                                      </p:cBhvr>
                                    </p:animEffect>
                                  </p:childTnLst>
                                  <p:subTnLst>
                                    <p:audio>
                                      <p:cMediaNode>
                                        <p:cTn display="0" masterRel="sameClick">
                                          <p:stCondLst>
                                            <p:cond evt="begin" delay="0">
                                              <p:tn val="51"/>
                                            </p:cond>
                                          </p:stCondLst>
                                          <p:endCondLst>
                                            <p:cond evt="onStopAudio" delay="0">
                                              <p:tgtEl>
                                                <p:sldTgt/>
                                              </p:tgtEl>
                                            </p:cond>
                                          </p:endCondLst>
                                        </p:cTn>
                                        <p:tgtEl>
                                          <p:sndTgt r:embed="rId2" name="camera.wav"/>
                                        </p:tgtEl>
                                      </p:cMediaNode>
                                    </p:audio>
                                  </p:sub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73750">
                                            <p:txEl>
                                              <p:pRg st="4" end="4"/>
                                            </p:txEl>
                                          </p:spTgt>
                                        </p:tgtEl>
                                        <p:attrNameLst>
                                          <p:attrName>style.visibility</p:attrName>
                                        </p:attrNameLst>
                                      </p:cBhvr>
                                      <p:to>
                                        <p:strVal val="visible"/>
                                      </p:to>
                                    </p:set>
                                    <p:animEffect transition="in" filter="wipe(left)">
                                      <p:cBhvr>
                                        <p:cTn id="58" dur="3000"/>
                                        <p:tgtEl>
                                          <p:spTgt spid="73750">
                                            <p:txEl>
                                              <p:pRg st="4" end="4"/>
                                            </p:txEl>
                                          </p:spTgt>
                                        </p:tgtEl>
                                      </p:cBhvr>
                                    </p:animEffect>
                                  </p:childTnLst>
                                  <p:subTnLst>
                                    <p:audio>
                                      <p:cMediaNode>
                                        <p:cTn display="0" masterRel="sameClick">
                                          <p:stCondLst>
                                            <p:cond evt="begin" delay="0">
                                              <p:tn val="56"/>
                                            </p:cond>
                                          </p:stCondLst>
                                          <p:endCondLst>
                                            <p:cond evt="onStopAudio" delay="0">
                                              <p:tgtEl>
                                                <p:sldTgt/>
                                              </p:tgtEl>
                                            </p:cond>
                                          </p:endCondLst>
                                        </p:cTn>
                                        <p:tgtEl>
                                          <p:sndTgt r:embed="rId2" name="camera.wav"/>
                                        </p:tgtEl>
                                      </p:cMediaNode>
                                    </p:audio>
                                  </p:subTnLst>
                                </p:cTn>
                              </p:par>
                            </p:childTnLst>
                          </p:cTn>
                        </p:par>
                      </p:childTnLst>
                    </p:cTn>
                  </p:par>
                  <p:par>
                    <p:cTn id="59" fill="hold">
                      <p:stCondLst>
                        <p:cond delay="indefinite"/>
                      </p:stCondLst>
                      <p:childTnLst>
                        <p:par>
                          <p:cTn id="60" fill="hold">
                            <p:stCondLst>
                              <p:cond delay="0"/>
                            </p:stCondLst>
                            <p:childTnLst>
                              <p:par>
                                <p:cTn id="61" presetID="22" presetClass="entr" presetSubtype="8" fill="hold" nodeType="clickEffect">
                                  <p:stCondLst>
                                    <p:cond delay="0"/>
                                  </p:stCondLst>
                                  <p:childTnLst>
                                    <p:set>
                                      <p:cBhvr>
                                        <p:cTn id="62" dur="1" fill="hold">
                                          <p:stCondLst>
                                            <p:cond delay="0"/>
                                          </p:stCondLst>
                                        </p:cTn>
                                        <p:tgtEl>
                                          <p:spTgt spid="73750">
                                            <p:txEl>
                                              <p:pRg st="5" end="5"/>
                                            </p:txEl>
                                          </p:spTgt>
                                        </p:tgtEl>
                                        <p:attrNameLst>
                                          <p:attrName>style.visibility</p:attrName>
                                        </p:attrNameLst>
                                      </p:cBhvr>
                                      <p:to>
                                        <p:strVal val="visible"/>
                                      </p:to>
                                    </p:set>
                                    <p:animEffect transition="in" filter="wipe(left)">
                                      <p:cBhvr>
                                        <p:cTn id="63" dur="3000"/>
                                        <p:tgtEl>
                                          <p:spTgt spid="73750">
                                            <p:txEl>
                                              <p:pRg st="5" end="5"/>
                                            </p:txEl>
                                          </p:spTgt>
                                        </p:tgtEl>
                                      </p:cBhvr>
                                    </p:animEffect>
                                  </p:childTnLst>
                                  <p:subTnLst>
                                    <p:audio>
                                      <p:cMediaNode>
                                        <p:cTn display="0" masterRel="sameClick">
                                          <p:stCondLst>
                                            <p:cond evt="begin" delay="0">
                                              <p:tn val="61"/>
                                            </p:cond>
                                          </p:stCondLst>
                                          <p:endCondLst>
                                            <p:cond evt="onStopAudio" delay="0">
                                              <p:tgtEl>
                                                <p:sldTgt/>
                                              </p:tgtEl>
                                            </p:cond>
                                          </p:endCondLst>
                                        </p:cTn>
                                        <p:tgtEl>
                                          <p:sndTgt r:embed="rId2" name="camera.wav"/>
                                        </p:tgtEl>
                                      </p:cMediaNode>
                                    </p:audio>
                                  </p:subTnLst>
                                </p:cTn>
                              </p:par>
                            </p:childTnLst>
                          </p:cTn>
                        </p:par>
                      </p:childTnLst>
                    </p:cTn>
                  </p:par>
                  <p:par>
                    <p:cTn id="64" fill="hold">
                      <p:stCondLst>
                        <p:cond delay="indefinite"/>
                      </p:stCondLst>
                      <p:childTnLst>
                        <p:par>
                          <p:cTn id="65" fill="hold">
                            <p:stCondLst>
                              <p:cond delay="0"/>
                            </p:stCondLst>
                            <p:childTnLst>
                              <p:par>
                                <p:cTn id="66" presetID="22" presetClass="entr" presetSubtype="8" fill="hold" nodeType="clickEffect">
                                  <p:stCondLst>
                                    <p:cond delay="0"/>
                                  </p:stCondLst>
                                  <p:childTnLst>
                                    <p:set>
                                      <p:cBhvr>
                                        <p:cTn id="67" dur="1" fill="hold">
                                          <p:stCondLst>
                                            <p:cond delay="0"/>
                                          </p:stCondLst>
                                        </p:cTn>
                                        <p:tgtEl>
                                          <p:spTgt spid="73750">
                                            <p:txEl>
                                              <p:pRg st="6" end="6"/>
                                            </p:txEl>
                                          </p:spTgt>
                                        </p:tgtEl>
                                        <p:attrNameLst>
                                          <p:attrName>style.visibility</p:attrName>
                                        </p:attrNameLst>
                                      </p:cBhvr>
                                      <p:to>
                                        <p:strVal val="visible"/>
                                      </p:to>
                                    </p:set>
                                    <p:animEffect transition="in" filter="wipe(left)">
                                      <p:cBhvr>
                                        <p:cTn id="68" dur="5000"/>
                                        <p:tgtEl>
                                          <p:spTgt spid="73750">
                                            <p:txEl>
                                              <p:pRg st="6" end="6"/>
                                            </p:txEl>
                                          </p:spTgt>
                                        </p:tgtEl>
                                      </p:cBhvr>
                                    </p:animEffect>
                                  </p:childTnLst>
                                  <p:subTnLst>
                                    <p:audio>
                                      <p:cMediaNode>
                                        <p:cTn display="0" masterRel="sameClick">
                                          <p:stCondLst>
                                            <p:cond evt="begin" delay="0">
                                              <p:tn val="66"/>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bldLvl="0" animBg="1"/>
      <p:bldP spid="73742" grpId="0"/>
      <p:bldP spid="73743" grpId="0"/>
      <p:bldP spid="73744" grpId="0"/>
      <p:bldP spid="7374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文本框 18433"/>
          <p:cNvSpPr txBox="1"/>
          <p:nvPr/>
        </p:nvSpPr>
        <p:spPr>
          <a:xfrm>
            <a:off x="2640013" y="4778375"/>
            <a:ext cx="4343400" cy="457200"/>
          </a:xfrm>
          <a:prstGeom prst="rect">
            <a:avLst/>
          </a:prstGeom>
          <a:noFill/>
          <a:ln w="9525">
            <a:noFill/>
          </a:ln>
        </p:spPr>
        <p:txBody>
          <a:bodyPr>
            <a:spAutoFit/>
          </a:bodyPr>
          <a:lstStyle/>
          <a:p>
            <a:pPr lvl="0">
              <a:spcBef>
                <a:spcPct val="50000"/>
              </a:spcBef>
            </a:pPr>
            <a:endParaRPr lang="zh-CN" altLang="en-US" sz="2400" dirty="0">
              <a:latin typeface="Comic Sans MS" panose="030F0702030302020204" pitchFamily="66" charset="0"/>
              <a:ea typeface="宋体" panose="02010600030101010101" pitchFamily="2" charset="-122"/>
            </a:endParaRPr>
          </a:p>
        </p:txBody>
      </p:sp>
      <p:sp>
        <p:nvSpPr>
          <p:cNvPr id="18435" name="文本框 18434"/>
          <p:cNvSpPr txBox="1"/>
          <p:nvPr/>
        </p:nvSpPr>
        <p:spPr>
          <a:xfrm>
            <a:off x="8040688" y="1754188"/>
            <a:ext cx="381000" cy="519112"/>
          </a:xfrm>
          <a:prstGeom prst="rect">
            <a:avLst/>
          </a:prstGeom>
          <a:noFill/>
          <a:ln w="9525">
            <a:noFill/>
          </a:ln>
        </p:spPr>
        <p:txBody>
          <a:bodyPr>
            <a:spAutoFit/>
          </a:bodyPr>
          <a:lstStyle/>
          <a:p>
            <a:pPr lvl="0">
              <a:spcBef>
                <a:spcPct val="50000"/>
              </a:spcBef>
            </a:pPr>
            <a:r>
              <a:rPr lang="en-US" altLang="zh-CN" sz="2800" b="1">
                <a:latin typeface="Times New Roman" panose="02020603050405020304" pitchFamily="18" charset="0"/>
                <a:ea typeface="宋体" panose="02010600030101010101" pitchFamily="2" charset="-122"/>
              </a:rPr>
              <a:t>O</a:t>
            </a:r>
          </a:p>
        </p:txBody>
      </p:sp>
      <p:grpSp>
        <p:nvGrpSpPr>
          <p:cNvPr id="18436" name="组合 18435"/>
          <p:cNvGrpSpPr/>
          <p:nvPr/>
        </p:nvGrpSpPr>
        <p:grpSpPr>
          <a:xfrm>
            <a:off x="7104063" y="765176"/>
            <a:ext cx="2895600" cy="3186113"/>
            <a:chOff x="0" y="0"/>
            <a:chExt cx="1824" cy="2007"/>
          </a:xfrm>
        </p:grpSpPr>
        <p:sp>
          <p:nvSpPr>
            <p:cNvPr id="18437" name="矩形 18436"/>
            <p:cNvSpPr/>
            <p:nvPr/>
          </p:nvSpPr>
          <p:spPr>
            <a:xfrm>
              <a:off x="912" y="336"/>
              <a:ext cx="48" cy="1296"/>
            </a:xfrm>
            <a:prstGeom prst="rect">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sp>
          <p:nvSpPr>
            <p:cNvPr id="18438" name="矩形 18437"/>
            <p:cNvSpPr/>
            <p:nvPr/>
          </p:nvSpPr>
          <p:spPr>
            <a:xfrm>
              <a:off x="336" y="960"/>
              <a:ext cx="1200" cy="48"/>
            </a:xfrm>
            <a:prstGeom prst="rect">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sp>
          <p:nvSpPr>
            <p:cNvPr id="18439" name="文本框 18438"/>
            <p:cNvSpPr txBox="1"/>
            <p:nvPr/>
          </p:nvSpPr>
          <p:spPr>
            <a:xfrm>
              <a:off x="816" y="1680"/>
              <a:ext cx="240" cy="327"/>
            </a:xfrm>
            <a:prstGeom prst="rect">
              <a:avLst/>
            </a:prstGeom>
            <a:noFill/>
            <a:ln w="9525">
              <a:noFill/>
            </a:ln>
          </p:spPr>
          <p:txBody>
            <a:bodyPr>
              <a:spAutoFit/>
            </a:bodyPr>
            <a:lstStyle/>
            <a:p>
              <a:pPr lvl="0">
                <a:spcBef>
                  <a:spcPct val="50000"/>
                </a:spcBef>
              </a:pPr>
              <a:r>
                <a:rPr lang="en-US" altLang="zh-CN" sz="2800" b="1">
                  <a:latin typeface="Times New Roman" panose="02020603050405020304" pitchFamily="18" charset="0"/>
                  <a:ea typeface="宋体" panose="02010600030101010101" pitchFamily="2" charset="-122"/>
                </a:rPr>
                <a:t>D</a:t>
              </a:r>
            </a:p>
          </p:txBody>
        </p:sp>
        <p:sp>
          <p:nvSpPr>
            <p:cNvPr id="18440" name="文本框 18439"/>
            <p:cNvSpPr txBox="1"/>
            <p:nvPr/>
          </p:nvSpPr>
          <p:spPr>
            <a:xfrm>
              <a:off x="816" y="0"/>
              <a:ext cx="240" cy="327"/>
            </a:xfrm>
            <a:prstGeom prst="rect">
              <a:avLst/>
            </a:prstGeom>
            <a:noFill/>
            <a:ln w="9525">
              <a:noFill/>
            </a:ln>
          </p:spPr>
          <p:txBody>
            <a:bodyPr>
              <a:spAutoFit/>
            </a:bodyPr>
            <a:lstStyle/>
            <a:p>
              <a:pPr lvl="0">
                <a:spcBef>
                  <a:spcPct val="50000"/>
                </a:spcBef>
              </a:pPr>
              <a:r>
                <a:rPr lang="en-US" altLang="zh-CN" sz="2800" b="1">
                  <a:latin typeface="Times New Roman" panose="02020603050405020304" pitchFamily="18" charset="0"/>
                  <a:ea typeface="宋体" panose="02010600030101010101" pitchFamily="2" charset="-122"/>
                </a:rPr>
                <a:t>C</a:t>
              </a:r>
            </a:p>
          </p:txBody>
        </p:sp>
        <p:sp>
          <p:nvSpPr>
            <p:cNvPr id="18441" name="文本框 18440"/>
            <p:cNvSpPr txBox="1"/>
            <p:nvPr/>
          </p:nvSpPr>
          <p:spPr>
            <a:xfrm>
              <a:off x="1584" y="864"/>
              <a:ext cx="240" cy="327"/>
            </a:xfrm>
            <a:prstGeom prst="rect">
              <a:avLst/>
            </a:prstGeom>
            <a:noFill/>
            <a:ln w="9525">
              <a:noFill/>
            </a:ln>
          </p:spPr>
          <p:txBody>
            <a:bodyPr>
              <a:spAutoFit/>
            </a:bodyPr>
            <a:lstStyle/>
            <a:p>
              <a:pPr lvl="0">
                <a:spcBef>
                  <a:spcPct val="50000"/>
                </a:spcBef>
              </a:pPr>
              <a:r>
                <a:rPr lang="en-US" altLang="zh-CN" sz="2800" b="1">
                  <a:latin typeface="Times New Roman" panose="02020603050405020304" pitchFamily="18" charset="0"/>
                  <a:ea typeface="宋体" panose="02010600030101010101" pitchFamily="2" charset="-122"/>
                </a:rPr>
                <a:t>B</a:t>
              </a:r>
            </a:p>
          </p:txBody>
        </p:sp>
        <p:sp>
          <p:nvSpPr>
            <p:cNvPr id="18442" name="文本框 18441"/>
            <p:cNvSpPr txBox="1"/>
            <p:nvPr/>
          </p:nvSpPr>
          <p:spPr>
            <a:xfrm>
              <a:off x="0" y="864"/>
              <a:ext cx="240" cy="327"/>
            </a:xfrm>
            <a:prstGeom prst="rect">
              <a:avLst/>
            </a:prstGeom>
            <a:noFill/>
            <a:ln w="9525">
              <a:noFill/>
            </a:ln>
          </p:spPr>
          <p:txBody>
            <a:bodyPr>
              <a:spAutoFit/>
            </a:bodyPr>
            <a:lstStyle/>
            <a:p>
              <a:pPr lvl="0">
                <a:spcBef>
                  <a:spcPct val="50000"/>
                </a:spcBef>
              </a:pPr>
              <a:r>
                <a:rPr lang="en-US" altLang="zh-CN" sz="2800" b="1">
                  <a:latin typeface="Times New Roman" panose="02020603050405020304" pitchFamily="18" charset="0"/>
                  <a:ea typeface="宋体" panose="02010600030101010101" pitchFamily="2" charset="-122"/>
                </a:rPr>
                <a:t>A</a:t>
              </a:r>
            </a:p>
          </p:txBody>
        </p:sp>
      </p:grpSp>
      <p:sp>
        <p:nvSpPr>
          <p:cNvPr id="18443" name="文本框 18442"/>
          <p:cNvSpPr txBox="1"/>
          <p:nvPr/>
        </p:nvSpPr>
        <p:spPr>
          <a:xfrm>
            <a:off x="1919288" y="385763"/>
            <a:ext cx="5105400" cy="1587500"/>
          </a:xfrm>
          <a:prstGeom prst="rect">
            <a:avLst/>
          </a:prstGeom>
          <a:noFill/>
          <a:ln w="9525">
            <a:noFill/>
          </a:ln>
        </p:spPr>
        <p:txBody>
          <a:bodyPr>
            <a:spAutoFit/>
          </a:bodyPr>
          <a:lstStyle/>
          <a:p>
            <a:pPr lvl="0">
              <a:spcBef>
                <a:spcPct val="50000"/>
              </a:spcBef>
            </a:pPr>
            <a:r>
              <a:rPr lang="en-US" altLang="zh-CN" sz="2800" b="1">
                <a:latin typeface="Times New Roman" panose="02020603050405020304" pitchFamily="18" charset="0"/>
                <a:ea typeface="宋体" panose="02010600030101010101" pitchFamily="2" charset="-122"/>
              </a:rPr>
              <a:t>1.</a:t>
            </a:r>
            <a:r>
              <a:rPr lang="zh-CN" altLang="en-US" sz="2800" b="1">
                <a:latin typeface="Times New Roman" panose="02020603050405020304" pitchFamily="18" charset="0"/>
                <a:ea typeface="宋体" panose="02010600030101010101" pitchFamily="2" charset="-122"/>
              </a:rPr>
              <a:t>直线</a:t>
            </a:r>
            <a:r>
              <a:rPr lang="en-US" altLang="zh-CN" sz="2800" b="1">
                <a:latin typeface="Times New Roman" panose="02020603050405020304" pitchFamily="18" charset="0"/>
                <a:ea typeface="宋体" panose="02010600030101010101" pitchFamily="2" charset="-122"/>
              </a:rPr>
              <a:t>AB</a:t>
            </a:r>
            <a:r>
              <a:rPr lang="zh-CN" altLang="en-US" sz="2800" b="1">
                <a:latin typeface="Times New Roman" panose="02020603050405020304" pitchFamily="18" charset="0"/>
                <a:ea typeface="宋体" panose="02010600030101010101" pitchFamily="2" charset="-122"/>
              </a:rPr>
              <a:t>与直线</a:t>
            </a:r>
            <a:r>
              <a:rPr lang="en-US" altLang="zh-CN" sz="2800" b="1">
                <a:latin typeface="Times New Roman" panose="02020603050405020304" pitchFamily="18" charset="0"/>
                <a:ea typeface="宋体" panose="02010600030101010101" pitchFamily="2" charset="-122"/>
              </a:rPr>
              <a:t>CD</a:t>
            </a:r>
            <a:r>
              <a:rPr lang="zh-CN" altLang="en-US" sz="2800" b="1">
                <a:latin typeface="Times New Roman" panose="02020603050405020304" pitchFamily="18" charset="0"/>
                <a:ea typeface="宋体" panose="02010600030101010101" pitchFamily="2" charset="-122"/>
              </a:rPr>
              <a:t>相交于点</a:t>
            </a:r>
            <a:r>
              <a:rPr lang="en-US" altLang="zh-CN" sz="2800" b="1">
                <a:latin typeface="Times New Roman" panose="02020603050405020304" pitchFamily="18" charset="0"/>
                <a:ea typeface="宋体" panose="02010600030101010101" pitchFamily="2" charset="-122"/>
              </a:rPr>
              <a:t>O,</a:t>
            </a:r>
            <a:r>
              <a:rPr lang="zh-CN" altLang="en-US" sz="2800" b="1">
                <a:latin typeface="Times New Roman" panose="02020603050405020304" pitchFamily="18" charset="0"/>
                <a:ea typeface="宋体" panose="02010600030101010101" pitchFamily="2" charset="-122"/>
              </a:rPr>
              <a:t>若∠</a:t>
            </a:r>
            <a:r>
              <a:rPr lang="en-US" altLang="zh-CN" sz="2800" b="1">
                <a:latin typeface="Times New Roman" panose="02020603050405020304" pitchFamily="18" charset="0"/>
                <a:ea typeface="宋体" panose="02010600030101010101" pitchFamily="2" charset="-122"/>
              </a:rPr>
              <a:t>AOC=90°</a:t>
            </a:r>
            <a:r>
              <a:rPr lang="zh-CN" altLang="en-US" sz="2800" b="1">
                <a:latin typeface="Times New Roman" panose="02020603050405020304" pitchFamily="18" charset="0"/>
                <a:ea typeface="宋体" panose="02010600030101010101" pitchFamily="2" charset="-122"/>
              </a:rPr>
              <a:t>则</a:t>
            </a:r>
          </a:p>
          <a:p>
            <a:pPr lvl="0">
              <a:spcBef>
                <a:spcPct val="50000"/>
              </a:spcBef>
            </a:pPr>
            <a:r>
              <a:rPr lang="zh-CN" altLang="en-US" sz="2800" b="1">
                <a:latin typeface="Times New Roman" panose="02020603050405020304" pitchFamily="18" charset="0"/>
                <a:ea typeface="宋体" panose="02010600030101010101" pitchFamily="2" charset="-122"/>
              </a:rPr>
              <a:t>①直线</a:t>
            </a:r>
            <a:r>
              <a:rPr lang="en-US" altLang="zh-CN" sz="2800" b="1">
                <a:latin typeface="Times New Roman" panose="02020603050405020304" pitchFamily="18" charset="0"/>
                <a:ea typeface="宋体" panose="02010600030101010101" pitchFamily="2" charset="-122"/>
              </a:rPr>
              <a:t>AB</a:t>
            </a:r>
            <a:r>
              <a:rPr lang="zh-CN" altLang="en-US" sz="2800" b="1">
                <a:latin typeface="Times New Roman" panose="02020603050405020304" pitchFamily="18" charset="0"/>
                <a:ea typeface="宋体" panose="02010600030101010101" pitchFamily="2" charset="-122"/>
              </a:rPr>
              <a:t>与直线</a:t>
            </a:r>
            <a:r>
              <a:rPr lang="en-US" altLang="zh-CN" sz="2800" b="1">
                <a:latin typeface="Times New Roman" panose="02020603050405020304" pitchFamily="18" charset="0"/>
                <a:ea typeface="宋体" panose="02010600030101010101" pitchFamily="2" charset="-122"/>
              </a:rPr>
              <a:t>CD</a:t>
            </a:r>
            <a:r>
              <a:rPr lang="zh-CN" altLang="en-US" sz="2800" b="1">
                <a:latin typeface="Times New Roman" panose="02020603050405020304" pitchFamily="18" charset="0"/>
                <a:ea typeface="宋体" panose="02010600030101010101" pitchFamily="2" charset="-122"/>
              </a:rPr>
              <a:t>互相</a:t>
            </a:r>
            <a:r>
              <a:rPr lang="en-US" altLang="zh-CN" sz="2800" b="1">
                <a:latin typeface="Times New Roman" panose="02020603050405020304" pitchFamily="18" charset="0"/>
                <a:ea typeface="宋体" panose="02010600030101010101" pitchFamily="2" charset="-122"/>
              </a:rPr>
              <a:t>___.</a:t>
            </a:r>
            <a:r>
              <a:rPr lang="zh-CN" altLang="en-US" sz="2800" b="1">
                <a:latin typeface="Times New Roman" panose="02020603050405020304" pitchFamily="18" charset="0"/>
                <a:ea typeface="宋体" panose="02010600030101010101" pitchFamily="2" charset="-122"/>
              </a:rPr>
              <a:t>　</a:t>
            </a:r>
          </a:p>
        </p:txBody>
      </p:sp>
      <p:sp>
        <p:nvSpPr>
          <p:cNvPr id="18444" name="文本框 18443"/>
          <p:cNvSpPr txBox="1"/>
          <p:nvPr/>
        </p:nvSpPr>
        <p:spPr>
          <a:xfrm>
            <a:off x="1919288" y="2133601"/>
            <a:ext cx="3168650" cy="519113"/>
          </a:xfrm>
          <a:prstGeom prst="rect">
            <a:avLst/>
          </a:prstGeom>
          <a:noFill/>
          <a:ln w="9525">
            <a:noFill/>
          </a:ln>
        </p:spPr>
        <p:txBody>
          <a:bodyPr>
            <a:spAutoFit/>
          </a:bodyPr>
          <a:lstStyle/>
          <a:p>
            <a:pPr lvl="0"/>
            <a:r>
              <a:rPr lang="zh-CN" altLang="en-US" sz="2800" b="1">
                <a:latin typeface="Comic Sans MS" panose="030F0702030302020204" pitchFamily="66" charset="0"/>
                <a:ea typeface="宋体" panose="02010600030101010101" pitchFamily="2" charset="-122"/>
              </a:rPr>
              <a:t>②记</a:t>
            </a:r>
            <a:r>
              <a:rPr lang="zh-CN" altLang="en-US" sz="2800" b="1" dirty="0">
                <a:latin typeface="Comic Sans MS" panose="030F0702030302020204" pitchFamily="66" charset="0"/>
                <a:ea typeface="宋体" panose="02010600030101010101" pitchFamily="2" charset="-122"/>
              </a:rPr>
              <a:t>作</a:t>
            </a:r>
            <a:r>
              <a:rPr lang="en-US" altLang="zh-CN" sz="2800" b="1">
                <a:latin typeface="Comic Sans MS" panose="030F0702030302020204" pitchFamily="66" charset="0"/>
                <a:ea typeface="宋体" panose="02010600030101010101" pitchFamily="2" charset="-122"/>
              </a:rPr>
              <a:t>____     .</a:t>
            </a:r>
          </a:p>
        </p:txBody>
      </p:sp>
      <p:sp>
        <p:nvSpPr>
          <p:cNvPr id="18445" name="文本框 18444"/>
          <p:cNvSpPr txBox="1"/>
          <p:nvPr/>
        </p:nvSpPr>
        <p:spPr>
          <a:xfrm>
            <a:off x="2063750" y="2781301"/>
            <a:ext cx="3581400" cy="519113"/>
          </a:xfrm>
          <a:prstGeom prst="rect">
            <a:avLst/>
          </a:prstGeom>
          <a:noFill/>
          <a:ln w="9525">
            <a:noFill/>
          </a:ln>
        </p:spPr>
        <p:txBody>
          <a:bodyPr wrap="none" anchor="t">
            <a:spAutoFit/>
          </a:bodyPr>
          <a:lstStyle/>
          <a:p>
            <a:pPr lvl="0"/>
            <a:r>
              <a:rPr lang="zh-CN" altLang="en-US" sz="2800" b="1">
                <a:latin typeface="Times New Roman" panose="02020603050405020304" pitchFamily="18" charset="0"/>
                <a:ea typeface="宋体" panose="02010600030101010101" pitchFamily="2" charset="-122"/>
              </a:rPr>
              <a:t>③交点</a:t>
            </a:r>
            <a:r>
              <a:rPr lang="en-US" altLang="zh-CN" sz="2800" b="1">
                <a:latin typeface="Times New Roman" panose="02020603050405020304" pitchFamily="18" charset="0"/>
                <a:ea typeface="宋体" panose="02010600030101010101" pitchFamily="2" charset="-122"/>
              </a:rPr>
              <a:t>O</a:t>
            </a:r>
            <a:r>
              <a:rPr lang="zh-CN" altLang="en-US" sz="2800" b="1">
                <a:latin typeface="Times New Roman" panose="02020603050405020304" pitchFamily="18" charset="0"/>
                <a:ea typeface="宋体" panose="02010600030101010101" pitchFamily="2" charset="-122"/>
              </a:rPr>
              <a:t>又叫做</a:t>
            </a:r>
            <a:r>
              <a:rPr lang="en-US" altLang="zh-CN" sz="2800" b="1">
                <a:latin typeface="Times New Roman" panose="02020603050405020304" pitchFamily="18" charset="0"/>
                <a:ea typeface="宋体" panose="02010600030101010101" pitchFamily="2" charset="-122"/>
              </a:rPr>
              <a:t>_____.</a:t>
            </a:r>
          </a:p>
        </p:txBody>
      </p:sp>
      <p:sp>
        <p:nvSpPr>
          <p:cNvPr id="18446" name="文本框 18445"/>
          <p:cNvSpPr txBox="1"/>
          <p:nvPr/>
        </p:nvSpPr>
        <p:spPr>
          <a:xfrm>
            <a:off x="1847851" y="3409951"/>
            <a:ext cx="4156075" cy="519113"/>
          </a:xfrm>
          <a:prstGeom prst="rect">
            <a:avLst/>
          </a:prstGeom>
          <a:noFill/>
          <a:ln w="9525">
            <a:noFill/>
          </a:ln>
        </p:spPr>
        <p:txBody>
          <a:bodyPr wrap="none" anchor="t">
            <a:spAutoFit/>
          </a:bodyPr>
          <a:lstStyle/>
          <a:p>
            <a:pPr lvl="0"/>
            <a:r>
              <a:rPr lang="zh-CN" altLang="en-US" sz="2800" b="1">
                <a:latin typeface="Times New Roman" panose="02020603050405020304" pitchFamily="18" charset="0"/>
                <a:ea typeface="宋体" panose="02010600030101010101" pitchFamily="2" charset="-122"/>
              </a:rPr>
              <a:t>④直线</a:t>
            </a:r>
            <a:r>
              <a:rPr lang="en-US" altLang="zh-CN" sz="2800" b="1">
                <a:latin typeface="Times New Roman" panose="02020603050405020304" pitchFamily="18" charset="0"/>
                <a:ea typeface="宋体" panose="02010600030101010101" pitchFamily="2" charset="-122"/>
              </a:rPr>
              <a:t>AB</a:t>
            </a:r>
            <a:r>
              <a:rPr lang="zh-CN" altLang="en-US" sz="2800" b="1">
                <a:latin typeface="Times New Roman" panose="02020603050405020304" pitchFamily="18" charset="0"/>
                <a:ea typeface="宋体" panose="02010600030101010101" pitchFamily="2" charset="-122"/>
              </a:rPr>
              <a:t>的</a:t>
            </a:r>
            <a:r>
              <a:rPr lang="zh-CN" altLang="en-US" sz="2800" b="1">
                <a:solidFill>
                  <a:srgbClr val="FF0000"/>
                </a:solidFill>
                <a:latin typeface="Times New Roman" panose="02020603050405020304" pitchFamily="18" charset="0"/>
                <a:ea typeface="宋体" panose="02010600030101010101" pitchFamily="2" charset="-122"/>
              </a:rPr>
              <a:t>垂线</a:t>
            </a:r>
            <a:r>
              <a:rPr lang="zh-CN" altLang="en-US" sz="2800" b="1">
                <a:latin typeface="Times New Roman" panose="02020603050405020304" pitchFamily="18" charset="0"/>
                <a:ea typeface="宋体" panose="02010600030101010101" pitchFamily="2" charset="-122"/>
              </a:rPr>
              <a:t>是</a:t>
            </a:r>
            <a:r>
              <a:rPr lang="en-US" altLang="zh-CN" sz="2800" b="1">
                <a:latin typeface="Times New Roman" panose="02020603050405020304" pitchFamily="18" charset="0"/>
                <a:ea typeface="宋体" panose="02010600030101010101" pitchFamily="2" charset="-122"/>
              </a:rPr>
              <a:t>_____.</a:t>
            </a:r>
          </a:p>
        </p:txBody>
      </p:sp>
      <p:sp>
        <p:nvSpPr>
          <p:cNvPr id="18447" name="文本框 18446"/>
          <p:cNvSpPr txBox="1"/>
          <p:nvPr/>
        </p:nvSpPr>
        <p:spPr>
          <a:xfrm>
            <a:off x="1992314" y="4130676"/>
            <a:ext cx="7991475" cy="1160463"/>
          </a:xfrm>
          <a:prstGeom prst="rect">
            <a:avLst/>
          </a:prstGeom>
          <a:noFill/>
          <a:ln w="9525">
            <a:noFill/>
          </a:ln>
        </p:spPr>
        <p:txBody>
          <a:bodyPr>
            <a:spAutoFit/>
          </a:bodyPr>
          <a:lstStyle/>
          <a:p>
            <a:pPr lvl="0">
              <a:spcBef>
                <a:spcPct val="50000"/>
              </a:spcBef>
            </a:pPr>
            <a:r>
              <a:rPr lang="zh-CN" altLang="en-US" sz="2800" b="1">
                <a:latin typeface="Times New Roman" panose="02020603050405020304" pitchFamily="18" charset="0"/>
                <a:ea typeface="宋体" panose="02010600030101010101" pitchFamily="2" charset="-122"/>
              </a:rPr>
              <a:t>⑤∠</a:t>
            </a:r>
            <a:r>
              <a:rPr lang="en-US" altLang="zh-CN" sz="2800" b="1">
                <a:latin typeface="Times New Roman" panose="02020603050405020304" pitchFamily="18" charset="0"/>
                <a:ea typeface="宋体" panose="02010600030101010101" pitchFamily="2" charset="-122"/>
              </a:rPr>
              <a:t>BOC=____, ∠AOD=____,∠BOD=____.</a:t>
            </a:r>
          </a:p>
          <a:p>
            <a:pPr lvl="0">
              <a:spcBef>
                <a:spcPct val="50000"/>
              </a:spcBef>
            </a:pPr>
            <a:r>
              <a:rPr lang="zh-CN" altLang="en-US" sz="2800" b="1">
                <a:latin typeface="Times New Roman" panose="02020603050405020304" pitchFamily="18" charset="0"/>
                <a:ea typeface="宋体" panose="02010600030101010101" pitchFamily="2" charset="-122"/>
              </a:rPr>
              <a:t>所以</a:t>
            </a:r>
            <a:r>
              <a:rPr lang="en-US" altLang="zh-CN" sz="2800" b="1">
                <a:latin typeface="Times New Roman" panose="02020603050405020304" pitchFamily="18" charset="0"/>
                <a:ea typeface="宋体" panose="02010600030101010101" pitchFamily="2" charset="-122"/>
              </a:rPr>
              <a:t>,∠____=∠____=∠____=∠____=90°</a:t>
            </a:r>
          </a:p>
        </p:txBody>
      </p:sp>
      <p:sp>
        <p:nvSpPr>
          <p:cNvPr id="18449" name="文本框 18448"/>
          <p:cNvSpPr txBox="1"/>
          <p:nvPr/>
        </p:nvSpPr>
        <p:spPr>
          <a:xfrm>
            <a:off x="5951539" y="1412876"/>
            <a:ext cx="898525" cy="519113"/>
          </a:xfrm>
          <a:prstGeom prst="rect">
            <a:avLst/>
          </a:prstGeom>
          <a:noFill/>
          <a:ln w="9525">
            <a:noFill/>
          </a:ln>
        </p:spPr>
        <p:txBody>
          <a:bodyPr wrap="none" anchor="t">
            <a:spAutoFit/>
          </a:bodyPr>
          <a:lstStyle/>
          <a:p>
            <a:pPr lvl="0"/>
            <a:r>
              <a:rPr lang="zh-CN" altLang="en-US" sz="2800" b="1" dirty="0">
                <a:solidFill>
                  <a:srgbClr val="FF0000"/>
                </a:solidFill>
                <a:latin typeface="Times New Roman" panose="02020603050405020304" pitchFamily="18" charset="0"/>
                <a:ea typeface="宋体" panose="02010600030101010101" pitchFamily="2" charset="-122"/>
              </a:rPr>
              <a:t>垂直</a:t>
            </a:r>
          </a:p>
        </p:txBody>
      </p:sp>
      <p:sp>
        <p:nvSpPr>
          <p:cNvPr id="18450" name="文本框 18449"/>
          <p:cNvSpPr txBox="1"/>
          <p:nvPr/>
        </p:nvSpPr>
        <p:spPr>
          <a:xfrm>
            <a:off x="3359150" y="2133601"/>
            <a:ext cx="2952750" cy="519113"/>
          </a:xfrm>
          <a:prstGeom prst="rect">
            <a:avLst/>
          </a:prstGeom>
          <a:noFill/>
          <a:ln w="9525">
            <a:noFill/>
          </a:ln>
        </p:spPr>
        <p:txBody>
          <a:bodyPr>
            <a:spAutoFit/>
          </a:bodyPr>
          <a:lstStyle/>
          <a:p>
            <a:pPr lvl="0">
              <a:spcBef>
                <a:spcPct val="50000"/>
              </a:spcBef>
            </a:pPr>
            <a:r>
              <a:rPr lang="en-US" altLang="zh-CN" sz="2800" b="1">
                <a:solidFill>
                  <a:srgbClr val="FF0000"/>
                </a:solidFill>
                <a:latin typeface="Times New Roman" panose="02020603050405020304" pitchFamily="18" charset="0"/>
                <a:ea typeface="宋体" panose="02010600030101010101" pitchFamily="2" charset="-122"/>
              </a:rPr>
              <a:t>AB⊥CD</a:t>
            </a:r>
            <a:r>
              <a:rPr lang="zh-CN" altLang="en-US" sz="2800" b="1" dirty="0">
                <a:solidFill>
                  <a:srgbClr val="FF0000"/>
                </a:solidFill>
                <a:latin typeface="Times New Roman" panose="02020603050405020304" pitchFamily="18" charset="0"/>
                <a:ea typeface="宋体" panose="02010600030101010101" pitchFamily="2" charset="-122"/>
              </a:rPr>
              <a:t>于点</a:t>
            </a:r>
            <a:r>
              <a:rPr lang="en-US" altLang="zh-CN" sz="2800" b="1">
                <a:solidFill>
                  <a:srgbClr val="FF0000"/>
                </a:solidFill>
                <a:latin typeface="Times New Roman" panose="02020603050405020304" pitchFamily="18" charset="0"/>
                <a:ea typeface="宋体" panose="02010600030101010101" pitchFamily="2" charset="-122"/>
              </a:rPr>
              <a:t>O</a:t>
            </a:r>
          </a:p>
        </p:txBody>
      </p:sp>
      <p:sp>
        <p:nvSpPr>
          <p:cNvPr id="18452" name="文本框 18451"/>
          <p:cNvSpPr txBox="1"/>
          <p:nvPr/>
        </p:nvSpPr>
        <p:spPr>
          <a:xfrm>
            <a:off x="4727576" y="2708276"/>
            <a:ext cx="936625" cy="519113"/>
          </a:xfrm>
          <a:prstGeom prst="rect">
            <a:avLst/>
          </a:prstGeom>
          <a:noFill/>
          <a:ln w="9525">
            <a:noFill/>
          </a:ln>
        </p:spPr>
        <p:txBody>
          <a:bodyPr>
            <a:spAutoFit/>
          </a:bodyPr>
          <a:lstStyle/>
          <a:p>
            <a:pPr lvl="0">
              <a:spcBef>
                <a:spcPct val="50000"/>
              </a:spcBef>
            </a:pPr>
            <a:r>
              <a:rPr lang="zh-CN" altLang="en-US" sz="2800" b="1" dirty="0">
                <a:solidFill>
                  <a:srgbClr val="FF0000"/>
                </a:solidFill>
                <a:latin typeface="Times New Roman" panose="02020603050405020304" pitchFamily="18" charset="0"/>
                <a:ea typeface="宋体" panose="02010600030101010101" pitchFamily="2" charset="-122"/>
              </a:rPr>
              <a:t>垂足</a:t>
            </a:r>
          </a:p>
        </p:txBody>
      </p:sp>
      <p:sp>
        <p:nvSpPr>
          <p:cNvPr id="18453" name="文本框 18452"/>
          <p:cNvSpPr txBox="1"/>
          <p:nvPr/>
        </p:nvSpPr>
        <p:spPr>
          <a:xfrm>
            <a:off x="4872039" y="3357563"/>
            <a:ext cx="2160587" cy="519112"/>
          </a:xfrm>
          <a:prstGeom prst="rect">
            <a:avLst/>
          </a:prstGeom>
          <a:noFill/>
          <a:ln w="9525">
            <a:noFill/>
          </a:ln>
        </p:spPr>
        <p:txBody>
          <a:bodyPr>
            <a:spAutoFit/>
          </a:bodyPr>
          <a:lstStyle/>
          <a:p>
            <a:pPr lvl="0">
              <a:spcBef>
                <a:spcPct val="50000"/>
              </a:spcBef>
            </a:pPr>
            <a:r>
              <a:rPr lang="zh-CN" altLang="en-US" sz="2800" b="1" dirty="0">
                <a:solidFill>
                  <a:srgbClr val="FF0000"/>
                </a:solidFill>
                <a:latin typeface="Times New Roman" panose="02020603050405020304" pitchFamily="18" charset="0"/>
                <a:ea typeface="宋体" panose="02010600030101010101" pitchFamily="2" charset="-122"/>
              </a:rPr>
              <a:t>直线</a:t>
            </a:r>
            <a:r>
              <a:rPr lang="en-US" altLang="zh-CN" sz="2800" b="1">
                <a:solidFill>
                  <a:srgbClr val="FF0000"/>
                </a:solidFill>
                <a:latin typeface="Times New Roman" panose="02020603050405020304" pitchFamily="18" charset="0"/>
                <a:ea typeface="宋体" panose="02010600030101010101" pitchFamily="2" charset="-122"/>
              </a:rPr>
              <a:t>CD</a:t>
            </a:r>
            <a:endParaRPr lang="zh-CN" altLang="en-US" sz="2800" b="1" dirty="0">
              <a:solidFill>
                <a:srgbClr val="FF0000"/>
              </a:solidFill>
              <a:latin typeface="Times New Roman" panose="02020603050405020304" pitchFamily="18" charset="0"/>
              <a:ea typeface="宋体" panose="02010600030101010101" pitchFamily="2" charset="-122"/>
            </a:endParaRPr>
          </a:p>
        </p:txBody>
      </p:sp>
    </p:spTree>
    <p:extLst>
      <p:ext uri="{BB962C8B-B14F-4D97-AF65-F5344CB8AC3E}">
        <p14:creationId xmlns:p14="http://schemas.microsoft.com/office/powerpoint/2010/main" val="67001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49"/>
                                        </p:tgtEl>
                                        <p:attrNameLst>
                                          <p:attrName>style.visibility</p:attrName>
                                        </p:attrNameLst>
                                      </p:cBhvr>
                                      <p:to>
                                        <p:strVal val="visible"/>
                                      </p:to>
                                    </p:set>
                                    <p:animEffect transition="in" filter="blinds(horizontal)">
                                      <p:cBhvr>
                                        <p:cTn id="7" dur="500"/>
                                        <p:tgtEl>
                                          <p:spTgt spid="18449"/>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iterate type="lt">
                                    <p:tmPct val="5000"/>
                                  </p:iterate>
                                  <p:childTnLst>
                                    <p:set>
                                      <p:cBhvr>
                                        <p:cTn id="11" dur="1" fill="hold">
                                          <p:stCondLst>
                                            <p:cond delay="0"/>
                                          </p:stCondLst>
                                        </p:cTn>
                                        <p:tgtEl>
                                          <p:spTgt spid="18450"/>
                                        </p:tgtEl>
                                        <p:attrNameLst>
                                          <p:attrName>style.visibility</p:attrName>
                                        </p:attrNameLst>
                                      </p:cBhvr>
                                      <p:to>
                                        <p:strVal val="visible"/>
                                      </p:to>
                                    </p:set>
                                    <p:anim calcmode="lin" valueType="num">
                                      <p:cBhvr>
                                        <p:cTn id="12" dur="1000" fill="hold"/>
                                        <p:tgtEl>
                                          <p:spTgt spid="18450"/>
                                        </p:tgtEl>
                                        <p:attrNameLst>
                                          <p:attrName>ppt_w</p:attrName>
                                        </p:attrNameLst>
                                      </p:cBhvr>
                                      <p:tavLst>
                                        <p:tav tm="0">
                                          <p:val>
                                            <p:fltVal val="0"/>
                                          </p:val>
                                        </p:tav>
                                        <p:tav tm="100000">
                                          <p:val>
                                            <p:strVal val="#ppt_w"/>
                                          </p:val>
                                        </p:tav>
                                      </p:tavLst>
                                    </p:anim>
                                    <p:anim calcmode="lin" valueType="num">
                                      <p:cBhvr>
                                        <p:cTn id="13" dur="1000" fill="hold"/>
                                        <p:tgtEl>
                                          <p:spTgt spid="18450"/>
                                        </p:tgtEl>
                                        <p:attrNameLst>
                                          <p:attrName>ppt_h</p:attrName>
                                        </p:attrNameLst>
                                      </p:cBhvr>
                                      <p:tavLst>
                                        <p:tav tm="0">
                                          <p:val>
                                            <p:fltVal val="0"/>
                                          </p:val>
                                        </p:tav>
                                        <p:tav tm="100000">
                                          <p:val>
                                            <p:strVal val="#ppt_h"/>
                                          </p:val>
                                        </p:tav>
                                      </p:tavLst>
                                    </p:anim>
                                    <p:anim calcmode="lin" valueType="num">
                                      <p:cBhvr>
                                        <p:cTn id="14" dur="1000" fill="hold"/>
                                        <p:tgtEl>
                                          <p:spTgt spid="18450"/>
                                        </p:tgtEl>
                                        <p:attrNameLst>
                                          <p:attrName>style.rotation</p:attrName>
                                        </p:attrNameLst>
                                      </p:cBhvr>
                                      <p:tavLst>
                                        <p:tav tm="0">
                                          <p:val>
                                            <p:fltVal val="90"/>
                                          </p:val>
                                        </p:tav>
                                        <p:tav tm="100000">
                                          <p:val>
                                            <p:fltVal val="0"/>
                                          </p:val>
                                        </p:tav>
                                      </p:tavLst>
                                    </p:anim>
                                    <p:animEffect transition="in" filter="fade">
                                      <p:cBhvr>
                                        <p:cTn id="15" dur="1000"/>
                                        <p:tgtEl>
                                          <p:spTgt spid="18450"/>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8452"/>
                                        </p:tgtEl>
                                        <p:attrNameLst>
                                          <p:attrName>style.visibility</p:attrName>
                                        </p:attrNameLst>
                                      </p:cBhvr>
                                      <p:to>
                                        <p:strVal val="visible"/>
                                      </p:to>
                                    </p:set>
                                    <p:anim calcmode="lin" valueType="num">
                                      <p:cBhvr additive="base">
                                        <p:cTn id="20" dur="500" fill="hold"/>
                                        <p:tgtEl>
                                          <p:spTgt spid="18452"/>
                                        </p:tgtEl>
                                        <p:attrNameLst>
                                          <p:attrName>ppt_x</p:attrName>
                                        </p:attrNameLst>
                                      </p:cBhvr>
                                      <p:tavLst>
                                        <p:tav tm="0">
                                          <p:val>
                                            <p:strVal val="#ppt_x"/>
                                          </p:val>
                                        </p:tav>
                                        <p:tav tm="100000">
                                          <p:val>
                                            <p:strVal val="#ppt_x"/>
                                          </p:val>
                                        </p:tav>
                                      </p:tavLst>
                                    </p:anim>
                                    <p:anim calcmode="lin" valueType="num">
                                      <p:cBhvr additive="base">
                                        <p:cTn id="21" dur="500" fill="hold"/>
                                        <p:tgtEl>
                                          <p:spTgt spid="1845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18453"/>
                                        </p:tgtEl>
                                        <p:attrNameLst>
                                          <p:attrName>style.visibility</p:attrName>
                                        </p:attrNameLst>
                                      </p:cBhvr>
                                      <p:to>
                                        <p:strVal val="visible"/>
                                      </p:to>
                                    </p:set>
                                    <p:animEffect transition="in" filter="box(in)">
                                      <p:cBhvr>
                                        <p:cTn id="26" dur="500"/>
                                        <p:tgtEl>
                                          <p:spTgt spid="184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9" grpId="0"/>
      <p:bldP spid="18450" grpId="0"/>
      <p:bldP spid="18452" grpId="0"/>
      <p:bldP spid="1845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框 19457"/>
          <p:cNvSpPr txBox="1"/>
          <p:nvPr/>
        </p:nvSpPr>
        <p:spPr>
          <a:xfrm>
            <a:off x="1919289" y="1052514"/>
            <a:ext cx="8353425" cy="4149725"/>
          </a:xfrm>
          <a:prstGeom prst="rect">
            <a:avLst/>
          </a:prstGeom>
          <a:noFill/>
          <a:ln w="9525">
            <a:noFill/>
          </a:ln>
        </p:spPr>
        <p:txBody>
          <a:bodyPr>
            <a:spAutoFit/>
          </a:bodyPr>
          <a:lstStyle/>
          <a:p>
            <a:pPr lvl="0"/>
            <a:endParaRPr lang="zh-CN" altLang="en-US" sz="2800" b="1">
              <a:latin typeface="Arial" panose="020B0604020202020204" pitchFamily="34" charset="0"/>
              <a:ea typeface="宋体" panose="02010600030101010101" pitchFamily="2" charset="-122"/>
            </a:endParaRPr>
          </a:p>
          <a:p>
            <a:pPr lvl="0"/>
            <a:r>
              <a:rPr lang="en-US" altLang="zh-CN" sz="2800" b="1">
                <a:latin typeface="Arial" panose="020B0604020202020204" pitchFamily="34" charset="0"/>
                <a:ea typeface="宋体" panose="02010600030101010101" pitchFamily="2" charset="-122"/>
              </a:rPr>
              <a:t>2 .</a:t>
            </a:r>
            <a:r>
              <a:rPr lang="zh-CN" altLang="en-US" sz="2800" b="1">
                <a:latin typeface="Arial" panose="020B0604020202020204" pitchFamily="34" charset="0"/>
                <a:ea typeface="宋体" panose="02010600030101010101" pitchFamily="2" charset="-122"/>
              </a:rPr>
              <a:t>两条直线相交所成的四个角中，下列条件中能判</a:t>
            </a:r>
          </a:p>
          <a:p>
            <a:pPr lvl="0"/>
            <a:endParaRPr lang="zh-CN" altLang="en-US" sz="2800" b="1">
              <a:latin typeface="Arial" panose="020B0604020202020204" pitchFamily="34" charset="0"/>
              <a:ea typeface="宋体" panose="02010600030101010101" pitchFamily="2" charset="-122"/>
            </a:endParaRPr>
          </a:p>
          <a:p>
            <a:pPr lvl="0"/>
            <a:r>
              <a:rPr lang="zh-CN" altLang="en-US" sz="2800" b="1">
                <a:latin typeface="Arial" panose="020B0604020202020204" pitchFamily="34" charset="0"/>
                <a:ea typeface="宋体" panose="02010600030101010101" pitchFamily="2" charset="-122"/>
              </a:rPr>
              <a:t>定两条直线垂直的是</a:t>
            </a:r>
            <a:r>
              <a:rPr lang="en-US" altLang="zh-CN" sz="2800" b="1">
                <a:latin typeface="Arial" panose="020B0604020202020204" pitchFamily="34" charset="0"/>
                <a:ea typeface="宋体" panose="02010600030101010101" pitchFamily="2" charset="-122"/>
              </a:rPr>
              <a:t>(        )</a:t>
            </a:r>
          </a:p>
          <a:p>
            <a:pPr lvl="0"/>
            <a:endParaRPr lang="en-US" altLang="zh-CN" sz="2800" b="1">
              <a:latin typeface="Arial" panose="020B0604020202020204" pitchFamily="34" charset="0"/>
              <a:ea typeface="宋体" panose="02010600030101010101" pitchFamily="2" charset="-122"/>
            </a:endParaRPr>
          </a:p>
          <a:p>
            <a:pPr lvl="0"/>
            <a:r>
              <a:rPr lang="en-US" altLang="zh-CN" sz="2800" b="1">
                <a:latin typeface="Arial" panose="020B0604020202020204" pitchFamily="34" charset="0"/>
                <a:ea typeface="宋体" panose="02010600030101010101" pitchFamily="2" charset="-122"/>
              </a:rPr>
              <a:t>  </a:t>
            </a:r>
            <a:r>
              <a:rPr lang="zh-CN" altLang="en-US" sz="2800" b="1">
                <a:latin typeface="Arial" panose="020B0604020202020204" pitchFamily="34" charset="0"/>
                <a:ea typeface="宋体" panose="02010600030101010101" pitchFamily="2" charset="-122"/>
              </a:rPr>
              <a:t>（</a:t>
            </a:r>
            <a:r>
              <a:rPr lang="en-US" altLang="zh-CN" sz="2800" b="1">
                <a:latin typeface="Arial" panose="020B0604020202020204" pitchFamily="34" charset="0"/>
                <a:ea typeface="宋体" panose="02010600030101010101" pitchFamily="2" charset="-122"/>
              </a:rPr>
              <a:t>A</a:t>
            </a:r>
            <a:r>
              <a:rPr lang="zh-CN" altLang="en-US" sz="2800" b="1">
                <a:latin typeface="Arial" panose="020B0604020202020204" pitchFamily="34" charset="0"/>
                <a:ea typeface="宋体" panose="02010600030101010101" pitchFamily="2" charset="-122"/>
              </a:rPr>
              <a:t>）  有两个角相等       （ </a:t>
            </a:r>
            <a:r>
              <a:rPr lang="en-US" altLang="zh-CN" sz="2800" b="1">
                <a:latin typeface="Arial" panose="020B0604020202020204" pitchFamily="34" charset="0"/>
                <a:ea typeface="宋体" panose="02010600030101010101" pitchFamily="2" charset="-122"/>
              </a:rPr>
              <a:t>B</a:t>
            </a:r>
            <a:r>
              <a:rPr lang="zh-CN" altLang="en-US" sz="2800" b="1">
                <a:latin typeface="Arial" panose="020B0604020202020204" pitchFamily="34" charset="0"/>
                <a:ea typeface="宋体" panose="02010600030101010101" pitchFamily="2" charset="-122"/>
              </a:rPr>
              <a:t>）有两对角相等</a:t>
            </a:r>
          </a:p>
          <a:p>
            <a:pPr lvl="0"/>
            <a:endParaRPr lang="zh-CN" altLang="en-US" sz="2800" b="1">
              <a:latin typeface="Arial" panose="020B0604020202020204" pitchFamily="34" charset="0"/>
              <a:ea typeface="宋体" panose="02010600030101010101" pitchFamily="2" charset="-122"/>
            </a:endParaRPr>
          </a:p>
          <a:p>
            <a:pPr lvl="0"/>
            <a:r>
              <a:rPr lang="zh-CN" altLang="en-US" sz="2800" b="1">
                <a:latin typeface="Arial" panose="020B0604020202020204" pitchFamily="34" charset="0"/>
                <a:ea typeface="宋体" panose="02010600030101010101" pitchFamily="2" charset="-122"/>
              </a:rPr>
              <a:t>  （</a:t>
            </a:r>
            <a:r>
              <a:rPr lang="en-US" altLang="zh-CN" sz="2800" b="1">
                <a:latin typeface="Arial" panose="020B0604020202020204" pitchFamily="34" charset="0"/>
                <a:ea typeface="宋体" panose="02010600030101010101" pitchFamily="2" charset="-122"/>
              </a:rPr>
              <a:t>C</a:t>
            </a:r>
            <a:r>
              <a:rPr lang="zh-CN" altLang="en-US" sz="2800" b="1">
                <a:latin typeface="Arial" panose="020B0604020202020204" pitchFamily="34" charset="0"/>
                <a:ea typeface="宋体" panose="02010600030101010101" pitchFamily="2" charset="-122"/>
              </a:rPr>
              <a:t>） 有三个角相等         （ </a:t>
            </a:r>
            <a:r>
              <a:rPr lang="en-US" altLang="zh-CN" sz="2800" b="1">
                <a:latin typeface="Arial" panose="020B0604020202020204" pitchFamily="34" charset="0"/>
                <a:ea typeface="宋体" panose="02010600030101010101" pitchFamily="2" charset="-122"/>
              </a:rPr>
              <a:t>D</a:t>
            </a:r>
            <a:r>
              <a:rPr lang="zh-CN" altLang="en-US" sz="2800" b="1">
                <a:latin typeface="Arial" panose="020B0604020202020204" pitchFamily="34" charset="0"/>
                <a:ea typeface="宋体" panose="02010600030101010101" pitchFamily="2" charset="-122"/>
              </a:rPr>
              <a:t>） 有四对邻补角</a:t>
            </a:r>
          </a:p>
          <a:p>
            <a:pPr lvl="0">
              <a:spcBef>
                <a:spcPct val="50000"/>
              </a:spcBef>
            </a:pPr>
            <a:endParaRPr lang="zh-CN" altLang="en-US" sz="2800">
              <a:latin typeface="Arial" panose="020B0604020202020204" pitchFamily="34" charset="0"/>
              <a:ea typeface="宋体" panose="02010600030101010101" pitchFamily="2" charset="-122"/>
            </a:endParaRPr>
          </a:p>
        </p:txBody>
      </p:sp>
      <p:sp>
        <p:nvSpPr>
          <p:cNvPr id="19459" name="文本框 19458"/>
          <p:cNvSpPr txBox="1"/>
          <p:nvPr/>
        </p:nvSpPr>
        <p:spPr>
          <a:xfrm>
            <a:off x="5519738" y="2781301"/>
            <a:ext cx="2952750" cy="366713"/>
          </a:xfrm>
          <a:prstGeom prst="rect">
            <a:avLst/>
          </a:prstGeom>
          <a:noFill/>
          <a:ln w="9525">
            <a:noFill/>
          </a:ln>
        </p:spPr>
        <p:txBody>
          <a:bodyPr>
            <a:spAutoFit/>
          </a:bodyPr>
          <a:lstStyle/>
          <a:p>
            <a:pPr lvl="0">
              <a:spcBef>
                <a:spcPct val="50000"/>
              </a:spcBef>
            </a:pPr>
            <a:endParaRPr lang="zh-CN" altLang="en-US" dirty="0">
              <a:latin typeface="Arial" panose="020B0604020202020204" pitchFamily="34" charset="0"/>
              <a:ea typeface="宋体" panose="02010600030101010101" pitchFamily="2" charset="-122"/>
            </a:endParaRPr>
          </a:p>
        </p:txBody>
      </p:sp>
      <p:sp>
        <p:nvSpPr>
          <p:cNvPr id="19460" name="文本框 19459"/>
          <p:cNvSpPr txBox="1"/>
          <p:nvPr/>
        </p:nvSpPr>
        <p:spPr>
          <a:xfrm>
            <a:off x="5303839" y="2349501"/>
            <a:ext cx="865187" cy="519113"/>
          </a:xfrm>
          <a:prstGeom prst="rect">
            <a:avLst/>
          </a:prstGeom>
          <a:noFill/>
          <a:ln w="9525">
            <a:noFill/>
          </a:ln>
        </p:spPr>
        <p:txBody>
          <a:bodyPr>
            <a:spAutoFit/>
          </a:bodyPr>
          <a:lstStyle/>
          <a:p>
            <a:pPr lvl="0">
              <a:spcBef>
                <a:spcPct val="50000"/>
              </a:spcBef>
            </a:pPr>
            <a:r>
              <a:rPr lang="zh-CN" altLang="en-US" sz="2800" b="1">
                <a:solidFill>
                  <a:srgbClr val="FF0000"/>
                </a:solidFill>
                <a:latin typeface="Arial" panose="020B0604020202020204" pitchFamily="34" charset="0"/>
                <a:ea typeface="宋体" panose="02010600030101010101" pitchFamily="2" charset="-122"/>
              </a:rPr>
              <a:t>   </a:t>
            </a:r>
            <a:r>
              <a:rPr lang="en-US" altLang="zh-CN" sz="2800" b="1">
                <a:solidFill>
                  <a:srgbClr val="FF0000"/>
                </a:solidFill>
                <a:latin typeface="Arial" panose="020B0604020202020204" pitchFamily="34" charset="0"/>
                <a:ea typeface="宋体" panose="02010600030101010101" pitchFamily="2" charset="-122"/>
              </a:rPr>
              <a:t>C</a:t>
            </a:r>
          </a:p>
        </p:txBody>
      </p:sp>
    </p:spTree>
    <p:extLst>
      <p:ext uri="{BB962C8B-B14F-4D97-AF65-F5344CB8AC3E}">
        <p14:creationId xmlns:p14="http://schemas.microsoft.com/office/powerpoint/2010/main" val="804426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anim calcmode="lin" valueType="num">
                                      <p:cBhvr additive="base">
                                        <p:cTn id="7" dur="500" fill="hold"/>
                                        <p:tgtEl>
                                          <p:spTgt spid="19460"/>
                                        </p:tgtEl>
                                        <p:attrNameLst>
                                          <p:attrName>ppt_x</p:attrName>
                                        </p:attrNameLst>
                                      </p:cBhvr>
                                      <p:tavLst>
                                        <p:tav tm="0">
                                          <p:val>
                                            <p:strVal val="#ppt_x"/>
                                          </p:val>
                                        </p:tav>
                                        <p:tav tm="100000">
                                          <p:val>
                                            <p:strVal val="#ppt_x"/>
                                          </p:val>
                                        </p:tav>
                                      </p:tavLst>
                                    </p:anim>
                                    <p:anim calcmode="lin" valueType="num">
                                      <p:cBhvr additive="base">
                                        <p:cTn id="8" dur="500" fill="hold"/>
                                        <p:tgtEl>
                                          <p:spTgt spid="194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文本框 16385"/>
          <p:cNvSpPr txBox="1"/>
          <p:nvPr/>
        </p:nvSpPr>
        <p:spPr>
          <a:xfrm>
            <a:off x="1631950" y="44450"/>
            <a:ext cx="8929688" cy="4302716"/>
          </a:xfrm>
          <a:prstGeom prst="rect">
            <a:avLst/>
          </a:prstGeom>
          <a:noFill/>
          <a:ln w="9525">
            <a:noFill/>
          </a:ln>
        </p:spPr>
        <p:txBody>
          <a:bodyPr wrap="square">
            <a:spAutoFit/>
          </a:bodyPr>
          <a:lstStyle/>
          <a:p>
            <a:pPr lvl="0" eaLnBrk="0" hangingPunct="0">
              <a:lnSpc>
                <a:spcPct val="95000"/>
              </a:lnSpc>
              <a:buClr>
                <a:srgbClr val="000000"/>
              </a:buClr>
            </a:pPr>
            <a:r>
              <a:rPr lang="en-US" altLang="zh-CN" sz="3600" dirty="0">
                <a:latin typeface="Times New Roman" panose="02020603050405020304" pitchFamily="18" charset="0"/>
                <a:ea typeface="宋体" panose="02010600030101010101" pitchFamily="2" charset="-122"/>
              </a:rPr>
              <a:t>3</a:t>
            </a:r>
            <a:r>
              <a:rPr lang="zh-CN" altLang="en-US" sz="3600" dirty="0">
                <a:latin typeface="Times New Roman" panose="02020603050405020304" pitchFamily="18" charset="0"/>
                <a:ea typeface="宋体" panose="02010600030101010101" pitchFamily="2" charset="-122"/>
              </a:rPr>
              <a:t>.若直线</a:t>
            </a:r>
            <a:r>
              <a:rPr lang="zh-CN" altLang="en-US" sz="3600" i="1" dirty="0">
                <a:latin typeface="Times New Roman" panose="02020603050405020304" pitchFamily="18" charset="0"/>
                <a:ea typeface="宋体" panose="02010600030101010101" pitchFamily="2" charset="-122"/>
              </a:rPr>
              <a:t>m</a:t>
            </a:r>
            <a:r>
              <a:rPr lang="zh-CN" altLang="en-US" sz="3600" dirty="0">
                <a:latin typeface="Times New Roman" panose="02020603050405020304" pitchFamily="18" charset="0"/>
                <a:ea typeface="宋体" panose="02010600030101010101" pitchFamily="2" charset="-122"/>
              </a:rPr>
              <a:t>、</a:t>
            </a:r>
            <a:r>
              <a:rPr lang="zh-CN" altLang="en-US" sz="3600" i="1" dirty="0">
                <a:latin typeface="Times New Roman" panose="02020603050405020304" pitchFamily="18" charset="0"/>
                <a:ea typeface="宋体" panose="02010600030101010101" pitchFamily="2" charset="-122"/>
              </a:rPr>
              <a:t>n</a:t>
            </a:r>
            <a:r>
              <a:rPr lang="zh-CN" altLang="en-US" sz="3600" dirty="0">
                <a:latin typeface="Times New Roman" panose="02020603050405020304" pitchFamily="18" charset="0"/>
                <a:ea typeface="宋体" panose="02010600030101010101" pitchFamily="2" charset="-122"/>
              </a:rPr>
              <a:t>相交于点</a:t>
            </a:r>
            <a:r>
              <a:rPr lang="zh-CN" altLang="en-US" sz="3600" i="1" dirty="0">
                <a:latin typeface="Times New Roman" panose="02020603050405020304" pitchFamily="18" charset="0"/>
                <a:ea typeface="宋体" panose="02010600030101010101" pitchFamily="2" charset="-122"/>
              </a:rPr>
              <a:t>O</a:t>
            </a:r>
            <a:r>
              <a:rPr lang="zh-CN" altLang="en-US" sz="3600" dirty="0">
                <a:latin typeface="Times New Roman" panose="02020603050405020304" pitchFamily="18" charset="0"/>
                <a:ea typeface="宋体" panose="02010600030101010101" pitchFamily="2" charset="-122"/>
              </a:rPr>
              <a:t>，</a:t>
            </a:r>
          </a:p>
          <a:p>
            <a:pPr lvl="0" eaLnBrk="0" hangingPunct="0">
              <a:lnSpc>
                <a:spcPct val="95000"/>
              </a:lnSpc>
              <a:buClr>
                <a:srgbClr val="000000"/>
              </a:buClr>
            </a:pPr>
            <a:r>
              <a:rPr lang="zh-CN" altLang="en-US" sz="3600" dirty="0">
                <a:latin typeface="Times New Roman" panose="02020603050405020304" pitchFamily="18" charset="0"/>
                <a:ea typeface="宋体" panose="02010600030101010101" pitchFamily="2" charset="-122"/>
              </a:rPr>
              <a:t>∠1＝90°，则__________。</a:t>
            </a:r>
          </a:p>
          <a:p>
            <a:pPr lvl="0" eaLnBrk="0" hangingPunct="0">
              <a:lnSpc>
                <a:spcPct val="95000"/>
              </a:lnSpc>
              <a:buClr>
                <a:srgbClr val="000000"/>
              </a:buClr>
            </a:pPr>
            <a:r>
              <a:rPr lang="en-US" altLang="zh-CN" sz="3600" dirty="0">
                <a:latin typeface="Times New Roman" panose="02020603050405020304" pitchFamily="18" charset="0"/>
                <a:ea typeface="宋体" panose="02010600030101010101" pitchFamily="2" charset="-122"/>
              </a:rPr>
              <a:t>4</a:t>
            </a:r>
            <a:r>
              <a:rPr lang="zh-CN" altLang="en-US" sz="3600" dirty="0">
                <a:latin typeface="Times New Roman" panose="02020603050405020304" pitchFamily="18" charset="0"/>
                <a:ea typeface="宋体" panose="02010600030101010101" pitchFamily="2" charset="-122"/>
              </a:rPr>
              <a:t>.若直线</a:t>
            </a:r>
            <a:r>
              <a:rPr lang="zh-CN" altLang="en-US" sz="3600" i="1" dirty="0">
                <a:latin typeface="Times New Roman" panose="02020603050405020304" pitchFamily="18" charset="0"/>
                <a:ea typeface="宋体" panose="02010600030101010101" pitchFamily="2" charset="-122"/>
              </a:rPr>
              <a:t>AB、CD</a:t>
            </a:r>
            <a:r>
              <a:rPr lang="zh-CN" altLang="en-US" sz="3600" dirty="0">
                <a:latin typeface="Times New Roman" panose="02020603050405020304" pitchFamily="18" charset="0"/>
                <a:ea typeface="宋体" panose="02010600030101010101" pitchFamily="2" charset="-122"/>
              </a:rPr>
              <a:t>相交于点</a:t>
            </a:r>
            <a:r>
              <a:rPr lang="zh-CN" altLang="en-US" sz="3600" i="1" dirty="0">
                <a:latin typeface="Times New Roman" panose="02020603050405020304" pitchFamily="18" charset="0"/>
                <a:ea typeface="宋体" panose="02010600030101010101" pitchFamily="2" charset="-122"/>
              </a:rPr>
              <a:t>O</a:t>
            </a:r>
            <a:r>
              <a:rPr lang="zh-CN" altLang="en-US" sz="3600" dirty="0">
                <a:latin typeface="Times New Roman" panose="02020603050405020304" pitchFamily="18" charset="0"/>
                <a:ea typeface="宋体" panose="02010600030101010101" pitchFamily="2" charset="-122"/>
              </a:rPr>
              <a:t>，</a:t>
            </a:r>
          </a:p>
          <a:p>
            <a:pPr lvl="0" eaLnBrk="0" hangingPunct="0">
              <a:lnSpc>
                <a:spcPct val="95000"/>
              </a:lnSpc>
              <a:buClr>
                <a:srgbClr val="000000"/>
              </a:buClr>
            </a:pPr>
            <a:r>
              <a:rPr lang="zh-CN" altLang="en-US" sz="3600" dirty="0">
                <a:latin typeface="Times New Roman" panose="02020603050405020304" pitchFamily="18" charset="0"/>
                <a:ea typeface="宋体" panose="02010600030101010101" pitchFamily="2" charset="-122"/>
              </a:rPr>
              <a:t>且</a:t>
            </a:r>
            <a:r>
              <a:rPr lang="zh-CN" altLang="en-US" sz="3600" i="1" dirty="0">
                <a:latin typeface="Times New Roman" panose="02020603050405020304" pitchFamily="18" charset="0"/>
                <a:ea typeface="宋体" panose="02010600030101010101" pitchFamily="2" charset="-122"/>
              </a:rPr>
              <a:t>AB</a:t>
            </a:r>
            <a:r>
              <a:rPr lang="zh-CN" altLang="en-US" sz="3600" dirty="0">
                <a:latin typeface="Times New Roman" panose="02020603050405020304" pitchFamily="18" charset="0"/>
                <a:ea typeface="宋体" panose="02010600030101010101" pitchFamily="2" charset="-122"/>
              </a:rPr>
              <a:t>⊥</a:t>
            </a:r>
            <a:r>
              <a:rPr lang="zh-CN" altLang="en-US" sz="3600" i="1" dirty="0">
                <a:latin typeface="Times New Roman" panose="02020603050405020304" pitchFamily="18" charset="0"/>
                <a:ea typeface="宋体" panose="02010600030101010101" pitchFamily="2" charset="-122"/>
              </a:rPr>
              <a:t>CD</a:t>
            </a:r>
            <a:r>
              <a:rPr lang="zh-CN" altLang="en-US" sz="3600" dirty="0">
                <a:latin typeface="Times New Roman" panose="02020603050405020304" pitchFamily="18" charset="0"/>
                <a:ea typeface="宋体" panose="02010600030101010101" pitchFamily="2" charset="-122"/>
              </a:rPr>
              <a:t>，那么∠</a:t>
            </a:r>
            <a:r>
              <a:rPr lang="zh-CN" altLang="en-US" sz="3600" i="1" dirty="0">
                <a:latin typeface="Times New Roman" panose="02020603050405020304" pitchFamily="18" charset="0"/>
                <a:ea typeface="宋体" panose="02010600030101010101" pitchFamily="2" charset="-122"/>
              </a:rPr>
              <a:t>BOD</a:t>
            </a:r>
            <a:r>
              <a:rPr lang="zh-CN" altLang="en-US" sz="3600" dirty="0">
                <a:latin typeface="Times New Roman" panose="02020603050405020304" pitchFamily="18" charset="0"/>
                <a:ea typeface="宋体" panose="02010600030101010101" pitchFamily="2" charset="-122"/>
              </a:rPr>
              <a:t>＝____。</a:t>
            </a:r>
          </a:p>
          <a:p>
            <a:pPr lvl="0" eaLnBrk="0" hangingPunct="0">
              <a:lnSpc>
                <a:spcPct val="95000"/>
              </a:lnSpc>
              <a:buClr>
                <a:srgbClr val="000000"/>
              </a:buClr>
            </a:pPr>
            <a:r>
              <a:rPr lang="en-US" altLang="zh-CN" sz="3600" dirty="0">
                <a:latin typeface="Times New Roman" panose="02020603050405020304" pitchFamily="18" charset="0"/>
                <a:ea typeface="宋体" panose="02010600030101010101" pitchFamily="2" charset="-122"/>
              </a:rPr>
              <a:t>5</a:t>
            </a:r>
            <a:r>
              <a:rPr lang="zh-CN" altLang="en-US" sz="3600" dirty="0">
                <a:latin typeface="Times New Roman" panose="02020603050405020304" pitchFamily="18" charset="0"/>
                <a:ea typeface="宋体" panose="02010600030101010101" pitchFamily="2" charset="-122"/>
              </a:rPr>
              <a:t>.如图，</a:t>
            </a:r>
            <a:r>
              <a:rPr lang="zh-CN" altLang="en-US" sz="3600" i="1" dirty="0">
                <a:latin typeface="Times New Roman" panose="02020603050405020304" pitchFamily="18" charset="0"/>
                <a:ea typeface="宋体" panose="02010600030101010101" pitchFamily="2" charset="-122"/>
              </a:rPr>
              <a:t>BO</a:t>
            </a:r>
            <a:r>
              <a:rPr lang="zh-CN" altLang="en-US" sz="3600" dirty="0">
                <a:latin typeface="Times New Roman" panose="02020603050405020304" pitchFamily="18" charset="0"/>
                <a:ea typeface="宋体" panose="02010600030101010101" pitchFamily="2" charset="-122"/>
              </a:rPr>
              <a:t>⊥</a:t>
            </a:r>
            <a:r>
              <a:rPr lang="zh-CN" altLang="en-US" sz="3600" i="1" dirty="0">
                <a:latin typeface="Times New Roman" panose="02020603050405020304" pitchFamily="18" charset="0"/>
                <a:ea typeface="宋体" panose="02010600030101010101" pitchFamily="2" charset="-122"/>
              </a:rPr>
              <a:t>AO</a:t>
            </a:r>
            <a:r>
              <a:rPr lang="zh-CN" altLang="en-US" sz="3600" dirty="0">
                <a:latin typeface="Times New Roman" panose="02020603050405020304" pitchFamily="18" charset="0"/>
                <a:ea typeface="宋体" panose="02010600030101010101" pitchFamily="2" charset="-122"/>
              </a:rPr>
              <a:t>，∠</a:t>
            </a:r>
            <a:r>
              <a:rPr lang="zh-CN" altLang="en-US" sz="3600" i="1" dirty="0">
                <a:latin typeface="Times New Roman" panose="02020603050405020304" pitchFamily="18" charset="0"/>
                <a:ea typeface="宋体" panose="02010600030101010101" pitchFamily="2" charset="-122"/>
              </a:rPr>
              <a:t>BOC</a:t>
            </a:r>
          </a:p>
          <a:p>
            <a:pPr lvl="0" eaLnBrk="0" hangingPunct="0">
              <a:lnSpc>
                <a:spcPct val="95000"/>
              </a:lnSpc>
              <a:buClr>
                <a:srgbClr val="000000"/>
              </a:buClr>
            </a:pPr>
            <a:r>
              <a:rPr lang="zh-CN" altLang="en-US" sz="3600" dirty="0">
                <a:latin typeface="Times New Roman" panose="02020603050405020304" pitchFamily="18" charset="0"/>
                <a:ea typeface="宋体" panose="02010600030101010101" pitchFamily="2" charset="-122"/>
              </a:rPr>
              <a:t>与∠</a:t>
            </a:r>
            <a:r>
              <a:rPr lang="zh-CN" altLang="en-US" sz="3600" i="1" dirty="0">
                <a:latin typeface="Times New Roman" panose="02020603050405020304" pitchFamily="18" charset="0"/>
                <a:ea typeface="宋体" panose="02010600030101010101" pitchFamily="2" charset="-122"/>
              </a:rPr>
              <a:t>BOA</a:t>
            </a:r>
            <a:r>
              <a:rPr lang="zh-CN" altLang="en-US" sz="3600" dirty="0">
                <a:latin typeface="Times New Roman" panose="02020603050405020304" pitchFamily="18" charset="0"/>
                <a:ea typeface="宋体" panose="02010600030101010101" pitchFamily="2" charset="-122"/>
              </a:rPr>
              <a:t>的度数之比为1:5，</a:t>
            </a:r>
          </a:p>
          <a:p>
            <a:pPr lvl="0" eaLnBrk="0" hangingPunct="0">
              <a:lnSpc>
                <a:spcPct val="95000"/>
              </a:lnSpc>
              <a:buClr>
                <a:srgbClr val="000000"/>
              </a:buClr>
            </a:pPr>
            <a:r>
              <a:rPr lang="zh-CN" altLang="en-US" sz="3600" dirty="0">
                <a:latin typeface="Times New Roman" panose="02020603050405020304" pitchFamily="18" charset="0"/>
                <a:ea typeface="宋体" panose="02010600030101010101" pitchFamily="2" charset="-122"/>
              </a:rPr>
              <a:t>那么∠</a:t>
            </a:r>
            <a:r>
              <a:rPr lang="zh-CN" altLang="en-US" sz="3600" i="1" dirty="0">
                <a:latin typeface="Times New Roman" panose="02020603050405020304" pitchFamily="18" charset="0"/>
                <a:ea typeface="宋体" panose="02010600030101010101" pitchFamily="2" charset="-122"/>
              </a:rPr>
              <a:t>COA</a:t>
            </a:r>
            <a:r>
              <a:rPr lang="zh-CN" altLang="en-US" sz="3600" dirty="0">
                <a:latin typeface="Times New Roman" panose="02020603050405020304" pitchFamily="18" charset="0"/>
                <a:ea typeface="宋体" panose="02010600030101010101" pitchFamily="2" charset="-122"/>
              </a:rPr>
              <a:t>＝_____,</a:t>
            </a:r>
          </a:p>
          <a:p>
            <a:pPr lvl="0" eaLnBrk="0" hangingPunct="0">
              <a:lnSpc>
                <a:spcPct val="95000"/>
              </a:lnSpc>
              <a:buClr>
                <a:srgbClr val="000000"/>
              </a:buClr>
            </a:pPr>
            <a:r>
              <a:rPr lang="zh-CN" altLang="en-US" sz="3600" dirty="0">
                <a:latin typeface="Times New Roman" panose="02020603050405020304" pitchFamily="18" charset="0"/>
                <a:ea typeface="宋体" panose="02010600030101010101" pitchFamily="2" charset="-122"/>
              </a:rPr>
              <a:t>∠</a:t>
            </a:r>
            <a:r>
              <a:rPr lang="zh-CN" altLang="en-US" sz="3600" i="1" dirty="0">
                <a:latin typeface="Times New Roman" panose="02020603050405020304" pitchFamily="18" charset="0"/>
                <a:ea typeface="宋体" panose="02010600030101010101" pitchFamily="2" charset="-122"/>
              </a:rPr>
              <a:t>BOC</a:t>
            </a:r>
            <a:r>
              <a:rPr lang="zh-CN" altLang="en-US" sz="3600" dirty="0">
                <a:latin typeface="Times New Roman" panose="02020603050405020304" pitchFamily="18" charset="0"/>
                <a:ea typeface="宋体" panose="02010600030101010101" pitchFamily="2" charset="-122"/>
              </a:rPr>
              <a:t>的补角为______度。</a:t>
            </a:r>
          </a:p>
        </p:txBody>
      </p:sp>
      <p:grpSp>
        <p:nvGrpSpPr>
          <p:cNvPr id="16387" name="组合 16386"/>
          <p:cNvGrpSpPr/>
          <p:nvPr/>
        </p:nvGrpSpPr>
        <p:grpSpPr>
          <a:xfrm>
            <a:off x="7824789" y="117475"/>
            <a:ext cx="2447925" cy="2160588"/>
            <a:chOff x="0" y="0"/>
            <a:chExt cx="1542" cy="1361"/>
          </a:xfrm>
        </p:grpSpPr>
        <p:sp>
          <p:nvSpPr>
            <p:cNvPr id="16388" name="直接连接符 16387"/>
            <p:cNvSpPr/>
            <p:nvPr/>
          </p:nvSpPr>
          <p:spPr>
            <a:xfrm>
              <a:off x="0" y="817"/>
              <a:ext cx="1316" cy="0"/>
            </a:xfrm>
            <a:prstGeom prst="line">
              <a:avLst/>
            </a:prstGeom>
            <a:ln w="38100" cap="flat" cmpd="sng">
              <a:solidFill>
                <a:schemeClr val="tx1"/>
              </a:solidFill>
              <a:prstDash val="solid"/>
              <a:headEnd type="none" w="med" len="med"/>
              <a:tailEnd type="none" w="med" len="med"/>
            </a:ln>
          </p:spPr>
        </p:sp>
        <p:sp>
          <p:nvSpPr>
            <p:cNvPr id="16389" name="直接连接符 16388"/>
            <p:cNvSpPr/>
            <p:nvPr/>
          </p:nvSpPr>
          <p:spPr>
            <a:xfrm>
              <a:off x="681" y="272"/>
              <a:ext cx="0" cy="1089"/>
            </a:xfrm>
            <a:prstGeom prst="line">
              <a:avLst/>
            </a:prstGeom>
            <a:ln w="38100" cap="flat" cmpd="sng">
              <a:solidFill>
                <a:schemeClr val="tx1"/>
              </a:solidFill>
              <a:prstDash val="solid"/>
              <a:headEnd type="none" w="med" len="med"/>
              <a:tailEnd type="none" w="med" len="med"/>
            </a:ln>
          </p:spPr>
        </p:sp>
        <p:sp>
          <p:nvSpPr>
            <p:cNvPr id="16390" name="文本框 16389"/>
            <p:cNvSpPr txBox="1"/>
            <p:nvPr/>
          </p:nvSpPr>
          <p:spPr>
            <a:xfrm>
              <a:off x="454" y="771"/>
              <a:ext cx="317" cy="327"/>
            </a:xfrm>
            <a:prstGeom prst="rect">
              <a:avLst/>
            </a:prstGeom>
            <a:noFill/>
            <a:ln w="9525">
              <a:noFill/>
            </a:ln>
          </p:spPr>
          <p:txBody>
            <a:bodyPr>
              <a:spAutoFit/>
            </a:bodyPr>
            <a:lstStyle/>
            <a:p>
              <a:pPr lvl="0" algn="ctr" eaLnBrk="0" hangingPunct="0">
                <a:spcBef>
                  <a:spcPct val="50000"/>
                </a:spcBef>
                <a:buClr>
                  <a:srgbClr val="000000"/>
                </a:buClr>
              </a:pPr>
              <a:r>
                <a:rPr lang="en-US" altLang="zh-CN" sz="2800">
                  <a:latin typeface="Times New Roman" panose="02020603050405020304" pitchFamily="18" charset="0"/>
                  <a:ea typeface="宋体" panose="02010600030101010101" pitchFamily="2" charset="-122"/>
                </a:rPr>
                <a:t>O</a:t>
              </a:r>
            </a:p>
          </p:txBody>
        </p:sp>
        <p:sp>
          <p:nvSpPr>
            <p:cNvPr id="16391" name="文本框 16390"/>
            <p:cNvSpPr txBox="1"/>
            <p:nvPr/>
          </p:nvSpPr>
          <p:spPr>
            <a:xfrm>
              <a:off x="635" y="0"/>
              <a:ext cx="408" cy="442"/>
            </a:xfrm>
            <a:prstGeom prst="rect">
              <a:avLst/>
            </a:prstGeom>
            <a:noFill/>
            <a:ln w="9525">
              <a:noFill/>
            </a:ln>
          </p:spPr>
          <p:txBody>
            <a:bodyPr>
              <a:spAutoFit/>
            </a:bodyPr>
            <a:lstStyle/>
            <a:p>
              <a:pPr lvl="0" algn="ctr" eaLnBrk="0" hangingPunct="0">
                <a:spcBef>
                  <a:spcPct val="50000"/>
                </a:spcBef>
                <a:buClr>
                  <a:srgbClr val="000000"/>
                </a:buClr>
              </a:pPr>
              <a:r>
                <a:rPr lang="en-US" altLang="zh-CN" sz="4000" i="1">
                  <a:latin typeface="Times New Roman" panose="02020603050405020304" pitchFamily="18" charset="0"/>
                  <a:ea typeface="宋体" panose="02010600030101010101" pitchFamily="2" charset="-122"/>
                </a:rPr>
                <a:t>m</a:t>
              </a:r>
            </a:p>
          </p:txBody>
        </p:sp>
        <p:sp>
          <p:nvSpPr>
            <p:cNvPr id="16392" name="文本框 16391"/>
            <p:cNvSpPr txBox="1"/>
            <p:nvPr/>
          </p:nvSpPr>
          <p:spPr>
            <a:xfrm>
              <a:off x="1134" y="680"/>
              <a:ext cx="408" cy="442"/>
            </a:xfrm>
            <a:prstGeom prst="rect">
              <a:avLst/>
            </a:prstGeom>
            <a:noFill/>
            <a:ln w="9525">
              <a:noFill/>
            </a:ln>
          </p:spPr>
          <p:txBody>
            <a:bodyPr>
              <a:spAutoFit/>
            </a:bodyPr>
            <a:lstStyle/>
            <a:p>
              <a:pPr lvl="0" algn="ctr" eaLnBrk="0" hangingPunct="0">
                <a:spcBef>
                  <a:spcPct val="50000"/>
                </a:spcBef>
                <a:buClr>
                  <a:srgbClr val="000000"/>
                </a:buClr>
              </a:pPr>
              <a:r>
                <a:rPr lang="en-US" altLang="zh-CN" sz="4000" i="1">
                  <a:latin typeface="Times New Roman" panose="02020603050405020304" pitchFamily="18" charset="0"/>
                  <a:ea typeface="宋体" panose="02010600030101010101" pitchFamily="2" charset="-122"/>
                </a:rPr>
                <a:t>n</a:t>
              </a:r>
            </a:p>
          </p:txBody>
        </p:sp>
        <p:sp>
          <p:nvSpPr>
            <p:cNvPr id="16393" name="任意多边形 16392"/>
            <p:cNvSpPr/>
            <p:nvPr/>
          </p:nvSpPr>
          <p:spPr>
            <a:xfrm rot="13510721">
              <a:off x="670" y="702"/>
              <a:ext cx="166" cy="59"/>
            </a:xfrm>
            <a:custGeom>
              <a:avLst/>
              <a:gdLst/>
              <a:ahLst/>
              <a:cxnLst/>
              <a:rect l="0" t="0" r="0" b="0"/>
              <a:pathLst>
                <a:path w="317" h="190">
                  <a:moveTo>
                    <a:pt x="0" y="46"/>
                  </a:moveTo>
                  <a:cubicBezTo>
                    <a:pt x="64" y="118"/>
                    <a:pt x="128" y="190"/>
                    <a:pt x="181" y="182"/>
                  </a:cubicBezTo>
                  <a:cubicBezTo>
                    <a:pt x="234" y="174"/>
                    <a:pt x="294" y="30"/>
                    <a:pt x="317" y="0"/>
                  </a:cubicBezTo>
                </a:path>
              </a:pathLst>
            </a:custGeom>
            <a:noFill/>
            <a:ln w="28575" cap="flat" cmpd="sng">
              <a:solidFill>
                <a:srgbClr val="000000"/>
              </a:solidFill>
              <a:prstDash val="solid"/>
              <a:headEnd type="none" w="med" len="med"/>
              <a:tailEnd type="none" w="med" len="med"/>
            </a:ln>
          </p:spPr>
          <p:txBody>
            <a:bodyPr/>
            <a:lstStyle/>
            <a:p>
              <a:endParaRPr lang="zh-CN" altLang="en-US"/>
            </a:p>
          </p:txBody>
        </p:sp>
        <p:sp>
          <p:nvSpPr>
            <p:cNvPr id="16394" name="文本框 16393"/>
            <p:cNvSpPr txBox="1"/>
            <p:nvPr/>
          </p:nvSpPr>
          <p:spPr>
            <a:xfrm>
              <a:off x="817" y="499"/>
              <a:ext cx="135" cy="288"/>
            </a:xfrm>
            <a:prstGeom prst="rect">
              <a:avLst/>
            </a:prstGeom>
            <a:noFill/>
            <a:ln w="9525">
              <a:noFill/>
            </a:ln>
          </p:spPr>
          <p:txBody>
            <a:bodyPr>
              <a:spAutoFit/>
            </a:bodyPr>
            <a:lstStyle/>
            <a:p>
              <a:pPr lvl="0" algn="ctr" eaLnBrk="0" hangingPunct="0">
                <a:spcBef>
                  <a:spcPct val="50000"/>
                </a:spcBef>
                <a:buClr>
                  <a:srgbClr val="000000"/>
                </a:buClr>
              </a:pPr>
              <a:r>
                <a:rPr lang="en-US" altLang="zh-CN" sz="2400">
                  <a:latin typeface="Times New Roman" panose="02020603050405020304" pitchFamily="18" charset="0"/>
                  <a:ea typeface="宋体" panose="02010600030101010101" pitchFamily="2" charset="-122"/>
                </a:rPr>
                <a:t>1</a:t>
              </a:r>
            </a:p>
          </p:txBody>
        </p:sp>
      </p:grpSp>
      <p:grpSp>
        <p:nvGrpSpPr>
          <p:cNvPr id="16395" name="组合 16394"/>
          <p:cNvGrpSpPr/>
          <p:nvPr/>
        </p:nvGrpSpPr>
        <p:grpSpPr>
          <a:xfrm>
            <a:off x="7896225" y="3502025"/>
            <a:ext cx="2305050" cy="2376488"/>
            <a:chOff x="0" y="0"/>
            <a:chExt cx="1452" cy="1497"/>
          </a:xfrm>
        </p:grpSpPr>
        <p:grpSp>
          <p:nvGrpSpPr>
            <p:cNvPr id="16396" name="组合 16395"/>
            <p:cNvGrpSpPr/>
            <p:nvPr/>
          </p:nvGrpSpPr>
          <p:grpSpPr>
            <a:xfrm>
              <a:off x="363" y="226"/>
              <a:ext cx="771" cy="1180"/>
              <a:chOff x="0" y="0"/>
              <a:chExt cx="771" cy="1180"/>
            </a:xfrm>
          </p:grpSpPr>
          <p:sp>
            <p:nvSpPr>
              <p:cNvPr id="16397" name="直接连接符 16396"/>
              <p:cNvSpPr/>
              <p:nvPr/>
            </p:nvSpPr>
            <p:spPr>
              <a:xfrm>
                <a:off x="0" y="0"/>
                <a:ext cx="0" cy="1180"/>
              </a:xfrm>
              <a:prstGeom prst="line">
                <a:avLst/>
              </a:prstGeom>
              <a:ln w="38100" cap="flat" cmpd="sng">
                <a:solidFill>
                  <a:schemeClr val="tx1"/>
                </a:solidFill>
                <a:prstDash val="solid"/>
                <a:headEnd type="none" w="med" len="med"/>
                <a:tailEnd type="none" w="med" len="med"/>
              </a:ln>
            </p:spPr>
          </p:sp>
          <p:sp>
            <p:nvSpPr>
              <p:cNvPr id="16398" name="直接连接符 16397"/>
              <p:cNvSpPr/>
              <p:nvPr/>
            </p:nvSpPr>
            <p:spPr>
              <a:xfrm>
                <a:off x="0" y="1180"/>
                <a:ext cx="771" cy="0"/>
              </a:xfrm>
              <a:prstGeom prst="line">
                <a:avLst/>
              </a:prstGeom>
              <a:ln w="38100" cap="flat" cmpd="sng">
                <a:solidFill>
                  <a:schemeClr val="tx1"/>
                </a:solidFill>
                <a:prstDash val="solid"/>
                <a:headEnd type="none" w="med" len="med"/>
                <a:tailEnd type="none" w="med" len="med"/>
              </a:ln>
            </p:spPr>
          </p:sp>
          <p:sp>
            <p:nvSpPr>
              <p:cNvPr id="16399" name="直接连接符 16398"/>
              <p:cNvSpPr/>
              <p:nvPr/>
            </p:nvSpPr>
            <p:spPr>
              <a:xfrm flipV="1">
                <a:off x="0" y="46"/>
                <a:ext cx="408" cy="1134"/>
              </a:xfrm>
              <a:prstGeom prst="line">
                <a:avLst/>
              </a:prstGeom>
              <a:ln w="38100" cap="flat" cmpd="sng">
                <a:solidFill>
                  <a:schemeClr val="tx1"/>
                </a:solidFill>
                <a:prstDash val="solid"/>
                <a:headEnd type="none" w="med" len="med"/>
                <a:tailEnd type="none" w="med" len="med"/>
              </a:ln>
            </p:spPr>
          </p:sp>
        </p:grpSp>
        <p:sp>
          <p:nvSpPr>
            <p:cNvPr id="16400" name="文本框 16399"/>
            <p:cNvSpPr txBox="1"/>
            <p:nvPr/>
          </p:nvSpPr>
          <p:spPr>
            <a:xfrm>
              <a:off x="136" y="0"/>
              <a:ext cx="454" cy="288"/>
            </a:xfrm>
            <a:prstGeom prst="rect">
              <a:avLst/>
            </a:prstGeom>
            <a:noFill/>
            <a:ln w="9525">
              <a:noFill/>
            </a:ln>
          </p:spPr>
          <p:txBody>
            <a:bodyPr>
              <a:spAutoFit/>
            </a:bodyPr>
            <a:lstStyle/>
            <a:p>
              <a:pPr lvl="0" algn="ctr" eaLnBrk="0" hangingPunct="0">
                <a:spcBef>
                  <a:spcPct val="50000"/>
                </a:spcBef>
                <a:buClr>
                  <a:srgbClr val="000000"/>
                </a:buClr>
              </a:pPr>
              <a:r>
                <a:rPr lang="en-US" altLang="zh-CN" sz="2400">
                  <a:latin typeface="Times New Roman" panose="02020603050405020304" pitchFamily="18" charset="0"/>
                  <a:ea typeface="宋体" panose="02010600030101010101" pitchFamily="2" charset="-122"/>
                </a:rPr>
                <a:t>B</a:t>
              </a:r>
            </a:p>
          </p:txBody>
        </p:sp>
        <p:sp>
          <p:nvSpPr>
            <p:cNvPr id="16401" name="文本框 16400"/>
            <p:cNvSpPr txBox="1"/>
            <p:nvPr/>
          </p:nvSpPr>
          <p:spPr>
            <a:xfrm>
              <a:off x="635" y="136"/>
              <a:ext cx="454" cy="288"/>
            </a:xfrm>
            <a:prstGeom prst="rect">
              <a:avLst/>
            </a:prstGeom>
            <a:noFill/>
            <a:ln w="9525">
              <a:noFill/>
            </a:ln>
          </p:spPr>
          <p:txBody>
            <a:bodyPr>
              <a:spAutoFit/>
            </a:bodyPr>
            <a:lstStyle/>
            <a:p>
              <a:pPr lvl="0" algn="ctr" eaLnBrk="0" hangingPunct="0">
                <a:spcBef>
                  <a:spcPct val="50000"/>
                </a:spcBef>
                <a:buClr>
                  <a:srgbClr val="000000"/>
                </a:buClr>
              </a:pPr>
              <a:r>
                <a:rPr lang="en-US" altLang="zh-CN" sz="2400">
                  <a:latin typeface="Times New Roman" panose="02020603050405020304" pitchFamily="18" charset="0"/>
                  <a:ea typeface="宋体" panose="02010600030101010101" pitchFamily="2" charset="-122"/>
                </a:rPr>
                <a:t>C</a:t>
              </a:r>
            </a:p>
          </p:txBody>
        </p:sp>
        <p:sp>
          <p:nvSpPr>
            <p:cNvPr id="16402" name="文本框 16401"/>
            <p:cNvSpPr txBox="1"/>
            <p:nvPr/>
          </p:nvSpPr>
          <p:spPr>
            <a:xfrm>
              <a:off x="998" y="1088"/>
              <a:ext cx="454" cy="288"/>
            </a:xfrm>
            <a:prstGeom prst="rect">
              <a:avLst/>
            </a:prstGeom>
            <a:noFill/>
            <a:ln w="9525">
              <a:noFill/>
            </a:ln>
          </p:spPr>
          <p:txBody>
            <a:bodyPr>
              <a:spAutoFit/>
            </a:bodyPr>
            <a:lstStyle/>
            <a:p>
              <a:pPr lvl="0" algn="ctr" eaLnBrk="0" hangingPunct="0">
                <a:spcBef>
                  <a:spcPct val="50000"/>
                </a:spcBef>
                <a:buClr>
                  <a:srgbClr val="000000"/>
                </a:buClr>
              </a:pPr>
              <a:r>
                <a:rPr lang="en-US" altLang="zh-CN" sz="2400">
                  <a:latin typeface="Times New Roman" panose="02020603050405020304" pitchFamily="18" charset="0"/>
                  <a:ea typeface="宋体" panose="02010600030101010101" pitchFamily="2" charset="-122"/>
                </a:rPr>
                <a:t>A</a:t>
              </a:r>
            </a:p>
          </p:txBody>
        </p:sp>
        <p:sp>
          <p:nvSpPr>
            <p:cNvPr id="16403" name="文本框 16402"/>
            <p:cNvSpPr txBox="1"/>
            <p:nvPr/>
          </p:nvSpPr>
          <p:spPr>
            <a:xfrm>
              <a:off x="0" y="1209"/>
              <a:ext cx="454" cy="288"/>
            </a:xfrm>
            <a:prstGeom prst="rect">
              <a:avLst/>
            </a:prstGeom>
            <a:noFill/>
            <a:ln w="9525">
              <a:noFill/>
            </a:ln>
          </p:spPr>
          <p:txBody>
            <a:bodyPr>
              <a:spAutoFit/>
            </a:bodyPr>
            <a:lstStyle/>
            <a:p>
              <a:pPr lvl="0" algn="ctr" eaLnBrk="0" hangingPunct="0">
                <a:spcBef>
                  <a:spcPct val="50000"/>
                </a:spcBef>
                <a:buClr>
                  <a:srgbClr val="000000"/>
                </a:buClr>
              </a:pPr>
              <a:r>
                <a:rPr lang="en-US" altLang="zh-CN" sz="2400">
                  <a:latin typeface="Times New Roman" panose="02020603050405020304" pitchFamily="18" charset="0"/>
                  <a:ea typeface="宋体" panose="02010600030101010101" pitchFamily="2" charset="-122"/>
                </a:rPr>
                <a:t>O</a:t>
              </a:r>
            </a:p>
          </p:txBody>
        </p:sp>
      </p:grpSp>
      <p:sp>
        <p:nvSpPr>
          <p:cNvPr id="16404" name="文本框 16403"/>
          <p:cNvSpPr txBox="1"/>
          <p:nvPr/>
        </p:nvSpPr>
        <p:spPr>
          <a:xfrm>
            <a:off x="4584700" y="298134"/>
            <a:ext cx="2159000" cy="854075"/>
          </a:xfrm>
          <a:prstGeom prst="rect">
            <a:avLst/>
          </a:prstGeom>
          <a:noFill/>
          <a:ln w="9525">
            <a:noFill/>
          </a:ln>
        </p:spPr>
        <p:txBody>
          <a:bodyPr>
            <a:spAutoFit/>
          </a:bodyPr>
          <a:lstStyle/>
          <a:p>
            <a:pPr lvl="0" algn="ctr" eaLnBrk="0" hangingPunct="0">
              <a:buClr>
                <a:srgbClr val="000000"/>
              </a:buClr>
            </a:pPr>
            <a:r>
              <a:rPr lang="en-US" altLang="zh-CN" sz="5000" i="1">
                <a:solidFill>
                  <a:srgbClr val="0033CC"/>
                </a:solidFill>
                <a:latin typeface="Times New Roman" panose="02020603050405020304" pitchFamily="18" charset="0"/>
                <a:ea typeface="宋体" panose="02010600030101010101" pitchFamily="2" charset="-122"/>
              </a:rPr>
              <a:t>m</a:t>
            </a:r>
            <a:r>
              <a:rPr lang="en-US" altLang="zh-CN" sz="5000">
                <a:solidFill>
                  <a:srgbClr val="0033CC"/>
                </a:solidFill>
                <a:latin typeface="Times New Roman" panose="02020603050405020304" pitchFamily="18" charset="0"/>
                <a:ea typeface="宋体" panose="02010600030101010101" pitchFamily="2" charset="-122"/>
              </a:rPr>
              <a:t>⊥</a:t>
            </a:r>
            <a:r>
              <a:rPr lang="en-US" altLang="zh-CN" sz="5000" i="1">
                <a:solidFill>
                  <a:srgbClr val="0033CC"/>
                </a:solidFill>
                <a:latin typeface="Times New Roman" panose="02020603050405020304" pitchFamily="18" charset="0"/>
                <a:ea typeface="宋体" panose="02010600030101010101" pitchFamily="2" charset="-122"/>
              </a:rPr>
              <a:t>n</a:t>
            </a:r>
          </a:p>
        </p:txBody>
      </p:sp>
      <p:sp>
        <p:nvSpPr>
          <p:cNvPr id="16405" name="文本框 16404"/>
          <p:cNvSpPr txBox="1"/>
          <p:nvPr/>
        </p:nvSpPr>
        <p:spPr>
          <a:xfrm>
            <a:off x="6816725" y="1424306"/>
            <a:ext cx="1728788" cy="854075"/>
          </a:xfrm>
          <a:prstGeom prst="rect">
            <a:avLst/>
          </a:prstGeom>
          <a:noFill/>
          <a:ln w="9525">
            <a:noFill/>
          </a:ln>
        </p:spPr>
        <p:txBody>
          <a:bodyPr>
            <a:spAutoFit/>
          </a:bodyPr>
          <a:lstStyle/>
          <a:p>
            <a:pPr lvl="0" algn="ctr" eaLnBrk="0" hangingPunct="0">
              <a:buClr>
                <a:srgbClr val="000000"/>
              </a:buClr>
            </a:pPr>
            <a:r>
              <a:rPr lang="en-US" altLang="zh-CN" sz="5000">
                <a:solidFill>
                  <a:srgbClr val="0033CC"/>
                </a:solidFill>
                <a:latin typeface="Times New Roman" panose="02020603050405020304" pitchFamily="18" charset="0"/>
                <a:ea typeface="宋体" panose="02010600030101010101" pitchFamily="2" charset="-122"/>
              </a:rPr>
              <a:t>90°</a:t>
            </a:r>
          </a:p>
        </p:txBody>
      </p:sp>
      <p:sp>
        <p:nvSpPr>
          <p:cNvPr id="16406" name="文本框 16405"/>
          <p:cNvSpPr txBox="1"/>
          <p:nvPr/>
        </p:nvSpPr>
        <p:spPr>
          <a:xfrm>
            <a:off x="4361499" y="2987676"/>
            <a:ext cx="1728787" cy="854075"/>
          </a:xfrm>
          <a:prstGeom prst="rect">
            <a:avLst/>
          </a:prstGeom>
          <a:noFill/>
          <a:ln w="9525">
            <a:noFill/>
          </a:ln>
        </p:spPr>
        <p:txBody>
          <a:bodyPr>
            <a:spAutoFit/>
          </a:bodyPr>
          <a:lstStyle/>
          <a:p>
            <a:pPr lvl="0" algn="ctr" eaLnBrk="0" hangingPunct="0">
              <a:buClr>
                <a:srgbClr val="000000"/>
              </a:buClr>
            </a:pPr>
            <a:r>
              <a:rPr lang="en-US" altLang="zh-CN" sz="5000">
                <a:solidFill>
                  <a:srgbClr val="0033CC"/>
                </a:solidFill>
                <a:latin typeface="Times New Roman" panose="02020603050405020304" pitchFamily="18" charset="0"/>
                <a:ea typeface="宋体" panose="02010600030101010101" pitchFamily="2" charset="-122"/>
              </a:rPr>
              <a:t>72°</a:t>
            </a:r>
          </a:p>
        </p:txBody>
      </p:sp>
      <p:sp>
        <p:nvSpPr>
          <p:cNvPr id="16407" name="文本框 16406"/>
          <p:cNvSpPr txBox="1"/>
          <p:nvPr/>
        </p:nvSpPr>
        <p:spPr>
          <a:xfrm>
            <a:off x="5143500" y="3557589"/>
            <a:ext cx="1041400" cy="777875"/>
          </a:xfrm>
          <a:prstGeom prst="rect">
            <a:avLst/>
          </a:prstGeom>
          <a:noFill/>
          <a:ln w="9525">
            <a:noFill/>
          </a:ln>
        </p:spPr>
        <p:txBody>
          <a:bodyPr wrap="none" anchor="t">
            <a:spAutoFit/>
          </a:bodyPr>
          <a:lstStyle/>
          <a:p>
            <a:pPr lvl="0" algn="ctr" eaLnBrk="0" hangingPunct="0">
              <a:buClr>
                <a:srgbClr val="000000"/>
              </a:buClr>
            </a:pPr>
            <a:r>
              <a:rPr lang="en-US" altLang="zh-CN" sz="4500">
                <a:solidFill>
                  <a:srgbClr val="0033CC"/>
                </a:solidFill>
                <a:latin typeface="Times New Roman" panose="02020603050405020304" pitchFamily="18" charset="0"/>
                <a:ea typeface="宋体" panose="02010600030101010101" pitchFamily="2" charset="-122"/>
              </a:rPr>
              <a:t>162</a:t>
            </a:r>
          </a:p>
        </p:txBody>
      </p:sp>
    </p:spTree>
    <p:extLst>
      <p:ext uri="{BB962C8B-B14F-4D97-AF65-F5344CB8AC3E}">
        <p14:creationId xmlns:p14="http://schemas.microsoft.com/office/powerpoint/2010/main" val="15848292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childTnLst>
                                    <p:set>
                                      <p:cBhvr>
                                        <p:cTn id="6" dur="1" fill="hold">
                                          <p:stCondLst>
                                            <p:cond delay="0"/>
                                          </p:stCondLst>
                                        </p:cTn>
                                        <p:tgtEl>
                                          <p:spTgt spid="16404"/>
                                        </p:tgtEl>
                                        <p:attrNameLst>
                                          <p:attrName>style.visibility</p:attrName>
                                        </p:attrNameLst>
                                      </p:cBhvr>
                                      <p:to>
                                        <p:strVal val="visible"/>
                                      </p:to>
                                    </p:set>
                                    <p:anim calcmode="lin" valueType="num">
                                      <p:cBhvr>
                                        <p:cTn id="7" dur="1000" fill="hold"/>
                                        <p:tgtEl>
                                          <p:spTgt spid="16404"/>
                                        </p:tgtEl>
                                        <p:attrNameLst>
                                          <p:attrName>ppt_w</p:attrName>
                                        </p:attrNameLst>
                                      </p:cBhvr>
                                      <p:tavLst>
                                        <p:tav tm="0">
                                          <p:val>
                                            <p:strVal val="4*#ppt_w"/>
                                          </p:val>
                                        </p:tav>
                                        <p:tav tm="100000">
                                          <p:val>
                                            <p:strVal val="#ppt_w"/>
                                          </p:val>
                                        </p:tav>
                                      </p:tavLst>
                                    </p:anim>
                                    <p:anim calcmode="lin" valueType="num">
                                      <p:cBhvr>
                                        <p:cTn id="8" dur="1000" fill="hold"/>
                                        <p:tgtEl>
                                          <p:spTgt spid="16404"/>
                                        </p:tgtEl>
                                        <p:attrNameLst>
                                          <p:attrName>ppt_h</p:attrName>
                                        </p:attrNameLst>
                                      </p:cBhvr>
                                      <p:tavLst>
                                        <p:tav tm="0">
                                          <p:val>
                                            <p:strVal val="4*#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32" fill="hold" grpId="0" nodeType="clickEffect">
                                  <p:stCondLst>
                                    <p:cond delay="0"/>
                                  </p:stCondLst>
                                  <p:childTnLst>
                                    <p:set>
                                      <p:cBhvr>
                                        <p:cTn id="12" dur="1" fill="hold">
                                          <p:stCondLst>
                                            <p:cond delay="0"/>
                                          </p:stCondLst>
                                        </p:cTn>
                                        <p:tgtEl>
                                          <p:spTgt spid="16405"/>
                                        </p:tgtEl>
                                        <p:attrNameLst>
                                          <p:attrName>style.visibility</p:attrName>
                                        </p:attrNameLst>
                                      </p:cBhvr>
                                      <p:to>
                                        <p:strVal val="visible"/>
                                      </p:to>
                                    </p:set>
                                    <p:anim calcmode="lin" valueType="num">
                                      <p:cBhvr>
                                        <p:cTn id="13" dur="500" fill="hold"/>
                                        <p:tgtEl>
                                          <p:spTgt spid="16405"/>
                                        </p:tgtEl>
                                        <p:attrNameLst>
                                          <p:attrName>ppt_w</p:attrName>
                                        </p:attrNameLst>
                                      </p:cBhvr>
                                      <p:tavLst>
                                        <p:tav tm="0">
                                          <p:val>
                                            <p:strVal val="4*#ppt_w"/>
                                          </p:val>
                                        </p:tav>
                                        <p:tav tm="100000">
                                          <p:val>
                                            <p:strVal val="#ppt_w"/>
                                          </p:val>
                                        </p:tav>
                                      </p:tavLst>
                                    </p:anim>
                                    <p:anim calcmode="lin" valueType="num">
                                      <p:cBhvr>
                                        <p:cTn id="14" dur="500" fill="hold"/>
                                        <p:tgtEl>
                                          <p:spTgt spid="16405"/>
                                        </p:tgtEl>
                                        <p:attrNameLst>
                                          <p:attrName>ppt_h</p:attrName>
                                        </p:attrNameLst>
                                      </p:cBhvr>
                                      <p:tavLst>
                                        <p:tav tm="0">
                                          <p:val>
                                            <p:strVal val="4*#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32" fill="hold" grpId="0" nodeType="clickEffect">
                                  <p:stCondLst>
                                    <p:cond delay="0"/>
                                  </p:stCondLst>
                                  <p:childTnLst>
                                    <p:set>
                                      <p:cBhvr>
                                        <p:cTn id="18" dur="1" fill="hold">
                                          <p:stCondLst>
                                            <p:cond delay="0"/>
                                          </p:stCondLst>
                                        </p:cTn>
                                        <p:tgtEl>
                                          <p:spTgt spid="16406"/>
                                        </p:tgtEl>
                                        <p:attrNameLst>
                                          <p:attrName>style.visibility</p:attrName>
                                        </p:attrNameLst>
                                      </p:cBhvr>
                                      <p:to>
                                        <p:strVal val="visible"/>
                                      </p:to>
                                    </p:set>
                                    <p:anim calcmode="lin" valueType="num">
                                      <p:cBhvr>
                                        <p:cTn id="19" dur="500" fill="hold"/>
                                        <p:tgtEl>
                                          <p:spTgt spid="16406"/>
                                        </p:tgtEl>
                                        <p:attrNameLst>
                                          <p:attrName>ppt_w</p:attrName>
                                        </p:attrNameLst>
                                      </p:cBhvr>
                                      <p:tavLst>
                                        <p:tav tm="0">
                                          <p:val>
                                            <p:strVal val="4*#ppt_w"/>
                                          </p:val>
                                        </p:tav>
                                        <p:tav tm="100000">
                                          <p:val>
                                            <p:strVal val="#ppt_w"/>
                                          </p:val>
                                        </p:tav>
                                      </p:tavLst>
                                    </p:anim>
                                    <p:anim calcmode="lin" valueType="num">
                                      <p:cBhvr>
                                        <p:cTn id="20" dur="500" fill="hold"/>
                                        <p:tgtEl>
                                          <p:spTgt spid="16406"/>
                                        </p:tgtEl>
                                        <p:attrNameLst>
                                          <p:attrName>ppt_h</p:attrName>
                                        </p:attrNameLst>
                                      </p:cBhvr>
                                      <p:tavLst>
                                        <p:tav tm="0">
                                          <p:val>
                                            <p:strVal val="4*#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0" nodeType="clickEffect">
                                  <p:stCondLst>
                                    <p:cond delay="0"/>
                                  </p:stCondLst>
                                  <p:childTnLst>
                                    <p:set>
                                      <p:cBhvr>
                                        <p:cTn id="24" dur="1" fill="hold">
                                          <p:stCondLst>
                                            <p:cond delay="0"/>
                                          </p:stCondLst>
                                        </p:cTn>
                                        <p:tgtEl>
                                          <p:spTgt spid="16407"/>
                                        </p:tgtEl>
                                        <p:attrNameLst>
                                          <p:attrName>style.visibility</p:attrName>
                                        </p:attrNameLst>
                                      </p:cBhvr>
                                      <p:to>
                                        <p:strVal val="visible"/>
                                      </p:to>
                                    </p:set>
                                    <p:anim calcmode="lin" valueType="num">
                                      <p:cBhvr>
                                        <p:cTn id="25" dur="500" fill="hold"/>
                                        <p:tgtEl>
                                          <p:spTgt spid="16407"/>
                                        </p:tgtEl>
                                        <p:attrNameLst>
                                          <p:attrName>ppt_w</p:attrName>
                                        </p:attrNameLst>
                                      </p:cBhvr>
                                      <p:tavLst>
                                        <p:tav tm="0">
                                          <p:val>
                                            <p:strVal val="4*#ppt_w"/>
                                          </p:val>
                                        </p:tav>
                                        <p:tav tm="100000">
                                          <p:val>
                                            <p:strVal val="#ppt_w"/>
                                          </p:val>
                                        </p:tav>
                                      </p:tavLst>
                                    </p:anim>
                                    <p:anim calcmode="lin" valueType="num">
                                      <p:cBhvr>
                                        <p:cTn id="26" dur="500" fill="hold"/>
                                        <p:tgtEl>
                                          <p:spTgt spid="16407"/>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4" grpId="0"/>
      <p:bldP spid="16405" grpId="0"/>
      <p:bldP spid="16406" grpId="0"/>
      <p:bldP spid="1640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文本框 21505"/>
          <p:cNvSpPr txBox="1"/>
          <p:nvPr/>
        </p:nvSpPr>
        <p:spPr>
          <a:xfrm>
            <a:off x="2855914" y="1844676"/>
            <a:ext cx="1368425" cy="366713"/>
          </a:xfrm>
          <a:prstGeom prst="rect">
            <a:avLst/>
          </a:prstGeom>
          <a:noFill/>
          <a:ln w="9525">
            <a:noFill/>
          </a:ln>
        </p:spPr>
        <p:txBody>
          <a:bodyPr>
            <a:spAutoFit/>
          </a:bodyPr>
          <a:lstStyle/>
          <a:p>
            <a:pPr lvl="0">
              <a:spcBef>
                <a:spcPct val="50000"/>
              </a:spcBef>
            </a:pPr>
            <a:endParaRPr lang="zh-CN" altLang="en-US" dirty="0">
              <a:latin typeface="Arial" panose="020B0604020202020204" pitchFamily="34" charset="0"/>
              <a:ea typeface="宋体" panose="02010600030101010101" pitchFamily="2" charset="-122"/>
            </a:endParaRPr>
          </a:p>
        </p:txBody>
      </p:sp>
      <p:sp>
        <p:nvSpPr>
          <p:cNvPr id="21507" name="文本框 21506"/>
          <p:cNvSpPr txBox="1"/>
          <p:nvPr/>
        </p:nvSpPr>
        <p:spPr>
          <a:xfrm>
            <a:off x="4727576" y="2205038"/>
            <a:ext cx="5940425" cy="1160462"/>
          </a:xfrm>
          <a:prstGeom prst="rect">
            <a:avLst/>
          </a:prstGeom>
          <a:noFill/>
          <a:ln w="9525">
            <a:noFill/>
          </a:ln>
        </p:spPr>
        <p:txBody>
          <a:bodyPr>
            <a:spAutoFit/>
          </a:bodyPr>
          <a:lstStyle/>
          <a:p>
            <a:pPr lvl="0">
              <a:spcBef>
                <a:spcPct val="50000"/>
              </a:spcBef>
            </a:pPr>
            <a:r>
              <a:rPr lang="zh-CN" altLang="en-US" sz="2800" b="1">
                <a:latin typeface="黑体" panose="02010609060101010101" pitchFamily="49" charset="-122"/>
                <a:ea typeface="黑体" panose="02010609060101010101" pitchFamily="49" charset="-122"/>
              </a:rPr>
              <a:t>解：</a:t>
            </a:r>
          </a:p>
          <a:p>
            <a:pPr lvl="0">
              <a:spcBef>
                <a:spcPct val="50000"/>
              </a:spcBef>
            </a:pP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1</a:t>
            </a: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35°</a:t>
            </a: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a:t>
            </a: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55°</a:t>
            </a:r>
            <a:r>
              <a:rPr lang="zh-CN" altLang="en-US" sz="2800" b="1">
                <a:latin typeface="黑体" panose="02010609060101010101" pitchFamily="49" charset="-122"/>
                <a:ea typeface="黑体" panose="02010609060101010101" pitchFamily="49" charset="-122"/>
              </a:rPr>
              <a:t>（已知）</a:t>
            </a:r>
          </a:p>
        </p:txBody>
      </p:sp>
      <p:sp>
        <p:nvSpPr>
          <p:cNvPr id="21508" name="文本框 21507"/>
          <p:cNvSpPr txBox="1"/>
          <p:nvPr/>
        </p:nvSpPr>
        <p:spPr>
          <a:xfrm>
            <a:off x="2566989" y="1844676"/>
            <a:ext cx="1512887" cy="366713"/>
          </a:xfrm>
          <a:prstGeom prst="rect">
            <a:avLst/>
          </a:prstGeom>
          <a:noFill/>
          <a:ln w="9525">
            <a:noFill/>
          </a:ln>
        </p:spPr>
        <p:txBody>
          <a:bodyPr>
            <a:spAutoFit/>
          </a:bodyPr>
          <a:lstStyle/>
          <a:p>
            <a:pPr lvl="0">
              <a:spcBef>
                <a:spcPct val="50000"/>
              </a:spcBef>
            </a:pPr>
            <a:endParaRPr lang="zh-CN" altLang="en-US" dirty="0">
              <a:latin typeface="Arial" panose="020B0604020202020204" pitchFamily="34" charset="0"/>
              <a:ea typeface="宋体" panose="02010600030101010101" pitchFamily="2" charset="-122"/>
            </a:endParaRPr>
          </a:p>
        </p:txBody>
      </p:sp>
      <p:sp>
        <p:nvSpPr>
          <p:cNvPr id="21509" name="文本框 21508"/>
          <p:cNvSpPr txBox="1"/>
          <p:nvPr/>
        </p:nvSpPr>
        <p:spPr>
          <a:xfrm>
            <a:off x="2351088" y="1844676"/>
            <a:ext cx="1441450" cy="366713"/>
          </a:xfrm>
          <a:prstGeom prst="rect">
            <a:avLst/>
          </a:prstGeom>
          <a:noFill/>
          <a:ln w="9525">
            <a:noFill/>
          </a:ln>
        </p:spPr>
        <p:txBody>
          <a:bodyPr>
            <a:spAutoFit/>
          </a:bodyPr>
          <a:lstStyle/>
          <a:p>
            <a:pPr lvl="0">
              <a:spcBef>
                <a:spcPct val="50000"/>
              </a:spcBef>
            </a:pPr>
            <a:endParaRPr lang="zh-CN" altLang="en-US" dirty="0">
              <a:latin typeface="Arial" panose="020B0604020202020204" pitchFamily="34" charset="0"/>
              <a:ea typeface="宋体" panose="02010600030101010101" pitchFamily="2" charset="-122"/>
            </a:endParaRPr>
          </a:p>
        </p:txBody>
      </p:sp>
      <p:sp>
        <p:nvSpPr>
          <p:cNvPr id="21510" name="文本框 21509"/>
          <p:cNvSpPr txBox="1"/>
          <p:nvPr/>
        </p:nvSpPr>
        <p:spPr>
          <a:xfrm>
            <a:off x="6816725" y="1196975"/>
            <a:ext cx="1727200" cy="641350"/>
          </a:xfrm>
          <a:prstGeom prst="rect">
            <a:avLst/>
          </a:prstGeom>
          <a:noFill/>
          <a:ln w="9525">
            <a:noFill/>
          </a:ln>
        </p:spPr>
        <p:txBody>
          <a:bodyPr>
            <a:spAutoFit/>
          </a:bodyPr>
          <a:lstStyle/>
          <a:p>
            <a:pPr lvl="0">
              <a:spcBef>
                <a:spcPct val="50000"/>
              </a:spcBef>
            </a:pPr>
            <a:r>
              <a:rPr lang="zh-CN" altLang="en-US" sz="3600" b="1">
                <a:solidFill>
                  <a:srgbClr val="FF0000"/>
                </a:solidFill>
                <a:latin typeface="Arial" panose="020B0604020202020204" pitchFamily="34" charset="0"/>
                <a:ea typeface="黑体" panose="02010609060101010101" pitchFamily="49" charset="-122"/>
              </a:rPr>
              <a:t>垂直</a:t>
            </a:r>
          </a:p>
        </p:txBody>
      </p:sp>
      <p:sp>
        <p:nvSpPr>
          <p:cNvPr id="21511" name="文本框 21510"/>
          <p:cNvSpPr txBox="1"/>
          <p:nvPr/>
        </p:nvSpPr>
        <p:spPr>
          <a:xfrm>
            <a:off x="5016500" y="3429001"/>
            <a:ext cx="4967288" cy="1800225"/>
          </a:xfrm>
          <a:prstGeom prst="rect">
            <a:avLst/>
          </a:prstGeom>
          <a:noFill/>
          <a:ln w="9525">
            <a:noFill/>
          </a:ln>
        </p:spPr>
        <p:txBody>
          <a:bodyPr>
            <a:spAutoFit/>
          </a:bodyPr>
          <a:lstStyle/>
          <a:p>
            <a:pPr lvl="0"/>
            <a:r>
              <a:rPr lang="zh-CN" altLang="en-US" sz="2800" b="1">
                <a:latin typeface="Arial" panose="020B0604020202020204" pitchFamily="34" charset="0"/>
                <a:ea typeface="宋体" panose="02010600030101010101" pitchFamily="2" charset="-122"/>
              </a:rPr>
              <a:t>∴ ∠</a:t>
            </a:r>
            <a:r>
              <a:rPr lang="en-US" altLang="zh-CN" sz="2800" b="1">
                <a:latin typeface="Arial" panose="020B0604020202020204" pitchFamily="34" charset="0"/>
                <a:ea typeface="宋体" panose="02010600030101010101" pitchFamily="2" charset="-122"/>
              </a:rPr>
              <a:t>AOE</a:t>
            </a:r>
            <a:r>
              <a:rPr lang="zh-CN" altLang="en-US" sz="2800" b="1">
                <a:latin typeface="Arial" panose="020B0604020202020204" pitchFamily="34" charset="0"/>
                <a:ea typeface="宋体" panose="02010600030101010101" pitchFamily="2" charset="-122"/>
              </a:rPr>
              <a:t>＝</a:t>
            </a:r>
            <a:r>
              <a:rPr lang="en-US" altLang="zh-CN" sz="2800" b="1">
                <a:latin typeface="Arial" panose="020B0604020202020204" pitchFamily="34" charset="0"/>
                <a:ea typeface="宋体" panose="02010600030101010101" pitchFamily="2" charset="-122"/>
              </a:rPr>
              <a:t>180°</a:t>
            </a:r>
            <a:r>
              <a:rPr lang="zh-CN" altLang="en-US" sz="2800" b="1">
                <a:latin typeface="Arial" panose="020B0604020202020204" pitchFamily="34" charset="0"/>
                <a:ea typeface="宋体" panose="02010600030101010101" pitchFamily="2" charset="-122"/>
              </a:rPr>
              <a:t>－∠</a:t>
            </a:r>
            <a:r>
              <a:rPr lang="en-US" altLang="zh-CN" sz="2800" b="1">
                <a:latin typeface="Arial" panose="020B0604020202020204" pitchFamily="34" charset="0"/>
                <a:ea typeface="宋体" panose="02010600030101010101" pitchFamily="2" charset="-122"/>
              </a:rPr>
              <a:t>1</a:t>
            </a:r>
            <a:r>
              <a:rPr lang="zh-CN" altLang="en-US" sz="2800" b="1">
                <a:latin typeface="Arial" panose="020B0604020202020204" pitchFamily="34" charset="0"/>
                <a:ea typeface="宋体" panose="02010600030101010101" pitchFamily="2" charset="-122"/>
              </a:rPr>
              <a:t>－∠</a:t>
            </a:r>
            <a:r>
              <a:rPr lang="en-US" altLang="zh-CN" sz="2800" b="1">
                <a:latin typeface="Arial" panose="020B0604020202020204" pitchFamily="34" charset="0"/>
                <a:ea typeface="宋体" panose="02010600030101010101" pitchFamily="2" charset="-122"/>
              </a:rPr>
              <a:t>2</a:t>
            </a:r>
          </a:p>
          <a:p>
            <a:pPr lvl="0"/>
            <a:r>
              <a:rPr lang="en-US" altLang="zh-CN" sz="2800" b="1">
                <a:latin typeface="Arial" panose="020B0604020202020204" pitchFamily="34" charset="0"/>
                <a:ea typeface="宋体" panose="02010600030101010101" pitchFamily="2" charset="-122"/>
              </a:rPr>
              <a:t>           </a:t>
            </a:r>
            <a:r>
              <a:rPr lang="zh-CN" altLang="en-US" sz="2800" b="1">
                <a:latin typeface="Arial" panose="020B0604020202020204" pitchFamily="34" charset="0"/>
                <a:ea typeface="宋体" panose="02010600030101010101" pitchFamily="2" charset="-122"/>
              </a:rPr>
              <a:t>＝ </a:t>
            </a:r>
            <a:r>
              <a:rPr lang="en-US" altLang="zh-CN" sz="2800" b="1">
                <a:latin typeface="Arial" panose="020B0604020202020204" pitchFamily="34" charset="0"/>
                <a:ea typeface="宋体" panose="02010600030101010101" pitchFamily="2" charset="-122"/>
              </a:rPr>
              <a:t>180°</a:t>
            </a:r>
            <a:r>
              <a:rPr lang="zh-CN" altLang="en-US" sz="2800" b="1">
                <a:latin typeface="Arial" panose="020B0604020202020204" pitchFamily="34" charset="0"/>
                <a:ea typeface="宋体" panose="02010600030101010101" pitchFamily="2" charset="-122"/>
              </a:rPr>
              <a:t>－</a:t>
            </a:r>
            <a:r>
              <a:rPr lang="en-US" altLang="zh-CN" sz="2800" b="1">
                <a:latin typeface="Arial" panose="020B0604020202020204" pitchFamily="34" charset="0"/>
                <a:ea typeface="宋体" panose="02010600030101010101" pitchFamily="2" charset="-122"/>
              </a:rPr>
              <a:t>35°</a:t>
            </a:r>
            <a:r>
              <a:rPr lang="zh-CN" altLang="en-US" sz="2800" b="1">
                <a:latin typeface="Arial" panose="020B0604020202020204" pitchFamily="34" charset="0"/>
                <a:ea typeface="宋体" panose="02010600030101010101" pitchFamily="2" charset="-122"/>
              </a:rPr>
              <a:t>－</a:t>
            </a:r>
            <a:r>
              <a:rPr lang="en-US" altLang="zh-CN" sz="2800" b="1">
                <a:latin typeface="Arial" panose="020B0604020202020204" pitchFamily="34" charset="0"/>
                <a:ea typeface="宋体" panose="02010600030101010101" pitchFamily="2" charset="-122"/>
              </a:rPr>
              <a:t>55°</a:t>
            </a:r>
          </a:p>
          <a:p>
            <a:pPr lvl="0"/>
            <a:r>
              <a:rPr lang="en-US" altLang="zh-CN" sz="2800" b="1">
                <a:latin typeface="Arial" panose="020B0604020202020204" pitchFamily="34" charset="0"/>
                <a:ea typeface="宋体" panose="02010600030101010101" pitchFamily="2" charset="-122"/>
              </a:rPr>
              <a:t>           </a:t>
            </a:r>
            <a:r>
              <a:rPr lang="zh-CN" altLang="en-US" sz="2800" b="1">
                <a:latin typeface="Arial" panose="020B0604020202020204" pitchFamily="34" charset="0"/>
                <a:ea typeface="宋体" panose="02010600030101010101" pitchFamily="2" charset="-122"/>
              </a:rPr>
              <a:t>＝</a:t>
            </a:r>
            <a:r>
              <a:rPr lang="en-US" altLang="zh-CN" sz="2800" b="1">
                <a:latin typeface="Arial" panose="020B0604020202020204" pitchFamily="34" charset="0"/>
                <a:ea typeface="宋体" panose="02010600030101010101" pitchFamily="2" charset="-122"/>
              </a:rPr>
              <a:t>90°</a:t>
            </a:r>
          </a:p>
          <a:p>
            <a:pPr lvl="0"/>
            <a:endParaRPr lang="zh-CN" altLang="en-US" sz="2800" b="1">
              <a:latin typeface="Arial" panose="020B0604020202020204" pitchFamily="34" charset="0"/>
              <a:ea typeface="宋体" panose="02010600030101010101" pitchFamily="2" charset="-122"/>
            </a:endParaRPr>
          </a:p>
        </p:txBody>
      </p:sp>
      <p:sp>
        <p:nvSpPr>
          <p:cNvPr id="21512" name="文本框 21511"/>
          <p:cNvSpPr txBox="1"/>
          <p:nvPr/>
        </p:nvSpPr>
        <p:spPr>
          <a:xfrm>
            <a:off x="5232400" y="4868863"/>
            <a:ext cx="4751388" cy="519112"/>
          </a:xfrm>
          <a:prstGeom prst="rect">
            <a:avLst/>
          </a:prstGeom>
          <a:noFill/>
          <a:ln w="9525">
            <a:noFill/>
          </a:ln>
        </p:spPr>
        <p:txBody>
          <a:bodyPr>
            <a:spAutoFit/>
          </a:bodyPr>
          <a:lstStyle/>
          <a:p>
            <a:pPr lvl="0">
              <a:spcBef>
                <a:spcPct val="50000"/>
              </a:spcBef>
            </a:pPr>
            <a:r>
              <a:rPr lang="zh-CN" altLang="en-US" sz="2800" b="1">
                <a:latin typeface="Arial" panose="020B0604020202020204" pitchFamily="34" charset="0"/>
                <a:ea typeface="宋体" panose="02010600030101010101" pitchFamily="2" charset="-122"/>
              </a:rPr>
              <a:t>∴</a:t>
            </a:r>
            <a:r>
              <a:rPr lang="en-US" altLang="zh-CN" sz="2800" b="1">
                <a:latin typeface="Arial" panose="020B0604020202020204" pitchFamily="34" charset="0"/>
                <a:ea typeface="宋体" panose="02010600030101010101" pitchFamily="2" charset="-122"/>
              </a:rPr>
              <a:t>OE⊥AB   (</a:t>
            </a:r>
            <a:r>
              <a:rPr lang="zh-CN" altLang="en-US" sz="2800" b="1">
                <a:latin typeface="Arial" panose="020B0604020202020204" pitchFamily="34" charset="0"/>
                <a:ea typeface="宋体" panose="02010600030101010101" pitchFamily="2" charset="-122"/>
              </a:rPr>
              <a:t>垂直的定义</a:t>
            </a:r>
            <a:r>
              <a:rPr lang="en-US" altLang="zh-CN" sz="2800" b="1">
                <a:latin typeface="Arial" panose="020B0604020202020204" pitchFamily="34" charset="0"/>
                <a:ea typeface="宋体" panose="02010600030101010101" pitchFamily="2" charset="-122"/>
              </a:rPr>
              <a:t>)</a:t>
            </a:r>
          </a:p>
        </p:txBody>
      </p:sp>
      <p:sp>
        <p:nvSpPr>
          <p:cNvPr id="21513" name="文本框 21512"/>
          <p:cNvSpPr txBox="1"/>
          <p:nvPr/>
        </p:nvSpPr>
        <p:spPr>
          <a:xfrm>
            <a:off x="1919288" y="188913"/>
            <a:ext cx="8208962" cy="2529840"/>
          </a:xfrm>
          <a:prstGeom prst="rect">
            <a:avLst/>
          </a:prstGeom>
          <a:noFill/>
          <a:ln w="9525">
            <a:noFill/>
          </a:ln>
        </p:spPr>
        <p:txBody>
          <a:bodyPr>
            <a:spAutoFit/>
          </a:bodyPr>
          <a:lstStyle/>
          <a:p>
            <a:pPr lvl="0">
              <a:spcBef>
                <a:spcPct val="50000"/>
              </a:spcBef>
            </a:pPr>
            <a:r>
              <a:rPr lang="en-US" altLang="zh-CN" sz="3200" b="1">
                <a:latin typeface="Arial" panose="020B0604020202020204" pitchFamily="34" charset="0"/>
                <a:ea typeface="宋体" panose="02010600030101010101" pitchFamily="2" charset="-122"/>
              </a:rPr>
              <a:t>6</a:t>
            </a:r>
            <a:r>
              <a:rPr lang="zh-CN" altLang="en-US" sz="3200" b="1">
                <a:latin typeface="Arial" panose="020B0604020202020204" pitchFamily="34" charset="0"/>
                <a:ea typeface="宋体" panose="02010600030101010101" pitchFamily="2" charset="-122"/>
              </a:rPr>
              <a:t>、如图，已知直线</a:t>
            </a:r>
            <a:r>
              <a:rPr lang="en-US" altLang="zh-CN" sz="3200" b="1">
                <a:latin typeface="Arial" panose="020B0604020202020204" pitchFamily="34" charset="0"/>
                <a:ea typeface="宋体" panose="02010600030101010101" pitchFamily="2" charset="-122"/>
              </a:rPr>
              <a:t>AB</a:t>
            </a:r>
            <a:r>
              <a:rPr lang="zh-CN" altLang="en-US" sz="3200" b="1">
                <a:latin typeface="Arial" panose="020B0604020202020204" pitchFamily="34" charset="0"/>
                <a:ea typeface="宋体" panose="02010600030101010101" pitchFamily="2" charset="-122"/>
              </a:rPr>
              <a:t>、</a:t>
            </a:r>
            <a:r>
              <a:rPr lang="en-US" altLang="zh-CN" sz="3200" b="1">
                <a:latin typeface="Arial" panose="020B0604020202020204" pitchFamily="34" charset="0"/>
                <a:ea typeface="宋体" panose="02010600030101010101" pitchFamily="2" charset="-122"/>
              </a:rPr>
              <a:t>CD</a:t>
            </a:r>
            <a:r>
              <a:rPr lang="zh-CN" altLang="en-US" sz="3200" b="1">
                <a:latin typeface="Arial" panose="020B0604020202020204" pitchFamily="34" charset="0"/>
                <a:ea typeface="宋体" panose="02010600030101010101" pitchFamily="2" charset="-122"/>
              </a:rPr>
              <a:t>都经过</a:t>
            </a:r>
            <a:r>
              <a:rPr lang="en-US" altLang="zh-CN" sz="3200" b="1">
                <a:latin typeface="Arial" panose="020B0604020202020204" pitchFamily="34" charset="0"/>
                <a:ea typeface="宋体" panose="02010600030101010101" pitchFamily="2" charset="-122"/>
              </a:rPr>
              <a:t>O</a:t>
            </a:r>
            <a:r>
              <a:rPr lang="zh-CN" altLang="en-US" sz="3200" b="1">
                <a:latin typeface="Arial" panose="020B0604020202020204" pitchFamily="34" charset="0"/>
                <a:ea typeface="宋体" panose="02010600030101010101" pitchFamily="2" charset="-122"/>
              </a:rPr>
              <a:t>点，</a:t>
            </a:r>
            <a:r>
              <a:rPr lang="en-US" altLang="zh-CN" sz="3200" b="1">
                <a:latin typeface="Arial" panose="020B0604020202020204" pitchFamily="34" charset="0"/>
                <a:ea typeface="宋体" panose="02010600030101010101" pitchFamily="2" charset="-122"/>
              </a:rPr>
              <a:t>OE</a:t>
            </a:r>
            <a:r>
              <a:rPr lang="zh-CN" altLang="en-US" sz="3200" b="1">
                <a:latin typeface="Arial" panose="020B0604020202020204" pitchFamily="34" charset="0"/>
                <a:ea typeface="宋体" panose="02010600030101010101" pitchFamily="2" charset="-122"/>
              </a:rPr>
              <a:t>为射线，若∠</a:t>
            </a:r>
            <a:r>
              <a:rPr lang="en-US" altLang="zh-CN" sz="3200" b="1">
                <a:latin typeface="Arial" panose="020B0604020202020204" pitchFamily="34" charset="0"/>
                <a:ea typeface="宋体" panose="02010600030101010101" pitchFamily="2" charset="-122"/>
              </a:rPr>
              <a:t>1</a:t>
            </a:r>
            <a:r>
              <a:rPr lang="zh-CN" altLang="en-US" sz="3200" b="1">
                <a:latin typeface="Arial" panose="020B0604020202020204" pitchFamily="34" charset="0"/>
                <a:ea typeface="宋体" panose="02010600030101010101" pitchFamily="2" charset="-122"/>
              </a:rPr>
              <a:t>＝</a:t>
            </a:r>
            <a:r>
              <a:rPr lang="en-US" altLang="zh-CN" sz="3200" b="1">
                <a:latin typeface="Arial" panose="020B0604020202020204" pitchFamily="34" charset="0"/>
                <a:ea typeface="宋体" panose="02010600030101010101" pitchFamily="2" charset="-122"/>
              </a:rPr>
              <a:t>35°   ∠2</a:t>
            </a:r>
            <a:r>
              <a:rPr lang="zh-CN" altLang="en-US" sz="3200" b="1">
                <a:latin typeface="Arial" panose="020B0604020202020204" pitchFamily="34" charset="0"/>
                <a:ea typeface="宋体" panose="02010600030101010101" pitchFamily="2" charset="-122"/>
              </a:rPr>
              <a:t>＝</a:t>
            </a:r>
            <a:r>
              <a:rPr lang="en-US" altLang="zh-CN" sz="3200" b="1">
                <a:latin typeface="Arial" panose="020B0604020202020204" pitchFamily="34" charset="0"/>
                <a:ea typeface="宋体" panose="02010600030101010101" pitchFamily="2" charset="-122"/>
              </a:rPr>
              <a:t>55°</a:t>
            </a:r>
            <a:r>
              <a:rPr lang="zh-CN" altLang="en-US" sz="3200" b="1">
                <a:latin typeface="Arial" panose="020B0604020202020204" pitchFamily="34" charset="0"/>
                <a:ea typeface="宋体" panose="02010600030101010101" pitchFamily="2" charset="-122"/>
              </a:rPr>
              <a:t>，</a:t>
            </a:r>
          </a:p>
          <a:p>
            <a:pPr lvl="0">
              <a:spcBef>
                <a:spcPct val="50000"/>
              </a:spcBef>
            </a:pPr>
            <a:r>
              <a:rPr lang="zh-CN" altLang="en-US" sz="3200" b="1">
                <a:latin typeface="Arial" panose="020B0604020202020204" pitchFamily="34" charset="0"/>
                <a:ea typeface="宋体" panose="02010600030101010101" pitchFamily="2" charset="-122"/>
              </a:rPr>
              <a:t>则</a:t>
            </a:r>
            <a:r>
              <a:rPr lang="en-US" altLang="zh-CN" sz="3200" b="1">
                <a:latin typeface="Arial" panose="020B0604020202020204" pitchFamily="34" charset="0"/>
                <a:ea typeface="宋体" panose="02010600030101010101" pitchFamily="2" charset="-122"/>
              </a:rPr>
              <a:t>OE</a:t>
            </a:r>
            <a:r>
              <a:rPr lang="zh-CN" altLang="en-US" sz="3200" b="1">
                <a:latin typeface="Arial" panose="020B0604020202020204" pitchFamily="34" charset="0"/>
                <a:ea typeface="宋体" panose="02010600030101010101" pitchFamily="2" charset="-122"/>
              </a:rPr>
              <a:t>与</a:t>
            </a:r>
            <a:r>
              <a:rPr lang="en-US" altLang="zh-CN" sz="3200" b="1">
                <a:latin typeface="Arial" panose="020B0604020202020204" pitchFamily="34" charset="0"/>
                <a:ea typeface="宋体" panose="02010600030101010101" pitchFamily="2" charset="-122"/>
              </a:rPr>
              <a:t>AB</a:t>
            </a:r>
            <a:r>
              <a:rPr lang="zh-CN" altLang="en-US" sz="3200" b="1">
                <a:latin typeface="Arial" panose="020B0604020202020204" pitchFamily="34" charset="0"/>
                <a:ea typeface="宋体" panose="02010600030101010101" pitchFamily="2" charset="-122"/>
              </a:rPr>
              <a:t>的位置关系是</a:t>
            </a:r>
            <a:r>
              <a:rPr lang="en-US" altLang="zh-CN" sz="3200" b="1">
                <a:latin typeface="Arial" panose="020B0604020202020204" pitchFamily="34" charset="0"/>
                <a:ea typeface="宋体" panose="02010600030101010101" pitchFamily="2" charset="-122"/>
              </a:rPr>
              <a:t>___________ </a:t>
            </a:r>
            <a:r>
              <a:rPr lang="en-US" altLang="zh-CN" sz="3200" b="1" u="sng">
                <a:latin typeface="Arial" panose="020B0604020202020204" pitchFamily="34" charset="0"/>
                <a:ea typeface="宋体" panose="02010600030101010101" pitchFamily="2" charset="-122"/>
              </a:rPr>
              <a:t>                            </a:t>
            </a:r>
            <a:endParaRPr lang="en-US" altLang="zh-CN" sz="3200" b="1">
              <a:latin typeface="Arial" panose="020B0604020202020204" pitchFamily="34" charset="0"/>
              <a:ea typeface="宋体" panose="02010600030101010101" pitchFamily="2" charset="-122"/>
            </a:endParaRPr>
          </a:p>
          <a:p>
            <a:pPr lvl="0">
              <a:spcBef>
                <a:spcPct val="50000"/>
              </a:spcBef>
            </a:pPr>
            <a:r>
              <a:rPr lang="en-US" altLang="zh-CN" sz="3200" b="1">
                <a:latin typeface="Arial" panose="020B0604020202020204" pitchFamily="34" charset="0"/>
                <a:ea typeface="宋体" panose="02010600030101010101" pitchFamily="2" charset="-122"/>
              </a:rPr>
              <a:t>     </a:t>
            </a:r>
            <a:endParaRPr lang="en-US" altLang="zh-CN" sz="3200" b="1" u="sng">
              <a:latin typeface="Arial" panose="020B0604020202020204" pitchFamily="34" charset="0"/>
              <a:ea typeface="宋体" panose="02010600030101010101" pitchFamily="2" charset="-122"/>
            </a:endParaRPr>
          </a:p>
        </p:txBody>
      </p:sp>
      <p:grpSp>
        <p:nvGrpSpPr>
          <p:cNvPr id="21514" name="组合 21513"/>
          <p:cNvGrpSpPr/>
          <p:nvPr/>
        </p:nvGrpSpPr>
        <p:grpSpPr>
          <a:xfrm>
            <a:off x="1524001" y="2781301"/>
            <a:ext cx="3419475" cy="2752725"/>
            <a:chOff x="0" y="0"/>
            <a:chExt cx="2041" cy="1734"/>
          </a:xfrm>
        </p:grpSpPr>
        <p:grpSp>
          <p:nvGrpSpPr>
            <p:cNvPr id="21515" name="组合 21514"/>
            <p:cNvGrpSpPr/>
            <p:nvPr/>
          </p:nvGrpSpPr>
          <p:grpSpPr>
            <a:xfrm>
              <a:off x="91" y="91"/>
              <a:ext cx="1950" cy="1406"/>
              <a:chOff x="0" y="0"/>
              <a:chExt cx="1950" cy="1406"/>
            </a:xfrm>
          </p:grpSpPr>
          <p:sp>
            <p:nvSpPr>
              <p:cNvPr id="21516" name="直接连接符 21515"/>
              <p:cNvSpPr/>
              <p:nvPr/>
            </p:nvSpPr>
            <p:spPr>
              <a:xfrm>
                <a:off x="0" y="635"/>
                <a:ext cx="1950" cy="0"/>
              </a:xfrm>
              <a:prstGeom prst="line">
                <a:avLst/>
              </a:prstGeom>
              <a:ln w="38100" cap="flat" cmpd="sng">
                <a:solidFill>
                  <a:schemeClr val="tx1"/>
                </a:solidFill>
                <a:prstDash val="solid"/>
                <a:headEnd type="none" w="med" len="med"/>
                <a:tailEnd type="none" w="med" len="med"/>
              </a:ln>
            </p:spPr>
          </p:sp>
          <p:sp>
            <p:nvSpPr>
              <p:cNvPr id="21517" name="直接连接符 21516"/>
              <p:cNvSpPr/>
              <p:nvPr/>
            </p:nvSpPr>
            <p:spPr>
              <a:xfrm>
                <a:off x="408" y="0"/>
                <a:ext cx="1043" cy="1179"/>
              </a:xfrm>
              <a:prstGeom prst="line">
                <a:avLst/>
              </a:prstGeom>
              <a:ln w="38100" cap="flat" cmpd="sng">
                <a:solidFill>
                  <a:schemeClr val="tx1"/>
                </a:solidFill>
                <a:prstDash val="solid"/>
                <a:headEnd type="none" w="med" len="med"/>
                <a:tailEnd type="none" w="med" len="med"/>
              </a:ln>
            </p:spPr>
          </p:sp>
          <p:sp>
            <p:nvSpPr>
              <p:cNvPr id="21518" name="直接连接符 21517"/>
              <p:cNvSpPr/>
              <p:nvPr/>
            </p:nvSpPr>
            <p:spPr>
              <a:xfrm>
                <a:off x="952" y="635"/>
                <a:ext cx="0" cy="771"/>
              </a:xfrm>
              <a:prstGeom prst="line">
                <a:avLst/>
              </a:prstGeom>
              <a:ln w="38100" cap="flat" cmpd="sng">
                <a:solidFill>
                  <a:schemeClr val="tx1"/>
                </a:solidFill>
                <a:prstDash val="solid"/>
                <a:headEnd type="none" w="med" len="med"/>
                <a:tailEnd type="none" w="med" len="med"/>
              </a:ln>
            </p:spPr>
          </p:sp>
          <p:sp>
            <p:nvSpPr>
              <p:cNvPr id="21519" name="任意多边形 21518"/>
              <p:cNvSpPr/>
              <p:nvPr/>
            </p:nvSpPr>
            <p:spPr>
              <a:xfrm flipH="1">
                <a:off x="726" y="454"/>
                <a:ext cx="137" cy="174"/>
              </a:xfrm>
              <a:custGeom>
                <a:avLst/>
                <a:gdLst>
                  <a:gd name="txL" fmla="*/ 0 w 21600"/>
                  <a:gd name="txT" fmla="*/ 0 h 25282"/>
                  <a:gd name="txR" fmla="*/ 21600 w 21600"/>
                  <a:gd name="txB" fmla="*/ 25282 h 25282"/>
                </a:gdLst>
                <a:ahLst/>
                <a:cxnLst>
                  <a:cxn ang="270">
                    <a:pos x="6721" y="0"/>
                  </a:cxn>
                  <a:cxn ang="90">
                    <a:pos x="21070" y="25281"/>
                  </a:cxn>
                  <a:cxn ang="180">
                    <a:pos x="0" y="20528"/>
                  </a:cxn>
                </a:cxnLst>
                <a:rect l="txL" t="txT" r="txR" b="txB"/>
                <a:pathLst>
                  <a:path w="21600" h="25282" fill="none">
                    <a:moveTo>
                      <a:pt x="6721" y="0"/>
                    </a:moveTo>
                    <a:arcTo wR="21600" hR="21600" stAng="-4312273" swAng="5074998"/>
                  </a:path>
                  <a:path w="21600" h="25282" stroke="0">
                    <a:moveTo>
                      <a:pt x="6721" y="0"/>
                    </a:moveTo>
                    <a:arcTo wR="21600" hR="21600" stAng="-4312273" swAng="5074998"/>
                    <a:lnTo>
                      <a:pt x="0" y="20528"/>
                    </a:lnTo>
                    <a:close/>
                  </a:path>
                </a:pathLst>
              </a:custGeom>
              <a:noFill/>
              <a:ln w="38100" cap="flat" cmpd="sng">
                <a:solidFill>
                  <a:srgbClr val="FF0000"/>
                </a:solidFill>
                <a:prstDash val="solid"/>
                <a:headEnd type="none" w="med" len="med"/>
                <a:tailEnd type="none" w="med" len="med"/>
              </a:ln>
            </p:spPr>
            <p:txBody>
              <a:bodyPr/>
              <a:lstStyle/>
              <a:p>
                <a:endParaRPr lang="zh-CN" altLang="en-US"/>
              </a:p>
            </p:txBody>
          </p:sp>
          <p:sp>
            <p:nvSpPr>
              <p:cNvPr id="21520" name="任意多边形 21519"/>
              <p:cNvSpPr/>
              <p:nvPr/>
            </p:nvSpPr>
            <p:spPr>
              <a:xfrm rot="-11140004" flipH="1">
                <a:off x="952" y="817"/>
                <a:ext cx="212" cy="142"/>
              </a:xfrm>
              <a:custGeom>
                <a:avLst/>
                <a:gdLst>
                  <a:gd name="txL" fmla="*/ 0 w 30620"/>
                  <a:gd name="txT" fmla="*/ 0 h 21600"/>
                  <a:gd name="txR" fmla="*/ 30620 w 30620"/>
                  <a:gd name="txB" fmla="*/ 21600 h 21600"/>
                </a:gdLst>
                <a:ahLst/>
                <a:cxnLst>
                  <a:cxn ang="180">
                    <a:pos x="0" y="2240"/>
                  </a:cxn>
                  <a:cxn ang="0">
                    <a:pos x="30620" y="16710"/>
                  </a:cxn>
                  <a:cxn ang="90">
                    <a:pos x="9581" y="21600"/>
                  </a:cxn>
                </a:cxnLst>
                <a:rect l="txL" t="txT" r="txR" b="txB"/>
                <a:pathLst>
                  <a:path w="30620" h="21600" fill="none">
                    <a:moveTo>
                      <a:pt x="0" y="2240"/>
                    </a:moveTo>
                    <a:arcTo wR="21600" hR="21600" stAng="-6979811" swAng="6194730"/>
                  </a:path>
                  <a:path w="30620" h="21600" stroke="0">
                    <a:moveTo>
                      <a:pt x="0" y="2240"/>
                    </a:moveTo>
                    <a:arcTo wR="21600" hR="21600" stAng="-6979811" swAng="6194730"/>
                    <a:lnTo>
                      <a:pt x="9581" y="21600"/>
                    </a:lnTo>
                    <a:close/>
                  </a:path>
                </a:pathLst>
              </a:custGeom>
              <a:noFill/>
              <a:ln w="38100" cap="flat" cmpd="sng">
                <a:solidFill>
                  <a:srgbClr val="FF0000"/>
                </a:solidFill>
                <a:prstDash val="solid"/>
                <a:headEnd type="none" w="med" len="med"/>
                <a:tailEnd type="none" w="med" len="med"/>
              </a:ln>
            </p:spPr>
            <p:txBody>
              <a:bodyPr/>
              <a:lstStyle/>
              <a:p>
                <a:endParaRPr lang="zh-CN" altLang="en-US"/>
              </a:p>
            </p:txBody>
          </p:sp>
        </p:grpSp>
        <p:sp>
          <p:nvSpPr>
            <p:cNvPr id="21521" name="文本框 21520"/>
            <p:cNvSpPr txBox="1"/>
            <p:nvPr/>
          </p:nvSpPr>
          <p:spPr>
            <a:xfrm>
              <a:off x="272" y="0"/>
              <a:ext cx="432"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C</a:t>
              </a:r>
            </a:p>
          </p:txBody>
        </p:sp>
        <p:sp>
          <p:nvSpPr>
            <p:cNvPr id="21522" name="文本框 21521"/>
            <p:cNvSpPr txBox="1"/>
            <p:nvPr/>
          </p:nvSpPr>
          <p:spPr>
            <a:xfrm>
              <a:off x="1452" y="1270"/>
              <a:ext cx="432"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D</a:t>
              </a:r>
            </a:p>
          </p:txBody>
        </p:sp>
        <p:sp>
          <p:nvSpPr>
            <p:cNvPr id="21523" name="文本框 21522"/>
            <p:cNvSpPr txBox="1"/>
            <p:nvPr/>
          </p:nvSpPr>
          <p:spPr>
            <a:xfrm>
              <a:off x="0" y="409"/>
              <a:ext cx="240"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A</a:t>
              </a:r>
            </a:p>
          </p:txBody>
        </p:sp>
        <p:sp>
          <p:nvSpPr>
            <p:cNvPr id="21524" name="文本框 21523"/>
            <p:cNvSpPr txBox="1"/>
            <p:nvPr/>
          </p:nvSpPr>
          <p:spPr>
            <a:xfrm>
              <a:off x="1633" y="454"/>
              <a:ext cx="336" cy="327"/>
            </a:xfrm>
            <a:prstGeom prst="rect">
              <a:avLst/>
            </a:prstGeom>
            <a:noFill/>
            <a:ln w="9525">
              <a:noFill/>
            </a:ln>
          </p:spPr>
          <p:txBody>
            <a:bodyPr>
              <a:spAutoFit/>
            </a:bodyPr>
            <a:lstStyle/>
            <a:p>
              <a:pPr lvl="0">
                <a:spcBef>
                  <a:spcPct val="50000"/>
                </a:spcBef>
              </a:pPr>
              <a:r>
                <a:rPr lang="zh-CN" altLang="en-US" sz="2800" b="1">
                  <a:latin typeface="Arial" panose="020B0604020202020204" pitchFamily="34" charset="0"/>
                  <a:ea typeface="宋体" panose="02010600030101010101" pitchFamily="2" charset="-122"/>
                </a:rPr>
                <a:t> </a:t>
              </a:r>
              <a:r>
                <a:rPr lang="en-US" altLang="zh-CN" sz="2800" b="1">
                  <a:latin typeface="Arial" panose="020B0604020202020204" pitchFamily="34" charset="0"/>
                  <a:ea typeface="宋体" panose="02010600030101010101" pitchFamily="2" charset="-122"/>
                </a:rPr>
                <a:t>B</a:t>
              </a:r>
            </a:p>
          </p:txBody>
        </p:sp>
        <p:sp>
          <p:nvSpPr>
            <p:cNvPr id="21525" name="文本框 21524"/>
            <p:cNvSpPr txBox="1"/>
            <p:nvPr/>
          </p:nvSpPr>
          <p:spPr>
            <a:xfrm>
              <a:off x="998" y="454"/>
              <a:ext cx="240" cy="288"/>
            </a:xfrm>
            <a:prstGeom prst="rect">
              <a:avLst/>
            </a:prstGeom>
            <a:noFill/>
            <a:ln w="9525">
              <a:noFill/>
            </a:ln>
          </p:spPr>
          <p:txBody>
            <a:bodyPr>
              <a:spAutoFit/>
            </a:bodyPr>
            <a:lstStyle/>
            <a:p>
              <a:pPr lvl="0">
                <a:spcBef>
                  <a:spcPct val="50000"/>
                </a:spcBef>
              </a:pPr>
              <a:r>
                <a:rPr lang="en-US" altLang="zh-CN" sz="2400" b="1">
                  <a:latin typeface="Times New Roman" panose="02020603050405020304" pitchFamily="18" charset="0"/>
                  <a:ea typeface="宋体" panose="02010600030101010101" pitchFamily="2" charset="-122"/>
                </a:rPr>
                <a:t>O</a:t>
              </a:r>
            </a:p>
          </p:txBody>
        </p:sp>
        <p:sp>
          <p:nvSpPr>
            <p:cNvPr id="21526" name="文本框 21525"/>
            <p:cNvSpPr txBox="1"/>
            <p:nvPr/>
          </p:nvSpPr>
          <p:spPr>
            <a:xfrm>
              <a:off x="817" y="1407"/>
              <a:ext cx="528"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E</a:t>
              </a:r>
            </a:p>
          </p:txBody>
        </p:sp>
        <p:sp>
          <p:nvSpPr>
            <p:cNvPr id="21527" name="文本框 21526"/>
            <p:cNvSpPr txBox="1"/>
            <p:nvPr/>
          </p:nvSpPr>
          <p:spPr>
            <a:xfrm>
              <a:off x="590" y="409"/>
              <a:ext cx="240"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1</a:t>
              </a:r>
            </a:p>
          </p:txBody>
        </p:sp>
        <p:sp>
          <p:nvSpPr>
            <p:cNvPr id="21528" name="文本框 21527"/>
            <p:cNvSpPr txBox="1"/>
            <p:nvPr/>
          </p:nvSpPr>
          <p:spPr>
            <a:xfrm>
              <a:off x="1089" y="998"/>
              <a:ext cx="288" cy="327"/>
            </a:xfrm>
            <a:prstGeom prst="rect">
              <a:avLst/>
            </a:prstGeom>
            <a:noFill/>
            <a:ln w="9525">
              <a:noFill/>
            </a:ln>
          </p:spPr>
          <p:txBody>
            <a:bodyPr>
              <a:spAutoFit/>
            </a:bodyPr>
            <a:lstStyle/>
            <a:p>
              <a:pPr lvl="0">
                <a:spcBef>
                  <a:spcPct val="50000"/>
                </a:spcBef>
              </a:pPr>
              <a:r>
                <a:rPr lang="en-US" altLang="zh-CN" sz="2800" b="1">
                  <a:latin typeface="Arial" panose="020B0604020202020204" pitchFamily="34" charset="0"/>
                  <a:ea typeface="宋体" panose="02010600030101010101" pitchFamily="2" charset="-122"/>
                </a:rPr>
                <a:t>2</a:t>
              </a:r>
            </a:p>
          </p:txBody>
        </p:sp>
      </p:grpSp>
    </p:spTree>
    <p:extLst>
      <p:ext uri="{BB962C8B-B14F-4D97-AF65-F5344CB8AC3E}">
        <p14:creationId xmlns:p14="http://schemas.microsoft.com/office/powerpoint/2010/main" val="986136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1510"/>
                                        </p:tgtEl>
                                        <p:attrNameLst>
                                          <p:attrName>style.visibility</p:attrName>
                                        </p:attrNameLst>
                                      </p:cBhvr>
                                      <p:to>
                                        <p:strVal val="visible"/>
                                      </p:to>
                                    </p:set>
                                    <p:animEffect transition="in" filter="dissolve">
                                      <p:cBhvr>
                                        <p:cTn id="7" dur="500"/>
                                        <p:tgtEl>
                                          <p:spTgt spid="215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1507"/>
                                        </p:tgtEl>
                                        <p:attrNameLst>
                                          <p:attrName>style.visibility</p:attrName>
                                        </p:attrNameLst>
                                      </p:cBhvr>
                                      <p:to>
                                        <p:strVal val="visible"/>
                                      </p:to>
                                    </p:set>
                                    <p:animEffect transition="in" filter="dissolve">
                                      <p:cBhvr>
                                        <p:cTn id="12" dur="500"/>
                                        <p:tgtEl>
                                          <p:spTgt spid="2150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1511"/>
                                        </p:tgtEl>
                                        <p:attrNameLst>
                                          <p:attrName>style.visibility</p:attrName>
                                        </p:attrNameLst>
                                      </p:cBhvr>
                                      <p:to>
                                        <p:strVal val="visible"/>
                                      </p:to>
                                    </p:set>
                                    <p:animEffect transition="in" filter="dissolve">
                                      <p:cBhvr>
                                        <p:cTn id="17" dur="500"/>
                                        <p:tgtEl>
                                          <p:spTgt spid="2151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1512"/>
                                        </p:tgtEl>
                                        <p:attrNameLst>
                                          <p:attrName>style.visibility</p:attrName>
                                        </p:attrNameLst>
                                      </p:cBhvr>
                                      <p:to>
                                        <p:strVal val="visible"/>
                                      </p:to>
                                    </p:set>
                                    <p:animEffect transition="in" filter="dissolve">
                                      <p:cBhvr>
                                        <p:cTn id="22" dur="500"/>
                                        <p:tgtEl>
                                          <p:spTgt spid="215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P spid="21510" grpId="0"/>
      <p:bldP spid="21511" grpId="0"/>
      <p:bldP spid="2151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24577"/>
          <p:cNvSpPr/>
          <p:nvPr/>
        </p:nvSpPr>
        <p:spPr>
          <a:xfrm>
            <a:off x="1981200" y="906652"/>
            <a:ext cx="7315200" cy="1569660"/>
          </a:xfrm>
          <a:prstGeom prst="rect">
            <a:avLst/>
          </a:prstGeom>
          <a:noFill/>
          <a:ln w="9525">
            <a:noFill/>
          </a:ln>
        </p:spPr>
        <p:txBody>
          <a:bodyPr anchor="ctr">
            <a:spAutoFit/>
          </a:bodyPr>
          <a:lstStyle/>
          <a:p>
            <a:pPr lvl="0"/>
            <a:r>
              <a:rPr lang="zh-CN" altLang="en-US" sz="3200" b="1">
                <a:latin typeface="Comic Sans MS" panose="030F0702030302020204" pitchFamily="66" charset="0"/>
                <a:ea typeface="宋体" panose="02010600030101010101" pitchFamily="2" charset="-122"/>
              </a:rPr>
              <a:t>探究</a:t>
            </a:r>
            <a:r>
              <a:rPr lang="zh-CN" altLang="en-US" sz="3200">
                <a:latin typeface="Comic Sans MS" panose="030F0702030302020204" pitchFamily="66" charset="0"/>
                <a:ea typeface="宋体" panose="02010600030101010101" pitchFamily="2" charset="-122"/>
              </a:rPr>
              <a:t>：                                                                                          </a:t>
            </a:r>
          </a:p>
          <a:p>
            <a:pPr lvl="0"/>
            <a:r>
              <a:rPr lang="zh-CN" altLang="en-US" sz="3200" b="1">
                <a:latin typeface="黑体" panose="02010609060101010101" pitchFamily="49" charset="-122"/>
                <a:ea typeface="黑体" panose="02010609060101010101" pitchFamily="49" charset="-122"/>
              </a:rPr>
              <a:t>①用三角尺或量角器画已知直线</a:t>
            </a:r>
            <a:r>
              <a:rPr lang="en-US" altLang="zh-CN" sz="3200" b="1" i="1">
                <a:latin typeface="Times New Roman" panose="02020603050405020304" pitchFamily="18" charset="0"/>
                <a:ea typeface="黑体" panose="02010609060101010101" pitchFamily="49" charset="-122"/>
              </a:rPr>
              <a:t>l</a:t>
            </a:r>
            <a:r>
              <a:rPr lang="en-US" altLang="zh-CN" sz="3200" b="1" i="1">
                <a:latin typeface="黑体" panose="02010609060101010101" pitchFamily="49" charset="-122"/>
                <a:ea typeface="黑体" panose="02010609060101010101" pitchFamily="49" charset="-122"/>
              </a:rPr>
              <a:t> </a:t>
            </a:r>
            <a:r>
              <a:rPr lang="zh-CN" altLang="en-US" sz="3200" b="1">
                <a:latin typeface="黑体" panose="02010609060101010101" pitchFamily="49" charset="-122"/>
                <a:ea typeface="黑体" panose="02010609060101010101" pitchFamily="49" charset="-122"/>
              </a:rPr>
              <a:t>的垂线，这样的垂线能画出几条？</a:t>
            </a:r>
          </a:p>
        </p:txBody>
      </p:sp>
      <p:sp>
        <p:nvSpPr>
          <p:cNvPr id="24579" name="矩形 24578"/>
          <p:cNvSpPr/>
          <p:nvPr/>
        </p:nvSpPr>
        <p:spPr>
          <a:xfrm>
            <a:off x="1981200" y="2819400"/>
            <a:ext cx="8001000" cy="1066800"/>
          </a:xfrm>
          <a:prstGeom prst="rect">
            <a:avLst/>
          </a:prstGeom>
          <a:noFill/>
          <a:ln w="9525">
            <a:noFill/>
          </a:ln>
        </p:spPr>
        <p:txBody>
          <a:bodyPr anchor="ctr">
            <a:spAutoFit/>
          </a:bodyPr>
          <a:lstStyle/>
          <a:p>
            <a:pPr lvl="0"/>
            <a:r>
              <a:rPr lang="zh-CN" altLang="en-US" sz="3200" b="1">
                <a:latin typeface="黑体" panose="02010609060101010101" pitchFamily="49" charset="-122"/>
                <a:ea typeface="黑体" panose="02010609060101010101" pitchFamily="49" charset="-122"/>
              </a:rPr>
              <a:t>②经过直线</a:t>
            </a:r>
            <a:r>
              <a:rPr lang="en-US" altLang="zh-CN" sz="3200" b="1" i="1">
                <a:latin typeface="Times New Roman" panose="02020603050405020304" pitchFamily="18" charset="0"/>
                <a:ea typeface="黑体" panose="02010609060101010101" pitchFamily="49" charset="-122"/>
              </a:rPr>
              <a:t>l</a:t>
            </a:r>
            <a:r>
              <a:rPr lang="zh-CN" altLang="en-US" sz="3200" b="1" i="1">
                <a:latin typeface="黑体" panose="02010609060101010101" pitchFamily="49" charset="-122"/>
                <a:ea typeface="黑体" panose="02010609060101010101" pitchFamily="49" charset="-122"/>
              </a:rPr>
              <a:t>上一点</a:t>
            </a:r>
            <a:r>
              <a:rPr lang="en-US" altLang="zh-CN" sz="3200" b="1" i="1">
                <a:latin typeface="黑体" panose="02010609060101010101" pitchFamily="49" charset="-122"/>
                <a:ea typeface="黑体" panose="02010609060101010101" pitchFamily="49" charset="-122"/>
              </a:rPr>
              <a:t>A</a:t>
            </a:r>
            <a:r>
              <a:rPr lang="zh-CN" altLang="en-US" sz="3200" b="1" i="1">
                <a:latin typeface="黑体" panose="02010609060101010101" pitchFamily="49" charset="-122"/>
                <a:ea typeface="黑体" panose="02010609060101010101" pitchFamily="49" charset="-122"/>
              </a:rPr>
              <a:t>画 </a:t>
            </a:r>
            <a:r>
              <a:rPr lang="en-US" altLang="zh-CN" sz="3200" b="1" i="1">
                <a:latin typeface="Times New Roman" panose="02020603050405020304" pitchFamily="18" charset="0"/>
                <a:ea typeface="黑体" panose="02010609060101010101" pitchFamily="49" charset="-122"/>
              </a:rPr>
              <a:t>l</a:t>
            </a:r>
            <a:r>
              <a:rPr lang="en-US" altLang="zh-CN" sz="3200" b="1" i="1">
                <a:latin typeface="黑体" panose="02010609060101010101" pitchFamily="49" charset="-122"/>
                <a:ea typeface="黑体" panose="02010609060101010101" pitchFamily="49" charset="-122"/>
              </a:rPr>
              <a:t> </a:t>
            </a:r>
            <a:r>
              <a:rPr lang="zh-CN" altLang="en-US" sz="3200" b="1">
                <a:latin typeface="黑体" panose="02010609060101010101" pitchFamily="49" charset="-122"/>
                <a:ea typeface="黑体" panose="02010609060101010101" pitchFamily="49" charset="-122"/>
              </a:rPr>
              <a:t>的垂线，这样的垂线能画出几条？</a:t>
            </a:r>
          </a:p>
        </p:txBody>
      </p:sp>
      <p:sp>
        <p:nvSpPr>
          <p:cNvPr id="24580" name="矩形 24579"/>
          <p:cNvSpPr/>
          <p:nvPr/>
        </p:nvSpPr>
        <p:spPr>
          <a:xfrm>
            <a:off x="1981200" y="4191000"/>
            <a:ext cx="8001000" cy="1066800"/>
          </a:xfrm>
          <a:prstGeom prst="rect">
            <a:avLst/>
          </a:prstGeom>
          <a:noFill/>
          <a:ln w="9525">
            <a:noFill/>
          </a:ln>
        </p:spPr>
        <p:txBody>
          <a:bodyPr anchor="ctr">
            <a:spAutoFit/>
          </a:bodyPr>
          <a:lstStyle/>
          <a:p>
            <a:pPr lvl="0"/>
            <a:r>
              <a:rPr lang="zh-CN" altLang="en-US" sz="3200" b="1">
                <a:latin typeface="黑体" panose="02010609060101010101" pitchFamily="49" charset="-122"/>
                <a:ea typeface="黑体" panose="02010609060101010101" pitchFamily="49" charset="-122"/>
              </a:rPr>
              <a:t>③经过直线</a:t>
            </a:r>
            <a:r>
              <a:rPr lang="en-US" altLang="zh-CN" sz="3200" b="1" i="1">
                <a:latin typeface="Times New Roman" panose="02020603050405020304" pitchFamily="18" charset="0"/>
                <a:ea typeface="黑体" panose="02010609060101010101" pitchFamily="49" charset="-122"/>
              </a:rPr>
              <a:t>l</a:t>
            </a:r>
            <a:r>
              <a:rPr lang="en-US" altLang="zh-CN" sz="3200" b="1" i="1">
                <a:latin typeface="黑体" panose="02010609060101010101" pitchFamily="49" charset="-122"/>
                <a:ea typeface="黑体" panose="02010609060101010101" pitchFamily="49" charset="-122"/>
              </a:rPr>
              <a:t> </a:t>
            </a:r>
            <a:r>
              <a:rPr lang="zh-CN" altLang="en-US" sz="3200" b="1" i="1">
                <a:latin typeface="黑体" panose="02010609060101010101" pitchFamily="49" charset="-122"/>
                <a:ea typeface="黑体" panose="02010609060101010101" pitchFamily="49" charset="-122"/>
              </a:rPr>
              <a:t>外一点</a:t>
            </a:r>
            <a:r>
              <a:rPr lang="en-US" altLang="zh-CN" sz="3200" b="1" i="1">
                <a:latin typeface="黑体" panose="02010609060101010101" pitchFamily="49" charset="-122"/>
                <a:ea typeface="黑体" panose="02010609060101010101" pitchFamily="49" charset="-122"/>
              </a:rPr>
              <a:t>B</a:t>
            </a:r>
            <a:r>
              <a:rPr lang="zh-CN" altLang="en-US" sz="3200" b="1" i="1">
                <a:latin typeface="黑体" panose="02010609060101010101" pitchFamily="49" charset="-122"/>
                <a:ea typeface="黑体" panose="02010609060101010101" pitchFamily="49" charset="-122"/>
              </a:rPr>
              <a:t>画 </a:t>
            </a:r>
            <a:r>
              <a:rPr lang="en-US" altLang="zh-CN" sz="3200" b="1" i="1">
                <a:latin typeface="Times New Roman" panose="02020603050405020304" pitchFamily="18" charset="0"/>
                <a:ea typeface="黑体" panose="02010609060101010101" pitchFamily="49" charset="-122"/>
              </a:rPr>
              <a:t>l</a:t>
            </a:r>
            <a:r>
              <a:rPr lang="en-US" altLang="zh-CN" sz="3200" b="1" i="1">
                <a:latin typeface="黑体" panose="02010609060101010101" pitchFamily="49" charset="-122"/>
                <a:ea typeface="黑体" panose="02010609060101010101" pitchFamily="49" charset="-122"/>
              </a:rPr>
              <a:t> </a:t>
            </a:r>
            <a:r>
              <a:rPr lang="zh-CN" altLang="en-US" sz="3200" b="1">
                <a:latin typeface="黑体" panose="02010609060101010101" pitchFamily="49" charset="-122"/>
                <a:ea typeface="黑体" panose="02010609060101010101" pitchFamily="49" charset="-122"/>
              </a:rPr>
              <a:t>的垂线，这样的垂线能画出几条？ </a:t>
            </a:r>
          </a:p>
        </p:txBody>
      </p:sp>
      <p:sp>
        <p:nvSpPr>
          <p:cNvPr id="24581" name="文本框 24580"/>
          <p:cNvSpPr txBox="1"/>
          <p:nvPr/>
        </p:nvSpPr>
        <p:spPr>
          <a:xfrm>
            <a:off x="1847850" y="404813"/>
            <a:ext cx="3384550" cy="641350"/>
          </a:xfrm>
          <a:prstGeom prst="rect">
            <a:avLst/>
          </a:prstGeom>
          <a:noFill/>
          <a:ln w="9525">
            <a:noFill/>
          </a:ln>
        </p:spPr>
        <p:txBody>
          <a:bodyPr wrap="none" anchor="t">
            <a:spAutoFit/>
          </a:bodyPr>
          <a:lstStyle/>
          <a:p>
            <a:pPr lvl="0"/>
            <a:r>
              <a:rPr lang="zh-CN" altLang="en-US" sz="3600" b="1">
                <a:solidFill>
                  <a:srgbClr val="CC0066"/>
                </a:solidFill>
                <a:effectLst>
                  <a:outerShdw blurRad="38100" dist="38100" dir="2700000">
                    <a:srgbClr val="C0C0C0"/>
                  </a:outerShdw>
                </a:effectLst>
                <a:latin typeface="Arial" panose="020B0604020202020204" pitchFamily="34" charset="0"/>
                <a:ea typeface="华文新魏" pitchFamily="2" charset="-122"/>
              </a:rPr>
              <a:t>二、垂线的画法</a:t>
            </a:r>
          </a:p>
        </p:txBody>
      </p:sp>
    </p:spTree>
    <p:extLst>
      <p:ext uri="{BB962C8B-B14F-4D97-AF65-F5344CB8AC3E}">
        <p14:creationId xmlns:p14="http://schemas.microsoft.com/office/powerpoint/2010/main" val="1857473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blinds(horizontal)">
                                      <p:cBhvr>
                                        <p:cTn id="7" dur="500"/>
                                        <p:tgtEl>
                                          <p:spTgt spid="2457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4579"/>
                                        </p:tgtEl>
                                        <p:attrNameLst>
                                          <p:attrName>style.visibility</p:attrName>
                                        </p:attrNameLst>
                                      </p:cBhvr>
                                      <p:to>
                                        <p:strVal val="visible"/>
                                      </p:to>
                                    </p:set>
                                    <p:animEffect transition="in" filter="blinds(horizontal)">
                                      <p:cBhvr>
                                        <p:cTn id="12" dur="500"/>
                                        <p:tgtEl>
                                          <p:spTgt spid="2457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4580"/>
                                        </p:tgtEl>
                                        <p:attrNameLst>
                                          <p:attrName>style.visibility</p:attrName>
                                        </p:attrNameLst>
                                      </p:cBhvr>
                                      <p:to>
                                        <p:strVal val="visible"/>
                                      </p:to>
                                    </p:set>
                                    <p:animEffect transition="in" filter="blinds(horizontal)">
                                      <p:cBhvr>
                                        <p:cTn id="17" dur="500"/>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0"/>
      <p:bldP spid="2458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文本框 25601"/>
          <p:cNvSpPr txBox="1"/>
          <p:nvPr/>
        </p:nvSpPr>
        <p:spPr>
          <a:xfrm>
            <a:off x="2063750" y="620714"/>
            <a:ext cx="3600450" cy="579437"/>
          </a:xfrm>
          <a:prstGeom prst="rect">
            <a:avLst/>
          </a:prstGeom>
          <a:noFill/>
          <a:ln w="9525">
            <a:noFill/>
          </a:ln>
        </p:spPr>
        <p:txBody>
          <a:bodyPr>
            <a:spAutoFit/>
          </a:bodyPr>
          <a:lstStyle/>
          <a:p>
            <a:pPr lvl="0"/>
            <a:r>
              <a:rPr lang="zh-CN" altLang="en-US" sz="3200" b="1">
                <a:effectLst>
                  <a:outerShdw blurRad="38100" dist="38100" dir="2700000">
                    <a:srgbClr val="C0C0C0"/>
                  </a:outerShdw>
                </a:effectLst>
                <a:latin typeface="Arial" panose="020B0604020202020204" pitchFamily="34" charset="0"/>
                <a:ea typeface="华文新魏" pitchFamily="2" charset="-122"/>
              </a:rPr>
              <a:t>垂线的画法：</a:t>
            </a:r>
          </a:p>
        </p:txBody>
      </p:sp>
      <p:sp>
        <p:nvSpPr>
          <p:cNvPr id="25603" name="文本框 25602"/>
          <p:cNvSpPr txBox="1"/>
          <p:nvPr/>
        </p:nvSpPr>
        <p:spPr>
          <a:xfrm>
            <a:off x="2135189" y="2492376"/>
            <a:ext cx="2160587" cy="2062103"/>
          </a:xfrm>
          <a:prstGeom prst="rect">
            <a:avLst/>
          </a:prstGeom>
          <a:solidFill>
            <a:srgbClr val="FFFF99"/>
          </a:solidFill>
          <a:ln w="9525">
            <a:noFill/>
          </a:ln>
        </p:spPr>
        <p:txBody>
          <a:bodyPr>
            <a:spAutoFit/>
          </a:bodyPr>
          <a:lstStyle/>
          <a:p>
            <a:pPr lvl="0"/>
            <a:r>
              <a:rPr lang="zh-CN" altLang="en-US" sz="3200" b="1">
                <a:solidFill>
                  <a:srgbClr val="FF0066"/>
                </a:solidFill>
                <a:effectLst>
                  <a:outerShdw blurRad="38100" dist="38100" dir="2700000">
                    <a:srgbClr val="000000"/>
                  </a:outerShdw>
                </a:effectLst>
                <a:latin typeface="Arial" panose="020B0604020202020204" pitchFamily="34" charset="0"/>
                <a:ea typeface="华文新魏" pitchFamily="2" charset="-122"/>
              </a:rPr>
              <a:t>问题：</a:t>
            </a:r>
          </a:p>
          <a:p>
            <a:pPr lvl="0"/>
            <a:r>
              <a:rPr lang="zh-CN" altLang="en-US" sz="3200" b="1">
                <a:solidFill>
                  <a:srgbClr val="FF0066"/>
                </a:solidFill>
                <a:effectLst>
                  <a:outerShdw blurRad="38100" dist="38100" dir="2700000">
                    <a:srgbClr val="000000"/>
                  </a:outerShdw>
                </a:effectLst>
                <a:latin typeface="Arial" panose="020B0604020202020204" pitchFamily="34" charset="0"/>
                <a:ea typeface="华文新魏" pitchFamily="2" charset="-122"/>
              </a:rPr>
              <a:t>这样画</a:t>
            </a:r>
            <a:r>
              <a:rPr lang="en-US" altLang="zh-CN" sz="3200" b="1" i="1">
                <a:solidFill>
                  <a:srgbClr val="FF0066"/>
                </a:solidFill>
                <a:effectLst>
                  <a:outerShdw blurRad="38100" dist="38100" dir="2700000">
                    <a:srgbClr val="000000"/>
                  </a:outerShdw>
                </a:effectLst>
                <a:latin typeface="Times New Roman" panose="02020603050405020304" pitchFamily="18" charset="0"/>
                <a:ea typeface="华文新魏" pitchFamily="2" charset="-122"/>
              </a:rPr>
              <a:t>l</a:t>
            </a:r>
            <a:r>
              <a:rPr lang="zh-CN" altLang="en-US" sz="3200" b="1">
                <a:solidFill>
                  <a:srgbClr val="FF0066"/>
                </a:solidFill>
                <a:effectLst>
                  <a:outerShdw blurRad="38100" dist="38100" dir="2700000">
                    <a:srgbClr val="000000"/>
                  </a:outerShdw>
                </a:effectLst>
                <a:latin typeface="Arial" panose="020B0604020202020204" pitchFamily="34" charset="0"/>
                <a:ea typeface="华文新魏" pitchFamily="2" charset="-122"/>
              </a:rPr>
              <a:t>的垂线可以画几条？</a:t>
            </a:r>
          </a:p>
        </p:txBody>
      </p:sp>
      <p:sp>
        <p:nvSpPr>
          <p:cNvPr id="25604" name="文本框 25603"/>
          <p:cNvSpPr txBox="1"/>
          <p:nvPr/>
        </p:nvSpPr>
        <p:spPr>
          <a:xfrm>
            <a:off x="8183564" y="2420938"/>
            <a:ext cx="2016125" cy="1569660"/>
          </a:xfrm>
          <a:prstGeom prst="rect">
            <a:avLst/>
          </a:prstGeom>
          <a:noFill/>
          <a:ln w="9525">
            <a:noFill/>
          </a:ln>
        </p:spPr>
        <p:txBody>
          <a:bodyPr>
            <a:spAutoFit/>
          </a:bodyPr>
          <a:lstStyle/>
          <a:p>
            <a:pPr lvl="0"/>
            <a:r>
              <a:rPr lang="en-US" altLang="zh-CN" sz="3200" b="1">
                <a:solidFill>
                  <a:srgbClr val="FF3300"/>
                </a:solidFill>
                <a:effectLst>
                  <a:outerShdw blurRad="38100" dist="38100" dir="2700000">
                    <a:srgbClr val="C0C0C0"/>
                  </a:outerShdw>
                </a:effectLst>
                <a:latin typeface="Arial" panose="020B0604020202020204" pitchFamily="34" charset="0"/>
                <a:ea typeface="华文新魏" pitchFamily="2" charset="-122"/>
              </a:rPr>
              <a:t>1</a:t>
            </a:r>
            <a:r>
              <a:rPr lang="zh-CN" altLang="en-US" sz="3200" b="1">
                <a:solidFill>
                  <a:srgbClr val="FF3300"/>
                </a:solidFill>
                <a:effectLst>
                  <a:outerShdw blurRad="38100" dist="38100" dir="2700000">
                    <a:srgbClr val="C0C0C0"/>
                  </a:outerShdw>
                </a:effectLst>
                <a:latin typeface="Arial" panose="020B0604020202020204" pitchFamily="34" charset="0"/>
                <a:ea typeface="华文新魏" pitchFamily="2" charset="-122"/>
              </a:rPr>
              <a:t>放、</a:t>
            </a:r>
          </a:p>
          <a:p>
            <a:pPr lvl="0"/>
            <a:r>
              <a:rPr lang="en-US" altLang="zh-CN" sz="3200" b="1">
                <a:solidFill>
                  <a:srgbClr val="FF3300"/>
                </a:solidFill>
                <a:effectLst>
                  <a:outerShdw blurRad="38100" dist="38100" dir="2700000">
                    <a:srgbClr val="C0C0C0"/>
                  </a:outerShdw>
                </a:effectLst>
                <a:latin typeface="Arial" panose="020B0604020202020204" pitchFamily="34" charset="0"/>
                <a:ea typeface="华文新魏" pitchFamily="2" charset="-122"/>
              </a:rPr>
              <a:t>2</a:t>
            </a:r>
            <a:r>
              <a:rPr lang="zh-CN" altLang="en-US" sz="3200" b="1">
                <a:solidFill>
                  <a:srgbClr val="FF3300"/>
                </a:solidFill>
                <a:effectLst>
                  <a:outerShdw blurRad="38100" dist="38100" dir="2700000">
                    <a:srgbClr val="C0C0C0"/>
                  </a:outerShdw>
                </a:effectLst>
                <a:latin typeface="Arial" panose="020B0604020202020204" pitchFamily="34" charset="0"/>
                <a:ea typeface="华文新魏" pitchFamily="2" charset="-122"/>
              </a:rPr>
              <a:t>靠、</a:t>
            </a:r>
          </a:p>
          <a:p>
            <a:pPr lvl="0"/>
            <a:r>
              <a:rPr lang="en-US" altLang="zh-CN" sz="3200" b="1">
                <a:solidFill>
                  <a:srgbClr val="FF3300"/>
                </a:solidFill>
                <a:effectLst>
                  <a:outerShdw blurRad="38100" dist="38100" dir="2700000">
                    <a:srgbClr val="C0C0C0"/>
                  </a:outerShdw>
                </a:effectLst>
                <a:latin typeface="Arial" panose="020B0604020202020204" pitchFamily="34" charset="0"/>
                <a:ea typeface="华文新魏" pitchFamily="2" charset="-122"/>
              </a:rPr>
              <a:t>3</a:t>
            </a:r>
            <a:r>
              <a:rPr lang="zh-CN" altLang="en-US" sz="3200" b="1">
                <a:solidFill>
                  <a:srgbClr val="FF3300"/>
                </a:solidFill>
                <a:effectLst>
                  <a:outerShdw blurRad="38100" dist="38100" dir="2700000">
                    <a:srgbClr val="C0C0C0"/>
                  </a:outerShdw>
                </a:effectLst>
                <a:latin typeface="Arial" panose="020B0604020202020204" pitchFamily="34" charset="0"/>
                <a:ea typeface="华文新魏" pitchFamily="2" charset="-122"/>
              </a:rPr>
              <a:t>画线、</a:t>
            </a:r>
          </a:p>
        </p:txBody>
      </p:sp>
      <p:sp>
        <p:nvSpPr>
          <p:cNvPr id="25605" name="矩形 25604"/>
          <p:cNvSpPr/>
          <p:nvPr/>
        </p:nvSpPr>
        <p:spPr>
          <a:xfrm>
            <a:off x="5375275" y="3846513"/>
            <a:ext cx="146050" cy="144462"/>
          </a:xfrm>
          <a:prstGeom prst="rect">
            <a:avLst/>
          </a:prstGeom>
          <a:solidFill>
            <a:schemeClr val="accent1"/>
          </a:solidFill>
          <a:ln w="38100" cap="flat" cmpd="sng">
            <a:solidFill>
              <a:srgbClr val="CC0066"/>
            </a:solidFill>
            <a:prstDash val="solid"/>
            <a:miter/>
            <a:headEnd type="none" w="med" len="med"/>
            <a:tailEnd type="none" w="med" len="med"/>
          </a:ln>
        </p:spPr>
        <p:txBody>
          <a:bodyPr/>
          <a:lstStyle/>
          <a:p>
            <a:endParaRPr lang="zh-CN" altLang="en-US"/>
          </a:p>
        </p:txBody>
      </p:sp>
      <p:sp>
        <p:nvSpPr>
          <p:cNvPr id="25606" name="直接连接符 25605"/>
          <p:cNvSpPr/>
          <p:nvPr/>
        </p:nvSpPr>
        <p:spPr>
          <a:xfrm>
            <a:off x="4440239" y="4005263"/>
            <a:ext cx="3024187" cy="0"/>
          </a:xfrm>
          <a:prstGeom prst="line">
            <a:avLst/>
          </a:prstGeom>
          <a:ln w="57150" cap="flat" cmpd="sng">
            <a:solidFill>
              <a:srgbClr val="FF3300"/>
            </a:solidFill>
            <a:prstDash val="solid"/>
            <a:headEnd type="none" w="med" len="med"/>
            <a:tailEnd type="none" w="med" len="med"/>
          </a:ln>
        </p:spPr>
      </p:sp>
      <p:sp>
        <p:nvSpPr>
          <p:cNvPr id="25607" name="直接连接符 25606"/>
          <p:cNvSpPr/>
          <p:nvPr/>
        </p:nvSpPr>
        <p:spPr>
          <a:xfrm flipH="1">
            <a:off x="5375276" y="2276475"/>
            <a:ext cx="28575" cy="2160588"/>
          </a:xfrm>
          <a:prstGeom prst="line">
            <a:avLst/>
          </a:prstGeom>
          <a:ln w="57150" cap="flat" cmpd="sng">
            <a:solidFill>
              <a:schemeClr val="tx1"/>
            </a:solidFill>
            <a:prstDash val="solid"/>
            <a:headEnd type="none" w="med" len="med"/>
            <a:tailEnd type="none" w="med" len="med"/>
          </a:ln>
        </p:spPr>
      </p:sp>
      <p:sp>
        <p:nvSpPr>
          <p:cNvPr id="25608" name="文本框 25607"/>
          <p:cNvSpPr txBox="1"/>
          <p:nvPr/>
        </p:nvSpPr>
        <p:spPr>
          <a:xfrm>
            <a:off x="7535863" y="3673475"/>
            <a:ext cx="311150" cy="641350"/>
          </a:xfrm>
          <a:prstGeom prst="rect">
            <a:avLst/>
          </a:prstGeom>
          <a:noFill/>
          <a:ln w="9525">
            <a:noFill/>
          </a:ln>
        </p:spPr>
        <p:txBody>
          <a:bodyPr wrap="none" anchor="t">
            <a:spAutoFit/>
          </a:bodyPr>
          <a:lstStyle/>
          <a:p>
            <a:pPr lvl="0"/>
            <a:r>
              <a:rPr lang="en-US" altLang="zh-CN" sz="3600" i="1">
                <a:latin typeface="Times New Roman" panose="02020603050405020304" pitchFamily="18" charset="0"/>
                <a:ea typeface="华文新魏" pitchFamily="2" charset="-122"/>
              </a:rPr>
              <a:t>l</a:t>
            </a:r>
          </a:p>
        </p:txBody>
      </p:sp>
      <p:sp>
        <p:nvSpPr>
          <p:cNvPr id="25609" name="文本框 25608"/>
          <p:cNvSpPr txBox="1"/>
          <p:nvPr/>
        </p:nvSpPr>
        <p:spPr>
          <a:xfrm>
            <a:off x="5375275" y="3940175"/>
            <a:ext cx="412750" cy="641350"/>
          </a:xfrm>
          <a:prstGeom prst="rect">
            <a:avLst/>
          </a:prstGeom>
          <a:noFill/>
          <a:ln w="9525">
            <a:noFill/>
          </a:ln>
        </p:spPr>
        <p:txBody>
          <a:bodyPr wrap="none" anchor="t">
            <a:spAutoFit/>
          </a:bodyPr>
          <a:lstStyle/>
          <a:p>
            <a:pPr lvl="0"/>
            <a:r>
              <a:rPr lang="en-US" altLang="zh-CN" sz="3600" b="1">
                <a:latin typeface="宋体" panose="02010600030101010101" pitchFamily="2" charset="-122"/>
                <a:ea typeface="宋体" panose="02010600030101010101" pitchFamily="2" charset="-122"/>
              </a:rPr>
              <a:t>O</a:t>
            </a:r>
          </a:p>
        </p:txBody>
      </p:sp>
      <p:sp>
        <p:nvSpPr>
          <p:cNvPr id="25610" name="文本框 25609"/>
          <p:cNvSpPr txBox="1"/>
          <p:nvPr/>
        </p:nvSpPr>
        <p:spPr>
          <a:xfrm>
            <a:off x="2208214" y="1773239"/>
            <a:ext cx="6048375" cy="579437"/>
          </a:xfrm>
          <a:prstGeom prst="rect">
            <a:avLst/>
          </a:prstGeom>
          <a:noFill/>
          <a:ln w="9525">
            <a:noFill/>
          </a:ln>
        </p:spPr>
        <p:txBody>
          <a:bodyPr>
            <a:spAutoFit/>
          </a:bodyPr>
          <a:lstStyle/>
          <a:p>
            <a:pPr lvl="0"/>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如图，已知直线 </a:t>
            </a:r>
            <a:r>
              <a:rPr lang="en-US" altLang="zh-CN" sz="3200" b="1" i="1">
                <a:solidFill>
                  <a:srgbClr val="6600FF"/>
                </a:solidFill>
                <a:effectLst>
                  <a:outerShdw blurRad="38100" dist="38100" dir="2700000">
                    <a:srgbClr val="C0C0C0"/>
                  </a:outerShdw>
                </a:effectLst>
                <a:latin typeface="Times New Roman" panose="02020603050405020304" pitchFamily="18" charset="0"/>
                <a:ea typeface="PMingLiU" panose="02020500000000000000" pitchFamily="18" charset="-120"/>
              </a:rPr>
              <a:t>l</a:t>
            </a:r>
            <a:r>
              <a:rPr lang="en-US" altLang="zh-CN" sz="3200" b="1" i="1">
                <a:solidFill>
                  <a:srgbClr val="6600FF"/>
                </a:solidFill>
                <a:effectLst>
                  <a:outerShdw blurRad="38100" dist="38100" dir="2700000">
                    <a:srgbClr val="C0C0C0"/>
                  </a:outerShdw>
                </a:effectLst>
                <a:latin typeface="Times New Roman" panose="02020603050405020304" pitchFamily="18" charset="0"/>
                <a:ea typeface="华文新魏" pitchFamily="2" charset="-122"/>
              </a:rPr>
              <a:t>,</a:t>
            </a:r>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作</a:t>
            </a:r>
            <a:r>
              <a:rPr lang="en-US" altLang="zh-CN" sz="3200" b="1" i="1">
                <a:solidFill>
                  <a:srgbClr val="6600FF"/>
                </a:solidFill>
                <a:effectLst>
                  <a:outerShdw blurRad="38100" dist="38100" dir="2700000">
                    <a:srgbClr val="C0C0C0"/>
                  </a:outerShdw>
                </a:effectLst>
                <a:latin typeface="Times New Roman" panose="02020603050405020304" pitchFamily="18" charset="0"/>
                <a:ea typeface="PMingLiU" panose="02020500000000000000" pitchFamily="18" charset="-120"/>
              </a:rPr>
              <a:t>l</a:t>
            </a:r>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的垂线。</a:t>
            </a:r>
          </a:p>
        </p:txBody>
      </p:sp>
      <p:graphicFrame>
        <p:nvGraphicFramePr>
          <p:cNvPr id="25611" name="对象 25610"/>
          <p:cNvGraphicFramePr>
            <a:graphicFrameLocks noChangeAspect="1"/>
          </p:cNvGraphicFramePr>
          <p:nvPr/>
        </p:nvGraphicFramePr>
        <p:xfrm>
          <a:off x="2063751" y="5300664"/>
          <a:ext cx="6130925" cy="649287"/>
        </p:xfrm>
        <a:graphic>
          <a:graphicData uri="http://schemas.openxmlformats.org/presentationml/2006/ole">
            <mc:AlternateContent xmlns:mc="http://schemas.openxmlformats.org/markup-compatibility/2006">
              <mc:Choice xmlns:v="urn:schemas-microsoft-com:vml" Requires="v">
                <p:oleObj spid="_x0000_s1044" r:id="rId3" imgW="7797165" imgH="825500" progId="Flash.Movie">
                  <p:embed/>
                </p:oleObj>
              </mc:Choice>
              <mc:Fallback>
                <p:oleObj r:id="rId3" imgW="7797165" imgH="825500" progId="Flash.Movie">
                  <p:embed/>
                  <p:pic>
                    <p:nvPicPr>
                      <p:cNvPr id="0" name=""/>
                      <p:cNvPicPr/>
                      <p:nvPr/>
                    </p:nvPicPr>
                    <p:blipFill>
                      <a:blip r:embed="rId4"/>
                      <a:stretch>
                        <a:fillRect/>
                      </a:stretch>
                    </p:blipFill>
                    <p:spPr>
                      <a:xfrm>
                        <a:off x="2063751" y="5300664"/>
                        <a:ext cx="6130925" cy="649287"/>
                      </a:xfrm>
                      <a:prstGeom prst="rect">
                        <a:avLst/>
                      </a:prstGeom>
                      <a:noFill/>
                      <a:ln w="38100">
                        <a:noFill/>
                        <a:miter/>
                      </a:ln>
                    </p:spPr>
                  </p:pic>
                </p:oleObj>
              </mc:Fallback>
            </mc:AlternateContent>
          </a:graphicData>
        </a:graphic>
      </p:graphicFrame>
      <p:graphicFrame>
        <p:nvGraphicFramePr>
          <p:cNvPr id="25612" name="对象 25611"/>
          <p:cNvGraphicFramePr>
            <a:graphicFrameLocks noChangeAspect="1"/>
          </p:cNvGraphicFramePr>
          <p:nvPr/>
        </p:nvGraphicFramePr>
        <p:xfrm>
          <a:off x="8543925" y="4370389"/>
          <a:ext cx="1149350" cy="1781175"/>
        </p:xfrm>
        <a:graphic>
          <a:graphicData uri="http://schemas.openxmlformats.org/presentationml/2006/ole">
            <mc:AlternateContent xmlns:mc="http://schemas.openxmlformats.org/markup-compatibility/2006">
              <mc:Choice xmlns:v="urn:schemas-microsoft-com:vml" Requires="v">
                <p:oleObj spid="_x0000_s1045" r:id="rId5" imgW="1149350" imgH="1781175" progId="Flash.Movie">
                  <p:embed/>
                </p:oleObj>
              </mc:Choice>
              <mc:Fallback>
                <p:oleObj r:id="rId5" imgW="1149350" imgH="1781175" progId="Flash.Movie">
                  <p:embed/>
                  <p:pic>
                    <p:nvPicPr>
                      <p:cNvPr id="0" name=""/>
                      <p:cNvPicPr/>
                      <p:nvPr/>
                    </p:nvPicPr>
                    <p:blipFill>
                      <a:blip r:embed="rId6"/>
                      <a:stretch>
                        <a:fillRect/>
                      </a:stretch>
                    </p:blipFill>
                    <p:spPr>
                      <a:xfrm>
                        <a:off x="8543925" y="4370389"/>
                        <a:ext cx="1149350" cy="1781175"/>
                      </a:xfrm>
                      <a:prstGeom prst="rect">
                        <a:avLst/>
                      </a:prstGeom>
                      <a:noFill/>
                      <a:ln w="38100">
                        <a:noFill/>
                        <a:miter/>
                      </a:ln>
                    </p:spPr>
                  </p:pic>
                </p:oleObj>
              </mc:Fallback>
            </mc:AlternateContent>
          </a:graphicData>
        </a:graphic>
      </p:graphicFrame>
      <p:graphicFrame>
        <p:nvGraphicFramePr>
          <p:cNvPr id="25613" name="对象 25612"/>
          <p:cNvGraphicFramePr>
            <a:graphicFrameLocks noChangeAspect="1"/>
          </p:cNvGraphicFramePr>
          <p:nvPr/>
        </p:nvGraphicFramePr>
        <p:xfrm>
          <a:off x="5375276" y="908051"/>
          <a:ext cx="746125" cy="1427163"/>
        </p:xfrm>
        <a:graphic>
          <a:graphicData uri="http://schemas.openxmlformats.org/presentationml/2006/ole">
            <mc:AlternateContent xmlns:mc="http://schemas.openxmlformats.org/markup-compatibility/2006">
              <mc:Choice xmlns:v="urn:schemas-microsoft-com:vml" Requires="v">
                <p:oleObj spid="_x0000_s1046" r:id="rId7" imgW="747395" imgH="1428115" progId="Flash.Movie">
                  <p:embed/>
                </p:oleObj>
              </mc:Choice>
              <mc:Fallback>
                <p:oleObj r:id="rId7" imgW="747395" imgH="1428115" progId="Flash.Movie">
                  <p:embed/>
                  <p:pic>
                    <p:nvPicPr>
                      <p:cNvPr id="0" name=""/>
                      <p:cNvPicPr/>
                      <p:nvPr/>
                    </p:nvPicPr>
                    <p:blipFill>
                      <a:blip r:embed="rId8"/>
                      <a:stretch>
                        <a:fillRect/>
                      </a:stretch>
                    </p:blipFill>
                    <p:spPr>
                      <a:xfrm>
                        <a:off x="5375276" y="908051"/>
                        <a:ext cx="746125" cy="1427163"/>
                      </a:xfrm>
                      <a:prstGeom prst="rect">
                        <a:avLst/>
                      </a:prstGeom>
                      <a:noFill/>
                      <a:ln w="38100">
                        <a:noFill/>
                        <a:miter/>
                      </a:ln>
                    </p:spPr>
                  </p:pic>
                </p:oleObj>
              </mc:Fallback>
            </mc:AlternateContent>
          </a:graphicData>
        </a:graphic>
      </p:graphicFrame>
      <p:sp>
        <p:nvSpPr>
          <p:cNvPr id="25614" name="文本框 25613"/>
          <p:cNvSpPr txBox="1"/>
          <p:nvPr/>
        </p:nvSpPr>
        <p:spPr>
          <a:xfrm>
            <a:off x="2279651" y="1196975"/>
            <a:ext cx="5040313" cy="579438"/>
          </a:xfrm>
          <a:prstGeom prst="rect">
            <a:avLst/>
          </a:prstGeom>
          <a:noFill/>
          <a:ln w="9525">
            <a:noFill/>
          </a:ln>
        </p:spPr>
        <p:txBody>
          <a:bodyPr>
            <a:spAutoFit/>
          </a:bodyPr>
          <a:lstStyle/>
          <a:p>
            <a:pPr lvl="0"/>
            <a:r>
              <a:rPr lang="zh-CN" altLang="en-US" sz="3200" b="1">
                <a:solidFill>
                  <a:srgbClr val="CC0066"/>
                </a:solidFill>
                <a:effectLst>
                  <a:outerShdw blurRad="38100" dist="38100" dir="2700000">
                    <a:srgbClr val="C0C0C0"/>
                  </a:outerShdw>
                </a:effectLst>
                <a:latin typeface="Arial" panose="020B0604020202020204" pitchFamily="34" charset="0"/>
                <a:ea typeface="华文新魏" pitchFamily="2" charset="-122"/>
              </a:rPr>
              <a:t>工具：直尺、三角板</a:t>
            </a:r>
          </a:p>
        </p:txBody>
      </p:sp>
      <p:sp>
        <p:nvSpPr>
          <p:cNvPr id="25615" name="文本框 25614"/>
          <p:cNvSpPr txBox="1"/>
          <p:nvPr/>
        </p:nvSpPr>
        <p:spPr>
          <a:xfrm>
            <a:off x="5016500" y="2133600"/>
            <a:ext cx="412750" cy="641350"/>
          </a:xfrm>
          <a:prstGeom prst="rect">
            <a:avLst/>
          </a:prstGeom>
          <a:noFill/>
          <a:ln w="9525">
            <a:noFill/>
          </a:ln>
        </p:spPr>
        <p:txBody>
          <a:bodyPr wrap="none" anchor="t">
            <a:spAutoFit/>
          </a:bodyPr>
          <a:lstStyle/>
          <a:p>
            <a:pPr lvl="0"/>
            <a:r>
              <a:rPr lang="en-US" altLang="zh-CN" sz="3600" b="1">
                <a:latin typeface="宋体" panose="02010600030101010101" pitchFamily="2" charset="-122"/>
                <a:ea typeface="宋体" panose="02010600030101010101" pitchFamily="2" charset="-122"/>
              </a:rPr>
              <a:t>A</a:t>
            </a:r>
          </a:p>
        </p:txBody>
      </p:sp>
      <p:sp>
        <p:nvSpPr>
          <p:cNvPr id="25616" name="文本框 25615"/>
          <p:cNvSpPr txBox="1"/>
          <p:nvPr/>
        </p:nvSpPr>
        <p:spPr>
          <a:xfrm>
            <a:off x="2495550" y="4581525"/>
            <a:ext cx="1728788" cy="579438"/>
          </a:xfrm>
          <a:prstGeom prst="rect">
            <a:avLst/>
          </a:prstGeom>
          <a:solidFill>
            <a:srgbClr val="993366"/>
          </a:solidFill>
          <a:ln w="9525">
            <a:noFill/>
          </a:ln>
        </p:spPr>
        <p:txBody>
          <a:bodyPr>
            <a:spAutoFit/>
          </a:bodyPr>
          <a:lstStyle/>
          <a:p>
            <a:pPr lvl="0"/>
            <a:r>
              <a:rPr lang="zh-CN" altLang="en-US" sz="3200" b="1">
                <a:solidFill>
                  <a:srgbClr val="FFFF99"/>
                </a:solidFill>
                <a:effectLst>
                  <a:outerShdw blurRad="38100" dist="38100" dir="2700000">
                    <a:srgbClr val="000000"/>
                  </a:outerShdw>
                </a:effectLst>
                <a:latin typeface="Arial" panose="020B0604020202020204" pitchFamily="34" charset="0"/>
                <a:ea typeface="华文新魏" pitchFamily="2" charset="-122"/>
              </a:rPr>
              <a:t>无数条</a:t>
            </a:r>
          </a:p>
        </p:txBody>
      </p:sp>
    </p:spTree>
    <p:extLst>
      <p:ext uri="{BB962C8B-B14F-4D97-AF65-F5344CB8AC3E}">
        <p14:creationId xmlns:p14="http://schemas.microsoft.com/office/powerpoint/2010/main" val="584447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5614"/>
                                        </p:tgtEl>
                                        <p:attrNameLst>
                                          <p:attrName>style.visibility</p:attrName>
                                        </p:attrNameLst>
                                      </p:cBhvr>
                                      <p:to>
                                        <p:strVal val="visible"/>
                                      </p:to>
                                    </p:set>
                                    <p:anim calcmode="discrete" valueType="clr">
                                      <p:cBhvr override="childStyle">
                                        <p:cTn id="7" dur="80"/>
                                        <p:tgtEl>
                                          <p:spTgt spid="2561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5614"/>
                                        </p:tgtEl>
                                        <p:attrNameLst>
                                          <p:attrName>fillcolor</p:attrName>
                                        </p:attrNameLst>
                                      </p:cBhvr>
                                      <p:tavLst>
                                        <p:tav tm="0">
                                          <p:val>
                                            <p:clrVal>
                                              <a:schemeClr val="accent2"/>
                                            </p:clrVal>
                                          </p:val>
                                        </p:tav>
                                        <p:tav tm="50000">
                                          <p:val>
                                            <p:clrVal>
                                              <a:schemeClr val="hlink"/>
                                            </p:clrVal>
                                          </p:val>
                                        </p:tav>
                                      </p:tavLst>
                                    </p:anim>
                                    <p:set>
                                      <p:cBhvr>
                                        <p:cTn id="9" dur="80"/>
                                        <p:tgtEl>
                                          <p:spTgt spid="25614"/>
                                        </p:tgtEl>
                                        <p:attrNameLst>
                                          <p:attrName>fill.type</p:attrName>
                                        </p:attrNameLst>
                                      </p:cBhvr>
                                      <p:to>
                                        <p:strVal val="solid"/>
                                      </p:to>
                                    </p:set>
                                  </p:childTnLst>
                                </p:cTn>
                              </p:par>
                            </p:childTnLst>
                          </p:cTn>
                        </p:par>
                        <p:par>
                          <p:cTn id="10" fill="hold">
                            <p:stCondLst>
                              <p:cond delay="399"/>
                            </p:stCondLst>
                            <p:childTnLst>
                              <p:par>
                                <p:cTn id="11" presetID="1" presetClass="entr" presetSubtype="0" fill="hold" nodeType="afterEffect">
                                  <p:stCondLst>
                                    <p:cond delay="0"/>
                                  </p:stCondLst>
                                  <p:childTnLst>
                                    <p:set>
                                      <p:cBhvr>
                                        <p:cTn id="12" dur="1" fill="hold">
                                          <p:stCondLst>
                                            <p:cond delay="0"/>
                                          </p:stCondLst>
                                        </p:cTn>
                                        <p:tgtEl>
                                          <p:spTgt spid="256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56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25610"/>
                                        </p:tgtEl>
                                        <p:attrNameLst>
                                          <p:attrName>style.visibility</p:attrName>
                                        </p:attrNameLst>
                                      </p:cBhvr>
                                      <p:to>
                                        <p:strVal val="visible"/>
                                      </p:to>
                                    </p:set>
                                    <p:animEffect transition="in" filter="slide(fromBottom)">
                                      <p:cBhvr>
                                        <p:cTn id="19" dur="500"/>
                                        <p:tgtEl>
                                          <p:spTgt spid="25610"/>
                                        </p:tgtEl>
                                      </p:cBhvr>
                                    </p:animEffect>
                                  </p:childTnLst>
                                </p:cTn>
                              </p:par>
                            </p:childTnLst>
                          </p:cTn>
                        </p:par>
                        <p:par>
                          <p:cTn id="20" fill="hold">
                            <p:stCondLst>
                              <p:cond delay="500"/>
                            </p:stCondLst>
                            <p:childTnLst>
                              <p:par>
                                <p:cTn id="21" presetID="22" presetClass="entr" presetSubtype="8" fill="hold" nodeType="afterEffect">
                                  <p:stCondLst>
                                    <p:cond delay="0"/>
                                  </p:stCondLst>
                                  <p:childTnLst>
                                    <p:set>
                                      <p:cBhvr>
                                        <p:cTn id="22" dur="1" fill="hold">
                                          <p:stCondLst>
                                            <p:cond delay="0"/>
                                          </p:stCondLst>
                                        </p:cTn>
                                        <p:tgtEl>
                                          <p:spTgt spid="25606"/>
                                        </p:tgtEl>
                                        <p:attrNameLst>
                                          <p:attrName>style.visibility</p:attrName>
                                        </p:attrNameLst>
                                      </p:cBhvr>
                                      <p:to>
                                        <p:strVal val="visible"/>
                                      </p:to>
                                    </p:set>
                                    <p:animEffect transition="in" filter="wipe(left)">
                                      <p:cBhvr>
                                        <p:cTn id="23" dur="1000"/>
                                        <p:tgtEl>
                                          <p:spTgt spid="25606"/>
                                        </p:tgtEl>
                                      </p:cBhvr>
                                    </p:animEffect>
                                  </p:childTnLst>
                                </p:cTn>
                              </p:par>
                            </p:childTnLst>
                          </p:cTn>
                        </p:par>
                        <p:par>
                          <p:cTn id="24" fill="hold">
                            <p:stCondLst>
                              <p:cond delay="15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25608"/>
                                        </p:tgtEl>
                                        <p:attrNameLst>
                                          <p:attrName>style.visibility</p:attrName>
                                        </p:attrNameLst>
                                      </p:cBhvr>
                                      <p:to>
                                        <p:strVal val="visible"/>
                                      </p:to>
                                    </p:set>
                                    <p:anim by="(-#ppt_w*2)" calcmode="lin" valueType="num">
                                      <p:cBhvr rctx="PPT">
                                        <p:cTn id="27" dur="500" autoRev="1" fill="hold">
                                          <p:stCondLst>
                                            <p:cond delay="0"/>
                                          </p:stCondLst>
                                        </p:cTn>
                                        <p:tgtEl>
                                          <p:spTgt spid="25608"/>
                                        </p:tgtEl>
                                        <p:attrNameLst>
                                          <p:attrName>ppt_w</p:attrName>
                                        </p:attrNameLst>
                                      </p:cBhvr>
                                    </p:anim>
                                    <p:anim by="(#ppt_w*0.50)" calcmode="lin" valueType="num">
                                      <p:cBhvr>
                                        <p:cTn id="28" dur="500" decel="50000" autoRev="1" fill="hold">
                                          <p:stCondLst>
                                            <p:cond delay="0"/>
                                          </p:stCondLst>
                                        </p:cTn>
                                        <p:tgtEl>
                                          <p:spTgt spid="25608"/>
                                        </p:tgtEl>
                                        <p:attrNameLst>
                                          <p:attrName>ppt_x</p:attrName>
                                        </p:attrNameLst>
                                      </p:cBhvr>
                                    </p:anim>
                                    <p:anim from="(-#ppt_h/2)" to="(#ppt_y)" calcmode="lin" valueType="num">
                                      <p:cBhvr>
                                        <p:cTn id="29" dur="1000" fill="hold">
                                          <p:stCondLst>
                                            <p:cond delay="0"/>
                                          </p:stCondLst>
                                        </p:cTn>
                                        <p:tgtEl>
                                          <p:spTgt spid="25608"/>
                                        </p:tgtEl>
                                        <p:attrNameLst>
                                          <p:attrName>ppt_y</p:attrName>
                                        </p:attrNameLst>
                                      </p:cBhvr>
                                    </p:anim>
                                    <p:animRot by="21600000">
                                      <p:cBhvr>
                                        <p:cTn id="30" dur="1000" fill="hold">
                                          <p:stCondLst>
                                            <p:cond delay="0"/>
                                          </p:stCondLst>
                                        </p:cTn>
                                        <p:tgtEl>
                                          <p:spTgt spid="25608"/>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64" presetClass="path" presetSubtype="0" accel="50000" decel="50000" fill="hold" nodeType="clickEffect">
                                  <p:stCondLst>
                                    <p:cond delay="0"/>
                                  </p:stCondLst>
                                  <p:childTnLst>
                                    <p:animMotion origin="layout" path="M -8.33333E-7 -7.51445E-7 L 0.02691 -0.19399 " pathEditMode="relative" rAng="0" ptsTypes="AA">
                                      <p:cBhvr>
                                        <p:cTn id="34" dur="2000" fill="hold"/>
                                        <p:tgtEl>
                                          <p:spTgt spid="25611"/>
                                        </p:tgtEl>
                                        <p:attrNameLst>
                                          <p:attrName>ppt_x</p:attrName>
                                          <p:attrName>ppt_y</p:attrName>
                                        </p:attrNameLst>
                                      </p:cBhvr>
                                      <p:rCtr x="1300" y="-9400"/>
                                    </p:animMotion>
                                  </p:childTnLst>
                                </p:cTn>
                              </p:par>
                            </p:childTnLst>
                          </p:cTn>
                        </p:par>
                      </p:childTnLst>
                    </p:cTn>
                  </p:par>
                  <p:par>
                    <p:cTn id="35" fill="hold">
                      <p:stCondLst>
                        <p:cond delay="indefinite"/>
                      </p:stCondLst>
                      <p:childTnLst>
                        <p:par>
                          <p:cTn id="36" fill="hold">
                            <p:stCondLst>
                              <p:cond delay="0"/>
                            </p:stCondLst>
                            <p:childTnLst>
                              <p:par>
                                <p:cTn id="37" presetID="56" presetClass="path" presetSubtype="0" accel="50000" decel="50000" fill="hold" nodeType="clickEffect">
                                  <p:stCondLst>
                                    <p:cond delay="0"/>
                                  </p:stCondLst>
                                  <p:childTnLst>
                                    <p:animMotion origin="layout" path="M -2.77778E-6 -3.69942E-6 L -0.3467 -0.31075 " pathEditMode="relative" rAng="0" ptsTypes="AA">
                                      <p:cBhvr>
                                        <p:cTn id="38" dur="2000" fill="hold"/>
                                        <p:tgtEl>
                                          <p:spTgt spid="25612"/>
                                        </p:tgtEl>
                                        <p:attrNameLst>
                                          <p:attrName>ppt_x</p:attrName>
                                          <p:attrName>ppt_y</p:attrName>
                                        </p:attrNameLst>
                                      </p:cBhvr>
                                      <p:rCtr x="-17000" y="-15200"/>
                                    </p:animMotion>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5613"/>
                                        </p:tgtEl>
                                        <p:attrNameLst>
                                          <p:attrName>style.visibility</p:attrName>
                                        </p:attrNameLst>
                                      </p:cBhvr>
                                      <p:to>
                                        <p:strVal val="visible"/>
                                      </p:to>
                                    </p:set>
                                  </p:childTnLst>
                                </p:cTn>
                              </p:par>
                            </p:childTnLst>
                          </p:cTn>
                        </p:par>
                        <p:par>
                          <p:cTn id="43" fill="hold">
                            <p:stCondLst>
                              <p:cond delay="0"/>
                            </p:stCondLst>
                            <p:childTnLst>
                              <p:par>
                                <p:cTn id="44" presetID="42" presetClass="path" presetSubtype="0" accel="50000" decel="50000" fill="hold" nodeType="afterEffect">
                                  <p:stCondLst>
                                    <p:cond delay="0"/>
                                  </p:stCondLst>
                                  <p:childTnLst>
                                    <p:animMotion origin="layout" path="M 0.00017 -0.00092 L 0.00017 0.25087 " pathEditMode="relative" rAng="0" ptsTypes="AA">
                                      <p:cBhvr>
                                        <p:cTn id="45" dur="3000" fill="hold"/>
                                        <p:tgtEl>
                                          <p:spTgt spid="25613"/>
                                        </p:tgtEl>
                                        <p:attrNameLst>
                                          <p:attrName>ppt_x</p:attrName>
                                          <p:attrName>ppt_y</p:attrName>
                                        </p:attrNameLst>
                                      </p:cBhvr>
                                      <p:rCtr x="0" y="12600"/>
                                    </p:animMotion>
                                  </p:childTnLst>
                                </p:cTn>
                              </p:par>
                              <p:par>
                                <p:cTn id="46" presetID="22" presetClass="entr" presetSubtype="1" fill="hold" nodeType="withEffect">
                                  <p:stCondLst>
                                    <p:cond delay="0"/>
                                  </p:stCondLst>
                                  <p:childTnLst>
                                    <p:set>
                                      <p:cBhvr>
                                        <p:cTn id="47" dur="1" fill="hold">
                                          <p:stCondLst>
                                            <p:cond delay="0"/>
                                          </p:stCondLst>
                                        </p:cTn>
                                        <p:tgtEl>
                                          <p:spTgt spid="25607"/>
                                        </p:tgtEl>
                                        <p:attrNameLst>
                                          <p:attrName>style.visibility</p:attrName>
                                        </p:attrNameLst>
                                      </p:cBhvr>
                                      <p:to>
                                        <p:strVal val="visible"/>
                                      </p:to>
                                    </p:set>
                                    <p:animEffect transition="in" filter="wipe(up)">
                                      <p:cBhvr>
                                        <p:cTn id="48" dur="3000"/>
                                        <p:tgtEl>
                                          <p:spTgt spid="25607"/>
                                        </p:tgtEl>
                                      </p:cBhvr>
                                    </p:animEffect>
                                  </p:childTnLst>
                                </p:cTn>
                              </p:par>
                            </p:childTnLst>
                          </p:cTn>
                        </p:par>
                      </p:childTnLst>
                    </p:cTn>
                  </p:par>
                  <p:par>
                    <p:cTn id="49" fill="hold">
                      <p:stCondLst>
                        <p:cond delay="indefinite"/>
                      </p:stCondLst>
                      <p:childTnLst>
                        <p:par>
                          <p:cTn id="50" fill="hold">
                            <p:stCondLst>
                              <p:cond delay="0"/>
                            </p:stCondLst>
                            <p:childTnLst>
                              <p:par>
                                <p:cTn id="51" presetID="1" presetClass="exit" presetSubtype="0" fill="hold" nodeType="clickEffect">
                                  <p:stCondLst>
                                    <p:cond delay="0"/>
                                  </p:stCondLst>
                                  <p:childTnLst>
                                    <p:set>
                                      <p:cBhvr>
                                        <p:cTn id="52" dur="1" fill="hold">
                                          <p:stCondLst>
                                            <p:cond delay="0"/>
                                          </p:stCondLst>
                                        </p:cTn>
                                        <p:tgtEl>
                                          <p:spTgt spid="25613"/>
                                        </p:tgtEl>
                                        <p:attrNameLst>
                                          <p:attrName>style.visibility</p:attrName>
                                        </p:attrNameLst>
                                      </p:cBhvr>
                                      <p:to>
                                        <p:strVal val="hidden"/>
                                      </p:to>
                                    </p:set>
                                  </p:childTnLst>
                                </p:cTn>
                              </p:par>
                              <p:par>
                                <p:cTn id="53" presetID="49" presetClass="path" presetSubtype="0" accel="50000" decel="50000" fill="hold" nodeType="withEffect">
                                  <p:stCondLst>
                                    <p:cond delay="0"/>
                                  </p:stCondLst>
                                  <p:childTnLst>
                                    <p:animMotion origin="layout" path="M -0.34671 -0.31075 L -0.00764 0.00578 " pathEditMode="relative" rAng="0" ptsTypes="AA">
                                      <p:cBhvr>
                                        <p:cTn id="54" dur="2000" fill="hold"/>
                                        <p:tgtEl>
                                          <p:spTgt spid="25612"/>
                                        </p:tgtEl>
                                        <p:attrNameLst>
                                          <p:attrName>ppt_x</p:attrName>
                                          <p:attrName>ppt_y</p:attrName>
                                        </p:attrNameLst>
                                      </p:cBhvr>
                                      <p:rCtr x="16900" y="15800"/>
                                    </p:animMotion>
                                  </p:childTnLst>
                                </p:cTn>
                              </p:par>
                              <p:par>
                                <p:cTn id="55" presetID="42" presetClass="path" presetSubtype="0" accel="50000" decel="50000" fill="hold" nodeType="withEffect">
                                  <p:stCondLst>
                                    <p:cond delay="0"/>
                                  </p:stCondLst>
                                  <p:childTnLst>
                                    <p:animMotion origin="layout" path="M 0.05851 -0.19399 L 0.0349 -0.01572 " pathEditMode="relative" rAng="0" ptsTypes="AA">
                                      <p:cBhvr>
                                        <p:cTn id="56" dur="2000" fill="hold"/>
                                        <p:tgtEl>
                                          <p:spTgt spid="25611"/>
                                        </p:tgtEl>
                                        <p:attrNameLst>
                                          <p:attrName>ppt_x</p:attrName>
                                          <p:attrName>ppt_y</p:attrName>
                                        </p:attrNameLst>
                                      </p:cBhvr>
                                      <p:rCtr x="-900" y="8900"/>
                                    </p:animMotion>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25605"/>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25609"/>
                                        </p:tgtEl>
                                        <p:attrNameLst>
                                          <p:attrName>style.visibility</p:attrName>
                                        </p:attrNameLst>
                                      </p:cBhvr>
                                      <p:to>
                                        <p:strVal val="visible"/>
                                      </p:to>
                                    </p:set>
                                  </p:childTnLst>
                                </p:cTn>
                              </p:par>
                            </p:childTnLst>
                          </p:cTn>
                        </p:par>
                        <p:par>
                          <p:cTn id="65" fill="hold">
                            <p:stCondLst>
                              <p:cond delay="0"/>
                            </p:stCondLst>
                            <p:childTnLst>
                              <p:par>
                                <p:cTn id="66" presetID="1" presetClass="entr" presetSubtype="0" fill="hold" grpId="0" nodeType="afterEffect">
                                  <p:stCondLst>
                                    <p:cond delay="0"/>
                                  </p:stCondLst>
                                  <p:childTnLst>
                                    <p:set>
                                      <p:cBhvr>
                                        <p:cTn id="67" dur="1" fill="hold">
                                          <p:stCondLst>
                                            <p:cond delay="0"/>
                                          </p:stCondLst>
                                        </p:cTn>
                                        <p:tgtEl>
                                          <p:spTgt spid="25615"/>
                                        </p:tgtEl>
                                        <p:attrNameLst>
                                          <p:attrName>style.visibility</p:attrName>
                                        </p:attrNameLst>
                                      </p:cBhvr>
                                      <p:to>
                                        <p:strVal val="visible"/>
                                      </p:to>
                                    </p:set>
                                  </p:childTnLst>
                                </p:cTn>
                              </p:par>
                            </p:childTnLst>
                          </p:cTn>
                        </p:par>
                      </p:childTnLst>
                    </p:cTn>
                  </p:par>
                  <p:par>
                    <p:cTn id="68" fill="hold">
                      <p:stCondLst>
                        <p:cond delay="indefinite"/>
                      </p:stCondLst>
                      <p:childTnLst>
                        <p:par>
                          <p:cTn id="69" fill="hold">
                            <p:stCondLst>
                              <p:cond delay="0"/>
                            </p:stCondLst>
                            <p:childTnLst>
                              <p:par>
                                <p:cTn id="70" presetID="12" presetClass="entr" presetSubtype="4" fill="hold" grpId="0" nodeType="clickEffect">
                                  <p:stCondLst>
                                    <p:cond delay="0"/>
                                  </p:stCondLst>
                                  <p:childTnLst>
                                    <p:set>
                                      <p:cBhvr>
                                        <p:cTn id="71" dur="1" fill="hold">
                                          <p:stCondLst>
                                            <p:cond delay="0"/>
                                          </p:stCondLst>
                                        </p:cTn>
                                        <p:tgtEl>
                                          <p:spTgt spid="25604"/>
                                        </p:tgtEl>
                                        <p:attrNameLst>
                                          <p:attrName>style.visibility</p:attrName>
                                        </p:attrNameLst>
                                      </p:cBhvr>
                                      <p:to>
                                        <p:strVal val="visible"/>
                                      </p:to>
                                    </p:set>
                                    <p:animEffect transition="in" filter="slide(fromBottom)">
                                      <p:cBhvr>
                                        <p:cTn id="72" dur="500"/>
                                        <p:tgtEl>
                                          <p:spTgt spid="25604"/>
                                        </p:tgtEl>
                                      </p:cBhvr>
                                    </p:animEffect>
                                  </p:childTnLst>
                                </p:cTn>
                              </p:par>
                            </p:childTnLst>
                          </p:cTn>
                        </p:par>
                      </p:childTnLst>
                    </p:cTn>
                  </p:par>
                  <p:par>
                    <p:cTn id="73" fill="hold">
                      <p:stCondLst>
                        <p:cond delay="indefinite"/>
                      </p:stCondLst>
                      <p:childTnLst>
                        <p:par>
                          <p:cTn id="74" fill="hold">
                            <p:stCondLst>
                              <p:cond delay="0"/>
                            </p:stCondLst>
                            <p:childTnLst>
                              <p:par>
                                <p:cTn id="75" presetID="27" presetClass="entr" presetSubtype="0" fill="hold" grpId="0" nodeType="clickEffect">
                                  <p:stCondLst>
                                    <p:cond delay="0"/>
                                  </p:stCondLst>
                                  <p:iterate type="lt">
                                    <p:tmPct val="50000"/>
                                  </p:iterate>
                                  <p:childTnLst>
                                    <p:set>
                                      <p:cBhvr>
                                        <p:cTn id="76" dur="1" fill="hold">
                                          <p:stCondLst>
                                            <p:cond delay="0"/>
                                          </p:stCondLst>
                                        </p:cTn>
                                        <p:tgtEl>
                                          <p:spTgt spid="25603"/>
                                        </p:tgtEl>
                                        <p:attrNameLst>
                                          <p:attrName>style.visibility</p:attrName>
                                        </p:attrNameLst>
                                      </p:cBhvr>
                                      <p:to>
                                        <p:strVal val="visible"/>
                                      </p:to>
                                    </p:set>
                                    <p:anim calcmode="discrete" valueType="clr">
                                      <p:cBhvr override="childStyle">
                                        <p:cTn id="77" dur="80"/>
                                        <p:tgtEl>
                                          <p:spTgt spid="25603"/>
                                        </p:tgtEl>
                                        <p:attrNameLst>
                                          <p:attrName>style.color</p:attrName>
                                        </p:attrNameLst>
                                      </p:cBhvr>
                                      <p:tavLst>
                                        <p:tav tm="0">
                                          <p:val>
                                            <p:clrVal>
                                              <a:schemeClr val="accent2"/>
                                            </p:clrVal>
                                          </p:val>
                                        </p:tav>
                                        <p:tav tm="50000">
                                          <p:val>
                                            <p:clrVal>
                                              <a:schemeClr val="hlink"/>
                                            </p:clrVal>
                                          </p:val>
                                        </p:tav>
                                      </p:tavLst>
                                    </p:anim>
                                    <p:anim calcmode="discrete" valueType="clr">
                                      <p:cBhvr>
                                        <p:cTn id="78" dur="80"/>
                                        <p:tgtEl>
                                          <p:spTgt spid="25603"/>
                                        </p:tgtEl>
                                        <p:attrNameLst>
                                          <p:attrName>fillcolor</p:attrName>
                                        </p:attrNameLst>
                                      </p:cBhvr>
                                      <p:tavLst>
                                        <p:tav tm="0">
                                          <p:val>
                                            <p:clrVal>
                                              <a:schemeClr val="accent2"/>
                                            </p:clrVal>
                                          </p:val>
                                        </p:tav>
                                        <p:tav tm="50000">
                                          <p:val>
                                            <p:clrVal>
                                              <a:schemeClr val="hlink"/>
                                            </p:clrVal>
                                          </p:val>
                                        </p:tav>
                                      </p:tavLst>
                                    </p:anim>
                                    <p:set>
                                      <p:cBhvr>
                                        <p:cTn id="79" dur="80"/>
                                        <p:tgtEl>
                                          <p:spTgt spid="25603"/>
                                        </p:tgtEl>
                                        <p:attrNameLst>
                                          <p:attrName>fill.type</p:attrName>
                                        </p:attrNameLst>
                                      </p:cBhvr>
                                      <p:to>
                                        <p:strVal val="solid"/>
                                      </p:to>
                                    </p:set>
                                  </p:childTnLst>
                                </p:cTn>
                              </p:par>
                            </p:childTnLst>
                          </p:cTn>
                        </p:par>
                      </p:childTnLst>
                    </p:cTn>
                  </p:par>
                  <p:par>
                    <p:cTn id="80" fill="hold">
                      <p:stCondLst>
                        <p:cond delay="indefinite"/>
                      </p:stCondLst>
                      <p:childTnLst>
                        <p:par>
                          <p:cTn id="81" fill="hold">
                            <p:stCondLst>
                              <p:cond delay="0"/>
                            </p:stCondLst>
                            <p:childTnLst>
                              <p:par>
                                <p:cTn id="82" presetID="27" presetClass="entr" presetSubtype="0" fill="hold" grpId="0" nodeType="clickEffect">
                                  <p:stCondLst>
                                    <p:cond delay="0"/>
                                  </p:stCondLst>
                                  <p:iterate type="lt">
                                    <p:tmPct val="50000"/>
                                  </p:iterate>
                                  <p:childTnLst>
                                    <p:set>
                                      <p:cBhvr>
                                        <p:cTn id="83" dur="1" fill="hold">
                                          <p:stCondLst>
                                            <p:cond delay="0"/>
                                          </p:stCondLst>
                                        </p:cTn>
                                        <p:tgtEl>
                                          <p:spTgt spid="25616"/>
                                        </p:tgtEl>
                                        <p:attrNameLst>
                                          <p:attrName>style.visibility</p:attrName>
                                        </p:attrNameLst>
                                      </p:cBhvr>
                                      <p:to>
                                        <p:strVal val="visible"/>
                                      </p:to>
                                    </p:set>
                                    <p:anim calcmode="discrete" valueType="clr">
                                      <p:cBhvr override="childStyle">
                                        <p:cTn id="84" dur="80"/>
                                        <p:tgtEl>
                                          <p:spTgt spid="25616"/>
                                        </p:tgtEl>
                                        <p:attrNameLst>
                                          <p:attrName>style.color</p:attrName>
                                        </p:attrNameLst>
                                      </p:cBhvr>
                                      <p:tavLst>
                                        <p:tav tm="0">
                                          <p:val>
                                            <p:clrVal>
                                              <a:schemeClr val="accent2"/>
                                            </p:clrVal>
                                          </p:val>
                                        </p:tav>
                                        <p:tav tm="50000">
                                          <p:val>
                                            <p:clrVal>
                                              <a:schemeClr val="hlink"/>
                                            </p:clrVal>
                                          </p:val>
                                        </p:tav>
                                      </p:tavLst>
                                    </p:anim>
                                    <p:anim calcmode="discrete" valueType="clr">
                                      <p:cBhvr>
                                        <p:cTn id="85" dur="80"/>
                                        <p:tgtEl>
                                          <p:spTgt spid="25616"/>
                                        </p:tgtEl>
                                        <p:attrNameLst>
                                          <p:attrName>fillcolor</p:attrName>
                                        </p:attrNameLst>
                                      </p:cBhvr>
                                      <p:tavLst>
                                        <p:tav tm="0">
                                          <p:val>
                                            <p:clrVal>
                                              <a:schemeClr val="accent2"/>
                                            </p:clrVal>
                                          </p:val>
                                        </p:tav>
                                        <p:tav tm="50000">
                                          <p:val>
                                            <p:clrVal>
                                              <a:schemeClr val="hlink"/>
                                            </p:clrVal>
                                          </p:val>
                                        </p:tav>
                                      </p:tavLst>
                                    </p:anim>
                                    <p:set>
                                      <p:cBhvr>
                                        <p:cTn id="86" dur="80"/>
                                        <p:tgtEl>
                                          <p:spTgt spid="2561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animBg="1"/>
      <p:bldP spid="25604" grpId="0"/>
      <p:bldP spid="25608" grpId="0"/>
      <p:bldP spid="25609" grpId="0"/>
      <p:bldP spid="25610" grpId="0"/>
      <p:bldP spid="25614" grpId="0"/>
      <p:bldP spid="25615" grpId="0"/>
      <p:bldP spid="2561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文本框 26625"/>
          <p:cNvSpPr txBox="1"/>
          <p:nvPr/>
        </p:nvSpPr>
        <p:spPr>
          <a:xfrm>
            <a:off x="2063750" y="188914"/>
            <a:ext cx="3600450" cy="579437"/>
          </a:xfrm>
          <a:prstGeom prst="rect">
            <a:avLst/>
          </a:prstGeom>
          <a:noFill/>
          <a:ln w="9525">
            <a:noFill/>
          </a:ln>
        </p:spPr>
        <p:txBody>
          <a:bodyPr>
            <a:spAutoFit/>
          </a:bodyPr>
          <a:lstStyle/>
          <a:p>
            <a:pPr lvl="0"/>
            <a:r>
              <a:rPr lang="zh-CN" altLang="en-US" sz="3200" b="1">
                <a:effectLst>
                  <a:outerShdw blurRad="38100" dist="38100" dir="2700000">
                    <a:srgbClr val="C0C0C0"/>
                  </a:outerShdw>
                </a:effectLst>
                <a:latin typeface="Arial" panose="020B0604020202020204" pitchFamily="34" charset="0"/>
                <a:ea typeface="华文新魏" pitchFamily="2" charset="-122"/>
              </a:rPr>
              <a:t>垂线的画法：</a:t>
            </a:r>
          </a:p>
        </p:txBody>
      </p:sp>
      <p:sp>
        <p:nvSpPr>
          <p:cNvPr id="26627" name="矩形 26626"/>
          <p:cNvSpPr/>
          <p:nvPr/>
        </p:nvSpPr>
        <p:spPr>
          <a:xfrm>
            <a:off x="5403851" y="3414713"/>
            <a:ext cx="144463" cy="144462"/>
          </a:xfrm>
          <a:prstGeom prst="rect">
            <a:avLst/>
          </a:prstGeom>
          <a:solidFill>
            <a:schemeClr val="accent1"/>
          </a:solidFill>
          <a:ln w="38100" cap="flat" cmpd="sng">
            <a:solidFill>
              <a:srgbClr val="CC0066"/>
            </a:solidFill>
            <a:prstDash val="solid"/>
            <a:miter/>
            <a:headEnd type="none" w="med" len="med"/>
            <a:tailEnd type="none" w="med" len="med"/>
          </a:ln>
        </p:spPr>
        <p:txBody>
          <a:bodyPr/>
          <a:lstStyle/>
          <a:p>
            <a:endParaRPr lang="zh-CN" altLang="en-US"/>
          </a:p>
        </p:txBody>
      </p:sp>
      <p:sp>
        <p:nvSpPr>
          <p:cNvPr id="26628" name="直接连接符 26627"/>
          <p:cNvSpPr/>
          <p:nvPr/>
        </p:nvSpPr>
        <p:spPr>
          <a:xfrm>
            <a:off x="4440239" y="3573463"/>
            <a:ext cx="3024187" cy="0"/>
          </a:xfrm>
          <a:prstGeom prst="line">
            <a:avLst/>
          </a:prstGeom>
          <a:ln w="57150" cap="flat" cmpd="sng">
            <a:solidFill>
              <a:srgbClr val="FF3300"/>
            </a:solidFill>
            <a:prstDash val="solid"/>
            <a:headEnd type="none" w="med" len="med"/>
            <a:tailEnd type="none" w="med" len="med"/>
          </a:ln>
        </p:spPr>
      </p:sp>
      <p:sp>
        <p:nvSpPr>
          <p:cNvPr id="26629" name="椭圆 26628"/>
          <p:cNvSpPr/>
          <p:nvPr/>
        </p:nvSpPr>
        <p:spPr>
          <a:xfrm>
            <a:off x="5332414" y="3502026"/>
            <a:ext cx="142875" cy="142875"/>
          </a:xfrm>
          <a:prstGeom prst="ellipse">
            <a:avLst/>
          </a:prstGeom>
          <a:solidFill>
            <a:srgbClr val="0000FF"/>
          </a:solidFill>
          <a:ln w="9525" cap="flat" cmpd="sng">
            <a:solidFill>
              <a:srgbClr val="0000FF"/>
            </a:solidFill>
            <a:prstDash val="solid"/>
            <a:headEnd type="none" w="med" len="med"/>
            <a:tailEnd type="none" w="med" len="med"/>
          </a:ln>
        </p:spPr>
        <p:txBody>
          <a:bodyPr/>
          <a:lstStyle/>
          <a:p>
            <a:endParaRPr lang="zh-CN" altLang="en-US"/>
          </a:p>
        </p:txBody>
      </p:sp>
      <p:sp>
        <p:nvSpPr>
          <p:cNvPr id="26630" name="文本框 26629"/>
          <p:cNvSpPr txBox="1"/>
          <p:nvPr/>
        </p:nvSpPr>
        <p:spPr>
          <a:xfrm>
            <a:off x="7535863" y="3241675"/>
            <a:ext cx="311150" cy="641350"/>
          </a:xfrm>
          <a:prstGeom prst="rect">
            <a:avLst/>
          </a:prstGeom>
          <a:noFill/>
          <a:ln w="9525">
            <a:noFill/>
          </a:ln>
        </p:spPr>
        <p:txBody>
          <a:bodyPr wrap="none" anchor="t">
            <a:spAutoFit/>
          </a:bodyPr>
          <a:lstStyle/>
          <a:p>
            <a:pPr lvl="0"/>
            <a:r>
              <a:rPr lang="en-US" altLang="zh-CN" sz="3600" i="1">
                <a:latin typeface="Times New Roman" panose="02020603050405020304" pitchFamily="18" charset="0"/>
                <a:ea typeface="华文新魏" pitchFamily="2" charset="-122"/>
              </a:rPr>
              <a:t>l</a:t>
            </a:r>
          </a:p>
        </p:txBody>
      </p:sp>
      <p:sp>
        <p:nvSpPr>
          <p:cNvPr id="26631" name="文本框 26630"/>
          <p:cNvSpPr txBox="1"/>
          <p:nvPr/>
        </p:nvSpPr>
        <p:spPr>
          <a:xfrm>
            <a:off x="5375275" y="3429000"/>
            <a:ext cx="514350" cy="641350"/>
          </a:xfrm>
          <a:prstGeom prst="rect">
            <a:avLst/>
          </a:prstGeom>
          <a:noFill/>
          <a:ln w="9525">
            <a:noFill/>
          </a:ln>
        </p:spPr>
        <p:txBody>
          <a:bodyPr wrap="none" anchor="t">
            <a:spAutoFit/>
          </a:bodyPr>
          <a:lstStyle/>
          <a:p>
            <a:pPr lvl="0"/>
            <a:r>
              <a:rPr lang="en-US" altLang="zh-CN" sz="3600" b="1">
                <a:latin typeface="Times New Roman" panose="02020603050405020304" pitchFamily="18" charset="0"/>
                <a:ea typeface="宋体" panose="02010600030101010101" pitchFamily="2" charset="-122"/>
              </a:rPr>
              <a:t>A</a:t>
            </a:r>
          </a:p>
        </p:txBody>
      </p:sp>
      <p:sp>
        <p:nvSpPr>
          <p:cNvPr id="26632" name="文本框 26631"/>
          <p:cNvSpPr txBox="1"/>
          <p:nvPr/>
        </p:nvSpPr>
        <p:spPr>
          <a:xfrm>
            <a:off x="2208214" y="836614"/>
            <a:ext cx="7991475" cy="579437"/>
          </a:xfrm>
          <a:prstGeom prst="rect">
            <a:avLst/>
          </a:prstGeom>
          <a:noFill/>
          <a:ln w="9525">
            <a:noFill/>
          </a:ln>
        </p:spPr>
        <p:txBody>
          <a:bodyPr>
            <a:spAutoFit/>
          </a:bodyPr>
          <a:lstStyle/>
          <a:p>
            <a:pPr lvl="0"/>
            <a:r>
              <a:rPr lang="zh-CN" altLang="en-US" sz="3200" b="1">
                <a:solidFill>
                  <a:srgbClr val="0000FF"/>
                </a:solidFill>
                <a:effectLst>
                  <a:outerShdw blurRad="38100" dist="38100" dir="2700000">
                    <a:srgbClr val="C0C0C0"/>
                  </a:outerShdw>
                </a:effectLst>
                <a:latin typeface="Arial" panose="020B0604020202020204" pitchFamily="34" charset="0"/>
                <a:ea typeface="华文新魏" pitchFamily="2" charset="-122"/>
              </a:rPr>
              <a:t>如图，已知直线 </a:t>
            </a:r>
            <a:r>
              <a:rPr lang="en-US" altLang="zh-CN" sz="3200" b="1" i="1">
                <a:solidFill>
                  <a:srgbClr val="0000FF"/>
                </a:solidFill>
                <a:effectLst>
                  <a:outerShdw blurRad="38100" dist="38100" dir="2700000">
                    <a:srgbClr val="C0C0C0"/>
                  </a:outerShdw>
                </a:effectLst>
                <a:latin typeface="Times New Roman" panose="02020603050405020304" pitchFamily="18" charset="0"/>
                <a:ea typeface="PMingLiU" panose="02020500000000000000" pitchFamily="18" charset="-120"/>
              </a:rPr>
              <a:t>l</a:t>
            </a:r>
            <a:r>
              <a:rPr lang="en-US" altLang="zh-CN" sz="3200" b="1">
                <a:solidFill>
                  <a:srgbClr val="0000FF"/>
                </a:solidFill>
                <a:effectLst>
                  <a:outerShdw blurRad="38100" dist="38100" dir="2700000">
                    <a:srgbClr val="C0C0C0"/>
                  </a:outerShdw>
                </a:effectLst>
                <a:latin typeface="Arial" panose="020B0604020202020204" pitchFamily="34" charset="0"/>
                <a:ea typeface="华文新魏" pitchFamily="2" charset="-122"/>
              </a:rPr>
              <a:t> </a:t>
            </a:r>
            <a:r>
              <a:rPr lang="zh-CN" altLang="en-US" sz="3200" b="1">
                <a:solidFill>
                  <a:srgbClr val="0000FF"/>
                </a:solidFill>
                <a:effectLst>
                  <a:outerShdw blurRad="38100" dist="38100" dir="2700000">
                    <a:srgbClr val="C0C0C0"/>
                  </a:outerShdw>
                </a:effectLst>
                <a:latin typeface="Arial" panose="020B0604020202020204" pitchFamily="34" charset="0"/>
                <a:ea typeface="华文新魏" pitchFamily="2" charset="-122"/>
              </a:rPr>
              <a:t>和</a:t>
            </a:r>
            <a:r>
              <a:rPr lang="en-US" altLang="zh-CN" sz="3200" b="1" i="1">
                <a:solidFill>
                  <a:srgbClr val="0000FF"/>
                </a:solidFill>
                <a:effectLst>
                  <a:outerShdw blurRad="38100" dist="38100" dir="2700000">
                    <a:srgbClr val="C0C0C0"/>
                  </a:outerShdw>
                </a:effectLst>
                <a:latin typeface="Times New Roman" panose="02020603050405020304" pitchFamily="18" charset="0"/>
                <a:ea typeface="PMingLiU" panose="02020500000000000000" pitchFamily="18" charset="-120"/>
              </a:rPr>
              <a:t>l</a:t>
            </a:r>
            <a:r>
              <a:rPr lang="zh-CN" altLang="en-US" sz="3200" b="1">
                <a:solidFill>
                  <a:srgbClr val="0000FF"/>
                </a:solidFill>
                <a:effectLst>
                  <a:outerShdw blurRad="38100" dist="38100" dir="2700000">
                    <a:srgbClr val="C0C0C0"/>
                  </a:outerShdw>
                </a:effectLst>
                <a:latin typeface="Arial" panose="020B0604020202020204" pitchFamily="34" charset="0"/>
                <a:ea typeface="华文新魏" pitchFamily="2" charset="-122"/>
              </a:rPr>
              <a:t>上的一点</a:t>
            </a:r>
            <a:r>
              <a:rPr lang="en-US" altLang="zh-CN" sz="3200" b="1">
                <a:solidFill>
                  <a:srgbClr val="0000FF"/>
                </a:solidFill>
                <a:effectLst>
                  <a:outerShdw blurRad="38100" dist="38100" dir="2700000">
                    <a:srgbClr val="C0C0C0"/>
                  </a:outerShdw>
                </a:effectLst>
                <a:latin typeface="Arial" panose="020B0604020202020204" pitchFamily="34" charset="0"/>
                <a:ea typeface="华文新魏" pitchFamily="2" charset="-122"/>
              </a:rPr>
              <a:t>A ,</a:t>
            </a:r>
            <a:r>
              <a:rPr lang="zh-CN" altLang="en-US" sz="3200" b="1">
                <a:solidFill>
                  <a:srgbClr val="0000FF"/>
                </a:solidFill>
                <a:effectLst>
                  <a:outerShdw blurRad="38100" dist="38100" dir="2700000">
                    <a:srgbClr val="C0C0C0"/>
                  </a:outerShdw>
                </a:effectLst>
                <a:latin typeface="Arial" panose="020B0604020202020204" pitchFamily="34" charset="0"/>
                <a:ea typeface="华文新魏" pitchFamily="2" charset="-122"/>
              </a:rPr>
              <a:t>作</a:t>
            </a:r>
            <a:r>
              <a:rPr lang="en-US" altLang="zh-CN" sz="3200" b="1">
                <a:solidFill>
                  <a:srgbClr val="0000FF"/>
                </a:solidFill>
                <a:effectLst>
                  <a:outerShdw blurRad="38100" dist="38100" dir="2700000">
                    <a:srgbClr val="C0C0C0"/>
                  </a:outerShdw>
                </a:effectLst>
                <a:latin typeface="PMingLiU" panose="02020500000000000000" pitchFamily="18" charset="-120"/>
                <a:ea typeface="PMingLiU" panose="02020500000000000000" pitchFamily="18" charset="-120"/>
              </a:rPr>
              <a:t>l</a:t>
            </a:r>
            <a:r>
              <a:rPr lang="zh-CN" altLang="en-US" sz="3200" b="1">
                <a:solidFill>
                  <a:srgbClr val="0000FF"/>
                </a:solidFill>
                <a:effectLst>
                  <a:outerShdw blurRad="38100" dist="38100" dir="2700000">
                    <a:srgbClr val="C0C0C0"/>
                  </a:outerShdw>
                </a:effectLst>
                <a:latin typeface="Arial" panose="020B0604020202020204" pitchFamily="34" charset="0"/>
                <a:ea typeface="华文新魏" pitchFamily="2" charset="-122"/>
              </a:rPr>
              <a:t>的垂线</a:t>
            </a:r>
            <a:r>
              <a:rPr lang="en-US" altLang="zh-CN" sz="3200" b="1">
                <a:solidFill>
                  <a:srgbClr val="0000FF"/>
                </a:solidFill>
                <a:effectLst>
                  <a:outerShdw blurRad="38100" dist="38100" dir="2700000">
                    <a:srgbClr val="C0C0C0"/>
                  </a:outerShdw>
                </a:effectLst>
                <a:latin typeface="Arial" panose="020B0604020202020204" pitchFamily="34" charset="0"/>
                <a:ea typeface="华文新魏" pitchFamily="2" charset="-122"/>
              </a:rPr>
              <a:t>.</a:t>
            </a:r>
          </a:p>
        </p:txBody>
      </p:sp>
      <p:graphicFrame>
        <p:nvGraphicFramePr>
          <p:cNvPr id="26633" name="对象 26632"/>
          <p:cNvGraphicFramePr>
            <a:graphicFrameLocks noChangeAspect="1"/>
          </p:cNvGraphicFramePr>
          <p:nvPr/>
        </p:nvGraphicFramePr>
        <p:xfrm>
          <a:off x="2063751" y="4868864"/>
          <a:ext cx="6130925" cy="649287"/>
        </p:xfrm>
        <a:graphic>
          <a:graphicData uri="http://schemas.openxmlformats.org/presentationml/2006/ole">
            <mc:AlternateContent xmlns:mc="http://schemas.openxmlformats.org/markup-compatibility/2006">
              <mc:Choice xmlns:v="urn:schemas-microsoft-com:vml" Requires="v">
                <p:oleObj spid="_x0000_s20500" r:id="rId3" imgW="7797165" imgH="825500" progId="Flash.Movie">
                  <p:embed/>
                </p:oleObj>
              </mc:Choice>
              <mc:Fallback>
                <p:oleObj r:id="rId3" imgW="7797165" imgH="825500" progId="Flash.Movie">
                  <p:embed/>
                  <p:pic>
                    <p:nvPicPr>
                      <p:cNvPr id="0" name=""/>
                      <p:cNvPicPr/>
                      <p:nvPr/>
                    </p:nvPicPr>
                    <p:blipFill>
                      <a:blip r:embed="rId4"/>
                      <a:stretch>
                        <a:fillRect/>
                      </a:stretch>
                    </p:blipFill>
                    <p:spPr>
                      <a:xfrm>
                        <a:off x="2063751" y="4868864"/>
                        <a:ext cx="6130925" cy="649287"/>
                      </a:xfrm>
                      <a:prstGeom prst="rect">
                        <a:avLst/>
                      </a:prstGeom>
                      <a:noFill/>
                      <a:ln w="38100">
                        <a:noFill/>
                        <a:miter/>
                      </a:ln>
                    </p:spPr>
                  </p:pic>
                </p:oleObj>
              </mc:Fallback>
            </mc:AlternateContent>
          </a:graphicData>
        </a:graphic>
      </p:graphicFrame>
      <p:graphicFrame>
        <p:nvGraphicFramePr>
          <p:cNvPr id="26634" name="对象 26633"/>
          <p:cNvGraphicFramePr>
            <a:graphicFrameLocks noChangeAspect="1"/>
          </p:cNvGraphicFramePr>
          <p:nvPr/>
        </p:nvGraphicFramePr>
        <p:xfrm>
          <a:off x="8543925" y="3938589"/>
          <a:ext cx="1149350" cy="1781175"/>
        </p:xfrm>
        <a:graphic>
          <a:graphicData uri="http://schemas.openxmlformats.org/presentationml/2006/ole">
            <mc:AlternateContent xmlns:mc="http://schemas.openxmlformats.org/markup-compatibility/2006">
              <mc:Choice xmlns:v="urn:schemas-microsoft-com:vml" Requires="v">
                <p:oleObj spid="_x0000_s20501" r:id="rId5" imgW="1149350" imgH="1781175" progId="Flash.Movie">
                  <p:embed/>
                </p:oleObj>
              </mc:Choice>
              <mc:Fallback>
                <p:oleObj r:id="rId5" imgW="1149350" imgH="1781175" progId="Flash.Movie">
                  <p:embed/>
                  <p:pic>
                    <p:nvPicPr>
                      <p:cNvPr id="0" name=""/>
                      <p:cNvPicPr/>
                      <p:nvPr/>
                    </p:nvPicPr>
                    <p:blipFill>
                      <a:blip r:embed="rId6"/>
                      <a:stretch>
                        <a:fillRect/>
                      </a:stretch>
                    </p:blipFill>
                    <p:spPr>
                      <a:xfrm>
                        <a:off x="8543925" y="3938589"/>
                        <a:ext cx="1149350" cy="1781175"/>
                      </a:xfrm>
                      <a:prstGeom prst="rect">
                        <a:avLst/>
                      </a:prstGeom>
                      <a:noFill/>
                      <a:ln w="38100">
                        <a:noFill/>
                        <a:miter/>
                      </a:ln>
                    </p:spPr>
                  </p:pic>
                </p:oleObj>
              </mc:Fallback>
            </mc:AlternateContent>
          </a:graphicData>
        </a:graphic>
      </p:graphicFrame>
      <p:graphicFrame>
        <p:nvGraphicFramePr>
          <p:cNvPr id="26635" name="对象 26634"/>
          <p:cNvGraphicFramePr>
            <a:graphicFrameLocks noChangeAspect="1"/>
          </p:cNvGraphicFramePr>
          <p:nvPr/>
        </p:nvGraphicFramePr>
        <p:xfrm>
          <a:off x="5360989" y="490538"/>
          <a:ext cx="746125" cy="1427162"/>
        </p:xfrm>
        <a:graphic>
          <a:graphicData uri="http://schemas.openxmlformats.org/presentationml/2006/ole">
            <mc:AlternateContent xmlns:mc="http://schemas.openxmlformats.org/markup-compatibility/2006">
              <mc:Choice xmlns:v="urn:schemas-microsoft-com:vml" Requires="v">
                <p:oleObj spid="_x0000_s20502" r:id="rId7" imgW="747395" imgH="1428115" progId="Flash.Movie">
                  <p:embed/>
                </p:oleObj>
              </mc:Choice>
              <mc:Fallback>
                <p:oleObj r:id="rId7" imgW="747395" imgH="1428115" progId="Flash.Movie">
                  <p:embed/>
                  <p:pic>
                    <p:nvPicPr>
                      <p:cNvPr id="0" name=""/>
                      <p:cNvPicPr/>
                      <p:nvPr/>
                    </p:nvPicPr>
                    <p:blipFill>
                      <a:blip r:embed="rId8"/>
                      <a:stretch>
                        <a:fillRect/>
                      </a:stretch>
                    </p:blipFill>
                    <p:spPr>
                      <a:xfrm>
                        <a:off x="5360989" y="490538"/>
                        <a:ext cx="746125" cy="1427162"/>
                      </a:xfrm>
                      <a:prstGeom prst="rect">
                        <a:avLst/>
                      </a:prstGeom>
                      <a:noFill/>
                      <a:ln w="38100">
                        <a:noFill/>
                        <a:miter/>
                      </a:ln>
                    </p:spPr>
                  </p:pic>
                </p:oleObj>
              </mc:Fallback>
            </mc:AlternateContent>
          </a:graphicData>
        </a:graphic>
      </p:graphicFrame>
      <p:sp>
        <p:nvSpPr>
          <p:cNvPr id="26636" name="文本框 26635"/>
          <p:cNvSpPr txBox="1"/>
          <p:nvPr/>
        </p:nvSpPr>
        <p:spPr>
          <a:xfrm>
            <a:off x="4943475" y="1700213"/>
            <a:ext cx="488950" cy="641350"/>
          </a:xfrm>
          <a:prstGeom prst="rect">
            <a:avLst/>
          </a:prstGeom>
          <a:noFill/>
          <a:ln w="9525">
            <a:noFill/>
          </a:ln>
        </p:spPr>
        <p:txBody>
          <a:bodyPr wrap="none" anchor="t">
            <a:spAutoFit/>
          </a:bodyPr>
          <a:lstStyle/>
          <a:p>
            <a:pPr lvl="0"/>
            <a:r>
              <a:rPr lang="en-US" altLang="zh-CN" sz="3600" b="1">
                <a:latin typeface="Times New Roman" panose="02020603050405020304" pitchFamily="18" charset="0"/>
                <a:ea typeface="宋体" panose="02010600030101010101" pitchFamily="2" charset="-122"/>
              </a:rPr>
              <a:t>B</a:t>
            </a:r>
          </a:p>
        </p:txBody>
      </p:sp>
      <p:sp>
        <p:nvSpPr>
          <p:cNvPr id="26637" name="文本框 26636"/>
          <p:cNvSpPr txBox="1"/>
          <p:nvPr/>
        </p:nvSpPr>
        <p:spPr>
          <a:xfrm>
            <a:off x="2279650" y="5807076"/>
            <a:ext cx="7632700" cy="519113"/>
          </a:xfrm>
          <a:prstGeom prst="rect">
            <a:avLst/>
          </a:prstGeom>
          <a:solidFill>
            <a:srgbClr val="FF99CC"/>
          </a:solidFill>
          <a:ln w="9525">
            <a:noFill/>
          </a:ln>
        </p:spPr>
        <p:txBody>
          <a:bodyPr>
            <a:spAutoFit/>
          </a:bodyPr>
          <a:lstStyle/>
          <a:p>
            <a:pPr lvl="0"/>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4</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画线</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沿着三角板的另一直角边画出垂线</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p>
        </p:txBody>
      </p:sp>
      <p:sp>
        <p:nvSpPr>
          <p:cNvPr id="26638" name="文本框 26637"/>
          <p:cNvSpPr txBox="1"/>
          <p:nvPr/>
        </p:nvSpPr>
        <p:spPr>
          <a:xfrm>
            <a:off x="2279650" y="4278313"/>
            <a:ext cx="7632700" cy="519112"/>
          </a:xfrm>
          <a:prstGeom prst="rect">
            <a:avLst/>
          </a:prstGeom>
          <a:solidFill>
            <a:srgbClr val="FF99CC"/>
          </a:solidFill>
          <a:ln w="9525">
            <a:noFill/>
          </a:ln>
        </p:spPr>
        <p:txBody>
          <a:bodyPr>
            <a:spAutoFit/>
          </a:bodyPr>
          <a:lstStyle/>
          <a:p>
            <a:pPr lvl="0"/>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1</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放</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放直尺</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直尺的一边要与已知直线重合</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p>
        </p:txBody>
      </p:sp>
      <p:sp>
        <p:nvSpPr>
          <p:cNvPr id="26639" name="文本框 26638"/>
          <p:cNvSpPr txBox="1"/>
          <p:nvPr/>
        </p:nvSpPr>
        <p:spPr>
          <a:xfrm>
            <a:off x="2279650" y="5289551"/>
            <a:ext cx="7632700" cy="519113"/>
          </a:xfrm>
          <a:prstGeom prst="rect">
            <a:avLst/>
          </a:prstGeom>
          <a:solidFill>
            <a:srgbClr val="FF99CC"/>
          </a:solidFill>
          <a:ln w="9525">
            <a:noFill/>
          </a:ln>
        </p:spPr>
        <p:txBody>
          <a:bodyPr>
            <a:spAutoFit/>
          </a:bodyPr>
          <a:lstStyle/>
          <a:p>
            <a:pPr lvl="0"/>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3</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移</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移动三角板到已知点</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p>
        </p:txBody>
      </p:sp>
      <p:sp>
        <p:nvSpPr>
          <p:cNvPr id="26640" name="文本框 26639"/>
          <p:cNvSpPr txBox="1"/>
          <p:nvPr/>
        </p:nvSpPr>
        <p:spPr>
          <a:xfrm>
            <a:off x="2279650" y="4786313"/>
            <a:ext cx="7632700" cy="519112"/>
          </a:xfrm>
          <a:prstGeom prst="rect">
            <a:avLst/>
          </a:prstGeom>
          <a:solidFill>
            <a:srgbClr val="FF99CC"/>
          </a:solidFill>
          <a:ln w="9525">
            <a:noFill/>
          </a:ln>
        </p:spPr>
        <p:txBody>
          <a:bodyPr>
            <a:spAutoFit/>
          </a:bodyPr>
          <a:lstStyle/>
          <a:p>
            <a:pPr lvl="0"/>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2</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靠</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靠三角板</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把三角板的一直角边靠在直尺上</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p>
        </p:txBody>
      </p:sp>
      <p:sp>
        <p:nvSpPr>
          <p:cNvPr id="26641" name="文本框 26640"/>
          <p:cNvSpPr txBox="1"/>
          <p:nvPr/>
        </p:nvSpPr>
        <p:spPr>
          <a:xfrm>
            <a:off x="6240463" y="1700213"/>
            <a:ext cx="3600450" cy="1569660"/>
          </a:xfrm>
          <a:prstGeom prst="rect">
            <a:avLst/>
          </a:prstGeom>
          <a:solidFill>
            <a:srgbClr val="FFFF99"/>
          </a:solidFill>
          <a:ln w="9525">
            <a:noFill/>
          </a:ln>
        </p:spPr>
        <p:txBody>
          <a:bodyPr>
            <a:spAutoFit/>
          </a:bodyPr>
          <a:lstStyle/>
          <a:p>
            <a:pPr lvl="0"/>
            <a:r>
              <a:rPr lang="zh-CN" altLang="en-US" sz="3200" b="1">
                <a:effectLst>
                  <a:outerShdw blurRad="38100" dist="38100" dir="2700000">
                    <a:srgbClr val="FFFFFF"/>
                  </a:outerShdw>
                </a:effectLst>
                <a:latin typeface="Arial" panose="020B0604020202020204" pitchFamily="34" charset="0"/>
                <a:ea typeface="华文新魏" pitchFamily="2" charset="-122"/>
              </a:rPr>
              <a:t>       </a:t>
            </a:r>
            <a:r>
              <a:rPr lang="zh-CN" altLang="en-US" sz="3200" b="1">
                <a:solidFill>
                  <a:srgbClr val="CC0066"/>
                </a:solidFill>
                <a:effectLst>
                  <a:outerShdw blurRad="38100" dist="38100" dir="2700000">
                    <a:srgbClr val="000000"/>
                  </a:outerShdw>
                </a:effectLst>
                <a:latin typeface="Arial" panose="020B0604020202020204" pitchFamily="34" charset="0"/>
                <a:ea typeface="华文新魏" pitchFamily="2" charset="-122"/>
              </a:rPr>
              <a:t>则所画直线</a:t>
            </a:r>
            <a:r>
              <a:rPr lang="en-US" altLang="zh-CN" sz="3200" b="1">
                <a:solidFill>
                  <a:srgbClr val="CC0066"/>
                </a:solidFill>
                <a:effectLst>
                  <a:outerShdw blurRad="38100" dist="38100" dir="2700000">
                    <a:srgbClr val="000000"/>
                  </a:outerShdw>
                </a:effectLst>
                <a:latin typeface="Arial" panose="020B0604020202020204" pitchFamily="34" charset="0"/>
                <a:ea typeface="华文新魏" pitchFamily="2" charset="-122"/>
              </a:rPr>
              <a:t>AB</a:t>
            </a:r>
            <a:r>
              <a:rPr lang="zh-CN" altLang="en-US" sz="3200" b="1">
                <a:solidFill>
                  <a:srgbClr val="CC0066"/>
                </a:solidFill>
                <a:effectLst>
                  <a:outerShdw blurRad="38100" dist="38100" dir="2700000">
                    <a:srgbClr val="000000"/>
                  </a:outerShdw>
                </a:effectLst>
                <a:latin typeface="Arial" panose="020B0604020202020204" pitchFamily="34" charset="0"/>
                <a:ea typeface="华文新魏" pitchFamily="2" charset="-122"/>
              </a:rPr>
              <a:t>是过点</a:t>
            </a:r>
            <a:r>
              <a:rPr lang="en-US" altLang="zh-CN" sz="3200" b="1">
                <a:solidFill>
                  <a:srgbClr val="CC0066"/>
                </a:solidFill>
                <a:effectLst>
                  <a:outerShdw blurRad="38100" dist="38100" dir="2700000">
                    <a:srgbClr val="000000"/>
                  </a:outerShdw>
                </a:effectLst>
                <a:latin typeface="Arial" panose="020B0604020202020204" pitchFamily="34" charset="0"/>
                <a:ea typeface="华文新魏" pitchFamily="2" charset="-122"/>
              </a:rPr>
              <a:t>A</a:t>
            </a:r>
            <a:r>
              <a:rPr lang="zh-CN" altLang="en-US" sz="3200" b="1">
                <a:solidFill>
                  <a:srgbClr val="CC0066"/>
                </a:solidFill>
                <a:effectLst>
                  <a:outerShdw blurRad="38100" dist="38100" dir="2700000">
                    <a:srgbClr val="000000"/>
                  </a:outerShdw>
                </a:effectLst>
                <a:latin typeface="Arial" panose="020B0604020202020204" pitchFamily="34" charset="0"/>
                <a:ea typeface="华文新魏" pitchFamily="2" charset="-122"/>
              </a:rPr>
              <a:t>的直线</a:t>
            </a:r>
            <a:r>
              <a:rPr lang="en-US" altLang="zh-CN" sz="3200" b="1" i="1">
                <a:solidFill>
                  <a:srgbClr val="CC0066"/>
                </a:solidFill>
                <a:effectLst>
                  <a:outerShdw blurRad="38100" dist="38100" dir="2700000">
                    <a:srgbClr val="000000"/>
                  </a:outerShdw>
                </a:effectLst>
                <a:latin typeface="Times New Roman" panose="02020603050405020304" pitchFamily="18" charset="0"/>
                <a:ea typeface="PMingLiU" panose="02020500000000000000" pitchFamily="18" charset="-120"/>
              </a:rPr>
              <a:t>l</a:t>
            </a:r>
            <a:r>
              <a:rPr lang="zh-CN" altLang="en-US" sz="3200" b="1">
                <a:solidFill>
                  <a:srgbClr val="CC0066"/>
                </a:solidFill>
                <a:effectLst>
                  <a:outerShdw blurRad="38100" dist="38100" dir="2700000">
                    <a:srgbClr val="000000"/>
                  </a:outerShdw>
                </a:effectLst>
                <a:latin typeface="Arial" panose="020B0604020202020204" pitchFamily="34" charset="0"/>
                <a:ea typeface="华文新魏" pitchFamily="2" charset="-122"/>
              </a:rPr>
              <a:t>的垂线</a:t>
            </a:r>
            <a:r>
              <a:rPr lang="en-US" altLang="zh-CN" sz="3200" b="1">
                <a:solidFill>
                  <a:srgbClr val="CC0066"/>
                </a:solidFill>
                <a:effectLst>
                  <a:outerShdw blurRad="38100" dist="38100" dir="2700000">
                    <a:srgbClr val="000000"/>
                  </a:outerShdw>
                </a:effectLst>
                <a:latin typeface="Arial" panose="020B0604020202020204" pitchFamily="34" charset="0"/>
                <a:ea typeface="华文新魏" pitchFamily="2" charset="-122"/>
              </a:rPr>
              <a:t>.</a:t>
            </a:r>
          </a:p>
        </p:txBody>
      </p:sp>
      <p:sp>
        <p:nvSpPr>
          <p:cNvPr id="26642" name="直接连接符 26641"/>
          <p:cNvSpPr/>
          <p:nvPr/>
        </p:nvSpPr>
        <p:spPr>
          <a:xfrm flipH="1">
            <a:off x="5375275" y="1411289"/>
            <a:ext cx="57150" cy="2593975"/>
          </a:xfrm>
          <a:prstGeom prst="line">
            <a:avLst/>
          </a:prstGeom>
          <a:ln w="57150" cap="flat" cmpd="sng">
            <a:solidFill>
              <a:schemeClr val="tx1"/>
            </a:solidFill>
            <a:prstDash val="solid"/>
            <a:headEnd type="none" w="med" len="med"/>
            <a:tailEnd type="none" w="med" len="med"/>
          </a:ln>
        </p:spPr>
      </p:sp>
      <p:sp>
        <p:nvSpPr>
          <p:cNvPr id="26643" name="矩形 26642"/>
          <p:cNvSpPr/>
          <p:nvPr/>
        </p:nvSpPr>
        <p:spPr>
          <a:xfrm>
            <a:off x="1992314" y="1484313"/>
            <a:ext cx="2124075" cy="2654300"/>
          </a:xfrm>
          <a:prstGeom prst="rect">
            <a:avLst/>
          </a:prstGeom>
          <a:noFill/>
          <a:ln w="9525">
            <a:noFill/>
          </a:ln>
        </p:spPr>
        <p:txBody>
          <a:bodyPr>
            <a:spAutoFit/>
          </a:bodyPr>
          <a:lstStyle/>
          <a:p>
            <a:pPr indent="266700">
              <a:spcBef>
                <a:spcPct val="50000"/>
              </a:spcBef>
            </a:pPr>
            <a:r>
              <a:rPr lang="zh-CN" altLang="en-US" sz="2800" b="1">
                <a:solidFill>
                  <a:srgbClr val="FF0000"/>
                </a:solidFill>
                <a:latin typeface="Times New Roman" panose="02020603050405020304" pitchFamily="18" charset="0"/>
                <a:ea typeface="黑体" panose="02010609060101010101" pitchFamily="49" charset="-122"/>
              </a:rPr>
              <a:t>结论：过直线上的一点有且只有一条直线与已知直线互相垂直。</a:t>
            </a:r>
          </a:p>
        </p:txBody>
      </p:sp>
    </p:spTree>
    <p:extLst>
      <p:ext uri="{BB962C8B-B14F-4D97-AF65-F5344CB8AC3E}">
        <p14:creationId xmlns:p14="http://schemas.microsoft.com/office/powerpoint/2010/main" val="214847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663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663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26632"/>
                                        </p:tgtEl>
                                        <p:attrNameLst>
                                          <p:attrName>style.visibility</p:attrName>
                                        </p:attrNameLst>
                                      </p:cBhvr>
                                      <p:to>
                                        <p:strVal val="visible"/>
                                      </p:to>
                                    </p:set>
                                    <p:animEffect transition="in" filter="slide(fromBottom)">
                                      <p:cBhvr>
                                        <p:cTn id="13" dur="500"/>
                                        <p:tgtEl>
                                          <p:spTgt spid="26632"/>
                                        </p:tgtEl>
                                      </p:cBhvr>
                                    </p:animEffect>
                                  </p:childTnLst>
                                </p:cTn>
                              </p:par>
                            </p:childTnLst>
                          </p:cTn>
                        </p:par>
                        <p:par>
                          <p:cTn id="14" fill="hold">
                            <p:stCondLst>
                              <p:cond delay="500"/>
                            </p:stCondLst>
                            <p:childTnLst>
                              <p:par>
                                <p:cTn id="15" presetID="22" presetClass="entr" presetSubtype="8" fill="hold" nodeType="afterEffect">
                                  <p:stCondLst>
                                    <p:cond delay="0"/>
                                  </p:stCondLst>
                                  <p:childTnLst>
                                    <p:set>
                                      <p:cBhvr>
                                        <p:cTn id="16" dur="1" fill="hold">
                                          <p:stCondLst>
                                            <p:cond delay="0"/>
                                          </p:stCondLst>
                                        </p:cTn>
                                        <p:tgtEl>
                                          <p:spTgt spid="26628"/>
                                        </p:tgtEl>
                                        <p:attrNameLst>
                                          <p:attrName>style.visibility</p:attrName>
                                        </p:attrNameLst>
                                      </p:cBhvr>
                                      <p:to>
                                        <p:strVal val="visible"/>
                                      </p:to>
                                    </p:set>
                                    <p:animEffect transition="in" filter="wipe(left)">
                                      <p:cBhvr>
                                        <p:cTn id="17" dur="1000"/>
                                        <p:tgtEl>
                                          <p:spTgt spid="26628"/>
                                        </p:tgtEl>
                                      </p:cBhvr>
                                    </p:animEffect>
                                  </p:childTnLst>
                                </p:cTn>
                              </p:par>
                            </p:childTnLst>
                          </p:cTn>
                        </p:par>
                        <p:par>
                          <p:cTn id="18" fill="hold">
                            <p:stCondLst>
                              <p:cond delay="15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26630"/>
                                        </p:tgtEl>
                                        <p:attrNameLst>
                                          <p:attrName>style.visibility</p:attrName>
                                        </p:attrNameLst>
                                      </p:cBhvr>
                                      <p:to>
                                        <p:strVal val="visible"/>
                                      </p:to>
                                    </p:set>
                                    <p:anim by="(-#ppt_w*2)" calcmode="lin" valueType="num">
                                      <p:cBhvr rctx="PPT">
                                        <p:cTn id="21" dur="500" autoRev="1" fill="hold">
                                          <p:stCondLst>
                                            <p:cond delay="0"/>
                                          </p:stCondLst>
                                        </p:cTn>
                                        <p:tgtEl>
                                          <p:spTgt spid="26630"/>
                                        </p:tgtEl>
                                        <p:attrNameLst>
                                          <p:attrName>ppt_w</p:attrName>
                                        </p:attrNameLst>
                                      </p:cBhvr>
                                    </p:anim>
                                    <p:anim by="(#ppt_w*0.50)" calcmode="lin" valueType="num">
                                      <p:cBhvr>
                                        <p:cTn id="22" dur="500" decel="50000" autoRev="1" fill="hold">
                                          <p:stCondLst>
                                            <p:cond delay="0"/>
                                          </p:stCondLst>
                                        </p:cTn>
                                        <p:tgtEl>
                                          <p:spTgt spid="26630"/>
                                        </p:tgtEl>
                                        <p:attrNameLst>
                                          <p:attrName>ppt_x</p:attrName>
                                        </p:attrNameLst>
                                      </p:cBhvr>
                                    </p:anim>
                                    <p:anim from="(-#ppt_h/2)" to="(#ppt_y)" calcmode="lin" valueType="num">
                                      <p:cBhvr>
                                        <p:cTn id="23" dur="1000" fill="hold">
                                          <p:stCondLst>
                                            <p:cond delay="0"/>
                                          </p:stCondLst>
                                        </p:cTn>
                                        <p:tgtEl>
                                          <p:spTgt spid="26630"/>
                                        </p:tgtEl>
                                        <p:attrNameLst>
                                          <p:attrName>ppt_y</p:attrName>
                                        </p:attrNameLst>
                                      </p:cBhvr>
                                    </p:anim>
                                    <p:animRot by="21600000">
                                      <p:cBhvr>
                                        <p:cTn id="24" dur="1000" fill="hold">
                                          <p:stCondLst>
                                            <p:cond delay="0"/>
                                          </p:stCondLst>
                                        </p:cTn>
                                        <p:tgtEl>
                                          <p:spTgt spid="26630"/>
                                        </p:tgtEl>
                                        <p:attrNameLst>
                                          <p:attrName>r</p:attrName>
                                        </p:attrNameLst>
                                      </p:cBhvr>
                                    </p:animRot>
                                  </p:childTnLst>
                                </p:cTn>
                              </p:par>
                            </p:childTnLst>
                          </p:cTn>
                        </p:par>
                        <p:par>
                          <p:cTn id="25" fill="hold">
                            <p:stCondLst>
                              <p:cond delay="2500"/>
                            </p:stCondLst>
                            <p:childTnLst>
                              <p:par>
                                <p:cTn id="26" presetID="51" presetClass="entr" presetSubtype="0" fill="hold" nodeType="afterEffect">
                                  <p:stCondLst>
                                    <p:cond delay="0"/>
                                  </p:stCondLst>
                                  <p:childTnLst>
                                    <p:set>
                                      <p:cBhvr>
                                        <p:cTn id="27" dur="1" fill="hold">
                                          <p:stCondLst>
                                            <p:cond delay="0"/>
                                          </p:stCondLst>
                                        </p:cTn>
                                        <p:tgtEl>
                                          <p:spTgt spid="26629"/>
                                        </p:tgtEl>
                                        <p:attrNameLst>
                                          <p:attrName>style.visibility</p:attrName>
                                        </p:attrNameLst>
                                      </p:cBhvr>
                                      <p:to>
                                        <p:strVal val="visible"/>
                                      </p:to>
                                    </p:set>
                                    <p:animEffect transition="in" filter="fade">
                                      <p:cBhvr>
                                        <p:cTn id="28" dur="770" decel="100000"/>
                                        <p:tgtEl>
                                          <p:spTgt spid="26629"/>
                                        </p:tgtEl>
                                      </p:cBhvr>
                                    </p:animEffect>
                                    <p:animScale>
                                      <p:cBhvr>
                                        <p:cTn id="29" dur="770" decel="100000"/>
                                        <p:tgtEl>
                                          <p:spTgt spid="26629"/>
                                        </p:tgtEl>
                                      </p:cBhvr>
                                      <p:from x="10000" y="10000"/>
                                      <p:to x="200000" y="450000"/>
                                    </p:animScale>
                                    <p:animScale>
                                      <p:cBhvr>
                                        <p:cTn id="30" dur="1230" accel="100000" fill="hold">
                                          <p:stCondLst>
                                            <p:cond delay="770"/>
                                          </p:stCondLst>
                                        </p:cTn>
                                        <p:tgtEl>
                                          <p:spTgt spid="26629"/>
                                        </p:tgtEl>
                                      </p:cBhvr>
                                      <p:from x="200000" y="450000"/>
                                      <p:to x="100000" y="100000"/>
                                    </p:animScale>
                                    <p:set>
                                      <p:cBhvr>
                                        <p:cTn id="31" dur="770" fill="hold"/>
                                        <p:tgtEl>
                                          <p:spTgt spid="26629"/>
                                        </p:tgtEl>
                                        <p:attrNameLst>
                                          <p:attrName>ppt_x</p:attrName>
                                        </p:attrNameLst>
                                      </p:cBhvr>
                                      <p:to>
                                        <p:strVal val="(0.5)"/>
                                      </p:to>
                                    </p:set>
                                    <p:anim from="(0.5)" to="(#ppt_x)" calcmode="lin" valueType="num">
                                      <p:cBhvr>
                                        <p:cTn id="32" dur="1230" accel="100000" fill="hold">
                                          <p:stCondLst>
                                            <p:cond delay="770"/>
                                          </p:stCondLst>
                                        </p:cTn>
                                        <p:tgtEl>
                                          <p:spTgt spid="26629"/>
                                        </p:tgtEl>
                                        <p:attrNameLst>
                                          <p:attrName>ppt_x</p:attrName>
                                        </p:attrNameLst>
                                      </p:cBhvr>
                                    </p:anim>
                                    <p:set>
                                      <p:cBhvr>
                                        <p:cTn id="33" dur="770" fill="hold"/>
                                        <p:tgtEl>
                                          <p:spTgt spid="26629"/>
                                        </p:tgtEl>
                                        <p:attrNameLst>
                                          <p:attrName>ppt_y</p:attrName>
                                        </p:attrNameLst>
                                      </p:cBhvr>
                                      <p:to>
                                        <p:strVal val="(#ppt_y+0.4)"/>
                                      </p:to>
                                    </p:set>
                                    <p:anim from="(#ppt_y+0.4)" to="(#ppt_y)" calcmode="lin" valueType="num">
                                      <p:cBhvr>
                                        <p:cTn id="34" dur="1230" accel="100000" fill="hold">
                                          <p:stCondLst>
                                            <p:cond delay="770"/>
                                          </p:stCondLst>
                                        </p:cTn>
                                        <p:tgtEl>
                                          <p:spTgt spid="26629"/>
                                        </p:tgtEl>
                                        <p:attrNameLst>
                                          <p:attrName>ppt_y</p:attrName>
                                        </p:attrNameLst>
                                      </p:cBhvr>
                                    </p:anim>
                                  </p:childTnLst>
                                </p:cTn>
                              </p:par>
                            </p:childTnLst>
                          </p:cTn>
                        </p:par>
                        <p:par>
                          <p:cTn id="35" fill="hold">
                            <p:stCondLst>
                              <p:cond delay="4500"/>
                            </p:stCondLst>
                            <p:childTnLst>
                              <p:par>
                                <p:cTn id="36" presetID="1" presetClass="entr" presetSubtype="0" fill="hold" grpId="0" nodeType="afterEffect">
                                  <p:stCondLst>
                                    <p:cond delay="0"/>
                                  </p:stCondLst>
                                  <p:childTnLst>
                                    <p:set>
                                      <p:cBhvr>
                                        <p:cTn id="37" dur="1" fill="hold">
                                          <p:stCondLst>
                                            <p:cond delay="0"/>
                                          </p:stCondLst>
                                        </p:cTn>
                                        <p:tgtEl>
                                          <p:spTgt spid="26631"/>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64" presetClass="path" presetSubtype="0" accel="50000" decel="50000" fill="hold" nodeType="clickEffect">
                                  <p:stCondLst>
                                    <p:cond delay="0"/>
                                  </p:stCondLst>
                                  <p:childTnLst>
                                    <p:animMotion origin="layout" path="M -8.33333E-7 -7.51445E-7 L 0.02691 -0.19399 " pathEditMode="relative" rAng="0" ptsTypes="AA">
                                      <p:cBhvr>
                                        <p:cTn id="41" dur="2000" fill="hold"/>
                                        <p:tgtEl>
                                          <p:spTgt spid="26633"/>
                                        </p:tgtEl>
                                        <p:attrNameLst>
                                          <p:attrName>ppt_x</p:attrName>
                                          <p:attrName>ppt_y</p:attrName>
                                        </p:attrNameLst>
                                      </p:cBhvr>
                                      <p:rCtr x="1300" y="-9400"/>
                                    </p:animMotion>
                                  </p:childTnLst>
                                </p:cTn>
                              </p:par>
                            </p:childTnLst>
                          </p:cTn>
                        </p:par>
                      </p:childTnLst>
                    </p:cTn>
                  </p:par>
                  <p:par>
                    <p:cTn id="42" fill="hold">
                      <p:stCondLst>
                        <p:cond delay="indefinite"/>
                      </p:stCondLst>
                      <p:childTnLst>
                        <p:par>
                          <p:cTn id="43" fill="hold">
                            <p:stCondLst>
                              <p:cond delay="0"/>
                            </p:stCondLst>
                            <p:childTnLst>
                              <p:par>
                                <p:cTn id="44" presetID="12" presetClass="entr" presetSubtype="4" fill="hold" grpId="0" nodeType="clickEffect">
                                  <p:stCondLst>
                                    <p:cond delay="0"/>
                                  </p:stCondLst>
                                  <p:childTnLst>
                                    <p:set>
                                      <p:cBhvr>
                                        <p:cTn id="45" dur="1" fill="hold">
                                          <p:stCondLst>
                                            <p:cond delay="0"/>
                                          </p:stCondLst>
                                        </p:cTn>
                                        <p:tgtEl>
                                          <p:spTgt spid="26638"/>
                                        </p:tgtEl>
                                        <p:attrNameLst>
                                          <p:attrName>style.visibility</p:attrName>
                                        </p:attrNameLst>
                                      </p:cBhvr>
                                      <p:to>
                                        <p:strVal val="visible"/>
                                      </p:to>
                                    </p:set>
                                    <p:animEffect transition="in" filter="slide(fromBottom)">
                                      <p:cBhvr>
                                        <p:cTn id="46" dur="2000"/>
                                        <p:tgtEl>
                                          <p:spTgt spid="26638"/>
                                        </p:tgtEl>
                                      </p:cBhvr>
                                    </p:animEffect>
                                  </p:childTnLst>
                                </p:cTn>
                              </p:par>
                            </p:childTnLst>
                          </p:cTn>
                        </p:par>
                      </p:childTnLst>
                    </p:cTn>
                  </p:par>
                  <p:par>
                    <p:cTn id="47" fill="hold">
                      <p:stCondLst>
                        <p:cond delay="indefinite"/>
                      </p:stCondLst>
                      <p:childTnLst>
                        <p:par>
                          <p:cTn id="48" fill="hold">
                            <p:stCondLst>
                              <p:cond delay="0"/>
                            </p:stCondLst>
                            <p:childTnLst>
                              <p:par>
                                <p:cTn id="49" presetID="56" presetClass="path" presetSubtype="0" accel="50000" decel="50000" fill="hold" nodeType="clickEffect">
                                  <p:stCondLst>
                                    <p:cond delay="0"/>
                                  </p:stCondLst>
                                  <p:childTnLst>
                                    <p:animMotion origin="layout" path="M 4.44444E-6 0.00416 L -0.25209 -0.31029 " pathEditMode="relative" rAng="0" ptsTypes="AA">
                                      <p:cBhvr>
                                        <p:cTn id="50" dur="2000" fill="hold"/>
                                        <p:tgtEl>
                                          <p:spTgt spid="26634"/>
                                        </p:tgtEl>
                                        <p:attrNameLst>
                                          <p:attrName>ppt_x</p:attrName>
                                          <p:attrName>ppt_y</p:attrName>
                                        </p:attrNameLst>
                                      </p:cBhvr>
                                      <p:rCtr x="-12300" y="-15400"/>
                                    </p:animMotion>
                                  </p:childTnLst>
                                </p:cTn>
                              </p:par>
                            </p:childTnLst>
                          </p:cTn>
                        </p:par>
                      </p:childTnLst>
                    </p:cTn>
                  </p:par>
                  <p:par>
                    <p:cTn id="51" fill="hold">
                      <p:stCondLst>
                        <p:cond delay="indefinite"/>
                      </p:stCondLst>
                      <p:childTnLst>
                        <p:par>
                          <p:cTn id="52" fill="hold">
                            <p:stCondLst>
                              <p:cond delay="0"/>
                            </p:stCondLst>
                            <p:childTnLst>
                              <p:par>
                                <p:cTn id="53" presetID="27" presetClass="entr" presetSubtype="0" fill="hold" grpId="0" nodeType="clickEffect">
                                  <p:stCondLst>
                                    <p:cond delay="0"/>
                                  </p:stCondLst>
                                  <p:iterate type="lt">
                                    <p:tmPct val="50000"/>
                                  </p:iterate>
                                  <p:childTnLst>
                                    <p:set>
                                      <p:cBhvr>
                                        <p:cTn id="54" dur="1" fill="hold">
                                          <p:stCondLst>
                                            <p:cond delay="0"/>
                                          </p:stCondLst>
                                        </p:cTn>
                                        <p:tgtEl>
                                          <p:spTgt spid="26640"/>
                                        </p:tgtEl>
                                        <p:attrNameLst>
                                          <p:attrName>style.visibility</p:attrName>
                                        </p:attrNameLst>
                                      </p:cBhvr>
                                      <p:to>
                                        <p:strVal val="visible"/>
                                      </p:to>
                                    </p:set>
                                    <p:anim calcmode="discrete" valueType="clr">
                                      <p:cBhvr override="childStyle">
                                        <p:cTn id="55" dur="80"/>
                                        <p:tgtEl>
                                          <p:spTgt spid="26640"/>
                                        </p:tgtEl>
                                        <p:attrNameLst>
                                          <p:attrName>style.color</p:attrName>
                                        </p:attrNameLst>
                                      </p:cBhvr>
                                      <p:tavLst>
                                        <p:tav tm="0">
                                          <p:val>
                                            <p:clrVal>
                                              <a:schemeClr val="accent2"/>
                                            </p:clrVal>
                                          </p:val>
                                        </p:tav>
                                        <p:tav tm="50000">
                                          <p:val>
                                            <p:clrVal>
                                              <a:schemeClr val="hlink"/>
                                            </p:clrVal>
                                          </p:val>
                                        </p:tav>
                                      </p:tavLst>
                                    </p:anim>
                                    <p:anim calcmode="discrete" valueType="clr">
                                      <p:cBhvr>
                                        <p:cTn id="56" dur="80"/>
                                        <p:tgtEl>
                                          <p:spTgt spid="26640"/>
                                        </p:tgtEl>
                                        <p:attrNameLst>
                                          <p:attrName>fillcolor</p:attrName>
                                        </p:attrNameLst>
                                      </p:cBhvr>
                                      <p:tavLst>
                                        <p:tav tm="0">
                                          <p:val>
                                            <p:clrVal>
                                              <a:schemeClr val="accent2"/>
                                            </p:clrVal>
                                          </p:val>
                                        </p:tav>
                                        <p:tav tm="50000">
                                          <p:val>
                                            <p:clrVal>
                                              <a:schemeClr val="hlink"/>
                                            </p:clrVal>
                                          </p:val>
                                        </p:tav>
                                      </p:tavLst>
                                    </p:anim>
                                    <p:set>
                                      <p:cBhvr>
                                        <p:cTn id="57" dur="80"/>
                                        <p:tgtEl>
                                          <p:spTgt spid="26640"/>
                                        </p:tgtEl>
                                        <p:attrNameLst>
                                          <p:attrName>fill.type</p:attrName>
                                        </p:attrNameLst>
                                      </p:cBhvr>
                                      <p:to>
                                        <p:strVal val="solid"/>
                                      </p:to>
                                    </p:set>
                                  </p:childTnLst>
                                </p:cTn>
                              </p:par>
                            </p:childTnLst>
                          </p:cTn>
                        </p:par>
                      </p:childTnLst>
                    </p:cTn>
                  </p:par>
                  <p:par>
                    <p:cTn id="58" fill="hold">
                      <p:stCondLst>
                        <p:cond delay="indefinite"/>
                      </p:stCondLst>
                      <p:childTnLst>
                        <p:par>
                          <p:cTn id="59" fill="hold">
                            <p:stCondLst>
                              <p:cond delay="0"/>
                            </p:stCondLst>
                            <p:childTnLst>
                              <p:par>
                                <p:cTn id="60" presetID="35" presetClass="path" presetSubtype="0" accel="50000" decel="50000" fill="hold" nodeType="clickEffect">
                                  <p:stCondLst>
                                    <p:cond delay="0"/>
                                  </p:stCondLst>
                                  <p:childTnLst>
                                    <p:animMotion origin="layout" path="M -0.25521 -0.31029 L -0.34497 -0.31029 " pathEditMode="relative" rAng="0" ptsTypes="AA">
                                      <p:cBhvr>
                                        <p:cTn id="61" dur="2000" fill="hold"/>
                                        <p:tgtEl>
                                          <p:spTgt spid="26634"/>
                                        </p:tgtEl>
                                        <p:attrNameLst>
                                          <p:attrName>ppt_x</p:attrName>
                                          <p:attrName>ppt_y</p:attrName>
                                        </p:attrNameLst>
                                      </p:cBhvr>
                                      <p:rCtr x="-4200" y="0"/>
                                    </p:animMotion>
                                  </p:childTnLst>
                                </p:cTn>
                              </p:par>
                            </p:childTnLst>
                          </p:cTn>
                        </p:par>
                      </p:childTnLst>
                    </p:cTn>
                  </p:par>
                  <p:par>
                    <p:cTn id="62" fill="hold">
                      <p:stCondLst>
                        <p:cond delay="indefinite"/>
                      </p:stCondLst>
                      <p:childTnLst>
                        <p:par>
                          <p:cTn id="63" fill="hold">
                            <p:stCondLst>
                              <p:cond delay="0"/>
                            </p:stCondLst>
                            <p:childTnLst>
                              <p:par>
                                <p:cTn id="64" presetID="27" presetClass="entr" presetSubtype="0" fill="hold" grpId="0" nodeType="clickEffect">
                                  <p:stCondLst>
                                    <p:cond delay="0"/>
                                  </p:stCondLst>
                                  <p:iterate type="lt">
                                    <p:tmPct val="50000"/>
                                  </p:iterate>
                                  <p:childTnLst>
                                    <p:set>
                                      <p:cBhvr>
                                        <p:cTn id="65" dur="1" fill="hold">
                                          <p:stCondLst>
                                            <p:cond delay="0"/>
                                          </p:stCondLst>
                                        </p:cTn>
                                        <p:tgtEl>
                                          <p:spTgt spid="26639"/>
                                        </p:tgtEl>
                                        <p:attrNameLst>
                                          <p:attrName>style.visibility</p:attrName>
                                        </p:attrNameLst>
                                      </p:cBhvr>
                                      <p:to>
                                        <p:strVal val="visible"/>
                                      </p:to>
                                    </p:set>
                                    <p:anim calcmode="discrete" valueType="clr">
                                      <p:cBhvr override="childStyle">
                                        <p:cTn id="66" dur="80"/>
                                        <p:tgtEl>
                                          <p:spTgt spid="26639"/>
                                        </p:tgtEl>
                                        <p:attrNameLst>
                                          <p:attrName>style.color</p:attrName>
                                        </p:attrNameLst>
                                      </p:cBhvr>
                                      <p:tavLst>
                                        <p:tav tm="0">
                                          <p:val>
                                            <p:clrVal>
                                              <a:schemeClr val="accent2"/>
                                            </p:clrVal>
                                          </p:val>
                                        </p:tav>
                                        <p:tav tm="50000">
                                          <p:val>
                                            <p:clrVal>
                                              <a:schemeClr val="hlink"/>
                                            </p:clrVal>
                                          </p:val>
                                        </p:tav>
                                      </p:tavLst>
                                    </p:anim>
                                    <p:anim calcmode="discrete" valueType="clr">
                                      <p:cBhvr>
                                        <p:cTn id="67" dur="80"/>
                                        <p:tgtEl>
                                          <p:spTgt spid="26639"/>
                                        </p:tgtEl>
                                        <p:attrNameLst>
                                          <p:attrName>fillcolor</p:attrName>
                                        </p:attrNameLst>
                                      </p:cBhvr>
                                      <p:tavLst>
                                        <p:tav tm="0">
                                          <p:val>
                                            <p:clrVal>
                                              <a:schemeClr val="accent2"/>
                                            </p:clrVal>
                                          </p:val>
                                        </p:tav>
                                        <p:tav tm="50000">
                                          <p:val>
                                            <p:clrVal>
                                              <a:schemeClr val="hlink"/>
                                            </p:clrVal>
                                          </p:val>
                                        </p:tav>
                                      </p:tavLst>
                                    </p:anim>
                                    <p:set>
                                      <p:cBhvr>
                                        <p:cTn id="68" dur="80"/>
                                        <p:tgtEl>
                                          <p:spTgt spid="26639"/>
                                        </p:tgtEl>
                                        <p:attrNameLst>
                                          <p:attrName>fill.type</p:attrName>
                                        </p:attrNameLst>
                                      </p:cBhvr>
                                      <p:to>
                                        <p:strVal val="solid"/>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26635"/>
                                        </p:tgtEl>
                                        <p:attrNameLst>
                                          <p:attrName>style.visibility</p:attrName>
                                        </p:attrNameLst>
                                      </p:cBhvr>
                                      <p:to>
                                        <p:strVal val="visible"/>
                                      </p:to>
                                    </p:set>
                                  </p:childTnLst>
                                </p:cTn>
                              </p:par>
                            </p:childTnLst>
                          </p:cTn>
                        </p:par>
                        <p:par>
                          <p:cTn id="73" fill="hold">
                            <p:stCondLst>
                              <p:cond delay="0"/>
                            </p:stCondLst>
                            <p:childTnLst>
                              <p:par>
                                <p:cTn id="74" presetID="42" presetClass="path" presetSubtype="0" accel="50000" decel="50000" fill="hold" nodeType="afterEffect">
                                  <p:stCondLst>
                                    <p:cond delay="0"/>
                                  </p:stCondLst>
                                  <p:childTnLst>
                                    <p:animMotion origin="layout" path="M 0.00017 -0.00092 L 0.00017 0.25087 " pathEditMode="relative" rAng="0" ptsTypes="AA">
                                      <p:cBhvr>
                                        <p:cTn id="75" dur="3000" fill="hold"/>
                                        <p:tgtEl>
                                          <p:spTgt spid="26635"/>
                                        </p:tgtEl>
                                        <p:attrNameLst>
                                          <p:attrName>ppt_x</p:attrName>
                                          <p:attrName>ppt_y</p:attrName>
                                        </p:attrNameLst>
                                      </p:cBhvr>
                                      <p:rCtr x="0" y="12600"/>
                                    </p:animMotion>
                                  </p:childTnLst>
                                </p:cTn>
                              </p:par>
                              <p:par>
                                <p:cTn id="76" presetID="22" presetClass="entr" presetSubtype="1" fill="hold" nodeType="withEffect">
                                  <p:stCondLst>
                                    <p:cond delay="0"/>
                                  </p:stCondLst>
                                  <p:childTnLst>
                                    <p:set>
                                      <p:cBhvr>
                                        <p:cTn id="77" dur="1" fill="hold">
                                          <p:stCondLst>
                                            <p:cond delay="0"/>
                                          </p:stCondLst>
                                        </p:cTn>
                                        <p:tgtEl>
                                          <p:spTgt spid="26642"/>
                                        </p:tgtEl>
                                        <p:attrNameLst>
                                          <p:attrName>style.visibility</p:attrName>
                                        </p:attrNameLst>
                                      </p:cBhvr>
                                      <p:to>
                                        <p:strVal val="visible"/>
                                      </p:to>
                                    </p:set>
                                    <p:animEffect transition="in" filter="wipe(up)">
                                      <p:cBhvr>
                                        <p:cTn id="78" dur="3000"/>
                                        <p:tgtEl>
                                          <p:spTgt spid="26642"/>
                                        </p:tgtEl>
                                      </p:cBhvr>
                                    </p:animEffect>
                                  </p:childTnLst>
                                </p:cTn>
                              </p:par>
                            </p:childTnLst>
                          </p:cTn>
                        </p:par>
                      </p:childTnLst>
                    </p:cTn>
                  </p:par>
                  <p:par>
                    <p:cTn id="79" fill="hold">
                      <p:stCondLst>
                        <p:cond delay="indefinite"/>
                      </p:stCondLst>
                      <p:childTnLst>
                        <p:par>
                          <p:cTn id="80" fill="hold">
                            <p:stCondLst>
                              <p:cond delay="0"/>
                            </p:stCondLst>
                            <p:childTnLst>
                              <p:par>
                                <p:cTn id="81" presetID="27" presetClass="entr" presetSubtype="0" fill="hold" grpId="0" nodeType="clickEffect">
                                  <p:stCondLst>
                                    <p:cond delay="0"/>
                                  </p:stCondLst>
                                  <p:iterate type="lt">
                                    <p:tmPct val="50000"/>
                                  </p:iterate>
                                  <p:childTnLst>
                                    <p:set>
                                      <p:cBhvr>
                                        <p:cTn id="82" dur="1" fill="hold">
                                          <p:stCondLst>
                                            <p:cond delay="0"/>
                                          </p:stCondLst>
                                        </p:cTn>
                                        <p:tgtEl>
                                          <p:spTgt spid="26637"/>
                                        </p:tgtEl>
                                        <p:attrNameLst>
                                          <p:attrName>style.visibility</p:attrName>
                                        </p:attrNameLst>
                                      </p:cBhvr>
                                      <p:to>
                                        <p:strVal val="visible"/>
                                      </p:to>
                                    </p:set>
                                    <p:anim calcmode="discrete" valueType="clr">
                                      <p:cBhvr override="childStyle">
                                        <p:cTn id="83" dur="80"/>
                                        <p:tgtEl>
                                          <p:spTgt spid="26637"/>
                                        </p:tgtEl>
                                        <p:attrNameLst>
                                          <p:attrName>style.color</p:attrName>
                                        </p:attrNameLst>
                                      </p:cBhvr>
                                      <p:tavLst>
                                        <p:tav tm="0">
                                          <p:val>
                                            <p:clrVal>
                                              <a:schemeClr val="accent2"/>
                                            </p:clrVal>
                                          </p:val>
                                        </p:tav>
                                        <p:tav tm="50000">
                                          <p:val>
                                            <p:clrVal>
                                              <a:schemeClr val="hlink"/>
                                            </p:clrVal>
                                          </p:val>
                                        </p:tav>
                                      </p:tavLst>
                                    </p:anim>
                                    <p:anim calcmode="discrete" valueType="clr">
                                      <p:cBhvr>
                                        <p:cTn id="84" dur="80"/>
                                        <p:tgtEl>
                                          <p:spTgt spid="26637"/>
                                        </p:tgtEl>
                                        <p:attrNameLst>
                                          <p:attrName>fillcolor</p:attrName>
                                        </p:attrNameLst>
                                      </p:cBhvr>
                                      <p:tavLst>
                                        <p:tav tm="0">
                                          <p:val>
                                            <p:clrVal>
                                              <a:schemeClr val="accent2"/>
                                            </p:clrVal>
                                          </p:val>
                                        </p:tav>
                                        <p:tav tm="50000">
                                          <p:val>
                                            <p:clrVal>
                                              <a:schemeClr val="hlink"/>
                                            </p:clrVal>
                                          </p:val>
                                        </p:tav>
                                      </p:tavLst>
                                    </p:anim>
                                    <p:set>
                                      <p:cBhvr>
                                        <p:cTn id="85" dur="80"/>
                                        <p:tgtEl>
                                          <p:spTgt spid="26637"/>
                                        </p:tgtEl>
                                        <p:attrNameLst>
                                          <p:attrName>fill.type</p:attrName>
                                        </p:attrNameLst>
                                      </p:cBhvr>
                                      <p:to>
                                        <p:strVal val="solid"/>
                                      </p:to>
                                    </p:set>
                                  </p:childTnLst>
                                </p:cTn>
                              </p:par>
                            </p:childTnLst>
                          </p:cTn>
                        </p:par>
                      </p:childTnLst>
                    </p:cTn>
                  </p:par>
                  <p:par>
                    <p:cTn id="86" fill="hold">
                      <p:stCondLst>
                        <p:cond delay="indefinite"/>
                      </p:stCondLst>
                      <p:childTnLst>
                        <p:par>
                          <p:cTn id="87" fill="hold">
                            <p:stCondLst>
                              <p:cond delay="0"/>
                            </p:stCondLst>
                            <p:childTnLst>
                              <p:par>
                                <p:cTn id="88" presetID="1" presetClass="exit" presetSubtype="0" fill="hold" nodeType="clickEffect">
                                  <p:stCondLst>
                                    <p:cond delay="0"/>
                                  </p:stCondLst>
                                  <p:childTnLst>
                                    <p:set>
                                      <p:cBhvr>
                                        <p:cTn id="89" dur="1" fill="hold">
                                          <p:stCondLst>
                                            <p:cond delay="0"/>
                                          </p:stCondLst>
                                        </p:cTn>
                                        <p:tgtEl>
                                          <p:spTgt spid="26635"/>
                                        </p:tgtEl>
                                        <p:attrNameLst>
                                          <p:attrName>style.visibility</p:attrName>
                                        </p:attrNameLst>
                                      </p:cBhvr>
                                      <p:to>
                                        <p:strVal val="hidden"/>
                                      </p:to>
                                    </p:set>
                                  </p:childTnLst>
                                </p:cTn>
                              </p:par>
                            </p:childTnLst>
                          </p:cTn>
                        </p:par>
                        <p:par>
                          <p:cTn id="90" fill="hold">
                            <p:stCondLst>
                              <p:cond delay="0"/>
                            </p:stCondLst>
                            <p:childTnLst>
                              <p:par>
                                <p:cTn id="91" presetID="49" presetClass="path" presetSubtype="0" accel="50000" decel="50000" fill="hold" nodeType="afterEffect">
                                  <p:stCondLst>
                                    <p:cond delay="0"/>
                                  </p:stCondLst>
                                  <p:childTnLst>
                                    <p:animMotion origin="layout" path="M -0.34671 -0.31075 L -0.00764 0.00578 " pathEditMode="relative" rAng="0" ptsTypes="AA">
                                      <p:cBhvr>
                                        <p:cTn id="92" dur="2000" fill="hold"/>
                                        <p:tgtEl>
                                          <p:spTgt spid="26634"/>
                                        </p:tgtEl>
                                        <p:attrNameLst>
                                          <p:attrName>ppt_x</p:attrName>
                                          <p:attrName>ppt_y</p:attrName>
                                        </p:attrNameLst>
                                      </p:cBhvr>
                                      <p:rCtr x="16900" y="15800"/>
                                    </p:animMotion>
                                  </p:childTnLst>
                                </p:cTn>
                              </p:par>
                            </p:childTnLst>
                          </p:cTn>
                        </p:par>
                        <p:par>
                          <p:cTn id="93" fill="hold">
                            <p:stCondLst>
                              <p:cond delay="2000"/>
                            </p:stCondLst>
                            <p:childTnLst>
                              <p:par>
                                <p:cTn id="94" presetID="42" presetClass="path" presetSubtype="0" accel="50000" decel="50000" fill="hold" nodeType="afterEffect">
                                  <p:stCondLst>
                                    <p:cond delay="0"/>
                                  </p:stCondLst>
                                  <p:childTnLst>
                                    <p:animMotion origin="layout" path="M 0.05851 -0.19399 L 0.0349 -0.01572 " pathEditMode="relative" rAng="0" ptsTypes="AA">
                                      <p:cBhvr>
                                        <p:cTn id="95" dur="2000" fill="hold"/>
                                        <p:tgtEl>
                                          <p:spTgt spid="26633"/>
                                        </p:tgtEl>
                                        <p:attrNameLst>
                                          <p:attrName>ppt_x</p:attrName>
                                          <p:attrName>ppt_y</p:attrName>
                                        </p:attrNameLst>
                                      </p:cBhvr>
                                      <p:rCtr x="-900" y="8900"/>
                                    </p:animMotion>
                                  </p:childTnLst>
                                </p:cTn>
                              </p:par>
                            </p:childTnLst>
                          </p:cTn>
                        </p:par>
                      </p:childTnLst>
                    </p:cTn>
                  </p:par>
                  <p:par>
                    <p:cTn id="96" fill="hold">
                      <p:stCondLst>
                        <p:cond delay="indefinite"/>
                      </p:stCondLst>
                      <p:childTnLst>
                        <p:par>
                          <p:cTn id="97" fill="hold">
                            <p:stCondLst>
                              <p:cond delay="0"/>
                            </p:stCondLst>
                            <p:childTnLst>
                              <p:par>
                                <p:cTn id="98" presetID="1" presetClass="entr" presetSubtype="0" fill="hold" nodeType="clickEffect">
                                  <p:stCondLst>
                                    <p:cond delay="0"/>
                                  </p:stCondLst>
                                  <p:childTnLst>
                                    <p:set>
                                      <p:cBhvr>
                                        <p:cTn id="99" dur="1" fill="hold">
                                          <p:stCondLst>
                                            <p:cond delay="0"/>
                                          </p:stCondLst>
                                        </p:cTn>
                                        <p:tgtEl>
                                          <p:spTgt spid="26627"/>
                                        </p:tgtEl>
                                        <p:attrNameLst>
                                          <p:attrName>style.visibility</p:attrName>
                                        </p:attrNameLst>
                                      </p:cBhvr>
                                      <p:to>
                                        <p:strVal val="visible"/>
                                      </p:to>
                                    </p:set>
                                  </p:childTnLst>
                                </p:cTn>
                              </p:par>
                            </p:childTnLst>
                          </p:cTn>
                        </p:par>
                        <p:par>
                          <p:cTn id="100" fill="hold">
                            <p:stCondLst>
                              <p:cond delay="0"/>
                            </p:stCondLst>
                            <p:childTnLst>
                              <p:par>
                                <p:cTn id="101" presetID="1" presetClass="entr" presetSubtype="0" fill="hold" grpId="0" nodeType="afterEffect">
                                  <p:stCondLst>
                                    <p:cond delay="0"/>
                                  </p:stCondLst>
                                  <p:childTnLst>
                                    <p:set>
                                      <p:cBhvr>
                                        <p:cTn id="102" dur="1" fill="hold">
                                          <p:stCondLst>
                                            <p:cond delay="0"/>
                                          </p:stCondLst>
                                        </p:cTn>
                                        <p:tgtEl>
                                          <p:spTgt spid="26636"/>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27" presetClass="entr" presetSubtype="0" fill="hold" grpId="0" nodeType="clickEffect">
                                  <p:stCondLst>
                                    <p:cond delay="0"/>
                                  </p:stCondLst>
                                  <p:iterate type="lt">
                                    <p:tmPct val="50000"/>
                                  </p:iterate>
                                  <p:childTnLst>
                                    <p:set>
                                      <p:cBhvr>
                                        <p:cTn id="106" dur="1" fill="hold">
                                          <p:stCondLst>
                                            <p:cond delay="0"/>
                                          </p:stCondLst>
                                        </p:cTn>
                                        <p:tgtEl>
                                          <p:spTgt spid="26641"/>
                                        </p:tgtEl>
                                        <p:attrNameLst>
                                          <p:attrName>style.visibility</p:attrName>
                                        </p:attrNameLst>
                                      </p:cBhvr>
                                      <p:to>
                                        <p:strVal val="visible"/>
                                      </p:to>
                                    </p:set>
                                    <p:anim calcmode="discrete" valueType="clr">
                                      <p:cBhvr override="childStyle">
                                        <p:cTn id="107" dur="80"/>
                                        <p:tgtEl>
                                          <p:spTgt spid="26641"/>
                                        </p:tgtEl>
                                        <p:attrNameLst>
                                          <p:attrName>style.color</p:attrName>
                                        </p:attrNameLst>
                                      </p:cBhvr>
                                      <p:tavLst>
                                        <p:tav tm="0">
                                          <p:val>
                                            <p:clrVal>
                                              <a:schemeClr val="accent2"/>
                                            </p:clrVal>
                                          </p:val>
                                        </p:tav>
                                        <p:tav tm="50000">
                                          <p:val>
                                            <p:clrVal>
                                              <a:schemeClr val="hlink"/>
                                            </p:clrVal>
                                          </p:val>
                                        </p:tav>
                                      </p:tavLst>
                                    </p:anim>
                                    <p:anim calcmode="discrete" valueType="clr">
                                      <p:cBhvr>
                                        <p:cTn id="108" dur="80"/>
                                        <p:tgtEl>
                                          <p:spTgt spid="26641"/>
                                        </p:tgtEl>
                                        <p:attrNameLst>
                                          <p:attrName>fillcolor</p:attrName>
                                        </p:attrNameLst>
                                      </p:cBhvr>
                                      <p:tavLst>
                                        <p:tav tm="0">
                                          <p:val>
                                            <p:clrVal>
                                              <a:schemeClr val="accent2"/>
                                            </p:clrVal>
                                          </p:val>
                                        </p:tav>
                                        <p:tav tm="50000">
                                          <p:val>
                                            <p:clrVal>
                                              <a:schemeClr val="hlink"/>
                                            </p:clrVal>
                                          </p:val>
                                        </p:tav>
                                      </p:tavLst>
                                    </p:anim>
                                    <p:set>
                                      <p:cBhvr>
                                        <p:cTn id="109" dur="80"/>
                                        <p:tgtEl>
                                          <p:spTgt spid="26641"/>
                                        </p:tgtEl>
                                        <p:attrNameLst>
                                          <p:attrName>fill.type</p:attrName>
                                        </p:attrNameLst>
                                      </p:cBhvr>
                                      <p:to>
                                        <p:strVal val="solid"/>
                                      </p:to>
                                    </p:set>
                                  </p:childTnLst>
                                </p:cTn>
                              </p:par>
                            </p:childTnLst>
                          </p:cTn>
                        </p:par>
                      </p:childTnLst>
                    </p:cTn>
                  </p:par>
                  <p:par>
                    <p:cTn id="110" fill="hold">
                      <p:stCondLst>
                        <p:cond delay="indefinite"/>
                      </p:stCondLst>
                      <p:childTnLst>
                        <p:par>
                          <p:cTn id="111" fill="hold">
                            <p:stCondLst>
                              <p:cond delay="0"/>
                            </p:stCondLst>
                            <p:childTnLst>
                              <p:par>
                                <p:cTn id="112" presetID="9" presetClass="entr" presetSubtype="0" fill="hold" nodeType="clickEffect">
                                  <p:stCondLst>
                                    <p:cond delay="0"/>
                                  </p:stCondLst>
                                  <p:childTnLst>
                                    <p:set>
                                      <p:cBhvr>
                                        <p:cTn id="113" dur="1" fill="hold">
                                          <p:stCondLst>
                                            <p:cond delay="0"/>
                                          </p:stCondLst>
                                        </p:cTn>
                                        <p:tgtEl>
                                          <p:spTgt spid="26643">
                                            <p:txEl>
                                              <p:pRg st="0" end="0"/>
                                            </p:txEl>
                                          </p:spTgt>
                                        </p:tgtEl>
                                        <p:attrNameLst>
                                          <p:attrName>style.visibility</p:attrName>
                                        </p:attrNameLst>
                                      </p:cBhvr>
                                      <p:to>
                                        <p:strVal val="visible"/>
                                      </p:to>
                                    </p:set>
                                    <p:animEffect transition="in" filter="dissolve">
                                      <p:cBhvr>
                                        <p:cTn id="114" dur="500"/>
                                        <p:tgtEl>
                                          <p:spTgt spid="266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0" grpId="0"/>
      <p:bldP spid="26631" grpId="0"/>
      <p:bldP spid="26632" grpId="0"/>
      <p:bldP spid="26636" grpId="0"/>
      <p:bldP spid="26637" grpId="0" animBg="1"/>
      <p:bldP spid="26638" grpId="0" animBg="1"/>
      <p:bldP spid="26639" grpId="0" animBg="1"/>
      <p:bldP spid="26640" grpId="0" animBg="1"/>
      <p:bldP spid="2664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27649"/>
          <p:cNvSpPr/>
          <p:nvPr/>
        </p:nvSpPr>
        <p:spPr>
          <a:xfrm>
            <a:off x="5403851" y="3414713"/>
            <a:ext cx="144463" cy="144462"/>
          </a:xfrm>
          <a:prstGeom prst="rect">
            <a:avLst/>
          </a:prstGeom>
          <a:solidFill>
            <a:schemeClr val="accent1"/>
          </a:solidFill>
          <a:ln w="38100" cap="flat" cmpd="sng">
            <a:solidFill>
              <a:srgbClr val="CC0066"/>
            </a:solidFill>
            <a:prstDash val="solid"/>
            <a:miter/>
            <a:headEnd type="none" w="med" len="med"/>
            <a:tailEnd type="none" w="med" len="med"/>
          </a:ln>
        </p:spPr>
        <p:txBody>
          <a:bodyPr/>
          <a:lstStyle/>
          <a:p>
            <a:endParaRPr lang="zh-CN" altLang="en-US"/>
          </a:p>
        </p:txBody>
      </p:sp>
      <p:sp>
        <p:nvSpPr>
          <p:cNvPr id="27651" name="直接连接符 27650"/>
          <p:cNvSpPr/>
          <p:nvPr/>
        </p:nvSpPr>
        <p:spPr>
          <a:xfrm flipH="1">
            <a:off x="5375275" y="1266825"/>
            <a:ext cx="57150" cy="2882900"/>
          </a:xfrm>
          <a:prstGeom prst="line">
            <a:avLst/>
          </a:prstGeom>
          <a:ln w="57150" cap="flat" cmpd="sng">
            <a:solidFill>
              <a:schemeClr val="tx1"/>
            </a:solidFill>
            <a:prstDash val="solid"/>
            <a:headEnd type="none" w="med" len="med"/>
            <a:tailEnd type="none" w="med" len="med"/>
          </a:ln>
        </p:spPr>
      </p:sp>
      <p:sp>
        <p:nvSpPr>
          <p:cNvPr id="27652" name="文本框 27651"/>
          <p:cNvSpPr txBox="1"/>
          <p:nvPr/>
        </p:nvSpPr>
        <p:spPr>
          <a:xfrm>
            <a:off x="2063750" y="549275"/>
            <a:ext cx="3600450" cy="579438"/>
          </a:xfrm>
          <a:prstGeom prst="rect">
            <a:avLst/>
          </a:prstGeom>
          <a:noFill/>
          <a:ln w="9525">
            <a:noFill/>
          </a:ln>
        </p:spPr>
        <p:txBody>
          <a:bodyPr>
            <a:spAutoFit/>
          </a:bodyPr>
          <a:lstStyle/>
          <a:p>
            <a:pPr lvl="0"/>
            <a:r>
              <a:rPr lang="zh-CN" altLang="en-US" sz="3200" b="1">
                <a:effectLst>
                  <a:outerShdw blurRad="38100" dist="38100" dir="2700000">
                    <a:srgbClr val="C0C0C0"/>
                  </a:outerShdw>
                </a:effectLst>
                <a:latin typeface="Arial" panose="020B0604020202020204" pitchFamily="34" charset="0"/>
                <a:ea typeface="华文新魏" pitchFamily="2" charset="-122"/>
              </a:rPr>
              <a:t>垂线的画法：</a:t>
            </a:r>
          </a:p>
        </p:txBody>
      </p:sp>
      <p:sp>
        <p:nvSpPr>
          <p:cNvPr id="27653" name="直接连接符 27652"/>
          <p:cNvSpPr/>
          <p:nvPr/>
        </p:nvSpPr>
        <p:spPr>
          <a:xfrm>
            <a:off x="4440239" y="3573463"/>
            <a:ext cx="3024187" cy="0"/>
          </a:xfrm>
          <a:prstGeom prst="line">
            <a:avLst/>
          </a:prstGeom>
          <a:ln w="57150" cap="flat" cmpd="sng">
            <a:solidFill>
              <a:srgbClr val="FF3300"/>
            </a:solidFill>
            <a:prstDash val="solid"/>
            <a:headEnd type="none" w="med" len="med"/>
            <a:tailEnd type="none" w="med" len="med"/>
          </a:ln>
        </p:spPr>
      </p:sp>
      <p:sp>
        <p:nvSpPr>
          <p:cNvPr id="27654" name="椭圆 27653"/>
          <p:cNvSpPr/>
          <p:nvPr/>
        </p:nvSpPr>
        <p:spPr>
          <a:xfrm>
            <a:off x="5332414" y="1989139"/>
            <a:ext cx="142875" cy="142875"/>
          </a:xfrm>
          <a:prstGeom prst="ellipse">
            <a:avLst/>
          </a:prstGeom>
          <a:solidFill>
            <a:srgbClr val="FF0000"/>
          </a:solidFill>
          <a:ln w="9525" cap="flat" cmpd="sng">
            <a:solidFill>
              <a:srgbClr val="FF0000"/>
            </a:solidFill>
            <a:prstDash val="solid"/>
            <a:headEnd type="none" w="med" len="med"/>
            <a:tailEnd type="none" w="med" len="med"/>
          </a:ln>
        </p:spPr>
        <p:txBody>
          <a:bodyPr/>
          <a:lstStyle/>
          <a:p>
            <a:endParaRPr lang="zh-CN" altLang="en-US"/>
          </a:p>
        </p:txBody>
      </p:sp>
      <p:sp>
        <p:nvSpPr>
          <p:cNvPr id="27655" name="文本框 27654"/>
          <p:cNvSpPr txBox="1"/>
          <p:nvPr/>
        </p:nvSpPr>
        <p:spPr>
          <a:xfrm>
            <a:off x="7535863" y="3292475"/>
            <a:ext cx="296862" cy="579438"/>
          </a:xfrm>
          <a:prstGeom prst="rect">
            <a:avLst/>
          </a:prstGeom>
          <a:noFill/>
          <a:ln w="9525">
            <a:noFill/>
          </a:ln>
        </p:spPr>
        <p:txBody>
          <a:bodyPr wrap="none" anchor="t">
            <a:spAutoFit/>
          </a:bodyPr>
          <a:lstStyle/>
          <a:p>
            <a:pPr lvl="0"/>
            <a:r>
              <a:rPr lang="en-US" altLang="zh-CN" sz="3200" b="1" i="1">
                <a:solidFill>
                  <a:srgbClr val="6600FF"/>
                </a:solidFill>
                <a:effectLst>
                  <a:outerShdw blurRad="38100" dist="38100" dir="2700000">
                    <a:srgbClr val="C0C0C0"/>
                  </a:outerShdw>
                </a:effectLst>
                <a:latin typeface="Times New Roman" panose="02020603050405020304" pitchFamily="18" charset="0"/>
                <a:ea typeface="PMingLiU" panose="02020500000000000000" pitchFamily="18" charset="-120"/>
              </a:rPr>
              <a:t>l</a:t>
            </a:r>
          </a:p>
        </p:txBody>
      </p:sp>
      <p:sp>
        <p:nvSpPr>
          <p:cNvPr id="27656" name="文本框 27655"/>
          <p:cNvSpPr txBox="1"/>
          <p:nvPr/>
        </p:nvSpPr>
        <p:spPr>
          <a:xfrm>
            <a:off x="4872038" y="1773238"/>
            <a:ext cx="514350" cy="641350"/>
          </a:xfrm>
          <a:prstGeom prst="rect">
            <a:avLst/>
          </a:prstGeom>
          <a:noFill/>
          <a:ln w="9525">
            <a:noFill/>
          </a:ln>
        </p:spPr>
        <p:txBody>
          <a:bodyPr wrap="none" anchor="t">
            <a:spAutoFit/>
          </a:bodyPr>
          <a:lstStyle/>
          <a:p>
            <a:pPr lvl="0"/>
            <a:r>
              <a:rPr lang="en-US" altLang="zh-CN" sz="3600" b="1">
                <a:latin typeface="Times New Roman" panose="02020603050405020304" pitchFamily="18" charset="0"/>
                <a:ea typeface="宋体" panose="02010600030101010101" pitchFamily="2" charset="-122"/>
              </a:rPr>
              <a:t>A</a:t>
            </a:r>
          </a:p>
        </p:txBody>
      </p:sp>
      <p:sp>
        <p:nvSpPr>
          <p:cNvPr id="27657" name="文本框 27656"/>
          <p:cNvSpPr txBox="1"/>
          <p:nvPr/>
        </p:nvSpPr>
        <p:spPr>
          <a:xfrm>
            <a:off x="2135189" y="1125539"/>
            <a:ext cx="7991475" cy="579437"/>
          </a:xfrm>
          <a:prstGeom prst="rect">
            <a:avLst/>
          </a:prstGeom>
          <a:noFill/>
          <a:ln w="9525">
            <a:noFill/>
          </a:ln>
        </p:spPr>
        <p:txBody>
          <a:bodyPr>
            <a:spAutoFit/>
          </a:bodyPr>
          <a:lstStyle/>
          <a:p>
            <a:pPr lvl="0"/>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如图，已知直线 </a:t>
            </a:r>
            <a:r>
              <a:rPr lang="en-US" altLang="zh-CN" sz="3200" b="1" i="1">
                <a:solidFill>
                  <a:srgbClr val="6600FF"/>
                </a:solidFill>
                <a:effectLst>
                  <a:outerShdw blurRad="38100" dist="38100" dir="2700000">
                    <a:srgbClr val="C0C0C0"/>
                  </a:outerShdw>
                </a:effectLst>
                <a:latin typeface="Times New Roman" panose="02020603050405020304" pitchFamily="18" charset="0"/>
                <a:ea typeface="PMingLiU" panose="02020500000000000000" pitchFamily="18" charset="-120"/>
              </a:rPr>
              <a:t>l</a:t>
            </a:r>
            <a:r>
              <a:rPr lang="en-US" altLang="zh-CN" sz="3200" b="1">
                <a:solidFill>
                  <a:srgbClr val="6600FF"/>
                </a:solidFill>
                <a:effectLst>
                  <a:outerShdw blurRad="38100" dist="38100" dir="2700000">
                    <a:srgbClr val="C0C0C0"/>
                  </a:outerShdw>
                </a:effectLst>
                <a:latin typeface="Arial" panose="020B0604020202020204" pitchFamily="34" charset="0"/>
                <a:ea typeface="华文新魏" pitchFamily="2" charset="-122"/>
              </a:rPr>
              <a:t> </a:t>
            </a:r>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和</a:t>
            </a:r>
            <a:r>
              <a:rPr lang="en-US" altLang="zh-CN" sz="3200" b="1" i="1">
                <a:solidFill>
                  <a:srgbClr val="6600FF"/>
                </a:solidFill>
                <a:effectLst>
                  <a:outerShdw blurRad="38100" dist="38100" dir="2700000">
                    <a:srgbClr val="C0C0C0"/>
                  </a:outerShdw>
                </a:effectLst>
                <a:latin typeface="Times New Roman" panose="02020603050405020304" pitchFamily="18" charset="0"/>
                <a:ea typeface="PMingLiU" panose="02020500000000000000" pitchFamily="18" charset="-120"/>
              </a:rPr>
              <a:t>l</a:t>
            </a:r>
            <a:r>
              <a:rPr lang="zh-CN" altLang="en-US" sz="3200" b="1">
                <a:solidFill>
                  <a:srgbClr val="CC0066"/>
                </a:solidFill>
                <a:effectLst>
                  <a:outerShdw blurRad="38100" dist="38100" dir="2700000">
                    <a:srgbClr val="C0C0C0"/>
                  </a:outerShdw>
                </a:effectLst>
                <a:latin typeface="Arial" panose="020B0604020202020204" pitchFamily="34" charset="0"/>
                <a:ea typeface="华文新魏" pitchFamily="2" charset="-122"/>
              </a:rPr>
              <a:t>外</a:t>
            </a:r>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的一点</a:t>
            </a:r>
            <a:r>
              <a:rPr lang="en-US" altLang="zh-CN" sz="3200" b="1">
                <a:solidFill>
                  <a:srgbClr val="6600FF"/>
                </a:solidFill>
                <a:effectLst>
                  <a:outerShdw blurRad="38100" dist="38100" dir="2700000">
                    <a:srgbClr val="C0C0C0"/>
                  </a:outerShdw>
                </a:effectLst>
                <a:latin typeface="Arial" panose="020B0604020202020204" pitchFamily="34" charset="0"/>
                <a:ea typeface="华文新魏" pitchFamily="2" charset="-122"/>
              </a:rPr>
              <a:t>A ,</a:t>
            </a:r>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作</a:t>
            </a:r>
            <a:r>
              <a:rPr lang="en-US" altLang="zh-CN" sz="3200" b="1" i="1">
                <a:solidFill>
                  <a:srgbClr val="6600FF"/>
                </a:solidFill>
                <a:effectLst>
                  <a:outerShdw blurRad="38100" dist="38100" dir="2700000">
                    <a:srgbClr val="C0C0C0"/>
                  </a:outerShdw>
                </a:effectLst>
                <a:latin typeface="Times New Roman" panose="02020603050405020304" pitchFamily="18" charset="0"/>
                <a:ea typeface="PMingLiU" panose="02020500000000000000" pitchFamily="18" charset="-120"/>
              </a:rPr>
              <a:t>l</a:t>
            </a:r>
            <a:r>
              <a:rPr lang="zh-CN" altLang="en-US" sz="3200" b="1">
                <a:solidFill>
                  <a:srgbClr val="6600FF"/>
                </a:solidFill>
                <a:effectLst>
                  <a:outerShdw blurRad="38100" dist="38100" dir="2700000">
                    <a:srgbClr val="C0C0C0"/>
                  </a:outerShdw>
                </a:effectLst>
                <a:latin typeface="Arial" panose="020B0604020202020204" pitchFamily="34" charset="0"/>
                <a:ea typeface="华文新魏" pitchFamily="2" charset="-122"/>
              </a:rPr>
              <a:t>的垂线</a:t>
            </a:r>
            <a:r>
              <a:rPr lang="en-US" altLang="zh-CN" sz="3200" b="1">
                <a:solidFill>
                  <a:srgbClr val="6600FF"/>
                </a:solidFill>
                <a:effectLst>
                  <a:outerShdw blurRad="38100" dist="38100" dir="2700000">
                    <a:srgbClr val="C0C0C0"/>
                  </a:outerShdw>
                </a:effectLst>
                <a:latin typeface="Arial" panose="020B0604020202020204" pitchFamily="34" charset="0"/>
                <a:ea typeface="华文新魏" pitchFamily="2" charset="-122"/>
              </a:rPr>
              <a:t>.</a:t>
            </a:r>
          </a:p>
        </p:txBody>
      </p:sp>
      <p:graphicFrame>
        <p:nvGraphicFramePr>
          <p:cNvPr id="27658" name="对象 27657"/>
          <p:cNvGraphicFramePr>
            <a:graphicFrameLocks noChangeAspect="1"/>
          </p:cNvGraphicFramePr>
          <p:nvPr/>
        </p:nvGraphicFramePr>
        <p:xfrm>
          <a:off x="2063751" y="4868864"/>
          <a:ext cx="6130925" cy="649287"/>
        </p:xfrm>
        <a:graphic>
          <a:graphicData uri="http://schemas.openxmlformats.org/presentationml/2006/ole">
            <mc:AlternateContent xmlns:mc="http://schemas.openxmlformats.org/markup-compatibility/2006">
              <mc:Choice xmlns:v="urn:schemas-microsoft-com:vml" Requires="v">
                <p:oleObj spid="_x0000_s21524" r:id="rId3" imgW="7797165" imgH="825500" progId="Flash.Movie">
                  <p:embed/>
                </p:oleObj>
              </mc:Choice>
              <mc:Fallback>
                <p:oleObj r:id="rId3" imgW="7797165" imgH="825500" progId="Flash.Movie">
                  <p:embed/>
                  <p:pic>
                    <p:nvPicPr>
                      <p:cNvPr id="0" name=""/>
                      <p:cNvPicPr/>
                      <p:nvPr/>
                    </p:nvPicPr>
                    <p:blipFill>
                      <a:blip r:embed="rId4"/>
                      <a:stretch>
                        <a:fillRect/>
                      </a:stretch>
                    </p:blipFill>
                    <p:spPr>
                      <a:xfrm>
                        <a:off x="2063751" y="4868864"/>
                        <a:ext cx="6130925" cy="649287"/>
                      </a:xfrm>
                      <a:prstGeom prst="rect">
                        <a:avLst/>
                      </a:prstGeom>
                      <a:noFill/>
                      <a:ln w="38100">
                        <a:noFill/>
                        <a:miter/>
                      </a:ln>
                    </p:spPr>
                  </p:pic>
                </p:oleObj>
              </mc:Fallback>
            </mc:AlternateContent>
          </a:graphicData>
        </a:graphic>
      </p:graphicFrame>
      <p:graphicFrame>
        <p:nvGraphicFramePr>
          <p:cNvPr id="27659" name="对象 27658"/>
          <p:cNvGraphicFramePr>
            <a:graphicFrameLocks noChangeAspect="1"/>
          </p:cNvGraphicFramePr>
          <p:nvPr/>
        </p:nvGraphicFramePr>
        <p:xfrm>
          <a:off x="8543925" y="3938589"/>
          <a:ext cx="1149350" cy="1781175"/>
        </p:xfrm>
        <a:graphic>
          <a:graphicData uri="http://schemas.openxmlformats.org/presentationml/2006/ole">
            <mc:AlternateContent xmlns:mc="http://schemas.openxmlformats.org/markup-compatibility/2006">
              <mc:Choice xmlns:v="urn:schemas-microsoft-com:vml" Requires="v">
                <p:oleObj spid="_x0000_s21525" r:id="rId5" imgW="1149350" imgH="1781175" progId="Flash.Movie">
                  <p:embed/>
                </p:oleObj>
              </mc:Choice>
              <mc:Fallback>
                <p:oleObj r:id="rId5" imgW="1149350" imgH="1781175" progId="Flash.Movie">
                  <p:embed/>
                  <p:pic>
                    <p:nvPicPr>
                      <p:cNvPr id="0" name=""/>
                      <p:cNvPicPr/>
                      <p:nvPr/>
                    </p:nvPicPr>
                    <p:blipFill>
                      <a:blip r:embed="rId6"/>
                      <a:stretch>
                        <a:fillRect/>
                      </a:stretch>
                    </p:blipFill>
                    <p:spPr>
                      <a:xfrm>
                        <a:off x="8543925" y="3938589"/>
                        <a:ext cx="1149350" cy="1781175"/>
                      </a:xfrm>
                      <a:prstGeom prst="rect">
                        <a:avLst/>
                      </a:prstGeom>
                      <a:noFill/>
                      <a:ln w="38100">
                        <a:noFill/>
                        <a:miter/>
                      </a:ln>
                    </p:spPr>
                  </p:pic>
                </p:oleObj>
              </mc:Fallback>
            </mc:AlternateContent>
          </a:graphicData>
        </a:graphic>
      </p:graphicFrame>
      <p:graphicFrame>
        <p:nvGraphicFramePr>
          <p:cNvPr id="27660" name="对象 27659"/>
          <p:cNvGraphicFramePr>
            <a:graphicFrameLocks noChangeAspect="1"/>
          </p:cNvGraphicFramePr>
          <p:nvPr/>
        </p:nvGraphicFramePr>
        <p:xfrm>
          <a:off x="5375276" y="476251"/>
          <a:ext cx="746125" cy="1427163"/>
        </p:xfrm>
        <a:graphic>
          <a:graphicData uri="http://schemas.openxmlformats.org/presentationml/2006/ole">
            <mc:AlternateContent xmlns:mc="http://schemas.openxmlformats.org/markup-compatibility/2006">
              <mc:Choice xmlns:v="urn:schemas-microsoft-com:vml" Requires="v">
                <p:oleObj spid="_x0000_s21526" r:id="rId7" imgW="747395" imgH="1428115" progId="Flash.Movie">
                  <p:embed/>
                </p:oleObj>
              </mc:Choice>
              <mc:Fallback>
                <p:oleObj r:id="rId7" imgW="747395" imgH="1428115" progId="Flash.Movie">
                  <p:embed/>
                  <p:pic>
                    <p:nvPicPr>
                      <p:cNvPr id="0" name=""/>
                      <p:cNvPicPr/>
                      <p:nvPr/>
                    </p:nvPicPr>
                    <p:blipFill>
                      <a:blip r:embed="rId8"/>
                      <a:stretch>
                        <a:fillRect/>
                      </a:stretch>
                    </p:blipFill>
                    <p:spPr>
                      <a:xfrm>
                        <a:off x="5375276" y="476251"/>
                        <a:ext cx="746125" cy="1427163"/>
                      </a:xfrm>
                      <a:prstGeom prst="rect">
                        <a:avLst/>
                      </a:prstGeom>
                      <a:noFill/>
                      <a:ln w="38100">
                        <a:noFill/>
                        <a:miter/>
                      </a:ln>
                    </p:spPr>
                  </p:pic>
                </p:oleObj>
              </mc:Fallback>
            </mc:AlternateContent>
          </a:graphicData>
        </a:graphic>
      </p:graphicFrame>
      <p:sp>
        <p:nvSpPr>
          <p:cNvPr id="27661" name="文本框 27660"/>
          <p:cNvSpPr txBox="1"/>
          <p:nvPr/>
        </p:nvSpPr>
        <p:spPr>
          <a:xfrm>
            <a:off x="5303838" y="3500438"/>
            <a:ext cx="488950" cy="641350"/>
          </a:xfrm>
          <a:prstGeom prst="rect">
            <a:avLst/>
          </a:prstGeom>
          <a:noFill/>
          <a:ln w="9525">
            <a:noFill/>
          </a:ln>
        </p:spPr>
        <p:txBody>
          <a:bodyPr wrap="none" anchor="t">
            <a:spAutoFit/>
          </a:bodyPr>
          <a:lstStyle/>
          <a:p>
            <a:pPr lvl="0"/>
            <a:r>
              <a:rPr lang="en-US" altLang="zh-CN" sz="3600" b="1">
                <a:latin typeface="Times New Roman" panose="02020603050405020304" pitchFamily="18" charset="0"/>
                <a:ea typeface="宋体" panose="02010600030101010101" pitchFamily="2" charset="-122"/>
              </a:rPr>
              <a:t>B</a:t>
            </a:r>
          </a:p>
        </p:txBody>
      </p:sp>
      <p:sp>
        <p:nvSpPr>
          <p:cNvPr id="27662" name="文本框 27661"/>
          <p:cNvSpPr txBox="1"/>
          <p:nvPr/>
        </p:nvSpPr>
        <p:spPr>
          <a:xfrm>
            <a:off x="2279650" y="5807076"/>
            <a:ext cx="7632700" cy="519113"/>
          </a:xfrm>
          <a:prstGeom prst="rect">
            <a:avLst/>
          </a:prstGeom>
          <a:solidFill>
            <a:srgbClr val="FF99CC"/>
          </a:solidFill>
          <a:ln w="9525">
            <a:noFill/>
          </a:ln>
        </p:spPr>
        <p:txBody>
          <a:bodyPr>
            <a:spAutoFit/>
          </a:bodyPr>
          <a:lstStyle/>
          <a:p>
            <a:pPr lvl="0"/>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4</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画线</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沿着三角板的另一直角边画出垂线</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p>
        </p:txBody>
      </p:sp>
      <p:sp>
        <p:nvSpPr>
          <p:cNvPr id="27663" name="文本框 27662"/>
          <p:cNvSpPr txBox="1"/>
          <p:nvPr/>
        </p:nvSpPr>
        <p:spPr>
          <a:xfrm>
            <a:off x="2279650" y="4278313"/>
            <a:ext cx="7632700" cy="519112"/>
          </a:xfrm>
          <a:prstGeom prst="rect">
            <a:avLst/>
          </a:prstGeom>
          <a:solidFill>
            <a:srgbClr val="FF99CC"/>
          </a:solidFill>
          <a:ln w="9525">
            <a:noFill/>
          </a:ln>
        </p:spPr>
        <p:txBody>
          <a:bodyPr>
            <a:spAutoFit/>
          </a:bodyPr>
          <a:lstStyle/>
          <a:p>
            <a:pPr lvl="0"/>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1</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放</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放直尺</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直尺的一边要与已知直线重合</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p>
        </p:txBody>
      </p:sp>
      <p:sp>
        <p:nvSpPr>
          <p:cNvPr id="27664" name="文本框 27663"/>
          <p:cNvSpPr txBox="1"/>
          <p:nvPr/>
        </p:nvSpPr>
        <p:spPr>
          <a:xfrm>
            <a:off x="2279650" y="5289551"/>
            <a:ext cx="7632700" cy="519113"/>
          </a:xfrm>
          <a:prstGeom prst="rect">
            <a:avLst/>
          </a:prstGeom>
          <a:solidFill>
            <a:srgbClr val="FF99CC"/>
          </a:solidFill>
          <a:ln w="9525">
            <a:noFill/>
          </a:ln>
        </p:spPr>
        <p:txBody>
          <a:bodyPr>
            <a:spAutoFit/>
          </a:bodyPr>
          <a:lstStyle/>
          <a:p>
            <a:pPr lvl="0"/>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3</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移</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移动三角板到已知点</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p>
        </p:txBody>
      </p:sp>
      <p:sp>
        <p:nvSpPr>
          <p:cNvPr id="27665" name="文本框 27664"/>
          <p:cNvSpPr txBox="1"/>
          <p:nvPr/>
        </p:nvSpPr>
        <p:spPr>
          <a:xfrm>
            <a:off x="2279650" y="4786313"/>
            <a:ext cx="7632700" cy="519112"/>
          </a:xfrm>
          <a:prstGeom prst="rect">
            <a:avLst/>
          </a:prstGeom>
          <a:solidFill>
            <a:srgbClr val="FF99CC"/>
          </a:solidFill>
          <a:ln w="9525">
            <a:noFill/>
          </a:ln>
        </p:spPr>
        <p:txBody>
          <a:bodyPr>
            <a:spAutoFit/>
          </a:bodyPr>
          <a:lstStyle/>
          <a:p>
            <a:pPr lvl="0"/>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2</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靠</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靠三角板</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a:effectLst>
                  <a:outerShdw blurRad="38100" dist="38100" dir="2700000">
                    <a:srgbClr val="FFFFFF"/>
                  </a:outerShdw>
                </a:effectLst>
                <a:latin typeface="黑体" panose="02010609060101010101" pitchFamily="49" charset="-122"/>
                <a:ea typeface="黑体" panose="02010609060101010101" pitchFamily="49" charset="-122"/>
              </a:rPr>
              <a:t>把三角板的一直角边靠在直尺上</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p>
        </p:txBody>
      </p:sp>
      <p:sp>
        <p:nvSpPr>
          <p:cNvPr id="27666" name="文本框 27665"/>
          <p:cNvSpPr txBox="1"/>
          <p:nvPr/>
        </p:nvSpPr>
        <p:spPr>
          <a:xfrm>
            <a:off x="6240463" y="1700213"/>
            <a:ext cx="3600450" cy="1569660"/>
          </a:xfrm>
          <a:prstGeom prst="rect">
            <a:avLst/>
          </a:prstGeom>
          <a:solidFill>
            <a:srgbClr val="FFFF99"/>
          </a:solidFill>
          <a:ln w="9525">
            <a:noFill/>
          </a:ln>
        </p:spPr>
        <p:txBody>
          <a:bodyPr>
            <a:spAutoFit/>
          </a:bodyPr>
          <a:lstStyle/>
          <a:p>
            <a:pPr lvl="0"/>
            <a:r>
              <a:rPr lang="zh-CN" altLang="en-US" sz="3200" b="1" dirty="0">
                <a:effectLst>
                  <a:outerShdw blurRad="38100" dist="38100" dir="2700000">
                    <a:srgbClr val="FFFFFF"/>
                  </a:outerShdw>
                </a:effectLst>
                <a:latin typeface="Arial" panose="020B0604020202020204" pitchFamily="34" charset="0"/>
                <a:ea typeface="华文新魏" pitchFamily="2" charset="-122"/>
              </a:rPr>
              <a:t>       </a:t>
            </a:r>
            <a:r>
              <a:rPr lang="zh-CN" altLang="en-US" sz="3200" b="1" dirty="0">
                <a:solidFill>
                  <a:srgbClr val="CC0066"/>
                </a:solidFill>
                <a:effectLst>
                  <a:outerShdw blurRad="38100" dist="38100" dir="2700000">
                    <a:srgbClr val="000000"/>
                  </a:outerShdw>
                </a:effectLst>
                <a:latin typeface="Arial" panose="020B0604020202020204" pitchFamily="34" charset="0"/>
                <a:ea typeface="华文新魏" pitchFamily="2" charset="-122"/>
              </a:rPr>
              <a:t>则所画直线AB是经过点A的直线</a:t>
            </a:r>
            <a:r>
              <a:rPr lang="zh-CN" altLang="en-US" sz="3200" b="1" dirty="0">
                <a:solidFill>
                  <a:srgbClr val="CC0066"/>
                </a:solidFill>
                <a:effectLst>
                  <a:outerShdw blurRad="38100" dist="38100" dir="2700000">
                    <a:srgbClr val="000000"/>
                  </a:outerShdw>
                </a:effectLst>
                <a:latin typeface="PMingLiU" panose="02020500000000000000" pitchFamily="18" charset="-120"/>
                <a:ea typeface="PMingLiU" panose="02020500000000000000" pitchFamily="18" charset="-120"/>
              </a:rPr>
              <a:t>l</a:t>
            </a:r>
            <a:r>
              <a:rPr lang="zh-CN" altLang="en-US" sz="3200" b="1" dirty="0">
                <a:solidFill>
                  <a:srgbClr val="CC0066"/>
                </a:solidFill>
                <a:effectLst>
                  <a:outerShdw blurRad="38100" dist="38100" dir="2700000">
                    <a:srgbClr val="000000"/>
                  </a:outerShdw>
                </a:effectLst>
                <a:latin typeface="Arial" panose="020B0604020202020204" pitchFamily="34" charset="0"/>
                <a:ea typeface="华文新魏" pitchFamily="2" charset="-122"/>
              </a:rPr>
              <a:t>的垂线.</a:t>
            </a:r>
          </a:p>
        </p:txBody>
      </p:sp>
      <p:sp>
        <p:nvSpPr>
          <p:cNvPr id="27667" name="矩形 27666"/>
          <p:cNvSpPr/>
          <p:nvPr/>
        </p:nvSpPr>
        <p:spPr>
          <a:xfrm>
            <a:off x="1919288" y="1773238"/>
            <a:ext cx="2089150" cy="2227262"/>
          </a:xfrm>
          <a:prstGeom prst="rect">
            <a:avLst/>
          </a:prstGeom>
          <a:noFill/>
          <a:ln w="9525">
            <a:noFill/>
          </a:ln>
        </p:spPr>
        <p:txBody>
          <a:bodyPr>
            <a:spAutoFit/>
          </a:bodyPr>
          <a:lstStyle/>
          <a:p>
            <a:pPr indent="266700"/>
            <a:r>
              <a:rPr lang="zh-CN" altLang="en-US" sz="2800" b="1">
                <a:solidFill>
                  <a:srgbClr val="FF0000"/>
                </a:solidFill>
                <a:latin typeface="黑体" panose="02010609060101010101" pitchFamily="49" charset="-122"/>
                <a:ea typeface="黑体" panose="02010609060101010101" pitchFamily="49" charset="-122"/>
              </a:rPr>
              <a:t>结论：过直线外一点有且只有一条直线与已知直线垂直</a:t>
            </a:r>
            <a:r>
              <a:rPr lang="en-US" altLang="zh-CN" sz="2800" b="1">
                <a:solidFill>
                  <a:srgbClr val="FF0000"/>
                </a:solidFill>
                <a:latin typeface="黑体" panose="02010609060101010101" pitchFamily="49" charset="-122"/>
                <a:ea typeface="黑体" panose="02010609060101010101" pitchFamily="49" charset="-122"/>
              </a:rPr>
              <a:t>.</a:t>
            </a:r>
          </a:p>
        </p:txBody>
      </p:sp>
    </p:spTree>
    <p:extLst>
      <p:ext uri="{BB962C8B-B14F-4D97-AF65-F5344CB8AC3E}">
        <p14:creationId xmlns:p14="http://schemas.microsoft.com/office/powerpoint/2010/main" val="1013871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765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765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27657"/>
                                        </p:tgtEl>
                                        <p:attrNameLst>
                                          <p:attrName>style.visibility</p:attrName>
                                        </p:attrNameLst>
                                      </p:cBhvr>
                                      <p:to>
                                        <p:strVal val="visible"/>
                                      </p:to>
                                    </p:set>
                                    <p:animEffect transition="in" filter="slide(fromBottom)">
                                      <p:cBhvr>
                                        <p:cTn id="13" dur="500"/>
                                        <p:tgtEl>
                                          <p:spTgt spid="27657"/>
                                        </p:tgtEl>
                                      </p:cBhvr>
                                    </p:animEffect>
                                  </p:childTnLst>
                                </p:cTn>
                              </p:par>
                            </p:childTnLst>
                          </p:cTn>
                        </p:par>
                        <p:par>
                          <p:cTn id="14" fill="hold">
                            <p:stCondLst>
                              <p:cond delay="500"/>
                            </p:stCondLst>
                            <p:childTnLst>
                              <p:par>
                                <p:cTn id="15" presetID="22" presetClass="entr" presetSubtype="8" fill="hold" nodeType="afterEffect">
                                  <p:stCondLst>
                                    <p:cond delay="0"/>
                                  </p:stCondLst>
                                  <p:childTnLst>
                                    <p:set>
                                      <p:cBhvr>
                                        <p:cTn id="16" dur="1" fill="hold">
                                          <p:stCondLst>
                                            <p:cond delay="0"/>
                                          </p:stCondLst>
                                        </p:cTn>
                                        <p:tgtEl>
                                          <p:spTgt spid="27653"/>
                                        </p:tgtEl>
                                        <p:attrNameLst>
                                          <p:attrName>style.visibility</p:attrName>
                                        </p:attrNameLst>
                                      </p:cBhvr>
                                      <p:to>
                                        <p:strVal val="visible"/>
                                      </p:to>
                                    </p:set>
                                    <p:animEffect transition="in" filter="wipe(left)">
                                      <p:cBhvr>
                                        <p:cTn id="17" dur="1000"/>
                                        <p:tgtEl>
                                          <p:spTgt spid="27653"/>
                                        </p:tgtEl>
                                      </p:cBhvr>
                                    </p:animEffect>
                                  </p:childTnLst>
                                </p:cTn>
                              </p:par>
                            </p:childTnLst>
                          </p:cTn>
                        </p:par>
                        <p:par>
                          <p:cTn id="18" fill="hold">
                            <p:stCondLst>
                              <p:cond delay="15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27655"/>
                                        </p:tgtEl>
                                        <p:attrNameLst>
                                          <p:attrName>style.visibility</p:attrName>
                                        </p:attrNameLst>
                                      </p:cBhvr>
                                      <p:to>
                                        <p:strVal val="visible"/>
                                      </p:to>
                                    </p:set>
                                    <p:anim by="(-#ppt_w*2)" calcmode="lin" valueType="num">
                                      <p:cBhvr rctx="PPT">
                                        <p:cTn id="21" dur="500" autoRev="1" fill="hold">
                                          <p:stCondLst>
                                            <p:cond delay="0"/>
                                          </p:stCondLst>
                                        </p:cTn>
                                        <p:tgtEl>
                                          <p:spTgt spid="27655"/>
                                        </p:tgtEl>
                                        <p:attrNameLst>
                                          <p:attrName>ppt_w</p:attrName>
                                        </p:attrNameLst>
                                      </p:cBhvr>
                                    </p:anim>
                                    <p:anim by="(#ppt_w*0.50)" calcmode="lin" valueType="num">
                                      <p:cBhvr>
                                        <p:cTn id="22" dur="500" decel="50000" autoRev="1" fill="hold">
                                          <p:stCondLst>
                                            <p:cond delay="0"/>
                                          </p:stCondLst>
                                        </p:cTn>
                                        <p:tgtEl>
                                          <p:spTgt spid="27655"/>
                                        </p:tgtEl>
                                        <p:attrNameLst>
                                          <p:attrName>ppt_x</p:attrName>
                                        </p:attrNameLst>
                                      </p:cBhvr>
                                    </p:anim>
                                    <p:anim from="(-#ppt_h/2)" to="(#ppt_y)" calcmode="lin" valueType="num">
                                      <p:cBhvr>
                                        <p:cTn id="23" dur="1000" fill="hold">
                                          <p:stCondLst>
                                            <p:cond delay="0"/>
                                          </p:stCondLst>
                                        </p:cTn>
                                        <p:tgtEl>
                                          <p:spTgt spid="27655"/>
                                        </p:tgtEl>
                                        <p:attrNameLst>
                                          <p:attrName>ppt_y</p:attrName>
                                        </p:attrNameLst>
                                      </p:cBhvr>
                                    </p:anim>
                                    <p:animRot by="21600000">
                                      <p:cBhvr>
                                        <p:cTn id="24" dur="1000" fill="hold">
                                          <p:stCondLst>
                                            <p:cond delay="0"/>
                                          </p:stCondLst>
                                        </p:cTn>
                                        <p:tgtEl>
                                          <p:spTgt spid="27655"/>
                                        </p:tgtEl>
                                        <p:attrNameLst>
                                          <p:attrName>r</p:attrName>
                                        </p:attrNameLst>
                                      </p:cBhvr>
                                    </p:animRot>
                                  </p:childTnLst>
                                </p:cTn>
                              </p:par>
                            </p:childTnLst>
                          </p:cTn>
                        </p:par>
                        <p:par>
                          <p:cTn id="25" fill="hold">
                            <p:stCondLst>
                              <p:cond delay="2500"/>
                            </p:stCondLst>
                            <p:childTnLst>
                              <p:par>
                                <p:cTn id="26" presetID="51" presetClass="entr" presetSubtype="0" fill="hold" nodeType="afterEffect">
                                  <p:stCondLst>
                                    <p:cond delay="0"/>
                                  </p:stCondLst>
                                  <p:childTnLst>
                                    <p:set>
                                      <p:cBhvr>
                                        <p:cTn id="27" dur="1" fill="hold">
                                          <p:stCondLst>
                                            <p:cond delay="0"/>
                                          </p:stCondLst>
                                        </p:cTn>
                                        <p:tgtEl>
                                          <p:spTgt spid="27654"/>
                                        </p:tgtEl>
                                        <p:attrNameLst>
                                          <p:attrName>style.visibility</p:attrName>
                                        </p:attrNameLst>
                                      </p:cBhvr>
                                      <p:to>
                                        <p:strVal val="visible"/>
                                      </p:to>
                                    </p:set>
                                    <p:animEffect transition="in" filter="fade">
                                      <p:cBhvr>
                                        <p:cTn id="28" dur="770" decel="100000"/>
                                        <p:tgtEl>
                                          <p:spTgt spid="27654"/>
                                        </p:tgtEl>
                                      </p:cBhvr>
                                    </p:animEffect>
                                    <p:animScale>
                                      <p:cBhvr>
                                        <p:cTn id="29" dur="770" decel="100000"/>
                                        <p:tgtEl>
                                          <p:spTgt spid="27654"/>
                                        </p:tgtEl>
                                      </p:cBhvr>
                                      <p:from x="10000" y="10000"/>
                                      <p:to x="200000" y="450000"/>
                                    </p:animScale>
                                    <p:animScale>
                                      <p:cBhvr>
                                        <p:cTn id="30" dur="1230" accel="100000" fill="hold">
                                          <p:stCondLst>
                                            <p:cond delay="770"/>
                                          </p:stCondLst>
                                        </p:cTn>
                                        <p:tgtEl>
                                          <p:spTgt spid="27654"/>
                                        </p:tgtEl>
                                      </p:cBhvr>
                                      <p:from x="200000" y="450000"/>
                                      <p:to x="100000" y="100000"/>
                                    </p:animScale>
                                    <p:set>
                                      <p:cBhvr>
                                        <p:cTn id="31" dur="770" fill="hold"/>
                                        <p:tgtEl>
                                          <p:spTgt spid="27654"/>
                                        </p:tgtEl>
                                        <p:attrNameLst>
                                          <p:attrName>ppt_x</p:attrName>
                                        </p:attrNameLst>
                                      </p:cBhvr>
                                      <p:to>
                                        <p:strVal val="(0.5)"/>
                                      </p:to>
                                    </p:set>
                                    <p:anim from="(0.5)" to="(#ppt_x)" calcmode="lin" valueType="num">
                                      <p:cBhvr>
                                        <p:cTn id="32" dur="1230" accel="100000" fill="hold">
                                          <p:stCondLst>
                                            <p:cond delay="770"/>
                                          </p:stCondLst>
                                        </p:cTn>
                                        <p:tgtEl>
                                          <p:spTgt spid="27654"/>
                                        </p:tgtEl>
                                        <p:attrNameLst>
                                          <p:attrName>ppt_x</p:attrName>
                                        </p:attrNameLst>
                                      </p:cBhvr>
                                    </p:anim>
                                    <p:set>
                                      <p:cBhvr>
                                        <p:cTn id="33" dur="770" fill="hold"/>
                                        <p:tgtEl>
                                          <p:spTgt spid="27654"/>
                                        </p:tgtEl>
                                        <p:attrNameLst>
                                          <p:attrName>ppt_y</p:attrName>
                                        </p:attrNameLst>
                                      </p:cBhvr>
                                      <p:to>
                                        <p:strVal val="(#ppt_y+0.4)"/>
                                      </p:to>
                                    </p:set>
                                    <p:anim from="(#ppt_y+0.4)" to="(#ppt_y)" calcmode="lin" valueType="num">
                                      <p:cBhvr>
                                        <p:cTn id="34" dur="1230" accel="100000" fill="hold">
                                          <p:stCondLst>
                                            <p:cond delay="770"/>
                                          </p:stCondLst>
                                        </p:cTn>
                                        <p:tgtEl>
                                          <p:spTgt spid="27654"/>
                                        </p:tgtEl>
                                        <p:attrNameLst>
                                          <p:attrName>ppt_y</p:attrName>
                                        </p:attrNameLst>
                                      </p:cBhvr>
                                    </p:anim>
                                  </p:childTnLst>
                                </p:cTn>
                              </p:par>
                            </p:childTnLst>
                          </p:cTn>
                        </p:par>
                        <p:par>
                          <p:cTn id="35" fill="hold">
                            <p:stCondLst>
                              <p:cond delay="4500"/>
                            </p:stCondLst>
                            <p:childTnLst>
                              <p:par>
                                <p:cTn id="36" presetID="1" presetClass="entr" presetSubtype="0" fill="hold" grpId="0" nodeType="afterEffect">
                                  <p:stCondLst>
                                    <p:cond delay="0"/>
                                  </p:stCondLst>
                                  <p:childTnLst>
                                    <p:set>
                                      <p:cBhvr>
                                        <p:cTn id="37" dur="1" fill="hold">
                                          <p:stCondLst>
                                            <p:cond delay="0"/>
                                          </p:stCondLst>
                                        </p:cTn>
                                        <p:tgtEl>
                                          <p:spTgt spid="27656"/>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64" presetClass="path" presetSubtype="0" accel="50000" decel="50000" fill="hold" nodeType="clickEffect">
                                  <p:stCondLst>
                                    <p:cond delay="0"/>
                                  </p:stCondLst>
                                  <p:childTnLst>
                                    <p:animMotion origin="layout" path="M -8.33333E-7 -7.51445E-7 L 0.02691 -0.19399 " pathEditMode="relative" rAng="0" ptsTypes="AA">
                                      <p:cBhvr>
                                        <p:cTn id="41" dur="2000" fill="hold"/>
                                        <p:tgtEl>
                                          <p:spTgt spid="27658"/>
                                        </p:tgtEl>
                                        <p:attrNameLst>
                                          <p:attrName>ppt_x</p:attrName>
                                          <p:attrName>ppt_y</p:attrName>
                                        </p:attrNameLst>
                                      </p:cBhvr>
                                      <p:rCtr x="1300" y="-9400"/>
                                    </p:animMotion>
                                  </p:childTnLst>
                                </p:cTn>
                              </p:par>
                            </p:childTnLst>
                          </p:cTn>
                        </p:par>
                        <p:par>
                          <p:cTn id="42" fill="hold">
                            <p:stCondLst>
                              <p:cond delay="2000"/>
                            </p:stCondLst>
                            <p:childTnLst>
                              <p:par>
                                <p:cTn id="43" presetID="12" presetClass="entr" presetSubtype="4" fill="hold" grpId="0" nodeType="afterEffect">
                                  <p:stCondLst>
                                    <p:cond delay="0"/>
                                  </p:stCondLst>
                                  <p:childTnLst>
                                    <p:set>
                                      <p:cBhvr>
                                        <p:cTn id="44" dur="1" fill="hold">
                                          <p:stCondLst>
                                            <p:cond delay="0"/>
                                          </p:stCondLst>
                                        </p:cTn>
                                        <p:tgtEl>
                                          <p:spTgt spid="27663"/>
                                        </p:tgtEl>
                                        <p:attrNameLst>
                                          <p:attrName>style.visibility</p:attrName>
                                        </p:attrNameLst>
                                      </p:cBhvr>
                                      <p:to>
                                        <p:strVal val="visible"/>
                                      </p:to>
                                    </p:set>
                                    <p:animEffect transition="in" filter="slide(fromBottom)">
                                      <p:cBhvr>
                                        <p:cTn id="45" dur="2000"/>
                                        <p:tgtEl>
                                          <p:spTgt spid="27663"/>
                                        </p:tgtEl>
                                      </p:cBhvr>
                                    </p:animEffect>
                                  </p:childTnLst>
                                </p:cTn>
                              </p:par>
                            </p:childTnLst>
                          </p:cTn>
                        </p:par>
                      </p:childTnLst>
                    </p:cTn>
                  </p:par>
                  <p:par>
                    <p:cTn id="46" fill="hold">
                      <p:stCondLst>
                        <p:cond delay="indefinite"/>
                      </p:stCondLst>
                      <p:childTnLst>
                        <p:par>
                          <p:cTn id="47" fill="hold">
                            <p:stCondLst>
                              <p:cond delay="0"/>
                            </p:stCondLst>
                            <p:childTnLst>
                              <p:par>
                                <p:cTn id="48" presetID="56" presetClass="path" presetSubtype="0" accel="50000" decel="50000" fill="hold" nodeType="clickEffect">
                                  <p:stCondLst>
                                    <p:cond delay="0"/>
                                  </p:stCondLst>
                                  <p:childTnLst>
                                    <p:animMotion origin="layout" path="M 4.44444E-6 0.00416 L -0.25209 -0.31029 " pathEditMode="relative" rAng="0" ptsTypes="AA">
                                      <p:cBhvr>
                                        <p:cTn id="49" dur="2000" fill="hold"/>
                                        <p:tgtEl>
                                          <p:spTgt spid="27659"/>
                                        </p:tgtEl>
                                        <p:attrNameLst>
                                          <p:attrName>ppt_x</p:attrName>
                                          <p:attrName>ppt_y</p:attrName>
                                        </p:attrNameLst>
                                      </p:cBhvr>
                                      <p:rCtr x="-12300" y="-15400"/>
                                    </p:animMotion>
                                  </p:childTnLst>
                                </p:cTn>
                              </p:par>
                            </p:childTnLst>
                          </p:cTn>
                        </p:par>
                        <p:par>
                          <p:cTn id="50" fill="hold">
                            <p:stCondLst>
                              <p:cond delay="2000"/>
                            </p:stCondLst>
                            <p:childTnLst>
                              <p:par>
                                <p:cTn id="51" presetID="27" presetClass="entr" presetSubtype="0" fill="hold" grpId="0" nodeType="afterEffect">
                                  <p:stCondLst>
                                    <p:cond delay="0"/>
                                  </p:stCondLst>
                                  <p:iterate type="lt">
                                    <p:tmPct val="50000"/>
                                  </p:iterate>
                                  <p:childTnLst>
                                    <p:set>
                                      <p:cBhvr>
                                        <p:cTn id="52" dur="1" fill="hold">
                                          <p:stCondLst>
                                            <p:cond delay="0"/>
                                          </p:stCondLst>
                                        </p:cTn>
                                        <p:tgtEl>
                                          <p:spTgt spid="27665"/>
                                        </p:tgtEl>
                                        <p:attrNameLst>
                                          <p:attrName>style.visibility</p:attrName>
                                        </p:attrNameLst>
                                      </p:cBhvr>
                                      <p:to>
                                        <p:strVal val="visible"/>
                                      </p:to>
                                    </p:set>
                                    <p:anim calcmode="discrete" valueType="clr">
                                      <p:cBhvr override="childStyle">
                                        <p:cTn id="53" dur="80"/>
                                        <p:tgtEl>
                                          <p:spTgt spid="27665"/>
                                        </p:tgtEl>
                                        <p:attrNameLst>
                                          <p:attrName>style.color</p:attrName>
                                        </p:attrNameLst>
                                      </p:cBhvr>
                                      <p:tavLst>
                                        <p:tav tm="0">
                                          <p:val>
                                            <p:clrVal>
                                              <a:schemeClr val="accent2"/>
                                            </p:clrVal>
                                          </p:val>
                                        </p:tav>
                                        <p:tav tm="50000">
                                          <p:val>
                                            <p:clrVal>
                                              <a:schemeClr val="hlink"/>
                                            </p:clrVal>
                                          </p:val>
                                        </p:tav>
                                      </p:tavLst>
                                    </p:anim>
                                    <p:anim calcmode="discrete" valueType="clr">
                                      <p:cBhvr>
                                        <p:cTn id="54" dur="80"/>
                                        <p:tgtEl>
                                          <p:spTgt spid="27665"/>
                                        </p:tgtEl>
                                        <p:attrNameLst>
                                          <p:attrName>fillcolor</p:attrName>
                                        </p:attrNameLst>
                                      </p:cBhvr>
                                      <p:tavLst>
                                        <p:tav tm="0">
                                          <p:val>
                                            <p:clrVal>
                                              <a:schemeClr val="accent2"/>
                                            </p:clrVal>
                                          </p:val>
                                        </p:tav>
                                        <p:tav tm="50000">
                                          <p:val>
                                            <p:clrVal>
                                              <a:schemeClr val="hlink"/>
                                            </p:clrVal>
                                          </p:val>
                                        </p:tav>
                                      </p:tavLst>
                                    </p:anim>
                                    <p:set>
                                      <p:cBhvr>
                                        <p:cTn id="55" dur="80"/>
                                        <p:tgtEl>
                                          <p:spTgt spid="27665"/>
                                        </p:tgtEl>
                                        <p:attrNameLst>
                                          <p:attrName>fill.type</p:attrName>
                                        </p:attrNameLst>
                                      </p:cBhvr>
                                      <p:to>
                                        <p:strVal val="solid"/>
                                      </p:to>
                                    </p:set>
                                  </p:childTnLst>
                                </p:cTn>
                              </p:par>
                            </p:childTnLst>
                          </p:cTn>
                        </p:par>
                      </p:childTnLst>
                    </p:cTn>
                  </p:par>
                  <p:par>
                    <p:cTn id="56" fill="hold">
                      <p:stCondLst>
                        <p:cond delay="indefinite"/>
                      </p:stCondLst>
                      <p:childTnLst>
                        <p:par>
                          <p:cTn id="57" fill="hold">
                            <p:stCondLst>
                              <p:cond delay="0"/>
                            </p:stCondLst>
                            <p:childTnLst>
                              <p:par>
                                <p:cTn id="58" presetID="35" presetClass="path" presetSubtype="0" accel="50000" decel="50000" fill="hold" nodeType="clickEffect">
                                  <p:stCondLst>
                                    <p:cond delay="0"/>
                                  </p:stCondLst>
                                  <p:childTnLst>
                                    <p:animMotion origin="layout" path="M -0.25521 -0.31029 L -0.34497 -0.31029 " pathEditMode="relative" rAng="0" ptsTypes="AA">
                                      <p:cBhvr>
                                        <p:cTn id="59" dur="2000" fill="hold"/>
                                        <p:tgtEl>
                                          <p:spTgt spid="27659"/>
                                        </p:tgtEl>
                                        <p:attrNameLst>
                                          <p:attrName>ppt_x</p:attrName>
                                          <p:attrName>ppt_y</p:attrName>
                                        </p:attrNameLst>
                                      </p:cBhvr>
                                      <p:rCtr x="-4200" y="0"/>
                                    </p:animMotion>
                                  </p:childTnLst>
                                </p:cTn>
                              </p:par>
                            </p:childTnLst>
                          </p:cTn>
                        </p:par>
                        <p:par>
                          <p:cTn id="60" fill="hold">
                            <p:stCondLst>
                              <p:cond delay="2000"/>
                            </p:stCondLst>
                            <p:childTnLst>
                              <p:par>
                                <p:cTn id="61" presetID="27" presetClass="entr" presetSubtype="0" fill="hold" grpId="0" nodeType="afterEffect">
                                  <p:stCondLst>
                                    <p:cond delay="0"/>
                                  </p:stCondLst>
                                  <p:iterate type="lt">
                                    <p:tmPct val="50000"/>
                                  </p:iterate>
                                  <p:childTnLst>
                                    <p:set>
                                      <p:cBhvr>
                                        <p:cTn id="62" dur="1" fill="hold">
                                          <p:stCondLst>
                                            <p:cond delay="0"/>
                                          </p:stCondLst>
                                        </p:cTn>
                                        <p:tgtEl>
                                          <p:spTgt spid="27664"/>
                                        </p:tgtEl>
                                        <p:attrNameLst>
                                          <p:attrName>style.visibility</p:attrName>
                                        </p:attrNameLst>
                                      </p:cBhvr>
                                      <p:to>
                                        <p:strVal val="visible"/>
                                      </p:to>
                                    </p:set>
                                    <p:anim calcmode="discrete" valueType="clr">
                                      <p:cBhvr override="childStyle">
                                        <p:cTn id="63" dur="80"/>
                                        <p:tgtEl>
                                          <p:spTgt spid="27664"/>
                                        </p:tgtEl>
                                        <p:attrNameLst>
                                          <p:attrName>style.color</p:attrName>
                                        </p:attrNameLst>
                                      </p:cBhvr>
                                      <p:tavLst>
                                        <p:tav tm="0">
                                          <p:val>
                                            <p:clrVal>
                                              <a:schemeClr val="accent2"/>
                                            </p:clrVal>
                                          </p:val>
                                        </p:tav>
                                        <p:tav tm="50000">
                                          <p:val>
                                            <p:clrVal>
                                              <a:schemeClr val="hlink"/>
                                            </p:clrVal>
                                          </p:val>
                                        </p:tav>
                                      </p:tavLst>
                                    </p:anim>
                                    <p:anim calcmode="discrete" valueType="clr">
                                      <p:cBhvr>
                                        <p:cTn id="64" dur="80"/>
                                        <p:tgtEl>
                                          <p:spTgt spid="27664"/>
                                        </p:tgtEl>
                                        <p:attrNameLst>
                                          <p:attrName>fillcolor</p:attrName>
                                        </p:attrNameLst>
                                      </p:cBhvr>
                                      <p:tavLst>
                                        <p:tav tm="0">
                                          <p:val>
                                            <p:clrVal>
                                              <a:schemeClr val="accent2"/>
                                            </p:clrVal>
                                          </p:val>
                                        </p:tav>
                                        <p:tav tm="50000">
                                          <p:val>
                                            <p:clrVal>
                                              <a:schemeClr val="hlink"/>
                                            </p:clrVal>
                                          </p:val>
                                        </p:tav>
                                      </p:tavLst>
                                    </p:anim>
                                    <p:set>
                                      <p:cBhvr>
                                        <p:cTn id="65" dur="80"/>
                                        <p:tgtEl>
                                          <p:spTgt spid="27664"/>
                                        </p:tgtEl>
                                        <p:attrNameLst>
                                          <p:attrName>fill.type</p:attrName>
                                        </p:attrNameLst>
                                      </p:cBhvr>
                                      <p:to>
                                        <p:strVal val="solid"/>
                                      </p:to>
                                    </p:set>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nodeType="clickEffect">
                                  <p:stCondLst>
                                    <p:cond delay="0"/>
                                  </p:stCondLst>
                                  <p:childTnLst>
                                    <p:set>
                                      <p:cBhvr>
                                        <p:cTn id="69" dur="1" fill="hold">
                                          <p:stCondLst>
                                            <p:cond delay="0"/>
                                          </p:stCondLst>
                                        </p:cTn>
                                        <p:tgtEl>
                                          <p:spTgt spid="27660"/>
                                        </p:tgtEl>
                                        <p:attrNameLst>
                                          <p:attrName>style.visibility</p:attrName>
                                        </p:attrNameLst>
                                      </p:cBhvr>
                                      <p:to>
                                        <p:strVal val="visible"/>
                                      </p:to>
                                    </p:set>
                                  </p:childTnLst>
                                </p:cTn>
                              </p:par>
                            </p:childTnLst>
                          </p:cTn>
                        </p:par>
                        <p:par>
                          <p:cTn id="70" fill="hold">
                            <p:stCondLst>
                              <p:cond delay="0"/>
                            </p:stCondLst>
                            <p:childTnLst>
                              <p:par>
                                <p:cTn id="71" presetID="42" presetClass="path" presetSubtype="0" accel="50000" decel="50000" fill="hold" nodeType="afterEffect">
                                  <p:stCondLst>
                                    <p:cond delay="0"/>
                                  </p:stCondLst>
                                  <p:childTnLst>
                                    <p:animMotion origin="layout" path="M 0.00017 -0.00092 L 0.00017 0.25087 " pathEditMode="relative" rAng="0" ptsTypes="AA">
                                      <p:cBhvr>
                                        <p:cTn id="72" dur="3000" fill="hold"/>
                                        <p:tgtEl>
                                          <p:spTgt spid="27660"/>
                                        </p:tgtEl>
                                        <p:attrNameLst>
                                          <p:attrName>ppt_x</p:attrName>
                                          <p:attrName>ppt_y</p:attrName>
                                        </p:attrNameLst>
                                      </p:cBhvr>
                                      <p:rCtr x="0" y="12600"/>
                                    </p:animMotion>
                                  </p:childTnLst>
                                </p:cTn>
                              </p:par>
                              <p:par>
                                <p:cTn id="73" presetID="22" presetClass="entr" presetSubtype="1" fill="hold" nodeType="withEffect">
                                  <p:stCondLst>
                                    <p:cond delay="0"/>
                                  </p:stCondLst>
                                  <p:childTnLst>
                                    <p:set>
                                      <p:cBhvr>
                                        <p:cTn id="74" dur="1" fill="hold">
                                          <p:stCondLst>
                                            <p:cond delay="0"/>
                                          </p:stCondLst>
                                        </p:cTn>
                                        <p:tgtEl>
                                          <p:spTgt spid="27651"/>
                                        </p:tgtEl>
                                        <p:attrNameLst>
                                          <p:attrName>style.visibility</p:attrName>
                                        </p:attrNameLst>
                                      </p:cBhvr>
                                      <p:to>
                                        <p:strVal val="visible"/>
                                      </p:to>
                                    </p:set>
                                    <p:animEffect transition="in" filter="wipe(up)">
                                      <p:cBhvr>
                                        <p:cTn id="75" dur="3000"/>
                                        <p:tgtEl>
                                          <p:spTgt spid="27651"/>
                                        </p:tgtEl>
                                      </p:cBhvr>
                                    </p:animEffect>
                                  </p:childTnLst>
                                </p:cTn>
                              </p:par>
                            </p:childTnLst>
                          </p:cTn>
                        </p:par>
                        <p:par>
                          <p:cTn id="76" fill="hold">
                            <p:stCondLst>
                              <p:cond delay="3000"/>
                            </p:stCondLst>
                            <p:childTnLst>
                              <p:par>
                                <p:cTn id="77" presetID="27" presetClass="entr" presetSubtype="0" fill="hold" grpId="0" nodeType="afterEffect">
                                  <p:stCondLst>
                                    <p:cond delay="0"/>
                                  </p:stCondLst>
                                  <p:iterate type="lt">
                                    <p:tmPct val="50000"/>
                                  </p:iterate>
                                  <p:childTnLst>
                                    <p:set>
                                      <p:cBhvr>
                                        <p:cTn id="78" dur="1" fill="hold">
                                          <p:stCondLst>
                                            <p:cond delay="0"/>
                                          </p:stCondLst>
                                        </p:cTn>
                                        <p:tgtEl>
                                          <p:spTgt spid="27662"/>
                                        </p:tgtEl>
                                        <p:attrNameLst>
                                          <p:attrName>style.visibility</p:attrName>
                                        </p:attrNameLst>
                                      </p:cBhvr>
                                      <p:to>
                                        <p:strVal val="visible"/>
                                      </p:to>
                                    </p:set>
                                    <p:anim calcmode="discrete" valueType="clr">
                                      <p:cBhvr override="childStyle">
                                        <p:cTn id="79" dur="80"/>
                                        <p:tgtEl>
                                          <p:spTgt spid="27662"/>
                                        </p:tgtEl>
                                        <p:attrNameLst>
                                          <p:attrName>style.color</p:attrName>
                                        </p:attrNameLst>
                                      </p:cBhvr>
                                      <p:tavLst>
                                        <p:tav tm="0">
                                          <p:val>
                                            <p:clrVal>
                                              <a:schemeClr val="accent2"/>
                                            </p:clrVal>
                                          </p:val>
                                        </p:tav>
                                        <p:tav tm="50000">
                                          <p:val>
                                            <p:clrVal>
                                              <a:schemeClr val="hlink"/>
                                            </p:clrVal>
                                          </p:val>
                                        </p:tav>
                                      </p:tavLst>
                                    </p:anim>
                                    <p:anim calcmode="discrete" valueType="clr">
                                      <p:cBhvr>
                                        <p:cTn id="80" dur="80"/>
                                        <p:tgtEl>
                                          <p:spTgt spid="27662"/>
                                        </p:tgtEl>
                                        <p:attrNameLst>
                                          <p:attrName>fillcolor</p:attrName>
                                        </p:attrNameLst>
                                      </p:cBhvr>
                                      <p:tavLst>
                                        <p:tav tm="0">
                                          <p:val>
                                            <p:clrVal>
                                              <a:schemeClr val="accent2"/>
                                            </p:clrVal>
                                          </p:val>
                                        </p:tav>
                                        <p:tav tm="50000">
                                          <p:val>
                                            <p:clrVal>
                                              <a:schemeClr val="hlink"/>
                                            </p:clrVal>
                                          </p:val>
                                        </p:tav>
                                      </p:tavLst>
                                    </p:anim>
                                    <p:set>
                                      <p:cBhvr>
                                        <p:cTn id="81" dur="80"/>
                                        <p:tgtEl>
                                          <p:spTgt spid="27662"/>
                                        </p:tgtEl>
                                        <p:attrNameLst>
                                          <p:attrName>fill.type</p:attrName>
                                        </p:attrNameLst>
                                      </p:cBhvr>
                                      <p:to>
                                        <p:strVal val="solid"/>
                                      </p:to>
                                    </p:set>
                                  </p:childTnLst>
                                </p:cTn>
                              </p:par>
                            </p:childTnLst>
                          </p:cTn>
                        </p:par>
                      </p:childTnLst>
                    </p:cTn>
                  </p:par>
                  <p:par>
                    <p:cTn id="82" fill="hold">
                      <p:stCondLst>
                        <p:cond delay="indefinite"/>
                      </p:stCondLst>
                      <p:childTnLst>
                        <p:par>
                          <p:cTn id="83" fill="hold">
                            <p:stCondLst>
                              <p:cond delay="0"/>
                            </p:stCondLst>
                            <p:childTnLst>
                              <p:par>
                                <p:cTn id="84" presetID="1" presetClass="exit" presetSubtype="0" fill="hold" nodeType="clickEffect">
                                  <p:stCondLst>
                                    <p:cond delay="0"/>
                                  </p:stCondLst>
                                  <p:childTnLst>
                                    <p:set>
                                      <p:cBhvr>
                                        <p:cTn id="85" dur="1" fill="hold">
                                          <p:stCondLst>
                                            <p:cond delay="0"/>
                                          </p:stCondLst>
                                        </p:cTn>
                                        <p:tgtEl>
                                          <p:spTgt spid="27660"/>
                                        </p:tgtEl>
                                        <p:attrNameLst>
                                          <p:attrName>style.visibility</p:attrName>
                                        </p:attrNameLst>
                                      </p:cBhvr>
                                      <p:to>
                                        <p:strVal val="hidden"/>
                                      </p:to>
                                    </p:set>
                                  </p:childTnLst>
                                </p:cTn>
                              </p:par>
                              <p:par>
                                <p:cTn id="86" presetID="49" presetClass="path" presetSubtype="0" accel="50000" decel="50000" fill="hold" nodeType="withEffect">
                                  <p:stCondLst>
                                    <p:cond delay="0"/>
                                  </p:stCondLst>
                                  <p:childTnLst>
                                    <p:animMotion origin="layout" path="M -0.34671 -0.31075 L -0.00764 0.00578 " pathEditMode="relative" rAng="0" ptsTypes="AA">
                                      <p:cBhvr>
                                        <p:cTn id="87" dur="2000" fill="hold"/>
                                        <p:tgtEl>
                                          <p:spTgt spid="27659"/>
                                        </p:tgtEl>
                                        <p:attrNameLst>
                                          <p:attrName>ppt_x</p:attrName>
                                          <p:attrName>ppt_y</p:attrName>
                                        </p:attrNameLst>
                                      </p:cBhvr>
                                      <p:rCtr x="16900" y="15800"/>
                                    </p:animMotion>
                                  </p:childTnLst>
                                </p:cTn>
                              </p:par>
                              <p:par>
                                <p:cTn id="88" presetID="42" presetClass="path" presetSubtype="0" accel="50000" decel="50000" fill="hold" nodeType="withEffect">
                                  <p:stCondLst>
                                    <p:cond delay="0"/>
                                  </p:stCondLst>
                                  <p:childTnLst>
                                    <p:animMotion origin="layout" path="M 0.05851 -0.19399 L 0.0349 -0.01572 " pathEditMode="relative" rAng="0" ptsTypes="AA">
                                      <p:cBhvr>
                                        <p:cTn id="89" dur="2000" fill="hold"/>
                                        <p:tgtEl>
                                          <p:spTgt spid="27658"/>
                                        </p:tgtEl>
                                        <p:attrNameLst>
                                          <p:attrName>ppt_x</p:attrName>
                                          <p:attrName>ppt_y</p:attrName>
                                        </p:attrNameLst>
                                      </p:cBhvr>
                                      <p:rCtr x="-900" y="8900"/>
                                    </p:animMotion>
                                  </p:childTnLst>
                                </p:cTn>
                              </p:par>
                            </p:childTnLst>
                          </p:cTn>
                        </p:par>
                      </p:childTnLst>
                    </p:cTn>
                  </p:par>
                  <p:par>
                    <p:cTn id="90" fill="hold">
                      <p:stCondLst>
                        <p:cond delay="indefinite"/>
                      </p:stCondLst>
                      <p:childTnLst>
                        <p:par>
                          <p:cTn id="91" fill="hold">
                            <p:stCondLst>
                              <p:cond delay="0"/>
                            </p:stCondLst>
                            <p:childTnLst>
                              <p:par>
                                <p:cTn id="92" presetID="1" presetClass="entr" presetSubtype="0" fill="hold" nodeType="clickEffect">
                                  <p:stCondLst>
                                    <p:cond delay="0"/>
                                  </p:stCondLst>
                                  <p:childTnLst>
                                    <p:set>
                                      <p:cBhvr>
                                        <p:cTn id="93" dur="1" fill="hold">
                                          <p:stCondLst>
                                            <p:cond delay="0"/>
                                          </p:stCondLst>
                                        </p:cTn>
                                        <p:tgtEl>
                                          <p:spTgt spid="27650"/>
                                        </p:tgtEl>
                                        <p:attrNameLst>
                                          <p:attrName>style.visibility</p:attrName>
                                        </p:attrNameLst>
                                      </p:cBhvr>
                                      <p:to>
                                        <p:strVal val="visible"/>
                                      </p:to>
                                    </p:set>
                                  </p:childTnLst>
                                </p:cTn>
                              </p:par>
                            </p:childTnLst>
                          </p:cTn>
                        </p:par>
                        <p:par>
                          <p:cTn id="94" fill="hold">
                            <p:stCondLst>
                              <p:cond delay="0"/>
                            </p:stCondLst>
                            <p:childTnLst>
                              <p:par>
                                <p:cTn id="95" presetID="1" presetClass="entr" presetSubtype="0" fill="hold" grpId="0" nodeType="afterEffect">
                                  <p:stCondLst>
                                    <p:cond delay="0"/>
                                  </p:stCondLst>
                                  <p:childTnLst>
                                    <p:set>
                                      <p:cBhvr>
                                        <p:cTn id="96" dur="1" fill="hold">
                                          <p:stCondLst>
                                            <p:cond delay="0"/>
                                          </p:stCondLst>
                                        </p:cTn>
                                        <p:tgtEl>
                                          <p:spTgt spid="27661"/>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27" presetClass="entr" presetSubtype="0" fill="hold" grpId="0" nodeType="clickEffect">
                                  <p:stCondLst>
                                    <p:cond delay="0"/>
                                  </p:stCondLst>
                                  <p:iterate type="lt">
                                    <p:tmPct val="50000"/>
                                  </p:iterate>
                                  <p:childTnLst>
                                    <p:set>
                                      <p:cBhvr>
                                        <p:cTn id="100" dur="1" fill="hold">
                                          <p:stCondLst>
                                            <p:cond delay="0"/>
                                          </p:stCondLst>
                                        </p:cTn>
                                        <p:tgtEl>
                                          <p:spTgt spid="27666"/>
                                        </p:tgtEl>
                                        <p:attrNameLst>
                                          <p:attrName>style.visibility</p:attrName>
                                        </p:attrNameLst>
                                      </p:cBhvr>
                                      <p:to>
                                        <p:strVal val="visible"/>
                                      </p:to>
                                    </p:set>
                                    <p:anim calcmode="discrete" valueType="clr">
                                      <p:cBhvr override="childStyle">
                                        <p:cTn id="101" dur="80"/>
                                        <p:tgtEl>
                                          <p:spTgt spid="27666"/>
                                        </p:tgtEl>
                                        <p:attrNameLst>
                                          <p:attrName>style.color</p:attrName>
                                        </p:attrNameLst>
                                      </p:cBhvr>
                                      <p:tavLst>
                                        <p:tav tm="0">
                                          <p:val>
                                            <p:clrVal>
                                              <a:schemeClr val="accent2"/>
                                            </p:clrVal>
                                          </p:val>
                                        </p:tav>
                                        <p:tav tm="50000">
                                          <p:val>
                                            <p:clrVal>
                                              <a:schemeClr val="hlink"/>
                                            </p:clrVal>
                                          </p:val>
                                        </p:tav>
                                      </p:tavLst>
                                    </p:anim>
                                    <p:anim calcmode="discrete" valueType="clr">
                                      <p:cBhvr>
                                        <p:cTn id="102" dur="80"/>
                                        <p:tgtEl>
                                          <p:spTgt spid="27666"/>
                                        </p:tgtEl>
                                        <p:attrNameLst>
                                          <p:attrName>fillcolor</p:attrName>
                                        </p:attrNameLst>
                                      </p:cBhvr>
                                      <p:tavLst>
                                        <p:tav tm="0">
                                          <p:val>
                                            <p:clrVal>
                                              <a:schemeClr val="accent2"/>
                                            </p:clrVal>
                                          </p:val>
                                        </p:tav>
                                        <p:tav tm="50000">
                                          <p:val>
                                            <p:clrVal>
                                              <a:schemeClr val="hlink"/>
                                            </p:clrVal>
                                          </p:val>
                                        </p:tav>
                                      </p:tavLst>
                                    </p:anim>
                                    <p:set>
                                      <p:cBhvr>
                                        <p:cTn id="103" dur="80"/>
                                        <p:tgtEl>
                                          <p:spTgt spid="27666"/>
                                        </p:tgtEl>
                                        <p:attrNameLst>
                                          <p:attrName>fill.type</p:attrName>
                                        </p:attrNameLst>
                                      </p:cBhvr>
                                      <p:to>
                                        <p:strVal val="solid"/>
                                      </p:to>
                                    </p:set>
                                  </p:childTnLst>
                                </p:cTn>
                              </p:par>
                            </p:childTnLst>
                          </p:cTn>
                        </p:par>
                      </p:childTnLst>
                    </p:cTn>
                  </p:par>
                  <p:par>
                    <p:cTn id="104" fill="hold">
                      <p:stCondLst>
                        <p:cond delay="indefinite"/>
                      </p:stCondLst>
                      <p:childTnLst>
                        <p:par>
                          <p:cTn id="105" fill="hold">
                            <p:stCondLst>
                              <p:cond delay="0"/>
                            </p:stCondLst>
                            <p:childTnLst>
                              <p:par>
                                <p:cTn id="106" presetID="9" presetClass="entr" presetSubtype="0" fill="hold" grpId="0" nodeType="clickEffect">
                                  <p:stCondLst>
                                    <p:cond delay="0"/>
                                  </p:stCondLst>
                                  <p:childTnLst>
                                    <p:set>
                                      <p:cBhvr>
                                        <p:cTn id="107" dur="1" fill="hold">
                                          <p:stCondLst>
                                            <p:cond delay="0"/>
                                          </p:stCondLst>
                                        </p:cTn>
                                        <p:tgtEl>
                                          <p:spTgt spid="27667"/>
                                        </p:tgtEl>
                                        <p:attrNameLst>
                                          <p:attrName>style.visibility</p:attrName>
                                        </p:attrNameLst>
                                      </p:cBhvr>
                                      <p:to>
                                        <p:strVal val="visible"/>
                                      </p:to>
                                    </p:set>
                                    <p:animEffect transition="in" filter="dissolve">
                                      <p:cBhvr>
                                        <p:cTn id="108" dur="500"/>
                                        <p:tgtEl>
                                          <p:spTgt spid="276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5" grpId="0"/>
      <p:bldP spid="27656" grpId="0"/>
      <p:bldP spid="27657" grpId="0"/>
      <p:bldP spid="27661" grpId="0"/>
      <p:bldP spid="27662" grpId="0" animBg="1"/>
      <p:bldP spid="27663" grpId="0" animBg="1"/>
      <p:bldP spid="27664" grpId="0" animBg="1"/>
      <p:bldP spid="27665" grpId="0" animBg="1"/>
      <p:bldP spid="27666" grpId="0" bldLvl="0" animBg="1"/>
      <p:bldP spid="2766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文本框 28673"/>
          <p:cNvSpPr txBox="1"/>
          <p:nvPr/>
        </p:nvSpPr>
        <p:spPr>
          <a:xfrm>
            <a:off x="1703388" y="2565400"/>
            <a:ext cx="8964612" cy="1250950"/>
          </a:xfrm>
          <a:prstGeom prst="rect">
            <a:avLst/>
          </a:prstGeom>
          <a:noFill/>
          <a:ln w="9525">
            <a:noFill/>
          </a:ln>
        </p:spPr>
        <p:txBody>
          <a:bodyPr>
            <a:spAutoFit/>
          </a:bodyPr>
          <a:lstStyle/>
          <a:p>
            <a:pPr lvl="0"/>
            <a:r>
              <a:rPr lang="zh-CN" altLang="en-US" sz="4000" b="1">
                <a:solidFill>
                  <a:srgbClr val="FF0000"/>
                </a:solidFill>
                <a:latin typeface="Arial" panose="020B0604020202020204" pitchFamily="34" charset="0"/>
                <a:ea typeface="黑体" panose="02010609060101010101" pitchFamily="49" charset="-122"/>
              </a:rPr>
              <a:t> 垂线的性质</a:t>
            </a:r>
            <a:r>
              <a:rPr lang="en-US" altLang="zh-CN" sz="4000" b="1">
                <a:solidFill>
                  <a:srgbClr val="FF0000"/>
                </a:solidFill>
                <a:latin typeface="Arial" panose="020B0604020202020204" pitchFamily="34" charset="0"/>
                <a:ea typeface="黑体" panose="02010609060101010101" pitchFamily="49" charset="-122"/>
              </a:rPr>
              <a:t>1</a:t>
            </a:r>
            <a:r>
              <a:rPr lang="zh-CN" altLang="en-US" sz="4000" b="1">
                <a:solidFill>
                  <a:srgbClr val="FF0000"/>
                </a:solidFill>
                <a:latin typeface="Arial" panose="020B0604020202020204" pitchFamily="34" charset="0"/>
                <a:ea typeface="黑体" panose="02010609060101010101" pitchFamily="49" charset="-122"/>
              </a:rPr>
              <a:t>：</a:t>
            </a:r>
            <a:endParaRPr lang="zh-CN" altLang="en-US" sz="4000" b="1">
              <a:solidFill>
                <a:srgbClr val="FF0000"/>
              </a:solidFill>
              <a:effectLst>
                <a:outerShdw blurRad="38100" dist="38100" dir="2700000">
                  <a:srgbClr val="C0C0C0"/>
                </a:outerShdw>
              </a:effectLst>
              <a:latin typeface="华文新魏" pitchFamily="2" charset="-122"/>
              <a:ea typeface="黑体" panose="02010609060101010101" pitchFamily="49" charset="-122"/>
            </a:endParaRPr>
          </a:p>
          <a:p>
            <a:pPr lvl="0"/>
            <a:r>
              <a:rPr lang="zh-CN" altLang="en-US" sz="3600" b="1">
                <a:solidFill>
                  <a:srgbClr val="CC0066"/>
                </a:solidFill>
                <a:effectLst>
                  <a:outerShdw blurRad="38100" dist="38100" dir="2700000">
                    <a:srgbClr val="C0C0C0"/>
                  </a:outerShdw>
                </a:effectLst>
                <a:latin typeface="华文新魏" pitchFamily="2" charset="-122"/>
                <a:ea typeface="华文新魏" pitchFamily="2" charset="-122"/>
              </a:rPr>
              <a:t> </a:t>
            </a:r>
            <a:r>
              <a:rPr lang="zh-CN" altLang="en-US" sz="3600" b="1">
                <a:solidFill>
                  <a:srgbClr val="130901"/>
                </a:solidFill>
                <a:effectLst>
                  <a:outerShdw blurRad="38100" dist="38100" dir="2700000">
                    <a:srgbClr val="C0C0C0"/>
                  </a:outerShdw>
                </a:effectLst>
                <a:latin typeface="黑体" panose="02010609060101010101" pitchFamily="49" charset="-122"/>
                <a:ea typeface="黑体" panose="02010609060101010101" pitchFamily="49" charset="-122"/>
              </a:rPr>
              <a:t>过一点有且只有一条直线与已知直线垂直</a:t>
            </a:r>
            <a:r>
              <a:rPr lang="en-US" altLang="zh-CN" sz="3600" b="1">
                <a:solidFill>
                  <a:srgbClr val="130901"/>
                </a:solidFill>
                <a:effectLst>
                  <a:outerShdw blurRad="38100" dist="38100" dir="2700000">
                    <a:srgbClr val="C0C0C0"/>
                  </a:outerShdw>
                </a:effectLst>
                <a:latin typeface="黑体" panose="02010609060101010101" pitchFamily="49" charset="-122"/>
                <a:ea typeface="黑体" panose="02010609060101010101" pitchFamily="49" charset="-122"/>
              </a:rPr>
              <a:t>.</a:t>
            </a:r>
          </a:p>
        </p:txBody>
      </p:sp>
      <p:sp>
        <p:nvSpPr>
          <p:cNvPr id="28675" name="文本框 28674"/>
          <p:cNvSpPr txBox="1"/>
          <p:nvPr/>
        </p:nvSpPr>
        <p:spPr>
          <a:xfrm>
            <a:off x="2351088" y="1628775"/>
            <a:ext cx="6337300" cy="707886"/>
          </a:xfrm>
          <a:prstGeom prst="rect">
            <a:avLst/>
          </a:prstGeom>
          <a:solidFill>
            <a:srgbClr val="FFFF99"/>
          </a:solidFill>
          <a:ln w="38100" cap="flat" cmpd="sng">
            <a:solidFill>
              <a:srgbClr val="FF0000"/>
            </a:solidFill>
            <a:prstDash val="solid"/>
            <a:miter/>
            <a:headEnd type="none" w="med" len="med"/>
            <a:tailEnd type="none" w="med" len="med"/>
          </a:ln>
        </p:spPr>
        <p:txBody>
          <a:bodyPr>
            <a:spAutoFit/>
          </a:bodyPr>
          <a:lstStyle/>
          <a:p>
            <a:pPr lvl="0" algn="ctr"/>
            <a:r>
              <a:rPr lang="zh-CN" altLang="en-US" sz="4000" b="1">
                <a:solidFill>
                  <a:srgbClr val="0000FF"/>
                </a:solidFill>
                <a:effectLst>
                  <a:outerShdw blurRad="38100" dist="38100" dir="2700000">
                    <a:srgbClr val="000000"/>
                  </a:outerShdw>
                </a:effectLst>
                <a:latin typeface="华文新魏" pitchFamily="2" charset="-122"/>
                <a:ea typeface="华文新魏" pitchFamily="2" charset="-122"/>
              </a:rPr>
              <a:t>能作一条</a:t>
            </a:r>
            <a:r>
              <a:rPr lang="en-US" altLang="zh-CN" sz="4000" b="1">
                <a:solidFill>
                  <a:srgbClr val="0000FF"/>
                </a:solidFill>
                <a:effectLst>
                  <a:outerShdw blurRad="38100" dist="38100" dir="2700000">
                    <a:srgbClr val="000000"/>
                  </a:outerShdw>
                </a:effectLst>
                <a:latin typeface="华文新魏" pitchFamily="2" charset="-122"/>
                <a:ea typeface="华文新魏" pitchFamily="2" charset="-122"/>
              </a:rPr>
              <a:t>,</a:t>
            </a:r>
            <a:r>
              <a:rPr lang="zh-CN" altLang="en-US" sz="4000" b="1">
                <a:solidFill>
                  <a:srgbClr val="0000FF"/>
                </a:solidFill>
                <a:effectLst>
                  <a:outerShdw blurRad="38100" dist="38100" dir="2700000">
                    <a:srgbClr val="000000"/>
                  </a:outerShdw>
                </a:effectLst>
                <a:latin typeface="华文新魏" pitchFamily="2" charset="-122"/>
                <a:ea typeface="华文新魏" pitchFamily="2" charset="-122"/>
              </a:rPr>
              <a:t>而且只能作一条</a:t>
            </a:r>
            <a:r>
              <a:rPr lang="en-US" altLang="zh-CN" sz="4000" b="1">
                <a:solidFill>
                  <a:srgbClr val="0000FF"/>
                </a:solidFill>
                <a:effectLst>
                  <a:outerShdw blurRad="38100" dist="38100" dir="2700000">
                    <a:srgbClr val="000000"/>
                  </a:outerShdw>
                </a:effectLst>
                <a:latin typeface="华文新魏" pitchFamily="2" charset="-122"/>
                <a:ea typeface="华文新魏" pitchFamily="2" charset="-122"/>
              </a:rPr>
              <a:t>.</a:t>
            </a:r>
          </a:p>
        </p:txBody>
      </p:sp>
      <p:sp>
        <p:nvSpPr>
          <p:cNvPr id="28676" name="文本框 28675"/>
          <p:cNvSpPr txBox="1"/>
          <p:nvPr/>
        </p:nvSpPr>
        <p:spPr>
          <a:xfrm>
            <a:off x="1847851" y="404814"/>
            <a:ext cx="7991475" cy="1190625"/>
          </a:xfrm>
          <a:prstGeom prst="rect">
            <a:avLst/>
          </a:prstGeom>
          <a:noFill/>
          <a:ln w="9525">
            <a:noFill/>
          </a:ln>
        </p:spPr>
        <p:txBody>
          <a:bodyPr>
            <a:spAutoFit/>
          </a:bodyPr>
          <a:lstStyle/>
          <a:p>
            <a:pPr lvl="0"/>
            <a:r>
              <a:rPr lang="zh-CN" altLang="en-US" sz="3600" b="1">
                <a:solidFill>
                  <a:srgbClr val="FF0000"/>
                </a:solidFill>
                <a:effectLst>
                  <a:outerShdw blurRad="38100" dist="38100" dir="2700000">
                    <a:srgbClr val="C0C0C0"/>
                  </a:outerShdw>
                </a:effectLst>
                <a:latin typeface="Arial" panose="020B0604020202020204" pitchFamily="34" charset="0"/>
                <a:ea typeface="华文新魏" pitchFamily="2" charset="-122"/>
              </a:rPr>
              <a:t>问题</a:t>
            </a:r>
            <a:r>
              <a:rPr lang="en-US" altLang="zh-CN" sz="3600" b="1">
                <a:solidFill>
                  <a:srgbClr val="FF0000"/>
                </a:solidFill>
                <a:effectLst>
                  <a:outerShdw blurRad="38100" dist="38100" dir="2700000">
                    <a:srgbClr val="C0C0C0"/>
                  </a:outerShdw>
                </a:effectLst>
                <a:latin typeface="Arial" panose="020B0604020202020204" pitchFamily="34" charset="0"/>
                <a:ea typeface="华文新魏" pitchFamily="2" charset="-122"/>
              </a:rPr>
              <a:t>:</a:t>
            </a:r>
            <a:r>
              <a:rPr lang="zh-CN" altLang="en-US" sz="3600" b="1">
                <a:solidFill>
                  <a:srgbClr val="FF0000"/>
                </a:solidFill>
                <a:effectLst>
                  <a:outerShdw blurRad="38100" dist="38100" dir="2700000">
                    <a:srgbClr val="C0C0C0"/>
                  </a:outerShdw>
                </a:effectLst>
                <a:latin typeface="Arial" panose="020B0604020202020204" pitchFamily="34" charset="0"/>
                <a:ea typeface="华文新魏" pitchFamily="2" charset="-122"/>
              </a:rPr>
              <a:t>过已知直线 </a:t>
            </a:r>
            <a:r>
              <a:rPr lang="en-US" altLang="zh-CN" sz="3600" b="1" i="1">
                <a:solidFill>
                  <a:srgbClr val="FF0000"/>
                </a:solidFill>
                <a:effectLst>
                  <a:outerShdw blurRad="38100" dist="38100" dir="2700000">
                    <a:srgbClr val="C0C0C0"/>
                  </a:outerShdw>
                </a:effectLst>
                <a:latin typeface="Times New Roman" panose="02020603050405020304" pitchFamily="18" charset="0"/>
                <a:ea typeface="PMingLiU" panose="02020500000000000000" pitchFamily="18" charset="-120"/>
              </a:rPr>
              <a:t>l</a:t>
            </a:r>
            <a:r>
              <a:rPr lang="en-US" altLang="zh-CN" sz="3600" b="1">
                <a:solidFill>
                  <a:srgbClr val="FF0000"/>
                </a:solidFill>
                <a:effectLst>
                  <a:outerShdw blurRad="38100" dist="38100" dir="2700000">
                    <a:srgbClr val="C0C0C0"/>
                  </a:outerShdw>
                </a:effectLst>
                <a:latin typeface="Arial" panose="020B0604020202020204" pitchFamily="34" charset="0"/>
                <a:ea typeface="华文新魏" pitchFamily="2" charset="-122"/>
              </a:rPr>
              <a:t> </a:t>
            </a:r>
            <a:r>
              <a:rPr lang="zh-CN" altLang="en-US" sz="3600" b="1">
                <a:solidFill>
                  <a:srgbClr val="FF0000"/>
                </a:solidFill>
                <a:effectLst>
                  <a:outerShdw blurRad="38100" dist="38100" dir="2700000">
                    <a:srgbClr val="C0C0C0"/>
                  </a:outerShdw>
                </a:effectLst>
                <a:latin typeface="Arial" panose="020B0604020202020204" pitchFamily="34" charset="0"/>
                <a:ea typeface="华文新魏" pitchFamily="2" charset="-122"/>
              </a:rPr>
              <a:t>和</a:t>
            </a:r>
            <a:r>
              <a:rPr lang="en-US" altLang="zh-CN" sz="3600" b="1" i="1">
                <a:solidFill>
                  <a:srgbClr val="FF0000"/>
                </a:solidFill>
                <a:effectLst>
                  <a:outerShdw blurRad="38100" dist="38100" dir="2700000">
                    <a:srgbClr val="C0C0C0"/>
                  </a:outerShdw>
                </a:effectLst>
                <a:latin typeface="Times New Roman" panose="02020603050405020304" pitchFamily="18" charset="0"/>
                <a:ea typeface="PMingLiU" panose="02020500000000000000" pitchFamily="18" charset="-120"/>
              </a:rPr>
              <a:t>l</a:t>
            </a:r>
            <a:r>
              <a:rPr lang="zh-CN" altLang="en-US" sz="3600" b="1">
                <a:solidFill>
                  <a:srgbClr val="FF0000"/>
                </a:solidFill>
                <a:effectLst>
                  <a:outerShdw blurRad="38100" dist="38100" dir="2700000">
                    <a:srgbClr val="C0C0C0"/>
                  </a:outerShdw>
                </a:effectLst>
                <a:latin typeface="Arial" panose="020B0604020202020204" pitchFamily="34" charset="0"/>
                <a:ea typeface="华文新魏" pitchFamily="2" charset="-122"/>
              </a:rPr>
              <a:t>上</a:t>
            </a:r>
            <a:r>
              <a:rPr lang="en-US" altLang="zh-CN" sz="3600" b="1">
                <a:solidFill>
                  <a:srgbClr val="FF0000"/>
                </a:solidFill>
                <a:effectLst>
                  <a:outerShdw blurRad="38100" dist="38100" dir="2700000">
                    <a:srgbClr val="C0C0C0"/>
                  </a:outerShdw>
                </a:effectLst>
                <a:latin typeface="Arial" panose="020B0604020202020204" pitchFamily="34" charset="0"/>
                <a:ea typeface="华文新魏" pitchFamily="2" charset="-122"/>
              </a:rPr>
              <a:t>(</a:t>
            </a:r>
            <a:r>
              <a:rPr lang="zh-CN" altLang="en-US" sz="3600" b="1">
                <a:solidFill>
                  <a:srgbClr val="FF0000"/>
                </a:solidFill>
                <a:effectLst>
                  <a:outerShdw blurRad="38100" dist="38100" dir="2700000">
                    <a:srgbClr val="C0C0C0"/>
                  </a:outerShdw>
                </a:effectLst>
                <a:latin typeface="Arial" panose="020B0604020202020204" pitchFamily="34" charset="0"/>
                <a:ea typeface="华文新魏" pitchFamily="2" charset="-122"/>
              </a:rPr>
              <a:t>或外</a:t>
            </a:r>
            <a:r>
              <a:rPr lang="en-US" altLang="zh-CN" sz="3600" b="1">
                <a:solidFill>
                  <a:srgbClr val="FF0000"/>
                </a:solidFill>
                <a:effectLst>
                  <a:outerShdw blurRad="38100" dist="38100" dir="2700000">
                    <a:srgbClr val="C0C0C0"/>
                  </a:outerShdw>
                </a:effectLst>
                <a:latin typeface="Arial" panose="020B0604020202020204" pitchFamily="34" charset="0"/>
                <a:ea typeface="华文新魏" pitchFamily="2" charset="-122"/>
              </a:rPr>
              <a:t>)</a:t>
            </a:r>
            <a:r>
              <a:rPr lang="zh-CN" altLang="en-US" sz="3600" b="1">
                <a:solidFill>
                  <a:srgbClr val="FF0000"/>
                </a:solidFill>
                <a:effectLst>
                  <a:outerShdw blurRad="38100" dist="38100" dir="2700000">
                    <a:srgbClr val="C0C0C0"/>
                  </a:outerShdw>
                </a:effectLst>
                <a:latin typeface="Arial" panose="020B0604020202020204" pitchFamily="34" charset="0"/>
                <a:ea typeface="华文新魏" pitchFamily="2" charset="-122"/>
              </a:rPr>
              <a:t>的一点</a:t>
            </a:r>
            <a:r>
              <a:rPr lang="en-US" altLang="zh-CN" sz="3600" b="1">
                <a:solidFill>
                  <a:srgbClr val="FF0000"/>
                </a:solidFill>
                <a:effectLst>
                  <a:outerShdw blurRad="38100" dist="38100" dir="2700000">
                    <a:srgbClr val="C0C0C0"/>
                  </a:outerShdw>
                </a:effectLst>
                <a:latin typeface="Arial" panose="020B0604020202020204" pitchFamily="34" charset="0"/>
                <a:ea typeface="华文新魏" pitchFamily="2" charset="-122"/>
              </a:rPr>
              <a:t>A ,</a:t>
            </a:r>
            <a:r>
              <a:rPr lang="zh-CN" altLang="en-US" sz="3600" b="1">
                <a:solidFill>
                  <a:srgbClr val="FF0000"/>
                </a:solidFill>
                <a:effectLst>
                  <a:outerShdw blurRad="38100" dist="38100" dir="2700000">
                    <a:srgbClr val="C0C0C0"/>
                  </a:outerShdw>
                </a:effectLst>
                <a:latin typeface="Arial" panose="020B0604020202020204" pitchFamily="34" charset="0"/>
                <a:ea typeface="华文新魏" pitchFamily="2" charset="-122"/>
              </a:rPr>
              <a:t>作</a:t>
            </a:r>
            <a:r>
              <a:rPr lang="en-US" altLang="zh-CN" sz="3600" b="1" i="1">
                <a:solidFill>
                  <a:srgbClr val="FF0000"/>
                </a:solidFill>
                <a:effectLst>
                  <a:outerShdw blurRad="38100" dist="38100" dir="2700000">
                    <a:srgbClr val="C0C0C0"/>
                  </a:outerShdw>
                </a:effectLst>
                <a:latin typeface="Times New Roman" panose="02020603050405020304" pitchFamily="18" charset="0"/>
                <a:ea typeface="PMingLiU" panose="02020500000000000000" pitchFamily="18" charset="-120"/>
              </a:rPr>
              <a:t>l</a:t>
            </a:r>
            <a:r>
              <a:rPr lang="zh-CN" altLang="en-US" sz="3600" b="1">
                <a:solidFill>
                  <a:srgbClr val="FF0000"/>
                </a:solidFill>
                <a:effectLst>
                  <a:outerShdw blurRad="38100" dist="38100" dir="2700000">
                    <a:srgbClr val="C0C0C0"/>
                  </a:outerShdw>
                </a:effectLst>
                <a:latin typeface="Arial" panose="020B0604020202020204" pitchFamily="34" charset="0"/>
                <a:ea typeface="华文新魏" pitchFamily="2" charset="-122"/>
              </a:rPr>
              <a:t>的垂线</a:t>
            </a:r>
            <a:r>
              <a:rPr lang="en-US" altLang="zh-CN" sz="3600" b="1">
                <a:solidFill>
                  <a:srgbClr val="FF0000"/>
                </a:solidFill>
                <a:effectLst>
                  <a:outerShdw blurRad="38100" dist="38100" dir="2700000">
                    <a:srgbClr val="C0C0C0"/>
                  </a:outerShdw>
                </a:effectLst>
                <a:latin typeface="Arial" panose="020B0604020202020204" pitchFamily="34" charset="0"/>
                <a:ea typeface="华文新魏" pitchFamily="2" charset="-122"/>
              </a:rPr>
              <a:t>,</a:t>
            </a:r>
            <a:r>
              <a:rPr lang="zh-CN" altLang="en-US" sz="3600" b="1">
                <a:solidFill>
                  <a:srgbClr val="FF0000"/>
                </a:solidFill>
                <a:effectLst>
                  <a:outerShdw blurRad="38100" dist="38100" dir="2700000">
                    <a:srgbClr val="C0C0C0"/>
                  </a:outerShdw>
                </a:effectLst>
                <a:latin typeface="Arial" panose="020B0604020202020204" pitchFamily="34" charset="0"/>
                <a:ea typeface="华文新魏" pitchFamily="2" charset="-122"/>
              </a:rPr>
              <a:t>可以作几条</a:t>
            </a:r>
            <a:r>
              <a:rPr lang="en-US" altLang="zh-CN" sz="3600" b="1">
                <a:solidFill>
                  <a:srgbClr val="FF0000"/>
                </a:solidFill>
                <a:effectLst>
                  <a:outerShdw blurRad="38100" dist="38100" dir="2700000">
                    <a:srgbClr val="C0C0C0"/>
                  </a:outerShdw>
                </a:effectLst>
                <a:latin typeface="Arial" panose="020B0604020202020204" pitchFamily="34" charset="0"/>
                <a:ea typeface="华文新魏" pitchFamily="2" charset="-122"/>
              </a:rPr>
              <a:t>?</a:t>
            </a:r>
          </a:p>
        </p:txBody>
      </p:sp>
      <p:sp>
        <p:nvSpPr>
          <p:cNvPr id="28677" name="文本框 28676"/>
          <p:cNvSpPr txBox="1"/>
          <p:nvPr/>
        </p:nvSpPr>
        <p:spPr>
          <a:xfrm>
            <a:off x="2135189" y="4365625"/>
            <a:ext cx="7920037" cy="1595438"/>
          </a:xfrm>
          <a:prstGeom prst="rect">
            <a:avLst/>
          </a:prstGeom>
          <a:solidFill>
            <a:srgbClr val="FF99CC"/>
          </a:solidFill>
          <a:ln w="41275" cap="flat" cmpd="sng">
            <a:solidFill>
              <a:srgbClr val="FF0000"/>
            </a:solidFill>
            <a:prstDash val="solid"/>
            <a:miter/>
            <a:headEnd type="none" w="med" len="med"/>
            <a:tailEnd type="none" w="med" len="med"/>
          </a:ln>
        </p:spPr>
        <p:txBody>
          <a:bodyPr>
            <a:spAutoFit/>
          </a:bodyPr>
          <a:lstStyle/>
          <a:p>
            <a:pPr lvl="0"/>
            <a:r>
              <a:rPr lang="zh-CN" altLang="en-US" sz="3200" b="1">
                <a:solidFill>
                  <a:srgbClr val="CC0066"/>
                </a:solidFill>
                <a:effectLst>
                  <a:outerShdw blurRad="38100" dist="38100" dir="2700000">
                    <a:srgbClr val="000000"/>
                  </a:outerShdw>
                </a:effectLst>
                <a:latin typeface="华文新魏" pitchFamily="2" charset="-122"/>
                <a:ea typeface="华文新魏" pitchFamily="2" charset="-122"/>
              </a:rPr>
              <a:t> </a:t>
            </a:r>
            <a:r>
              <a:rPr lang="zh-CN" altLang="en-US" sz="3200" b="1">
                <a:solidFill>
                  <a:srgbClr val="0000FF"/>
                </a:solidFill>
                <a:effectLst>
                  <a:outerShdw blurRad="38100" dist="38100" dir="2700000">
                    <a:srgbClr val="000000"/>
                  </a:outerShdw>
                </a:effectLst>
                <a:latin typeface="华文新魏" pitchFamily="2" charset="-122"/>
                <a:ea typeface="华文新魏" pitchFamily="2" charset="-122"/>
              </a:rPr>
              <a:t>注意</a:t>
            </a:r>
            <a:r>
              <a:rPr lang="en-US" altLang="zh-CN" sz="3200" b="1">
                <a:solidFill>
                  <a:srgbClr val="0000FF"/>
                </a:solidFill>
                <a:effectLst>
                  <a:outerShdw blurRad="38100" dist="38100" dir="2700000">
                    <a:srgbClr val="000000"/>
                  </a:outerShdw>
                </a:effectLst>
                <a:latin typeface="华文新魏" pitchFamily="2" charset="-122"/>
                <a:ea typeface="华文新魏" pitchFamily="2" charset="-122"/>
              </a:rPr>
              <a:t>:</a:t>
            </a:r>
          </a:p>
          <a:p>
            <a:pPr lvl="0"/>
            <a:r>
              <a:rPr lang="zh-CN" altLang="en-US" sz="3200" b="1">
                <a:solidFill>
                  <a:srgbClr val="0000FF"/>
                </a:solidFill>
                <a:effectLst>
                  <a:outerShdw blurRad="38100" dist="38100" dir="2700000">
                    <a:srgbClr val="000000"/>
                  </a:outerShdw>
                </a:effectLst>
                <a:latin typeface="华文新魏" pitchFamily="2" charset="-122"/>
                <a:ea typeface="华文新魏" pitchFamily="2" charset="-122"/>
              </a:rPr>
              <a:t>过一点画已知线段</a:t>
            </a:r>
            <a:r>
              <a:rPr lang="en-US" altLang="zh-CN" sz="3200" b="1">
                <a:solidFill>
                  <a:srgbClr val="0000FF"/>
                </a:solidFill>
                <a:effectLst>
                  <a:outerShdw blurRad="38100" dist="38100" dir="2700000">
                    <a:srgbClr val="000000"/>
                  </a:outerShdw>
                </a:effectLst>
                <a:latin typeface="华文新魏" pitchFamily="2" charset="-122"/>
                <a:ea typeface="华文新魏" pitchFamily="2" charset="-122"/>
              </a:rPr>
              <a:t>(</a:t>
            </a:r>
            <a:r>
              <a:rPr lang="zh-CN" altLang="en-US" sz="3200" b="1">
                <a:solidFill>
                  <a:srgbClr val="0000FF"/>
                </a:solidFill>
                <a:effectLst>
                  <a:outerShdw blurRad="38100" dist="38100" dir="2700000">
                    <a:srgbClr val="000000"/>
                  </a:outerShdw>
                </a:effectLst>
                <a:latin typeface="华文新魏" pitchFamily="2" charset="-122"/>
                <a:ea typeface="华文新魏" pitchFamily="2" charset="-122"/>
              </a:rPr>
              <a:t>或射线</a:t>
            </a:r>
            <a:r>
              <a:rPr lang="en-US" altLang="zh-CN" sz="3200" b="1">
                <a:solidFill>
                  <a:srgbClr val="0000FF"/>
                </a:solidFill>
                <a:effectLst>
                  <a:outerShdw blurRad="38100" dist="38100" dir="2700000">
                    <a:srgbClr val="000000"/>
                  </a:outerShdw>
                </a:effectLst>
                <a:latin typeface="华文新魏" pitchFamily="2" charset="-122"/>
                <a:ea typeface="华文新魏" pitchFamily="2" charset="-122"/>
              </a:rPr>
              <a:t>)</a:t>
            </a:r>
            <a:r>
              <a:rPr lang="zh-CN" altLang="en-US" sz="3200" b="1">
                <a:solidFill>
                  <a:srgbClr val="0000FF"/>
                </a:solidFill>
                <a:effectLst>
                  <a:outerShdw blurRad="38100" dist="38100" dir="2700000">
                    <a:srgbClr val="000000"/>
                  </a:outerShdw>
                </a:effectLst>
                <a:latin typeface="华文新魏" pitchFamily="2" charset="-122"/>
                <a:ea typeface="华文新魏" pitchFamily="2" charset="-122"/>
              </a:rPr>
              <a:t>的垂线</a:t>
            </a:r>
            <a:r>
              <a:rPr lang="en-US" altLang="zh-CN" sz="3200" b="1">
                <a:solidFill>
                  <a:srgbClr val="0000FF"/>
                </a:solidFill>
                <a:effectLst>
                  <a:outerShdw blurRad="38100" dist="38100" dir="2700000">
                    <a:srgbClr val="000000"/>
                  </a:outerShdw>
                </a:effectLst>
                <a:latin typeface="华文新魏" pitchFamily="2" charset="-122"/>
                <a:ea typeface="华文新魏" pitchFamily="2" charset="-122"/>
              </a:rPr>
              <a:t>,</a:t>
            </a:r>
          </a:p>
          <a:p>
            <a:pPr lvl="0"/>
            <a:r>
              <a:rPr lang="zh-CN" altLang="en-US" sz="3200" b="1">
                <a:solidFill>
                  <a:srgbClr val="0000FF"/>
                </a:solidFill>
                <a:effectLst>
                  <a:outerShdw blurRad="38100" dist="38100" dir="2700000">
                    <a:srgbClr val="000000"/>
                  </a:outerShdw>
                </a:effectLst>
                <a:latin typeface="华文新魏" pitchFamily="2" charset="-122"/>
                <a:ea typeface="华文新魏" pitchFamily="2" charset="-122"/>
              </a:rPr>
              <a:t>就是画这条线段</a:t>
            </a:r>
            <a:r>
              <a:rPr lang="en-US" altLang="zh-CN" sz="3200" b="1">
                <a:solidFill>
                  <a:srgbClr val="0000FF"/>
                </a:solidFill>
                <a:effectLst>
                  <a:outerShdw blurRad="38100" dist="38100" dir="2700000">
                    <a:srgbClr val="000000"/>
                  </a:outerShdw>
                </a:effectLst>
                <a:latin typeface="华文新魏" pitchFamily="2" charset="-122"/>
                <a:ea typeface="华文新魏" pitchFamily="2" charset="-122"/>
              </a:rPr>
              <a:t>(</a:t>
            </a:r>
            <a:r>
              <a:rPr lang="zh-CN" altLang="en-US" sz="3200" b="1">
                <a:solidFill>
                  <a:srgbClr val="0000FF"/>
                </a:solidFill>
                <a:effectLst>
                  <a:outerShdw blurRad="38100" dist="38100" dir="2700000">
                    <a:srgbClr val="000000"/>
                  </a:outerShdw>
                </a:effectLst>
                <a:latin typeface="华文新魏" pitchFamily="2" charset="-122"/>
                <a:ea typeface="华文新魏" pitchFamily="2" charset="-122"/>
              </a:rPr>
              <a:t>或射线</a:t>
            </a:r>
            <a:r>
              <a:rPr lang="en-US" altLang="zh-CN" sz="3200" b="1">
                <a:solidFill>
                  <a:srgbClr val="0000FF"/>
                </a:solidFill>
                <a:effectLst>
                  <a:outerShdw blurRad="38100" dist="38100" dir="2700000">
                    <a:srgbClr val="000000"/>
                  </a:outerShdw>
                </a:effectLst>
                <a:latin typeface="华文新魏" pitchFamily="2" charset="-122"/>
                <a:ea typeface="华文新魏" pitchFamily="2" charset="-122"/>
              </a:rPr>
              <a:t>)</a:t>
            </a:r>
            <a:r>
              <a:rPr lang="zh-CN" altLang="en-US" sz="3200" b="1">
                <a:solidFill>
                  <a:srgbClr val="0000FF"/>
                </a:solidFill>
                <a:effectLst>
                  <a:outerShdw blurRad="38100" dist="38100" dir="2700000">
                    <a:srgbClr val="000000"/>
                  </a:outerShdw>
                </a:effectLst>
                <a:latin typeface="华文新魏" pitchFamily="2" charset="-122"/>
                <a:ea typeface="华文新魏" pitchFamily="2" charset="-122"/>
              </a:rPr>
              <a:t>所在直线的垂线</a:t>
            </a:r>
            <a:r>
              <a:rPr lang="en-US" altLang="zh-CN" sz="3200" b="1">
                <a:solidFill>
                  <a:srgbClr val="0000FF"/>
                </a:solidFill>
                <a:effectLst>
                  <a:outerShdw blurRad="38100" dist="38100" dir="2700000">
                    <a:srgbClr val="000000"/>
                  </a:outerShdw>
                </a:effectLst>
                <a:latin typeface="华文新魏" pitchFamily="2" charset="-122"/>
                <a:ea typeface="华文新魏" pitchFamily="2" charset="-122"/>
              </a:rPr>
              <a:t>.</a:t>
            </a:r>
          </a:p>
        </p:txBody>
      </p:sp>
    </p:spTree>
    <p:extLst>
      <p:ext uri="{BB962C8B-B14F-4D97-AF65-F5344CB8AC3E}">
        <p14:creationId xmlns:p14="http://schemas.microsoft.com/office/powerpoint/2010/main" val="2000356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slide(fromBottom)">
                                      <p:cBhvr>
                                        <p:cTn id="7" dur="500"/>
                                        <p:tgtEl>
                                          <p:spTgt spid="28675"/>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28674"/>
                                        </p:tgtEl>
                                        <p:attrNameLst>
                                          <p:attrName>style.visibility</p:attrName>
                                        </p:attrNameLst>
                                      </p:cBhvr>
                                      <p:to>
                                        <p:strVal val="visible"/>
                                      </p:to>
                                    </p:set>
                                    <p:anim calcmode="discrete" valueType="clr">
                                      <p:cBhvr override="childStyle">
                                        <p:cTn id="12" dur="80"/>
                                        <p:tgtEl>
                                          <p:spTgt spid="28674"/>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28674"/>
                                        </p:tgtEl>
                                        <p:attrNameLst>
                                          <p:attrName>fillcolor</p:attrName>
                                        </p:attrNameLst>
                                      </p:cBhvr>
                                      <p:tavLst>
                                        <p:tav tm="0">
                                          <p:val>
                                            <p:clrVal>
                                              <a:schemeClr val="accent2"/>
                                            </p:clrVal>
                                          </p:val>
                                        </p:tav>
                                        <p:tav tm="50000">
                                          <p:val>
                                            <p:clrVal>
                                              <a:schemeClr val="hlink"/>
                                            </p:clrVal>
                                          </p:val>
                                        </p:tav>
                                      </p:tavLst>
                                    </p:anim>
                                    <p:set>
                                      <p:cBhvr>
                                        <p:cTn id="14" dur="80"/>
                                        <p:tgtEl>
                                          <p:spTgt spid="28674"/>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28677"/>
                                        </p:tgtEl>
                                        <p:attrNameLst>
                                          <p:attrName>style.visibility</p:attrName>
                                        </p:attrNameLst>
                                      </p:cBhvr>
                                      <p:to>
                                        <p:strVal val="visible"/>
                                      </p:to>
                                    </p:set>
                                    <p:anim calcmode="discrete" valueType="clr">
                                      <p:cBhvr override="childStyle">
                                        <p:cTn id="19" dur="80"/>
                                        <p:tgtEl>
                                          <p:spTgt spid="28677"/>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28677"/>
                                        </p:tgtEl>
                                        <p:attrNameLst>
                                          <p:attrName>fillcolor</p:attrName>
                                        </p:attrNameLst>
                                      </p:cBhvr>
                                      <p:tavLst>
                                        <p:tav tm="0">
                                          <p:val>
                                            <p:clrVal>
                                              <a:schemeClr val="accent2"/>
                                            </p:clrVal>
                                          </p:val>
                                        </p:tav>
                                        <p:tav tm="50000">
                                          <p:val>
                                            <p:clrVal>
                                              <a:schemeClr val="hlink"/>
                                            </p:clrVal>
                                          </p:val>
                                        </p:tav>
                                      </p:tavLst>
                                    </p:anim>
                                    <p:set>
                                      <p:cBhvr>
                                        <p:cTn id="21" dur="80"/>
                                        <p:tgtEl>
                                          <p:spTgt spid="2867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5" grpId="0" animBg="1"/>
      <p:bldP spid="2867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矩形 53249"/>
          <p:cNvSpPr/>
          <p:nvPr/>
        </p:nvSpPr>
        <p:spPr>
          <a:xfrm>
            <a:off x="4367213" y="1"/>
            <a:ext cx="4114800" cy="1006475"/>
          </a:xfrm>
          <a:prstGeom prst="rect">
            <a:avLst/>
          </a:prstGeom>
          <a:noFill/>
          <a:ln w="9525">
            <a:noFill/>
          </a:ln>
        </p:spPr>
        <p:txBody>
          <a:bodyPr>
            <a:spAutoFit/>
          </a:bodyPr>
          <a:lstStyle/>
          <a:p>
            <a:pPr lvl="0" algn="just">
              <a:buClr>
                <a:srgbClr val="000000"/>
              </a:buClr>
            </a:pPr>
            <a:r>
              <a:rPr lang="zh-CN" altLang="en-US" sz="3600" b="1" dirty="0">
                <a:solidFill>
                  <a:srgbClr val="0033CC"/>
                </a:solidFill>
                <a:latin typeface="Times New Roman" panose="02020603050405020304" pitchFamily="18" charset="0"/>
                <a:ea typeface="华文新魏" pitchFamily="2" charset="-122"/>
              </a:rPr>
              <a:t>垂线的性质</a:t>
            </a:r>
          </a:p>
          <a:p>
            <a:pPr lvl="0" eaLnBrk="0" hangingPunct="0">
              <a:buClr>
                <a:srgbClr val="000000"/>
              </a:buClr>
            </a:pPr>
            <a:endParaRPr lang="zh-CN" altLang="en-US" sz="2400" b="1" dirty="0">
              <a:latin typeface="Times New Roman" panose="02020603050405020304" pitchFamily="18" charset="0"/>
              <a:ea typeface="宋体" panose="02010600030101010101" pitchFamily="2" charset="-122"/>
            </a:endParaRPr>
          </a:p>
        </p:txBody>
      </p:sp>
      <p:sp>
        <p:nvSpPr>
          <p:cNvPr id="53251" name="矩形 53250"/>
          <p:cNvSpPr/>
          <p:nvPr/>
        </p:nvSpPr>
        <p:spPr>
          <a:xfrm>
            <a:off x="1793876" y="549276"/>
            <a:ext cx="8874125" cy="1190625"/>
          </a:xfrm>
          <a:prstGeom prst="rect">
            <a:avLst/>
          </a:prstGeom>
          <a:noFill/>
          <a:ln w="9525">
            <a:noFill/>
          </a:ln>
        </p:spPr>
        <p:txBody>
          <a:bodyPr>
            <a:spAutoFit/>
          </a:bodyPr>
          <a:lstStyle/>
          <a:p>
            <a:pPr lvl="0">
              <a:buClr>
                <a:srgbClr val="000000"/>
              </a:buClr>
            </a:pPr>
            <a:r>
              <a:rPr lang="zh-CN" altLang="en-US" sz="3600" b="1" dirty="0">
                <a:solidFill>
                  <a:srgbClr val="FF3300"/>
                </a:solidFill>
                <a:latin typeface="宋体" panose="02010600030101010101" pitchFamily="2" charset="-122"/>
                <a:ea typeface="宋体" panose="02010600030101010101" pitchFamily="2" charset="-122"/>
              </a:rPr>
              <a:t>垂线的性质</a:t>
            </a:r>
            <a:r>
              <a:rPr lang="en-US" altLang="zh-CN" sz="3600" b="1" dirty="0">
                <a:solidFill>
                  <a:srgbClr val="FF3300"/>
                </a:solidFill>
                <a:latin typeface="宋体" panose="02010600030101010101" pitchFamily="2" charset="-122"/>
                <a:ea typeface="宋体" panose="02010600030101010101" pitchFamily="2" charset="-122"/>
              </a:rPr>
              <a:t>1</a:t>
            </a:r>
            <a:r>
              <a:rPr lang="zh-CN" altLang="en-US" sz="3600" b="1" dirty="0">
                <a:solidFill>
                  <a:srgbClr val="FF3300"/>
                </a:solidFill>
                <a:latin typeface="宋体" panose="02010600030101010101" pitchFamily="2" charset="-122"/>
                <a:ea typeface="宋体" panose="02010600030101010101" pitchFamily="2" charset="-122"/>
              </a:rPr>
              <a:t>：</a:t>
            </a:r>
            <a:r>
              <a:rPr lang="zh-CN" altLang="en-US" sz="3600" b="1" dirty="0">
                <a:solidFill>
                  <a:srgbClr val="0000FF"/>
                </a:solidFill>
                <a:latin typeface="宋体" panose="02010600030101010101" pitchFamily="2" charset="-122"/>
                <a:ea typeface="宋体" panose="02010600030101010101" pitchFamily="2" charset="-122"/>
              </a:rPr>
              <a:t>过一点有且只有一条直线与</a:t>
            </a:r>
          </a:p>
          <a:p>
            <a:pPr lvl="0">
              <a:buClr>
                <a:srgbClr val="000000"/>
              </a:buClr>
            </a:pPr>
            <a:r>
              <a:rPr lang="zh-CN" altLang="en-US" sz="3600" b="1" dirty="0">
                <a:solidFill>
                  <a:srgbClr val="0000FF"/>
                </a:solidFill>
                <a:latin typeface="宋体" panose="02010600030101010101" pitchFamily="2" charset="-122"/>
                <a:ea typeface="宋体" panose="02010600030101010101" pitchFamily="2" charset="-122"/>
              </a:rPr>
              <a:t>             已知直线垂直．</a:t>
            </a:r>
            <a:r>
              <a:rPr lang="zh-CN" altLang="en-US" sz="3600" b="1" dirty="0">
                <a:solidFill>
                  <a:srgbClr val="FF3300"/>
                </a:solidFill>
                <a:latin typeface="Times New Roman" panose="02020603050405020304" pitchFamily="18" charset="0"/>
                <a:ea typeface="宋体" panose="02010600030101010101" pitchFamily="2" charset="-122"/>
              </a:rPr>
              <a:t> </a:t>
            </a:r>
          </a:p>
        </p:txBody>
      </p:sp>
      <p:sp>
        <p:nvSpPr>
          <p:cNvPr id="53252" name="矩形 53251"/>
          <p:cNvSpPr/>
          <p:nvPr/>
        </p:nvSpPr>
        <p:spPr>
          <a:xfrm>
            <a:off x="1919289" y="1916113"/>
            <a:ext cx="7437437" cy="3046988"/>
          </a:xfrm>
          <a:prstGeom prst="rect">
            <a:avLst/>
          </a:prstGeom>
          <a:noFill/>
          <a:ln w="9525">
            <a:noFill/>
          </a:ln>
        </p:spPr>
        <p:txBody>
          <a:bodyPr>
            <a:spAutoFit/>
          </a:bodyPr>
          <a:lstStyle/>
          <a:p>
            <a:pPr lvl="0" algn="just">
              <a:buClr>
                <a:srgbClr val="000000"/>
              </a:buClr>
            </a:pPr>
            <a:r>
              <a:rPr lang="zh-CN" altLang="en-US" sz="3200" b="1" dirty="0">
                <a:solidFill>
                  <a:srgbClr val="FF0000"/>
                </a:solidFill>
                <a:latin typeface="Times New Roman" panose="02020603050405020304" pitchFamily="18" charset="0"/>
                <a:ea typeface="宋体" panose="02010600030101010101" pitchFamily="2" charset="-122"/>
              </a:rPr>
              <a:t>问题：</a:t>
            </a:r>
          </a:p>
          <a:p>
            <a:pPr lvl="0" algn="just" eaLnBrk="0" hangingPunct="0">
              <a:buClr>
                <a:srgbClr val="000000"/>
              </a:buClr>
            </a:pPr>
            <a:r>
              <a:rPr lang="zh-CN" altLang="en-US" sz="3200" b="1" dirty="0">
                <a:latin typeface="Times New Roman" panose="02020603050405020304" pitchFamily="18" charset="0"/>
                <a:ea typeface="宋体" panose="02010600030101010101" pitchFamily="2" charset="-122"/>
              </a:rPr>
              <a:t>    </a:t>
            </a:r>
            <a:r>
              <a:rPr lang="zh-CN" altLang="en-US" sz="3200" b="1" dirty="0">
                <a:solidFill>
                  <a:srgbClr val="0000FF"/>
                </a:solidFill>
                <a:latin typeface="Times New Roman" panose="02020603050405020304" pitchFamily="18" charset="0"/>
                <a:ea typeface="宋体" panose="02010600030101010101" pitchFamily="2" charset="-122"/>
              </a:rPr>
              <a:t>（</a:t>
            </a:r>
            <a:r>
              <a:rPr lang="en-US" altLang="zh-CN" sz="3200" b="1" dirty="0">
                <a:solidFill>
                  <a:srgbClr val="0000FF"/>
                </a:solidFill>
                <a:latin typeface="Times New Roman" panose="02020603050405020304" pitchFamily="18" charset="0"/>
                <a:ea typeface="宋体" panose="02010600030101010101" pitchFamily="2" charset="-122"/>
              </a:rPr>
              <a:t>1</a:t>
            </a:r>
            <a:r>
              <a:rPr lang="zh-CN" altLang="en-US" sz="3200" b="1" dirty="0">
                <a:solidFill>
                  <a:srgbClr val="0000FF"/>
                </a:solidFill>
                <a:latin typeface="Times New Roman" panose="02020603050405020304" pitchFamily="18" charset="0"/>
                <a:ea typeface="宋体" panose="02010600030101010101" pitchFamily="2" charset="-122"/>
              </a:rPr>
              <a:t>）“过一点”包括几种情况？</a:t>
            </a:r>
          </a:p>
          <a:p>
            <a:pPr lvl="0" eaLnBrk="0" hangingPunct="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    </a:t>
            </a:r>
          </a:p>
          <a:p>
            <a:pPr lvl="0" eaLnBrk="0" hangingPunct="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    </a:t>
            </a:r>
          </a:p>
          <a:p>
            <a:pPr lvl="0" eaLnBrk="0" hangingPunct="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    </a:t>
            </a:r>
          </a:p>
          <a:p>
            <a:pPr lvl="0" eaLnBrk="0" hangingPunct="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    </a:t>
            </a:r>
            <a:r>
              <a:rPr lang="zh-CN" altLang="en-US" sz="3200" b="1" dirty="0">
                <a:solidFill>
                  <a:srgbClr val="0000FF"/>
                </a:solidFill>
                <a:latin typeface="宋体" panose="02010600030101010101" pitchFamily="2" charset="-122"/>
                <a:ea typeface="宋体" panose="02010600030101010101" pitchFamily="2" charset="-122"/>
              </a:rPr>
              <a:t>（</a:t>
            </a:r>
            <a:r>
              <a:rPr lang="en-US" altLang="zh-CN" sz="3200" b="1">
                <a:solidFill>
                  <a:srgbClr val="0000FF"/>
                </a:solidFill>
                <a:latin typeface="Times New Roman" panose="02020603050405020304" pitchFamily="18" charset="0"/>
                <a:ea typeface="宋体" panose="02010600030101010101" pitchFamily="2" charset="-122"/>
              </a:rPr>
              <a:t>2</a:t>
            </a:r>
            <a:r>
              <a:rPr lang="zh-CN" altLang="en-US" sz="3200" b="1" dirty="0">
                <a:solidFill>
                  <a:srgbClr val="0000FF"/>
                </a:solidFill>
                <a:latin typeface="宋体" panose="02010600030101010101" pitchFamily="2" charset="-122"/>
                <a:ea typeface="宋体" panose="02010600030101010101" pitchFamily="2" charset="-122"/>
              </a:rPr>
              <a:t>）“有且只有”是什么意思？</a:t>
            </a:r>
            <a:r>
              <a:rPr lang="zh-CN" altLang="en-US" sz="3200" b="1" dirty="0">
                <a:solidFill>
                  <a:srgbClr val="0000FF"/>
                </a:solidFill>
                <a:latin typeface="Times New Roman" panose="02020603050405020304" pitchFamily="18" charset="0"/>
                <a:ea typeface="宋体" panose="02010600030101010101" pitchFamily="2" charset="-122"/>
              </a:rPr>
              <a:t> </a:t>
            </a:r>
          </a:p>
        </p:txBody>
      </p:sp>
      <p:sp>
        <p:nvSpPr>
          <p:cNvPr id="53254" name="左大括号 53253"/>
          <p:cNvSpPr/>
          <p:nvPr/>
        </p:nvSpPr>
        <p:spPr>
          <a:xfrm>
            <a:off x="8124508" y="1916431"/>
            <a:ext cx="215900" cy="1223963"/>
          </a:xfrm>
          <a:prstGeom prst="leftBrace">
            <a:avLst>
              <a:gd name="adj1" fmla="val 47242"/>
              <a:gd name="adj2" fmla="val 50000"/>
            </a:avLst>
          </a:prstGeom>
          <a:noFill/>
          <a:ln w="38100" cap="flat" cmpd="sng">
            <a:solidFill>
              <a:srgbClr val="FF0000"/>
            </a:solidFill>
            <a:prstDash val="solid"/>
            <a:headEnd type="none" w="med" len="med"/>
            <a:tailEnd type="none" w="med" len="med"/>
          </a:ln>
        </p:spPr>
        <p:txBody>
          <a:bodyPr/>
          <a:lstStyle/>
          <a:p>
            <a:endParaRPr lang="zh-CN" altLang="en-US"/>
          </a:p>
        </p:txBody>
      </p:sp>
      <p:sp>
        <p:nvSpPr>
          <p:cNvPr id="53255" name="矩形 53254"/>
          <p:cNvSpPr/>
          <p:nvPr/>
        </p:nvSpPr>
        <p:spPr>
          <a:xfrm>
            <a:off x="8212456" y="1739901"/>
            <a:ext cx="2327275" cy="519113"/>
          </a:xfrm>
          <a:prstGeom prst="rect">
            <a:avLst/>
          </a:prstGeom>
          <a:noFill/>
          <a:ln w="9525">
            <a:noFill/>
          </a:ln>
        </p:spPr>
        <p:txBody>
          <a:bodyPr wrap="none" anchor="t">
            <a:spAutoFit/>
          </a:bodyPr>
          <a:lstStyle/>
          <a:p>
            <a:pPr lvl="0"/>
            <a:r>
              <a:rPr lang="zh-CN" altLang="en-US" sz="2800" b="1" dirty="0">
                <a:solidFill>
                  <a:srgbClr val="0000FF"/>
                </a:solidFill>
                <a:latin typeface="Arial" panose="020B0604020202020204" pitchFamily="34" charset="0"/>
                <a:ea typeface="宋体" panose="02010600030101010101" pitchFamily="2" charset="-122"/>
              </a:rPr>
              <a:t>直线</a:t>
            </a:r>
            <a:r>
              <a:rPr lang="zh-CN" altLang="en-US" sz="2800" b="1" dirty="0">
                <a:solidFill>
                  <a:srgbClr val="FF0000"/>
                </a:solidFill>
                <a:latin typeface="Arial" panose="020B0604020202020204" pitchFamily="34" charset="0"/>
                <a:ea typeface="宋体" panose="02010600030101010101" pitchFamily="2" charset="-122"/>
              </a:rPr>
              <a:t>上</a:t>
            </a:r>
            <a:r>
              <a:rPr lang="zh-CN" altLang="en-US" sz="2800" b="1" dirty="0">
                <a:solidFill>
                  <a:srgbClr val="0000FF"/>
                </a:solidFill>
                <a:latin typeface="Arial" panose="020B0604020202020204" pitchFamily="34" charset="0"/>
                <a:ea typeface="宋体" panose="02010600030101010101" pitchFamily="2" charset="-122"/>
              </a:rPr>
              <a:t>的一点</a:t>
            </a:r>
          </a:p>
        </p:txBody>
      </p:sp>
      <p:sp>
        <p:nvSpPr>
          <p:cNvPr id="53256" name="矩形 53255"/>
          <p:cNvSpPr/>
          <p:nvPr/>
        </p:nvSpPr>
        <p:spPr>
          <a:xfrm>
            <a:off x="8340726" y="2765743"/>
            <a:ext cx="2327275" cy="519112"/>
          </a:xfrm>
          <a:prstGeom prst="rect">
            <a:avLst/>
          </a:prstGeom>
          <a:noFill/>
          <a:ln w="9525">
            <a:noFill/>
          </a:ln>
        </p:spPr>
        <p:txBody>
          <a:bodyPr wrap="none" anchor="t">
            <a:spAutoFit/>
          </a:bodyPr>
          <a:lstStyle/>
          <a:p>
            <a:pPr lvl="0"/>
            <a:r>
              <a:rPr lang="zh-CN" altLang="en-US" sz="2800" b="1" dirty="0">
                <a:solidFill>
                  <a:srgbClr val="0000FF"/>
                </a:solidFill>
                <a:latin typeface="Arial" panose="020B0604020202020204" pitchFamily="34" charset="0"/>
                <a:ea typeface="宋体" panose="02010600030101010101" pitchFamily="2" charset="-122"/>
              </a:rPr>
              <a:t>直线</a:t>
            </a:r>
            <a:r>
              <a:rPr lang="zh-CN" altLang="en-US" sz="2800" b="1" dirty="0">
                <a:solidFill>
                  <a:srgbClr val="FF0000"/>
                </a:solidFill>
                <a:latin typeface="Arial" panose="020B0604020202020204" pitchFamily="34" charset="0"/>
                <a:ea typeface="宋体" panose="02010600030101010101" pitchFamily="2" charset="-122"/>
              </a:rPr>
              <a:t>外</a:t>
            </a:r>
            <a:r>
              <a:rPr lang="zh-CN" altLang="en-US" sz="2800" b="1" dirty="0">
                <a:solidFill>
                  <a:srgbClr val="0000FF"/>
                </a:solidFill>
                <a:latin typeface="Arial" panose="020B0604020202020204" pitchFamily="34" charset="0"/>
                <a:ea typeface="宋体" panose="02010600030101010101" pitchFamily="2" charset="-122"/>
              </a:rPr>
              <a:t>的一点</a:t>
            </a:r>
          </a:p>
        </p:txBody>
      </p:sp>
      <p:sp>
        <p:nvSpPr>
          <p:cNvPr id="53257" name="左大括号 53256"/>
          <p:cNvSpPr/>
          <p:nvPr/>
        </p:nvSpPr>
        <p:spPr>
          <a:xfrm>
            <a:off x="8124508" y="4050031"/>
            <a:ext cx="215900" cy="1223963"/>
          </a:xfrm>
          <a:prstGeom prst="leftBrace">
            <a:avLst>
              <a:gd name="adj1" fmla="val 47242"/>
              <a:gd name="adj2" fmla="val 50000"/>
            </a:avLst>
          </a:prstGeom>
          <a:noFill/>
          <a:ln w="38100" cap="flat" cmpd="sng">
            <a:solidFill>
              <a:srgbClr val="FF0000"/>
            </a:solidFill>
            <a:prstDash val="solid"/>
            <a:headEnd type="none" w="med" len="med"/>
            <a:tailEnd type="none" w="med" len="med"/>
          </a:ln>
        </p:spPr>
        <p:txBody>
          <a:bodyPr/>
          <a:lstStyle/>
          <a:p>
            <a:endParaRPr lang="zh-CN" altLang="en-US"/>
          </a:p>
        </p:txBody>
      </p:sp>
      <p:sp>
        <p:nvSpPr>
          <p:cNvPr id="53258" name="矩形 53257"/>
          <p:cNvSpPr/>
          <p:nvPr/>
        </p:nvSpPr>
        <p:spPr>
          <a:xfrm>
            <a:off x="8340408" y="3809683"/>
            <a:ext cx="2265362" cy="519112"/>
          </a:xfrm>
          <a:prstGeom prst="rect">
            <a:avLst/>
          </a:prstGeom>
          <a:noFill/>
          <a:ln w="9525">
            <a:noFill/>
          </a:ln>
        </p:spPr>
        <p:txBody>
          <a:bodyPr wrap="none" anchor="t">
            <a:spAutoFit/>
          </a:bodyPr>
          <a:lstStyle/>
          <a:p>
            <a:pPr lvl="0"/>
            <a:r>
              <a:rPr lang="zh-CN" altLang="en-US" sz="2800" b="1" dirty="0">
                <a:solidFill>
                  <a:srgbClr val="FF0000"/>
                </a:solidFill>
                <a:latin typeface="Arial" panose="020B0604020202020204" pitchFamily="34" charset="0"/>
                <a:ea typeface="宋体" panose="02010600030101010101" pitchFamily="2" charset="-122"/>
              </a:rPr>
              <a:t>有：   </a:t>
            </a:r>
            <a:r>
              <a:rPr lang="zh-CN" altLang="en-US" sz="2800" b="1" dirty="0">
                <a:solidFill>
                  <a:srgbClr val="0000FF"/>
                </a:solidFill>
                <a:latin typeface="Arial" panose="020B0604020202020204" pitchFamily="34" charset="0"/>
                <a:ea typeface="宋体" panose="02010600030101010101" pitchFamily="2" charset="-122"/>
              </a:rPr>
              <a:t>存在性</a:t>
            </a:r>
          </a:p>
        </p:txBody>
      </p:sp>
      <p:sp>
        <p:nvSpPr>
          <p:cNvPr id="53259" name="矩形 53258"/>
          <p:cNvSpPr/>
          <p:nvPr/>
        </p:nvSpPr>
        <p:spPr>
          <a:xfrm>
            <a:off x="8340726" y="4932681"/>
            <a:ext cx="2327275" cy="519113"/>
          </a:xfrm>
          <a:prstGeom prst="rect">
            <a:avLst/>
          </a:prstGeom>
          <a:noFill/>
          <a:ln w="9525">
            <a:noFill/>
          </a:ln>
        </p:spPr>
        <p:txBody>
          <a:bodyPr wrap="none" anchor="t">
            <a:spAutoFit/>
          </a:bodyPr>
          <a:lstStyle/>
          <a:p>
            <a:pPr lvl="0"/>
            <a:r>
              <a:rPr lang="zh-CN" altLang="en-US" sz="2800" b="1" dirty="0">
                <a:solidFill>
                  <a:srgbClr val="FF0000"/>
                </a:solidFill>
                <a:latin typeface="Arial" panose="020B0604020202020204" pitchFamily="34" charset="0"/>
                <a:ea typeface="宋体" panose="02010600030101010101" pitchFamily="2" charset="-122"/>
              </a:rPr>
              <a:t>只有：</a:t>
            </a:r>
            <a:r>
              <a:rPr lang="zh-CN" altLang="en-US" sz="2800" b="1" dirty="0">
                <a:solidFill>
                  <a:srgbClr val="0000FF"/>
                </a:solidFill>
                <a:latin typeface="Arial" panose="020B0604020202020204" pitchFamily="34" charset="0"/>
                <a:ea typeface="宋体" panose="02010600030101010101" pitchFamily="2" charset="-122"/>
              </a:rPr>
              <a:t>唯一性</a:t>
            </a:r>
          </a:p>
        </p:txBody>
      </p:sp>
    </p:spTree>
    <p:extLst>
      <p:ext uri="{BB962C8B-B14F-4D97-AF65-F5344CB8AC3E}">
        <p14:creationId xmlns:p14="http://schemas.microsoft.com/office/powerpoint/2010/main" val="1128176389"/>
      </p:ext>
    </p:extLst>
  </p:cSld>
  <p:clrMapOvr>
    <a:masterClrMapping/>
  </p:clrMapOvr>
  <p:transition spd="slow">
    <p:push dir="u"/>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animEffect transition="in" filter="wipe(left)">
                                      <p:cBhvr>
                                        <p:cTn id="7" dur="5000"/>
                                        <p:tgtEl>
                                          <p:spTgt spid="53251"/>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51" presetClass="entr" presetSubtype="0" fill="hold" grpId="0" nodeType="clickEffect">
                                  <p:stCondLst>
                                    <p:cond delay="0"/>
                                  </p:stCondLst>
                                  <p:childTnLst>
                                    <p:set>
                                      <p:cBhvr>
                                        <p:cTn id="11" dur="1" fill="hold">
                                          <p:stCondLst>
                                            <p:cond delay="0"/>
                                          </p:stCondLst>
                                        </p:cTn>
                                        <p:tgtEl>
                                          <p:spTgt spid="53252"/>
                                        </p:tgtEl>
                                        <p:attrNameLst>
                                          <p:attrName>style.visibility</p:attrName>
                                        </p:attrNameLst>
                                      </p:cBhvr>
                                      <p:to>
                                        <p:strVal val="visible"/>
                                      </p:to>
                                    </p:set>
                                    <p:animEffect transition="in" filter="fade">
                                      <p:cBhvr>
                                        <p:cTn id="12" dur="770" decel="100000"/>
                                        <p:tgtEl>
                                          <p:spTgt spid="53252"/>
                                        </p:tgtEl>
                                      </p:cBhvr>
                                    </p:animEffect>
                                    <p:animScale>
                                      <p:cBhvr>
                                        <p:cTn id="13" dur="770" decel="100000"/>
                                        <p:tgtEl>
                                          <p:spTgt spid="53252"/>
                                        </p:tgtEl>
                                      </p:cBhvr>
                                      <p:from x="10000" y="10000"/>
                                      <p:to x="200000" y="450000"/>
                                    </p:animScale>
                                    <p:animScale>
                                      <p:cBhvr>
                                        <p:cTn id="14" dur="1230" accel="100000" fill="hold">
                                          <p:stCondLst>
                                            <p:cond delay="770"/>
                                          </p:stCondLst>
                                        </p:cTn>
                                        <p:tgtEl>
                                          <p:spTgt spid="53252"/>
                                        </p:tgtEl>
                                      </p:cBhvr>
                                      <p:from x="200000" y="450000"/>
                                      <p:to x="100000" y="100000"/>
                                    </p:animScale>
                                    <p:set>
                                      <p:cBhvr>
                                        <p:cTn id="15" dur="770" fill="hold"/>
                                        <p:tgtEl>
                                          <p:spTgt spid="53252"/>
                                        </p:tgtEl>
                                        <p:attrNameLst>
                                          <p:attrName>ppt_x</p:attrName>
                                        </p:attrNameLst>
                                      </p:cBhvr>
                                      <p:to>
                                        <p:strVal val="(0.5)"/>
                                      </p:to>
                                    </p:set>
                                    <p:anim from="(0.5)" to="(#ppt_x)" calcmode="lin" valueType="num">
                                      <p:cBhvr>
                                        <p:cTn id="16" dur="1230" accel="100000" fill="hold">
                                          <p:stCondLst>
                                            <p:cond delay="770"/>
                                          </p:stCondLst>
                                        </p:cTn>
                                        <p:tgtEl>
                                          <p:spTgt spid="53252"/>
                                        </p:tgtEl>
                                        <p:attrNameLst>
                                          <p:attrName>ppt_x</p:attrName>
                                        </p:attrNameLst>
                                      </p:cBhvr>
                                    </p:anim>
                                    <p:set>
                                      <p:cBhvr>
                                        <p:cTn id="17" dur="770" fill="hold"/>
                                        <p:tgtEl>
                                          <p:spTgt spid="53252"/>
                                        </p:tgtEl>
                                        <p:attrNameLst>
                                          <p:attrName>ppt_y</p:attrName>
                                        </p:attrNameLst>
                                      </p:cBhvr>
                                      <p:to>
                                        <p:strVal val="(#ppt_y+0.4)"/>
                                      </p:to>
                                    </p:set>
                                    <p:anim from="(#ppt_y+0.4)" to="(#ppt_y)" calcmode="lin" valueType="num">
                                      <p:cBhvr>
                                        <p:cTn id="18" dur="1230" accel="100000" fill="hold">
                                          <p:stCondLst>
                                            <p:cond delay="770"/>
                                          </p:stCondLst>
                                        </p:cTn>
                                        <p:tgtEl>
                                          <p:spTgt spid="53252"/>
                                        </p:tgtEl>
                                        <p:attrNameLst>
                                          <p:attrName>ppt_y</p:attrName>
                                        </p:attrNameLst>
                                      </p:cBhvr>
                                    </p:anim>
                                  </p:childTnLst>
                                  <p:subTnLst>
                                    <p:audio>
                                      <p:cMediaNode>
                                        <p:cTn display="0" masterRel="sameClick">
                                          <p:stCondLst>
                                            <p:cond evt="begin" delay="0">
                                              <p:tn val="10"/>
                                            </p:cond>
                                          </p:stCondLst>
                                          <p:endCondLst>
                                            <p:cond evt="onStopAudio" delay="0">
                                              <p:tgtEl>
                                                <p:sldTgt/>
                                              </p:tgtEl>
                                            </p:cond>
                                          </p:endCondLst>
                                        </p:cTn>
                                        <p:tgtEl>
                                          <p:sndTgt r:embed="rId3" name="explode.wav"/>
                                        </p:tgtEl>
                                      </p:cMediaNode>
                                    </p:audio>
                                  </p:subTnLst>
                                </p:cTn>
                              </p:par>
                            </p:childTnLst>
                          </p:cTn>
                        </p:par>
                      </p:childTnLst>
                    </p:cTn>
                  </p:par>
                  <p:par>
                    <p:cTn id="19" fill="hold">
                      <p:stCondLst>
                        <p:cond delay="indefinite"/>
                      </p:stCondLst>
                      <p:childTnLst>
                        <p:par>
                          <p:cTn id="20" fill="hold">
                            <p:stCondLst>
                              <p:cond delay="0"/>
                            </p:stCondLst>
                            <p:childTnLst>
                              <p:par>
                                <p:cTn id="21" presetID="22" presetClass="entr" presetSubtype="1" fill="hold" nodeType="clickEffect">
                                  <p:stCondLst>
                                    <p:cond delay="0"/>
                                  </p:stCondLst>
                                  <p:childTnLst>
                                    <p:set>
                                      <p:cBhvr>
                                        <p:cTn id="22" dur="1" fill="hold">
                                          <p:stCondLst>
                                            <p:cond delay="0"/>
                                          </p:stCondLst>
                                        </p:cTn>
                                        <p:tgtEl>
                                          <p:spTgt spid="53254"/>
                                        </p:tgtEl>
                                        <p:attrNameLst>
                                          <p:attrName>style.visibility</p:attrName>
                                        </p:attrNameLst>
                                      </p:cBhvr>
                                      <p:to>
                                        <p:strVal val="visible"/>
                                      </p:to>
                                    </p:set>
                                    <p:animEffect transition="in" filter="wipe(up)">
                                      <p:cBhvr>
                                        <p:cTn id="23" dur="2000"/>
                                        <p:tgtEl>
                                          <p:spTgt spid="53254"/>
                                        </p:tgtEl>
                                      </p:cBhvr>
                                    </p:animEffect>
                                  </p:childTnLst>
                                  <p:subTnLst>
                                    <p:audio>
                                      <p:cMediaNode>
                                        <p:cTn display="0" masterRel="sameClick">
                                          <p:stCondLst>
                                            <p:cond evt="begin" delay="0">
                                              <p:tn val="21"/>
                                            </p:cond>
                                          </p:stCondLst>
                                          <p:endCondLst>
                                            <p:cond evt="onStopAudio" delay="0">
                                              <p:tgtEl>
                                                <p:sldTgt/>
                                              </p:tgtEl>
                                            </p:cond>
                                          </p:endCondLst>
                                        </p:cTn>
                                        <p:tgtEl>
                                          <p:sndTgt r:embed="rId2" name="chimes.wav"/>
                                        </p:tgtEl>
                                      </p:cMediaNode>
                                    </p:audio>
                                  </p:sub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53255"/>
                                        </p:tgtEl>
                                        <p:attrNameLst>
                                          <p:attrName>style.visibility</p:attrName>
                                        </p:attrNameLst>
                                      </p:cBhvr>
                                      <p:to>
                                        <p:strVal val="visible"/>
                                      </p:to>
                                    </p:set>
                                    <p:anim calcmode="lin" valueType="num">
                                      <p:cBhvr additive="base">
                                        <p:cTn id="28" dur="500" fill="hold"/>
                                        <p:tgtEl>
                                          <p:spTgt spid="53255"/>
                                        </p:tgtEl>
                                        <p:attrNameLst>
                                          <p:attrName>ppt_x</p:attrName>
                                        </p:attrNameLst>
                                      </p:cBhvr>
                                      <p:tavLst>
                                        <p:tav tm="0">
                                          <p:val>
                                            <p:strVal val="#ppt_x"/>
                                          </p:val>
                                        </p:tav>
                                        <p:tav tm="100000">
                                          <p:val>
                                            <p:strVal val="#ppt_x"/>
                                          </p:val>
                                        </p:tav>
                                      </p:tavLst>
                                    </p:anim>
                                    <p:anim calcmode="lin" valueType="num">
                                      <p:cBhvr additive="base">
                                        <p:cTn id="29" dur="500" fill="hold"/>
                                        <p:tgtEl>
                                          <p:spTgt spid="53255"/>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6"/>
                                            </p:cond>
                                          </p:stCondLst>
                                          <p:endCondLst>
                                            <p:cond evt="onStopAudio" delay="0">
                                              <p:tgtEl>
                                                <p:sldTgt/>
                                              </p:tgtEl>
                                            </p:cond>
                                          </p:endCondLst>
                                        </p:cTn>
                                        <p:tgtEl>
                                          <p:sndTgt r:embed="rId2" name="camera.wav"/>
                                        </p:tgtEl>
                                      </p:cMediaNode>
                                    </p:audio>
                                  </p:sub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53256"/>
                                        </p:tgtEl>
                                        <p:attrNameLst>
                                          <p:attrName>style.visibility</p:attrName>
                                        </p:attrNameLst>
                                      </p:cBhvr>
                                      <p:to>
                                        <p:strVal val="visible"/>
                                      </p:to>
                                    </p:set>
                                    <p:anim calcmode="lin" valueType="num">
                                      <p:cBhvr additive="base">
                                        <p:cTn id="34" dur="500" fill="hold"/>
                                        <p:tgtEl>
                                          <p:spTgt spid="53256"/>
                                        </p:tgtEl>
                                        <p:attrNameLst>
                                          <p:attrName>ppt_x</p:attrName>
                                        </p:attrNameLst>
                                      </p:cBhvr>
                                      <p:tavLst>
                                        <p:tav tm="0">
                                          <p:val>
                                            <p:strVal val="#ppt_x"/>
                                          </p:val>
                                        </p:tav>
                                        <p:tav tm="100000">
                                          <p:val>
                                            <p:strVal val="#ppt_x"/>
                                          </p:val>
                                        </p:tav>
                                      </p:tavLst>
                                    </p:anim>
                                    <p:anim calcmode="lin" valueType="num">
                                      <p:cBhvr additive="base">
                                        <p:cTn id="35" dur="500" fill="hold"/>
                                        <p:tgtEl>
                                          <p:spTgt spid="5325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2"/>
                                            </p:cond>
                                          </p:stCondLst>
                                          <p:endCondLst>
                                            <p:cond evt="onStopAudio" delay="0">
                                              <p:tgtEl>
                                                <p:sldTgt/>
                                              </p:tgtEl>
                                            </p:cond>
                                          </p:endCondLst>
                                        </p:cTn>
                                        <p:tgtEl>
                                          <p:sndTgt r:embed="rId2" name="camera.wav"/>
                                        </p:tgtEl>
                                      </p:cMediaNode>
                                    </p:audio>
                                  </p:subTnLst>
                                </p:cTn>
                              </p:par>
                            </p:childTnLst>
                          </p:cTn>
                        </p:par>
                      </p:childTnLst>
                    </p:cTn>
                  </p:par>
                  <p:par>
                    <p:cTn id="36" fill="hold">
                      <p:stCondLst>
                        <p:cond delay="indefinite"/>
                      </p:stCondLst>
                      <p:childTnLst>
                        <p:par>
                          <p:cTn id="37" fill="hold">
                            <p:stCondLst>
                              <p:cond delay="0"/>
                            </p:stCondLst>
                            <p:childTnLst>
                              <p:par>
                                <p:cTn id="38" presetID="22" presetClass="entr" presetSubtype="1" fill="hold" nodeType="clickEffect">
                                  <p:stCondLst>
                                    <p:cond delay="0"/>
                                  </p:stCondLst>
                                  <p:childTnLst>
                                    <p:set>
                                      <p:cBhvr>
                                        <p:cTn id="39" dur="1" fill="hold">
                                          <p:stCondLst>
                                            <p:cond delay="0"/>
                                          </p:stCondLst>
                                        </p:cTn>
                                        <p:tgtEl>
                                          <p:spTgt spid="53257"/>
                                        </p:tgtEl>
                                        <p:attrNameLst>
                                          <p:attrName>style.visibility</p:attrName>
                                        </p:attrNameLst>
                                      </p:cBhvr>
                                      <p:to>
                                        <p:strVal val="visible"/>
                                      </p:to>
                                    </p:set>
                                    <p:animEffect transition="in" filter="wipe(up)">
                                      <p:cBhvr>
                                        <p:cTn id="40" dur="2000"/>
                                        <p:tgtEl>
                                          <p:spTgt spid="53257"/>
                                        </p:tgtEl>
                                      </p:cBhvr>
                                    </p:animEffect>
                                  </p:childTnLst>
                                  <p:subTnLst>
                                    <p:audio>
                                      <p:cMediaNode>
                                        <p:cTn display="0" masterRel="sameClick">
                                          <p:stCondLst>
                                            <p:cond evt="begin" delay="0">
                                              <p:tn val="38"/>
                                            </p:cond>
                                          </p:stCondLst>
                                          <p:endCondLst>
                                            <p:cond evt="onStopAudio" delay="0">
                                              <p:tgtEl>
                                                <p:sldTgt/>
                                              </p:tgtEl>
                                            </p:cond>
                                          </p:endCondLst>
                                        </p:cTn>
                                        <p:tgtEl>
                                          <p:sndTgt r:embed="rId2" name="chimes.wav"/>
                                        </p:tgtEl>
                                      </p:cMediaNode>
                                    </p:audio>
                                  </p:sub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53258"/>
                                        </p:tgtEl>
                                        <p:attrNameLst>
                                          <p:attrName>style.visibility</p:attrName>
                                        </p:attrNameLst>
                                      </p:cBhvr>
                                      <p:to>
                                        <p:strVal val="visible"/>
                                      </p:to>
                                    </p:set>
                                    <p:animEffect transition="in" filter="wipe(left)">
                                      <p:cBhvr>
                                        <p:cTn id="45" dur="2000"/>
                                        <p:tgtEl>
                                          <p:spTgt spid="53258"/>
                                        </p:tgtEl>
                                      </p:cBhvr>
                                    </p:animEffect>
                                  </p:childTnLst>
                                  <p:subTnLst>
                                    <p:audio>
                                      <p:cMediaNode>
                                        <p:cTn display="0" masterRel="sameClick">
                                          <p:stCondLst>
                                            <p:cond evt="begin" delay="0">
                                              <p:tn val="43"/>
                                            </p:cond>
                                          </p:stCondLst>
                                          <p:endCondLst>
                                            <p:cond evt="onStopAudio" delay="0">
                                              <p:tgtEl>
                                                <p:sldTgt/>
                                              </p:tgtEl>
                                            </p:cond>
                                          </p:endCondLst>
                                        </p:cTn>
                                        <p:tgtEl>
                                          <p:sndTgt r:embed="rId2" name="camera.wav"/>
                                        </p:tgtEl>
                                      </p:cMediaNode>
                                    </p:audio>
                                  </p:subTnLst>
                                </p:cTn>
                              </p:par>
                            </p:childTnLst>
                          </p:cTn>
                        </p:par>
                      </p:childTnLst>
                    </p:cTn>
                  </p:par>
                  <p:par>
                    <p:cTn id="46" fill="hold">
                      <p:stCondLst>
                        <p:cond delay="indefinite"/>
                      </p:stCondLst>
                      <p:childTnLst>
                        <p:par>
                          <p:cTn id="47" fill="hold">
                            <p:stCondLst>
                              <p:cond delay="0"/>
                            </p:stCondLst>
                            <p:childTnLst>
                              <p:par>
                                <p:cTn id="48" presetID="22" presetClass="entr" presetSubtype="8" fill="hold" grpId="0" nodeType="clickEffect">
                                  <p:stCondLst>
                                    <p:cond delay="0"/>
                                  </p:stCondLst>
                                  <p:childTnLst>
                                    <p:set>
                                      <p:cBhvr>
                                        <p:cTn id="49" dur="1" fill="hold">
                                          <p:stCondLst>
                                            <p:cond delay="0"/>
                                          </p:stCondLst>
                                        </p:cTn>
                                        <p:tgtEl>
                                          <p:spTgt spid="53259"/>
                                        </p:tgtEl>
                                        <p:attrNameLst>
                                          <p:attrName>style.visibility</p:attrName>
                                        </p:attrNameLst>
                                      </p:cBhvr>
                                      <p:to>
                                        <p:strVal val="visible"/>
                                      </p:to>
                                    </p:set>
                                    <p:animEffect transition="in" filter="wipe(left)">
                                      <p:cBhvr>
                                        <p:cTn id="50" dur="2000"/>
                                        <p:tgtEl>
                                          <p:spTgt spid="53259"/>
                                        </p:tgtEl>
                                      </p:cBhvr>
                                    </p:animEffect>
                                  </p:childTnLst>
                                  <p:subTnLst>
                                    <p:audio>
                                      <p:cMediaNode>
                                        <p:cTn display="0" masterRel="sameClick">
                                          <p:stCondLst>
                                            <p:cond evt="begin" delay="0">
                                              <p:tn val="48"/>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p:bldP spid="53252" grpId="0"/>
      <p:bldP spid="53255" grpId="0"/>
      <p:bldP spid="53256" grpId="0"/>
      <p:bldP spid="53258" grpId="0"/>
      <p:bldP spid="5325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文本框 29697"/>
          <p:cNvSpPr txBox="1"/>
          <p:nvPr/>
        </p:nvSpPr>
        <p:spPr>
          <a:xfrm>
            <a:off x="4583114" y="333375"/>
            <a:ext cx="3311525" cy="914400"/>
          </a:xfrm>
          <a:prstGeom prst="rect">
            <a:avLst/>
          </a:prstGeom>
          <a:noFill/>
          <a:ln w="9525">
            <a:noFill/>
          </a:ln>
        </p:spPr>
        <p:txBody>
          <a:bodyPr>
            <a:spAutoFit/>
          </a:bodyPr>
          <a:lstStyle/>
          <a:p>
            <a:pPr lvl="0">
              <a:spcBef>
                <a:spcPct val="50000"/>
              </a:spcBef>
            </a:pPr>
            <a:r>
              <a:rPr lang="zh-CN" altLang="en-US" sz="5400" b="1">
                <a:solidFill>
                  <a:srgbClr val="FF0000"/>
                </a:solidFill>
                <a:latin typeface="Times New Roman" panose="02020603050405020304" pitchFamily="18" charset="0"/>
                <a:ea typeface="楷体_GB2312" pitchFamily="1" charset="-122"/>
              </a:rPr>
              <a:t>课堂练习</a:t>
            </a:r>
          </a:p>
        </p:txBody>
      </p:sp>
      <p:sp>
        <p:nvSpPr>
          <p:cNvPr id="29699" name="矩形 29698"/>
          <p:cNvSpPr/>
          <p:nvPr/>
        </p:nvSpPr>
        <p:spPr>
          <a:xfrm>
            <a:off x="1847850" y="981075"/>
            <a:ext cx="2514600" cy="1066800"/>
          </a:xfrm>
          <a:prstGeom prst="rect">
            <a:avLst/>
          </a:prstGeom>
          <a:noFill/>
          <a:ln w="9525">
            <a:noFill/>
          </a:ln>
        </p:spPr>
        <p:txBody>
          <a:bodyPr>
            <a:spAutoFit/>
          </a:bodyPr>
          <a:lstStyle/>
          <a:p>
            <a:pPr lvl="0" algn="just"/>
            <a:r>
              <a:rPr lang="en-US" altLang="zh-CN" sz="2800" b="1">
                <a:latin typeface="Times New Roman" panose="02020603050405020304" pitchFamily="18" charset="0"/>
                <a:ea typeface="宋体" panose="02010600030101010101" pitchFamily="2" charset="-122"/>
              </a:rPr>
              <a:t>1</a:t>
            </a:r>
            <a:r>
              <a:rPr lang="zh-CN" altLang="en-US" sz="3200" b="1">
                <a:latin typeface="Times New Roman" panose="02020603050405020304" pitchFamily="18" charset="0"/>
                <a:ea typeface="宋体" panose="02010600030101010101" pitchFamily="2" charset="-122"/>
              </a:rPr>
              <a:t>．选择题</a:t>
            </a:r>
          </a:p>
          <a:p>
            <a:pPr lvl="0" eaLnBrk="0" hangingPunct="0"/>
            <a:endParaRPr lang="zh-CN" altLang="en-US" sz="3200" b="1">
              <a:latin typeface="Times New Roman" panose="02020603050405020304" pitchFamily="18" charset="0"/>
              <a:ea typeface="宋体" panose="02010600030101010101" pitchFamily="2" charset="-122"/>
            </a:endParaRPr>
          </a:p>
        </p:txBody>
      </p:sp>
      <p:grpSp>
        <p:nvGrpSpPr>
          <p:cNvPr id="29700" name="组合 29699"/>
          <p:cNvGrpSpPr/>
          <p:nvPr/>
        </p:nvGrpSpPr>
        <p:grpSpPr>
          <a:xfrm>
            <a:off x="1524000" y="1557338"/>
            <a:ext cx="8915400" cy="519112"/>
            <a:chOff x="0" y="0"/>
            <a:chExt cx="5616" cy="327"/>
          </a:xfrm>
        </p:grpSpPr>
        <p:sp>
          <p:nvSpPr>
            <p:cNvPr id="29701" name="矩形 29700"/>
            <p:cNvSpPr/>
            <p:nvPr/>
          </p:nvSpPr>
          <p:spPr>
            <a:xfrm>
              <a:off x="0" y="0"/>
              <a:ext cx="5616" cy="327"/>
            </a:xfrm>
            <a:prstGeom prst="rect">
              <a:avLst/>
            </a:prstGeom>
            <a:noFill/>
            <a:ln w="9525">
              <a:noFill/>
            </a:ln>
          </p:spPr>
          <p:txBody>
            <a:bodyPr>
              <a:spAutoFit/>
            </a:bodyPr>
            <a:lstStyle/>
            <a:p>
              <a:pPr lvl="0" algn="just"/>
              <a:r>
                <a:rPr lang="zh-CN" altLang="en-US" sz="2800" b="1">
                  <a:latin typeface="Times New Roman" panose="02020603050405020304" pitchFamily="18" charset="0"/>
                  <a:ea typeface="宋体" panose="02010600030101010101" pitchFamily="2" charset="-122"/>
                </a:rPr>
                <a:t>      过点     向线段     所在直线引垂线，正确的是（     ）</a:t>
              </a:r>
              <a:r>
                <a:rPr lang="en-US" altLang="zh-CN" sz="2800" b="1">
                  <a:latin typeface="Times New Roman" panose="02020603050405020304" pitchFamily="18" charset="0"/>
                  <a:ea typeface="宋体" panose="02010600030101010101" pitchFamily="2" charset="-122"/>
                </a:rPr>
                <a:t>.</a:t>
              </a:r>
            </a:p>
          </p:txBody>
        </p:sp>
        <p:graphicFrame>
          <p:nvGraphicFramePr>
            <p:cNvPr id="29702" name="对象 29701"/>
            <p:cNvGraphicFramePr>
              <a:graphicFrameLocks noChangeAspect="1"/>
            </p:cNvGraphicFramePr>
            <p:nvPr/>
          </p:nvGraphicFramePr>
          <p:xfrm>
            <a:off x="948" y="71"/>
            <a:ext cx="226" cy="240"/>
          </p:xfrm>
          <a:graphic>
            <a:graphicData uri="http://schemas.openxmlformats.org/presentationml/2006/ole">
              <mc:AlternateContent xmlns:mc="http://schemas.openxmlformats.org/markup-compatibility/2006">
                <mc:Choice xmlns:v="urn:schemas-microsoft-com:vml" Requires="v">
                  <p:oleObj spid="_x0000_s22542" r:id="rId3" imgW="153035" imgH="165735" progId="Equation.3">
                    <p:embed/>
                  </p:oleObj>
                </mc:Choice>
                <mc:Fallback>
                  <p:oleObj r:id="rId3" imgW="153035" imgH="165735" progId="Equation.3">
                    <p:embed/>
                    <p:pic>
                      <p:nvPicPr>
                        <p:cNvPr id="0" name=""/>
                        <p:cNvPicPr/>
                        <p:nvPr/>
                      </p:nvPicPr>
                      <p:blipFill>
                        <a:blip r:embed="rId4"/>
                        <a:stretch>
                          <a:fillRect/>
                        </a:stretch>
                      </p:blipFill>
                      <p:spPr>
                        <a:xfrm>
                          <a:off x="948" y="71"/>
                          <a:ext cx="226" cy="240"/>
                        </a:xfrm>
                        <a:prstGeom prst="rect">
                          <a:avLst/>
                        </a:prstGeom>
                        <a:noFill/>
                        <a:ln w="38100">
                          <a:noFill/>
                          <a:miter/>
                        </a:ln>
                      </p:spPr>
                    </p:pic>
                  </p:oleObj>
                </mc:Fallback>
              </mc:AlternateContent>
            </a:graphicData>
          </a:graphic>
        </p:graphicFrame>
        <p:graphicFrame>
          <p:nvGraphicFramePr>
            <p:cNvPr id="29703" name="对象 29702"/>
            <p:cNvGraphicFramePr>
              <a:graphicFrameLocks noChangeAspect="1"/>
            </p:cNvGraphicFramePr>
            <p:nvPr/>
          </p:nvGraphicFramePr>
          <p:xfrm>
            <a:off x="1764" y="47"/>
            <a:ext cx="384" cy="242"/>
          </p:xfrm>
          <a:graphic>
            <a:graphicData uri="http://schemas.openxmlformats.org/presentationml/2006/ole">
              <mc:AlternateContent xmlns:mc="http://schemas.openxmlformats.org/markup-compatibility/2006">
                <mc:Choice xmlns:v="urn:schemas-microsoft-com:vml" Requires="v">
                  <p:oleObj spid="_x0000_s22543" r:id="rId5" imgW="254635" imgH="165735" progId="Equation.3">
                    <p:embed/>
                  </p:oleObj>
                </mc:Choice>
                <mc:Fallback>
                  <p:oleObj r:id="rId5" imgW="254635" imgH="165735" progId="Equation.3">
                    <p:embed/>
                    <p:pic>
                      <p:nvPicPr>
                        <p:cNvPr id="0" name=""/>
                        <p:cNvPicPr/>
                        <p:nvPr/>
                      </p:nvPicPr>
                      <p:blipFill>
                        <a:blip r:embed="rId6"/>
                        <a:stretch>
                          <a:fillRect/>
                        </a:stretch>
                      </p:blipFill>
                      <p:spPr>
                        <a:xfrm>
                          <a:off x="1764" y="47"/>
                          <a:ext cx="384" cy="242"/>
                        </a:xfrm>
                        <a:prstGeom prst="rect">
                          <a:avLst/>
                        </a:prstGeom>
                        <a:noFill/>
                        <a:ln w="38100">
                          <a:noFill/>
                          <a:miter/>
                        </a:ln>
                      </p:spPr>
                    </p:pic>
                  </p:oleObj>
                </mc:Fallback>
              </mc:AlternateContent>
            </a:graphicData>
          </a:graphic>
        </p:graphicFrame>
      </p:grpSp>
      <p:sp>
        <p:nvSpPr>
          <p:cNvPr id="29704" name="矩形 29703"/>
          <p:cNvSpPr/>
          <p:nvPr/>
        </p:nvSpPr>
        <p:spPr>
          <a:xfrm>
            <a:off x="1524000" y="3257551"/>
            <a:ext cx="9144000" cy="244475"/>
          </a:xfrm>
          <a:prstGeom prst="rect">
            <a:avLst/>
          </a:prstGeom>
          <a:noFill/>
          <a:ln w="9525">
            <a:noFill/>
          </a:ln>
        </p:spPr>
        <p:txBody>
          <a:bodyPr>
            <a:spAutoFit/>
          </a:bodyPr>
          <a:lstStyle/>
          <a:p>
            <a:pPr lvl="0" algn="just"/>
            <a:r>
              <a:rPr lang="zh-CN" altLang="en-US" sz="1000">
                <a:latin typeface="Times New Roman" panose="02020603050405020304" pitchFamily="18" charset="0"/>
                <a:ea typeface="宋体" panose="02010600030101010101" pitchFamily="2" charset="-122"/>
              </a:rPr>
              <a:t>  </a:t>
            </a:r>
            <a:endParaRPr lang="zh-CN" altLang="en-US" sz="2400">
              <a:latin typeface="Times New Roman" panose="02020603050405020304" pitchFamily="18" charset="0"/>
              <a:ea typeface="宋体" panose="02010600030101010101" pitchFamily="2" charset="-122"/>
            </a:endParaRPr>
          </a:p>
        </p:txBody>
      </p:sp>
      <p:sp>
        <p:nvSpPr>
          <p:cNvPr id="29705" name="矩形 29704"/>
          <p:cNvSpPr/>
          <p:nvPr/>
        </p:nvSpPr>
        <p:spPr>
          <a:xfrm>
            <a:off x="1524000" y="3505201"/>
            <a:ext cx="9144000" cy="244475"/>
          </a:xfrm>
          <a:prstGeom prst="rect">
            <a:avLst/>
          </a:prstGeom>
          <a:noFill/>
          <a:ln w="9525">
            <a:noFill/>
          </a:ln>
        </p:spPr>
        <p:txBody>
          <a:bodyPr>
            <a:spAutoFit/>
          </a:bodyPr>
          <a:lstStyle/>
          <a:p>
            <a:pPr lvl="0" algn="just"/>
            <a:r>
              <a:rPr lang="zh-CN" altLang="en-US" sz="1000">
                <a:latin typeface="Times New Roman" panose="02020603050405020304" pitchFamily="18" charset="0"/>
                <a:ea typeface="宋体" panose="02010600030101010101" pitchFamily="2" charset="-122"/>
              </a:rPr>
              <a:t>    </a:t>
            </a:r>
            <a:endParaRPr lang="zh-CN" altLang="en-US" sz="2400">
              <a:latin typeface="Times New Roman" panose="02020603050405020304" pitchFamily="18" charset="0"/>
              <a:ea typeface="宋体" panose="02010600030101010101" pitchFamily="2" charset="-122"/>
            </a:endParaRPr>
          </a:p>
        </p:txBody>
      </p:sp>
      <p:grpSp>
        <p:nvGrpSpPr>
          <p:cNvPr id="29706" name="组合 29705"/>
          <p:cNvGrpSpPr/>
          <p:nvPr/>
        </p:nvGrpSpPr>
        <p:grpSpPr>
          <a:xfrm>
            <a:off x="2135188" y="1989139"/>
            <a:ext cx="8128000" cy="2320925"/>
            <a:chOff x="0" y="0"/>
            <a:chExt cx="5097" cy="1397"/>
          </a:xfrm>
        </p:grpSpPr>
        <p:sp>
          <p:nvSpPr>
            <p:cNvPr id="29707" name="矩形 29706"/>
            <p:cNvSpPr/>
            <p:nvPr/>
          </p:nvSpPr>
          <p:spPr>
            <a:xfrm>
              <a:off x="105" y="0"/>
              <a:ext cx="4848" cy="570"/>
            </a:xfrm>
            <a:prstGeom prst="rect">
              <a:avLst/>
            </a:prstGeom>
            <a:noFill/>
            <a:ln w="9525">
              <a:noFill/>
            </a:ln>
          </p:spPr>
          <p:txBody>
            <a:bodyPr>
              <a:spAutoFit/>
            </a:bodyPr>
            <a:lstStyle/>
            <a:p>
              <a:pPr indent="266700" algn="just"/>
              <a:r>
                <a:rPr lang="en-US" altLang="zh-CN" sz="2800">
                  <a:latin typeface="Times New Roman" panose="02020603050405020304" pitchFamily="18" charset="0"/>
                  <a:ea typeface="宋体" panose="02010600030101010101" pitchFamily="2" charset="-122"/>
                </a:rPr>
                <a:t>A                 B                       C                       D</a:t>
              </a:r>
            </a:p>
            <a:p>
              <a:pPr indent="266700" eaLnBrk="0" hangingPunct="0"/>
              <a:endParaRPr lang="zh-CN" altLang="en-US" sz="2800">
                <a:latin typeface="Times New Roman" panose="02020603050405020304" pitchFamily="18" charset="0"/>
                <a:ea typeface="宋体" panose="02010600030101010101" pitchFamily="2" charset="-122"/>
              </a:endParaRPr>
            </a:p>
          </p:txBody>
        </p:sp>
        <p:pic>
          <p:nvPicPr>
            <p:cNvPr id="29708" name="图片 29707" descr="1"/>
            <p:cNvPicPr>
              <a:picLocks noChangeAspect="1"/>
            </p:cNvPicPr>
            <p:nvPr/>
          </p:nvPicPr>
          <p:blipFill>
            <a:blip r:embed="rId7">
              <a:clrChange>
                <a:clrFrom>
                  <a:srgbClr val="FFFFFF"/>
                </a:clrFrom>
                <a:clrTo>
                  <a:srgbClr val="FFFFFF">
                    <a:alpha val="0"/>
                  </a:srgbClr>
                </a:clrTo>
              </a:clrChange>
            </a:blip>
            <a:stretch>
              <a:fillRect/>
            </a:stretch>
          </p:blipFill>
          <p:spPr>
            <a:xfrm>
              <a:off x="0" y="526"/>
              <a:ext cx="1209" cy="750"/>
            </a:xfrm>
            <a:prstGeom prst="rect">
              <a:avLst/>
            </a:prstGeom>
            <a:noFill/>
            <a:ln w="9525">
              <a:noFill/>
            </a:ln>
          </p:spPr>
        </p:pic>
        <p:pic>
          <p:nvPicPr>
            <p:cNvPr id="29709" name="图片 29708" descr="2"/>
            <p:cNvPicPr>
              <a:picLocks noChangeAspect="1"/>
            </p:cNvPicPr>
            <p:nvPr/>
          </p:nvPicPr>
          <p:blipFill>
            <a:blip r:embed="rId8">
              <a:clrChange>
                <a:clrFrom>
                  <a:srgbClr val="FFFFFF"/>
                </a:clrFrom>
                <a:clrTo>
                  <a:srgbClr val="FFFFFF">
                    <a:alpha val="0"/>
                  </a:srgbClr>
                </a:clrTo>
              </a:clrChange>
            </a:blip>
            <a:stretch>
              <a:fillRect/>
            </a:stretch>
          </p:blipFill>
          <p:spPr>
            <a:xfrm>
              <a:off x="1305" y="336"/>
              <a:ext cx="931" cy="960"/>
            </a:xfrm>
            <a:prstGeom prst="rect">
              <a:avLst/>
            </a:prstGeom>
            <a:noFill/>
            <a:ln w="9525">
              <a:noFill/>
            </a:ln>
          </p:spPr>
        </p:pic>
        <p:pic>
          <p:nvPicPr>
            <p:cNvPr id="29710" name="图片 29709" descr="3"/>
            <p:cNvPicPr>
              <a:picLocks noChangeAspect="1"/>
            </p:cNvPicPr>
            <p:nvPr/>
          </p:nvPicPr>
          <p:blipFill>
            <a:blip r:embed="rId9">
              <a:clrChange>
                <a:clrFrom>
                  <a:srgbClr val="FFFFFF"/>
                </a:clrFrom>
                <a:clrTo>
                  <a:srgbClr val="FFFFFF">
                    <a:alpha val="0"/>
                  </a:srgbClr>
                </a:clrTo>
              </a:clrChange>
            </a:blip>
            <a:stretch>
              <a:fillRect/>
            </a:stretch>
          </p:blipFill>
          <p:spPr>
            <a:xfrm>
              <a:off x="2410" y="373"/>
              <a:ext cx="1391" cy="1024"/>
            </a:xfrm>
            <a:prstGeom prst="rect">
              <a:avLst/>
            </a:prstGeom>
            <a:noFill/>
            <a:ln w="9525">
              <a:noFill/>
            </a:ln>
          </p:spPr>
        </p:pic>
        <p:pic>
          <p:nvPicPr>
            <p:cNvPr id="29711" name="图片 29710" descr="5"/>
            <p:cNvPicPr>
              <a:picLocks noChangeAspect="1"/>
            </p:cNvPicPr>
            <p:nvPr/>
          </p:nvPicPr>
          <p:blipFill>
            <a:blip r:embed="rId10">
              <a:clrChange>
                <a:clrFrom>
                  <a:srgbClr val="FFFFFF"/>
                </a:clrFrom>
                <a:clrTo>
                  <a:srgbClr val="FFFFFF">
                    <a:alpha val="0"/>
                  </a:srgbClr>
                </a:clrTo>
              </a:clrChange>
            </a:blip>
            <a:stretch>
              <a:fillRect/>
            </a:stretch>
          </p:blipFill>
          <p:spPr>
            <a:xfrm>
              <a:off x="3897" y="336"/>
              <a:ext cx="1200" cy="941"/>
            </a:xfrm>
            <a:prstGeom prst="rect">
              <a:avLst/>
            </a:prstGeom>
            <a:noFill/>
            <a:ln w="9525">
              <a:noFill/>
            </a:ln>
          </p:spPr>
        </p:pic>
      </p:grpSp>
      <p:sp>
        <p:nvSpPr>
          <p:cNvPr id="29712" name="矩形 29711"/>
          <p:cNvSpPr/>
          <p:nvPr/>
        </p:nvSpPr>
        <p:spPr>
          <a:xfrm>
            <a:off x="1617663" y="4572001"/>
            <a:ext cx="9144000" cy="519113"/>
          </a:xfrm>
          <a:prstGeom prst="rect">
            <a:avLst/>
          </a:prstGeom>
          <a:noFill/>
          <a:ln w="9525">
            <a:noFill/>
          </a:ln>
        </p:spPr>
        <p:txBody>
          <a:bodyPr>
            <a:spAutoFit/>
          </a:bodyPr>
          <a:lstStyle/>
          <a:p>
            <a:pPr lvl="0"/>
            <a:endParaRPr lang="zh-CN" altLang="en-US" sz="2800" dirty="0">
              <a:latin typeface="Times New Roman" panose="02020603050405020304" pitchFamily="18" charset="0"/>
              <a:ea typeface="宋体" panose="02010600030101010101" pitchFamily="2" charset="-122"/>
            </a:endParaRPr>
          </a:p>
        </p:txBody>
      </p:sp>
      <p:sp>
        <p:nvSpPr>
          <p:cNvPr id="29713" name="矩形 29712"/>
          <p:cNvSpPr/>
          <p:nvPr/>
        </p:nvSpPr>
        <p:spPr>
          <a:xfrm>
            <a:off x="5591175" y="2852738"/>
            <a:ext cx="9144000" cy="0"/>
          </a:xfrm>
          <a:prstGeom prst="rect">
            <a:avLst/>
          </a:prstGeom>
          <a:noFill/>
          <a:ln w="9525">
            <a:noFill/>
          </a:ln>
        </p:spPr>
        <p:txBody>
          <a:bodyPr/>
          <a:lstStyle/>
          <a:p>
            <a:endParaRPr lang="zh-CN" altLang="en-US"/>
          </a:p>
        </p:txBody>
      </p:sp>
      <p:sp>
        <p:nvSpPr>
          <p:cNvPr id="29714" name="文本框 29713"/>
          <p:cNvSpPr txBox="1"/>
          <p:nvPr/>
        </p:nvSpPr>
        <p:spPr>
          <a:xfrm>
            <a:off x="9551988" y="1557338"/>
            <a:ext cx="431800" cy="519112"/>
          </a:xfrm>
          <a:prstGeom prst="rect">
            <a:avLst/>
          </a:prstGeom>
          <a:noFill/>
          <a:ln w="9525">
            <a:noFill/>
          </a:ln>
        </p:spPr>
        <p:txBody>
          <a:bodyPr>
            <a:spAutoFit/>
          </a:bodyPr>
          <a:lstStyle/>
          <a:p>
            <a:pPr lvl="0">
              <a:spcBef>
                <a:spcPct val="50000"/>
              </a:spcBef>
            </a:pPr>
            <a:r>
              <a:rPr lang="en-US" altLang="zh-CN" sz="2800" b="1">
                <a:solidFill>
                  <a:srgbClr val="FF0000"/>
                </a:solidFill>
                <a:latin typeface="Arial" panose="020B0604020202020204" pitchFamily="34" charset="0"/>
                <a:ea typeface="宋体" panose="02010600030101010101" pitchFamily="2" charset="-122"/>
              </a:rPr>
              <a:t>C</a:t>
            </a:r>
          </a:p>
        </p:txBody>
      </p:sp>
      <p:sp>
        <p:nvSpPr>
          <p:cNvPr id="29715" name="矩形 29714"/>
          <p:cNvSpPr/>
          <p:nvPr/>
        </p:nvSpPr>
        <p:spPr>
          <a:xfrm>
            <a:off x="2063750" y="4365626"/>
            <a:ext cx="6440488" cy="1800225"/>
          </a:xfrm>
          <a:prstGeom prst="rect">
            <a:avLst/>
          </a:prstGeom>
          <a:noFill/>
          <a:ln w="9525">
            <a:noFill/>
          </a:ln>
        </p:spPr>
        <p:txBody>
          <a:bodyPr wrap="none" anchor="ctr">
            <a:spAutoFit/>
          </a:bodyPr>
          <a:lstStyle/>
          <a:p>
            <a:pPr defTabSz="0">
              <a:tabLst>
                <a:tab pos="533400" algn="l"/>
              </a:tabLst>
            </a:pPr>
            <a:r>
              <a:rPr lang="en-US" altLang="zh-CN" sz="2800" b="1">
                <a:latin typeface="黑体" panose="02010609060101010101" pitchFamily="49" charset="-122"/>
                <a:ea typeface="黑体" panose="02010609060101010101" pitchFamily="49" charset="-122"/>
              </a:rPr>
              <a:t>2.</a:t>
            </a:r>
            <a:r>
              <a:rPr lang="zh-CN" altLang="en-US" sz="2800" b="1">
                <a:latin typeface="黑体" panose="02010609060101010101" pitchFamily="49" charset="-122"/>
                <a:ea typeface="黑体" panose="02010609060101010101" pitchFamily="49" charset="-122"/>
              </a:rPr>
              <a:t>画一条线段的垂线，垂足在 （    ）</a:t>
            </a:r>
          </a:p>
          <a:p>
            <a:pPr defTabSz="0">
              <a:tabLst>
                <a:tab pos="533400" algn="l"/>
              </a:tabLst>
            </a:pPr>
            <a:r>
              <a:rPr lang="en-US" altLang="zh-CN" sz="2800" b="1">
                <a:solidFill>
                  <a:srgbClr val="000000"/>
                </a:solidFill>
                <a:latin typeface="黑体" panose="02010609060101010101" pitchFamily="49" charset="-122"/>
                <a:ea typeface="黑体" panose="02010609060101010101" pitchFamily="49" charset="-122"/>
              </a:rPr>
              <a:t>A</a:t>
            </a:r>
            <a:r>
              <a:rPr lang="zh-CN" altLang="en-US" sz="2800" b="1">
                <a:solidFill>
                  <a:srgbClr val="000000"/>
                </a:solidFill>
                <a:latin typeface="黑体" panose="02010609060101010101" pitchFamily="49" charset="-122"/>
                <a:ea typeface="黑体" panose="02010609060101010101" pitchFamily="49" charset="-122"/>
              </a:rPr>
              <a:t>．线段上         </a:t>
            </a:r>
            <a:r>
              <a:rPr lang="en-US" altLang="zh-CN" sz="2800" b="1">
                <a:solidFill>
                  <a:srgbClr val="000000"/>
                </a:solidFill>
                <a:latin typeface="黑体" panose="02010609060101010101" pitchFamily="49" charset="-122"/>
                <a:ea typeface="黑体" panose="02010609060101010101" pitchFamily="49" charset="-122"/>
              </a:rPr>
              <a:t>B</a:t>
            </a:r>
            <a:r>
              <a:rPr lang="zh-CN" altLang="en-US" sz="2800" b="1">
                <a:solidFill>
                  <a:srgbClr val="000000"/>
                </a:solidFill>
                <a:latin typeface="黑体" panose="02010609060101010101" pitchFamily="49" charset="-122"/>
                <a:ea typeface="黑体" panose="02010609060101010101" pitchFamily="49" charset="-122"/>
              </a:rPr>
              <a:t>．线段的端点上 </a:t>
            </a:r>
          </a:p>
          <a:p>
            <a:pPr defTabSz="0">
              <a:tabLst>
                <a:tab pos="533400" algn="l"/>
              </a:tabLst>
            </a:pPr>
            <a:r>
              <a:rPr lang="en-US" altLang="zh-CN" sz="2800" b="1">
                <a:solidFill>
                  <a:srgbClr val="000000"/>
                </a:solidFill>
                <a:latin typeface="黑体" panose="02010609060101010101" pitchFamily="49" charset="-122"/>
                <a:ea typeface="黑体" panose="02010609060101010101" pitchFamily="49" charset="-122"/>
              </a:rPr>
              <a:t>C</a:t>
            </a:r>
            <a:r>
              <a:rPr lang="zh-CN" altLang="en-US" sz="2800" b="1">
                <a:solidFill>
                  <a:srgbClr val="000000"/>
                </a:solidFill>
                <a:latin typeface="黑体" panose="02010609060101010101" pitchFamily="49" charset="-122"/>
                <a:ea typeface="黑体" panose="02010609060101010101" pitchFamily="49" charset="-122"/>
              </a:rPr>
              <a:t>．线段的延长线上 </a:t>
            </a:r>
            <a:r>
              <a:rPr lang="en-US" altLang="zh-CN" sz="2800" b="1">
                <a:solidFill>
                  <a:srgbClr val="000000"/>
                </a:solidFill>
                <a:latin typeface="黑体" panose="02010609060101010101" pitchFamily="49" charset="-122"/>
                <a:ea typeface="黑体" panose="02010609060101010101" pitchFamily="49" charset="-122"/>
              </a:rPr>
              <a:t>D</a:t>
            </a:r>
            <a:r>
              <a:rPr lang="zh-CN" altLang="en-US" sz="2800" b="1">
                <a:solidFill>
                  <a:srgbClr val="000000"/>
                </a:solidFill>
                <a:latin typeface="黑体" panose="02010609060101010101" pitchFamily="49" charset="-122"/>
                <a:ea typeface="黑体" panose="02010609060101010101" pitchFamily="49" charset="-122"/>
              </a:rPr>
              <a:t>．以上都有可能</a:t>
            </a:r>
            <a:endParaRPr lang="zh-CN" altLang="en-US" sz="2800" b="1">
              <a:latin typeface="黑体" panose="02010609060101010101" pitchFamily="49" charset="-122"/>
              <a:ea typeface="黑体" panose="02010609060101010101" pitchFamily="49" charset="-122"/>
            </a:endParaRPr>
          </a:p>
          <a:p>
            <a:pPr defTabSz="0" eaLnBrk="0" hangingPunct="0">
              <a:tabLst>
                <a:tab pos="533400" algn="l"/>
              </a:tabLst>
            </a:pPr>
            <a:endParaRPr lang="zh-CN" altLang="en-US" sz="2800" b="1">
              <a:latin typeface="黑体" panose="02010609060101010101" pitchFamily="49" charset="-122"/>
              <a:ea typeface="黑体" panose="02010609060101010101" pitchFamily="49" charset="-122"/>
            </a:endParaRPr>
          </a:p>
        </p:txBody>
      </p:sp>
      <p:sp>
        <p:nvSpPr>
          <p:cNvPr id="29716" name="文本框 29715"/>
          <p:cNvSpPr txBox="1"/>
          <p:nvPr/>
        </p:nvSpPr>
        <p:spPr>
          <a:xfrm>
            <a:off x="7464425" y="4292601"/>
            <a:ext cx="431800" cy="519113"/>
          </a:xfrm>
          <a:prstGeom prst="rect">
            <a:avLst/>
          </a:prstGeom>
          <a:noFill/>
          <a:ln w="9525">
            <a:noFill/>
          </a:ln>
        </p:spPr>
        <p:txBody>
          <a:bodyPr>
            <a:spAutoFit/>
          </a:bodyPr>
          <a:lstStyle/>
          <a:p>
            <a:pPr lvl="0">
              <a:spcBef>
                <a:spcPct val="50000"/>
              </a:spcBef>
            </a:pPr>
            <a:r>
              <a:rPr lang="en-US" altLang="zh-CN" sz="2800" b="1">
                <a:solidFill>
                  <a:srgbClr val="FF0000"/>
                </a:solidFill>
                <a:latin typeface="Arial" panose="020B0604020202020204" pitchFamily="34" charset="0"/>
                <a:ea typeface="宋体" panose="02010600030101010101" pitchFamily="2" charset="-122"/>
              </a:rPr>
              <a:t>D</a:t>
            </a:r>
          </a:p>
        </p:txBody>
      </p:sp>
    </p:spTree>
    <p:extLst>
      <p:ext uri="{BB962C8B-B14F-4D97-AF65-F5344CB8AC3E}">
        <p14:creationId xmlns:p14="http://schemas.microsoft.com/office/powerpoint/2010/main" val="11274505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9714"/>
                                        </p:tgtEl>
                                        <p:attrNameLst>
                                          <p:attrName>style.visibility</p:attrName>
                                        </p:attrNameLst>
                                      </p:cBhvr>
                                      <p:to>
                                        <p:strVal val="visible"/>
                                      </p:to>
                                    </p:set>
                                    <p:animEffect transition="in" filter="dissolve">
                                      <p:cBhvr>
                                        <p:cTn id="7" dur="500"/>
                                        <p:tgtEl>
                                          <p:spTgt spid="2971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9716"/>
                                        </p:tgtEl>
                                        <p:attrNameLst>
                                          <p:attrName>style.visibility</p:attrName>
                                        </p:attrNameLst>
                                      </p:cBhvr>
                                      <p:to>
                                        <p:strVal val="visible"/>
                                      </p:to>
                                    </p:set>
                                    <p:animEffect transition="in" filter="dissolve">
                                      <p:cBhvr>
                                        <p:cTn id="12" dur="500"/>
                                        <p:tgtEl>
                                          <p:spTgt spid="297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14" grpId="0"/>
      <p:bldP spid="2971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标题 30721"/>
          <p:cNvSpPr>
            <a:spLocks noGrp="1"/>
          </p:cNvSpPr>
          <p:nvPr>
            <p:ph type="title"/>
          </p:nvPr>
        </p:nvSpPr>
        <p:spPr/>
        <p:txBody>
          <a:bodyPr anchor="ctr"/>
          <a:lstStyle/>
          <a:p>
            <a:pPr algn="l"/>
            <a:r>
              <a:rPr lang="en-US" altLang="zh-CN" sz="4000" b="1"/>
              <a:t>2.</a:t>
            </a:r>
            <a:r>
              <a:rPr lang="zh-CN" altLang="en-US" sz="4000" b="1"/>
              <a:t>如图，请你过点</a:t>
            </a:r>
            <a:r>
              <a:rPr lang="en-US" altLang="zh-CN" sz="4000" b="1"/>
              <a:t>P</a:t>
            </a:r>
            <a:r>
              <a:rPr lang="zh-CN" altLang="en-US" sz="4000" b="1"/>
              <a:t>画出线段</a:t>
            </a:r>
            <a:r>
              <a:rPr lang="en-US" altLang="zh-CN" sz="4000" b="1"/>
              <a:t>AB</a:t>
            </a:r>
            <a:r>
              <a:rPr lang="zh-CN" altLang="en-US" sz="4000" b="1"/>
              <a:t>或射线</a:t>
            </a:r>
            <a:r>
              <a:rPr lang="en-US" altLang="zh-CN" sz="4000" b="1"/>
              <a:t>AB</a:t>
            </a:r>
            <a:r>
              <a:rPr lang="zh-CN" altLang="en-US" sz="4000" b="1"/>
              <a:t>的垂线</a:t>
            </a:r>
          </a:p>
        </p:txBody>
      </p:sp>
      <p:sp>
        <p:nvSpPr>
          <p:cNvPr id="30723" name="文本框 30722"/>
          <p:cNvSpPr txBox="1"/>
          <p:nvPr/>
        </p:nvSpPr>
        <p:spPr>
          <a:xfrm>
            <a:off x="2208214" y="3357563"/>
            <a:ext cx="638175" cy="869950"/>
          </a:xfrm>
          <a:prstGeom prst="rect">
            <a:avLst/>
          </a:prstGeom>
          <a:noFill/>
          <a:ln w="9525">
            <a:noFill/>
          </a:ln>
        </p:spPr>
        <p:txBody>
          <a:bodyPr/>
          <a:lstStyle/>
          <a:p>
            <a:pPr lvl="0" algn="just"/>
            <a:r>
              <a:rPr lang="en-US" altLang="zh-CN" sz="2800" b="1">
                <a:solidFill>
                  <a:srgbClr val="000000"/>
                </a:solidFill>
                <a:latin typeface="Times New Roman" panose="02020603050405020304" pitchFamily="18" charset="0"/>
                <a:ea typeface="宋体" panose="02010600030101010101" pitchFamily="2" charset="-122"/>
              </a:rPr>
              <a:t>A</a:t>
            </a:r>
          </a:p>
        </p:txBody>
      </p:sp>
      <p:sp>
        <p:nvSpPr>
          <p:cNvPr id="30724" name="文本框 30723"/>
          <p:cNvSpPr txBox="1"/>
          <p:nvPr/>
        </p:nvSpPr>
        <p:spPr>
          <a:xfrm>
            <a:off x="2495551" y="3284539"/>
            <a:ext cx="574675" cy="701675"/>
          </a:xfrm>
          <a:prstGeom prst="rect">
            <a:avLst/>
          </a:prstGeom>
          <a:noFill/>
          <a:ln w="9525">
            <a:noFill/>
          </a:ln>
        </p:spPr>
        <p:txBody>
          <a:bodyPr>
            <a:spAutoFit/>
          </a:bodyPr>
          <a:lstStyle/>
          <a:p>
            <a:pPr lvl="0"/>
            <a:r>
              <a:rPr lang="en-US" altLang="zh-CN" sz="4000" b="1">
                <a:latin typeface="Times New Roman" panose="02020603050405020304" pitchFamily="18" charset="0"/>
                <a:ea typeface="宋体" panose="02010600030101010101" pitchFamily="2" charset="-122"/>
              </a:rPr>
              <a:t>·</a:t>
            </a:r>
          </a:p>
        </p:txBody>
      </p:sp>
      <p:pic>
        <p:nvPicPr>
          <p:cNvPr id="30725" name="图片 30724"/>
          <p:cNvPicPr>
            <a:picLocks noChangeAspect="1"/>
          </p:cNvPicPr>
          <p:nvPr/>
        </p:nvPicPr>
        <p:blipFill>
          <a:blip r:embed="rId2"/>
          <a:stretch>
            <a:fillRect/>
          </a:stretch>
        </p:blipFill>
        <p:spPr>
          <a:xfrm>
            <a:off x="4151314" y="4076700"/>
            <a:ext cx="2879725" cy="1011238"/>
          </a:xfrm>
          <a:prstGeom prst="rect">
            <a:avLst/>
          </a:prstGeom>
          <a:noFill/>
          <a:ln w="9525">
            <a:noFill/>
          </a:ln>
        </p:spPr>
      </p:pic>
      <p:sp>
        <p:nvSpPr>
          <p:cNvPr id="30726" name="文本框 30725"/>
          <p:cNvSpPr txBox="1"/>
          <p:nvPr/>
        </p:nvSpPr>
        <p:spPr>
          <a:xfrm>
            <a:off x="7032626" y="1989138"/>
            <a:ext cx="574675" cy="762000"/>
          </a:xfrm>
          <a:prstGeom prst="rect">
            <a:avLst/>
          </a:prstGeom>
          <a:noFill/>
          <a:ln w="9525">
            <a:noFill/>
          </a:ln>
        </p:spPr>
        <p:txBody>
          <a:bodyPr>
            <a:spAutoFit/>
          </a:bodyPr>
          <a:lstStyle/>
          <a:p>
            <a:pPr lvl="0"/>
            <a:r>
              <a:rPr lang="en-US" altLang="zh-CN" sz="4400" b="1">
                <a:solidFill>
                  <a:srgbClr val="FF0000"/>
                </a:solidFill>
                <a:latin typeface="Times New Roman" panose="02020603050405020304" pitchFamily="18" charset="0"/>
                <a:ea typeface="宋体" panose="02010600030101010101" pitchFamily="2" charset="-122"/>
              </a:rPr>
              <a:t>·</a:t>
            </a:r>
          </a:p>
        </p:txBody>
      </p:sp>
      <p:pic>
        <p:nvPicPr>
          <p:cNvPr id="30727" name="图片 30726"/>
          <p:cNvPicPr>
            <a:picLocks noChangeAspect="1"/>
          </p:cNvPicPr>
          <p:nvPr/>
        </p:nvPicPr>
        <p:blipFill>
          <a:blip r:embed="rId3"/>
          <a:stretch>
            <a:fillRect/>
          </a:stretch>
        </p:blipFill>
        <p:spPr>
          <a:xfrm>
            <a:off x="2279650" y="1773239"/>
            <a:ext cx="2374900" cy="2212975"/>
          </a:xfrm>
          <a:prstGeom prst="rect">
            <a:avLst/>
          </a:prstGeom>
          <a:noFill/>
          <a:ln w="9525">
            <a:noFill/>
          </a:ln>
        </p:spPr>
      </p:pic>
      <p:sp>
        <p:nvSpPr>
          <p:cNvPr id="30728" name="文本框 30727"/>
          <p:cNvSpPr txBox="1"/>
          <p:nvPr/>
        </p:nvSpPr>
        <p:spPr>
          <a:xfrm>
            <a:off x="7175501" y="2060576"/>
            <a:ext cx="849313" cy="855663"/>
          </a:xfrm>
          <a:prstGeom prst="rect">
            <a:avLst/>
          </a:prstGeom>
          <a:noFill/>
          <a:ln w="9525">
            <a:noFill/>
          </a:ln>
        </p:spPr>
        <p:txBody>
          <a:bodyPr/>
          <a:lstStyle/>
          <a:p>
            <a:pPr lvl="0" algn="just"/>
            <a:r>
              <a:rPr lang="en-US" altLang="zh-CN" sz="2800" b="1">
                <a:solidFill>
                  <a:srgbClr val="000000"/>
                </a:solidFill>
                <a:latin typeface="Times New Roman" panose="02020603050405020304" pitchFamily="18" charset="0"/>
                <a:ea typeface="宋体" panose="02010600030101010101" pitchFamily="2" charset="-122"/>
              </a:rPr>
              <a:t>P</a:t>
            </a:r>
            <a:endParaRPr lang="en-US" altLang="zh-CN" sz="2800" b="1">
              <a:solidFill>
                <a:srgbClr val="000000"/>
              </a:solidFill>
              <a:latin typeface="Times New Roman" panose="02020603050405020304" pitchFamily="18" charset="0"/>
              <a:ea typeface="黑体" panose="02010609060101010101" pitchFamily="49" charset="-122"/>
            </a:endParaRPr>
          </a:p>
        </p:txBody>
      </p:sp>
      <p:pic>
        <p:nvPicPr>
          <p:cNvPr id="30729" name="图片 30728"/>
          <p:cNvPicPr>
            <a:picLocks noChangeAspect="1"/>
          </p:cNvPicPr>
          <p:nvPr/>
        </p:nvPicPr>
        <p:blipFill>
          <a:blip r:embed="rId4"/>
          <a:stretch>
            <a:fillRect/>
          </a:stretch>
        </p:blipFill>
        <p:spPr>
          <a:xfrm>
            <a:off x="6456364" y="1628775"/>
            <a:ext cx="2592387" cy="2089150"/>
          </a:xfrm>
          <a:prstGeom prst="rect">
            <a:avLst/>
          </a:prstGeom>
          <a:noFill/>
          <a:ln w="9525">
            <a:noFill/>
          </a:ln>
        </p:spPr>
      </p:pic>
    </p:spTree>
    <p:extLst>
      <p:ext uri="{BB962C8B-B14F-4D97-AF65-F5344CB8AC3E}">
        <p14:creationId xmlns:p14="http://schemas.microsoft.com/office/powerpoint/2010/main" val="181334443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6" descr="20093250144867893"/>
          <p:cNvPicPr>
            <a:picLocks noChangeAspect="1"/>
          </p:cNvPicPr>
          <p:nvPr/>
        </p:nvPicPr>
        <p:blipFill>
          <a:blip r:embed="rId2"/>
          <a:stretch>
            <a:fillRect/>
          </a:stretch>
        </p:blipFill>
        <p:spPr>
          <a:xfrm>
            <a:off x="1524000" y="0"/>
            <a:ext cx="9144000" cy="6858000"/>
          </a:xfrm>
          <a:prstGeom prst="rect">
            <a:avLst/>
          </a:prstGeom>
          <a:noFill/>
          <a:ln w="9525">
            <a:noFill/>
          </a:ln>
        </p:spPr>
      </p:pic>
      <p:pic>
        <p:nvPicPr>
          <p:cNvPr id="24579" name="Picture 2"/>
          <p:cNvPicPr>
            <a:picLocks noChangeAspect="1"/>
          </p:cNvPicPr>
          <p:nvPr/>
        </p:nvPicPr>
        <p:blipFill>
          <a:blip r:embed="rId3"/>
          <a:srcRect t="8989"/>
          <a:stretch>
            <a:fillRect/>
          </a:stretch>
        </p:blipFill>
        <p:spPr>
          <a:xfrm>
            <a:off x="2566988" y="1052513"/>
            <a:ext cx="6913562" cy="5256212"/>
          </a:xfrm>
          <a:prstGeom prst="rect">
            <a:avLst/>
          </a:prstGeom>
          <a:noFill/>
          <a:ln w="9525">
            <a:noFill/>
          </a:ln>
        </p:spPr>
      </p:pic>
      <p:sp>
        <p:nvSpPr>
          <p:cNvPr id="24580" name="Rectangle 3"/>
          <p:cNvSpPr/>
          <p:nvPr/>
        </p:nvSpPr>
        <p:spPr>
          <a:xfrm>
            <a:off x="8745538" y="3587751"/>
            <a:ext cx="144462" cy="144463"/>
          </a:xfrm>
          <a:prstGeom prst="rect">
            <a:avLst/>
          </a:prstGeom>
          <a:solidFill>
            <a:schemeClr val="accent1"/>
          </a:solidFill>
          <a:ln w="38100" cap="flat" cmpd="sng">
            <a:solidFill>
              <a:schemeClr val="folHlink"/>
            </a:solidFill>
            <a:prstDash val="solid"/>
            <a:miter/>
            <a:headEnd type="none" w="med" len="med"/>
            <a:tailEnd type="none" w="med" len="med"/>
          </a:ln>
        </p:spPr>
        <p:txBody>
          <a:bodyPr wrap="none" anchor="ctr"/>
          <a:lstStyle/>
          <a:p>
            <a:pPr lvl="0" eaLnBrk="1" hangingPunct="1"/>
            <a:endParaRPr lang="zh-CN" altLang="en-US" dirty="0">
              <a:latin typeface="Times New Roman" panose="02020603050405020304" pitchFamily="18" charset="0"/>
              <a:ea typeface="宋体" panose="02010600030101010101" pitchFamily="2" charset="-122"/>
            </a:endParaRPr>
          </a:p>
        </p:txBody>
      </p:sp>
      <p:sp>
        <p:nvSpPr>
          <p:cNvPr id="24581" name="Rectangle 4"/>
          <p:cNvSpPr/>
          <p:nvPr/>
        </p:nvSpPr>
        <p:spPr>
          <a:xfrm rot="19592802">
            <a:off x="3919539" y="3394076"/>
            <a:ext cx="134937" cy="138113"/>
          </a:xfrm>
          <a:prstGeom prst="rect">
            <a:avLst/>
          </a:prstGeom>
          <a:solidFill>
            <a:schemeClr val="accent1"/>
          </a:solidFill>
          <a:ln w="38100" cap="flat" cmpd="sng">
            <a:solidFill>
              <a:schemeClr val="folHlink"/>
            </a:solidFill>
            <a:prstDash val="solid"/>
            <a:miter/>
            <a:headEnd type="none" w="med" len="med"/>
            <a:tailEnd type="none" w="med" len="med"/>
          </a:ln>
        </p:spPr>
        <p:txBody>
          <a:bodyPr wrap="none" anchor="ctr"/>
          <a:lstStyle/>
          <a:p>
            <a:pPr lvl="0" eaLnBrk="1" hangingPunct="1"/>
            <a:endParaRPr lang="zh-CN" altLang="en-US" dirty="0">
              <a:latin typeface="Times New Roman" panose="02020603050405020304" pitchFamily="18" charset="0"/>
              <a:ea typeface="宋体" panose="02010600030101010101" pitchFamily="2" charset="-122"/>
            </a:endParaRPr>
          </a:p>
        </p:txBody>
      </p:sp>
      <p:sp>
        <p:nvSpPr>
          <p:cNvPr id="24582" name="Line 5"/>
          <p:cNvSpPr/>
          <p:nvPr/>
        </p:nvSpPr>
        <p:spPr>
          <a:xfrm>
            <a:off x="8185150" y="3744913"/>
            <a:ext cx="1150938" cy="0"/>
          </a:xfrm>
          <a:prstGeom prst="line">
            <a:avLst/>
          </a:prstGeom>
          <a:ln w="38100" cap="flat" cmpd="sng">
            <a:solidFill>
              <a:srgbClr val="CC0066"/>
            </a:solidFill>
            <a:prstDash val="sysDot"/>
            <a:headEnd type="none" w="med" len="med"/>
            <a:tailEnd type="none" w="med" len="med"/>
          </a:ln>
        </p:spPr>
      </p:sp>
      <p:sp>
        <p:nvSpPr>
          <p:cNvPr id="24583" name="Line 6"/>
          <p:cNvSpPr/>
          <p:nvPr/>
        </p:nvSpPr>
        <p:spPr>
          <a:xfrm>
            <a:off x="8745538" y="2708275"/>
            <a:ext cx="0" cy="1441450"/>
          </a:xfrm>
          <a:prstGeom prst="line">
            <a:avLst/>
          </a:prstGeom>
          <a:ln w="38100" cap="flat" cmpd="sng">
            <a:solidFill>
              <a:srgbClr val="CC0066"/>
            </a:solidFill>
            <a:prstDash val="solid"/>
            <a:headEnd type="none" w="med" len="med"/>
            <a:tailEnd type="none" w="med" len="med"/>
          </a:ln>
        </p:spPr>
      </p:sp>
      <p:sp>
        <p:nvSpPr>
          <p:cNvPr id="24584" name="Rectangle 7"/>
          <p:cNvSpPr/>
          <p:nvPr/>
        </p:nvSpPr>
        <p:spPr>
          <a:xfrm>
            <a:off x="5627688" y="5300663"/>
            <a:ext cx="107950" cy="131762"/>
          </a:xfrm>
          <a:prstGeom prst="rect">
            <a:avLst/>
          </a:prstGeom>
          <a:solidFill>
            <a:schemeClr val="accent1"/>
          </a:solidFill>
          <a:ln w="38100" cap="flat" cmpd="sng">
            <a:solidFill>
              <a:schemeClr val="folHlink"/>
            </a:solidFill>
            <a:prstDash val="solid"/>
            <a:miter/>
            <a:headEnd type="none" w="med" len="med"/>
            <a:tailEnd type="none" w="med" len="med"/>
          </a:ln>
        </p:spPr>
        <p:txBody>
          <a:bodyPr wrap="none" anchor="ctr"/>
          <a:lstStyle/>
          <a:p>
            <a:pPr lvl="0" eaLnBrk="1" hangingPunct="1"/>
            <a:endParaRPr lang="zh-CN" altLang="en-US" dirty="0">
              <a:latin typeface="Times New Roman" panose="02020603050405020304" pitchFamily="18" charset="0"/>
              <a:ea typeface="宋体" panose="02010600030101010101" pitchFamily="2" charset="-122"/>
            </a:endParaRPr>
          </a:p>
        </p:txBody>
      </p:sp>
      <p:sp>
        <p:nvSpPr>
          <p:cNvPr id="24585" name="Line 8"/>
          <p:cNvSpPr/>
          <p:nvPr/>
        </p:nvSpPr>
        <p:spPr>
          <a:xfrm>
            <a:off x="5619750" y="4365626"/>
            <a:ext cx="0" cy="1152525"/>
          </a:xfrm>
          <a:prstGeom prst="line">
            <a:avLst/>
          </a:prstGeom>
          <a:ln w="38100" cap="flat" cmpd="sng">
            <a:solidFill>
              <a:srgbClr val="CC0066"/>
            </a:solidFill>
            <a:prstDash val="solid"/>
            <a:headEnd type="none" w="med" len="med"/>
            <a:tailEnd type="none" w="med" len="med"/>
          </a:ln>
        </p:spPr>
      </p:sp>
      <p:sp>
        <p:nvSpPr>
          <p:cNvPr id="24586" name="Line 9"/>
          <p:cNvSpPr/>
          <p:nvPr/>
        </p:nvSpPr>
        <p:spPr>
          <a:xfrm>
            <a:off x="3359151" y="2636839"/>
            <a:ext cx="936625" cy="1368425"/>
          </a:xfrm>
          <a:prstGeom prst="line">
            <a:avLst/>
          </a:prstGeom>
          <a:ln w="38100" cap="flat" cmpd="sng">
            <a:solidFill>
              <a:srgbClr val="CC0066"/>
            </a:solidFill>
            <a:prstDash val="solid"/>
            <a:headEnd type="none" w="med" len="med"/>
            <a:tailEnd type="none" w="med" len="med"/>
          </a:ln>
        </p:spPr>
      </p:sp>
      <p:sp>
        <p:nvSpPr>
          <p:cNvPr id="24587" name="Text Box 10"/>
          <p:cNvSpPr txBox="1"/>
          <p:nvPr/>
        </p:nvSpPr>
        <p:spPr>
          <a:xfrm>
            <a:off x="3719514" y="3630613"/>
            <a:ext cx="420687" cy="519112"/>
          </a:xfrm>
          <a:prstGeom prst="rect">
            <a:avLst/>
          </a:prstGeom>
          <a:noFill/>
          <a:ln w="9525">
            <a:noFill/>
          </a:ln>
        </p:spPr>
        <p:txBody>
          <a:bodyPr wrap="none">
            <a:spAutoFit/>
          </a:bodyPr>
          <a:lstStyle/>
          <a:p>
            <a:pPr lvl="0" eaLnBrk="1" hangingPunct="1">
              <a:spcBef>
                <a:spcPct val="0"/>
              </a:spcBef>
            </a:pPr>
            <a:r>
              <a:rPr lang="en-US" altLang="x-none" sz="2800" dirty="0">
                <a:solidFill>
                  <a:srgbClr val="FF3300"/>
                </a:solidFill>
                <a:effectLst>
                  <a:outerShdw blurRad="38100" dist="38100" dir="2700000">
                    <a:srgbClr val="C0C0C0"/>
                  </a:outerShdw>
                </a:effectLst>
                <a:latin typeface="Arial" panose="020B0604020202020204" pitchFamily="34" charset="0"/>
                <a:ea typeface="宋体" panose="02010600030101010101" pitchFamily="2" charset="-122"/>
              </a:rPr>
              <a:t>E</a:t>
            </a:r>
          </a:p>
        </p:txBody>
      </p:sp>
      <p:sp>
        <p:nvSpPr>
          <p:cNvPr id="24588" name="Text Box 11"/>
          <p:cNvSpPr txBox="1"/>
          <p:nvPr/>
        </p:nvSpPr>
        <p:spPr>
          <a:xfrm>
            <a:off x="8759825" y="3716338"/>
            <a:ext cx="420688" cy="519112"/>
          </a:xfrm>
          <a:prstGeom prst="rect">
            <a:avLst/>
          </a:prstGeom>
          <a:noFill/>
          <a:ln w="9525">
            <a:noFill/>
          </a:ln>
        </p:spPr>
        <p:txBody>
          <a:bodyPr wrap="none">
            <a:spAutoFit/>
          </a:bodyPr>
          <a:lstStyle/>
          <a:p>
            <a:pPr lvl="0" eaLnBrk="1" hangingPunct="1">
              <a:spcBef>
                <a:spcPct val="0"/>
              </a:spcBef>
            </a:pPr>
            <a:r>
              <a:rPr lang="en-US" altLang="x-none" sz="2800" dirty="0">
                <a:solidFill>
                  <a:srgbClr val="FF3300"/>
                </a:solidFill>
                <a:effectLst>
                  <a:outerShdw blurRad="38100" dist="38100" dir="2700000">
                    <a:srgbClr val="C0C0C0"/>
                  </a:outerShdw>
                </a:effectLst>
                <a:latin typeface="Arial" panose="020B0604020202020204" pitchFamily="34" charset="0"/>
                <a:ea typeface="宋体" panose="02010600030101010101" pitchFamily="2" charset="-122"/>
              </a:rPr>
              <a:t>E</a:t>
            </a:r>
          </a:p>
        </p:txBody>
      </p:sp>
      <p:sp>
        <p:nvSpPr>
          <p:cNvPr id="24589" name="Text Box 12"/>
          <p:cNvSpPr txBox="1"/>
          <p:nvPr/>
        </p:nvSpPr>
        <p:spPr>
          <a:xfrm>
            <a:off x="5170489" y="4221163"/>
            <a:ext cx="420687" cy="519112"/>
          </a:xfrm>
          <a:prstGeom prst="rect">
            <a:avLst/>
          </a:prstGeom>
          <a:noFill/>
          <a:ln w="9525">
            <a:noFill/>
          </a:ln>
        </p:spPr>
        <p:txBody>
          <a:bodyPr wrap="none">
            <a:spAutoFit/>
          </a:bodyPr>
          <a:lstStyle/>
          <a:p>
            <a:pPr lvl="0" eaLnBrk="1" hangingPunct="1">
              <a:spcBef>
                <a:spcPct val="0"/>
              </a:spcBef>
            </a:pPr>
            <a:r>
              <a:rPr lang="en-US" altLang="x-none" sz="2800" dirty="0">
                <a:solidFill>
                  <a:srgbClr val="FF3300"/>
                </a:solidFill>
                <a:effectLst>
                  <a:outerShdw blurRad="38100" dist="38100" dir="2700000">
                    <a:srgbClr val="C0C0C0"/>
                  </a:outerShdw>
                </a:effectLst>
                <a:latin typeface="Arial" panose="020B0604020202020204" pitchFamily="34" charset="0"/>
                <a:ea typeface="宋体" panose="02010600030101010101" pitchFamily="2" charset="-122"/>
              </a:rPr>
              <a:t>E</a:t>
            </a:r>
          </a:p>
        </p:txBody>
      </p:sp>
      <p:sp>
        <p:nvSpPr>
          <p:cNvPr id="24590" name="Text Box 13"/>
          <p:cNvSpPr txBox="1"/>
          <p:nvPr/>
        </p:nvSpPr>
        <p:spPr>
          <a:xfrm>
            <a:off x="6311901" y="4581526"/>
            <a:ext cx="3959225" cy="1800225"/>
          </a:xfrm>
          <a:prstGeom prst="rect">
            <a:avLst/>
          </a:prstGeom>
          <a:noFill/>
          <a:ln w="9525">
            <a:noFill/>
          </a:ln>
        </p:spPr>
        <p:txBody>
          <a:bodyPr>
            <a:spAutoFit/>
          </a:bodyPr>
          <a:lstStyle/>
          <a:p>
            <a:pPr lvl="0" eaLnBrk="1" hangingPunct="1">
              <a:spcBef>
                <a:spcPct val="0"/>
              </a:spcBef>
            </a:pPr>
            <a:r>
              <a:rPr lang="zh-CN" altLang="en-US" sz="2800" dirty="0">
                <a:solidFill>
                  <a:srgbClr val="FF3300"/>
                </a:solidFill>
                <a:effectLst>
                  <a:outerShdw blurRad="38100" dist="38100" dir="2700000">
                    <a:srgbClr val="C0C0C0"/>
                  </a:outerShdw>
                </a:effectLst>
                <a:latin typeface="华文中宋" pitchFamily="2" charset="-122"/>
                <a:ea typeface="华文中宋" pitchFamily="2" charset="-122"/>
              </a:rPr>
              <a:t>注意</a:t>
            </a:r>
            <a:r>
              <a:rPr lang="en-US" altLang="x-none" sz="2800" dirty="0">
                <a:solidFill>
                  <a:srgbClr val="FF3300"/>
                </a:solidFill>
                <a:effectLst>
                  <a:outerShdw blurRad="38100" dist="38100" dir="2700000">
                    <a:srgbClr val="C0C0C0"/>
                  </a:outerShdw>
                </a:effectLst>
                <a:latin typeface="华文中宋" pitchFamily="2" charset="-122"/>
                <a:ea typeface="华文中宋" pitchFamily="2" charset="-122"/>
              </a:rPr>
              <a:t>:</a:t>
            </a:r>
            <a:r>
              <a:rPr lang="zh-CN" altLang="en-US" sz="2800" dirty="0">
                <a:solidFill>
                  <a:srgbClr val="0000FF"/>
                </a:solidFill>
                <a:effectLst>
                  <a:outerShdw blurRad="38100" dist="38100" dir="2700000">
                    <a:srgbClr val="C0C0C0"/>
                  </a:outerShdw>
                </a:effectLst>
                <a:latin typeface="华文中宋" pitchFamily="2" charset="-122"/>
                <a:ea typeface="华文中宋" pitchFamily="2" charset="-122"/>
              </a:rPr>
              <a:t>画线段</a:t>
            </a:r>
            <a:r>
              <a:rPr lang="en-US" altLang="x-none" sz="2800" dirty="0">
                <a:solidFill>
                  <a:srgbClr val="0000FF"/>
                </a:solidFill>
                <a:effectLst>
                  <a:outerShdw blurRad="38100" dist="38100" dir="2700000">
                    <a:srgbClr val="C0C0C0"/>
                  </a:outerShdw>
                </a:effectLst>
                <a:latin typeface="华文中宋" pitchFamily="2" charset="-122"/>
                <a:ea typeface="华文中宋" pitchFamily="2" charset="-122"/>
              </a:rPr>
              <a:t>(</a:t>
            </a:r>
            <a:r>
              <a:rPr lang="zh-CN" altLang="en-US" sz="2800" dirty="0">
                <a:solidFill>
                  <a:srgbClr val="0000FF"/>
                </a:solidFill>
                <a:effectLst>
                  <a:outerShdw blurRad="38100" dist="38100" dir="2700000">
                    <a:srgbClr val="C0C0C0"/>
                  </a:outerShdw>
                </a:effectLst>
                <a:latin typeface="华文中宋" pitchFamily="2" charset="-122"/>
                <a:ea typeface="华文中宋" pitchFamily="2" charset="-122"/>
              </a:rPr>
              <a:t>或射线</a:t>
            </a:r>
            <a:r>
              <a:rPr lang="en-US" altLang="x-none" sz="2800" dirty="0">
                <a:solidFill>
                  <a:srgbClr val="0000FF"/>
                </a:solidFill>
                <a:effectLst>
                  <a:outerShdw blurRad="38100" dist="38100" dir="2700000">
                    <a:srgbClr val="C0C0C0"/>
                  </a:outerShdw>
                </a:effectLst>
                <a:latin typeface="华文中宋" pitchFamily="2" charset="-122"/>
                <a:ea typeface="华文中宋" pitchFamily="2" charset="-122"/>
              </a:rPr>
              <a:t>)</a:t>
            </a:r>
            <a:r>
              <a:rPr lang="zh-CN" altLang="en-US" sz="2800" dirty="0">
                <a:solidFill>
                  <a:srgbClr val="0000FF"/>
                </a:solidFill>
                <a:effectLst>
                  <a:outerShdw blurRad="38100" dist="38100" dir="2700000">
                    <a:srgbClr val="C0C0C0"/>
                  </a:outerShdw>
                </a:effectLst>
                <a:latin typeface="华文中宋" pitchFamily="2" charset="-122"/>
                <a:ea typeface="华文中宋" pitchFamily="2" charset="-122"/>
              </a:rPr>
              <a:t>的垂线时</a:t>
            </a:r>
            <a:r>
              <a:rPr lang="en-US" altLang="x-none" sz="2800" dirty="0">
                <a:solidFill>
                  <a:srgbClr val="0000FF"/>
                </a:solidFill>
                <a:effectLst>
                  <a:outerShdw blurRad="38100" dist="38100" dir="2700000">
                    <a:srgbClr val="C0C0C0"/>
                  </a:outerShdw>
                </a:effectLst>
                <a:latin typeface="华文中宋" pitchFamily="2" charset="-122"/>
                <a:ea typeface="华文中宋" pitchFamily="2" charset="-122"/>
              </a:rPr>
              <a:t>,</a:t>
            </a:r>
            <a:r>
              <a:rPr lang="zh-CN" altLang="en-US" sz="2800" dirty="0">
                <a:solidFill>
                  <a:srgbClr val="0000FF"/>
                </a:solidFill>
                <a:effectLst>
                  <a:outerShdw blurRad="38100" dist="38100" dir="2700000">
                    <a:srgbClr val="C0C0C0"/>
                  </a:outerShdw>
                </a:effectLst>
                <a:latin typeface="华文中宋" pitchFamily="2" charset="-122"/>
                <a:ea typeface="华文中宋" pitchFamily="2" charset="-122"/>
              </a:rPr>
              <a:t>有时要将线段延长</a:t>
            </a:r>
            <a:r>
              <a:rPr lang="en-US" altLang="x-none" sz="2800" dirty="0">
                <a:solidFill>
                  <a:srgbClr val="0000FF"/>
                </a:solidFill>
                <a:effectLst>
                  <a:outerShdw blurRad="38100" dist="38100" dir="2700000">
                    <a:srgbClr val="C0C0C0"/>
                  </a:outerShdw>
                </a:effectLst>
                <a:latin typeface="华文中宋" pitchFamily="2" charset="-122"/>
                <a:ea typeface="华文中宋" pitchFamily="2" charset="-122"/>
              </a:rPr>
              <a:t>(</a:t>
            </a:r>
            <a:r>
              <a:rPr lang="zh-CN" altLang="en-US" sz="2800" dirty="0">
                <a:solidFill>
                  <a:srgbClr val="0000FF"/>
                </a:solidFill>
                <a:effectLst>
                  <a:outerShdw blurRad="38100" dist="38100" dir="2700000">
                    <a:srgbClr val="C0C0C0"/>
                  </a:outerShdw>
                </a:effectLst>
                <a:latin typeface="华文中宋" pitchFamily="2" charset="-122"/>
                <a:ea typeface="华文中宋" pitchFamily="2" charset="-122"/>
              </a:rPr>
              <a:t>或将射线反向延长</a:t>
            </a:r>
            <a:r>
              <a:rPr lang="en-US" altLang="x-none" sz="2800" dirty="0">
                <a:solidFill>
                  <a:srgbClr val="0000FF"/>
                </a:solidFill>
                <a:effectLst>
                  <a:outerShdw blurRad="38100" dist="38100" dir="2700000">
                    <a:srgbClr val="C0C0C0"/>
                  </a:outerShdw>
                </a:effectLst>
                <a:latin typeface="华文中宋" pitchFamily="2" charset="-122"/>
                <a:ea typeface="华文中宋" pitchFamily="2" charset="-122"/>
              </a:rPr>
              <a:t>)</a:t>
            </a:r>
            <a:r>
              <a:rPr lang="zh-CN" altLang="en-US" sz="2800" dirty="0">
                <a:solidFill>
                  <a:srgbClr val="0000FF"/>
                </a:solidFill>
                <a:effectLst>
                  <a:outerShdw blurRad="38100" dist="38100" dir="2700000">
                    <a:srgbClr val="C0C0C0"/>
                  </a:outerShdw>
                </a:effectLst>
                <a:latin typeface="华文中宋" pitchFamily="2" charset="-122"/>
                <a:ea typeface="华文中宋" pitchFamily="2" charset="-122"/>
              </a:rPr>
              <a:t>后再画垂线</a:t>
            </a:r>
            <a:r>
              <a:rPr lang="en-US" altLang="x-none" sz="2800" dirty="0">
                <a:solidFill>
                  <a:srgbClr val="0000FF"/>
                </a:solidFill>
                <a:effectLst>
                  <a:outerShdw blurRad="38100" dist="38100" dir="2700000">
                    <a:srgbClr val="C0C0C0"/>
                  </a:outerShdw>
                </a:effectLst>
                <a:latin typeface="华文中宋" pitchFamily="2" charset="-122"/>
                <a:ea typeface="华文中宋" pitchFamily="2" charset="-122"/>
              </a:rPr>
              <a:t>.</a:t>
            </a:r>
          </a:p>
        </p:txBody>
      </p:sp>
      <p:sp>
        <p:nvSpPr>
          <p:cNvPr id="24591" name="Rectangle 14"/>
          <p:cNvSpPr>
            <a:spLocks noGrp="1"/>
          </p:cNvSpPr>
          <p:nvPr>
            <p:ph type="title" idx="4294967295"/>
          </p:nvPr>
        </p:nvSpPr>
        <p:spPr>
          <a:xfrm>
            <a:off x="1847850" y="260350"/>
            <a:ext cx="8281988" cy="706438"/>
          </a:xfrm>
        </p:spPr>
        <p:txBody>
          <a:bodyPr vert="horz" wrap="square" anchor="ctr"/>
          <a:lstStyle/>
          <a:p>
            <a:pPr lvl="0" eaLnBrk="1" hangingPunct="1"/>
            <a:r>
              <a:rPr lang="en-US" altLang="zh-CN" sz="3200" b="1" dirty="0">
                <a:ea typeface="华文中宋" pitchFamily="2" charset="-122"/>
              </a:rPr>
              <a:t> </a:t>
            </a:r>
            <a:r>
              <a:rPr lang="zh-CN" altLang="en-US" sz="3200" b="1" dirty="0">
                <a:ea typeface="华文中宋" pitchFamily="2" charset="-122"/>
              </a:rPr>
              <a:t>问题：如何画一条线段或射线的垂线？</a:t>
            </a:r>
            <a:endParaRPr lang="en-US" altLang="x-none" sz="3200" b="1" dirty="0">
              <a:ea typeface="华文中宋" pitchFamily="2" charset="-122"/>
            </a:endParaRPr>
          </a:p>
        </p:txBody>
      </p:sp>
    </p:spTree>
    <p:extLst>
      <p:ext uri="{BB962C8B-B14F-4D97-AF65-F5344CB8AC3E}">
        <p14:creationId xmlns:p14="http://schemas.microsoft.com/office/powerpoint/2010/main" val="193955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579"/>
                                        </p:tgtEl>
                                        <p:attrNameLst>
                                          <p:attrName>style.visibility</p:attrName>
                                        </p:attrNameLst>
                                      </p:cBhvr>
                                      <p:to>
                                        <p:strVal val="visible"/>
                                      </p:to>
                                    </p:set>
                                    <p:anim calcmode="lin" valueType="num">
                                      <p:cBhvr additive="base">
                                        <p:cTn id="7" dur="500" fill="hold"/>
                                        <p:tgtEl>
                                          <p:spTgt spid="24579"/>
                                        </p:tgtEl>
                                        <p:attrNameLst>
                                          <p:attrName>ppt_x</p:attrName>
                                        </p:attrNameLst>
                                      </p:cBhvr>
                                      <p:tavLst>
                                        <p:tav tm="0">
                                          <p:val>
                                            <p:strVal val="#ppt_x"/>
                                          </p:val>
                                        </p:tav>
                                        <p:tav tm="100000">
                                          <p:val>
                                            <p:strVal val="#ppt_x"/>
                                          </p:val>
                                        </p:tav>
                                      </p:tavLst>
                                    </p:anim>
                                    <p:anim calcmode="lin" valueType="num">
                                      <p:cBhvr additive="base">
                                        <p:cTn id="8" dur="500" fill="hold"/>
                                        <p:tgtEl>
                                          <p:spTgt spid="2457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nodeType="clickEffect">
                                  <p:stCondLst>
                                    <p:cond delay="0"/>
                                  </p:stCondLst>
                                  <p:childTnLst>
                                    <p:set>
                                      <p:cBhvr>
                                        <p:cTn id="12" dur="1" fill="hold">
                                          <p:stCondLst>
                                            <p:cond delay="0"/>
                                          </p:stCondLst>
                                        </p:cTn>
                                        <p:tgtEl>
                                          <p:spTgt spid="24586"/>
                                        </p:tgtEl>
                                        <p:attrNameLst>
                                          <p:attrName>style.visibility</p:attrName>
                                        </p:attrNameLst>
                                      </p:cBhvr>
                                      <p:to>
                                        <p:strVal val="visible"/>
                                      </p:to>
                                    </p:set>
                                    <p:animEffect transition="in" filter="wipe(up)">
                                      <p:cBhvr>
                                        <p:cTn id="13" dur="3000"/>
                                        <p:tgtEl>
                                          <p:spTgt spid="24586"/>
                                        </p:tgtEl>
                                      </p:cBhvr>
                                    </p:animEffect>
                                  </p:childTnLst>
                                </p:cTn>
                              </p:par>
                            </p:childTnLst>
                          </p:cTn>
                        </p:par>
                        <p:par>
                          <p:cTn id="14" fill="hold">
                            <p:stCondLst>
                              <p:cond delay="3000"/>
                            </p:stCondLst>
                            <p:childTnLst>
                              <p:par>
                                <p:cTn id="15" presetID="1" presetClass="entr" presetSubtype="0" fill="hold" grpId="0" nodeType="afterEffect">
                                  <p:stCondLst>
                                    <p:cond delay="0"/>
                                  </p:stCondLst>
                                  <p:childTnLst>
                                    <p:set>
                                      <p:cBhvr>
                                        <p:cTn id="16" dur="1" fill="hold">
                                          <p:stCondLst>
                                            <p:cond delay="0"/>
                                          </p:stCondLst>
                                        </p:cTn>
                                        <p:tgtEl>
                                          <p:spTgt spid="24581"/>
                                        </p:tgtEl>
                                        <p:attrNameLst>
                                          <p:attrName>style.visibility</p:attrName>
                                        </p:attrNameLst>
                                      </p:cBhvr>
                                      <p:to>
                                        <p:strVal val="visible"/>
                                      </p:to>
                                    </p:set>
                                  </p:childTnLst>
                                </p:cTn>
                              </p:par>
                            </p:childTnLst>
                          </p:cTn>
                        </p:par>
                        <p:par>
                          <p:cTn id="17" fill="hold">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24587"/>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24582"/>
                                        </p:tgtEl>
                                        <p:attrNameLst>
                                          <p:attrName>style.visibility</p:attrName>
                                        </p:attrNameLst>
                                      </p:cBhvr>
                                      <p:to>
                                        <p:strVal val="visible"/>
                                      </p:to>
                                    </p:set>
                                    <p:animEffect transition="in" filter="wipe(left)">
                                      <p:cBhvr>
                                        <p:cTn id="24" dur="3000"/>
                                        <p:tgtEl>
                                          <p:spTgt spid="24582"/>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nodeType="clickEffect">
                                  <p:stCondLst>
                                    <p:cond delay="0"/>
                                  </p:stCondLst>
                                  <p:childTnLst>
                                    <p:set>
                                      <p:cBhvr>
                                        <p:cTn id="28" dur="1" fill="hold">
                                          <p:stCondLst>
                                            <p:cond delay="0"/>
                                          </p:stCondLst>
                                        </p:cTn>
                                        <p:tgtEl>
                                          <p:spTgt spid="24583"/>
                                        </p:tgtEl>
                                        <p:attrNameLst>
                                          <p:attrName>style.visibility</p:attrName>
                                        </p:attrNameLst>
                                      </p:cBhvr>
                                      <p:to>
                                        <p:strVal val="visible"/>
                                      </p:to>
                                    </p:set>
                                    <p:animEffect transition="in" filter="wipe(up)">
                                      <p:cBhvr>
                                        <p:cTn id="29" dur="3000"/>
                                        <p:tgtEl>
                                          <p:spTgt spid="24583"/>
                                        </p:tgtEl>
                                      </p:cBhvr>
                                    </p:animEffect>
                                  </p:childTnLst>
                                </p:cTn>
                              </p:par>
                            </p:childTnLst>
                          </p:cTn>
                        </p:par>
                        <p:par>
                          <p:cTn id="30" fill="hold">
                            <p:stCondLst>
                              <p:cond delay="3000"/>
                            </p:stCondLst>
                            <p:childTnLst>
                              <p:par>
                                <p:cTn id="31" presetID="1" presetClass="entr" presetSubtype="0" fill="hold" grpId="0" nodeType="afterEffect">
                                  <p:stCondLst>
                                    <p:cond delay="0"/>
                                  </p:stCondLst>
                                  <p:childTnLst>
                                    <p:set>
                                      <p:cBhvr>
                                        <p:cTn id="32" dur="1" fill="hold">
                                          <p:stCondLst>
                                            <p:cond delay="0"/>
                                          </p:stCondLst>
                                        </p:cTn>
                                        <p:tgtEl>
                                          <p:spTgt spid="24580"/>
                                        </p:tgtEl>
                                        <p:attrNameLst>
                                          <p:attrName>style.visibility</p:attrName>
                                        </p:attrNameLst>
                                      </p:cBhvr>
                                      <p:to>
                                        <p:strVal val="visible"/>
                                      </p:to>
                                    </p:set>
                                  </p:childTnLst>
                                </p:cTn>
                              </p:par>
                            </p:childTnLst>
                          </p:cTn>
                        </p:par>
                        <p:par>
                          <p:cTn id="33" fill="hold">
                            <p:stCondLst>
                              <p:cond delay="3000"/>
                            </p:stCondLst>
                            <p:childTnLst>
                              <p:par>
                                <p:cTn id="34" presetID="1" presetClass="entr" presetSubtype="0" fill="hold" grpId="0" nodeType="afterEffect">
                                  <p:stCondLst>
                                    <p:cond delay="0"/>
                                  </p:stCondLst>
                                  <p:childTnLst>
                                    <p:set>
                                      <p:cBhvr>
                                        <p:cTn id="35" dur="1" fill="hold">
                                          <p:stCondLst>
                                            <p:cond delay="0"/>
                                          </p:stCondLst>
                                        </p:cTn>
                                        <p:tgtEl>
                                          <p:spTgt spid="24588"/>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24585"/>
                                        </p:tgtEl>
                                        <p:attrNameLst>
                                          <p:attrName>style.visibility</p:attrName>
                                        </p:attrNameLst>
                                      </p:cBhvr>
                                      <p:to>
                                        <p:strVal val="visible"/>
                                      </p:to>
                                    </p:set>
                                    <p:animEffect transition="in" filter="wipe(down)">
                                      <p:cBhvr>
                                        <p:cTn id="40" dur="3000"/>
                                        <p:tgtEl>
                                          <p:spTgt spid="24585"/>
                                        </p:tgtEl>
                                      </p:cBhvr>
                                    </p:animEffect>
                                  </p:childTnLst>
                                </p:cTn>
                              </p:par>
                            </p:childTnLst>
                          </p:cTn>
                        </p:par>
                        <p:par>
                          <p:cTn id="41" fill="hold">
                            <p:stCondLst>
                              <p:cond delay="3000"/>
                            </p:stCondLst>
                            <p:childTnLst>
                              <p:par>
                                <p:cTn id="42" presetID="1" presetClass="entr" presetSubtype="0" fill="hold" grpId="0" nodeType="afterEffect">
                                  <p:stCondLst>
                                    <p:cond delay="0"/>
                                  </p:stCondLst>
                                  <p:childTnLst>
                                    <p:set>
                                      <p:cBhvr>
                                        <p:cTn id="43" dur="1" fill="hold">
                                          <p:stCondLst>
                                            <p:cond delay="0"/>
                                          </p:stCondLst>
                                        </p:cTn>
                                        <p:tgtEl>
                                          <p:spTgt spid="24584"/>
                                        </p:tgtEl>
                                        <p:attrNameLst>
                                          <p:attrName>style.visibility</p:attrName>
                                        </p:attrNameLst>
                                      </p:cBhvr>
                                      <p:to>
                                        <p:strVal val="visible"/>
                                      </p:to>
                                    </p:set>
                                  </p:childTnLst>
                                </p:cTn>
                              </p:par>
                            </p:childTnLst>
                          </p:cTn>
                        </p:par>
                        <p:par>
                          <p:cTn id="44" fill="hold">
                            <p:stCondLst>
                              <p:cond delay="3000"/>
                            </p:stCondLst>
                            <p:childTnLst>
                              <p:par>
                                <p:cTn id="45" presetID="1" presetClass="entr" presetSubtype="0" fill="hold" grpId="0" nodeType="afterEffect">
                                  <p:stCondLst>
                                    <p:cond delay="0"/>
                                  </p:stCondLst>
                                  <p:childTnLst>
                                    <p:set>
                                      <p:cBhvr>
                                        <p:cTn id="46" dur="1" fill="hold">
                                          <p:stCondLst>
                                            <p:cond delay="0"/>
                                          </p:stCondLst>
                                        </p:cTn>
                                        <p:tgtEl>
                                          <p:spTgt spid="2458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45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bldLvl="0" animBg="1"/>
      <p:bldP spid="24581" grpId="0" bldLvl="0" animBg="1"/>
      <p:bldP spid="24584" grpId="0" bldLvl="0" animBg="1"/>
      <p:bldP spid="24587" grpId="0"/>
      <p:bldP spid="24588" grpId="0"/>
      <p:bldP spid="24589" grpId="0"/>
      <p:bldP spid="2459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文本框 59393"/>
          <p:cNvSpPr txBox="1"/>
          <p:nvPr/>
        </p:nvSpPr>
        <p:spPr>
          <a:xfrm>
            <a:off x="1524000" y="260351"/>
            <a:ext cx="9144000" cy="1311275"/>
          </a:xfrm>
          <a:prstGeom prst="rect">
            <a:avLst/>
          </a:prstGeom>
          <a:noFill/>
          <a:ln w="9525">
            <a:noFill/>
          </a:ln>
        </p:spPr>
        <p:txBody>
          <a:bodyPr>
            <a:spAutoFit/>
          </a:bodyPr>
          <a:lstStyle/>
          <a:p>
            <a:pPr lvl="0">
              <a:spcBef>
                <a:spcPct val="50000"/>
              </a:spcBef>
            </a:pPr>
            <a:r>
              <a:rPr lang="en-US" altLang="zh-CN" sz="3200" b="1" dirty="0">
                <a:solidFill>
                  <a:srgbClr val="0000FF"/>
                </a:solidFill>
                <a:latin typeface="Arial" panose="020B0604020202020204" pitchFamily="34" charset="0"/>
                <a:ea typeface="宋体" panose="02010600030101010101" pitchFamily="2" charset="-122"/>
              </a:rPr>
              <a:t>3</a:t>
            </a:r>
            <a:r>
              <a:rPr lang="zh-CN" altLang="en-US" sz="3200" b="1" dirty="0">
                <a:solidFill>
                  <a:srgbClr val="0000FF"/>
                </a:solidFill>
                <a:latin typeface="Arial" panose="020B0604020202020204" pitchFamily="34" charset="0"/>
                <a:ea typeface="宋体" panose="02010600030101010101" pitchFamily="2" charset="-122"/>
              </a:rPr>
              <a:t>、如图 ，已知</a:t>
            </a:r>
            <a:r>
              <a:rPr lang="en-US" altLang="zh-CN" sz="3200" b="1" dirty="0">
                <a:solidFill>
                  <a:srgbClr val="0000FF"/>
                </a:solidFill>
                <a:latin typeface="Arial" panose="020B0604020202020204" pitchFamily="34" charset="0"/>
                <a:ea typeface="宋体" panose="02010600030101010101" pitchFamily="2" charset="-122"/>
              </a:rPr>
              <a:t>AB.  CD</a:t>
            </a:r>
            <a:r>
              <a:rPr lang="zh-CN" altLang="en-US" sz="3200" b="1" dirty="0">
                <a:solidFill>
                  <a:srgbClr val="0000FF"/>
                </a:solidFill>
                <a:latin typeface="Arial" panose="020B0604020202020204" pitchFamily="34" charset="0"/>
                <a:ea typeface="宋体" panose="02010600030101010101" pitchFamily="2" charset="-122"/>
              </a:rPr>
              <a:t>相交于</a:t>
            </a:r>
            <a:r>
              <a:rPr lang="en-US" altLang="zh-CN" sz="3200" b="1" dirty="0">
                <a:solidFill>
                  <a:srgbClr val="0000FF"/>
                </a:solidFill>
                <a:latin typeface="Arial" panose="020B0604020202020204" pitchFamily="34" charset="0"/>
                <a:ea typeface="宋体" panose="02010600030101010101" pitchFamily="2" charset="-122"/>
              </a:rPr>
              <a:t>O, OE⊥CD</a:t>
            </a:r>
            <a:r>
              <a:rPr lang="zh-CN" altLang="en-US" sz="3200" b="1" dirty="0">
                <a:solidFill>
                  <a:srgbClr val="0000FF"/>
                </a:solidFill>
                <a:latin typeface="Arial" panose="020B0604020202020204" pitchFamily="34" charset="0"/>
                <a:ea typeface="宋体" panose="02010600030101010101" pitchFamily="2" charset="-122"/>
              </a:rPr>
              <a:t>于</a:t>
            </a:r>
          </a:p>
          <a:p>
            <a:pPr lvl="0">
              <a:spcBef>
                <a:spcPct val="50000"/>
              </a:spcBef>
            </a:pPr>
            <a:r>
              <a:rPr lang="zh-CN" altLang="en-US" sz="3200" b="1" dirty="0">
                <a:solidFill>
                  <a:srgbClr val="0000FF"/>
                </a:solidFill>
                <a:latin typeface="Arial" panose="020B0604020202020204" pitchFamily="34" charset="0"/>
                <a:ea typeface="宋体" panose="02010600030101010101" pitchFamily="2" charset="-122"/>
              </a:rPr>
              <a:t>    </a:t>
            </a:r>
            <a:r>
              <a:rPr lang="en-US" altLang="zh-CN" sz="3200" b="1" dirty="0">
                <a:solidFill>
                  <a:srgbClr val="0000FF"/>
                </a:solidFill>
                <a:latin typeface="Arial" panose="020B0604020202020204" pitchFamily="34" charset="0"/>
                <a:ea typeface="宋体" panose="02010600030101010101" pitchFamily="2" charset="-122"/>
              </a:rPr>
              <a:t>O,∠AOC=36°</a:t>
            </a:r>
            <a:r>
              <a:rPr lang="zh-CN" altLang="en-US" sz="3200" b="1" dirty="0">
                <a:solidFill>
                  <a:srgbClr val="0000FF"/>
                </a:solidFill>
                <a:latin typeface="Arial" panose="020B0604020202020204" pitchFamily="34" charset="0"/>
                <a:ea typeface="宋体" panose="02010600030101010101" pitchFamily="2" charset="-122"/>
              </a:rPr>
              <a:t>，则</a:t>
            </a:r>
            <a:r>
              <a:rPr lang="en-US" altLang="zh-CN" sz="3200" b="1" dirty="0">
                <a:solidFill>
                  <a:srgbClr val="0000FF"/>
                </a:solidFill>
                <a:latin typeface="Arial" panose="020B0604020202020204" pitchFamily="34" charset="0"/>
                <a:ea typeface="宋体" panose="02010600030101010101" pitchFamily="2" charset="-122"/>
              </a:rPr>
              <a:t>∠BOE=</a:t>
            </a:r>
            <a:r>
              <a:rPr lang="zh-CN" altLang="en-US" sz="3200" b="1" dirty="0">
                <a:solidFill>
                  <a:srgbClr val="0000FF"/>
                </a:solidFill>
                <a:latin typeface="Arial" panose="020B0604020202020204" pitchFamily="34" charset="0"/>
                <a:ea typeface="宋体" panose="02010600030101010101" pitchFamily="2" charset="-122"/>
              </a:rPr>
              <a:t>（        ）</a:t>
            </a:r>
            <a:r>
              <a:rPr lang="zh-CN" altLang="en-US" sz="3200" u="sng" dirty="0">
                <a:solidFill>
                  <a:srgbClr val="0000FF"/>
                </a:solidFill>
                <a:latin typeface="Arial" panose="020B0604020202020204" pitchFamily="34" charset="0"/>
                <a:ea typeface="宋体" panose="02010600030101010101" pitchFamily="2" charset="-122"/>
              </a:rPr>
              <a:t>              </a:t>
            </a:r>
            <a:endParaRPr lang="zh-CN" altLang="en-US" sz="3200" u="sng">
              <a:solidFill>
                <a:srgbClr val="0000FF"/>
              </a:solidFill>
              <a:latin typeface="Arial" panose="020B0604020202020204" pitchFamily="34" charset="0"/>
              <a:ea typeface="宋体" panose="02010600030101010101" pitchFamily="2" charset="-122"/>
            </a:endParaRPr>
          </a:p>
        </p:txBody>
      </p:sp>
      <p:sp>
        <p:nvSpPr>
          <p:cNvPr id="59395" name="文本框 59394"/>
          <p:cNvSpPr txBox="1"/>
          <p:nvPr/>
        </p:nvSpPr>
        <p:spPr>
          <a:xfrm>
            <a:off x="1847850" y="1844675"/>
            <a:ext cx="8064500" cy="579438"/>
          </a:xfrm>
          <a:prstGeom prst="rect">
            <a:avLst/>
          </a:prstGeom>
          <a:noFill/>
          <a:ln w="9525">
            <a:noFill/>
          </a:ln>
        </p:spPr>
        <p:txBody>
          <a:bodyPr>
            <a:spAutoFit/>
          </a:bodyPr>
          <a:lstStyle/>
          <a:p>
            <a:pPr lvl="0">
              <a:spcBef>
                <a:spcPct val="50000"/>
              </a:spcBef>
            </a:pPr>
            <a:r>
              <a:rPr lang="en-US" altLang="zh-CN" sz="2800" b="1" dirty="0">
                <a:latin typeface="Arial" panose="020B0604020202020204" pitchFamily="34" charset="0"/>
                <a:ea typeface="宋体" panose="02010600030101010101" pitchFamily="2" charset="-122"/>
              </a:rPr>
              <a:t> </a:t>
            </a:r>
            <a:r>
              <a:rPr lang="zh-CN" altLang="en-US" sz="3200" b="1" dirty="0">
                <a:solidFill>
                  <a:srgbClr val="0000FF"/>
                </a:solidFill>
                <a:latin typeface="Times New Roman" panose="02020603050405020304" pitchFamily="18" charset="0"/>
                <a:ea typeface="宋体" panose="02010600030101010101" pitchFamily="2" charset="-122"/>
              </a:rPr>
              <a:t>（</a:t>
            </a:r>
            <a:r>
              <a:rPr lang="en-US" altLang="zh-CN" sz="3200" b="1">
                <a:solidFill>
                  <a:srgbClr val="0000FF"/>
                </a:solidFill>
                <a:latin typeface="Times New Roman" panose="02020603050405020304" pitchFamily="18" charset="0"/>
                <a:ea typeface="宋体" panose="02010600030101010101" pitchFamily="2" charset="-122"/>
              </a:rPr>
              <a:t>A</a:t>
            </a:r>
            <a:r>
              <a:rPr lang="zh-CN" altLang="en-US" sz="3200" b="1">
                <a:solidFill>
                  <a:srgbClr val="0000FF"/>
                </a:solidFill>
                <a:latin typeface="Times New Roman" panose="02020603050405020304" pitchFamily="18" charset="0"/>
                <a:ea typeface="宋体" panose="02010600030101010101" pitchFamily="2" charset="-122"/>
              </a:rPr>
              <a:t>）</a:t>
            </a:r>
            <a:r>
              <a:rPr lang="en-US" altLang="zh-CN" sz="3200" b="1">
                <a:solidFill>
                  <a:srgbClr val="0000FF"/>
                </a:solidFill>
                <a:latin typeface="Times New Roman" panose="02020603050405020304" pitchFamily="18" charset="0"/>
                <a:ea typeface="宋体" panose="02010600030101010101" pitchFamily="2" charset="-122"/>
              </a:rPr>
              <a:t>36°    (B) 64°     (C)144°    (D) 54° </a:t>
            </a:r>
          </a:p>
        </p:txBody>
      </p:sp>
      <p:sp>
        <p:nvSpPr>
          <p:cNvPr id="59411" name="直接连接符 59410"/>
          <p:cNvSpPr/>
          <p:nvPr/>
        </p:nvSpPr>
        <p:spPr>
          <a:xfrm>
            <a:off x="2201863" y="3808413"/>
            <a:ext cx="2736850" cy="0"/>
          </a:xfrm>
          <a:prstGeom prst="line">
            <a:avLst/>
          </a:prstGeom>
          <a:ln w="44450" cap="flat" cmpd="sng">
            <a:solidFill>
              <a:srgbClr val="0000FF"/>
            </a:solidFill>
            <a:prstDash val="solid"/>
            <a:headEnd type="none" w="med" len="med"/>
            <a:tailEnd type="none" w="med" len="med"/>
          </a:ln>
        </p:spPr>
      </p:sp>
      <p:sp>
        <p:nvSpPr>
          <p:cNvPr id="59412" name="直接连接符 59411"/>
          <p:cNvSpPr/>
          <p:nvPr/>
        </p:nvSpPr>
        <p:spPr>
          <a:xfrm flipV="1">
            <a:off x="2490788" y="3232151"/>
            <a:ext cx="2374900" cy="1152525"/>
          </a:xfrm>
          <a:prstGeom prst="line">
            <a:avLst/>
          </a:prstGeom>
          <a:ln w="44450" cap="flat" cmpd="sng">
            <a:solidFill>
              <a:srgbClr val="0000FF"/>
            </a:solidFill>
            <a:prstDash val="solid"/>
            <a:headEnd type="none" w="med" len="med"/>
            <a:tailEnd type="none" w="med" len="med"/>
          </a:ln>
        </p:spPr>
      </p:sp>
      <p:sp>
        <p:nvSpPr>
          <p:cNvPr id="59413" name="直接连接符 59412"/>
          <p:cNvSpPr/>
          <p:nvPr/>
        </p:nvSpPr>
        <p:spPr>
          <a:xfrm>
            <a:off x="3641726" y="3808413"/>
            <a:ext cx="436562" cy="915987"/>
          </a:xfrm>
          <a:prstGeom prst="line">
            <a:avLst/>
          </a:prstGeom>
          <a:ln w="44450" cap="flat" cmpd="sng">
            <a:solidFill>
              <a:srgbClr val="0000FF"/>
            </a:solidFill>
            <a:prstDash val="solid"/>
            <a:headEnd type="none" w="med" len="med"/>
            <a:tailEnd type="none" w="med" len="med"/>
          </a:ln>
        </p:spPr>
        <p:txBody>
          <a:bodyPr/>
          <a:lstStyle/>
          <a:p>
            <a:endParaRPr lang="zh-CN" altLang="en-US" dirty="0"/>
          </a:p>
        </p:txBody>
      </p:sp>
      <p:sp>
        <p:nvSpPr>
          <p:cNvPr id="59414" name="文本框 59413"/>
          <p:cNvSpPr txBox="1"/>
          <p:nvPr/>
        </p:nvSpPr>
        <p:spPr>
          <a:xfrm>
            <a:off x="1919289" y="3213100"/>
            <a:ext cx="592137" cy="579438"/>
          </a:xfrm>
          <a:prstGeom prst="rect">
            <a:avLst/>
          </a:prstGeom>
          <a:noFill/>
          <a:ln w="9525">
            <a:noFill/>
          </a:ln>
        </p:spPr>
        <p:txBody>
          <a:bodyPr wrap="none" anchor="t">
            <a:spAutoFit/>
          </a:bodyPr>
          <a:lstStyle/>
          <a:p>
            <a:pPr lvl="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Ａ</a:t>
            </a:r>
          </a:p>
        </p:txBody>
      </p:sp>
      <p:sp>
        <p:nvSpPr>
          <p:cNvPr id="59415" name="文本框 59414"/>
          <p:cNvSpPr txBox="1"/>
          <p:nvPr/>
        </p:nvSpPr>
        <p:spPr>
          <a:xfrm>
            <a:off x="3863975" y="4724400"/>
            <a:ext cx="592138" cy="579438"/>
          </a:xfrm>
          <a:prstGeom prst="rect">
            <a:avLst/>
          </a:prstGeom>
          <a:noFill/>
          <a:ln w="9525">
            <a:noFill/>
          </a:ln>
        </p:spPr>
        <p:txBody>
          <a:bodyPr wrap="none" anchor="t">
            <a:spAutoFit/>
          </a:bodyPr>
          <a:lstStyle/>
          <a:p>
            <a:pPr lvl="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Ｅ</a:t>
            </a:r>
          </a:p>
        </p:txBody>
      </p:sp>
      <p:sp>
        <p:nvSpPr>
          <p:cNvPr id="59416" name="文本框 59415"/>
          <p:cNvSpPr txBox="1"/>
          <p:nvPr/>
        </p:nvSpPr>
        <p:spPr>
          <a:xfrm>
            <a:off x="2279650" y="4292600"/>
            <a:ext cx="592138" cy="579438"/>
          </a:xfrm>
          <a:prstGeom prst="rect">
            <a:avLst/>
          </a:prstGeom>
          <a:noFill/>
          <a:ln w="9525">
            <a:noFill/>
          </a:ln>
        </p:spPr>
        <p:txBody>
          <a:bodyPr wrap="none" anchor="t">
            <a:spAutoFit/>
          </a:bodyPr>
          <a:lstStyle/>
          <a:p>
            <a:pPr lvl="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Ｃ</a:t>
            </a:r>
          </a:p>
        </p:txBody>
      </p:sp>
      <p:sp>
        <p:nvSpPr>
          <p:cNvPr id="59417" name="文本框 59416"/>
          <p:cNvSpPr txBox="1"/>
          <p:nvPr/>
        </p:nvSpPr>
        <p:spPr>
          <a:xfrm>
            <a:off x="3209925" y="3213100"/>
            <a:ext cx="592138" cy="579438"/>
          </a:xfrm>
          <a:prstGeom prst="rect">
            <a:avLst/>
          </a:prstGeom>
          <a:noFill/>
          <a:ln w="9525">
            <a:noFill/>
          </a:ln>
        </p:spPr>
        <p:txBody>
          <a:bodyPr wrap="none" anchor="t">
            <a:spAutoFit/>
          </a:bodyPr>
          <a:lstStyle/>
          <a:p>
            <a:pPr lvl="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Ｏ</a:t>
            </a:r>
          </a:p>
        </p:txBody>
      </p:sp>
      <p:sp>
        <p:nvSpPr>
          <p:cNvPr id="59418" name="文本框 59417"/>
          <p:cNvSpPr txBox="1"/>
          <p:nvPr/>
        </p:nvSpPr>
        <p:spPr>
          <a:xfrm>
            <a:off x="4722814" y="3717925"/>
            <a:ext cx="592137" cy="579438"/>
          </a:xfrm>
          <a:prstGeom prst="rect">
            <a:avLst/>
          </a:prstGeom>
          <a:noFill/>
          <a:ln w="9525">
            <a:noFill/>
          </a:ln>
        </p:spPr>
        <p:txBody>
          <a:bodyPr wrap="none" anchor="t">
            <a:spAutoFit/>
          </a:bodyPr>
          <a:lstStyle/>
          <a:p>
            <a:pPr lvl="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Ｂ</a:t>
            </a:r>
          </a:p>
        </p:txBody>
      </p:sp>
      <p:sp>
        <p:nvSpPr>
          <p:cNvPr id="59419" name="文本框 59418"/>
          <p:cNvSpPr txBox="1"/>
          <p:nvPr/>
        </p:nvSpPr>
        <p:spPr>
          <a:xfrm>
            <a:off x="4938714" y="2781300"/>
            <a:ext cx="592137" cy="579438"/>
          </a:xfrm>
          <a:prstGeom prst="rect">
            <a:avLst/>
          </a:prstGeom>
          <a:noFill/>
          <a:ln w="9525">
            <a:noFill/>
          </a:ln>
        </p:spPr>
        <p:txBody>
          <a:bodyPr wrap="none" anchor="t">
            <a:spAutoFit/>
          </a:bodyPr>
          <a:lstStyle/>
          <a:p>
            <a:pPr lvl="0">
              <a:buClr>
                <a:srgbClr val="000000"/>
              </a:buClr>
            </a:pPr>
            <a:r>
              <a:rPr lang="zh-CN" altLang="en-US" sz="3200" b="1" dirty="0">
                <a:solidFill>
                  <a:srgbClr val="0000FF"/>
                </a:solidFill>
                <a:latin typeface="Times New Roman" panose="02020603050405020304" pitchFamily="18" charset="0"/>
                <a:ea typeface="宋体" panose="02010600030101010101" pitchFamily="2" charset="-122"/>
              </a:rPr>
              <a:t>Ｄ</a:t>
            </a:r>
          </a:p>
        </p:txBody>
      </p:sp>
      <p:sp>
        <p:nvSpPr>
          <p:cNvPr id="59421" name="任意多边形 59420"/>
          <p:cNvSpPr/>
          <p:nvPr/>
        </p:nvSpPr>
        <p:spPr>
          <a:xfrm flipH="1" flipV="1">
            <a:off x="3143251" y="3789363"/>
            <a:ext cx="73025" cy="215900"/>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38100" cap="flat" cmpd="sng">
            <a:solidFill>
              <a:srgbClr val="FF0000"/>
            </a:solidFill>
            <a:prstDash val="solid"/>
            <a:headEnd type="none" w="med" len="med"/>
            <a:tailEnd type="none" w="med" len="med"/>
          </a:ln>
        </p:spPr>
        <p:txBody>
          <a:bodyPr/>
          <a:lstStyle/>
          <a:p>
            <a:endParaRPr lang="zh-CN" altLang="en-US"/>
          </a:p>
        </p:txBody>
      </p:sp>
      <p:sp>
        <p:nvSpPr>
          <p:cNvPr id="59422" name="矩形 59421"/>
          <p:cNvSpPr/>
          <p:nvPr/>
        </p:nvSpPr>
        <p:spPr>
          <a:xfrm>
            <a:off x="2351088" y="3789363"/>
            <a:ext cx="938212" cy="519112"/>
          </a:xfrm>
          <a:prstGeom prst="rect">
            <a:avLst/>
          </a:prstGeom>
          <a:noFill/>
          <a:ln w="9525">
            <a:noFill/>
          </a:ln>
        </p:spPr>
        <p:txBody>
          <a:bodyPr wrap="none" anchor="t">
            <a:spAutoFit/>
          </a:bodyPr>
          <a:lstStyle/>
          <a:p>
            <a:pPr lvl="0"/>
            <a:r>
              <a:rPr lang="en-US" altLang="zh-CN" sz="2800" b="1">
                <a:solidFill>
                  <a:srgbClr val="FF0000"/>
                </a:solidFill>
                <a:latin typeface="Arial" panose="020B0604020202020204" pitchFamily="34" charset="0"/>
                <a:ea typeface="宋体" panose="02010600030101010101" pitchFamily="2" charset="-122"/>
              </a:rPr>
              <a:t>36°</a:t>
            </a:r>
          </a:p>
        </p:txBody>
      </p:sp>
      <p:sp>
        <p:nvSpPr>
          <p:cNvPr id="59424" name="直接连接符 59423"/>
          <p:cNvSpPr/>
          <p:nvPr/>
        </p:nvSpPr>
        <p:spPr>
          <a:xfrm>
            <a:off x="3867151" y="3717925"/>
            <a:ext cx="119062" cy="287337"/>
          </a:xfrm>
          <a:prstGeom prst="line">
            <a:avLst/>
          </a:prstGeom>
          <a:ln w="41275" cap="flat" cmpd="sng">
            <a:solidFill>
              <a:srgbClr val="FF0000"/>
            </a:solidFill>
            <a:prstDash val="solid"/>
            <a:headEnd type="none" w="med" len="med"/>
            <a:tailEnd type="none" w="med" len="med"/>
          </a:ln>
        </p:spPr>
        <p:txBody>
          <a:bodyPr/>
          <a:lstStyle/>
          <a:p>
            <a:endParaRPr lang="zh-CN" altLang="en-US" dirty="0"/>
          </a:p>
        </p:txBody>
      </p:sp>
      <p:sp>
        <p:nvSpPr>
          <p:cNvPr id="59425" name="直接连接符 59424"/>
          <p:cNvSpPr/>
          <p:nvPr/>
        </p:nvSpPr>
        <p:spPr>
          <a:xfrm flipH="1">
            <a:off x="3787775" y="3948113"/>
            <a:ext cx="198438" cy="128587"/>
          </a:xfrm>
          <a:prstGeom prst="line">
            <a:avLst/>
          </a:prstGeom>
          <a:ln w="41275" cap="flat" cmpd="sng">
            <a:solidFill>
              <a:srgbClr val="FF0000"/>
            </a:solidFill>
            <a:prstDash val="solid"/>
            <a:headEnd type="none" w="med" len="med"/>
            <a:tailEnd type="none" w="med" len="med"/>
          </a:ln>
        </p:spPr>
        <p:txBody>
          <a:bodyPr/>
          <a:lstStyle/>
          <a:p>
            <a:endParaRPr lang="zh-CN" altLang="en-US" dirty="0"/>
          </a:p>
        </p:txBody>
      </p:sp>
      <p:sp>
        <p:nvSpPr>
          <p:cNvPr id="59426" name="任意多边形 59425"/>
          <p:cNvSpPr/>
          <p:nvPr/>
        </p:nvSpPr>
        <p:spPr>
          <a:xfrm flipV="1">
            <a:off x="3848100" y="3789363"/>
            <a:ext cx="376237" cy="503237"/>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38100" cap="flat" cmpd="sng">
            <a:solidFill>
              <a:srgbClr val="FF0000"/>
            </a:solidFill>
            <a:prstDash val="solid"/>
            <a:headEnd type="none" w="med" len="med"/>
            <a:tailEnd type="none" w="med" len="med"/>
          </a:ln>
        </p:spPr>
        <p:txBody>
          <a:bodyPr/>
          <a:lstStyle/>
          <a:p>
            <a:endParaRPr lang="zh-CN" altLang="en-US"/>
          </a:p>
        </p:txBody>
      </p:sp>
      <p:sp>
        <p:nvSpPr>
          <p:cNvPr id="59427" name="文本框 59426"/>
          <p:cNvSpPr txBox="1"/>
          <p:nvPr/>
        </p:nvSpPr>
        <p:spPr>
          <a:xfrm>
            <a:off x="4151314" y="4005264"/>
            <a:ext cx="287337" cy="579437"/>
          </a:xfrm>
          <a:prstGeom prst="rect">
            <a:avLst/>
          </a:prstGeom>
          <a:noFill/>
          <a:ln w="9525">
            <a:noFill/>
          </a:ln>
        </p:spPr>
        <p:txBody>
          <a:bodyPr>
            <a:spAutoFit/>
          </a:bodyPr>
          <a:lstStyle/>
          <a:p>
            <a:pPr lvl="0">
              <a:spcBef>
                <a:spcPct val="50000"/>
              </a:spcBef>
            </a:pPr>
            <a:r>
              <a:rPr lang="en-US" altLang="zh-CN" sz="3200" b="1">
                <a:solidFill>
                  <a:srgbClr val="FF0000"/>
                </a:solidFill>
                <a:latin typeface="Times New Roman" panose="02020603050405020304" pitchFamily="18" charset="0"/>
                <a:ea typeface="宋体" panose="02010600030101010101" pitchFamily="2" charset="-122"/>
              </a:rPr>
              <a:t>?</a:t>
            </a:r>
          </a:p>
        </p:txBody>
      </p:sp>
      <p:sp>
        <p:nvSpPr>
          <p:cNvPr id="59428" name="矩形 59427"/>
          <p:cNvSpPr/>
          <p:nvPr/>
        </p:nvSpPr>
        <p:spPr>
          <a:xfrm>
            <a:off x="7896226" y="908051"/>
            <a:ext cx="550863" cy="701675"/>
          </a:xfrm>
          <a:prstGeom prst="rect">
            <a:avLst/>
          </a:prstGeom>
          <a:noFill/>
          <a:ln w="9525">
            <a:noFill/>
          </a:ln>
        </p:spPr>
        <p:txBody>
          <a:bodyPr wrap="none" anchor="t">
            <a:spAutoFit/>
          </a:bodyPr>
          <a:lstStyle/>
          <a:p>
            <a:pPr lvl="0"/>
            <a:r>
              <a:rPr lang="en-US" altLang="zh-CN" sz="4000" b="1">
                <a:solidFill>
                  <a:srgbClr val="FF0000"/>
                </a:solidFill>
                <a:latin typeface="Times New Roman" panose="02020603050405020304" pitchFamily="18" charset="0"/>
                <a:ea typeface="宋体" panose="02010600030101010101" pitchFamily="2" charset="-122"/>
              </a:rPr>
              <a:t>D</a:t>
            </a:r>
          </a:p>
        </p:txBody>
      </p:sp>
    </p:spTree>
    <p:extLst>
      <p:ext uri="{BB962C8B-B14F-4D97-AF65-F5344CB8AC3E}">
        <p14:creationId xmlns:p14="http://schemas.microsoft.com/office/powerpoint/2010/main" val="1391076859"/>
      </p:ext>
    </p:extLst>
  </p:cSld>
  <p:clrMapOvr>
    <a:masterClrMapping/>
  </p:clrMapOvr>
  <p:transition spd="slow">
    <p:push dir="u"/>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9424"/>
                                        </p:tgtEl>
                                        <p:attrNameLst>
                                          <p:attrName>style.visibility</p:attrName>
                                        </p:attrNameLst>
                                      </p:cBhvr>
                                      <p:to>
                                        <p:strVal val="visible"/>
                                      </p:to>
                                    </p:set>
                                    <p:animEffect transition="in" filter="wipe(up)">
                                      <p:cBhvr>
                                        <p:cTn id="7" dur="2000"/>
                                        <p:tgtEl>
                                          <p:spTgt spid="59424"/>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8" fill="hold">
                            <p:stCondLst>
                              <p:cond delay="2000"/>
                            </p:stCondLst>
                            <p:childTnLst>
                              <p:par>
                                <p:cTn id="9" presetID="22" presetClass="entr" presetSubtype="2" fill="hold" nodeType="afterEffect">
                                  <p:stCondLst>
                                    <p:cond delay="0"/>
                                  </p:stCondLst>
                                  <p:childTnLst>
                                    <p:set>
                                      <p:cBhvr>
                                        <p:cTn id="10" dur="1" fill="hold">
                                          <p:stCondLst>
                                            <p:cond delay="0"/>
                                          </p:stCondLst>
                                        </p:cTn>
                                        <p:tgtEl>
                                          <p:spTgt spid="59425"/>
                                        </p:tgtEl>
                                        <p:attrNameLst>
                                          <p:attrName>style.visibility</p:attrName>
                                        </p:attrNameLst>
                                      </p:cBhvr>
                                      <p:to>
                                        <p:strVal val="visible"/>
                                      </p:to>
                                    </p:set>
                                    <p:animEffect transition="in" filter="wipe(right)">
                                      <p:cBhvr>
                                        <p:cTn id="11" dur="2000"/>
                                        <p:tgtEl>
                                          <p:spTgt spid="59425"/>
                                        </p:tgtEl>
                                      </p:cBhvr>
                                    </p:animEffect>
                                  </p:childTnLst>
                                  <p:subTnLst>
                                    <p:audio>
                                      <p:cMediaNode>
                                        <p:cTn display="0" masterRel="sameClick">
                                          <p:stCondLst>
                                            <p:cond evt="begin" delay="0">
                                              <p:tn val="9"/>
                                            </p:cond>
                                          </p:stCondLst>
                                          <p:endCondLst>
                                            <p:cond evt="onStopAudio" delay="0">
                                              <p:tgtEl>
                                                <p:sldTgt/>
                                              </p:tgtEl>
                                            </p:cond>
                                          </p:endCondLst>
                                        </p:cTn>
                                        <p:tgtEl>
                                          <p:sndTgt r:embed="rId2" name="chimes.wav"/>
                                        </p:tgtEl>
                                      </p:cMediaNode>
                                    </p:audio>
                                  </p:sub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59421"/>
                                        </p:tgtEl>
                                        <p:attrNameLst>
                                          <p:attrName>style.visibility</p:attrName>
                                        </p:attrNameLst>
                                      </p:cBhvr>
                                      <p:to>
                                        <p:strVal val="visible"/>
                                      </p:to>
                                    </p:set>
                                    <p:animEffect transition="in" filter="wipe(up)">
                                      <p:cBhvr>
                                        <p:cTn id="16" dur="2000"/>
                                        <p:tgtEl>
                                          <p:spTgt spid="59421"/>
                                        </p:tgtEl>
                                      </p:cBhvr>
                                    </p:animEffect>
                                  </p:childTnLst>
                                  <p:subTnLst>
                                    <p:audio>
                                      <p:cMediaNode>
                                        <p:cTn display="0" masterRel="sameClick">
                                          <p:stCondLst>
                                            <p:cond evt="begin" delay="0">
                                              <p:tn val="14"/>
                                            </p:cond>
                                          </p:stCondLst>
                                          <p:endCondLst>
                                            <p:cond evt="onStopAudio" delay="0">
                                              <p:tgtEl>
                                                <p:sldTgt/>
                                              </p:tgtEl>
                                            </p:cond>
                                          </p:endCondLst>
                                        </p:cTn>
                                        <p:tgtEl>
                                          <p:sndTgt r:embed="rId2" name="chimes.wav"/>
                                        </p:tgtEl>
                                      </p:cMediaNode>
                                    </p:audio>
                                  </p:subTnLst>
                                </p:cTn>
                              </p:par>
                            </p:childTnLst>
                          </p:cTn>
                        </p:par>
                        <p:par>
                          <p:cTn id="17" fill="hold">
                            <p:stCondLst>
                              <p:cond delay="2000"/>
                            </p:stCondLst>
                            <p:childTnLst>
                              <p:par>
                                <p:cTn id="18" presetID="2" presetClass="entr" presetSubtype="4" fill="hold" grpId="0" nodeType="afterEffect">
                                  <p:stCondLst>
                                    <p:cond delay="0"/>
                                  </p:stCondLst>
                                  <p:childTnLst>
                                    <p:set>
                                      <p:cBhvr>
                                        <p:cTn id="19" dur="1" fill="hold">
                                          <p:stCondLst>
                                            <p:cond delay="0"/>
                                          </p:stCondLst>
                                        </p:cTn>
                                        <p:tgtEl>
                                          <p:spTgt spid="59422"/>
                                        </p:tgtEl>
                                        <p:attrNameLst>
                                          <p:attrName>style.visibility</p:attrName>
                                        </p:attrNameLst>
                                      </p:cBhvr>
                                      <p:to>
                                        <p:strVal val="visible"/>
                                      </p:to>
                                    </p:set>
                                    <p:anim calcmode="lin" valueType="num">
                                      <p:cBhvr additive="base">
                                        <p:cTn id="20" dur="500" fill="hold"/>
                                        <p:tgtEl>
                                          <p:spTgt spid="59422"/>
                                        </p:tgtEl>
                                        <p:attrNameLst>
                                          <p:attrName>ppt_x</p:attrName>
                                        </p:attrNameLst>
                                      </p:cBhvr>
                                      <p:tavLst>
                                        <p:tav tm="0">
                                          <p:val>
                                            <p:strVal val="#ppt_x"/>
                                          </p:val>
                                        </p:tav>
                                        <p:tav tm="100000">
                                          <p:val>
                                            <p:strVal val="#ppt_x"/>
                                          </p:val>
                                        </p:tav>
                                      </p:tavLst>
                                    </p:anim>
                                    <p:anim calcmode="lin" valueType="num">
                                      <p:cBhvr additive="base">
                                        <p:cTn id="21" dur="500" fill="hold"/>
                                        <p:tgtEl>
                                          <p:spTgt spid="5942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2" name="camera.wav"/>
                                        </p:tgtEl>
                                      </p:cMediaNode>
                                    </p:audio>
                                  </p:sub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59426"/>
                                        </p:tgtEl>
                                        <p:attrNameLst>
                                          <p:attrName>style.visibility</p:attrName>
                                        </p:attrNameLst>
                                      </p:cBhvr>
                                      <p:to>
                                        <p:strVal val="visible"/>
                                      </p:to>
                                    </p:set>
                                    <p:animEffect transition="in" filter="wipe(up)">
                                      <p:cBhvr>
                                        <p:cTn id="26" dur="2000"/>
                                        <p:tgtEl>
                                          <p:spTgt spid="59426"/>
                                        </p:tgtEl>
                                      </p:cBhvr>
                                    </p:animEffect>
                                  </p:childTnLst>
                                  <p:subTnLst>
                                    <p:audio>
                                      <p:cMediaNode>
                                        <p:cTn display="0" masterRel="sameClick">
                                          <p:stCondLst>
                                            <p:cond evt="begin" delay="0">
                                              <p:tn val="24"/>
                                            </p:cond>
                                          </p:stCondLst>
                                          <p:endCondLst>
                                            <p:cond evt="onStopAudio" delay="0">
                                              <p:tgtEl>
                                                <p:sldTgt/>
                                              </p:tgtEl>
                                            </p:cond>
                                          </p:endCondLst>
                                        </p:cTn>
                                        <p:tgtEl>
                                          <p:sndTgt r:embed="rId3" name="laser.wav"/>
                                        </p:tgtEl>
                                      </p:cMediaNode>
                                    </p:audio>
                                  </p:subTnLst>
                                </p:cTn>
                              </p:par>
                            </p:childTnLst>
                          </p:cTn>
                        </p:par>
                        <p:par>
                          <p:cTn id="27" fill="hold">
                            <p:stCondLst>
                              <p:cond delay="2000"/>
                            </p:stCondLst>
                            <p:childTnLst>
                              <p:par>
                                <p:cTn id="28" presetID="2" presetClass="entr" presetSubtype="4" fill="hold" grpId="0" nodeType="afterEffect">
                                  <p:stCondLst>
                                    <p:cond delay="0"/>
                                  </p:stCondLst>
                                  <p:childTnLst>
                                    <p:set>
                                      <p:cBhvr>
                                        <p:cTn id="29" dur="1" fill="hold">
                                          <p:stCondLst>
                                            <p:cond delay="0"/>
                                          </p:stCondLst>
                                        </p:cTn>
                                        <p:tgtEl>
                                          <p:spTgt spid="59427"/>
                                        </p:tgtEl>
                                        <p:attrNameLst>
                                          <p:attrName>style.visibility</p:attrName>
                                        </p:attrNameLst>
                                      </p:cBhvr>
                                      <p:to>
                                        <p:strVal val="visible"/>
                                      </p:to>
                                    </p:set>
                                    <p:anim calcmode="lin" valueType="num">
                                      <p:cBhvr additive="base">
                                        <p:cTn id="30" dur="500" fill="hold"/>
                                        <p:tgtEl>
                                          <p:spTgt spid="59427"/>
                                        </p:tgtEl>
                                        <p:attrNameLst>
                                          <p:attrName>ppt_x</p:attrName>
                                        </p:attrNameLst>
                                      </p:cBhvr>
                                      <p:tavLst>
                                        <p:tav tm="0">
                                          <p:val>
                                            <p:strVal val="#ppt_x"/>
                                          </p:val>
                                        </p:tav>
                                        <p:tav tm="100000">
                                          <p:val>
                                            <p:strVal val="#ppt_x"/>
                                          </p:val>
                                        </p:tav>
                                      </p:tavLst>
                                    </p:anim>
                                    <p:anim calcmode="lin" valueType="num">
                                      <p:cBhvr additive="base">
                                        <p:cTn id="31" dur="500" fill="hold"/>
                                        <p:tgtEl>
                                          <p:spTgt spid="5942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3" name="laser.wav"/>
                                        </p:tgtEl>
                                      </p:cMediaNode>
                                    </p:audio>
                                  </p:sub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59428"/>
                                        </p:tgtEl>
                                        <p:attrNameLst>
                                          <p:attrName>style.visibility</p:attrName>
                                        </p:attrNameLst>
                                      </p:cBhvr>
                                      <p:to>
                                        <p:strVal val="visible"/>
                                      </p:to>
                                    </p:set>
                                    <p:anim calcmode="lin" valueType="num">
                                      <p:cBhvr additive="base">
                                        <p:cTn id="36" dur="500" fill="hold"/>
                                        <p:tgtEl>
                                          <p:spTgt spid="59428"/>
                                        </p:tgtEl>
                                        <p:attrNameLst>
                                          <p:attrName>ppt_x</p:attrName>
                                        </p:attrNameLst>
                                      </p:cBhvr>
                                      <p:tavLst>
                                        <p:tav tm="0">
                                          <p:val>
                                            <p:strVal val="#ppt_x"/>
                                          </p:val>
                                        </p:tav>
                                        <p:tav tm="100000">
                                          <p:val>
                                            <p:strVal val="#ppt_x"/>
                                          </p:val>
                                        </p:tav>
                                      </p:tavLst>
                                    </p:anim>
                                    <p:anim calcmode="lin" valueType="num">
                                      <p:cBhvr additive="base">
                                        <p:cTn id="37" dur="500" fill="hold"/>
                                        <p:tgtEl>
                                          <p:spTgt spid="5942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22" grpId="0"/>
      <p:bldP spid="59427" grpId="0"/>
      <p:bldP spid="5942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24577"/>
          <p:cNvSpPr/>
          <p:nvPr/>
        </p:nvSpPr>
        <p:spPr>
          <a:xfrm>
            <a:off x="1992313" y="404813"/>
            <a:ext cx="2743200" cy="457200"/>
          </a:xfrm>
          <a:prstGeom prst="rect">
            <a:avLst/>
          </a:prstGeom>
        </p:spPr>
        <p:txBody>
          <a:bodyPr wrap="none" fromWordArt="1">
            <a:prstTxWarp prst="textPlain">
              <a:avLst>
                <a:gd name="adj" fmla="val 50000"/>
              </a:avLst>
            </a:prstTxWarp>
            <a:normAutofit fontScale="77500" lnSpcReduction="20000"/>
          </a:bodyPr>
          <a:lstStyle/>
          <a:p>
            <a:pPr algn="ctr"/>
            <a:r>
              <a:rPr lang="zh-CN" altLang="en-US" sz="3600">
                <a:solidFill>
                  <a:srgbClr val="993300"/>
                </a:solidFill>
                <a:effectLst>
                  <a:outerShdw dist="35921" dir="2699999" algn="ctr" rotWithShape="0">
                    <a:srgbClr val="C0C0C0"/>
                  </a:outerShdw>
                </a:effectLst>
                <a:latin typeface="宋体" panose="02010600030101010101" pitchFamily="2" charset="-122"/>
                <a:ea typeface="宋体" panose="02010600030101010101" pitchFamily="2" charset="-122"/>
              </a:rPr>
              <a:t>二、知识探究</a:t>
            </a:r>
          </a:p>
        </p:txBody>
      </p:sp>
      <p:sp>
        <p:nvSpPr>
          <p:cNvPr id="24579" name="直接连接符 24578"/>
          <p:cNvSpPr/>
          <p:nvPr/>
        </p:nvSpPr>
        <p:spPr>
          <a:xfrm>
            <a:off x="1524000" y="3810000"/>
            <a:ext cx="4876800" cy="0"/>
          </a:xfrm>
          <a:prstGeom prst="line">
            <a:avLst/>
          </a:prstGeom>
          <a:ln w="9525" cap="flat" cmpd="sng">
            <a:solidFill>
              <a:schemeClr val="tx1"/>
            </a:solidFill>
            <a:prstDash val="solid"/>
            <a:headEnd type="none" w="med" len="med"/>
            <a:tailEnd type="none" w="med" len="med"/>
          </a:ln>
        </p:spPr>
      </p:sp>
      <p:sp>
        <p:nvSpPr>
          <p:cNvPr id="24580" name="文本框 24579"/>
          <p:cNvSpPr txBox="1"/>
          <p:nvPr/>
        </p:nvSpPr>
        <p:spPr>
          <a:xfrm>
            <a:off x="3733800" y="10668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4581" name="文本框 24580"/>
          <p:cNvSpPr txBox="1"/>
          <p:nvPr/>
        </p:nvSpPr>
        <p:spPr>
          <a:xfrm>
            <a:off x="3429000" y="1676400"/>
            <a:ext cx="838200" cy="369332"/>
          </a:xfrm>
          <a:prstGeom prst="rect">
            <a:avLst/>
          </a:prstGeom>
          <a:noFill/>
          <a:ln w="9525">
            <a:noFill/>
          </a:ln>
        </p:spPr>
        <p:txBody>
          <a:bodyPr>
            <a:spAutoFit/>
          </a:bodyPr>
          <a:lstStyle/>
          <a:p>
            <a:pPr lvl="0">
              <a:spcBef>
                <a:spcPct val="50000"/>
              </a:spcBef>
            </a:pPr>
            <a:r>
              <a:rPr lang="zh-CN" altLang="en-US">
                <a:latin typeface="Times New Roman" panose="02020603050405020304" pitchFamily="18" charset="0"/>
                <a:ea typeface="宋体" panose="02010600030101010101" pitchFamily="2" charset="-122"/>
              </a:rPr>
              <a:t>Ｐ</a:t>
            </a:r>
          </a:p>
        </p:txBody>
      </p:sp>
      <p:sp>
        <p:nvSpPr>
          <p:cNvPr id="24582" name="直接连接符 24581"/>
          <p:cNvSpPr/>
          <p:nvPr/>
        </p:nvSpPr>
        <p:spPr>
          <a:xfrm flipH="1">
            <a:off x="2362200" y="1676400"/>
            <a:ext cx="1752600" cy="2438400"/>
          </a:xfrm>
          <a:prstGeom prst="line">
            <a:avLst/>
          </a:prstGeom>
          <a:ln w="9525" cap="flat" cmpd="sng">
            <a:solidFill>
              <a:schemeClr val="tx1"/>
            </a:solidFill>
            <a:prstDash val="solid"/>
            <a:headEnd type="none" w="med" len="med"/>
            <a:tailEnd type="none" w="med" len="med"/>
          </a:ln>
        </p:spPr>
      </p:sp>
      <p:sp>
        <p:nvSpPr>
          <p:cNvPr id="24583" name="直接连接符 24582"/>
          <p:cNvSpPr/>
          <p:nvPr/>
        </p:nvSpPr>
        <p:spPr>
          <a:xfrm flipH="1">
            <a:off x="3124200" y="1828800"/>
            <a:ext cx="838200" cy="2133600"/>
          </a:xfrm>
          <a:prstGeom prst="line">
            <a:avLst/>
          </a:prstGeom>
          <a:ln w="9525" cap="flat" cmpd="sng">
            <a:solidFill>
              <a:schemeClr val="tx1"/>
            </a:solidFill>
            <a:prstDash val="solid"/>
            <a:headEnd type="none" w="med" len="med"/>
            <a:tailEnd type="none" w="med" len="med"/>
          </a:ln>
        </p:spPr>
      </p:sp>
      <p:sp>
        <p:nvSpPr>
          <p:cNvPr id="24584" name="直接连接符 24583"/>
          <p:cNvSpPr/>
          <p:nvPr/>
        </p:nvSpPr>
        <p:spPr>
          <a:xfrm flipH="1">
            <a:off x="3581400" y="1752600"/>
            <a:ext cx="381000" cy="2286000"/>
          </a:xfrm>
          <a:prstGeom prst="line">
            <a:avLst/>
          </a:prstGeom>
          <a:ln w="9525" cap="flat" cmpd="sng">
            <a:solidFill>
              <a:schemeClr val="tx1"/>
            </a:solidFill>
            <a:prstDash val="solid"/>
            <a:headEnd type="none" w="med" len="med"/>
            <a:tailEnd type="none" w="med" len="med"/>
          </a:ln>
        </p:spPr>
      </p:sp>
      <p:sp>
        <p:nvSpPr>
          <p:cNvPr id="24585" name="直接连接符 24584"/>
          <p:cNvSpPr/>
          <p:nvPr/>
        </p:nvSpPr>
        <p:spPr>
          <a:xfrm>
            <a:off x="3962400" y="1828800"/>
            <a:ext cx="0" cy="2438400"/>
          </a:xfrm>
          <a:prstGeom prst="line">
            <a:avLst/>
          </a:prstGeom>
          <a:ln w="9525" cap="flat" cmpd="sng">
            <a:solidFill>
              <a:schemeClr val="tx1"/>
            </a:solidFill>
            <a:prstDash val="solid"/>
            <a:headEnd type="none" w="med" len="med"/>
            <a:tailEnd type="none" w="med" len="med"/>
          </a:ln>
        </p:spPr>
      </p:sp>
      <p:sp>
        <p:nvSpPr>
          <p:cNvPr id="24586" name="直接连接符 24585"/>
          <p:cNvSpPr/>
          <p:nvPr/>
        </p:nvSpPr>
        <p:spPr>
          <a:xfrm>
            <a:off x="3962400" y="1828800"/>
            <a:ext cx="381000" cy="2209800"/>
          </a:xfrm>
          <a:prstGeom prst="line">
            <a:avLst/>
          </a:prstGeom>
          <a:ln w="9525" cap="flat" cmpd="sng">
            <a:solidFill>
              <a:schemeClr val="tx1"/>
            </a:solidFill>
            <a:prstDash val="solid"/>
            <a:headEnd type="none" w="med" len="med"/>
            <a:tailEnd type="none" w="med" len="med"/>
          </a:ln>
        </p:spPr>
      </p:sp>
      <p:sp>
        <p:nvSpPr>
          <p:cNvPr id="24587" name="直接连接符 24586"/>
          <p:cNvSpPr/>
          <p:nvPr/>
        </p:nvSpPr>
        <p:spPr>
          <a:xfrm>
            <a:off x="3962400" y="1828800"/>
            <a:ext cx="1143000" cy="2209800"/>
          </a:xfrm>
          <a:prstGeom prst="line">
            <a:avLst/>
          </a:prstGeom>
          <a:ln w="9525" cap="flat" cmpd="sng">
            <a:solidFill>
              <a:schemeClr val="tx1"/>
            </a:solidFill>
            <a:prstDash val="solid"/>
            <a:headEnd type="none" w="med" len="med"/>
            <a:tailEnd type="none" w="med" len="med"/>
          </a:ln>
        </p:spPr>
      </p:sp>
      <p:sp>
        <p:nvSpPr>
          <p:cNvPr id="24588" name="直接连接符 24587"/>
          <p:cNvSpPr/>
          <p:nvPr/>
        </p:nvSpPr>
        <p:spPr>
          <a:xfrm>
            <a:off x="3962400" y="1828800"/>
            <a:ext cx="1905000" cy="2286000"/>
          </a:xfrm>
          <a:prstGeom prst="line">
            <a:avLst/>
          </a:prstGeom>
          <a:ln w="9525" cap="flat" cmpd="sng">
            <a:solidFill>
              <a:schemeClr val="tx1"/>
            </a:solidFill>
            <a:prstDash val="solid"/>
            <a:headEnd type="none" w="med" len="med"/>
            <a:tailEnd type="none" w="med" len="med"/>
          </a:ln>
        </p:spPr>
      </p:sp>
      <p:sp>
        <p:nvSpPr>
          <p:cNvPr id="24589" name="直接连接符 24588"/>
          <p:cNvSpPr/>
          <p:nvPr/>
        </p:nvSpPr>
        <p:spPr>
          <a:xfrm>
            <a:off x="3962400" y="1828800"/>
            <a:ext cx="2362200" cy="2209800"/>
          </a:xfrm>
          <a:prstGeom prst="line">
            <a:avLst/>
          </a:prstGeom>
          <a:ln w="9525" cap="flat" cmpd="sng">
            <a:solidFill>
              <a:schemeClr val="tx1"/>
            </a:solidFill>
            <a:prstDash val="solid"/>
            <a:headEnd type="none" w="med" len="med"/>
            <a:tailEnd type="none" w="med" len="med"/>
          </a:ln>
        </p:spPr>
      </p:sp>
      <p:sp>
        <p:nvSpPr>
          <p:cNvPr id="24590" name="直接连接符 24589"/>
          <p:cNvSpPr/>
          <p:nvPr/>
        </p:nvSpPr>
        <p:spPr>
          <a:xfrm flipH="1">
            <a:off x="1905000" y="1752600"/>
            <a:ext cx="2133600" cy="2286000"/>
          </a:xfrm>
          <a:prstGeom prst="line">
            <a:avLst/>
          </a:prstGeom>
          <a:ln w="9525" cap="flat" cmpd="sng">
            <a:solidFill>
              <a:schemeClr val="tx1"/>
            </a:solidFill>
            <a:prstDash val="solid"/>
            <a:headEnd type="none" w="med" len="med"/>
            <a:tailEnd type="none" w="med" len="med"/>
          </a:ln>
        </p:spPr>
      </p:sp>
      <p:sp>
        <p:nvSpPr>
          <p:cNvPr id="24591" name="文本框 24590"/>
          <p:cNvSpPr txBox="1"/>
          <p:nvPr/>
        </p:nvSpPr>
        <p:spPr>
          <a:xfrm>
            <a:off x="3733800" y="3032126"/>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4592" name="文本框 24591"/>
          <p:cNvSpPr txBox="1"/>
          <p:nvPr/>
        </p:nvSpPr>
        <p:spPr>
          <a:xfrm>
            <a:off x="5303838" y="29972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4593" name="文本框 24592"/>
          <p:cNvSpPr txBox="1"/>
          <p:nvPr/>
        </p:nvSpPr>
        <p:spPr>
          <a:xfrm>
            <a:off x="58674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4594" name="文本框 24593"/>
          <p:cNvSpPr txBox="1"/>
          <p:nvPr/>
        </p:nvSpPr>
        <p:spPr>
          <a:xfrm>
            <a:off x="4724400" y="3032126"/>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4595" name="文本框 24594"/>
          <p:cNvSpPr txBox="1"/>
          <p:nvPr/>
        </p:nvSpPr>
        <p:spPr>
          <a:xfrm>
            <a:off x="4079875" y="29972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4596" name="文本框 24595"/>
          <p:cNvSpPr txBox="1"/>
          <p:nvPr/>
        </p:nvSpPr>
        <p:spPr>
          <a:xfrm>
            <a:off x="33528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4597" name="文本框 24596"/>
          <p:cNvSpPr txBox="1"/>
          <p:nvPr/>
        </p:nvSpPr>
        <p:spPr>
          <a:xfrm>
            <a:off x="29337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4598" name="文本框 24597"/>
          <p:cNvSpPr txBox="1"/>
          <p:nvPr/>
        </p:nvSpPr>
        <p:spPr>
          <a:xfrm>
            <a:off x="23622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4599" name="文本框 24598"/>
          <p:cNvSpPr txBox="1"/>
          <p:nvPr/>
        </p:nvSpPr>
        <p:spPr>
          <a:xfrm>
            <a:off x="18288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4600" name="文本框 24599"/>
          <p:cNvSpPr txBox="1"/>
          <p:nvPr/>
        </p:nvSpPr>
        <p:spPr>
          <a:xfrm>
            <a:off x="3886200" y="35814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O</a:t>
            </a:r>
          </a:p>
        </p:txBody>
      </p:sp>
      <p:sp>
        <p:nvSpPr>
          <p:cNvPr id="24601" name="文本框 24600"/>
          <p:cNvSpPr txBox="1"/>
          <p:nvPr/>
        </p:nvSpPr>
        <p:spPr>
          <a:xfrm>
            <a:off x="3200400" y="37338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A</a:t>
            </a:r>
            <a:r>
              <a:rPr lang="en-US" altLang="zh-CN" baseline="-25000">
                <a:latin typeface="Times New Roman" panose="02020603050405020304" pitchFamily="18" charset="0"/>
                <a:ea typeface="宋体" panose="02010600030101010101" pitchFamily="2" charset="-122"/>
              </a:rPr>
              <a:t>1</a:t>
            </a:r>
          </a:p>
        </p:txBody>
      </p:sp>
      <p:sp>
        <p:nvSpPr>
          <p:cNvPr id="24602" name="文本框 24601"/>
          <p:cNvSpPr txBox="1"/>
          <p:nvPr/>
        </p:nvSpPr>
        <p:spPr>
          <a:xfrm>
            <a:off x="2743200" y="37338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A</a:t>
            </a:r>
            <a:r>
              <a:rPr lang="en-US" altLang="zh-CN" baseline="-25000">
                <a:latin typeface="Times New Roman" panose="02020603050405020304" pitchFamily="18" charset="0"/>
                <a:ea typeface="宋体" panose="02010600030101010101" pitchFamily="2" charset="-122"/>
              </a:rPr>
              <a:t>2</a:t>
            </a:r>
          </a:p>
        </p:txBody>
      </p:sp>
      <p:sp>
        <p:nvSpPr>
          <p:cNvPr id="24603" name="文本框 24602"/>
          <p:cNvSpPr txBox="1"/>
          <p:nvPr/>
        </p:nvSpPr>
        <p:spPr>
          <a:xfrm>
            <a:off x="2209800" y="36576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A</a:t>
            </a:r>
            <a:r>
              <a:rPr lang="en-US" altLang="zh-CN" baseline="-25000">
                <a:latin typeface="Times New Roman" panose="02020603050405020304" pitchFamily="18" charset="0"/>
                <a:ea typeface="宋体" panose="02010600030101010101" pitchFamily="2" charset="-122"/>
              </a:rPr>
              <a:t>3</a:t>
            </a:r>
          </a:p>
        </p:txBody>
      </p:sp>
      <p:sp>
        <p:nvSpPr>
          <p:cNvPr id="24604" name="文本框 24603"/>
          <p:cNvSpPr txBox="1"/>
          <p:nvPr/>
        </p:nvSpPr>
        <p:spPr>
          <a:xfrm>
            <a:off x="1600200" y="33528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A</a:t>
            </a:r>
            <a:r>
              <a:rPr lang="en-US" altLang="zh-CN" baseline="-25000">
                <a:latin typeface="Times New Roman" panose="02020603050405020304" pitchFamily="18" charset="0"/>
                <a:ea typeface="宋体" panose="02010600030101010101" pitchFamily="2" charset="-122"/>
              </a:rPr>
              <a:t>4</a:t>
            </a:r>
          </a:p>
        </p:txBody>
      </p:sp>
      <p:graphicFrame>
        <p:nvGraphicFramePr>
          <p:cNvPr id="24608" name="内容占位符 24607"/>
          <p:cNvGraphicFramePr>
            <a:graphicFrameLocks noGrp="1"/>
          </p:cNvGraphicFramePr>
          <p:nvPr>
            <p:ph/>
          </p:nvPr>
        </p:nvGraphicFramePr>
        <p:xfrm>
          <a:off x="2098676" y="4365625"/>
          <a:ext cx="6913563" cy="1722438"/>
        </p:xfrm>
        <a:graphic>
          <a:graphicData uri="http://schemas.openxmlformats.org/presentationml/2006/ole">
            <mc:AlternateContent xmlns:mc="http://schemas.openxmlformats.org/markup-compatibility/2006">
              <mc:Choice xmlns:v="urn:schemas-microsoft-com:vml" Requires="v">
                <p:oleObj spid="_x0000_s26632" r:id="rId3" imgW="3721100" imgH="927100" progId="Equation.DSMT4">
                  <p:embed/>
                </p:oleObj>
              </mc:Choice>
              <mc:Fallback>
                <p:oleObj r:id="rId3" imgW="3721100" imgH="927100" progId="Equation.DSMT4">
                  <p:embed/>
                  <p:pic>
                    <p:nvPicPr>
                      <p:cNvPr id="0" name=""/>
                      <p:cNvPicPr/>
                      <p:nvPr/>
                    </p:nvPicPr>
                    <p:blipFill>
                      <a:blip r:embed="rId4"/>
                      <a:stretch>
                        <a:fillRect/>
                      </a:stretch>
                    </p:blipFill>
                    <p:spPr>
                      <a:xfrm>
                        <a:off x="2098676" y="4365625"/>
                        <a:ext cx="6913563" cy="1722438"/>
                      </a:xfrm>
                      <a:prstGeom prst="rect">
                        <a:avLst/>
                      </a:prstGeom>
                      <a:noFill/>
                      <a:ln w="38100">
                        <a:miter/>
                      </a:ln>
                    </p:spPr>
                  </p:pic>
                </p:oleObj>
              </mc:Fallback>
            </mc:AlternateContent>
          </a:graphicData>
        </a:graphic>
      </p:graphicFrame>
      <p:sp>
        <p:nvSpPr>
          <p:cNvPr id="2" name="页脚占位符 1"/>
          <p:cNvSpPr>
            <a:spLocks noGrp="1"/>
          </p:cNvSpPr>
          <p:nvPr>
            <p:ph type="ftr" sz="quarter" idx="11"/>
          </p:nvPr>
        </p:nvSpPr>
        <p:spPr/>
        <p:txBody>
          <a:bodyPr/>
          <a:lstStyle/>
          <a:p>
            <a:pPr lvl="0"/>
            <a:r>
              <a:rPr lang="zh-CN" dirty="0"/>
              <a:t>www.1230.org 初中数学资源网</a:t>
            </a:r>
          </a:p>
        </p:txBody>
      </p:sp>
    </p:spTree>
    <p:extLst>
      <p:ext uri="{BB962C8B-B14F-4D97-AF65-F5344CB8AC3E}">
        <p14:creationId xmlns:p14="http://schemas.microsoft.com/office/powerpoint/2010/main" val="804379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4590"/>
                                        </p:tgtEl>
                                        <p:attrNameLst>
                                          <p:attrName>style.visibility</p:attrName>
                                        </p:attrNameLst>
                                      </p:cBhvr>
                                      <p:to>
                                        <p:strVal val="visible"/>
                                      </p:to>
                                    </p:set>
                                    <p:animEffect transition="in" filter="wipe(up)">
                                      <p:cBhvr>
                                        <p:cTn id="7" dur="500"/>
                                        <p:tgtEl>
                                          <p:spTgt spid="24590"/>
                                        </p:tgtEl>
                                      </p:cBhvr>
                                    </p:animEffect>
                                  </p:childTnLst>
                                  <p:subTnLst>
                                    <p:animClr clrSpc="rgb" dir="cw">
                                      <p:cBhvr override="childStyle">
                                        <p:cTn dur="1" fill="hold" display="0" masterRel="nextClick" afterEffect="1"/>
                                        <p:tgtEl>
                                          <p:spTgt spid="24590"/>
                                        </p:tgtEl>
                                        <p:attrNameLst>
                                          <p:attrName>ppt_c</p:attrName>
                                        </p:attrNameLst>
                                      </p:cBhvr>
                                      <p:to>
                                        <a:srgbClr val="669900"/>
                                      </p:to>
                                    </p:animClr>
                                  </p:sub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4582"/>
                                        </p:tgtEl>
                                        <p:attrNameLst>
                                          <p:attrName>style.visibility</p:attrName>
                                        </p:attrNameLst>
                                      </p:cBhvr>
                                      <p:to>
                                        <p:strVal val="visible"/>
                                      </p:to>
                                    </p:set>
                                    <p:animEffect transition="in" filter="wipe(up)">
                                      <p:cBhvr>
                                        <p:cTn id="12" dur="500"/>
                                        <p:tgtEl>
                                          <p:spTgt spid="2458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4583"/>
                                        </p:tgtEl>
                                        <p:attrNameLst>
                                          <p:attrName>style.visibility</p:attrName>
                                        </p:attrNameLst>
                                      </p:cBhvr>
                                      <p:to>
                                        <p:strVal val="visible"/>
                                      </p:to>
                                    </p:set>
                                    <p:animEffect transition="in" filter="wipe(up)">
                                      <p:cBhvr>
                                        <p:cTn id="17" dur="500"/>
                                        <p:tgtEl>
                                          <p:spTgt spid="2458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24584"/>
                                        </p:tgtEl>
                                        <p:attrNameLst>
                                          <p:attrName>style.visibility</p:attrName>
                                        </p:attrNameLst>
                                      </p:cBhvr>
                                      <p:to>
                                        <p:strVal val="visible"/>
                                      </p:to>
                                    </p:set>
                                    <p:animEffect transition="in" filter="wipe(up)">
                                      <p:cBhvr>
                                        <p:cTn id="22" dur="500"/>
                                        <p:tgtEl>
                                          <p:spTgt spid="2458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4585"/>
                                        </p:tgtEl>
                                        <p:attrNameLst>
                                          <p:attrName>style.visibility</p:attrName>
                                        </p:attrNameLst>
                                      </p:cBhvr>
                                      <p:to>
                                        <p:strVal val="visible"/>
                                      </p:to>
                                    </p:set>
                                    <p:animEffect transition="in" filter="wipe(left)">
                                      <p:cBhvr>
                                        <p:cTn id="27" dur="500"/>
                                        <p:tgtEl>
                                          <p:spTgt spid="2458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4586"/>
                                        </p:tgtEl>
                                        <p:attrNameLst>
                                          <p:attrName>style.visibility</p:attrName>
                                        </p:attrNameLst>
                                      </p:cBhvr>
                                      <p:to>
                                        <p:strVal val="visible"/>
                                      </p:to>
                                    </p:set>
                                    <p:animEffect transition="in" filter="wipe(left)">
                                      <p:cBhvr>
                                        <p:cTn id="32" dur="500"/>
                                        <p:tgtEl>
                                          <p:spTgt spid="24586"/>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4587"/>
                                        </p:tgtEl>
                                        <p:attrNameLst>
                                          <p:attrName>style.visibility</p:attrName>
                                        </p:attrNameLst>
                                      </p:cBhvr>
                                      <p:to>
                                        <p:strVal val="visible"/>
                                      </p:to>
                                    </p:set>
                                    <p:animEffect transition="in" filter="wipe(left)">
                                      <p:cBhvr>
                                        <p:cTn id="37" dur="500"/>
                                        <p:tgtEl>
                                          <p:spTgt spid="2458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4588"/>
                                        </p:tgtEl>
                                        <p:attrNameLst>
                                          <p:attrName>style.visibility</p:attrName>
                                        </p:attrNameLst>
                                      </p:cBhvr>
                                      <p:to>
                                        <p:strVal val="visible"/>
                                      </p:to>
                                    </p:set>
                                    <p:animEffect transition="in" filter="wipe(left)">
                                      <p:cBhvr>
                                        <p:cTn id="42" dur="500"/>
                                        <p:tgtEl>
                                          <p:spTgt spid="24588"/>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4589"/>
                                        </p:tgtEl>
                                        <p:attrNameLst>
                                          <p:attrName>style.visibility</p:attrName>
                                        </p:attrNameLst>
                                      </p:cBhvr>
                                      <p:to>
                                        <p:strVal val="visible"/>
                                      </p:to>
                                    </p:set>
                                    <p:animEffect transition="in" filter="wipe(left)">
                                      <p:cBhvr>
                                        <p:cTn id="47" dur="500"/>
                                        <p:tgtEl>
                                          <p:spTgt spid="24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矩形 5123"/>
          <p:cNvSpPr/>
          <p:nvPr/>
        </p:nvSpPr>
        <p:spPr>
          <a:xfrm>
            <a:off x="1919288" y="404813"/>
            <a:ext cx="2743200" cy="457200"/>
          </a:xfrm>
          <a:prstGeom prst="rect">
            <a:avLst/>
          </a:prstGeom>
        </p:spPr>
        <p:txBody>
          <a:bodyPr wrap="none" fromWordArt="1">
            <a:prstTxWarp prst="textPlain">
              <a:avLst>
                <a:gd name="adj" fmla="val 50000"/>
              </a:avLst>
            </a:prstTxWarp>
            <a:normAutofit fontScale="77500" lnSpcReduction="20000"/>
          </a:bodyPr>
          <a:lstStyle/>
          <a:p>
            <a:pPr algn="ctr"/>
            <a:r>
              <a:rPr lang="zh-CN" altLang="en-US" sz="3600">
                <a:solidFill>
                  <a:srgbClr val="993300"/>
                </a:solidFill>
                <a:effectLst>
                  <a:outerShdw dist="35921" dir="2699999" algn="ctr" rotWithShape="0">
                    <a:srgbClr val="C0C0C0"/>
                  </a:outerShdw>
                </a:effectLst>
                <a:latin typeface="宋体" panose="02010600030101010101" pitchFamily="2" charset="-122"/>
                <a:ea typeface="宋体" panose="02010600030101010101" pitchFamily="2" charset="-122"/>
              </a:rPr>
              <a:t>二、知识探究</a:t>
            </a:r>
          </a:p>
        </p:txBody>
      </p:sp>
      <p:sp>
        <p:nvSpPr>
          <p:cNvPr id="5126" name="直接连接符 5125"/>
          <p:cNvSpPr/>
          <p:nvPr/>
        </p:nvSpPr>
        <p:spPr>
          <a:xfrm>
            <a:off x="1524000" y="3810000"/>
            <a:ext cx="4876800" cy="0"/>
          </a:xfrm>
          <a:prstGeom prst="line">
            <a:avLst/>
          </a:prstGeom>
          <a:ln w="9525" cap="flat" cmpd="sng">
            <a:solidFill>
              <a:schemeClr val="tx1"/>
            </a:solidFill>
            <a:prstDash val="solid"/>
            <a:headEnd type="none" w="med" len="med"/>
            <a:tailEnd type="none" w="med" len="med"/>
          </a:ln>
        </p:spPr>
      </p:sp>
      <p:sp>
        <p:nvSpPr>
          <p:cNvPr id="5127" name="文本框 5126"/>
          <p:cNvSpPr txBox="1"/>
          <p:nvPr/>
        </p:nvSpPr>
        <p:spPr>
          <a:xfrm>
            <a:off x="3733800" y="10668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5128" name="文本框 5127"/>
          <p:cNvSpPr txBox="1"/>
          <p:nvPr/>
        </p:nvSpPr>
        <p:spPr>
          <a:xfrm>
            <a:off x="3429000" y="1676400"/>
            <a:ext cx="838200" cy="369332"/>
          </a:xfrm>
          <a:prstGeom prst="rect">
            <a:avLst/>
          </a:prstGeom>
          <a:noFill/>
          <a:ln w="9525">
            <a:noFill/>
          </a:ln>
        </p:spPr>
        <p:txBody>
          <a:bodyPr>
            <a:spAutoFit/>
          </a:bodyPr>
          <a:lstStyle/>
          <a:p>
            <a:pPr lvl="0">
              <a:spcBef>
                <a:spcPct val="50000"/>
              </a:spcBef>
            </a:pPr>
            <a:r>
              <a:rPr lang="zh-CN" altLang="en-US">
                <a:latin typeface="Times New Roman" panose="02020603050405020304" pitchFamily="18" charset="0"/>
                <a:ea typeface="宋体" panose="02010600030101010101" pitchFamily="2" charset="-122"/>
              </a:rPr>
              <a:t>Ｐ</a:t>
            </a:r>
          </a:p>
        </p:txBody>
      </p:sp>
      <p:sp>
        <p:nvSpPr>
          <p:cNvPr id="5130" name="直接连接符 5129"/>
          <p:cNvSpPr/>
          <p:nvPr/>
        </p:nvSpPr>
        <p:spPr>
          <a:xfrm flipH="1">
            <a:off x="2362200" y="1676400"/>
            <a:ext cx="1752600" cy="2438400"/>
          </a:xfrm>
          <a:prstGeom prst="line">
            <a:avLst/>
          </a:prstGeom>
          <a:ln w="9525" cap="flat" cmpd="sng">
            <a:solidFill>
              <a:schemeClr val="tx1"/>
            </a:solidFill>
            <a:prstDash val="solid"/>
            <a:headEnd type="none" w="med" len="med"/>
            <a:tailEnd type="none" w="med" len="med"/>
          </a:ln>
        </p:spPr>
      </p:sp>
      <p:sp>
        <p:nvSpPr>
          <p:cNvPr id="5131" name="直接连接符 5130"/>
          <p:cNvSpPr/>
          <p:nvPr/>
        </p:nvSpPr>
        <p:spPr>
          <a:xfrm flipH="1">
            <a:off x="3124200" y="1828800"/>
            <a:ext cx="838200" cy="2133600"/>
          </a:xfrm>
          <a:prstGeom prst="line">
            <a:avLst/>
          </a:prstGeom>
          <a:ln w="9525" cap="flat" cmpd="sng">
            <a:solidFill>
              <a:schemeClr val="tx1"/>
            </a:solidFill>
            <a:prstDash val="solid"/>
            <a:headEnd type="none" w="med" len="med"/>
            <a:tailEnd type="none" w="med" len="med"/>
          </a:ln>
        </p:spPr>
      </p:sp>
      <p:sp>
        <p:nvSpPr>
          <p:cNvPr id="5132" name="直接连接符 5131"/>
          <p:cNvSpPr/>
          <p:nvPr/>
        </p:nvSpPr>
        <p:spPr>
          <a:xfrm flipH="1">
            <a:off x="3581400" y="1752600"/>
            <a:ext cx="381000" cy="2286000"/>
          </a:xfrm>
          <a:prstGeom prst="line">
            <a:avLst/>
          </a:prstGeom>
          <a:ln w="9525" cap="flat" cmpd="sng">
            <a:solidFill>
              <a:schemeClr val="tx1"/>
            </a:solidFill>
            <a:prstDash val="solid"/>
            <a:headEnd type="none" w="med" len="med"/>
            <a:tailEnd type="none" w="med" len="med"/>
          </a:ln>
        </p:spPr>
      </p:sp>
      <p:sp>
        <p:nvSpPr>
          <p:cNvPr id="5133" name="直接连接符 5132"/>
          <p:cNvSpPr/>
          <p:nvPr/>
        </p:nvSpPr>
        <p:spPr>
          <a:xfrm>
            <a:off x="3962400" y="1828800"/>
            <a:ext cx="0" cy="2438400"/>
          </a:xfrm>
          <a:prstGeom prst="line">
            <a:avLst/>
          </a:prstGeom>
          <a:ln w="9525" cap="flat" cmpd="sng">
            <a:solidFill>
              <a:schemeClr val="tx1"/>
            </a:solidFill>
            <a:prstDash val="solid"/>
            <a:headEnd type="none" w="med" len="med"/>
            <a:tailEnd type="none" w="med" len="med"/>
          </a:ln>
        </p:spPr>
      </p:sp>
      <p:sp>
        <p:nvSpPr>
          <p:cNvPr id="5134" name="直接连接符 5133"/>
          <p:cNvSpPr/>
          <p:nvPr/>
        </p:nvSpPr>
        <p:spPr>
          <a:xfrm>
            <a:off x="3962400" y="1828800"/>
            <a:ext cx="381000" cy="2209800"/>
          </a:xfrm>
          <a:prstGeom prst="line">
            <a:avLst/>
          </a:prstGeom>
          <a:ln w="9525" cap="flat" cmpd="sng">
            <a:solidFill>
              <a:schemeClr val="tx1"/>
            </a:solidFill>
            <a:prstDash val="solid"/>
            <a:headEnd type="none" w="med" len="med"/>
            <a:tailEnd type="none" w="med" len="med"/>
          </a:ln>
        </p:spPr>
      </p:sp>
      <p:sp>
        <p:nvSpPr>
          <p:cNvPr id="5135" name="直接连接符 5134"/>
          <p:cNvSpPr/>
          <p:nvPr/>
        </p:nvSpPr>
        <p:spPr>
          <a:xfrm>
            <a:off x="3962400" y="1828800"/>
            <a:ext cx="1143000" cy="2209800"/>
          </a:xfrm>
          <a:prstGeom prst="line">
            <a:avLst/>
          </a:prstGeom>
          <a:ln w="9525" cap="flat" cmpd="sng">
            <a:solidFill>
              <a:schemeClr val="tx1"/>
            </a:solidFill>
            <a:prstDash val="solid"/>
            <a:headEnd type="none" w="med" len="med"/>
            <a:tailEnd type="none" w="med" len="med"/>
          </a:ln>
        </p:spPr>
      </p:sp>
      <p:sp>
        <p:nvSpPr>
          <p:cNvPr id="5136" name="直接连接符 5135"/>
          <p:cNvSpPr/>
          <p:nvPr/>
        </p:nvSpPr>
        <p:spPr>
          <a:xfrm>
            <a:off x="3962400" y="1828800"/>
            <a:ext cx="1905000" cy="2286000"/>
          </a:xfrm>
          <a:prstGeom prst="line">
            <a:avLst/>
          </a:prstGeom>
          <a:ln w="9525" cap="flat" cmpd="sng">
            <a:solidFill>
              <a:schemeClr val="tx1"/>
            </a:solidFill>
            <a:prstDash val="solid"/>
            <a:headEnd type="none" w="med" len="med"/>
            <a:tailEnd type="none" w="med" len="med"/>
          </a:ln>
        </p:spPr>
      </p:sp>
      <p:sp>
        <p:nvSpPr>
          <p:cNvPr id="5137" name="直接连接符 5136"/>
          <p:cNvSpPr/>
          <p:nvPr/>
        </p:nvSpPr>
        <p:spPr>
          <a:xfrm>
            <a:off x="3962400" y="1828800"/>
            <a:ext cx="2362200" cy="2209800"/>
          </a:xfrm>
          <a:prstGeom prst="line">
            <a:avLst/>
          </a:prstGeom>
          <a:ln w="9525" cap="flat" cmpd="sng">
            <a:solidFill>
              <a:schemeClr val="tx1"/>
            </a:solidFill>
            <a:prstDash val="solid"/>
            <a:headEnd type="none" w="med" len="med"/>
            <a:tailEnd type="none" w="med" len="med"/>
          </a:ln>
        </p:spPr>
      </p:sp>
      <p:sp>
        <p:nvSpPr>
          <p:cNvPr id="5138" name="直接连接符 5137"/>
          <p:cNvSpPr/>
          <p:nvPr/>
        </p:nvSpPr>
        <p:spPr>
          <a:xfrm flipH="1">
            <a:off x="1919288" y="1773238"/>
            <a:ext cx="2133600" cy="2286000"/>
          </a:xfrm>
          <a:prstGeom prst="line">
            <a:avLst/>
          </a:prstGeom>
          <a:ln w="9525" cap="flat" cmpd="sng">
            <a:solidFill>
              <a:schemeClr val="tx1"/>
            </a:solidFill>
            <a:prstDash val="solid"/>
            <a:headEnd type="none" w="med" len="med"/>
            <a:tailEnd type="none" w="med" len="med"/>
          </a:ln>
        </p:spPr>
      </p:sp>
      <p:sp>
        <p:nvSpPr>
          <p:cNvPr id="5139" name="文本框 5138"/>
          <p:cNvSpPr txBox="1"/>
          <p:nvPr/>
        </p:nvSpPr>
        <p:spPr>
          <a:xfrm>
            <a:off x="3733800" y="3032126"/>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5140" name="文本框 5139"/>
          <p:cNvSpPr txBox="1"/>
          <p:nvPr/>
        </p:nvSpPr>
        <p:spPr>
          <a:xfrm>
            <a:off x="5334000" y="3032126"/>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5141" name="文本框 5140"/>
          <p:cNvSpPr txBox="1"/>
          <p:nvPr/>
        </p:nvSpPr>
        <p:spPr>
          <a:xfrm>
            <a:off x="58674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5142" name="文本框 5141"/>
          <p:cNvSpPr txBox="1"/>
          <p:nvPr/>
        </p:nvSpPr>
        <p:spPr>
          <a:xfrm>
            <a:off x="4724400" y="3032126"/>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5143" name="文本框 5142"/>
          <p:cNvSpPr txBox="1"/>
          <p:nvPr/>
        </p:nvSpPr>
        <p:spPr>
          <a:xfrm>
            <a:off x="4057650" y="3032126"/>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5144" name="文本框 5143"/>
          <p:cNvSpPr txBox="1"/>
          <p:nvPr/>
        </p:nvSpPr>
        <p:spPr>
          <a:xfrm>
            <a:off x="33528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5145" name="文本框 5144"/>
          <p:cNvSpPr txBox="1"/>
          <p:nvPr/>
        </p:nvSpPr>
        <p:spPr>
          <a:xfrm>
            <a:off x="29337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5146" name="文本框 5145"/>
          <p:cNvSpPr txBox="1"/>
          <p:nvPr/>
        </p:nvSpPr>
        <p:spPr>
          <a:xfrm>
            <a:off x="23622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5147" name="文本框 5146"/>
          <p:cNvSpPr txBox="1"/>
          <p:nvPr/>
        </p:nvSpPr>
        <p:spPr>
          <a:xfrm>
            <a:off x="18288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5148" name="文本框 5147"/>
          <p:cNvSpPr txBox="1"/>
          <p:nvPr/>
        </p:nvSpPr>
        <p:spPr>
          <a:xfrm>
            <a:off x="3886200" y="35814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O</a:t>
            </a:r>
          </a:p>
        </p:txBody>
      </p:sp>
      <p:sp>
        <p:nvSpPr>
          <p:cNvPr id="5150" name="文本框 5149"/>
          <p:cNvSpPr txBox="1"/>
          <p:nvPr/>
        </p:nvSpPr>
        <p:spPr>
          <a:xfrm>
            <a:off x="3200400" y="37338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A</a:t>
            </a:r>
            <a:r>
              <a:rPr lang="en-US" altLang="zh-CN" baseline="-25000">
                <a:latin typeface="Times New Roman" panose="02020603050405020304" pitchFamily="18" charset="0"/>
                <a:ea typeface="宋体" panose="02010600030101010101" pitchFamily="2" charset="-122"/>
              </a:rPr>
              <a:t>1</a:t>
            </a:r>
          </a:p>
        </p:txBody>
      </p:sp>
      <p:sp>
        <p:nvSpPr>
          <p:cNvPr id="5151" name="文本框 5150"/>
          <p:cNvSpPr txBox="1"/>
          <p:nvPr/>
        </p:nvSpPr>
        <p:spPr>
          <a:xfrm>
            <a:off x="2743200" y="37338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A</a:t>
            </a:r>
            <a:r>
              <a:rPr lang="en-US" altLang="zh-CN" baseline="-25000">
                <a:latin typeface="Times New Roman" panose="02020603050405020304" pitchFamily="18" charset="0"/>
                <a:ea typeface="宋体" panose="02010600030101010101" pitchFamily="2" charset="-122"/>
              </a:rPr>
              <a:t>2</a:t>
            </a:r>
          </a:p>
        </p:txBody>
      </p:sp>
      <p:sp>
        <p:nvSpPr>
          <p:cNvPr id="5152" name="文本框 5151"/>
          <p:cNvSpPr txBox="1"/>
          <p:nvPr/>
        </p:nvSpPr>
        <p:spPr>
          <a:xfrm>
            <a:off x="2209800" y="36576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A</a:t>
            </a:r>
            <a:r>
              <a:rPr lang="en-US" altLang="zh-CN" baseline="-25000">
                <a:latin typeface="Times New Roman" panose="02020603050405020304" pitchFamily="18" charset="0"/>
                <a:ea typeface="宋体" panose="02010600030101010101" pitchFamily="2" charset="-122"/>
              </a:rPr>
              <a:t>3</a:t>
            </a:r>
          </a:p>
        </p:txBody>
      </p:sp>
      <p:sp>
        <p:nvSpPr>
          <p:cNvPr id="5153" name="文本框 5152"/>
          <p:cNvSpPr txBox="1"/>
          <p:nvPr/>
        </p:nvSpPr>
        <p:spPr>
          <a:xfrm>
            <a:off x="1600200" y="33528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A</a:t>
            </a:r>
            <a:r>
              <a:rPr lang="en-US" altLang="zh-CN" baseline="-25000">
                <a:latin typeface="Times New Roman" panose="02020603050405020304" pitchFamily="18" charset="0"/>
                <a:ea typeface="宋体" panose="02010600030101010101" pitchFamily="2" charset="-122"/>
              </a:rPr>
              <a:t>4</a:t>
            </a:r>
          </a:p>
        </p:txBody>
      </p:sp>
      <p:sp>
        <p:nvSpPr>
          <p:cNvPr id="5155" name="文本框 5154"/>
          <p:cNvSpPr txBox="1"/>
          <p:nvPr/>
        </p:nvSpPr>
        <p:spPr>
          <a:xfrm>
            <a:off x="1905000" y="4419600"/>
            <a:ext cx="8305800" cy="1798638"/>
          </a:xfrm>
          <a:prstGeom prst="rect">
            <a:avLst/>
          </a:prstGeom>
          <a:noFill/>
          <a:ln w="9525">
            <a:noFill/>
          </a:ln>
        </p:spPr>
        <p:txBody>
          <a:bodyPr>
            <a:spAutoFit/>
          </a:bodyPr>
          <a:lstStyle/>
          <a:p>
            <a:pPr lvl="0">
              <a:spcBef>
                <a:spcPct val="50000"/>
              </a:spcBef>
            </a:pPr>
            <a:r>
              <a:rPr lang="zh-CN" altLang="en-US" sz="3200" b="1" dirty="0">
                <a:solidFill>
                  <a:schemeClr val="accent2"/>
                </a:solidFill>
                <a:latin typeface="Times New Roman" panose="02020603050405020304" pitchFamily="18" charset="0"/>
                <a:ea typeface="宋体" panose="02010600030101010101" pitchFamily="2" charset="-122"/>
              </a:rPr>
              <a:t>连接直线外一点与直线上各点的所有线段中，垂线段最短。</a:t>
            </a:r>
          </a:p>
          <a:p>
            <a:pPr lvl="0">
              <a:spcBef>
                <a:spcPct val="50000"/>
              </a:spcBef>
            </a:pPr>
            <a:r>
              <a:rPr lang="zh-CN" altLang="en-US" sz="3200" b="1" dirty="0">
                <a:latin typeface="Times New Roman" panose="02020603050405020304" pitchFamily="18" charset="0"/>
                <a:ea typeface="宋体" panose="02010600030101010101" pitchFamily="2" charset="-122"/>
              </a:rPr>
              <a:t>简单说成</a:t>
            </a:r>
            <a:r>
              <a:rPr lang="zh-CN" altLang="en-US" sz="3200" b="1" dirty="0">
                <a:solidFill>
                  <a:srgbClr val="FF0066"/>
                </a:solidFill>
                <a:latin typeface="Times New Roman" panose="02020603050405020304" pitchFamily="18" charset="0"/>
                <a:ea typeface="宋体" panose="02010600030101010101" pitchFamily="2" charset="-122"/>
              </a:rPr>
              <a:t>垂线段最短</a:t>
            </a:r>
          </a:p>
        </p:txBody>
      </p:sp>
      <p:sp>
        <p:nvSpPr>
          <p:cNvPr id="2" name="页脚占位符 1"/>
          <p:cNvSpPr>
            <a:spLocks noGrp="1"/>
          </p:cNvSpPr>
          <p:nvPr>
            <p:ph type="ftr" sz="quarter" idx="11"/>
          </p:nvPr>
        </p:nvSpPr>
        <p:spPr/>
        <p:txBody>
          <a:bodyPr/>
          <a:lstStyle/>
          <a:p>
            <a:pPr lvl="0"/>
            <a:r>
              <a:rPr lang="zh-CN" dirty="0"/>
              <a:t>www.1230.org 初中数学资源网</a:t>
            </a:r>
          </a:p>
        </p:txBody>
      </p:sp>
    </p:spTree>
    <p:extLst>
      <p:ext uri="{BB962C8B-B14F-4D97-AF65-F5344CB8AC3E}">
        <p14:creationId xmlns:p14="http://schemas.microsoft.com/office/powerpoint/2010/main" val="79342127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矩形 26625"/>
          <p:cNvSpPr/>
          <p:nvPr/>
        </p:nvSpPr>
        <p:spPr>
          <a:xfrm>
            <a:off x="1919288" y="404813"/>
            <a:ext cx="2743200" cy="457200"/>
          </a:xfrm>
          <a:prstGeom prst="rect">
            <a:avLst/>
          </a:prstGeom>
        </p:spPr>
        <p:txBody>
          <a:bodyPr wrap="none" fromWordArt="1">
            <a:prstTxWarp prst="textPlain">
              <a:avLst>
                <a:gd name="adj" fmla="val 50000"/>
              </a:avLst>
            </a:prstTxWarp>
            <a:normAutofit fontScale="77500" lnSpcReduction="20000"/>
          </a:bodyPr>
          <a:lstStyle/>
          <a:p>
            <a:pPr algn="ctr"/>
            <a:r>
              <a:rPr lang="zh-CN" altLang="en-US" sz="3600">
                <a:solidFill>
                  <a:srgbClr val="993300"/>
                </a:solidFill>
                <a:effectLst>
                  <a:outerShdw dist="35921" dir="2699999" algn="ctr" rotWithShape="0">
                    <a:srgbClr val="C0C0C0"/>
                  </a:outerShdw>
                </a:effectLst>
                <a:latin typeface="宋体" panose="02010600030101010101" pitchFamily="2" charset="-122"/>
                <a:ea typeface="宋体" panose="02010600030101010101" pitchFamily="2" charset="-122"/>
              </a:rPr>
              <a:t>二、知识探究</a:t>
            </a:r>
          </a:p>
        </p:txBody>
      </p:sp>
      <p:sp>
        <p:nvSpPr>
          <p:cNvPr id="26627" name="直接连接符 26626"/>
          <p:cNvSpPr/>
          <p:nvPr/>
        </p:nvSpPr>
        <p:spPr>
          <a:xfrm>
            <a:off x="1524000" y="3810000"/>
            <a:ext cx="4876800" cy="0"/>
          </a:xfrm>
          <a:prstGeom prst="line">
            <a:avLst/>
          </a:prstGeom>
          <a:ln w="9525" cap="flat" cmpd="sng">
            <a:solidFill>
              <a:schemeClr val="tx1"/>
            </a:solidFill>
            <a:prstDash val="solid"/>
            <a:headEnd type="none" w="med" len="med"/>
            <a:tailEnd type="none" w="med" len="med"/>
          </a:ln>
        </p:spPr>
      </p:sp>
      <p:sp>
        <p:nvSpPr>
          <p:cNvPr id="26628" name="文本框 26627"/>
          <p:cNvSpPr txBox="1"/>
          <p:nvPr/>
        </p:nvSpPr>
        <p:spPr>
          <a:xfrm>
            <a:off x="3733800" y="10668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6629" name="文本框 26628"/>
          <p:cNvSpPr txBox="1"/>
          <p:nvPr/>
        </p:nvSpPr>
        <p:spPr>
          <a:xfrm>
            <a:off x="3429000" y="1676400"/>
            <a:ext cx="838200" cy="369332"/>
          </a:xfrm>
          <a:prstGeom prst="rect">
            <a:avLst/>
          </a:prstGeom>
          <a:noFill/>
          <a:ln w="9525">
            <a:noFill/>
          </a:ln>
        </p:spPr>
        <p:txBody>
          <a:bodyPr>
            <a:spAutoFit/>
          </a:bodyPr>
          <a:lstStyle/>
          <a:p>
            <a:pPr lvl="0">
              <a:spcBef>
                <a:spcPct val="50000"/>
              </a:spcBef>
            </a:pPr>
            <a:r>
              <a:rPr lang="zh-CN" altLang="en-US">
                <a:latin typeface="Times New Roman" panose="02020603050405020304" pitchFamily="18" charset="0"/>
                <a:ea typeface="宋体" panose="02010600030101010101" pitchFamily="2" charset="-122"/>
              </a:rPr>
              <a:t>Ｐ</a:t>
            </a:r>
          </a:p>
        </p:txBody>
      </p:sp>
      <p:sp>
        <p:nvSpPr>
          <p:cNvPr id="26630" name="直接连接符 26629"/>
          <p:cNvSpPr/>
          <p:nvPr/>
        </p:nvSpPr>
        <p:spPr>
          <a:xfrm flipH="1">
            <a:off x="2362200" y="1676400"/>
            <a:ext cx="1752600" cy="2438400"/>
          </a:xfrm>
          <a:prstGeom prst="line">
            <a:avLst/>
          </a:prstGeom>
          <a:ln w="9525" cap="flat" cmpd="sng">
            <a:solidFill>
              <a:schemeClr val="tx1"/>
            </a:solidFill>
            <a:prstDash val="solid"/>
            <a:headEnd type="none" w="med" len="med"/>
            <a:tailEnd type="none" w="med" len="med"/>
          </a:ln>
        </p:spPr>
      </p:sp>
      <p:sp>
        <p:nvSpPr>
          <p:cNvPr id="26631" name="直接连接符 26630"/>
          <p:cNvSpPr/>
          <p:nvPr/>
        </p:nvSpPr>
        <p:spPr>
          <a:xfrm flipH="1">
            <a:off x="3124200" y="1828800"/>
            <a:ext cx="838200" cy="2133600"/>
          </a:xfrm>
          <a:prstGeom prst="line">
            <a:avLst/>
          </a:prstGeom>
          <a:ln w="9525" cap="flat" cmpd="sng">
            <a:solidFill>
              <a:schemeClr val="tx1"/>
            </a:solidFill>
            <a:prstDash val="solid"/>
            <a:headEnd type="none" w="med" len="med"/>
            <a:tailEnd type="none" w="med" len="med"/>
          </a:ln>
        </p:spPr>
      </p:sp>
      <p:sp>
        <p:nvSpPr>
          <p:cNvPr id="26632" name="直接连接符 26631"/>
          <p:cNvSpPr/>
          <p:nvPr/>
        </p:nvSpPr>
        <p:spPr>
          <a:xfrm flipH="1">
            <a:off x="3581400" y="1752600"/>
            <a:ext cx="381000" cy="2286000"/>
          </a:xfrm>
          <a:prstGeom prst="line">
            <a:avLst/>
          </a:prstGeom>
          <a:ln w="9525" cap="flat" cmpd="sng">
            <a:solidFill>
              <a:schemeClr val="tx1"/>
            </a:solidFill>
            <a:prstDash val="solid"/>
            <a:headEnd type="none" w="med" len="med"/>
            <a:tailEnd type="none" w="med" len="med"/>
          </a:ln>
        </p:spPr>
      </p:sp>
      <p:sp>
        <p:nvSpPr>
          <p:cNvPr id="26633" name="直接连接符 26632"/>
          <p:cNvSpPr/>
          <p:nvPr/>
        </p:nvSpPr>
        <p:spPr>
          <a:xfrm>
            <a:off x="3962400" y="1828800"/>
            <a:ext cx="0" cy="2438400"/>
          </a:xfrm>
          <a:prstGeom prst="line">
            <a:avLst/>
          </a:prstGeom>
          <a:ln w="9525" cap="flat" cmpd="sng">
            <a:solidFill>
              <a:schemeClr val="tx1"/>
            </a:solidFill>
            <a:prstDash val="solid"/>
            <a:headEnd type="none" w="med" len="med"/>
            <a:tailEnd type="none" w="med" len="med"/>
          </a:ln>
        </p:spPr>
      </p:sp>
      <p:sp>
        <p:nvSpPr>
          <p:cNvPr id="26634" name="直接连接符 26633"/>
          <p:cNvSpPr/>
          <p:nvPr/>
        </p:nvSpPr>
        <p:spPr>
          <a:xfrm>
            <a:off x="3962400" y="1828800"/>
            <a:ext cx="381000" cy="2209800"/>
          </a:xfrm>
          <a:prstGeom prst="line">
            <a:avLst/>
          </a:prstGeom>
          <a:ln w="9525" cap="flat" cmpd="sng">
            <a:solidFill>
              <a:schemeClr val="tx1"/>
            </a:solidFill>
            <a:prstDash val="solid"/>
            <a:headEnd type="none" w="med" len="med"/>
            <a:tailEnd type="none" w="med" len="med"/>
          </a:ln>
        </p:spPr>
      </p:sp>
      <p:sp>
        <p:nvSpPr>
          <p:cNvPr id="26635" name="直接连接符 26634"/>
          <p:cNvSpPr/>
          <p:nvPr/>
        </p:nvSpPr>
        <p:spPr>
          <a:xfrm>
            <a:off x="3962400" y="1828800"/>
            <a:ext cx="1143000" cy="2209800"/>
          </a:xfrm>
          <a:prstGeom prst="line">
            <a:avLst/>
          </a:prstGeom>
          <a:ln w="9525" cap="flat" cmpd="sng">
            <a:solidFill>
              <a:schemeClr val="tx1"/>
            </a:solidFill>
            <a:prstDash val="solid"/>
            <a:headEnd type="none" w="med" len="med"/>
            <a:tailEnd type="none" w="med" len="med"/>
          </a:ln>
        </p:spPr>
      </p:sp>
      <p:sp>
        <p:nvSpPr>
          <p:cNvPr id="26636" name="直接连接符 26635"/>
          <p:cNvSpPr/>
          <p:nvPr/>
        </p:nvSpPr>
        <p:spPr>
          <a:xfrm>
            <a:off x="3962400" y="1828800"/>
            <a:ext cx="1905000" cy="2286000"/>
          </a:xfrm>
          <a:prstGeom prst="line">
            <a:avLst/>
          </a:prstGeom>
          <a:ln w="9525" cap="flat" cmpd="sng">
            <a:solidFill>
              <a:schemeClr val="tx1"/>
            </a:solidFill>
            <a:prstDash val="solid"/>
            <a:headEnd type="none" w="med" len="med"/>
            <a:tailEnd type="none" w="med" len="med"/>
          </a:ln>
        </p:spPr>
      </p:sp>
      <p:sp>
        <p:nvSpPr>
          <p:cNvPr id="26637" name="直接连接符 26636"/>
          <p:cNvSpPr/>
          <p:nvPr/>
        </p:nvSpPr>
        <p:spPr>
          <a:xfrm>
            <a:off x="3962400" y="1828800"/>
            <a:ext cx="2362200" cy="2209800"/>
          </a:xfrm>
          <a:prstGeom prst="line">
            <a:avLst/>
          </a:prstGeom>
          <a:ln w="9525" cap="flat" cmpd="sng">
            <a:solidFill>
              <a:schemeClr val="tx1"/>
            </a:solidFill>
            <a:prstDash val="solid"/>
            <a:headEnd type="none" w="med" len="med"/>
            <a:tailEnd type="none" w="med" len="med"/>
          </a:ln>
        </p:spPr>
      </p:sp>
      <p:sp>
        <p:nvSpPr>
          <p:cNvPr id="26638" name="直接连接符 26637"/>
          <p:cNvSpPr/>
          <p:nvPr/>
        </p:nvSpPr>
        <p:spPr>
          <a:xfrm flipH="1">
            <a:off x="1905000" y="1752600"/>
            <a:ext cx="2133600" cy="2286000"/>
          </a:xfrm>
          <a:prstGeom prst="line">
            <a:avLst/>
          </a:prstGeom>
          <a:ln w="9525" cap="flat" cmpd="sng">
            <a:solidFill>
              <a:schemeClr val="tx1"/>
            </a:solidFill>
            <a:prstDash val="solid"/>
            <a:headEnd type="none" w="med" len="med"/>
            <a:tailEnd type="none" w="med" len="med"/>
          </a:ln>
        </p:spPr>
      </p:sp>
      <p:sp>
        <p:nvSpPr>
          <p:cNvPr id="26639" name="文本框 26638"/>
          <p:cNvSpPr txBox="1"/>
          <p:nvPr/>
        </p:nvSpPr>
        <p:spPr>
          <a:xfrm>
            <a:off x="3733800" y="3032126"/>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6640" name="文本框 26639"/>
          <p:cNvSpPr txBox="1"/>
          <p:nvPr/>
        </p:nvSpPr>
        <p:spPr>
          <a:xfrm>
            <a:off x="5334000" y="3032126"/>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6641" name="文本框 26640"/>
          <p:cNvSpPr txBox="1"/>
          <p:nvPr/>
        </p:nvSpPr>
        <p:spPr>
          <a:xfrm>
            <a:off x="58674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6642" name="文本框 26641"/>
          <p:cNvSpPr txBox="1"/>
          <p:nvPr/>
        </p:nvSpPr>
        <p:spPr>
          <a:xfrm>
            <a:off x="4724400" y="3032126"/>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6643" name="文本框 26642"/>
          <p:cNvSpPr txBox="1"/>
          <p:nvPr/>
        </p:nvSpPr>
        <p:spPr>
          <a:xfrm>
            <a:off x="4057650" y="3032126"/>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6644" name="文本框 26643"/>
          <p:cNvSpPr txBox="1"/>
          <p:nvPr/>
        </p:nvSpPr>
        <p:spPr>
          <a:xfrm>
            <a:off x="33528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6645" name="文本框 26644"/>
          <p:cNvSpPr txBox="1"/>
          <p:nvPr/>
        </p:nvSpPr>
        <p:spPr>
          <a:xfrm>
            <a:off x="29337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6646" name="文本框 26645"/>
          <p:cNvSpPr txBox="1"/>
          <p:nvPr/>
        </p:nvSpPr>
        <p:spPr>
          <a:xfrm>
            <a:off x="23622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6647" name="文本框 26646"/>
          <p:cNvSpPr txBox="1"/>
          <p:nvPr/>
        </p:nvSpPr>
        <p:spPr>
          <a:xfrm>
            <a:off x="1828800" y="3048001"/>
            <a:ext cx="457200" cy="1006475"/>
          </a:xfrm>
          <a:prstGeom prst="rect">
            <a:avLst/>
          </a:prstGeom>
          <a:noFill/>
          <a:ln w="9525">
            <a:noFill/>
          </a:ln>
        </p:spPr>
        <p:txBody>
          <a:bodyPr>
            <a:spAutoFit/>
          </a:bodyPr>
          <a:lstStyle/>
          <a:p>
            <a:pPr lvl="0">
              <a:spcBef>
                <a:spcPct val="50000"/>
              </a:spcBef>
            </a:pPr>
            <a:r>
              <a:rPr lang="zh-CN" altLang="en-US" sz="6000">
                <a:latin typeface="Times New Roman" panose="02020603050405020304" pitchFamily="18" charset="0"/>
                <a:ea typeface="宋体" panose="02010600030101010101" pitchFamily="2" charset="-122"/>
              </a:rPr>
              <a:t>．</a:t>
            </a:r>
          </a:p>
        </p:txBody>
      </p:sp>
      <p:sp>
        <p:nvSpPr>
          <p:cNvPr id="26648" name="文本框 26647"/>
          <p:cNvSpPr txBox="1"/>
          <p:nvPr/>
        </p:nvSpPr>
        <p:spPr>
          <a:xfrm>
            <a:off x="3886200" y="35814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O</a:t>
            </a:r>
          </a:p>
        </p:txBody>
      </p:sp>
      <p:sp>
        <p:nvSpPr>
          <p:cNvPr id="26649" name="文本框 26648"/>
          <p:cNvSpPr txBox="1"/>
          <p:nvPr/>
        </p:nvSpPr>
        <p:spPr>
          <a:xfrm>
            <a:off x="3200400" y="37338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A</a:t>
            </a:r>
            <a:r>
              <a:rPr lang="en-US" altLang="zh-CN" baseline="-25000">
                <a:latin typeface="Times New Roman" panose="02020603050405020304" pitchFamily="18" charset="0"/>
                <a:ea typeface="宋体" panose="02010600030101010101" pitchFamily="2" charset="-122"/>
              </a:rPr>
              <a:t>1</a:t>
            </a:r>
          </a:p>
        </p:txBody>
      </p:sp>
      <p:sp>
        <p:nvSpPr>
          <p:cNvPr id="26650" name="文本框 26649"/>
          <p:cNvSpPr txBox="1"/>
          <p:nvPr/>
        </p:nvSpPr>
        <p:spPr>
          <a:xfrm>
            <a:off x="2743200" y="37338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A</a:t>
            </a:r>
            <a:r>
              <a:rPr lang="en-US" altLang="zh-CN" baseline="-25000">
                <a:latin typeface="Times New Roman" panose="02020603050405020304" pitchFamily="18" charset="0"/>
                <a:ea typeface="宋体" panose="02010600030101010101" pitchFamily="2" charset="-122"/>
              </a:rPr>
              <a:t>2</a:t>
            </a:r>
          </a:p>
        </p:txBody>
      </p:sp>
      <p:sp>
        <p:nvSpPr>
          <p:cNvPr id="26651" name="文本框 26650"/>
          <p:cNvSpPr txBox="1"/>
          <p:nvPr/>
        </p:nvSpPr>
        <p:spPr>
          <a:xfrm>
            <a:off x="2209800" y="36576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A</a:t>
            </a:r>
            <a:r>
              <a:rPr lang="en-US" altLang="zh-CN" baseline="-25000">
                <a:latin typeface="Times New Roman" panose="02020603050405020304" pitchFamily="18" charset="0"/>
                <a:ea typeface="宋体" panose="02010600030101010101" pitchFamily="2" charset="-122"/>
              </a:rPr>
              <a:t>3</a:t>
            </a:r>
          </a:p>
        </p:txBody>
      </p:sp>
      <p:sp>
        <p:nvSpPr>
          <p:cNvPr id="26652" name="文本框 26651"/>
          <p:cNvSpPr txBox="1"/>
          <p:nvPr/>
        </p:nvSpPr>
        <p:spPr>
          <a:xfrm>
            <a:off x="1600200" y="3352800"/>
            <a:ext cx="762000" cy="369332"/>
          </a:xfrm>
          <a:prstGeom prst="rect">
            <a:avLst/>
          </a:prstGeom>
          <a:noFill/>
          <a:ln w="9525">
            <a:noFill/>
          </a:ln>
        </p:spPr>
        <p:txBody>
          <a:bodyPr>
            <a:spAutoFit/>
          </a:bodyPr>
          <a:lstStyle/>
          <a:p>
            <a:pPr lvl="0">
              <a:spcBef>
                <a:spcPct val="50000"/>
              </a:spcBef>
            </a:pPr>
            <a:r>
              <a:rPr lang="en-US" altLang="zh-CN">
                <a:latin typeface="Times New Roman" panose="02020603050405020304" pitchFamily="18" charset="0"/>
                <a:ea typeface="宋体" panose="02010600030101010101" pitchFamily="2" charset="-122"/>
              </a:rPr>
              <a:t>A</a:t>
            </a:r>
            <a:r>
              <a:rPr lang="en-US" altLang="zh-CN" baseline="-25000">
                <a:latin typeface="Times New Roman" panose="02020603050405020304" pitchFamily="18" charset="0"/>
                <a:ea typeface="宋体" panose="02010600030101010101" pitchFamily="2" charset="-122"/>
              </a:rPr>
              <a:t>4</a:t>
            </a:r>
          </a:p>
        </p:txBody>
      </p:sp>
      <p:sp>
        <p:nvSpPr>
          <p:cNvPr id="26655" name="文本框 26654"/>
          <p:cNvSpPr txBox="1"/>
          <p:nvPr/>
        </p:nvSpPr>
        <p:spPr>
          <a:xfrm>
            <a:off x="1847850" y="4508501"/>
            <a:ext cx="7848600" cy="1311275"/>
          </a:xfrm>
          <a:prstGeom prst="rect">
            <a:avLst/>
          </a:prstGeom>
          <a:noFill/>
          <a:ln w="9525">
            <a:noFill/>
          </a:ln>
        </p:spPr>
        <p:txBody>
          <a:bodyPr>
            <a:spAutoFit/>
          </a:bodyPr>
          <a:lstStyle/>
          <a:p>
            <a:pPr lvl="0">
              <a:spcBef>
                <a:spcPct val="50000"/>
              </a:spcBef>
            </a:pPr>
            <a:r>
              <a:rPr lang="zh-CN" altLang="en-US" sz="3200" b="1" dirty="0">
                <a:latin typeface="Times New Roman" panose="02020603050405020304" pitchFamily="18" charset="0"/>
                <a:ea typeface="宋体" panose="02010600030101010101" pitchFamily="2" charset="-122"/>
              </a:rPr>
              <a:t>直线</a:t>
            </a:r>
            <a:r>
              <a:rPr lang="zh-CN" altLang="en-US" sz="3200" b="1" dirty="0">
                <a:solidFill>
                  <a:srgbClr val="FF0066"/>
                </a:solidFill>
                <a:latin typeface="Times New Roman" panose="02020603050405020304" pitchFamily="18" charset="0"/>
                <a:ea typeface="宋体" panose="02010600030101010101" pitchFamily="2" charset="-122"/>
              </a:rPr>
              <a:t>外一点</a:t>
            </a:r>
            <a:r>
              <a:rPr lang="zh-CN" altLang="en-US" sz="3200" b="1" dirty="0">
                <a:latin typeface="Times New Roman" panose="02020603050405020304" pitchFamily="18" charset="0"/>
                <a:ea typeface="宋体" panose="02010600030101010101" pitchFamily="2" charset="-122"/>
              </a:rPr>
              <a:t>到这条直线的</a:t>
            </a:r>
            <a:r>
              <a:rPr lang="zh-CN" altLang="en-US" sz="3200" b="1" dirty="0">
                <a:solidFill>
                  <a:srgbClr val="FF0066"/>
                </a:solidFill>
                <a:latin typeface="Times New Roman" panose="02020603050405020304" pitchFamily="18" charset="0"/>
                <a:ea typeface="宋体" panose="02010600030101010101" pitchFamily="2" charset="-122"/>
              </a:rPr>
              <a:t>垂线段</a:t>
            </a:r>
            <a:r>
              <a:rPr lang="zh-CN" altLang="en-US" sz="3200" b="1" dirty="0">
                <a:latin typeface="Times New Roman" panose="02020603050405020304" pitchFamily="18" charset="0"/>
                <a:ea typeface="宋体" panose="02010600030101010101" pitchFamily="2" charset="-122"/>
              </a:rPr>
              <a:t>的</a:t>
            </a:r>
            <a:r>
              <a:rPr lang="zh-CN" altLang="en-US" sz="3200" b="1" dirty="0">
                <a:solidFill>
                  <a:srgbClr val="FF0066"/>
                </a:solidFill>
                <a:latin typeface="Times New Roman" panose="02020603050405020304" pitchFamily="18" charset="0"/>
                <a:ea typeface="宋体" panose="02010600030101010101" pitchFamily="2" charset="-122"/>
              </a:rPr>
              <a:t>长度</a:t>
            </a:r>
            <a:r>
              <a:rPr lang="zh-CN" altLang="en-US" sz="3200" b="1" dirty="0">
                <a:latin typeface="Times New Roman" panose="02020603050405020304" pitchFamily="18" charset="0"/>
                <a:ea typeface="宋体" panose="02010600030101010101" pitchFamily="2" charset="-122"/>
              </a:rPr>
              <a:t>，</a:t>
            </a:r>
          </a:p>
          <a:p>
            <a:pPr lvl="0">
              <a:spcBef>
                <a:spcPct val="50000"/>
              </a:spcBef>
            </a:pPr>
            <a:r>
              <a:rPr lang="zh-CN" altLang="en-US" sz="3200" b="1" dirty="0">
                <a:latin typeface="Times New Roman" panose="02020603050405020304" pitchFamily="18" charset="0"/>
                <a:ea typeface="宋体" panose="02010600030101010101" pitchFamily="2" charset="-122"/>
              </a:rPr>
              <a:t>叫做</a:t>
            </a:r>
            <a:r>
              <a:rPr lang="zh-CN" altLang="en-US" sz="3200" b="1" dirty="0">
                <a:solidFill>
                  <a:srgbClr val="FF0066"/>
                </a:solidFill>
                <a:latin typeface="Times New Roman" panose="02020603050405020304" pitchFamily="18" charset="0"/>
                <a:ea typeface="宋体" panose="02010600030101010101" pitchFamily="2" charset="-122"/>
              </a:rPr>
              <a:t>点到直线的距离。</a:t>
            </a:r>
            <a:endParaRPr lang="zh-CN" altLang="en-US" sz="3200" b="1">
              <a:solidFill>
                <a:srgbClr val="FF0066"/>
              </a:solidFill>
              <a:latin typeface="Times New Roman" panose="02020603050405020304" pitchFamily="18" charset="0"/>
              <a:ea typeface="宋体" panose="02010600030101010101" pitchFamily="2" charset="-122"/>
            </a:endParaRPr>
          </a:p>
        </p:txBody>
      </p:sp>
      <p:sp>
        <p:nvSpPr>
          <p:cNvPr id="2" name="页脚占位符 1"/>
          <p:cNvSpPr>
            <a:spLocks noGrp="1"/>
          </p:cNvSpPr>
          <p:nvPr>
            <p:ph type="ftr" sz="quarter" idx="11"/>
          </p:nvPr>
        </p:nvSpPr>
        <p:spPr/>
        <p:txBody>
          <a:bodyPr/>
          <a:lstStyle/>
          <a:p>
            <a:pPr lvl="0"/>
            <a:r>
              <a:rPr lang="zh-CN" dirty="0"/>
              <a:t>www.1230.org 初中数学资源网</a:t>
            </a:r>
          </a:p>
        </p:txBody>
      </p:sp>
    </p:spTree>
    <p:extLst>
      <p:ext uri="{BB962C8B-B14F-4D97-AF65-F5344CB8AC3E}">
        <p14:creationId xmlns:p14="http://schemas.microsoft.com/office/powerpoint/2010/main" val="130532066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直接连接符 34817"/>
          <p:cNvSpPr/>
          <p:nvPr/>
        </p:nvSpPr>
        <p:spPr>
          <a:xfrm>
            <a:off x="6096001" y="836614"/>
            <a:ext cx="1584325" cy="1584325"/>
          </a:xfrm>
          <a:prstGeom prst="line">
            <a:avLst/>
          </a:prstGeom>
          <a:ln w="63500" cap="flat" cmpd="sng">
            <a:solidFill>
              <a:srgbClr val="993300"/>
            </a:solidFill>
            <a:prstDash val="solid"/>
            <a:headEnd type="none" w="med" len="med"/>
            <a:tailEnd type="none" w="med" len="med"/>
          </a:ln>
        </p:spPr>
      </p:sp>
      <p:sp>
        <p:nvSpPr>
          <p:cNvPr id="34819" name="直接连接符 34818"/>
          <p:cNvSpPr/>
          <p:nvPr/>
        </p:nvSpPr>
        <p:spPr>
          <a:xfrm>
            <a:off x="6096000" y="836614"/>
            <a:ext cx="2808288" cy="1584325"/>
          </a:xfrm>
          <a:prstGeom prst="line">
            <a:avLst/>
          </a:prstGeom>
          <a:ln w="63500" cap="flat" cmpd="sng">
            <a:solidFill>
              <a:srgbClr val="993300"/>
            </a:solidFill>
            <a:prstDash val="solid"/>
            <a:headEnd type="none" w="med" len="med"/>
            <a:tailEnd type="none" w="med" len="med"/>
          </a:ln>
        </p:spPr>
      </p:sp>
      <p:sp>
        <p:nvSpPr>
          <p:cNvPr id="34820" name="直接连接符 34819"/>
          <p:cNvSpPr/>
          <p:nvPr/>
        </p:nvSpPr>
        <p:spPr>
          <a:xfrm flipH="1">
            <a:off x="5591176" y="836613"/>
            <a:ext cx="504825" cy="1511300"/>
          </a:xfrm>
          <a:prstGeom prst="line">
            <a:avLst/>
          </a:prstGeom>
          <a:ln w="63500" cap="flat" cmpd="sng">
            <a:solidFill>
              <a:srgbClr val="993300"/>
            </a:solidFill>
            <a:prstDash val="solid"/>
            <a:headEnd type="none" w="med" len="med"/>
            <a:tailEnd type="none" w="med" len="med"/>
          </a:ln>
        </p:spPr>
      </p:sp>
      <p:sp>
        <p:nvSpPr>
          <p:cNvPr id="34821" name="直接连接符 34820"/>
          <p:cNvSpPr/>
          <p:nvPr/>
        </p:nvSpPr>
        <p:spPr>
          <a:xfrm flipH="1">
            <a:off x="4583114" y="836614"/>
            <a:ext cx="1512887" cy="1584325"/>
          </a:xfrm>
          <a:prstGeom prst="line">
            <a:avLst/>
          </a:prstGeom>
          <a:ln w="63500" cap="flat" cmpd="sng">
            <a:solidFill>
              <a:srgbClr val="993300"/>
            </a:solidFill>
            <a:prstDash val="solid"/>
            <a:headEnd type="none" w="med" len="med"/>
            <a:tailEnd type="none" w="med" len="med"/>
          </a:ln>
        </p:spPr>
      </p:sp>
      <p:sp>
        <p:nvSpPr>
          <p:cNvPr id="34822" name="文本框 34821"/>
          <p:cNvSpPr txBox="1"/>
          <p:nvPr/>
        </p:nvSpPr>
        <p:spPr>
          <a:xfrm>
            <a:off x="1990726" y="3213101"/>
            <a:ext cx="7561263" cy="1190625"/>
          </a:xfrm>
          <a:prstGeom prst="rect">
            <a:avLst/>
          </a:prstGeom>
          <a:noFill/>
          <a:ln w="9525">
            <a:noFill/>
          </a:ln>
        </p:spPr>
        <p:txBody>
          <a:bodyPr>
            <a:spAutoFit/>
          </a:bodyPr>
          <a:lstStyle/>
          <a:p>
            <a:pPr lvl="0">
              <a:spcBef>
                <a:spcPct val="50000"/>
              </a:spcBef>
            </a:pPr>
            <a:r>
              <a:rPr lang="zh-CN" altLang="en-US" sz="3600" b="1">
                <a:solidFill>
                  <a:srgbClr val="06070E"/>
                </a:solidFill>
                <a:latin typeface="Times New Roman" panose="02020603050405020304" pitchFamily="18" charset="0"/>
                <a:ea typeface="黑体" panose="02010609060101010101" pitchFamily="49" charset="-122"/>
              </a:rPr>
              <a:t>连接直线外一点与直线上各点的所有线段中，垂线段最短。</a:t>
            </a:r>
          </a:p>
        </p:txBody>
      </p:sp>
      <p:sp>
        <p:nvSpPr>
          <p:cNvPr id="34823" name="文本框 34822"/>
          <p:cNvSpPr txBox="1"/>
          <p:nvPr/>
        </p:nvSpPr>
        <p:spPr>
          <a:xfrm>
            <a:off x="3449639" y="3762375"/>
            <a:ext cx="3240087" cy="641350"/>
          </a:xfrm>
          <a:prstGeom prst="rect">
            <a:avLst/>
          </a:prstGeom>
          <a:noFill/>
          <a:ln w="9525">
            <a:noFill/>
          </a:ln>
        </p:spPr>
        <p:txBody>
          <a:bodyPr>
            <a:spAutoFit/>
          </a:bodyPr>
          <a:lstStyle/>
          <a:p>
            <a:pPr lvl="0" algn="ctr">
              <a:spcBef>
                <a:spcPct val="50000"/>
              </a:spcBef>
            </a:pPr>
            <a:r>
              <a:rPr lang="zh-CN" altLang="en-US" sz="3600" b="1">
                <a:solidFill>
                  <a:srgbClr val="FF00FF"/>
                </a:solidFill>
                <a:latin typeface="Times New Roman" panose="02020603050405020304" pitchFamily="18" charset="0"/>
                <a:ea typeface="黑体" panose="02010609060101010101" pitchFamily="49" charset="-122"/>
              </a:rPr>
              <a:t>垂线段最短</a:t>
            </a:r>
          </a:p>
        </p:txBody>
      </p:sp>
      <p:sp>
        <p:nvSpPr>
          <p:cNvPr id="34824" name="文本框 34823"/>
          <p:cNvSpPr txBox="1"/>
          <p:nvPr/>
        </p:nvSpPr>
        <p:spPr>
          <a:xfrm>
            <a:off x="1919289" y="5229226"/>
            <a:ext cx="8569325" cy="1190625"/>
          </a:xfrm>
          <a:prstGeom prst="rect">
            <a:avLst/>
          </a:prstGeom>
          <a:noFill/>
          <a:ln w="9525">
            <a:noFill/>
          </a:ln>
        </p:spPr>
        <p:txBody>
          <a:bodyPr>
            <a:spAutoFit/>
          </a:bodyPr>
          <a:lstStyle/>
          <a:p>
            <a:pPr lvl="0">
              <a:spcBef>
                <a:spcPct val="50000"/>
              </a:spcBef>
            </a:pPr>
            <a:r>
              <a:rPr lang="zh-CN" altLang="en-US" sz="3600" b="1">
                <a:solidFill>
                  <a:srgbClr val="06070E"/>
                </a:solidFill>
                <a:latin typeface="Times New Roman" panose="02020603050405020304" pitchFamily="18" charset="0"/>
                <a:ea typeface="黑体" panose="02010609060101010101" pitchFamily="49" charset="-122"/>
              </a:rPr>
              <a:t>直线外一点到这条直线的</a:t>
            </a:r>
            <a:r>
              <a:rPr lang="zh-CN" altLang="en-US" sz="3600" b="1">
                <a:solidFill>
                  <a:schemeClr val="hlink"/>
                </a:solidFill>
                <a:latin typeface="Times New Roman" panose="02020603050405020304" pitchFamily="18" charset="0"/>
                <a:ea typeface="黑体" panose="02010609060101010101" pitchFamily="49" charset="-122"/>
              </a:rPr>
              <a:t>垂线段的长度</a:t>
            </a:r>
            <a:r>
              <a:rPr lang="zh-CN" altLang="en-US" sz="3600" b="1">
                <a:solidFill>
                  <a:srgbClr val="06070E"/>
                </a:solidFill>
                <a:latin typeface="Times New Roman" panose="02020603050405020304" pitchFamily="18" charset="0"/>
                <a:ea typeface="黑体" panose="02010609060101010101" pitchFamily="49" charset="-122"/>
              </a:rPr>
              <a:t>，叫做</a:t>
            </a:r>
            <a:r>
              <a:rPr lang="zh-CN" altLang="en-US" sz="3600" b="1">
                <a:solidFill>
                  <a:srgbClr val="FF3399"/>
                </a:solidFill>
                <a:effectLst>
                  <a:outerShdw blurRad="38100" dist="38100" dir="2700000">
                    <a:srgbClr val="C0C0C0"/>
                  </a:outerShdw>
                </a:effectLst>
                <a:latin typeface="Times New Roman" panose="02020603050405020304" pitchFamily="18" charset="0"/>
                <a:ea typeface="黑体" panose="02010609060101010101" pitchFamily="49" charset="-122"/>
              </a:rPr>
              <a:t>点到直线的距离</a:t>
            </a:r>
            <a:r>
              <a:rPr lang="zh-CN" altLang="en-US" sz="3600" b="1">
                <a:solidFill>
                  <a:srgbClr val="06070E"/>
                </a:solidFill>
                <a:latin typeface="Times New Roman" panose="02020603050405020304" pitchFamily="18" charset="0"/>
                <a:ea typeface="黑体" panose="02010609060101010101" pitchFamily="49" charset="-122"/>
              </a:rPr>
              <a:t>。</a:t>
            </a:r>
          </a:p>
        </p:txBody>
      </p:sp>
      <p:sp>
        <p:nvSpPr>
          <p:cNvPr id="34825" name="直接连接符 34824"/>
          <p:cNvSpPr/>
          <p:nvPr/>
        </p:nvSpPr>
        <p:spPr>
          <a:xfrm flipV="1">
            <a:off x="3359150" y="2420938"/>
            <a:ext cx="5976938" cy="0"/>
          </a:xfrm>
          <a:prstGeom prst="line">
            <a:avLst/>
          </a:prstGeom>
          <a:ln w="63500" cap="flat" cmpd="sng">
            <a:solidFill>
              <a:srgbClr val="993366"/>
            </a:solidFill>
            <a:prstDash val="solid"/>
            <a:headEnd type="none" w="med" len="med"/>
            <a:tailEnd type="none" w="med" len="med"/>
          </a:ln>
        </p:spPr>
      </p:sp>
      <p:sp>
        <p:nvSpPr>
          <p:cNvPr id="34826" name="直接连接符 34825"/>
          <p:cNvSpPr/>
          <p:nvPr/>
        </p:nvSpPr>
        <p:spPr>
          <a:xfrm flipH="1">
            <a:off x="4999038" y="809625"/>
            <a:ext cx="1066800" cy="1600200"/>
          </a:xfrm>
          <a:prstGeom prst="line">
            <a:avLst/>
          </a:prstGeom>
          <a:ln w="63500" cap="flat" cmpd="sng">
            <a:solidFill>
              <a:srgbClr val="993366"/>
            </a:solidFill>
            <a:prstDash val="solid"/>
            <a:headEnd type="none" w="med" len="med"/>
            <a:tailEnd type="none" w="med" len="med"/>
          </a:ln>
        </p:spPr>
      </p:sp>
      <p:sp>
        <p:nvSpPr>
          <p:cNvPr id="34827" name="直接连接符 34826"/>
          <p:cNvSpPr/>
          <p:nvPr/>
        </p:nvSpPr>
        <p:spPr>
          <a:xfrm>
            <a:off x="6065838" y="809625"/>
            <a:ext cx="0" cy="1600200"/>
          </a:xfrm>
          <a:prstGeom prst="line">
            <a:avLst/>
          </a:prstGeom>
          <a:ln w="63500" cap="flat" cmpd="sng">
            <a:solidFill>
              <a:srgbClr val="993366"/>
            </a:solidFill>
            <a:prstDash val="solid"/>
            <a:headEnd type="none" w="med" len="med"/>
            <a:tailEnd type="none" w="med" len="med"/>
          </a:ln>
        </p:spPr>
      </p:sp>
      <p:sp>
        <p:nvSpPr>
          <p:cNvPr id="34828" name="直接连接符 34827"/>
          <p:cNvSpPr/>
          <p:nvPr/>
        </p:nvSpPr>
        <p:spPr>
          <a:xfrm>
            <a:off x="6065838" y="809625"/>
            <a:ext cx="1066800" cy="1600200"/>
          </a:xfrm>
          <a:prstGeom prst="line">
            <a:avLst/>
          </a:prstGeom>
          <a:ln w="63500" cap="flat" cmpd="sng">
            <a:solidFill>
              <a:srgbClr val="993366"/>
            </a:solidFill>
            <a:prstDash val="solid"/>
            <a:headEnd type="none" w="med" len="med"/>
            <a:tailEnd type="none" w="med" len="med"/>
          </a:ln>
        </p:spPr>
      </p:sp>
      <p:grpSp>
        <p:nvGrpSpPr>
          <p:cNvPr id="34829" name="组合 34828"/>
          <p:cNvGrpSpPr/>
          <p:nvPr/>
        </p:nvGrpSpPr>
        <p:grpSpPr>
          <a:xfrm>
            <a:off x="6065838" y="2070101"/>
            <a:ext cx="381000" cy="339725"/>
            <a:chOff x="0" y="0"/>
            <a:chExt cx="240" cy="214"/>
          </a:xfrm>
        </p:grpSpPr>
        <p:sp>
          <p:nvSpPr>
            <p:cNvPr id="34830" name="直接连接符 34829"/>
            <p:cNvSpPr/>
            <p:nvPr/>
          </p:nvSpPr>
          <p:spPr>
            <a:xfrm>
              <a:off x="0" y="0"/>
              <a:ext cx="240" cy="0"/>
            </a:xfrm>
            <a:prstGeom prst="line">
              <a:avLst/>
            </a:prstGeom>
            <a:ln w="63500" cap="flat" cmpd="sng">
              <a:solidFill>
                <a:srgbClr val="993366"/>
              </a:solidFill>
              <a:prstDash val="solid"/>
              <a:headEnd type="none" w="med" len="med"/>
              <a:tailEnd type="none" w="med" len="med"/>
            </a:ln>
          </p:spPr>
        </p:sp>
        <p:sp>
          <p:nvSpPr>
            <p:cNvPr id="34831" name="直接连接符 34830"/>
            <p:cNvSpPr/>
            <p:nvPr/>
          </p:nvSpPr>
          <p:spPr>
            <a:xfrm>
              <a:off x="240" y="0"/>
              <a:ext cx="0" cy="214"/>
            </a:xfrm>
            <a:prstGeom prst="line">
              <a:avLst/>
            </a:prstGeom>
            <a:ln w="63500" cap="flat" cmpd="sng">
              <a:solidFill>
                <a:srgbClr val="993366"/>
              </a:solidFill>
              <a:prstDash val="solid"/>
              <a:headEnd type="none" w="med" len="med"/>
              <a:tailEnd type="none" w="med" len="med"/>
            </a:ln>
          </p:spPr>
        </p:sp>
      </p:grpSp>
      <p:sp>
        <p:nvSpPr>
          <p:cNvPr id="34832" name="直接连接符 34831"/>
          <p:cNvSpPr/>
          <p:nvPr/>
        </p:nvSpPr>
        <p:spPr>
          <a:xfrm>
            <a:off x="6065838" y="809625"/>
            <a:ext cx="2438400" cy="1600200"/>
          </a:xfrm>
          <a:prstGeom prst="line">
            <a:avLst/>
          </a:prstGeom>
          <a:ln w="63500" cap="flat" cmpd="sng">
            <a:solidFill>
              <a:srgbClr val="993366"/>
            </a:solidFill>
            <a:prstDash val="solid"/>
            <a:headEnd type="none" w="med" len="med"/>
            <a:tailEnd type="none" w="med" len="med"/>
          </a:ln>
        </p:spPr>
      </p:sp>
      <p:grpSp>
        <p:nvGrpSpPr>
          <p:cNvPr id="34833" name="组合 34832"/>
          <p:cNvGrpSpPr/>
          <p:nvPr/>
        </p:nvGrpSpPr>
        <p:grpSpPr>
          <a:xfrm>
            <a:off x="4511676" y="115889"/>
            <a:ext cx="5256213" cy="2941637"/>
            <a:chOff x="0" y="0"/>
            <a:chExt cx="3311" cy="1853"/>
          </a:xfrm>
        </p:grpSpPr>
        <p:grpSp>
          <p:nvGrpSpPr>
            <p:cNvPr id="34834" name="组合 34833"/>
            <p:cNvGrpSpPr/>
            <p:nvPr/>
          </p:nvGrpSpPr>
          <p:grpSpPr>
            <a:xfrm>
              <a:off x="163" y="0"/>
              <a:ext cx="3148" cy="1853"/>
              <a:chOff x="0" y="0"/>
              <a:chExt cx="3148" cy="1853"/>
            </a:xfrm>
          </p:grpSpPr>
          <p:sp>
            <p:nvSpPr>
              <p:cNvPr id="34835" name="矩形 34834"/>
              <p:cNvSpPr/>
              <p:nvPr/>
            </p:nvSpPr>
            <p:spPr>
              <a:xfrm>
                <a:off x="781" y="0"/>
                <a:ext cx="287" cy="365"/>
              </a:xfrm>
              <a:prstGeom prst="rect">
                <a:avLst/>
              </a:prstGeom>
              <a:noFill/>
              <a:ln w="9525">
                <a:noFill/>
              </a:ln>
            </p:spPr>
            <p:txBody>
              <a:bodyPr wrap="none" anchor="t">
                <a:spAutoFit/>
              </a:bodyPr>
              <a:lstStyle/>
              <a:p>
                <a:pPr lvl="0" algn="ctr" eaLnBrk="0" hangingPunct="0"/>
                <a:r>
                  <a:rPr lang="en-US" altLang="zh-CN" sz="3200" b="1" i="1">
                    <a:solidFill>
                      <a:srgbClr val="040000"/>
                    </a:solidFill>
                    <a:effectLst>
                      <a:outerShdw blurRad="38100" dist="38100" dir="2700000">
                        <a:srgbClr val="C0C0C0"/>
                      </a:outerShdw>
                    </a:effectLst>
                    <a:latin typeface="Arial" panose="020B0604020202020204" pitchFamily="34" charset="0"/>
                    <a:ea typeface="宋体" panose="02010600030101010101" pitchFamily="2" charset="-122"/>
                  </a:rPr>
                  <a:t>P</a:t>
                </a:r>
              </a:p>
            </p:txBody>
          </p:sp>
          <p:sp>
            <p:nvSpPr>
              <p:cNvPr id="34836" name="矩形 34835"/>
              <p:cNvSpPr/>
              <p:nvPr/>
            </p:nvSpPr>
            <p:spPr>
              <a:xfrm>
                <a:off x="0" y="1397"/>
                <a:ext cx="370" cy="365"/>
              </a:xfrm>
              <a:prstGeom prst="rect">
                <a:avLst/>
              </a:prstGeom>
              <a:noFill/>
              <a:ln w="9525">
                <a:noFill/>
              </a:ln>
            </p:spPr>
            <p:txBody>
              <a:bodyPr>
                <a:spAutoFit/>
              </a:bodyPr>
              <a:lstStyle/>
              <a:p>
                <a:pPr lvl="0" algn="ctr" eaLnBrk="0" hangingPunct="0"/>
                <a:r>
                  <a:rPr lang="en-US" altLang="zh-CN" sz="3200" b="1" i="1">
                    <a:solidFill>
                      <a:srgbClr val="040000"/>
                    </a:solidFill>
                    <a:latin typeface="Arial" panose="020B0604020202020204" pitchFamily="34" charset="0"/>
                    <a:ea typeface="宋体" panose="02010600030101010101" pitchFamily="2" charset="-122"/>
                  </a:rPr>
                  <a:t>A</a:t>
                </a:r>
              </a:p>
            </p:txBody>
          </p:sp>
          <p:sp>
            <p:nvSpPr>
              <p:cNvPr id="34837" name="矩形 34836"/>
              <p:cNvSpPr/>
              <p:nvPr/>
            </p:nvSpPr>
            <p:spPr>
              <a:xfrm>
                <a:off x="649" y="1488"/>
                <a:ext cx="301" cy="365"/>
              </a:xfrm>
              <a:prstGeom prst="rect">
                <a:avLst/>
              </a:prstGeom>
              <a:noFill/>
              <a:ln w="9525">
                <a:noFill/>
              </a:ln>
            </p:spPr>
            <p:txBody>
              <a:bodyPr wrap="none" anchor="t">
                <a:spAutoFit/>
              </a:bodyPr>
              <a:lstStyle/>
              <a:p>
                <a:pPr lvl="0" algn="ctr" eaLnBrk="0" hangingPunct="0"/>
                <a:r>
                  <a:rPr lang="en-US" altLang="zh-CN" sz="3200" b="1" i="1">
                    <a:solidFill>
                      <a:srgbClr val="040000"/>
                    </a:solidFill>
                    <a:effectLst>
                      <a:outerShdw blurRad="38100" dist="38100" dir="2700000">
                        <a:srgbClr val="C0C0C0"/>
                      </a:outerShdw>
                    </a:effectLst>
                    <a:latin typeface="Arial" panose="020B0604020202020204" pitchFamily="34" charset="0"/>
                    <a:ea typeface="宋体" panose="02010600030101010101" pitchFamily="2" charset="-122"/>
                  </a:rPr>
                  <a:t>B</a:t>
                </a:r>
              </a:p>
            </p:txBody>
          </p:sp>
          <p:sp>
            <p:nvSpPr>
              <p:cNvPr id="34838" name="矩形 34837"/>
              <p:cNvSpPr/>
              <p:nvPr/>
            </p:nvSpPr>
            <p:spPr>
              <a:xfrm>
                <a:off x="1368" y="1488"/>
                <a:ext cx="301" cy="365"/>
              </a:xfrm>
              <a:prstGeom prst="rect">
                <a:avLst/>
              </a:prstGeom>
              <a:noFill/>
              <a:ln w="9525">
                <a:noFill/>
              </a:ln>
            </p:spPr>
            <p:txBody>
              <a:bodyPr wrap="none" anchor="t">
                <a:spAutoFit/>
              </a:bodyPr>
              <a:lstStyle/>
              <a:p>
                <a:pPr lvl="0" algn="ctr" eaLnBrk="0" hangingPunct="0"/>
                <a:r>
                  <a:rPr lang="en-US" altLang="zh-CN" sz="3200" b="1" i="1">
                    <a:solidFill>
                      <a:srgbClr val="040000"/>
                    </a:solidFill>
                    <a:latin typeface="Arial" panose="020B0604020202020204" pitchFamily="34" charset="0"/>
                    <a:ea typeface="宋体" panose="02010600030101010101" pitchFamily="2" charset="-122"/>
                  </a:rPr>
                  <a:t>C</a:t>
                </a:r>
              </a:p>
            </p:txBody>
          </p:sp>
          <p:sp>
            <p:nvSpPr>
              <p:cNvPr id="34839" name="矩形 34838"/>
              <p:cNvSpPr/>
              <p:nvPr/>
            </p:nvSpPr>
            <p:spPr>
              <a:xfrm>
                <a:off x="2858" y="1269"/>
                <a:ext cx="290" cy="327"/>
              </a:xfrm>
              <a:prstGeom prst="rect">
                <a:avLst/>
              </a:prstGeom>
              <a:noFill/>
              <a:ln w="9525">
                <a:noFill/>
              </a:ln>
            </p:spPr>
            <p:txBody>
              <a:bodyPr wrap="none" anchor="t">
                <a:spAutoFit/>
              </a:bodyPr>
              <a:lstStyle/>
              <a:p>
                <a:pPr lvl="0" algn="ctr" eaLnBrk="0" hangingPunct="0"/>
                <a:r>
                  <a:rPr lang="en-US" altLang="zh-CN" sz="2800" b="1" i="1">
                    <a:solidFill>
                      <a:srgbClr val="FB4107"/>
                    </a:solidFill>
                    <a:effectLst>
                      <a:outerShdw blurRad="38100" dist="38100" dir="2700000">
                        <a:srgbClr val="C0C0C0"/>
                      </a:outerShdw>
                    </a:effectLst>
                    <a:latin typeface="Times New Roman" panose="02020603050405020304" pitchFamily="18" charset="0"/>
                    <a:ea typeface="宋体" panose="02010600030101010101" pitchFamily="2" charset="-122"/>
                  </a:rPr>
                  <a:t>m</a:t>
                </a:r>
              </a:p>
            </p:txBody>
          </p:sp>
          <p:sp>
            <p:nvSpPr>
              <p:cNvPr id="34840" name="文本框 34839"/>
              <p:cNvSpPr txBox="1"/>
              <p:nvPr/>
            </p:nvSpPr>
            <p:spPr>
              <a:xfrm>
                <a:off x="2064" y="1397"/>
                <a:ext cx="528" cy="365"/>
              </a:xfrm>
              <a:prstGeom prst="rect">
                <a:avLst/>
              </a:prstGeom>
              <a:noFill/>
              <a:ln w="9525">
                <a:noFill/>
              </a:ln>
            </p:spPr>
            <p:txBody>
              <a:bodyPr>
                <a:spAutoFit/>
              </a:bodyPr>
              <a:lstStyle/>
              <a:p>
                <a:pPr lvl="0" algn="ctr" eaLnBrk="0" hangingPunct="0"/>
                <a:r>
                  <a:rPr lang="en-US" altLang="zh-CN" sz="3200" b="1" i="1">
                    <a:solidFill>
                      <a:srgbClr val="040000"/>
                    </a:solidFill>
                    <a:effectLst>
                      <a:outerShdw blurRad="38100" dist="38100" dir="2700000">
                        <a:srgbClr val="C0C0C0"/>
                      </a:outerShdw>
                    </a:effectLst>
                    <a:latin typeface="Arial" panose="020B0604020202020204" pitchFamily="34" charset="0"/>
                    <a:ea typeface="宋体" panose="02010600030101010101" pitchFamily="2" charset="-122"/>
                  </a:rPr>
                  <a:t>D</a:t>
                </a:r>
              </a:p>
            </p:txBody>
          </p:sp>
        </p:grpSp>
        <p:grpSp>
          <p:nvGrpSpPr>
            <p:cNvPr id="34841" name="组合 34840"/>
            <p:cNvGrpSpPr/>
            <p:nvPr/>
          </p:nvGrpSpPr>
          <p:grpSpPr>
            <a:xfrm>
              <a:off x="0" y="409"/>
              <a:ext cx="2812" cy="1088"/>
              <a:chOff x="0" y="0"/>
              <a:chExt cx="2812" cy="1088"/>
            </a:xfrm>
          </p:grpSpPr>
          <p:sp>
            <p:nvSpPr>
              <p:cNvPr id="34842" name="椭圆 34841"/>
              <p:cNvSpPr/>
              <p:nvPr/>
            </p:nvSpPr>
            <p:spPr>
              <a:xfrm>
                <a:off x="953" y="0"/>
                <a:ext cx="91" cy="91"/>
              </a:xfrm>
              <a:prstGeom prst="ellipse">
                <a:avLst/>
              </a:prstGeom>
              <a:solidFill>
                <a:schemeClr val="hlink"/>
              </a:solidFill>
              <a:ln w="9525" cap="flat" cmpd="sng">
                <a:solidFill>
                  <a:schemeClr val="tx1"/>
                </a:solidFill>
                <a:prstDash val="solid"/>
                <a:headEnd type="none" w="med" len="med"/>
                <a:tailEnd type="none" w="med" len="med"/>
              </a:ln>
            </p:spPr>
            <p:txBody>
              <a:bodyPr/>
              <a:lstStyle/>
              <a:p>
                <a:endParaRPr lang="zh-CN" altLang="en-US"/>
              </a:p>
            </p:txBody>
          </p:sp>
          <p:sp>
            <p:nvSpPr>
              <p:cNvPr id="34843" name="椭圆 34842"/>
              <p:cNvSpPr/>
              <p:nvPr/>
            </p:nvSpPr>
            <p:spPr>
              <a:xfrm>
                <a:off x="1950" y="997"/>
                <a:ext cx="91" cy="91"/>
              </a:xfrm>
              <a:prstGeom prst="ellipse">
                <a:avLst/>
              </a:prstGeom>
              <a:solidFill>
                <a:schemeClr val="hlink"/>
              </a:solidFill>
              <a:ln w="9525" cap="flat" cmpd="sng">
                <a:solidFill>
                  <a:schemeClr val="tx1"/>
                </a:solidFill>
                <a:prstDash val="solid"/>
                <a:headEnd type="none" w="med" len="med"/>
                <a:tailEnd type="none" w="med" len="med"/>
              </a:ln>
            </p:spPr>
            <p:txBody>
              <a:bodyPr/>
              <a:lstStyle/>
              <a:p>
                <a:endParaRPr lang="zh-CN" altLang="en-US"/>
              </a:p>
            </p:txBody>
          </p:sp>
          <p:sp>
            <p:nvSpPr>
              <p:cNvPr id="34844" name="椭圆 34843"/>
              <p:cNvSpPr/>
              <p:nvPr/>
            </p:nvSpPr>
            <p:spPr>
              <a:xfrm>
                <a:off x="272" y="997"/>
                <a:ext cx="91" cy="91"/>
              </a:xfrm>
              <a:prstGeom prst="ellipse">
                <a:avLst/>
              </a:prstGeom>
              <a:solidFill>
                <a:schemeClr val="hlink"/>
              </a:solidFill>
              <a:ln w="9525" cap="flat" cmpd="sng">
                <a:solidFill>
                  <a:schemeClr val="tx1"/>
                </a:solidFill>
                <a:prstDash val="solid"/>
                <a:headEnd type="none" w="med" len="med"/>
                <a:tailEnd type="none" w="med" len="med"/>
              </a:ln>
            </p:spPr>
            <p:txBody>
              <a:bodyPr/>
              <a:lstStyle/>
              <a:p>
                <a:endParaRPr lang="zh-CN" altLang="en-US"/>
              </a:p>
            </p:txBody>
          </p:sp>
          <p:sp>
            <p:nvSpPr>
              <p:cNvPr id="34845" name="椭圆 34844"/>
              <p:cNvSpPr/>
              <p:nvPr/>
            </p:nvSpPr>
            <p:spPr>
              <a:xfrm>
                <a:off x="952" y="997"/>
                <a:ext cx="91" cy="91"/>
              </a:xfrm>
              <a:prstGeom prst="ellipse">
                <a:avLst/>
              </a:prstGeom>
              <a:solidFill>
                <a:schemeClr val="hlink"/>
              </a:solidFill>
              <a:ln w="9525" cap="flat" cmpd="sng">
                <a:solidFill>
                  <a:schemeClr val="tx1"/>
                </a:solidFill>
                <a:prstDash val="solid"/>
                <a:headEnd type="none" w="med" len="med"/>
                <a:tailEnd type="none" w="med" len="med"/>
              </a:ln>
            </p:spPr>
            <p:txBody>
              <a:bodyPr/>
              <a:lstStyle/>
              <a:p>
                <a:endParaRPr lang="zh-CN" altLang="en-US"/>
              </a:p>
            </p:txBody>
          </p:sp>
          <p:sp>
            <p:nvSpPr>
              <p:cNvPr id="34846" name="椭圆 34845"/>
              <p:cNvSpPr/>
              <p:nvPr/>
            </p:nvSpPr>
            <p:spPr>
              <a:xfrm>
                <a:off x="1633" y="997"/>
                <a:ext cx="91" cy="91"/>
              </a:xfrm>
              <a:prstGeom prst="ellipse">
                <a:avLst/>
              </a:prstGeom>
              <a:solidFill>
                <a:schemeClr val="hlink"/>
              </a:solidFill>
              <a:ln w="9525" cap="flat" cmpd="sng">
                <a:solidFill>
                  <a:schemeClr val="tx1"/>
                </a:solidFill>
                <a:prstDash val="solid"/>
                <a:headEnd type="none" w="med" len="med"/>
                <a:tailEnd type="none" w="med" len="med"/>
              </a:ln>
            </p:spPr>
            <p:txBody>
              <a:bodyPr/>
              <a:lstStyle/>
              <a:p>
                <a:endParaRPr lang="zh-CN" altLang="en-US"/>
              </a:p>
            </p:txBody>
          </p:sp>
          <p:sp>
            <p:nvSpPr>
              <p:cNvPr id="34847" name="椭圆 34846"/>
              <p:cNvSpPr/>
              <p:nvPr/>
            </p:nvSpPr>
            <p:spPr>
              <a:xfrm>
                <a:off x="2449" y="997"/>
                <a:ext cx="91" cy="91"/>
              </a:xfrm>
              <a:prstGeom prst="ellipse">
                <a:avLst/>
              </a:prstGeom>
              <a:solidFill>
                <a:schemeClr val="hlink"/>
              </a:solidFill>
              <a:ln w="9525" cap="flat" cmpd="sng">
                <a:solidFill>
                  <a:schemeClr val="tx1"/>
                </a:solidFill>
                <a:prstDash val="solid"/>
                <a:headEnd type="none" w="med" len="med"/>
                <a:tailEnd type="none" w="med" len="med"/>
              </a:ln>
            </p:spPr>
            <p:txBody>
              <a:bodyPr/>
              <a:lstStyle/>
              <a:p>
                <a:endParaRPr lang="zh-CN" altLang="en-US"/>
              </a:p>
            </p:txBody>
          </p:sp>
          <p:sp>
            <p:nvSpPr>
              <p:cNvPr id="34848" name="椭圆 34847"/>
              <p:cNvSpPr/>
              <p:nvPr/>
            </p:nvSpPr>
            <p:spPr>
              <a:xfrm>
                <a:off x="0" y="997"/>
                <a:ext cx="91" cy="91"/>
              </a:xfrm>
              <a:prstGeom prst="ellipse">
                <a:avLst/>
              </a:prstGeom>
              <a:solidFill>
                <a:schemeClr val="hlink"/>
              </a:solidFill>
              <a:ln w="9525" cap="flat" cmpd="sng">
                <a:solidFill>
                  <a:schemeClr val="tx1"/>
                </a:solidFill>
                <a:prstDash val="solid"/>
                <a:headEnd type="none" w="med" len="med"/>
                <a:tailEnd type="none" w="med" len="med"/>
              </a:ln>
            </p:spPr>
            <p:txBody>
              <a:bodyPr/>
              <a:lstStyle/>
              <a:p>
                <a:endParaRPr lang="zh-CN" altLang="en-US"/>
              </a:p>
            </p:txBody>
          </p:sp>
          <p:sp>
            <p:nvSpPr>
              <p:cNvPr id="34849" name="椭圆 34848"/>
              <p:cNvSpPr/>
              <p:nvPr/>
            </p:nvSpPr>
            <p:spPr>
              <a:xfrm>
                <a:off x="2721" y="997"/>
                <a:ext cx="91" cy="91"/>
              </a:xfrm>
              <a:prstGeom prst="ellipse">
                <a:avLst/>
              </a:prstGeom>
              <a:solidFill>
                <a:schemeClr val="hlink"/>
              </a:solidFill>
              <a:ln w="9525" cap="flat" cmpd="sng">
                <a:solidFill>
                  <a:schemeClr val="tx1"/>
                </a:solidFill>
                <a:prstDash val="solid"/>
                <a:headEnd type="none" w="med" len="med"/>
                <a:tailEnd type="none" w="med" len="med"/>
              </a:ln>
            </p:spPr>
            <p:txBody>
              <a:bodyPr/>
              <a:lstStyle/>
              <a:p>
                <a:endParaRPr lang="zh-CN" altLang="en-US"/>
              </a:p>
            </p:txBody>
          </p:sp>
          <p:sp>
            <p:nvSpPr>
              <p:cNvPr id="34850" name="椭圆 34849"/>
              <p:cNvSpPr/>
              <p:nvPr/>
            </p:nvSpPr>
            <p:spPr>
              <a:xfrm>
                <a:off x="635" y="997"/>
                <a:ext cx="91" cy="91"/>
              </a:xfrm>
              <a:prstGeom prst="ellipse">
                <a:avLst/>
              </a:prstGeom>
              <a:solidFill>
                <a:schemeClr val="hlink"/>
              </a:solidFill>
              <a:ln w="9525" cap="flat" cmpd="sng">
                <a:solidFill>
                  <a:schemeClr val="tx1"/>
                </a:solidFill>
                <a:prstDash val="solid"/>
                <a:headEnd type="none" w="med" len="med"/>
                <a:tailEnd type="none" w="med" len="med"/>
              </a:ln>
            </p:spPr>
            <p:txBody>
              <a:bodyPr/>
              <a:lstStyle/>
              <a:p>
                <a:endParaRPr lang="zh-CN" altLang="en-US"/>
              </a:p>
            </p:txBody>
          </p:sp>
        </p:grpSp>
      </p:grpSp>
      <p:sp>
        <p:nvSpPr>
          <p:cNvPr id="34851" name="矩形 34850"/>
          <p:cNvSpPr/>
          <p:nvPr/>
        </p:nvSpPr>
        <p:spPr>
          <a:xfrm>
            <a:off x="6959601" y="5235575"/>
            <a:ext cx="3097213" cy="641350"/>
          </a:xfrm>
          <a:prstGeom prst="rect">
            <a:avLst/>
          </a:prstGeom>
          <a:noFill/>
          <a:ln w="9525">
            <a:noFill/>
          </a:ln>
        </p:spPr>
        <p:txBody>
          <a:bodyPr>
            <a:spAutoFit/>
          </a:bodyPr>
          <a:lstStyle/>
          <a:p>
            <a:pPr lvl="0"/>
            <a:r>
              <a:rPr lang="zh-CN" altLang="en-US" sz="3600" b="1">
                <a:solidFill>
                  <a:srgbClr val="FF0000"/>
                </a:solidFill>
                <a:latin typeface="Times New Roman" panose="02020603050405020304" pitchFamily="18" charset="0"/>
                <a:ea typeface="黑体" panose="02010609060101010101" pitchFamily="49" charset="-122"/>
              </a:rPr>
              <a:t>垂线段的</a:t>
            </a:r>
            <a:r>
              <a:rPr lang="zh-CN" altLang="en-US" sz="3600" b="1">
                <a:solidFill>
                  <a:srgbClr val="0000FF"/>
                </a:solidFill>
                <a:latin typeface="Times New Roman" panose="02020603050405020304" pitchFamily="18" charset="0"/>
                <a:ea typeface="黑体" panose="02010609060101010101" pitchFamily="49" charset="-122"/>
              </a:rPr>
              <a:t>长度</a:t>
            </a:r>
          </a:p>
        </p:txBody>
      </p:sp>
      <p:sp>
        <p:nvSpPr>
          <p:cNvPr id="34852" name="矩形 34851"/>
          <p:cNvSpPr/>
          <p:nvPr/>
        </p:nvSpPr>
        <p:spPr>
          <a:xfrm>
            <a:off x="1992313" y="4437063"/>
            <a:ext cx="5230812" cy="641350"/>
          </a:xfrm>
          <a:prstGeom prst="rect">
            <a:avLst/>
          </a:prstGeom>
          <a:noFill/>
          <a:ln w="9525">
            <a:noFill/>
          </a:ln>
        </p:spPr>
        <p:txBody>
          <a:bodyPr wrap="none" anchor="t">
            <a:spAutoFit/>
          </a:bodyPr>
          <a:lstStyle/>
          <a:p>
            <a:pPr lvl="0"/>
            <a:r>
              <a:rPr lang="zh-CN" altLang="en-US" sz="3600" b="1">
                <a:solidFill>
                  <a:schemeClr val="hlink"/>
                </a:solidFill>
                <a:effectLst>
                  <a:outerShdw blurRad="38100" dist="38100" dir="2700000">
                    <a:srgbClr val="C0C0C0"/>
                  </a:outerShdw>
                </a:effectLst>
                <a:latin typeface="Arial" panose="020B0604020202020204" pitchFamily="34" charset="0"/>
                <a:ea typeface="黑体" panose="02010609060101010101" pitchFamily="49" charset="-122"/>
              </a:rPr>
              <a:t>简单说成：</a:t>
            </a:r>
            <a:r>
              <a:rPr lang="zh-CN" altLang="en-US" sz="3600" b="1">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rPr>
              <a:t>垂线段最短．</a:t>
            </a:r>
          </a:p>
        </p:txBody>
      </p:sp>
      <p:sp>
        <p:nvSpPr>
          <p:cNvPr id="34853" name="矩形 34852"/>
          <p:cNvSpPr/>
          <p:nvPr/>
        </p:nvSpPr>
        <p:spPr>
          <a:xfrm>
            <a:off x="1524001" y="2708275"/>
            <a:ext cx="3432175" cy="641350"/>
          </a:xfrm>
          <a:prstGeom prst="rect">
            <a:avLst/>
          </a:prstGeom>
          <a:noFill/>
          <a:ln w="9525">
            <a:noFill/>
          </a:ln>
        </p:spPr>
        <p:txBody>
          <a:bodyPr wrap="none" anchor="t">
            <a:spAutoFit/>
          </a:bodyPr>
          <a:lstStyle/>
          <a:p>
            <a:pPr indent="266700"/>
            <a:r>
              <a:rPr lang="zh-CN" altLang="en-US" sz="3600" b="1">
                <a:solidFill>
                  <a:srgbClr val="FF0000"/>
                </a:solidFill>
                <a:latin typeface="Times New Roman" panose="02020603050405020304" pitchFamily="18" charset="0"/>
                <a:ea typeface="宋体" panose="02010600030101010101" pitchFamily="2" charset="-122"/>
              </a:rPr>
              <a:t>垂线的性质</a:t>
            </a:r>
            <a:r>
              <a:rPr lang="en-US" altLang="zh-CN" sz="3600" b="1">
                <a:solidFill>
                  <a:srgbClr val="FF0000"/>
                </a:solidFill>
                <a:latin typeface="Times New Roman" panose="02020603050405020304" pitchFamily="18" charset="0"/>
                <a:ea typeface="宋体" panose="02010600030101010101" pitchFamily="2" charset="-122"/>
              </a:rPr>
              <a:t>2</a:t>
            </a:r>
            <a:r>
              <a:rPr lang="zh-CN" altLang="en-US" sz="3600" b="1">
                <a:solidFill>
                  <a:srgbClr val="FF0000"/>
                </a:solidFill>
                <a:latin typeface="Times New Roman" panose="02020603050405020304" pitchFamily="18" charset="0"/>
                <a:ea typeface="宋体" panose="02010600030101010101" pitchFamily="2" charset="-122"/>
              </a:rPr>
              <a:t>：</a:t>
            </a:r>
          </a:p>
        </p:txBody>
      </p:sp>
      <p:sp>
        <p:nvSpPr>
          <p:cNvPr id="34854" name="文本框 34853"/>
          <p:cNvSpPr txBox="1"/>
          <p:nvPr/>
        </p:nvSpPr>
        <p:spPr>
          <a:xfrm>
            <a:off x="1524001" y="549275"/>
            <a:ext cx="2555875" cy="1371600"/>
          </a:xfrm>
          <a:prstGeom prst="rect">
            <a:avLst/>
          </a:prstGeom>
          <a:noFill/>
          <a:ln w="9525">
            <a:noFill/>
          </a:ln>
        </p:spPr>
        <p:txBody>
          <a:bodyPr>
            <a:spAutoFit/>
          </a:bodyPr>
          <a:lstStyle/>
          <a:p>
            <a:pPr lvl="0">
              <a:spcBef>
                <a:spcPct val="50000"/>
              </a:spcBef>
            </a:pPr>
            <a:r>
              <a:rPr lang="zh-CN" altLang="en-US" sz="2800" b="1" dirty="0">
                <a:latin typeface="Times New Roman" panose="02020603050405020304" pitchFamily="18" charset="0"/>
                <a:ea typeface="黑体" panose="02010609060101010101" pitchFamily="49" charset="-122"/>
              </a:rPr>
              <a:t>  </a:t>
            </a:r>
            <a:r>
              <a:rPr lang="zh-CN" altLang="en-US" sz="2800" b="1" dirty="0">
                <a:solidFill>
                  <a:srgbClr val="FF0000"/>
                </a:solidFill>
                <a:latin typeface="Times New Roman" panose="02020603050405020304" pitchFamily="18" charset="0"/>
                <a:ea typeface="黑体" panose="02010609060101010101" pitchFamily="49" charset="-122"/>
              </a:rPr>
              <a:t>线段PB</a:t>
            </a:r>
            <a:r>
              <a:rPr lang="zh-CN" altLang="en-US" sz="2800" b="1" dirty="0">
                <a:latin typeface="Times New Roman" panose="02020603050405020304" pitchFamily="18" charset="0"/>
                <a:ea typeface="黑体" panose="02010609060101010101" pitchFamily="49" charset="-122"/>
              </a:rPr>
              <a:t>叫做点P到直线</a:t>
            </a:r>
            <a:r>
              <a:rPr lang="zh-CN" altLang="en-US" sz="2800" b="1" i="1" dirty="0">
                <a:solidFill>
                  <a:srgbClr val="FB4107"/>
                </a:solidFill>
                <a:effectLst>
                  <a:outerShdw blurRad="38100" dist="38100" dir="2700000">
                    <a:srgbClr val="C0C0C0"/>
                  </a:outerShdw>
                </a:effectLst>
                <a:latin typeface="Times New Roman" panose="02020603050405020304" pitchFamily="18" charset="0"/>
                <a:ea typeface="宋体" panose="02010600030101010101" pitchFamily="2" charset="-122"/>
              </a:rPr>
              <a:t>m</a:t>
            </a:r>
            <a:r>
              <a:rPr lang="zh-CN" altLang="en-US" sz="2800" b="1" dirty="0">
                <a:latin typeface="Times New Roman" panose="02020603050405020304" pitchFamily="18" charset="0"/>
                <a:ea typeface="黑体" panose="02010609060101010101" pitchFamily="49" charset="-122"/>
              </a:rPr>
              <a:t>的</a:t>
            </a:r>
            <a:r>
              <a:rPr lang="zh-CN" altLang="en-US" sz="2800" b="1" dirty="0">
                <a:solidFill>
                  <a:srgbClr val="FF0000"/>
                </a:solidFill>
                <a:latin typeface="Times New Roman" panose="02020603050405020304" pitchFamily="18" charset="0"/>
                <a:ea typeface="黑体" panose="02010609060101010101" pitchFamily="49" charset="-122"/>
              </a:rPr>
              <a:t>垂线段</a:t>
            </a:r>
            <a:r>
              <a:rPr lang="zh-CN" altLang="en-US" sz="2800" b="1" dirty="0">
                <a:latin typeface="Times New Roman" panose="02020603050405020304" pitchFamily="18" charset="0"/>
                <a:ea typeface="黑体" panose="02010609060101010101" pitchFamily="49" charset="-122"/>
              </a:rPr>
              <a:t>。</a:t>
            </a:r>
          </a:p>
        </p:txBody>
      </p:sp>
    </p:spTree>
    <p:extLst>
      <p:ext uri="{BB962C8B-B14F-4D97-AF65-F5344CB8AC3E}">
        <p14:creationId xmlns:p14="http://schemas.microsoft.com/office/powerpoint/2010/main" val="197899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4821"/>
                                        </p:tgtEl>
                                        <p:attrNameLst>
                                          <p:attrName>style.visibility</p:attrName>
                                        </p:attrNameLst>
                                      </p:cBhvr>
                                      <p:to>
                                        <p:strVal val="visible"/>
                                      </p:to>
                                    </p:set>
                                    <p:animEffect transition="in" filter="wipe(up)">
                                      <p:cBhvr>
                                        <p:cTn id="7" dur="500"/>
                                        <p:tgtEl>
                                          <p:spTgt spid="348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4826"/>
                                        </p:tgtEl>
                                        <p:attrNameLst>
                                          <p:attrName>style.visibility</p:attrName>
                                        </p:attrNameLst>
                                      </p:cBhvr>
                                      <p:to>
                                        <p:strVal val="visible"/>
                                      </p:to>
                                    </p:set>
                                    <p:animEffect transition="in" filter="wipe(up)">
                                      <p:cBhvr>
                                        <p:cTn id="12" dur="500"/>
                                        <p:tgtEl>
                                          <p:spTgt spid="3482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4820"/>
                                        </p:tgtEl>
                                        <p:attrNameLst>
                                          <p:attrName>style.visibility</p:attrName>
                                        </p:attrNameLst>
                                      </p:cBhvr>
                                      <p:to>
                                        <p:strVal val="visible"/>
                                      </p:to>
                                    </p:set>
                                    <p:animEffect transition="in" filter="wipe(up)">
                                      <p:cBhvr>
                                        <p:cTn id="17" dur="500"/>
                                        <p:tgtEl>
                                          <p:spTgt spid="3482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4827"/>
                                        </p:tgtEl>
                                        <p:attrNameLst>
                                          <p:attrName>style.visibility</p:attrName>
                                        </p:attrNameLst>
                                      </p:cBhvr>
                                      <p:to>
                                        <p:strVal val="visible"/>
                                      </p:to>
                                    </p:set>
                                    <p:animEffect transition="in" filter="wipe(up)">
                                      <p:cBhvr>
                                        <p:cTn id="22" dur="500"/>
                                        <p:tgtEl>
                                          <p:spTgt spid="3482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34829"/>
                                        </p:tgtEl>
                                        <p:attrNameLst>
                                          <p:attrName>style.visibility</p:attrName>
                                        </p:attrNameLst>
                                      </p:cBhvr>
                                      <p:to>
                                        <p:strVal val="visible"/>
                                      </p:to>
                                    </p:set>
                                    <p:animEffect transition="in" filter="wipe(up)">
                                      <p:cBhvr>
                                        <p:cTn id="27" dur="500"/>
                                        <p:tgtEl>
                                          <p:spTgt spid="3482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34828"/>
                                        </p:tgtEl>
                                        <p:attrNameLst>
                                          <p:attrName>style.visibility</p:attrName>
                                        </p:attrNameLst>
                                      </p:cBhvr>
                                      <p:to>
                                        <p:strVal val="visible"/>
                                      </p:to>
                                    </p:set>
                                    <p:animEffect transition="in" filter="wipe(up)">
                                      <p:cBhvr>
                                        <p:cTn id="32" dur="500"/>
                                        <p:tgtEl>
                                          <p:spTgt spid="3482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34818"/>
                                        </p:tgtEl>
                                        <p:attrNameLst>
                                          <p:attrName>style.visibility</p:attrName>
                                        </p:attrNameLst>
                                      </p:cBhvr>
                                      <p:to>
                                        <p:strVal val="visible"/>
                                      </p:to>
                                    </p:set>
                                    <p:animEffect transition="in" filter="wipe(up)">
                                      <p:cBhvr>
                                        <p:cTn id="37" dur="500"/>
                                        <p:tgtEl>
                                          <p:spTgt spid="34818"/>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34832"/>
                                        </p:tgtEl>
                                        <p:attrNameLst>
                                          <p:attrName>style.visibility</p:attrName>
                                        </p:attrNameLst>
                                      </p:cBhvr>
                                      <p:to>
                                        <p:strVal val="visible"/>
                                      </p:to>
                                    </p:set>
                                    <p:animEffect transition="in" filter="wipe(up)">
                                      <p:cBhvr>
                                        <p:cTn id="42" dur="500"/>
                                        <p:tgtEl>
                                          <p:spTgt spid="3483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nodeType="clickEffect">
                                  <p:stCondLst>
                                    <p:cond delay="0"/>
                                  </p:stCondLst>
                                  <p:childTnLst>
                                    <p:set>
                                      <p:cBhvr>
                                        <p:cTn id="46" dur="1" fill="hold">
                                          <p:stCondLst>
                                            <p:cond delay="0"/>
                                          </p:stCondLst>
                                        </p:cTn>
                                        <p:tgtEl>
                                          <p:spTgt spid="34819"/>
                                        </p:tgtEl>
                                        <p:attrNameLst>
                                          <p:attrName>style.visibility</p:attrName>
                                        </p:attrNameLst>
                                      </p:cBhvr>
                                      <p:to>
                                        <p:strVal val="visible"/>
                                      </p:to>
                                    </p:set>
                                    <p:animEffect transition="in" filter="wipe(up)">
                                      <p:cBhvr>
                                        <p:cTn id="47" dur="500"/>
                                        <p:tgtEl>
                                          <p:spTgt spid="34819"/>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34854"/>
                                        </p:tgtEl>
                                        <p:attrNameLst>
                                          <p:attrName>style.visibility</p:attrName>
                                        </p:attrNameLst>
                                      </p:cBhvr>
                                      <p:to>
                                        <p:strVal val="visible"/>
                                      </p:to>
                                    </p:set>
                                    <p:animEffect transition="in" filter="dissolve">
                                      <p:cBhvr>
                                        <p:cTn id="52" dur="500"/>
                                        <p:tgtEl>
                                          <p:spTgt spid="34854"/>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34853"/>
                                        </p:tgtEl>
                                        <p:attrNameLst>
                                          <p:attrName>style.visibility</p:attrName>
                                        </p:attrNameLst>
                                      </p:cBhvr>
                                      <p:to>
                                        <p:strVal val="visible"/>
                                      </p:to>
                                    </p:set>
                                    <p:animEffect transition="in" filter="dissolve">
                                      <p:cBhvr>
                                        <p:cTn id="57" dur="500"/>
                                        <p:tgtEl>
                                          <p:spTgt spid="34853"/>
                                        </p:tgtEl>
                                      </p:cBhvr>
                                    </p:animEffect>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34822"/>
                                        </p:tgtEl>
                                        <p:attrNameLst>
                                          <p:attrName>style.visibility</p:attrName>
                                        </p:attrNameLst>
                                      </p:cBhvr>
                                      <p:to>
                                        <p:strVal val="visible"/>
                                      </p:to>
                                    </p:set>
                                    <p:anim calcmode="lin" valueType="num">
                                      <p:cBhvr additive="base">
                                        <p:cTn id="62" dur="500" fill="hold"/>
                                        <p:tgtEl>
                                          <p:spTgt spid="34822"/>
                                        </p:tgtEl>
                                        <p:attrNameLst>
                                          <p:attrName>ppt_x</p:attrName>
                                        </p:attrNameLst>
                                      </p:cBhvr>
                                      <p:tavLst>
                                        <p:tav tm="0">
                                          <p:val>
                                            <p:strVal val="#ppt_x"/>
                                          </p:val>
                                        </p:tav>
                                        <p:tav tm="100000">
                                          <p:val>
                                            <p:strVal val="#ppt_x"/>
                                          </p:val>
                                        </p:tav>
                                      </p:tavLst>
                                    </p:anim>
                                    <p:anim calcmode="lin" valueType="num">
                                      <p:cBhvr additive="base">
                                        <p:cTn id="63" dur="500" fill="hold"/>
                                        <p:tgtEl>
                                          <p:spTgt spid="34822"/>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3" presetClass="entr" presetSubtype="32" fill="hold" grpId="0" nodeType="clickEffect">
                                  <p:stCondLst>
                                    <p:cond delay="0"/>
                                  </p:stCondLst>
                                  <p:childTnLst>
                                    <p:set>
                                      <p:cBhvr>
                                        <p:cTn id="67" dur="1" fill="hold">
                                          <p:stCondLst>
                                            <p:cond delay="0"/>
                                          </p:stCondLst>
                                        </p:cTn>
                                        <p:tgtEl>
                                          <p:spTgt spid="34823"/>
                                        </p:tgtEl>
                                        <p:attrNameLst>
                                          <p:attrName>style.visibility</p:attrName>
                                        </p:attrNameLst>
                                      </p:cBhvr>
                                      <p:to>
                                        <p:strVal val="visible"/>
                                      </p:to>
                                    </p:set>
                                    <p:anim calcmode="lin" valueType="num">
                                      <p:cBhvr>
                                        <p:cTn id="68" dur="500" fill="hold"/>
                                        <p:tgtEl>
                                          <p:spTgt spid="34823"/>
                                        </p:tgtEl>
                                        <p:attrNameLst>
                                          <p:attrName>ppt_w</p:attrName>
                                        </p:attrNameLst>
                                      </p:cBhvr>
                                      <p:tavLst>
                                        <p:tav tm="0">
                                          <p:val>
                                            <p:strVal val="4*#ppt_w"/>
                                          </p:val>
                                        </p:tav>
                                        <p:tav tm="100000">
                                          <p:val>
                                            <p:strVal val="#ppt_w"/>
                                          </p:val>
                                        </p:tav>
                                      </p:tavLst>
                                    </p:anim>
                                    <p:anim calcmode="lin" valueType="num">
                                      <p:cBhvr>
                                        <p:cTn id="69" dur="500" fill="hold"/>
                                        <p:tgtEl>
                                          <p:spTgt spid="34823"/>
                                        </p:tgtEl>
                                        <p:attrNameLst>
                                          <p:attrName>ppt_h</p:attrName>
                                        </p:attrNameLst>
                                      </p:cBhvr>
                                      <p:tavLst>
                                        <p:tav tm="0">
                                          <p:val>
                                            <p:strVal val="4*#ppt_h"/>
                                          </p:val>
                                        </p:tav>
                                        <p:tav tm="100000">
                                          <p:val>
                                            <p:strVal val="#ppt_h"/>
                                          </p:val>
                                        </p:tav>
                                      </p:tavLst>
                                    </p:anim>
                                  </p:childTnLst>
                                </p:cTn>
                              </p:par>
                            </p:childTnLst>
                          </p:cTn>
                        </p:par>
                      </p:childTnLst>
                    </p:cTn>
                  </p:par>
                  <p:par>
                    <p:cTn id="70" fill="hold">
                      <p:stCondLst>
                        <p:cond delay="indefinite"/>
                      </p:stCondLst>
                      <p:childTnLst>
                        <p:par>
                          <p:cTn id="71" fill="hold">
                            <p:stCondLst>
                              <p:cond delay="0"/>
                            </p:stCondLst>
                            <p:childTnLst>
                              <p:par>
                                <p:cTn id="72" presetID="26" presetClass="entr" presetSubtype="0" fill="hold" grpId="0" nodeType="clickEffect">
                                  <p:stCondLst>
                                    <p:cond delay="0"/>
                                  </p:stCondLst>
                                  <p:childTnLst>
                                    <p:set>
                                      <p:cBhvr>
                                        <p:cTn id="73" dur="1" fill="hold">
                                          <p:stCondLst>
                                            <p:cond delay="0"/>
                                          </p:stCondLst>
                                        </p:cTn>
                                        <p:tgtEl>
                                          <p:spTgt spid="34852"/>
                                        </p:tgtEl>
                                        <p:attrNameLst>
                                          <p:attrName>style.visibility</p:attrName>
                                        </p:attrNameLst>
                                      </p:cBhvr>
                                      <p:to>
                                        <p:strVal val="visible"/>
                                      </p:to>
                                    </p:set>
                                    <p:animEffect transition="in" filter="wipe(down)">
                                      <p:cBhvr>
                                        <p:cTn id="74" dur="290">
                                          <p:stCondLst>
                                            <p:cond delay="0"/>
                                          </p:stCondLst>
                                        </p:cTn>
                                        <p:tgtEl>
                                          <p:spTgt spid="34852"/>
                                        </p:tgtEl>
                                      </p:cBhvr>
                                    </p:animEffect>
                                    <p:anim calcmode="lin" valueType="num">
                                      <p:cBhvr>
                                        <p:cTn id="75" dur="911" tmFilter="0,0; 0.14,0.36; 0.43,0.73; 0.71,0.91; 1.0,1.0">
                                          <p:stCondLst>
                                            <p:cond delay="0"/>
                                          </p:stCondLst>
                                        </p:cTn>
                                        <p:tgtEl>
                                          <p:spTgt spid="34852"/>
                                        </p:tgtEl>
                                        <p:attrNameLst>
                                          <p:attrName>ppt_x</p:attrName>
                                        </p:attrNameLst>
                                      </p:cBhvr>
                                      <p:tavLst>
                                        <p:tav tm="0">
                                          <p:val>
                                            <p:strVal val="#ppt_x-0.25"/>
                                          </p:val>
                                        </p:tav>
                                        <p:tav tm="100000">
                                          <p:val>
                                            <p:strVal val="#ppt_x"/>
                                          </p:val>
                                        </p:tav>
                                      </p:tavLst>
                                    </p:anim>
                                    <p:anim calcmode="lin" valueType="num">
                                      <p:cBhvr>
                                        <p:cTn id="76" dur="332" tmFilter="0.0,0.0; 0.25,0.07; 0.50,0.2; 0.75,0.467; 1.0,1.0">
                                          <p:stCondLst>
                                            <p:cond delay="0"/>
                                          </p:stCondLst>
                                        </p:cTn>
                                        <p:tgtEl>
                                          <p:spTgt spid="34852"/>
                                        </p:tgtEl>
                                        <p:attrNameLst>
                                          <p:attrName>ppt_y</p:attrName>
                                        </p:attrNameLst>
                                      </p:cBhvr>
                                      <p:tavLst>
                                        <p:tav tm="0" fmla="#ppt_y-sin(pi*$)/3">
                                          <p:val>
                                            <p:fltVal val="0.5"/>
                                          </p:val>
                                        </p:tav>
                                        <p:tav tm="100000">
                                          <p:val>
                                            <p:fltVal val="1"/>
                                          </p:val>
                                        </p:tav>
                                      </p:tavLst>
                                    </p:anim>
                                    <p:anim calcmode="lin" valueType="num">
                                      <p:cBhvr>
                                        <p:cTn id="77" dur="332" tmFilter="0, 0; 0.125,0.2665; 0.25,0.4; 0.375,0.465; 0.5,0.5;  0.625,0.535; 0.75,0.6; 0.875,0.7335; 1,1">
                                          <p:stCondLst>
                                            <p:cond delay="332"/>
                                          </p:stCondLst>
                                        </p:cTn>
                                        <p:tgtEl>
                                          <p:spTgt spid="34852"/>
                                        </p:tgtEl>
                                        <p:attrNameLst>
                                          <p:attrName>ppt_y</p:attrName>
                                        </p:attrNameLst>
                                      </p:cBhvr>
                                      <p:tavLst>
                                        <p:tav tm="0" fmla="#ppt_y-sin(pi*$)/9">
                                          <p:val>
                                            <p:fltVal val="0"/>
                                          </p:val>
                                        </p:tav>
                                        <p:tav tm="100000">
                                          <p:val>
                                            <p:fltVal val="1"/>
                                          </p:val>
                                        </p:tav>
                                      </p:tavLst>
                                    </p:anim>
                                    <p:anim calcmode="lin" valueType="num">
                                      <p:cBhvr>
                                        <p:cTn id="78" dur="166" tmFilter="0, 0; 0.125,0.2665; 0.25,0.4; 0.375,0.465; 0.5,0.5;  0.625,0.535; 0.75,0.6; 0.875,0.7335; 1,1">
                                          <p:stCondLst>
                                            <p:cond delay="662"/>
                                          </p:stCondLst>
                                        </p:cTn>
                                        <p:tgtEl>
                                          <p:spTgt spid="34852"/>
                                        </p:tgtEl>
                                        <p:attrNameLst>
                                          <p:attrName>ppt_y</p:attrName>
                                        </p:attrNameLst>
                                      </p:cBhvr>
                                      <p:tavLst>
                                        <p:tav tm="0" fmla="#ppt_y-sin(pi*$)/27">
                                          <p:val>
                                            <p:fltVal val="0"/>
                                          </p:val>
                                        </p:tav>
                                        <p:tav tm="100000">
                                          <p:val>
                                            <p:fltVal val="1"/>
                                          </p:val>
                                        </p:tav>
                                      </p:tavLst>
                                    </p:anim>
                                    <p:anim calcmode="lin" valueType="num">
                                      <p:cBhvr>
                                        <p:cTn id="79" dur="82" tmFilter="0, 0; 0.125,0.2665; 0.25,0.4; 0.375,0.465; 0.5,0.5;  0.625,0.535; 0.75,0.6; 0.875,0.7335; 1,1">
                                          <p:stCondLst>
                                            <p:cond delay="828"/>
                                          </p:stCondLst>
                                        </p:cTn>
                                        <p:tgtEl>
                                          <p:spTgt spid="34852"/>
                                        </p:tgtEl>
                                        <p:attrNameLst>
                                          <p:attrName>ppt_y</p:attrName>
                                        </p:attrNameLst>
                                      </p:cBhvr>
                                      <p:tavLst>
                                        <p:tav tm="0" fmla="#ppt_y-sin(pi*$)/81">
                                          <p:val>
                                            <p:fltVal val="0"/>
                                          </p:val>
                                        </p:tav>
                                        <p:tav tm="100000">
                                          <p:val>
                                            <p:fltVal val="1"/>
                                          </p:val>
                                        </p:tav>
                                      </p:tavLst>
                                    </p:anim>
                                    <p:animScale>
                                      <p:cBhvr>
                                        <p:cTn id="80" dur="13">
                                          <p:stCondLst>
                                            <p:cond delay="325"/>
                                          </p:stCondLst>
                                        </p:cTn>
                                        <p:tgtEl>
                                          <p:spTgt spid="34852"/>
                                        </p:tgtEl>
                                      </p:cBhvr>
                                      <p:to x="100000" y="60000"/>
                                    </p:animScale>
                                    <p:animScale>
                                      <p:cBhvr>
                                        <p:cTn id="81" dur="83" decel="50000">
                                          <p:stCondLst>
                                            <p:cond delay="338"/>
                                          </p:stCondLst>
                                        </p:cTn>
                                        <p:tgtEl>
                                          <p:spTgt spid="34852"/>
                                        </p:tgtEl>
                                      </p:cBhvr>
                                      <p:to x="100000" y="100000"/>
                                    </p:animScale>
                                    <p:animScale>
                                      <p:cBhvr>
                                        <p:cTn id="82" dur="13">
                                          <p:stCondLst>
                                            <p:cond delay="656"/>
                                          </p:stCondLst>
                                        </p:cTn>
                                        <p:tgtEl>
                                          <p:spTgt spid="34852"/>
                                        </p:tgtEl>
                                      </p:cBhvr>
                                      <p:to x="100000" y="80000"/>
                                    </p:animScale>
                                    <p:animScale>
                                      <p:cBhvr>
                                        <p:cTn id="83" dur="83" decel="50000">
                                          <p:stCondLst>
                                            <p:cond delay="669"/>
                                          </p:stCondLst>
                                        </p:cTn>
                                        <p:tgtEl>
                                          <p:spTgt spid="34852"/>
                                        </p:tgtEl>
                                      </p:cBhvr>
                                      <p:to x="100000" y="100000"/>
                                    </p:animScale>
                                    <p:animScale>
                                      <p:cBhvr>
                                        <p:cTn id="84" dur="13">
                                          <p:stCondLst>
                                            <p:cond delay="821"/>
                                          </p:stCondLst>
                                        </p:cTn>
                                        <p:tgtEl>
                                          <p:spTgt spid="34852"/>
                                        </p:tgtEl>
                                      </p:cBhvr>
                                      <p:to x="100000" y="90000"/>
                                    </p:animScale>
                                    <p:animScale>
                                      <p:cBhvr>
                                        <p:cTn id="85" dur="83" decel="50000">
                                          <p:stCondLst>
                                            <p:cond delay="834"/>
                                          </p:stCondLst>
                                        </p:cTn>
                                        <p:tgtEl>
                                          <p:spTgt spid="34852"/>
                                        </p:tgtEl>
                                      </p:cBhvr>
                                      <p:to x="100000" y="100000"/>
                                    </p:animScale>
                                    <p:animScale>
                                      <p:cBhvr>
                                        <p:cTn id="86" dur="13">
                                          <p:stCondLst>
                                            <p:cond delay="904"/>
                                          </p:stCondLst>
                                        </p:cTn>
                                        <p:tgtEl>
                                          <p:spTgt spid="34852"/>
                                        </p:tgtEl>
                                      </p:cBhvr>
                                      <p:to x="100000" y="95000"/>
                                    </p:animScale>
                                    <p:animScale>
                                      <p:cBhvr>
                                        <p:cTn id="87" dur="83" decel="50000">
                                          <p:stCondLst>
                                            <p:cond delay="917"/>
                                          </p:stCondLst>
                                        </p:cTn>
                                        <p:tgtEl>
                                          <p:spTgt spid="34852"/>
                                        </p:tgtEl>
                                      </p:cBhvr>
                                      <p:to x="100000" y="100000"/>
                                    </p:animScale>
                                  </p:childTnLst>
                                </p:cTn>
                              </p:par>
                            </p:childTnLst>
                          </p:cTn>
                        </p:par>
                      </p:childTnLst>
                    </p:cTn>
                  </p:par>
                  <p:par>
                    <p:cTn id="88" fill="hold">
                      <p:stCondLst>
                        <p:cond delay="indefinite"/>
                      </p:stCondLst>
                      <p:childTnLst>
                        <p:par>
                          <p:cTn id="89" fill="hold">
                            <p:stCondLst>
                              <p:cond delay="0"/>
                            </p:stCondLst>
                            <p:childTnLst>
                              <p:par>
                                <p:cTn id="90" presetID="2" presetClass="entr" presetSubtype="4" fill="hold" grpId="0" nodeType="clickEffect">
                                  <p:stCondLst>
                                    <p:cond delay="0"/>
                                  </p:stCondLst>
                                  <p:childTnLst>
                                    <p:set>
                                      <p:cBhvr>
                                        <p:cTn id="91" dur="1" fill="hold">
                                          <p:stCondLst>
                                            <p:cond delay="0"/>
                                          </p:stCondLst>
                                        </p:cTn>
                                        <p:tgtEl>
                                          <p:spTgt spid="34824"/>
                                        </p:tgtEl>
                                        <p:attrNameLst>
                                          <p:attrName>style.visibility</p:attrName>
                                        </p:attrNameLst>
                                      </p:cBhvr>
                                      <p:to>
                                        <p:strVal val="visible"/>
                                      </p:to>
                                    </p:set>
                                    <p:anim calcmode="lin" valueType="num">
                                      <p:cBhvr additive="base">
                                        <p:cTn id="92" dur="500" fill="hold"/>
                                        <p:tgtEl>
                                          <p:spTgt spid="34824"/>
                                        </p:tgtEl>
                                        <p:attrNameLst>
                                          <p:attrName>ppt_x</p:attrName>
                                        </p:attrNameLst>
                                      </p:cBhvr>
                                      <p:tavLst>
                                        <p:tav tm="0">
                                          <p:val>
                                            <p:strVal val="#ppt_x"/>
                                          </p:val>
                                        </p:tav>
                                        <p:tav tm="100000">
                                          <p:val>
                                            <p:strVal val="#ppt_x"/>
                                          </p:val>
                                        </p:tav>
                                      </p:tavLst>
                                    </p:anim>
                                    <p:anim calcmode="lin" valueType="num">
                                      <p:cBhvr additive="base">
                                        <p:cTn id="93" dur="500" fill="hold"/>
                                        <p:tgtEl>
                                          <p:spTgt spid="34824"/>
                                        </p:tgtEl>
                                        <p:attrNameLst>
                                          <p:attrName>ppt_y</p:attrName>
                                        </p:attrNameLst>
                                      </p:cBhvr>
                                      <p:tavLst>
                                        <p:tav tm="0">
                                          <p:val>
                                            <p:strVal val="1+#ppt_h/2"/>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0" presetClass="entr" presetSubtype="0" fill="hold" grpId="0" nodeType="clickEffect">
                                  <p:stCondLst>
                                    <p:cond delay="0"/>
                                  </p:stCondLst>
                                  <p:iterate type="lt">
                                    <p:tmPct val="10000"/>
                                  </p:iterate>
                                  <p:childTnLst>
                                    <p:set>
                                      <p:cBhvr>
                                        <p:cTn id="97" dur="1" fill="hold">
                                          <p:stCondLst>
                                            <p:cond delay="0"/>
                                          </p:stCondLst>
                                        </p:cTn>
                                        <p:tgtEl>
                                          <p:spTgt spid="34851"/>
                                        </p:tgtEl>
                                        <p:attrNameLst>
                                          <p:attrName>style.visibility</p:attrName>
                                        </p:attrNameLst>
                                      </p:cBhvr>
                                      <p:to>
                                        <p:strVal val="visible"/>
                                      </p:to>
                                    </p:set>
                                    <p:animEffect transition="in" filter="fade">
                                      <p:cBhvr>
                                        <p:cTn id="98" dur="1000"/>
                                        <p:tgtEl>
                                          <p:spTgt spid="34851"/>
                                        </p:tgtEl>
                                      </p:cBhvr>
                                    </p:animEffect>
                                    <p:anim calcmode="lin" valueType="num">
                                      <p:cBhvr>
                                        <p:cTn id="99" dur="1000" fill="hold"/>
                                        <p:tgtEl>
                                          <p:spTgt spid="34851"/>
                                        </p:tgtEl>
                                        <p:attrNameLst>
                                          <p:attrName>ppt_x</p:attrName>
                                        </p:attrNameLst>
                                      </p:cBhvr>
                                      <p:tavLst>
                                        <p:tav tm="0">
                                          <p:val>
                                            <p:strVal val="#ppt_x-.1"/>
                                          </p:val>
                                        </p:tav>
                                        <p:tav tm="100000">
                                          <p:val>
                                            <p:strVal val="#ppt_x"/>
                                          </p:val>
                                        </p:tav>
                                      </p:tavLst>
                                    </p:anim>
                                    <p:anim calcmode="lin" valueType="num">
                                      <p:cBhvr>
                                        <p:cTn id="100" dur="1000" fill="hold"/>
                                        <p:tgtEl>
                                          <p:spTgt spid="348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2" grpId="0"/>
      <p:bldP spid="34823" grpId="0"/>
      <p:bldP spid="34824" grpId="0"/>
      <p:bldP spid="34851" grpId="0"/>
      <p:bldP spid="34852" grpId="0"/>
      <p:bldP spid="34853" grpId="0"/>
      <p:bldP spid="3485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文本框 35841"/>
          <p:cNvSpPr txBox="1"/>
          <p:nvPr/>
        </p:nvSpPr>
        <p:spPr>
          <a:xfrm>
            <a:off x="1847850" y="333375"/>
            <a:ext cx="8534400" cy="1066800"/>
          </a:xfrm>
          <a:prstGeom prst="rect">
            <a:avLst/>
          </a:prstGeom>
          <a:noFill/>
          <a:ln w="9525">
            <a:noFill/>
          </a:ln>
        </p:spPr>
        <p:txBody>
          <a:bodyPr>
            <a:spAutoFit/>
          </a:bodyPr>
          <a:lstStyle/>
          <a:p>
            <a:pPr lvl="0">
              <a:spcBef>
                <a:spcPct val="50000"/>
              </a:spcBef>
            </a:pPr>
            <a:r>
              <a:rPr lang="zh-CN" altLang="en-US" sz="2800" b="1" dirty="0">
                <a:latin typeface="Times New Roman" panose="02020603050405020304" pitchFamily="18" charset="0"/>
                <a:ea typeface="黑体" panose="02010609060101010101" pitchFamily="49" charset="-122"/>
              </a:rPr>
              <a:t>  线段AB</a:t>
            </a:r>
            <a:r>
              <a:rPr lang="en-US" altLang="x-none" sz="2800" b="1">
                <a:latin typeface="Times New Roman" panose="02020603050405020304" pitchFamily="18" charset="0"/>
                <a:ea typeface="宋体" panose="02010600030101010101" pitchFamily="2" charset="-122"/>
              </a:rPr>
              <a:t>⊥</a:t>
            </a:r>
            <a:r>
              <a:rPr lang="zh-CN" altLang="en-US" sz="2800" b="1" dirty="0">
                <a:latin typeface="Times New Roman" panose="02020603050405020304" pitchFamily="18" charset="0"/>
                <a:ea typeface="黑体" panose="02010609060101010101" pitchFamily="49" charset="-122"/>
              </a:rPr>
              <a:t>直线CD，如图，</a:t>
            </a:r>
            <a:r>
              <a:rPr lang="zh-CN" altLang="en-US" sz="3200" b="1" dirty="0">
                <a:solidFill>
                  <a:srgbClr val="FF0000"/>
                </a:solidFill>
                <a:latin typeface="Times New Roman" panose="02020603050405020304" pitchFamily="18" charset="0"/>
                <a:ea typeface="黑体" panose="02010609060101010101" pitchFamily="49" charset="-122"/>
              </a:rPr>
              <a:t>垂足</a:t>
            </a:r>
            <a:r>
              <a:rPr lang="zh-CN" altLang="en-US" sz="2800" b="1" dirty="0">
                <a:latin typeface="Times New Roman" panose="02020603050405020304" pitchFamily="18" charset="0"/>
                <a:ea typeface="黑体" panose="02010609060101010101" pitchFamily="49" charset="-122"/>
              </a:rPr>
              <a:t>为</a:t>
            </a:r>
            <a:r>
              <a:rPr lang="zh-CN" altLang="en-US" sz="3200" b="1" dirty="0">
                <a:solidFill>
                  <a:srgbClr val="FF0000"/>
                </a:solidFill>
                <a:latin typeface="Times New Roman" panose="02020603050405020304" pitchFamily="18" charset="0"/>
                <a:ea typeface="黑体" panose="02010609060101010101" pitchFamily="49" charset="-122"/>
              </a:rPr>
              <a:t>B</a:t>
            </a:r>
            <a:r>
              <a:rPr lang="zh-CN" altLang="en-US" sz="2800" b="1" dirty="0">
                <a:latin typeface="Times New Roman" panose="02020603050405020304" pitchFamily="18" charset="0"/>
                <a:ea typeface="黑体" panose="02010609060101010101" pitchFamily="49" charset="-122"/>
              </a:rPr>
              <a:t>，我们就把</a:t>
            </a:r>
            <a:r>
              <a:rPr lang="zh-CN" altLang="en-US" sz="3200" b="1" dirty="0">
                <a:solidFill>
                  <a:srgbClr val="FF0000"/>
                </a:solidFill>
                <a:latin typeface="Times New Roman" panose="02020603050405020304" pitchFamily="18" charset="0"/>
                <a:ea typeface="黑体" panose="02010609060101010101" pitchFamily="49" charset="-122"/>
              </a:rPr>
              <a:t>线段AB</a:t>
            </a:r>
            <a:r>
              <a:rPr lang="zh-CN" altLang="en-US" sz="2800" b="1" dirty="0">
                <a:latin typeface="Times New Roman" panose="02020603050405020304" pitchFamily="18" charset="0"/>
                <a:ea typeface="黑体" panose="02010609060101010101" pitchFamily="49" charset="-122"/>
              </a:rPr>
              <a:t>叫做点A到直线CD的</a:t>
            </a:r>
            <a:r>
              <a:rPr lang="zh-CN" altLang="en-US" sz="3200" b="1" dirty="0">
                <a:solidFill>
                  <a:srgbClr val="FF0000"/>
                </a:solidFill>
                <a:latin typeface="Times New Roman" panose="02020603050405020304" pitchFamily="18" charset="0"/>
                <a:ea typeface="黑体" panose="02010609060101010101" pitchFamily="49" charset="-122"/>
              </a:rPr>
              <a:t>垂线段</a:t>
            </a:r>
            <a:r>
              <a:rPr lang="zh-CN" altLang="en-US" sz="2800" b="1" dirty="0">
                <a:latin typeface="Times New Roman" panose="02020603050405020304" pitchFamily="18" charset="0"/>
                <a:ea typeface="黑体" panose="02010609060101010101" pitchFamily="49" charset="-122"/>
              </a:rPr>
              <a:t>。</a:t>
            </a:r>
          </a:p>
        </p:txBody>
      </p:sp>
      <p:sp>
        <p:nvSpPr>
          <p:cNvPr id="35843" name="直接连接符 35842"/>
          <p:cNvSpPr/>
          <p:nvPr/>
        </p:nvSpPr>
        <p:spPr>
          <a:xfrm>
            <a:off x="5562600" y="3124200"/>
            <a:ext cx="0" cy="1524000"/>
          </a:xfrm>
          <a:prstGeom prst="line">
            <a:avLst/>
          </a:prstGeom>
          <a:ln w="28575" cap="flat" cmpd="sng">
            <a:solidFill>
              <a:schemeClr val="tx1"/>
            </a:solidFill>
            <a:prstDash val="solid"/>
            <a:headEnd type="none" w="med" len="med"/>
            <a:tailEnd type="none" w="med" len="med"/>
          </a:ln>
        </p:spPr>
      </p:sp>
      <p:grpSp>
        <p:nvGrpSpPr>
          <p:cNvPr id="35844" name="组合 35843"/>
          <p:cNvGrpSpPr/>
          <p:nvPr/>
        </p:nvGrpSpPr>
        <p:grpSpPr>
          <a:xfrm>
            <a:off x="5562600" y="4495800"/>
            <a:ext cx="152400" cy="152400"/>
            <a:chOff x="0" y="0"/>
            <a:chExt cx="48" cy="48"/>
          </a:xfrm>
        </p:grpSpPr>
        <p:sp>
          <p:nvSpPr>
            <p:cNvPr id="35845" name="直接连接符 35844"/>
            <p:cNvSpPr/>
            <p:nvPr/>
          </p:nvSpPr>
          <p:spPr>
            <a:xfrm>
              <a:off x="0" y="0"/>
              <a:ext cx="48" cy="0"/>
            </a:xfrm>
            <a:prstGeom prst="line">
              <a:avLst/>
            </a:prstGeom>
            <a:ln w="28575" cap="flat" cmpd="sng">
              <a:solidFill>
                <a:schemeClr val="tx1"/>
              </a:solidFill>
              <a:prstDash val="solid"/>
              <a:headEnd type="none" w="med" len="med"/>
              <a:tailEnd type="none" w="med" len="med"/>
            </a:ln>
          </p:spPr>
        </p:sp>
        <p:sp>
          <p:nvSpPr>
            <p:cNvPr id="35846" name="直接连接符 35845"/>
            <p:cNvSpPr/>
            <p:nvPr/>
          </p:nvSpPr>
          <p:spPr>
            <a:xfrm>
              <a:off x="48" y="0"/>
              <a:ext cx="0" cy="48"/>
            </a:xfrm>
            <a:prstGeom prst="line">
              <a:avLst/>
            </a:prstGeom>
            <a:ln w="28575" cap="flat" cmpd="sng">
              <a:solidFill>
                <a:schemeClr val="tx1"/>
              </a:solidFill>
              <a:prstDash val="solid"/>
              <a:headEnd type="none" w="med" len="med"/>
              <a:tailEnd type="none" w="med" len="med"/>
            </a:ln>
          </p:spPr>
        </p:sp>
      </p:grpSp>
      <p:grpSp>
        <p:nvGrpSpPr>
          <p:cNvPr id="35847" name="组合 35846"/>
          <p:cNvGrpSpPr/>
          <p:nvPr/>
        </p:nvGrpSpPr>
        <p:grpSpPr>
          <a:xfrm>
            <a:off x="2895600" y="2686050"/>
            <a:ext cx="5354638" cy="2495550"/>
            <a:chOff x="0" y="0"/>
            <a:chExt cx="3373" cy="1572"/>
          </a:xfrm>
        </p:grpSpPr>
        <p:sp>
          <p:nvSpPr>
            <p:cNvPr id="35848" name="文本框 35847"/>
            <p:cNvSpPr txBox="1"/>
            <p:nvPr/>
          </p:nvSpPr>
          <p:spPr>
            <a:xfrm>
              <a:off x="1718" y="0"/>
              <a:ext cx="301" cy="365"/>
            </a:xfrm>
            <a:prstGeom prst="rect">
              <a:avLst/>
            </a:prstGeom>
            <a:noFill/>
            <a:ln w="9525">
              <a:noFill/>
            </a:ln>
          </p:spPr>
          <p:txBody>
            <a:bodyPr wrap="none" anchor="t">
              <a:spAutoFit/>
            </a:bodyPr>
            <a:lstStyle/>
            <a:p>
              <a:pPr lvl="0"/>
              <a:r>
                <a:rPr lang="en-US" altLang="zh-CN" sz="3200" b="1">
                  <a:latin typeface="Times New Roman" panose="02020603050405020304" pitchFamily="18" charset="0"/>
                  <a:ea typeface="宋体" panose="02010600030101010101" pitchFamily="2" charset="-122"/>
                </a:rPr>
                <a:t>A</a:t>
              </a:r>
            </a:p>
          </p:txBody>
        </p:sp>
        <p:sp>
          <p:nvSpPr>
            <p:cNvPr id="35849" name="直接连接符 35848"/>
            <p:cNvSpPr/>
            <p:nvPr/>
          </p:nvSpPr>
          <p:spPr>
            <a:xfrm>
              <a:off x="0" y="1236"/>
              <a:ext cx="3360" cy="0"/>
            </a:xfrm>
            <a:prstGeom prst="line">
              <a:avLst/>
            </a:prstGeom>
            <a:ln w="28575" cap="flat" cmpd="sng">
              <a:solidFill>
                <a:schemeClr val="tx1"/>
              </a:solidFill>
              <a:prstDash val="solid"/>
              <a:headEnd type="none" w="med" len="med"/>
              <a:tailEnd type="none" w="med" len="med"/>
            </a:ln>
          </p:spPr>
        </p:sp>
        <p:sp>
          <p:nvSpPr>
            <p:cNvPr id="35850" name="椭圆 35849"/>
            <p:cNvSpPr/>
            <p:nvPr/>
          </p:nvSpPr>
          <p:spPr>
            <a:xfrm>
              <a:off x="1632" y="228"/>
              <a:ext cx="96" cy="48"/>
            </a:xfrm>
            <a:prstGeom prst="ellipse">
              <a:avLst/>
            </a:prstGeom>
            <a:solidFill>
              <a:schemeClr val="tx1"/>
            </a:solidFill>
            <a:ln w="12700" cap="flat" cmpd="sng">
              <a:solidFill>
                <a:schemeClr val="tx1"/>
              </a:solidFill>
              <a:prstDash val="solid"/>
              <a:headEnd type="none" w="med" len="med"/>
              <a:tailEnd type="none" w="med" len="med"/>
            </a:ln>
          </p:spPr>
          <p:txBody>
            <a:bodyPr/>
            <a:lstStyle/>
            <a:p>
              <a:endParaRPr lang="zh-CN" altLang="en-US"/>
            </a:p>
          </p:txBody>
        </p:sp>
        <p:sp>
          <p:nvSpPr>
            <p:cNvPr id="35851" name="文本框 35850"/>
            <p:cNvSpPr txBox="1"/>
            <p:nvPr/>
          </p:nvSpPr>
          <p:spPr>
            <a:xfrm>
              <a:off x="134" y="1207"/>
              <a:ext cx="301" cy="365"/>
            </a:xfrm>
            <a:prstGeom prst="rect">
              <a:avLst/>
            </a:prstGeom>
            <a:noFill/>
            <a:ln w="9525">
              <a:noFill/>
            </a:ln>
          </p:spPr>
          <p:txBody>
            <a:bodyPr wrap="none" anchor="t">
              <a:spAutoFit/>
            </a:bodyPr>
            <a:lstStyle/>
            <a:p>
              <a:pPr lvl="0"/>
              <a:r>
                <a:rPr lang="en-US" altLang="zh-CN" sz="3200" b="1">
                  <a:latin typeface="Times New Roman" panose="02020603050405020304" pitchFamily="18" charset="0"/>
                  <a:ea typeface="宋体" panose="02010600030101010101" pitchFamily="2" charset="-122"/>
                </a:rPr>
                <a:t>C</a:t>
              </a:r>
            </a:p>
          </p:txBody>
        </p:sp>
        <p:sp>
          <p:nvSpPr>
            <p:cNvPr id="35852" name="文本框 35851"/>
            <p:cNvSpPr txBox="1"/>
            <p:nvPr/>
          </p:nvSpPr>
          <p:spPr>
            <a:xfrm>
              <a:off x="3072" y="1159"/>
              <a:ext cx="301" cy="365"/>
            </a:xfrm>
            <a:prstGeom prst="rect">
              <a:avLst/>
            </a:prstGeom>
            <a:noFill/>
            <a:ln w="9525">
              <a:noFill/>
            </a:ln>
          </p:spPr>
          <p:txBody>
            <a:bodyPr wrap="none" anchor="t">
              <a:spAutoFit/>
            </a:bodyPr>
            <a:lstStyle/>
            <a:p>
              <a:pPr lvl="0"/>
              <a:r>
                <a:rPr lang="en-US" altLang="zh-CN" sz="3200" b="1">
                  <a:latin typeface="Times New Roman" panose="02020603050405020304" pitchFamily="18" charset="0"/>
                  <a:ea typeface="宋体" panose="02010600030101010101" pitchFamily="2" charset="-122"/>
                </a:rPr>
                <a:t>D</a:t>
              </a:r>
            </a:p>
          </p:txBody>
        </p:sp>
        <p:sp>
          <p:nvSpPr>
            <p:cNvPr id="35853" name="文本框 35852"/>
            <p:cNvSpPr txBox="1"/>
            <p:nvPr/>
          </p:nvSpPr>
          <p:spPr>
            <a:xfrm>
              <a:off x="1632" y="1207"/>
              <a:ext cx="287" cy="365"/>
            </a:xfrm>
            <a:prstGeom prst="rect">
              <a:avLst/>
            </a:prstGeom>
            <a:noFill/>
            <a:ln w="9525">
              <a:noFill/>
            </a:ln>
          </p:spPr>
          <p:txBody>
            <a:bodyPr wrap="none" anchor="t">
              <a:spAutoFit/>
            </a:bodyPr>
            <a:lstStyle/>
            <a:p>
              <a:pPr lvl="0"/>
              <a:r>
                <a:rPr lang="en-US" altLang="zh-CN" sz="3200" b="1">
                  <a:latin typeface="Times New Roman" panose="02020603050405020304" pitchFamily="18" charset="0"/>
                  <a:ea typeface="宋体" panose="02010600030101010101" pitchFamily="2" charset="-122"/>
                </a:rPr>
                <a:t>B</a:t>
              </a:r>
            </a:p>
          </p:txBody>
        </p:sp>
      </p:grpSp>
      <p:sp>
        <p:nvSpPr>
          <p:cNvPr id="35854" name="左大括号 35853"/>
          <p:cNvSpPr/>
          <p:nvPr/>
        </p:nvSpPr>
        <p:spPr>
          <a:xfrm>
            <a:off x="5257800" y="3124200"/>
            <a:ext cx="304800" cy="1524000"/>
          </a:xfrm>
          <a:prstGeom prst="leftBrace">
            <a:avLst>
              <a:gd name="adj1" fmla="val 41666"/>
              <a:gd name="adj2" fmla="val 50000"/>
            </a:avLst>
          </a:prstGeom>
          <a:noFill/>
          <a:ln w="28575" cap="flat" cmpd="sng">
            <a:solidFill>
              <a:srgbClr val="FF0000"/>
            </a:solidFill>
            <a:prstDash val="solid"/>
            <a:headEnd type="none" w="med" len="med"/>
            <a:tailEnd type="none" w="med" len="med"/>
          </a:ln>
        </p:spPr>
        <p:txBody>
          <a:bodyPr/>
          <a:lstStyle/>
          <a:p>
            <a:endParaRPr lang="zh-CN" altLang="en-US"/>
          </a:p>
        </p:txBody>
      </p:sp>
      <p:sp>
        <p:nvSpPr>
          <p:cNvPr id="35855" name="文本框 35854"/>
          <p:cNvSpPr txBox="1"/>
          <p:nvPr/>
        </p:nvSpPr>
        <p:spPr>
          <a:xfrm>
            <a:off x="4557236" y="3203576"/>
            <a:ext cx="738664" cy="1448473"/>
          </a:xfrm>
          <a:prstGeom prst="rect">
            <a:avLst/>
          </a:prstGeom>
          <a:noFill/>
          <a:ln w="9525">
            <a:noFill/>
          </a:ln>
        </p:spPr>
        <p:txBody>
          <a:bodyPr vert="eaVert" wrap="none" anchor="t">
            <a:spAutoFit/>
          </a:bodyPr>
          <a:lstStyle/>
          <a:p>
            <a:pPr lvl="0"/>
            <a:r>
              <a:rPr lang="zh-CN" altLang="en-US" sz="3600" b="1">
                <a:solidFill>
                  <a:schemeClr val="accent2"/>
                </a:solidFill>
                <a:latin typeface="Times New Roman" panose="02020603050405020304" pitchFamily="18" charset="0"/>
                <a:ea typeface="隶书" pitchFamily="1" charset="-122"/>
              </a:rPr>
              <a:t>垂线段</a:t>
            </a:r>
          </a:p>
        </p:txBody>
      </p:sp>
      <p:sp>
        <p:nvSpPr>
          <p:cNvPr id="35856" name="直接连接符 35855"/>
          <p:cNvSpPr/>
          <p:nvPr/>
        </p:nvSpPr>
        <p:spPr>
          <a:xfrm>
            <a:off x="5562600" y="3124200"/>
            <a:ext cx="0" cy="1524000"/>
          </a:xfrm>
          <a:prstGeom prst="line">
            <a:avLst/>
          </a:prstGeom>
          <a:ln w="38100" cap="flat" cmpd="sng">
            <a:solidFill>
              <a:srgbClr val="FF0000"/>
            </a:solidFill>
            <a:prstDash val="solid"/>
            <a:headEnd type="none" w="med" len="med"/>
            <a:tailEnd type="none" w="med" len="med"/>
          </a:ln>
        </p:spPr>
      </p:sp>
      <p:sp>
        <p:nvSpPr>
          <p:cNvPr id="35857" name="椭圆形标注 35856"/>
          <p:cNvSpPr/>
          <p:nvPr/>
        </p:nvSpPr>
        <p:spPr>
          <a:xfrm>
            <a:off x="1752600" y="2209800"/>
            <a:ext cx="2438400" cy="2286000"/>
          </a:xfrm>
          <a:prstGeom prst="wedgeEllipseCallout">
            <a:avLst>
              <a:gd name="adj1" fmla="val 70704"/>
              <a:gd name="adj2" fmla="val 22222"/>
            </a:avLst>
          </a:prstGeom>
          <a:solidFill>
            <a:schemeClr val="accent1"/>
          </a:solidFill>
          <a:ln w="9525" cap="flat" cmpd="sng">
            <a:solidFill>
              <a:schemeClr val="tx1"/>
            </a:solidFill>
            <a:prstDash val="solid"/>
            <a:miter/>
            <a:headEnd type="none" w="med" len="med"/>
            <a:tailEnd type="none" w="med" len="med"/>
          </a:ln>
        </p:spPr>
        <p:txBody>
          <a:bodyPr/>
          <a:lstStyle/>
          <a:p>
            <a:pPr lvl="0" algn="ctr"/>
            <a:r>
              <a:rPr lang="zh-CN" altLang="en-US" sz="2800" b="1">
                <a:latin typeface="Times New Roman" panose="02020603050405020304" pitchFamily="18" charset="0"/>
                <a:ea typeface="宋体" panose="02010600030101010101" pitchFamily="2" charset="-122"/>
              </a:rPr>
              <a:t>垂线与垂线段有何    区别和联系？</a:t>
            </a:r>
          </a:p>
        </p:txBody>
      </p:sp>
      <p:sp>
        <p:nvSpPr>
          <p:cNvPr id="35858" name="矩形 35857"/>
          <p:cNvSpPr/>
          <p:nvPr/>
        </p:nvSpPr>
        <p:spPr>
          <a:xfrm>
            <a:off x="3576638" y="1412875"/>
            <a:ext cx="6985000" cy="12192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lstStyle/>
          <a:p>
            <a:pPr lvl="0" algn="ctr"/>
            <a:r>
              <a:rPr lang="zh-CN" altLang="en-US" sz="3200" b="1" dirty="0">
                <a:solidFill>
                  <a:srgbClr val="FF0000"/>
                </a:solidFill>
                <a:latin typeface="Times New Roman" panose="02020603050405020304" pitchFamily="18" charset="0"/>
                <a:ea typeface="宋体" panose="02010600030101010101" pitchFamily="2" charset="-122"/>
              </a:rPr>
              <a:t>区别</a:t>
            </a:r>
            <a:r>
              <a:rPr lang="zh-CN" altLang="en-US" sz="3200" b="1" dirty="0">
                <a:latin typeface="Times New Roman" panose="02020603050405020304" pitchFamily="18" charset="0"/>
                <a:ea typeface="宋体" panose="02010600030101010101" pitchFamily="2" charset="-122"/>
              </a:rPr>
              <a:t>：垂线是</a:t>
            </a:r>
            <a:r>
              <a:rPr lang="zh-CN" altLang="en-US" sz="3200" b="1" dirty="0">
                <a:solidFill>
                  <a:srgbClr val="FF0000"/>
                </a:solidFill>
                <a:latin typeface="Times New Roman" panose="02020603050405020304" pitchFamily="18" charset="0"/>
                <a:ea typeface="宋体" panose="02010600030101010101" pitchFamily="2" charset="-122"/>
              </a:rPr>
              <a:t>直线</a:t>
            </a:r>
            <a:r>
              <a:rPr lang="zh-CN" altLang="en-US" sz="3200" b="1" dirty="0">
                <a:latin typeface="Times New Roman" panose="02020603050405020304" pitchFamily="18" charset="0"/>
                <a:ea typeface="宋体" panose="02010600030101010101" pitchFamily="2" charset="-122"/>
              </a:rPr>
              <a:t>，垂线段是</a:t>
            </a:r>
            <a:r>
              <a:rPr lang="zh-CN" altLang="en-US" sz="3200" b="1" dirty="0">
                <a:solidFill>
                  <a:srgbClr val="FF0000"/>
                </a:solidFill>
                <a:latin typeface="Times New Roman" panose="02020603050405020304" pitchFamily="18" charset="0"/>
                <a:ea typeface="宋体" panose="02010600030101010101" pitchFamily="2" charset="-122"/>
              </a:rPr>
              <a:t>线段</a:t>
            </a:r>
            <a:r>
              <a:rPr lang="zh-CN" altLang="en-US" sz="3200" b="1" dirty="0">
                <a:latin typeface="Times New Roman" panose="02020603050405020304" pitchFamily="18" charset="0"/>
                <a:ea typeface="宋体" panose="02010600030101010101" pitchFamily="2" charset="-122"/>
              </a:rPr>
              <a:t>；</a:t>
            </a:r>
          </a:p>
          <a:p>
            <a:pPr lvl="0" algn="ctr"/>
            <a:r>
              <a:rPr lang="zh-CN" altLang="en-US" sz="3200" b="1" dirty="0">
                <a:solidFill>
                  <a:srgbClr val="FF0000"/>
                </a:solidFill>
                <a:latin typeface="Times New Roman" panose="02020603050405020304" pitchFamily="18" charset="0"/>
                <a:ea typeface="宋体" panose="02010600030101010101" pitchFamily="2" charset="-122"/>
              </a:rPr>
              <a:t>联系</a:t>
            </a:r>
            <a:r>
              <a:rPr lang="zh-CN" altLang="en-US" sz="3200" b="1" dirty="0">
                <a:latin typeface="Times New Roman" panose="02020603050405020304" pitchFamily="18" charset="0"/>
                <a:ea typeface="宋体" panose="02010600030101010101" pitchFamily="2" charset="-122"/>
              </a:rPr>
              <a:t>：垂线和垂线段都</a:t>
            </a:r>
            <a:r>
              <a:rPr lang="zh-CN" altLang="en-US" sz="3200" b="1" dirty="0">
                <a:solidFill>
                  <a:srgbClr val="FF0000"/>
                </a:solidFill>
                <a:latin typeface="Times New Roman" panose="02020603050405020304" pitchFamily="18" charset="0"/>
                <a:ea typeface="宋体" panose="02010600030101010101" pitchFamily="2" charset="-122"/>
              </a:rPr>
              <a:t>垂直</a:t>
            </a:r>
            <a:r>
              <a:rPr lang="zh-CN" altLang="en-US" sz="3200" b="1" dirty="0">
                <a:latin typeface="Times New Roman" panose="02020603050405020304" pitchFamily="18" charset="0"/>
                <a:ea typeface="宋体" panose="02010600030101010101" pitchFamily="2" charset="-122"/>
              </a:rPr>
              <a:t>于已知直线</a:t>
            </a:r>
          </a:p>
        </p:txBody>
      </p:sp>
      <p:sp>
        <p:nvSpPr>
          <p:cNvPr id="35859" name="文本框 35858"/>
          <p:cNvSpPr txBox="1"/>
          <p:nvPr/>
        </p:nvSpPr>
        <p:spPr>
          <a:xfrm>
            <a:off x="2346326" y="5254625"/>
            <a:ext cx="7877175" cy="1250950"/>
          </a:xfrm>
          <a:prstGeom prst="rect">
            <a:avLst/>
          </a:prstGeom>
          <a:noFill/>
          <a:ln w="9525">
            <a:noFill/>
          </a:ln>
        </p:spPr>
        <p:txBody>
          <a:bodyPr wrap="none" anchor="t">
            <a:spAutoFit/>
          </a:bodyPr>
          <a:lstStyle/>
          <a:p>
            <a:pPr lvl="0"/>
            <a:r>
              <a:rPr lang="zh-CN" altLang="en-US" sz="4000" b="1">
                <a:solidFill>
                  <a:srgbClr val="FF0000"/>
                </a:solidFill>
                <a:latin typeface="Times New Roman" panose="02020603050405020304" pitchFamily="18" charset="0"/>
                <a:ea typeface="隶书" pitchFamily="1" charset="-122"/>
              </a:rPr>
              <a:t>注    意</a:t>
            </a:r>
            <a:r>
              <a:rPr lang="zh-CN" altLang="en-US" sz="3600" b="1">
                <a:solidFill>
                  <a:srgbClr val="FF0000"/>
                </a:solidFill>
                <a:latin typeface="Times New Roman" panose="02020603050405020304" pitchFamily="18" charset="0"/>
                <a:ea typeface="宋体" panose="02010600030101010101" pitchFamily="2" charset="-122"/>
              </a:rPr>
              <a:t>：</a:t>
            </a:r>
            <a:r>
              <a:rPr lang="zh-CN" altLang="en-US" sz="3600" b="1">
                <a:solidFill>
                  <a:schemeClr val="accent2"/>
                </a:solidFill>
                <a:latin typeface="Times New Roman" panose="02020603050405020304" pitchFamily="18" charset="0"/>
                <a:ea typeface="宋体" panose="02010600030101010101" pitchFamily="2" charset="-122"/>
              </a:rPr>
              <a:t> </a:t>
            </a:r>
            <a:r>
              <a:rPr lang="zh-CN" altLang="en-US" sz="3600" b="1">
                <a:latin typeface="Times New Roman" panose="02020603050405020304" pitchFamily="18" charset="0"/>
                <a:ea typeface="黑体" panose="02010609060101010101" pitchFamily="49" charset="-122"/>
              </a:rPr>
              <a:t>点</a:t>
            </a:r>
            <a:r>
              <a:rPr lang="en-US" altLang="zh-CN" sz="3600" b="1">
                <a:latin typeface="Times New Roman" panose="02020603050405020304" pitchFamily="18" charset="0"/>
                <a:ea typeface="黑体" panose="02010609060101010101" pitchFamily="49" charset="-122"/>
              </a:rPr>
              <a:t>A</a:t>
            </a:r>
            <a:r>
              <a:rPr lang="zh-CN" altLang="en-US" sz="3600" b="1">
                <a:latin typeface="Times New Roman" panose="02020603050405020304" pitchFamily="18" charset="0"/>
                <a:ea typeface="黑体" panose="02010609060101010101" pitchFamily="49" charset="-122"/>
              </a:rPr>
              <a:t>到直线</a:t>
            </a:r>
            <a:r>
              <a:rPr lang="en-US" altLang="zh-CN" sz="3600" b="1">
                <a:latin typeface="Times New Roman" panose="02020603050405020304" pitchFamily="18" charset="0"/>
                <a:ea typeface="黑体" panose="02010609060101010101" pitchFamily="49" charset="-122"/>
              </a:rPr>
              <a:t>CD</a:t>
            </a:r>
            <a:r>
              <a:rPr lang="zh-CN" altLang="en-US" sz="3600" b="1">
                <a:latin typeface="Times New Roman" panose="02020603050405020304" pitchFamily="18" charset="0"/>
                <a:ea typeface="黑体" panose="02010609060101010101" pitchFamily="49" charset="-122"/>
              </a:rPr>
              <a:t>的</a:t>
            </a:r>
            <a:r>
              <a:rPr lang="zh-CN" altLang="en-US" sz="3600" b="1">
                <a:solidFill>
                  <a:srgbClr val="FF0000"/>
                </a:solidFill>
                <a:latin typeface="Times New Roman" panose="02020603050405020304" pitchFamily="18" charset="0"/>
                <a:ea typeface="黑体" panose="02010609060101010101" pitchFamily="49" charset="-122"/>
              </a:rPr>
              <a:t>距离</a:t>
            </a:r>
            <a:r>
              <a:rPr lang="zh-CN" altLang="en-US" sz="3600" b="1">
                <a:latin typeface="Times New Roman" panose="02020603050405020304" pitchFamily="18" charset="0"/>
                <a:ea typeface="黑体" panose="02010609060101010101" pitchFamily="49" charset="-122"/>
              </a:rPr>
              <a:t>是</a:t>
            </a:r>
          </a:p>
          <a:p>
            <a:pPr lvl="0"/>
            <a:r>
              <a:rPr lang="zh-CN" altLang="en-US" sz="3600" b="1">
                <a:latin typeface="Times New Roman" panose="02020603050405020304" pitchFamily="18" charset="0"/>
                <a:ea typeface="黑体" panose="02010609060101010101" pitchFamily="49" charset="-122"/>
              </a:rPr>
              <a:t>垂线段</a:t>
            </a:r>
            <a:r>
              <a:rPr lang="en-US" altLang="zh-CN" sz="3600" b="1">
                <a:latin typeface="Times New Roman" panose="02020603050405020304" pitchFamily="18" charset="0"/>
                <a:ea typeface="黑体" panose="02010609060101010101" pitchFamily="49" charset="-122"/>
              </a:rPr>
              <a:t>AB</a:t>
            </a:r>
            <a:r>
              <a:rPr lang="zh-CN" altLang="en-US" sz="3600" b="1">
                <a:latin typeface="Times New Roman" panose="02020603050405020304" pitchFamily="18" charset="0"/>
                <a:ea typeface="黑体" panose="02010609060101010101" pitchFamily="49" charset="-122"/>
              </a:rPr>
              <a:t>的</a:t>
            </a:r>
            <a:r>
              <a:rPr lang="zh-CN" altLang="en-US" sz="3600" b="1">
                <a:solidFill>
                  <a:srgbClr val="FF0000"/>
                </a:solidFill>
                <a:latin typeface="Times New Roman" panose="02020603050405020304" pitchFamily="18" charset="0"/>
                <a:ea typeface="黑体" panose="02010609060101010101" pitchFamily="49" charset="-122"/>
              </a:rPr>
              <a:t>长度</a:t>
            </a:r>
            <a:r>
              <a:rPr lang="zh-CN" altLang="en-US" sz="3600" b="1">
                <a:latin typeface="Times New Roman" panose="02020603050405020304" pitchFamily="18" charset="0"/>
                <a:ea typeface="黑体" panose="02010609060101010101" pitchFamily="49" charset="-122"/>
              </a:rPr>
              <a:t>，而不是垂线段</a:t>
            </a:r>
            <a:r>
              <a:rPr lang="en-US" altLang="zh-CN" sz="3600" b="1">
                <a:latin typeface="Times New Roman" panose="02020603050405020304" pitchFamily="18" charset="0"/>
                <a:ea typeface="黑体" panose="02010609060101010101" pitchFamily="49" charset="-122"/>
              </a:rPr>
              <a:t>AB</a:t>
            </a:r>
            <a:r>
              <a:rPr lang="zh-CN" altLang="en-US" sz="3600" b="1">
                <a:latin typeface="Times New Roman" panose="02020603050405020304" pitchFamily="18" charset="0"/>
                <a:ea typeface="黑体" panose="02010609060101010101" pitchFamily="49" charset="-122"/>
              </a:rPr>
              <a:t>。</a:t>
            </a:r>
          </a:p>
        </p:txBody>
      </p:sp>
    </p:spTree>
    <p:extLst>
      <p:ext uri="{BB962C8B-B14F-4D97-AF65-F5344CB8AC3E}">
        <p14:creationId xmlns:p14="http://schemas.microsoft.com/office/powerpoint/2010/main" val="761803612"/>
      </p:ext>
    </p:extLst>
  </p:cSld>
  <p:clrMapOvr>
    <a:masterClrMapping/>
  </p:clrMapOvr>
  <p:transition spd="med">
    <p:wipe/>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35847"/>
                                        </p:tgtEl>
                                        <p:attrNameLst>
                                          <p:attrName>style.visibility</p:attrName>
                                        </p:attrNameLst>
                                      </p:cBhvr>
                                      <p:to>
                                        <p:strVal val="visible"/>
                                      </p:to>
                                    </p:set>
                                    <p:animEffect transition="in" filter="box(in)">
                                      <p:cBhvr>
                                        <p:cTn id="7" dur="500"/>
                                        <p:tgtEl>
                                          <p:spTgt spid="35847"/>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5843"/>
                                        </p:tgtEl>
                                        <p:attrNameLst>
                                          <p:attrName>style.visibility</p:attrName>
                                        </p:attrNameLst>
                                      </p:cBhvr>
                                      <p:to>
                                        <p:strVal val="visible"/>
                                      </p:to>
                                    </p:set>
                                    <p:animEffect transition="in" filter="wipe(up)">
                                      <p:cBhvr>
                                        <p:cTn id="11" dur="500"/>
                                        <p:tgtEl>
                                          <p:spTgt spid="35843"/>
                                        </p:tgtEl>
                                      </p:cBhvr>
                                    </p:animEffect>
                                  </p:childTnLst>
                                </p:cTn>
                              </p:par>
                            </p:childTnLst>
                          </p:cTn>
                        </p:par>
                        <p:par>
                          <p:cTn id="12" fill="hold">
                            <p:stCondLst>
                              <p:cond delay="1000"/>
                            </p:stCondLst>
                            <p:childTnLst>
                              <p:par>
                                <p:cTn id="13" presetID="1" presetClass="entr" presetSubtype="0" fill="hold" nodeType="afterEffect">
                                  <p:stCondLst>
                                    <p:cond delay="0"/>
                                  </p:stCondLst>
                                  <p:childTnLst>
                                    <p:set>
                                      <p:cBhvr>
                                        <p:cTn id="14" dur="1" fill="hold">
                                          <p:stCondLst>
                                            <p:cond delay="499"/>
                                          </p:stCondLst>
                                        </p:cTn>
                                        <p:tgtEl>
                                          <p:spTgt spid="3584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nodeType="clickEffect">
                                  <p:stCondLst>
                                    <p:cond delay="0"/>
                                  </p:stCondLst>
                                  <p:childTnLst>
                                    <p:set>
                                      <p:cBhvr>
                                        <p:cTn id="18" dur="1" fill="hold">
                                          <p:stCondLst>
                                            <p:cond delay="0"/>
                                          </p:stCondLst>
                                        </p:cTn>
                                        <p:tgtEl>
                                          <p:spTgt spid="35856"/>
                                        </p:tgtEl>
                                        <p:attrNameLst>
                                          <p:attrName>style.visibility</p:attrName>
                                        </p:attrNameLst>
                                      </p:cBhvr>
                                      <p:to>
                                        <p:strVal val="visible"/>
                                      </p:to>
                                    </p:set>
                                    <p:animEffect transition="in" filter="wipe(up)">
                                      <p:cBhvr>
                                        <p:cTn id="19" dur="500"/>
                                        <p:tgtEl>
                                          <p:spTgt spid="35856"/>
                                        </p:tgtEl>
                                      </p:cBhvr>
                                    </p:animEffect>
                                  </p:childTnLst>
                                  <p:subTnLst>
                                    <p:audio>
                                      <p:cMediaNode>
                                        <p:cTn display="0" masterRel="sameClick">
                                          <p:stCondLst>
                                            <p:cond evt="begin" delay="0">
                                              <p:tn val="17"/>
                                            </p:cond>
                                          </p:stCondLst>
                                          <p:endCondLst>
                                            <p:cond evt="onStopAudio" delay="0">
                                              <p:tgtEl>
                                                <p:sldTgt/>
                                              </p:tgtEl>
                                            </p:cond>
                                          </p:endCondLst>
                                        </p:cTn>
                                        <p:tgtEl>
                                          <p:sndTgt r:embed="rId3" name="type.wav"/>
                                        </p:tgtEl>
                                      </p:cMediaNode>
                                    </p:audio>
                                  </p:subTnLst>
                                </p:cTn>
                              </p:par>
                            </p:childTnLst>
                          </p:cTn>
                        </p:par>
                        <p:par>
                          <p:cTn id="20" fill="hold">
                            <p:stCondLst>
                              <p:cond delay="500"/>
                            </p:stCondLst>
                            <p:childTnLst>
                              <p:par>
                                <p:cTn id="21" presetID="1" presetClass="entr" presetSubtype="0" fill="hold" nodeType="afterEffect">
                                  <p:stCondLst>
                                    <p:cond delay="0"/>
                                  </p:stCondLst>
                                  <p:childTnLst>
                                    <p:set>
                                      <p:cBhvr>
                                        <p:cTn id="22" dur="1" fill="hold">
                                          <p:stCondLst>
                                            <p:cond delay="499"/>
                                          </p:stCondLst>
                                        </p:cTn>
                                        <p:tgtEl>
                                          <p:spTgt spid="35854"/>
                                        </p:tgtEl>
                                        <p:attrNameLst>
                                          <p:attrName>style.visibility</p:attrName>
                                        </p:attrNameLst>
                                      </p:cBhvr>
                                      <p:to>
                                        <p:strVal val="visible"/>
                                      </p:to>
                                    </p:set>
                                  </p:childTnLst>
                                </p:cTn>
                              </p:par>
                            </p:childTnLst>
                          </p:cTn>
                        </p:par>
                        <p:par>
                          <p:cTn id="23" fill="hold">
                            <p:stCondLst>
                              <p:cond delay="1000"/>
                            </p:stCondLst>
                            <p:childTnLst>
                              <p:par>
                                <p:cTn id="24" presetID="1" presetClass="entr" presetSubtype="0" fill="hold" grpId="0" nodeType="afterEffect">
                                  <p:stCondLst>
                                    <p:cond delay="0"/>
                                  </p:stCondLst>
                                  <p:childTnLst>
                                    <p:set>
                                      <p:cBhvr>
                                        <p:cTn id="25" dur="1" fill="hold">
                                          <p:stCondLst>
                                            <p:cond delay="499"/>
                                          </p:stCondLst>
                                        </p:cTn>
                                        <p:tgtEl>
                                          <p:spTgt spid="35855"/>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4" presetClass="entr" presetSubtype="32" fill="hold" grpId="0" nodeType="clickEffect">
                                  <p:stCondLst>
                                    <p:cond delay="0"/>
                                  </p:stCondLst>
                                  <p:childTnLst>
                                    <p:set>
                                      <p:cBhvr>
                                        <p:cTn id="29" dur="1" fill="hold">
                                          <p:stCondLst>
                                            <p:cond delay="0"/>
                                          </p:stCondLst>
                                        </p:cTn>
                                        <p:tgtEl>
                                          <p:spTgt spid="35857"/>
                                        </p:tgtEl>
                                        <p:attrNameLst>
                                          <p:attrName>style.visibility</p:attrName>
                                        </p:attrNameLst>
                                      </p:cBhvr>
                                      <p:to>
                                        <p:strVal val="visible"/>
                                      </p:to>
                                    </p:set>
                                    <p:animEffect transition="in" filter="box(out)">
                                      <p:cBhvr>
                                        <p:cTn id="30" dur="500"/>
                                        <p:tgtEl>
                                          <p:spTgt spid="35857"/>
                                        </p:tgtEl>
                                      </p:cBhvr>
                                    </p:animEffect>
                                  </p:childTnLst>
                                  <p:subTnLst>
                                    <p:audio>
                                      <p:cMediaNode>
                                        <p:cTn display="0" masterRel="sameClick">
                                          <p:stCondLst>
                                            <p:cond evt="begin" delay="0">
                                              <p:tn val="28"/>
                                            </p:cond>
                                          </p:stCondLst>
                                          <p:endCondLst>
                                            <p:cond evt="onStopAudio" delay="0">
                                              <p:tgtEl>
                                                <p:sldTgt/>
                                              </p:tgtEl>
                                            </p:cond>
                                          </p:endCondLst>
                                        </p:cTn>
                                        <p:tgtEl>
                                          <p:sndTgt r:embed="rId2" name="chimes.wav"/>
                                        </p:tgtEl>
                                      </p:cMediaNode>
                                    </p:audio>
                                  </p:subTnLst>
                                </p:cTn>
                              </p:par>
                            </p:childTnLst>
                          </p:cTn>
                        </p:par>
                      </p:childTnLst>
                    </p:cTn>
                  </p:par>
                  <p:par>
                    <p:cTn id="31" fill="hold">
                      <p:stCondLst>
                        <p:cond delay="indefinite"/>
                      </p:stCondLst>
                      <p:childTnLst>
                        <p:par>
                          <p:cTn id="32" fill="hold">
                            <p:stCondLst>
                              <p:cond delay="0"/>
                            </p:stCondLst>
                            <p:childTnLst>
                              <p:par>
                                <p:cTn id="33" presetID="12" presetClass="entr" presetSubtype="2" fill="hold" grpId="0" nodeType="clickEffect">
                                  <p:stCondLst>
                                    <p:cond delay="0"/>
                                  </p:stCondLst>
                                  <p:childTnLst>
                                    <p:set>
                                      <p:cBhvr>
                                        <p:cTn id="34" dur="1" fill="hold">
                                          <p:stCondLst>
                                            <p:cond delay="0"/>
                                          </p:stCondLst>
                                        </p:cTn>
                                        <p:tgtEl>
                                          <p:spTgt spid="35858"/>
                                        </p:tgtEl>
                                        <p:attrNameLst>
                                          <p:attrName>style.visibility</p:attrName>
                                        </p:attrNameLst>
                                      </p:cBhvr>
                                      <p:to>
                                        <p:strVal val="visible"/>
                                      </p:to>
                                    </p:set>
                                    <p:animEffect transition="in" filter="slide(fromRight)">
                                      <p:cBhvr>
                                        <p:cTn id="35" dur="500"/>
                                        <p:tgtEl>
                                          <p:spTgt spid="35858"/>
                                        </p:tgtEl>
                                      </p:cBhvr>
                                    </p:animEffect>
                                  </p:childTnLst>
                                  <p:subTnLst>
                                    <p:audio>
                                      <p:cMediaNode>
                                        <p:cTn display="0" masterRel="sameClick">
                                          <p:stCondLst>
                                            <p:cond evt="begin" delay="0">
                                              <p:tn val="33"/>
                                            </p:cond>
                                          </p:stCondLst>
                                          <p:endCondLst>
                                            <p:cond evt="onStopAudio" delay="0">
                                              <p:tgtEl>
                                                <p:sldTgt/>
                                              </p:tgtEl>
                                            </p:cond>
                                          </p:endCondLst>
                                        </p:cTn>
                                        <p:tgtEl>
                                          <p:sndTgt r:embed="rId2" name="chimes.wav"/>
                                        </p:tgtEl>
                                      </p:cMediaNode>
                                    </p:audio>
                                  </p:subTnLst>
                                </p:cTn>
                              </p:par>
                            </p:childTnLst>
                          </p:cTn>
                        </p:par>
                      </p:childTnLst>
                    </p:cTn>
                  </p:par>
                  <p:par>
                    <p:cTn id="36" fill="hold">
                      <p:stCondLst>
                        <p:cond delay="indefinite"/>
                      </p:stCondLst>
                      <p:childTnLst>
                        <p:par>
                          <p:cTn id="37" fill="hold">
                            <p:stCondLst>
                              <p:cond delay="0"/>
                            </p:stCondLst>
                            <p:childTnLst>
                              <p:par>
                                <p:cTn id="38" presetID="22" presetClass="entr" presetSubtype="1" fill="hold" grpId="0" nodeType="clickEffect">
                                  <p:stCondLst>
                                    <p:cond delay="0"/>
                                  </p:stCondLst>
                                  <p:childTnLst>
                                    <p:set>
                                      <p:cBhvr>
                                        <p:cTn id="39" dur="1" fill="hold">
                                          <p:stCondLst>
                                            <p:cond delay="0"/>
                                          </p:stCondLst>
                                        </p:cTn>
                                        <p:tgtEl>
                                          <p:spTgt spid="35859"/>
                                        </p:tgtEl>
                                        <p:attrNameLst>
                                          <p:attrName>style.visibility</p:attrName>
                                        </p:attrNameLst>
                                      </p:cBhvr>
                                      <p:to>
                                        <p:strVal val="visible"/>
                                      </p:to>
                                    </p:set>
                                    <p:animEffect transition="in" filter="wipe(up)">
                                      <p:cBhvr>
                                        <p:cTn id="40" dur="500"/>
                                        <p:tgtEl>
                                          <p:spTgt spid="35859"/>
                                        </p:tgtEl>
                                      </p:cBhvr>
                                    </p:animEffect>
                                  </p:childTnLst>
                                  <p:subTnLst>
                                    <p:audio>
                                      <p:cMediaNode>
                                        <p:cTn display="0" masterRel="sameClick">
                                          <p:stCondLst>
                                            <p:cond evt="begin" delay="0">
                                              <p:tn val="38"/>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5" grpId="0"/>
      <p:bldP spid="35857" grpId="0" animBg="1"/>
      <p:bldP spid="35858" grpId="0" bldLvl="0" animBg="1"/>
      <p:bldP spid="35859"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标题 36865"/>
          <p:cNvSpPr>
            <a:spLocks noGrp="1"/>
          </p:cNvSpPr>
          <p:nvPr>
            <p:ph type="title"/>
          </p:nvPr>
        </p:nvSpPr>
        <p:spPr>
          <a:xfrm>
            <a:off x="1560513" y="0"/>
            <a:ext cx="9144000" cy="762000"/>
          </a:xfrm>
        </p:spPr>
        <p:txBody>
          <a:bodyPr anchor="ctr"/>
          <a:lstStyle/>
          <a:p>
            <a:r>
              <a:rPr lang="zh-CN" altLang="en-US" sz="3600"/>
              <a:t>拓 展 应 用</a:t>
            </a:r>
          </a:p>
        </p:txBody>
      </p:sp>
      <p:sp>
        <p:nvSpPr>
          <p:cNvPr id="36867" name="矩形 36866"/>
          <p:cNvSpPr/>
          <p:nvPr/>
        </p:nvSpPr>
        <p:spPr>
          <a:xfrm rot="18114631">
            <a:off x="3438525" y="5689601"/>
            <a:ext cx="1316038" cy="74613"/>
          </a:xfrm>
          <a:prstGeom prst="rect">
            <a:avLst/>
          </a:prstGeom>
          <a:solidFill>
            <a:srgbClr val="A6EEFC"/>
          </a:solidFill>
          <a:ln w="9525" cap="flat" cmpd="sng">
            <a:solidFill>
              <a:schemeClr val="tx1"/>
            </a:solidFill>
            <a:prstDash val="solid"/>
            <a:miter/>
            <a:headEnd type="none" w="med" len="med"/>
            <a:tailEnd type="none" w="med" len="med"/>
          </a:ln>
        </p:spPr>
        <p:txBody>
          <a:bodyPr rot="0" vert="eaVert" wrap="none" anchor="ctr"/>
          <a:lstStyle/>
          <a:p>
            <a:pPr lvl="0" algn="ctr" eaLnBrk="0" hangingPunct="0"/>
            <a:endParaRPr lang="zh-CN" altLang="en-US" sz="2400" dirty="0">
              <a:latin typeface="Times New Roman" panose="02020603050405020304" pitchFamily="18" charset="0"/>
              <a:ea typeface="宋体" panose="02010600030101010101" pitchFamily="2" charset="-122"/>
            </a:endParaRPr>
          </a:p>
        </p:txBody>
      </p:sp>
      <p:sp>
        <p:nvSpPr>
          <p:cNvPr id="36868" name="文本框 36867"/>
          <p:cNvSpPr txBox="1"/>
          <p:nvPr/>
        </p:nvSpPr>
        <p:spPr>
          <a:xfrm>
            <a:off x="1752600" y="974726"/>
            <a:ext cx="8534400" cy="2530475"/>
          </a:xfrm>
          <a:prstGeom prst="rect">
            <a:avLst/>
          </a:prstGeom>
          <a:noFill/>
          <a:ln w="9525">
            <a:noFill/>
          </a:ln>
        </p:spPr>
        <p:txBody>
          <a:bodyPr>
            <a:spAutoFit/>
          </a:bodyPr>
          <a:lstStyle/>
          <a:p>
            <a:pPr lvl="0" eaLnBrk="0" hangingPunct="0"/>
            <a:r>
              <a:rPr lang="zh-CN" altLang="en-US" sz="4000" b="1">
                <a:solidFill>
                  <a:srgbClr val="040000"/>
                </a:solidFill>
                <a:effectLst>
                  <a:outerShdw blurRad="38100" dist="38100" dir="2700000">
                    <a:srgbClr val="C0C0C0"/>
                  </a:outerShdw>
                </a:effectLst>
                <a:latin typeface="楷体_GB2312" pitchFamily="1" charset="-122"/>
                <a:ea typeface="楷体_GB2312" pitchFamily="1" charset="-122"/>
              </a:rPr>
              <a:t>    如图：要把水渠中的水引到水池</a:t>
            </a:r>
            <a:r>
              <a:rPr lang="en-US" altLang="zh-CN" sz="4000" b="1" i="1">
                <a:solidFill>
                  <a:srgbClr val="040000"/>
                </a:solidFill>
                <a:effectLst>
                  <a:outerShdw blurRad="38100" dist="38100" dir="2700000">
                    <a:srgbClr val="C0C0C0"/>
                  </a:outerShdw>
                </a:effectLst>
                <a:latin typeface="Arial" panose="020B0604020202020204" pitchFamily="34" charset="0"/>
                <a:ea typeface="楷体_GB2312" pitchFamily="1" charset="-122"/>
              </a:rPr>
              <a:t>C</a:t>
            </a:r>
            <a:r>
              <a:rPr lang="zh-CN" altLang="en-US" sz="4000" b="1">
                <a:solidFill>
                  <a:srgbClr val="040000"/>
                </a:solidFill>
                <a:effectLst>
                  <a:outerShdw blurRad="38100" dist="38100" dir="2700000">
                    <a:srgbClr val="C0C0C0"/>
                  </a:outerShdw>
                </a:effectLst>
                <a:latin typeface="楷体_GB2312" pitchFamily="1" charset="-122"/>
                <a:ea typeface="楷体_GB2312" pitchFamily="1" charset="-122"/>
              </a:rPr>
              <a:t>中，在渠岸的什么地方开沟，水沟的长度才能最短？</a:t>
            </a:r>
          </a:p>
          <a:p>
            <a:pPr lvl="0" eaLnBrk="0" hangingPunct="0"/>
            <a:r>
              <a:rPr lang="zh-CN" altLang="en-US" sz="4000" b="1">
                <a:solidFill>
                  <a:srgbClr val="040000"/>
                </a:solidFill>
                <a:effectLst>
                  <a:outerShdw blurRad="38100" dist="38100" dir="2700000">
                    <a:srgbClr val="C0C0C0"/>
                  </a:outerShdw>
                </a:effectLst>
                <a:latin typeface="楷体_GB2312" pitchFamily="1" charset="-122"/>
                <a:ea typeface="楷体_GB2312" pitchFamily="1" charset="-122"/>
              </a:rPr>
              <a:t>请画出图来，并说明理由。</a:t>
            </a:r>
          </a:p>
        </p:txBody>
      </p:sp>
      <p:grpSp>
        <p:nvGrpSpPr>
          <p:cNvPr id="36869" name="组合 36868"/>
          <p:cNvGrpSpPr/>
          <p:nvPr/>
        </p:nvGrpSpPr>
        <p:grpSpPr>
          <a:xfrm>
            <a:off x="3575051" y="4014789"/>
            <a:ext cx="3097213" cy="2376487"/>
            <a:chOff x="0" y="0"/>
            <a:chExt cx="1951" cy="1497"/>
          </a:xfrm>
        </p:grpSpPr>
        <p:sp>
          <p:nvSpPr>
            <p:cNvPr id="36870" name="椭圆 36869"/>
            <p:cNvSpPr/>
            <p:nvPr/>
          </p:nvSpPr>
          <p:spPr>
            <a:xfrm>
              <a:off x="46" y="1406"/>
              <a:ext cx="91" cy="91"/>
            </a:xfrm>
            <a:prstGeom prst="ellipse">
              <a:avLst/>
            </a:prstGeom>
            <a:solidFill>
              <a:srgbClr val="FF3300"/>
            </a:solidFill>
            <a:ln w="9525" cap="flat" cmpd="sng">
              <a:solidFill>
                <a:schemeClr val="tx1"/>
              </a:solidFill>
              <a:prstDash val="solid"/>
              <a:headEnd type="none" w="med" len="med"/>
              <a:tailEnd type="none" w="med" len="med"/>
            </a:ln>
          </p:spPr>
          <p:txBody>
            <a:bodyPr/>
            <a:lstStyle/>
            <a:p>
              <a:endParaRPr lang="zh-CN" altLang="en-US"/>
            </a:p>
          </p:txBody>
        </p:sp>
        <p:grpSp>
          <p:nvGrpSpPr>
            <p:cNvPr id="36871" name="组合 36870"/>
            <p:cNvGrpSpPr/>
            <p:nvPr/>
          </p:nvGrpSpPr>
          <p:grpSpPr>
            <a:xfrm>
              <a:off x="0" y="0"/>
              <a:ext cx="1951" cy="1361"/>
              <a:chOff x="0" y="0"/>
              <a:chExt cx="1951" cy="1361"/>
            </a:xfrm>
          </p:grpSpPr>
          <p:sp>
            <p:nvSpPr>
              <p:cNvPr id="36872" name="直接连接符 36871"/>
              <p:cNvSpPr/>
              <p:nvPr/>
            </p:nvSpPr>
            <p:spPr>
              <a:xfrm>
                <a:off x="0" y="408"/>
                <a:ext cx="1679" cy="953"/>
              </a:xfrm>
              <a:prstGeom prst="line">
                <a:avLst/>
              </a:prstGeom>
              <a:ln w="9525" cap="flat" cmpd="sng">
                <a:solidFill>
                  <a:schemeClr val="tx1"/>
                </a:solidFill>
                <a:prstDash val="solid"/>
                <a:headEnd type="none" w="med" len="med"/>
                <a:tailEnd type="none" w="med" len="med"/>
              </a:ln>
            </p:spPr>
          </p:sp>
          <p:sp>
            <p:nvSpPr>
              <p:cNvPr id="36873" name="直接连接符 36872"/>
              <p:cNvSpPr/>
              <p:nvPr/>
            </p:nvSpPr>
            <p:spPr>
              <a:xfrm>
                <a:off x="318" y="0"/>
                <a:ext cx="1633" cy="907"/>
              </a:xfrm>
              <a:prstGeom prst="line">
                <a:avLst/>
              </a:prstGeom>
              <a:ln w="9525" cap="flat" cmpd="sng">
                <a:solidFill>
                  <a:schemeClr val="tx1"/>
                </a:solidFill>
                <a:prstDash val="solid"/>
                <a:headEnd type="none" w="med" len="med"/>
                <a:tailEnd type="none" w="med" len="med"/>
              </a:ln>
            </p:spPr>
          </p:sp>
          <p:sp>
            <p:nvSpPr>
              <p:cNvPr id="36874" name="未知"/>
              <p:cNvSpPr/>
              <p:nvPr/>
            </p:nvSpPr>
            <p:spPr>
              <a:xfrm>
                <a:off x="363" y="90"/>
                <a:ext cx="1435" cy="831"/>
              </a:xfrm>
              <a:custGeom>
                <a:avLst/>
                <a:gdLst/>
                <a:ahLst/>
                <a:cxnLst/>
                <a:rect l="0" t="0" r="0" b="0"/>
                <a:pathLst>
                  <a:path w="1739" h="1005">
                    <a:moveTo>
                      <a:pt x="0" y="0"/>
                    </a:moveTo>
                    <a:cubicBezTo>
                      <a:pt x="11" y="32"/>
                      <a:pt x="19" y="75"/>
                      <a:pt x="45" y="101"/>
                    </a:cubicBezTo>
                    <a:cubicBezTo>
                      <a:pt x="106" y="162"/>
                      <a:pt x="229" y="162"/>
                      <a:pt x="305" y="169"/>
                    </a:cubicBezTo>
                    <a:cubicBezTo>
                      <a:pt x="336" y="190"/>
                      <a:pt x="384" y="261"/>
                      <a:pt x="395" y="293"/>
                    </a:cubicBezTo>
                    <a:cubicBezTo>
                      <a:pt x="404" y="319"/>
                      <a:pt x="409" y="340"/>
                      <a:pt x="429" y="361"/>
                    </a:cubicBezTo>
                    <a:cubicBezTo>
                      <a:pt x="491" y="424"/>
                      <a:pt x="632" y="413"/>
                      <a:pt x="700" y="418"/>
                    </a:cubicBezTo>
                    <a:cubicBezTo>
                      <a:pt x="725" y="426"/>
                      <a:pt x="749" y="430"/>
                      <a:pt x="768" y="452"/>
                    </a:cubicBezTo>
                    <a:cubicBezTo>
                      <a:pt x="825" y="517"/>
                      <a:pt x="805" y="566"/>
                      <a:pt x="870" y="610"/>
                    </a:cubicBezTo>
                    <a:cubicBezTo>
                      <a:pt x="905" y="719"/>
                      <a:pt x="1142" y="686"/>
                      <a:pt x="1197" y="689"/>
                    </a:cubicBezTo>
                    <a:cubicBezTo>
                      <a:pt x="1304" y="724"/>
                      <a:pt x="1316" y="913"/>
                      <a:pt x="1423" y="948"/>
                    </a:cubicBezTo>
                    <a:cubicBezTo>
                      <a:pt x="1491" y="994"/>
                      <a:pt x="1425" y="960"/>
                      <a:pt x="1547" y="960"/>
                    </a:cubicBezTo>
                    <a:cubicBezTo>
                      <a:pt x="1592" y="960"/>
                      <a:pt x="1638" y="967"/>
                      <a:pt x="1683" y="971"/>
                    </a:cubicBezTo>
                    <a:cubicBezTo>
                      <a:pt x="1727" y="985"/>
                      <a:pt x="1709" y="973"/>
                      <a:pt x="1739" y="1005"/>
                    </a:cubicBezTo>
                  </a:path>
                </a:pathLst>
              </a:custGeom>
              <a:noFill/>
              <a:ln w="9525" cap="flat" cmpd="sng">
                <a:solidFill>
                  <a:schemeClr val="tx1"/>
                </a:solidFill>
                <a:prstDash val="solid"/>
                <a:headEnd type="none" w="med" len="med"/>
                <a:tailEnd type="none" w="med" len="med"/>
              </a:ln>
            </p:spPr>
            <p:txBody>
              <a:bodyPr/>
              <a:lstStyle/>
              <a:p>
                <a:endParaRPr lang="zh-CN" altLang="en-US"/>
              </a:p>
            </p:txBody>
          </p:sp>
          <p:sp>
            <p:nvSpPr>
              <p:cNvPr id="36875" name="未知"/>
              <p:cNvSpPr/>
              <p:nvPr/>
            </p:nvSpPr>
            <p:spPr>
              <a:xfrm>
                <a:off x="273" y="227"/>
                <a:ext cx="1496" cy="861"/>
              </a:xfrm>
              <a:custGeom>
                <a:avLst/>
                <a:gdLst/>
                <a:ahLst/>
                <a:cxnLst/>
                <a:rect l="0" t="0" r="0" b="0"/>
                <a:pathLst>
                  <a:path w="1603" h="1005">
                    <a:moveTo>
                      <a:pt x="0" y="0"/>
                    </a:moveTo>
                    <a:cubicBezTo>
                      <a:pt x="7" y="11"/>
                      <a:pt x="13" y="24"/>
                      <a:pt x="22" y="34"/>
                    </a:cubicBezTo>
                    <a:cubicBezTo>
                      <a:pt x="32" y="44"/>
                      <a:pt x="48" y="46"/>
                      <a:pt x="56" y="57"/>
                    </a:cubicBezTo>
                    <a:cubicBezTo>
                      <a:pt x="116" y="133"/>
                      <a:pt x="6" y="52"/>
                      <a:pt x="101" y="113"/>
                    </a:cubicBezTo>
                    <a:cubicBezTo>
                      <a:pt x="172" y="218"/>
                      <a:pt x="235" y="195"/>
                      <a:pt x="361" y="204"/>
                    </a:cubicBezTo>
                    <a:cubicBezTo>
                      <a:pt x="376" y="226"/>
                      <a:pt x="397" y="246"/>
                      <a:pt x="406" y="271"/>
                    </a:cubicBezTo>
                    <a:cubicBezTo>
                      <a:pt x="433" y="352"/>
                      <a:pt x="409" y="326"/>
                      <a:pt x="463" y="362"/>
                    </a:cubicBezTo>
                    <a:cubicBezTo>
                      <a:pt x="490" y="445"/>
                      <a:pt x="573" y="434"/>
                      <a:pt x="643" y="452"/>
                    </a:cubicBezTo>
                    <a:cubicBezTo>
                      <a:pt x="666" y="458"/>
                      <a:pt x="688" y="467"/>
                      <a:pt x="711" y="475"/>
                    </a:cubicBezTo>
                    <a:cubicBezTo>
                      <a:pt x="722" y="479"/>
                      <a:pt x="745" y="486"/>
                      <a:pt x="745" y="486"/>
                    </a:cubicBezTo>
                    <a:cubicBezTo>
                      <a:pt x="756" y="494"/>
                      <a:pt x="770" y="498"/>
                      <a:pt x="779" y="509"/>
                    </a:cubicBezTo>
                    <a:cubicBezTo>
                      <a:pt x="825" y="567"/>
                      <a:pt x="747" y="519"/>
                      <a:pt x="813" y="576"/>
                    </a:cubicBezTo>
                    <a:cubicBezTo>
                      <a:pt x="864" y="620"/>
                      <a:pt x="946" y="677"/>
                      <a:pt x="1016" y="689"/>
                    </a:cubicBezTo>
                    <a:cubicBezTo>
                      <a:pt x="1058" y="696"/>
                      <a:pt x="1089" y="700"/>
                      <a:pt x="1129" y="712"/>
                    </a:cubicBezTo>
                    <a:cubicBezTo>
                      <a:pt x="1152" y="719"/>
                      <a:pt x="1197" y="734"/>
                      <a:pt x="1197" y="734"/>
                    </a:cubicBezTo>
                    <a:cubicBezTo>
                      <a:pt x="1212" y="757"/>
                      <a:pt x="1227" y="779"/>
                      <a:pt x="1242" y="802"/>
                    </a:cubicBezTo>
                    <a:cubicBezTo>
                      <a:pt x="1257" y="825"/>
                      <a:pt x="1310" y="847"/>
                      <a:pt x="1310" y="847"/>
                    </a:cubicBezTo>
                    <a:cubicBezTo>
                      <a:pt x="1349" y="908"/>
                      <a:pt x="1310" y="861"/>
                      <a:pt x="1366" y="893"/>
                    </a:cubicBezTo>
                    <a:cubicBezTo>
                      <a:pt x="1390" y="906"/>
                      <a:pt x="1408" y="930"/>
                      <a:pt x="1434" y="938"/>
                    </a:cubicBezTo>
                    <a:cubicBezTo>
                      <a:pt x="1457" y="945"/>
                      <a:pt x="1479" y="952"/>
                      <a:pt x="1502" y="960"/>
                    </a:cubicBezTo>
                    <a:cubicBezTo>
                      <a:pt x="1513" y="964"/>
                      <a:pt x="1525" y="968"/>
                      <a:pt x="1536" y="972"/>
                    </a:cubicBezTo>
                    <a:cubicBezTo>
                      <a:pt x="1556" y="979"/>
                      <a:pt x="1603" y="979"/>
                      <a:pt x="1603" y="1005"/>
                    </a:cubicBezTo>
                  </a:path>
                </a:pathLst>
              </a:custGeom>
              <a:noFill/>
              <a:ln w="9525" cap="flat" cmpd="sng">
                <a:solidFill>
                  <a:schemeClr val="tx1"/>
                </a:solidFill>
                <a:prstDash val="solid"/>
                <a:headEnd type="none" w="med" len="med"/>
                <a:tailEnd type="none" w="med" len="med"/>
              </a:ln>
            </p:spPr>
            <p:txBody>
              <a:bodyPr/>
              <a:lstStyle/>
              <a:p>
                <a:endParaRPr lang="zh-CN" altLang="en-US"/>
              </a:p>
            </p:txBody>
          </p:sp>
          <p:sp>
            <p:nvSpPr>
              <p:cNvPr id="36876" name="未知"/>
              <p:cNvSpPr/>
              <p:nvPr/>
            </p:nvSpPr>
            <p:spPr>
              <a:xfrm>
                <a:off x="182" y="403"/>
                <a:ext cx="1633" cy="867"/>
              </a:xfrm>
              <a:custGeom>
                <a:avLst/>
                <a:gdLst/>
                <a:ahLst/>
                <a:cxnLst/>
                <a:rect l="0" t="0" r="0" b="0"/>
                <a:pathLst>
                  <a:path w="1542" h="826">
                    <a:moveTo>
                      <a:pt x="6" y="0"/>
                    </a:moveTo>
                    <a:cubicBezTo>
                      <a:pt x="27" y="65"/>
                      <a:pt x="0" y="6"/>
                      <a:pt x="51" y="57"/>
                    </a:cubicBezTo>
                    <a:cubicBezTo>
                      <a:pt x="126" y="132"/>
                      <a:pt x="15" y="51"/>
                      <a:pt x="107" y="113"/>
                    </a:cubicBezTo>
                    <a:cubicBezTo>
                      <a:pt x="152" y="179"/>
                      <a:pt x="180" y="156"/>
                      <a:pt x="265" y="147"/>
                    </a:cubicBezTo>
                    <a:cubicBezTo>
                      <a:pt x="303" y="151"/>
                      <a:pt x="341" y="149"/>
                      <a:pt x="378" y="158"/>
                    </a:cubicBezTo>
                    <a:cubicBezTo>
                      <a:pt x="424" y="169"/>
                      <a:pt x="406" y="185"/>
                      <a:pt x="423" y="215"/>
                    </a:cubicBezTo>
                    <a:cubicBezTo>
                      <a:pt x="464" y="287"/>
                      <a:pt x="449" y="275"/>
                      <a:pt x="502" y="294"/>
                    </a:cubicBezTo>
                    <a:cubicBezTo>
                      <a:pt x="551" y="366"/>
                      <a:pt x="625" y="373"/>
                      <a:pt x="706" y="384"/>
                    </a:cubicBezTo>
                    <a:cubicBezTo>
                      <a:pt x="771" y="405"/>
                      <a:pt x="778" y="440"/>
                      <a:pt x="830" y="474"/>
                    </a:cubicBezTo>
                    <a:cubicBezTo>
                      <a:pt x="851" y="539"/>
                      <a:pt x="824" y="480"/>
                      <a:pt x="875" y="531"/>
                    </a:cubicBezTo>
                    <a:cubicBezTo>
                      <a:pt x="885" y="541"/>
                      <a:pt x="888" y="555"/>
                      <a:pt x="898" y="565"/>
                    </a:cubicBezTo>
                    <a:cubicBezTo>
                      <a:pt x="962" y="628"/>
                      <a:pt x="1098" y="616"/>
                      <a:pt x="1169" y="621"/>
                    </a:cubicBezTo>
                    <a:cubicBezTo>
                      <a:pt x="1206" y="646"/>
                      <a:pt x="1222" y="676"/>
                      <a:pt x="1259" y="700"/>
                    </a:cubicBezTo>
                    <a:cubicBezTo>
                      <a:pt x="1267" y="711"/>
                      <a:pt x="1272" y="725"/>
                      <a:pt x="1282" y="734"/>
                    </a:cubicBezTo>
                    <a:cubicBezTo>
                      <a:pt x="1303" y="752"/>
                      <a:pt x="1350" y="779"/>
                      <a:pt x="1350" y="779"/>
                    </a:cubicBezTo>
                    <a:cubicBezTo>
                      <a:pt x="1357" y="790"/>
                      <a:pt x="1359" y="811"/>
                      <a:pt x="1372" y="813"/>
                    </a:cubicBezTo>
                    <a:cubicBezTo>
                      <a:pt x="1449" y="826"/>
                      <a:pt x="1477" y="791"/>
                      <a:pt x="1542" y="791"/>
                    </a:cubicBezTo>
                  </a:path>
                </a:pathLst>
              </a:custGeom>
              <a:noFill/>
              <a:ln w="9525" cap="flat" cmpd="sng">
                <a:solidFill>
                  <a:schemeClr val="tx1"/>
                </a:solidFill>
                <a:prstDash val="solid"/>
                <a:headEnd type="none" w="med" len="med"/>
                <a:tailEnd type="none" w="med" len="med"/>
              </a:ln>
            </p:spPr>
            <p:txBody>
              <a:bodyPr/>
              <a:lstStyle/>
              <a:p>
                <a:endParaRPr lang="zh-CN" altLang="en-US"/>
              </a:p>
            </p:txBody>
          </p:sp>
        </p:grpSp>
      </p:grpSp>
      <p:sp>
        <p:nvSpPr>
          <p:cNvPr id="36877" name="文本框 36876"/>
          <p:cNvSpPr txBox="1"/>
          <p:nvPr/>
        </p:nvSpPr>
        <p:spPr>
          <a:xfrm>
            <a:off x="2743200" y="5927726"/>
            <a:ext cx="990600" cy="701675"/>
          </a:xfrm>
          <a:prstGeom prst="rect">
            <a:avLst/>
          </a:prstGeom>
          <a:noFill/>
          <a:ln w="9525">
            <a:noFill/>
          </a:ln>
        </p:spPr>
        <p:txBody>
          <a:bodyPr>
            <a:spAutoFit/>
          </a:bodyPr>
          <a:lstStyle/>
          <a:p>
            <a:pPr lvl="0" algn="ctr" eaLnBrk="0" hangingPunct="0"/>
            <a:r>
              <a:rPr lang="en-US" altLang="zh-CN" sz="4000" b="1" i="1">
                <a:solidFill>
                  <a:srgbClr val="0000FF"/>
                </a:solidFill>
                <a:effectLst>
                  <a:outerShdw blurRad="38100" dist="38100" dir="2700000">
                    <a:srgbClr val="C0C0C0"/>
                  </a:outerShdw>
                </a:effectLst>
                <a:latin typeface="Arial" panose="020B0604020202020204" pitchFamily="34" charset="0"/>
                <a:ea typeface="宋体" panose="02010600030101010101" pitchFamily="2" charset="-122"/>
              </a:rPr>
              <a:t>C</a:t>
            </a:r>
          </a:p>
        </p:txBody>
      </p:sp>
      <p:sp>
        <p:nvSpPr>
          <p:cNvPr id="36878" name="矩形 36877"/>
          <p:cNvSpPr>
            <a:spLocks noGrp="1"/>
          </p:cNvSpPr>
          <p:nvPr/>
        </p:nvSpPr>
        <p:spPr>
          <a:xfrm rot="17999070">
            <a:off x="3683001" y="4319588"/>
            <a:ext cx="1681163" cy="1223962"/>
          </a:xfrm>
          <a:prstGeom prst="rect">
            <a:avLst/>
          </a:prstGeom>
          <a:noFill/>
          <a:ln w="9525">
            <a:noFill/>
          </a:ln>
        </p:spPr>
        <p:txBody>
          <a:bodyPr anchor="b"/>
          <a:lstStyle/>
          <a:p>
            <a:pPr lvl="0" eaLnBrk="0" hangingPunct="0"/>
            <a:r>
              <a:rPr lang="zh-CN" altLang="en-US" sz="4400">
                <a:solidFill>
                  <a:schemeClr val="tx2"/>
                </a:solidFill>
                <a:latin typeface="Times New Roman" panose="02020603050405020304" pitchFamily="18" charset="0"/>
                <a:ea typeface="宋体" panose="02010600030101010101" pitchFamily="2" charset="-122"/>
              </a:rPr>
              <a:t>∟</a:t>
            </a:r>
          </a:p>
        </p:txBody>
      </p:sp>
      <p:pic>
        <p:nvPicPr>
          <p:cNvPr id="36879" name="图片 36878" descr="4[24]"/>
          <p:cNvPicPr>
            <a:picLocks noChangeAspect="1"/>
          </p:cNvPicPr>
          <p:nvPr/>
        </p:nvPicPr>
        <p:blipFill>
          <a:blip r:embed="rId2"/>
          <a:stretch>
            <a:fillRect/>
          </a:stretch>
        </p:blipFill>
        <p:spPr>
          <a:xfrm>
            <a:off x="1600200" y="228600"/>
            <a:ext cx="2286000" cy="617538"/>
          </a:xfrm>
          <a:prstGeom prst="rect">
            <a:avLst/>
          </a:prstGeom>
          <a:noFill/>
          <a:ln w="9525">
            <a:noFill/>
          </a:ln>
        </p:spPr>
      </p:pic>
      <p:sp>
        <p:nvSpPr>
          <p:cNvPr id="36880" name="文本框 36879"/>
          <p:cNvSpPr txBox="1"/>
          <p:nvPr/>
        </p:nvSpPr>
        <p:spPr>
          <a:xfrm>
            <a:off x="6167438" y="4076700"/>
            <a:ext cx="3384550" cy="762000"/>
          </a:xfrm>
          <a:prstGeom prst="rect">
            <a:avLst/>
          </a:prstGeom>
          <a:noFill/>
          <a:ln w="9525">
            <a:noFill/>
          </a:ln>
        </p:spPr>
        <p:txBody>
          <a:bodyPr>
            <a:spAutoFit/>
          </a:bodyPr>
          <a:lstStyle/>
          <a:p>
            <a:pPr lvl="0">
              <a:spcBef>
                <a:spcPct val="50000"/>
              </a:spcBef>
            </a:pPr>
            <a:r>
              <a:rPr lang="zh-CN" altLang="en-US" sz="4400" b="1">
                <a:solidFill>
                  <a:srgbClr val="FF0000"/>
                </a:solidFill>
                <a:latin typeface="Arial" panose="020B0604020202020204" pitchFamily="34" charset="0"/>
                <a:ea typeface="隶书" pitchFamily="1" charset="-122"/>
              </a:rPr>
              <a:t>垂线段最短</a:t>
            </a:r>
          </a:p>
        </p:txBody>
      </p:sp>
    </p:spTree>
    <p:extLst>
      <p:ext uri="{BB962C8B-B14F-4D97-AF65-F5344CB8AC3E}">
        <p14:creationId xmlns:p14="http://schemas.microsoft.com/office/powerpoint/2010/main" val="335803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blinds(horizontal)">
                                      <p:cBhvr>
                                        <p:cTn id="7" dur="500"/>
                                        <p:tgtEl>
                                          <p:spTgt spid="3686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6878"/>
                                        </p:tgtEl>
                                        <p:attrNameLst>
                                          <p:attrName>style.visibility</p:attrName>
                                        </p:attrNameLst>
                                      </p:cBhvr>
                                      <p:to>
                                        <p:strVal val="visible"/>
                                      </p:to>
                                    </p:set>
                                    <p:animEffect transition="in" filter="blinds(horizontal)">
                                      <p:cBhvr>
                                        <p:cTn id="12" dur="500"/>
                                        <p:tgtEl>
                                          <p:spTgt spid="368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animBg="1"/>
      <p:bldP spid="3687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文本框 38913"/>
          <p:cNvSpPr txBox="1"/>
          <p:nvPr/>
        </p:nvSpPr>
        <p:spPr>
          <a:xfrm>
            <a:off x="1662114" y="0"/>
            <a:ext cx="9005887" cy="1250950"/>
          </a:xfrm>
          <a:prstGeom prst="rect">
            <a:avLst/>
          </a:prstGeom>
          <a:noFill/>
          <a:ln w="9525">
            <a:noFill/>
          </a:ln>
        </p:spPr>
        <p:txBody>
          <a:bodyPr wrap="none" anchor="t">
            <a:spAutoFit/>
          </a:bodyPr>
          <a:lstStyle/>
          <a:p>
            <a:pPr lvl="0"/>
            <a:endParaRPr lang="zh-CN" altLang="en-US" sz="3600" b="1">
              <a:solidFill>
                <a:schemeClr val="accent2"/>
              </a:solidFill>
              <a:latin typeface="Times New Roman" panose="02020603050405020304" pitchFamily="18" charset="0"/>
              <a:ea typeface="宋体" panose="02010600030101010101" pitchFamily="2" charset="-122"/>
            </a:endParaRPr>
          </a:p>
          <a:p>
            <a:pPr lvl="0"/>
            <a:r>
              <a:rPr lang="en-US" altLang="zh-CN" sz="3200" b="1">
                <a:solidFill>
                  <a:srgbClr val="FF0000"/>
                </a:solidFill>
                <a:latin typeface="Times New Roman" panose="02020603050405020304" pitchFamily="18" charset="0"/>
                <a:ea typeface="宋体" panose="02010600030101010101" pitchFamily="2" charset="-122"/>
              </a:rPr>
              <a:t>1.</a:t>
            </a:r>
            <a:r>
              <a:rPr lang="zh-CN" altLang="en-US" sz="3200" b="1">
                <a:solidFill>
                  <a:srgbClr val="FF0000"/>
                </a:solidFill>
                <a:latin typeface="Times New Roman" panose="02020603050405020304" pitchFamily="18" charset="0"/>
                <a:ea typeface="宋体" panose="02010600030101010101" pitchFamily="2" charset="-122"/>
              </a:rPr>
              <a:t>直线</a:t>
            </a:r>
            <a:r>
              <a:rPr lang="en-US" altLang="zh-CN" sz="3200" b="1">
                <a:solidFill>
                  <a:srgbClr val="FF0000"/>
                </a:solidFill>
                <a:latin typeface="Times New Roman" panose="02020603050405020304" pitchFamily="18" charset="0"/>
                <a:ea typeface="宋体" panose="02010600030101010101" pitchFamily="2" charset="-122"/>
              </a:rPr>
              <a:t>AB</a:t>
            </a:r>
            <a:r>
              <a:rPr lang="zh-CN" altLang="en-US" sz="3200" b="1">
                <a:solidFill>
                  <a:srgbClr val="FF0000"/>
                </a:solidFill>
                <a:latin typeface="Times New Roman" panose="02020603050405020304" pitchFamily="18" charset="0"/>
                <a:ea typeface="宋体" panose="02010600030101010101" pitchFamily="2" charset="-122"/>
              </a:rPr>
              <a:t>外一点</a:t>
            </a:r>
            <a:r>
              <a:rPr lang="en-US" altLang="zh-CN" sz="3200" b="1">
                <a:solidFill>
                  <a:srgbClr val="FF0000"/>
                </a:solidFill>
                <a:latin typeface="Times New Roman" panose="02020603050405020304" pitchFamily="18" charset="0"/>
                <a:ea typeface="宋体" panose="02010600030101010101" pitchFamily="2" charset="-122"/>
              </a:rPr>
              <a:t>P</a:t>
            </a:r>
            <a:r>
              <a:rPr lang="zh-CN" altLang="en-US" sz="3200" b="1">
                <a:solidFill>
                  <a:srgbClr val="FF0000"/>
                </a:solidFill>
                <a:latin typeface="Times New Roman" panose="02020603050405020304" pitchFamily="18" charset="0"/>
                <a:ea typeface="宋体" panose="02010600030101010101" pitchFamily="2" charset="-122"/>
              </a:rPr>
              <a:t>到直线</a:t>
            </a:r>
            <a:r>
              <a:rPr lang="en-US" altLang="zh-CN" sz="3200" b="1">
                <a:solidFill>
                  <a:srgbClr val="FF0000"/>
                </a:solidFill>
                <a:latin typeface="Times New Roman" panose="02020603050405020304" pitchFamily="18" charset="0"/>
                <a:ea typeface="宋体" panose="02010600030101010101" pitchFamily="2" charset="-122"/>
              </a:rPr>
              <a:t>AB</a:t>
            </a:r>
            <a:r>
              <a:rPr lang="zh-CN" altLang="en-US" sz="3200" b="1">
                <a:solidFill>
                  <a:srgbClr val="FF0000"/>
                </a:solidFill>
                <a:latin typeface="Times New Roman" panose="02020603050405020304" pitchFamily="18" charset="0"/>
                <a:ea typeface="宋体" panose="02010600030101010101" pitchFamily="2" charset="-122"/>
              </a:rPr>
              <a:t>的</a:t>
            </a:r>
            <a:r>
              <a:rPr lang="zh-CN" altLang="en-US" sz="3600" b="1">
                <a:solidFill>
                  <a:schemeClr val="accent2"/>
                </a:solidFill>
                <a:latin typeface="Times New Roman" panose="02020603050405020304" pitchFamily="18" charset="0"/>
                <a:ea typeface="黑体" panose="02010609060101010101" pitchFamily="49" charset="-122"/>
              </a:rPr>
              <a:t>距离</a:t>
            </a:r>
            <a:r>
              <a:rPr lang="zh-CN" altLang="en-US" sz="3200" b="1">
                <a:solidFill>
                  <a:srgbClr val="FF0000"/>
                </a:solidFill>
                <a:latin typeface="Times New Roman" panose="02020603050405020304" pitchFamily="18" charset="0"/>
                <a:ea typeface="宋体" panose="02010600030101010101" pitchFamily="2" charset="-122"/>
              </a:rPr>
              <a:t>指的是</a:t>
            </a:r>
            <a:r>
              <a:rPr lang="zh-CN" altLang="en-US" sz="3200" b="1">
                <a:latin typeface="Times New Roman" panose="02020603050405020304" pitchFamily="18" charset="0"/>
                <a:ea typeface="宋体" panose="02010600030101010101" pitchFamily="2" charset="-122"/>
              </a:rPr>
              <a:t>（</a:t>
            </a:r>
            <a:r>
              <a:rPr lang="zh-CN" altLang="en-US" sz="4000" b="1">
                <a:solidFill>
                  <a:schemeClr val="accent2"/>
                </a:solidFill>
                <a:latin typeface="Times New Roman" panose="02020603050405020304" pitchFamily="18" charset="0"/>
                <a:ea typeface="宋体" panose="02010600030101010101" pitchFamily="2" charset="-122"/>
              </a:rPr>
              <a:t>　</a:t>
            </a:r>
            <a:r>
              <a:rPr lang="zh-CN" altLang="en-US" sz="3200" b="1">
                <a:latin typeface="Times New Roman" panose="02020603050405020304" pitchFamily="18" charset="0"/>
                <a:ea typeface="宋体" panose="02010600030101010101" pitchFamily="2" charset="-122"/>
              </a:rPr>
              <a:t>）</a:t>
            </a:r>
          </a:p>
        </p:txBody>
      </p:sp>
      <p:sp>
        <p:nvSpPr>
          <p:cNvPr id="38915" name="文本框 38914"/>
          <p:cNvSpPr txBox="1"/>
          <p:nvPr/>
        </p:nvSpPr>
        <p:spPr>
          <a:xfrm>
            <a:off x="1524001" y="1196975"/>
            <a:ext cx="8588375" cy="946150"/>
          </a:xfrm>
          <a:prstGeom prst="rect">
            <a:avLst/>
          </a:prstGeom>
          <a:noFill/>
          <a:ln w="9525">
            <a:noFill/>
          </a:ln>
        </p:spPr>
        <p:txBody>
          <a:bodyPr wrap="none" anchor="t">
            <a:spAutoFit/>
          </a:bodyPr>
          <a:lstStyle/>
          <a:p>
            <a:pPr lvl="0"/>
            <a:r>
              <a:rPr lang="zh-CN" altLang="en-US" sz="2800" b="1">
                <a:latin typeface="Times New Roman" panose="02020603050405020304" pitchFamily="18" charset="0"/>
                <a:ea typeface="宋体" panose="02010600030101010101" pitchFamily="2" charset="-122"/>
              </a:rPr>
              <a:t>（</a:t>
            </a:r>
            <a:r>
              <a:rPr lang="en-US" altLang="zh-CN" sz="2800" b="1">
                <a:latin typeface="Times New Roman" panose="02020603050405020304" pitchFamily="18" charset="0"/>
                <a:ea typeface="宋体" panose="02010600030101010101" pitchFamily="2" charset="-122"/>
              </a:rPr>
              <a:t>A</a:t>
            </a:r>
            <a:r>
              <a:rPr lang="zh-CN" altLang="en-US" sz="2800" b="1">
                <a:latin typeface="Times New Roman" panose="02020603050405020304" pitchFamily="18" charset="0"/>
                <a:ea typeface="宋体" panose="02010600030101010101" pitchFamily="2" charset="-122"/>
              </a:rPr>
              <a:t>）从</a:t>
            </a:r>
            <a:r>
              <a:rPr lang="en-US" altLang="zh-CN" sz="2800" b="1">
                <a:latin typeface="Times New Roman" panose="02020603050405020304" pitchFamily="18" charset="0"/>
                <a:ea typeface="宋体" panose="02010600030101010101" pitchFamily="2" charset="-122"/>
              </a:rPr>
              <a:t>P</a:t>
            </a:r>
            <a:r>
              <a:rPr lang="zh-CN" altLang="en-US" sz="2800" b="1">
                <a:latin typeface="Times New Roman" panose="02020603050405020304" pitchFamily="18" charset="0"/>
                <a:ea typeface="宋体" panose="02010600030101010101" pitchFamily="2" charset="-122"/>
              </a:rPr>
              <a:t>点到</a:t>
            </a:r>
            <a:r>
              <a:rPr lang="en-US" altLang="zh-CN" sz="2800" b="1">
                <a:latin typeface="Times New Roman" panose="02020603050405020304" pitchFamily="18" charset="0"/>
                <a:ea typeface="宋体" panose="02010600030101010101" pitchFamily="2" charset="-122"/>
              </a:rPr>
              <a:t>AB</a:t>
            </a:r>
            <a:r>
              <a:rPr lang="zh-CN" altLang="en-US" sz="2800" b="1">
                <a:latin typeface="Times New Roman" panose="02020603050405020304" pitchFamily="18" charset="0"/>
                <a:ea typeface="宋体" panose="02010600030101010101" pitchFamily="2" charset="-122"/>
              </a:rPr>
              <a:t>的垂线段  </a:t>
            </a:r>
            <a:r>
              <a:rPr lang="en-US" altLang="zh-CN" sz="2800" b="1">
                <a:latin typeface="Times New Roman" panose="02020603050405020304" pitchFamily="18" charset="0"/>
                <a:ea typeface="宋体" panose="02010600030101010101" pitchFamily="2" charset="-122"/>
              </a:rPr>
              <a:t>(B)</a:t>
            </a:r>
            <a:r>
              <a:rPr lang="zh-CN" altLang="en-US" sz="2800" b="1">
                <a:latin typeface="Times New Roman" panose="02020603050405020304" pitchFamily="18" charset="0"/>
                <a:ea typeface="宋体" panose="02010600030101010101" pitchFamily="2" charset="-122"/>
              </a:rPr>
              <a:t>从</a:t>
            </a:r>
            <a:r>
              <a:rPr lang="en-US" altLang="zh-CN" sz="2800" b="1">
                <a:latin typeface="Times New Roman" panose="02020603050405020304" pitchFamily="18" charset="0"/>
                <a:ea typeface="宋体" panose="02010600030101010101" pitchFamily="2" charset="-122"/>
              </a:rPr>
              <a:t>P</a:t>
            </a:r>
            <a:r>
              <a:rPr lang="zh-CN" altLang="en-US" sz="2800" b="1">
                <a:latin typeface="Times New Roman" panose="02020603050405020304" pitchFamily="18" charset="0"/>
                <a:ea typeface="宋体" panose="02010600030101010101" pitchFamily="2" charset="-122"/>
              </a:rPr>
              <a:t>点到</a:t>
            </a:r>
            <a:r>
              <a:rPr lang="en-US" altLang="zh-CN" sz="2800" b="1">
                <a:latin typeface="Times New Roman" panose="02020603050405020304" pitchFamily="18" charset="0"/>
                <a:ea typeface="宋体" panose="02010600030101010101" pitchFamily="2" charset="-122"/>
              </a:rPr>
              <a:t>AB</a:t>
            </a:r>
            <a:r>
              <a:rPr lang="zh-CN" altLang="en-US" sz="2800" b="1">
                <a:latin typeface="Times New Roman" panose="02020603050405020304" pitchFamily="18" charset="0"/>
                <a:ea typeface="宋体" panose="02010600030101010101" pitchFamily="2" charset="-122"/>
              </a:rPr>
              <a:t>的垂线段长</a:t>
            </a:r>
          </a:p>
          <a:p>
            <a:pPr lvl="0"/>
            <a:endParaRPr lang="zh-CN" altLang="en-US" sz="2800" b="1">
              <a:latin typeface="Times New Roman" panose="02020603050405020304" pitchFamily="18" charset="0"/>
              <a:ea typeface="宋体" panose="02010600030101010101" pitchFamily="2" charset="-122"/>
            </a:endParaRPr>
          </a:p>
        </p:txBody>
      </p:sp>
      <p:sp>
        <p:nvSpPr>
          <p:cNvPr id="38916" name="文本框 38915"/>
          <p:cNvSpPr txBox="1"/>
          <p:nvPr/>
        </p:nvSpPr>
        <p:spPr>
          <a:xfrm>
            <a:off x="1524000" y="1844675"/>
            <a:ext cx="8281988" cy="946150"/>
          </a:xfrm>
          <a:prstGeom prst="rect">
            <a:avLst/>
          </a:prstGeom>
          <a:noFill/>
          <a:ln w="9525">
            <a:noFill/>
          </a:ln>
        </p:spPr>
        <p:txBody>
          <a:bodyPr wrap="none" anchor="t">
            <a:spAutoFit/>
          </a:bodyPr>
          <a:lstStyle/>
          <a:p>
            <a:pPr lvl="0"/>
            <a:r>
              <a:rPr lang="zh-CN" altLang="en-US" sz="2800" b="1">
                <a:latin typeface="Times New Roman" panose="02020603050405020304" pitchFamily="18" charset="0"/>
                <a:ea typeface="宋体" panose="02010600030101010101" pitchFamily="2" charset="-122"/>
              </a:rPr>
              <a:t>（</a:t>
            </a:r>
            <a:r>
              <a:rPr lang="en-US" altLang="zh-CN" sz="2800" b="1">
                <a:latin typeface="Times New Roman" panose="02020603050405020304" pitchFamily="18" charset="0"/>
                <a:ea typeface="宋体" panose="02010600030101010101" pitchFamily="2" charset="-122"/>
              </a:rPr>
              <a:t>C</a:t>
            </a:r>
            <a:r>
              <a:rPr lang="zh-CN" altLang="en-US" sz="2800" b="1">
                <a:latin typeface="Times New Roman" panose="02020603050405020304" pitchFamily="18" charset="0"/>
                <a:ea typeface="宋体" panose="02010600030101010101" pitchFamily="2" charset="-122"/>
              </a:rPr>
              <a:t>）从</a:t>
            </a:r>
            <a:r>
              <a:rPr lang="en-US" altLang="zh-CN" sz="2800" b="1">
                <a:latin typeface="Times New Roman" panose="02020603050405020304" pitchFamily="18" charset="0"/>
                <a:ea typeface="宋体" panose="02010600030101010101" pitchFamily="2" charset="-122"/>
              </a:rPr>
              <a:t>P</a:t>
            </a:r>
            <a:r>
              <a:rPr lang="zh-CN" altLang="en-US" sz="2800" b="1">
                <a:latin typeface="Times New Roman" panose="02020603050405020304" pitchFamily="18" charset="0"/>
                <a:ea typeface="宋体" panose="02010600030101010101" pitchFamily="2" charset="-122"/>
              </a:rPr>
              <a:t>点到</a:t>
            </a:r>
            <a:r>
              <a:rPr lang="en-US" altLang="zh-CN" sz="2800" b="1">
                <a:latin typeface="Times New Roman" panose="02020603050405020304" pitchFamily="18" charset="0"/>
                <a:ea typeface="宋体" panose="02010600030101010101" pitchFamily="2" charset="-122"/>
              </a:rPr>
              <a:t>AB</a:t>
            </a:r>
            <a:r>
              <a:rPr lang="zh-CN" altLang="en-US" sz="2800" b="1">
                <a:latin typeface="Times New Roman" panose="02020603050405020304" pitchFamily="18" charset="0"/>
                <a:ea typeface="宋体" panose="02010600030101010101" pitchFamily="2" charset="-122"/>
              </a:rPr>
              <a:t>的垂线（</a:t>
            </a:r>
            <a:r>
              <a:rPr lang="en-US" altLang="zh-CN" sz="2800" b="1">
                <a:latin typeface="Times New Roman" panose="02020603050405020304" pitchFamily="18" charset="0"/>
                <a:ea typeface="宋体" panose="02010600030101010101" pitchFamily="2" charset="-122"/>
              </a:rPr>
              <a:t>D</a:t>
            </a:r>
            <a:r>
              <a:rPr lang="zh-CN" altLang="en-US" sz="2800" b="1">
                <a:latin typeface="Times New Roman" panose="02020603050405020304" pitchFamily="18" charset="0"/>
                <a:ea typeface="宋体" panose="02010600030101010101" pitchFamily="2" charset="-122"/>
              </a:rPr>
              <a:t>）从 </a:t>
            </a:r>
            <a:r>
              <a:rPr lang="en-US" altLang="zh-CN" sz="2800" b="1">
                <a:latin typeface="Times New Roman" panose="02020603050405020304" pitchFamily="18" charset="0"/>
                <a:ea typeface="宋体" panose="02010600030101010101" pitchFamily="2" charset="-122"/>
              </a:rPr>
              <a:t>P</a:t>
            </a:r>
            <a:r>
              <a:rPr lang="zh-CN" altLang="en-US" sz="2800" b="1">
                <a:latin typeface="Times New Roman" panose="02020603050405020304" pitchFamily="18" charset="0"/>
                <a:ea typeface="宋体" panose="02010600030101010101" pitchFamily="2" charset="-122"/>
              </a:rPr>
              <a:t>点到</a:t>
            </a:r>
            <a:r>
              <a:rPr lang="en-US" altLang="zh-CN" sz="2800" b="1">
                <a:latin typeface="Times New Roman" panose="02020603050405020304" pitchFamily="18" charset="0"/>
                <a:ea typeface="宋体" panose="02010600030101010101" pitchFamily="2" charset="-122"/>
              </a:rPr>
              <a:t>AB</a:t>
            </a:r>
            <a:r>
              <a:rPr lang="zh-CN" altLang="en-US" sz="2800" b="1">
                <a:latin typeface="Times New Roman" panose="02020603050405020304" pitchFamily="18" charset="0"/>
                <a:ea typeface="宋体" panose="02010600030101010101" pitchFamily="2" charset="-122"/>
              </a:rPr>
              <a:t>的垂线长</a:t>
            </a:r>
          </a:p>
          <a:p>
            <a:pPr lvl="0"/>
            <a:endParaRPr lang="zh-CN" altLang="en-US" sz="2800" b="1">
              <a:latin typeface="Times New Roman" panose="02020603050405020304" pitchFamily="18" charset="0"/>
              <a:ea typeface="宋体" panose="02010600030101010101" pitchFamily="2" charset="-122"/>
            </a:endParaRPr>
          </a:p>
        </p:txBody>
      </p:sp>
      <p:sp>
        <p:nvSpPr>
          <p:cNvPr id="38917" name="文本框 38916"/>
          <p:cNvSpPr txBox="1"/>
          <p:nvPr/>
        </p:nvSpPr>
        <p:spPr>
          <a:xfrm>
            <a:off x="9696451" y="692150"/>
            <a:ext cx="455613" cy="579438"/>
          </a:xfrm>
          <a:prstGeom prst="rect">
            <a:avLst/>
          </a:prstGeom>
          <a:noFill/>
          <a:ln w="9525">
            <a:noFill/>
          </a:ln>
        </p:spPr>
        <p:txBody>
          <a:bodyPr wrap="none" anchor="t">
            <a:spAutoFit/>
          </a:bodyPr>
          <a:lstStyle/>
          <a:p>
            <a:pPr lvl="0"/>
            <a:r>
              <a:rPr lang="en-US" altLang="zh-CN" sz="3200" b="1">
                <a:solidFill>
                  <a:srgbClr val="FF0000"/>
                </a:solidFill>
                <a:latin typeface="Times New Roman" panose="02020603050405020304" pitchFamily="18" charset="0"/>
                <a:ea typeface="宋体" panose="02010600030101010101" pitchFamily="2" charset="-122"/>
              </a:rPr>
              <a:t>B</a:t>
            </a:r>
          </a:p>
        </p:txBody>
      </p:sp>
      <p:sp>
        <p:nvSpPr>
          <p:cNvPr id="38918" name="矩形 38917"/>
          <p:cNvSpPr/>
          <p:nvPr/>
        </p:nvSpPr>
        <p:spPr>
          <a:xfrm>
            <a:off x="4572000" y="0"/>
            <a:ext cx="2019300" cy="641350"/>
          </a:xfrm>
          <a:prstGeom prst="rect">
            <a:avLst/>
          </a:prstGeom>
          <a:noFill/>
          <a:ln w="9525">
            <a:noFill/>
          </a:ln>
        </p:spPr>
        <p:txBody>
          <a:bodyPr wrap="none" anchor="ctr">
            <a:spAutoFit/>
          </a:bodyPr>
          <a:lstStyle/>
          <a:p>
            <a:pPr lvl="0"/>
            <a:r>
              <a:rPr lang="zh-CN" altLang="en-US" sz="3600" b="1">
                <a:solidFill>
                  <a:srgbClr val="FF0000"/>
                </a:solidFill>
                <a:latin typeface="Times New Roman" panose="02020603050405020304" pitchFamily="18" charset="0"/>
                <a:ea typeface="Times New Roman" panose="02020603050405020304" pitchFamily="18" charset="0"/>
              </a:rPr>
              <a:t>巩固练习</a:t>
            </a:r>
            <a:endParaRPr lang="zh-CN" altLang="en-US" sz="2800">
              <a:solidFill>
                <a:srgbClr val="FF0000"/>
              </a:solidFill>
              <a:latin typeface="Arial" panose="020B0604020202020204" pitchFamily="34" charset="0"/>
              <a:ea typeface="宋体" panose="02010600030101010101" pitchFamily="2" charset="-122"/>
            </a:endParaRPr>
          </a:p>
        </p:txBody>
      </p:sp>
      <p:sp>
        <p:nvSpPr>
          <p:cNvPr id="38919" name="文本占位符 38918"/>
          <p:cNvSpPr>
            <a:spLocks noGrp="1"/>
          </p:cNvSpPr>
          <p:nvPr>
            <p:ph type="body" idx="1"/>
          </p:nvPr>
        </p:nvSpPr>
        <p:spPr>
          <a:xfrm>
            <a:off x="1774825" y="2708276"/>
            <a:ext cx="8686800" cy="4525963"/>
          </a:xfrm>
        </p:spPr>
        <p:txBody>
          <a:bodyPr/>
          <a:lstStyle/>
          <a:p>
            <a:pPr>
              <a:buNone/>
            </a:pPr>
            <a:r>
              <a:rPr lang="en-US" altLang="zh-CN" b="1" dirty="0"/>
              <a:t>2.</a:t>
            </a:r>
            <a:r>
              <a:rPr lang="zh-CN" altLang="en-US" b="1" dirty="0"/>
              <a:t>点</a:t>
            </a:r>
            <a:r>
              <a:rPr lang="en-US" altLang="zh-CN" b="1" dirty="0"/>
              <a:t>P</a:t>
            </a:r>
            <a:r>
              <a:rPr lang="zh-CN" altLang="en-US" b="1" dirty="0"/>
              <a:t>为直线</a:t>
            </a:r>
            <a:r>
              <a:rPr lang="en-US" altLang="zh-CN" b="1" i="1" dirty="0">
                <a:latin typeface="Times New Roman" panose="02020603050405020304" pitchFamily="18" charset="0"/>
              </a:rPr>
              <a:t>l</a:t>
            </a:r>
            <a:r>
              <a:rPr lang="zh-CN" altLang="en-US" b="1" dirty="0"/>
              <a:t>外一点，点</a:t>
            </a:r>
            <a:r>
              <a:rPr lang="en-US" altLang="zh-CN" b="1" dirty="0"/>
              <a:t>A</a:t>
            </a:r>
            <a:r>
              <a:rPr lang="zh-CN" altLang="en-US" b="1" dirty="0"/>
              <a:t>、</a:t>
            </a:r>
            <a:r>
              <a:rPr lang="en-US" altLang="zh-CN" b="1" dirty="0"/>
              <a:t>B</a:t>
            </a:r>
            <a:r>
              <a:rPr lang="zh-CN" altLang="en-US" b="1" dirty="0"/>
              <a:t>、</a:t>
            </a:r>
            <a:r>
              <a:rPr lang="en-US" altLang="zh-CN" b="1" dirty="0"/>
              <a:t>C</a:t>
            </a:r>
            <a:r>
              <a:rPr lang="zh-CN" altLang="en-US" b="1" dirty="0"/>
              <a:t>在直线</a:t>
            </a:r>
            <a:r>
              <a:rPr lang="en-US" altLang="zh-CN" b="1" i="1" dirty="0">
                <a:latin typeface="Times New Roman" panose="02020603050405020304" pitchFamily="18" charset="0"/>
              </a:rPr>
              <a:t>l </a:t>
            </a:r>
            <a:r>
              <a:rPr lang="zh-CN" altLang="en-US" b="1" dirty="0"/>
              <a:t>上，</a:t>
            </a:r>
          </a:p>
          <a:p>
            <a:pPr>
              <a:buNone/>
            </a:pPr>
            <a:r>
              <a:rPr lang="zh-CN" altLang="en-US" b="1" dirty="0"/>
              <a:t>若</a:t>
            </a:r>
            <a:r>
              <a:rPr lang="en-US" altLang="zh-CN" b="1" dirty="0"/>
              <a:t>PA=4cm,PB=5cm</a:t>
            </a:r>
            <a:r>
              <a:rPr lang="zh-CN" altLang="en-US" b="1" dirty="0"/>
              <a:t>，</a:t>
            </a:r>
            <a:r>
              <a:rPr lang="en-US" altLang="zh-CN" b="1" dirty="0"/>
              <a:t>PC=6cm</a:t>
            </a:r>
            <a:r>
              <a:rPr lang="zh-CN" altLang="en-US" b="1" dirty="0"/>
              <a:t>，则</a:t>
            </a:r>
            <a:r>
              <a:rPr lang="en-US" altLang="zh-CN" b="1" dirty="0"/>
              <a:t>P</a:t>
            </a:r>
            <a:r>
              <a:rPr lang="zh-CN" altLang="en-US" b="1" dirty="0"/>
              <a:t>到直线</a:t>
            </a:r>
            <a:r>
              <a:rPr lang="en-US" altLang="zh-CN" b="1" i="1" dirty="0">
                <a:latin typeface="Times New Roman" panose="02020603050405020304" pitchFamily="18" charset="0"/>
              </a:rPr>
              <a:t>l</a:t>
            </a:r>
            <a:endParaRPr lang="en-US" altLang="zh-CN" b="1" dirty="0"/>
          </a:p>
          <a:p>
            <a:pPr>
              <a:buNone/>
            </a:pPr>
            <a:r>
              <a:rPr lang="zh-CN" altLang="en-US" b="1" dirty="0"/>
              <a:t>的距离是（    ）</a:t>
            </a:r>
          </a:p>
          <a:p>
            <a:pPr>
              <a:buNone/>
            </a:pPr>
            <a:r>
              <a:rPr lang="zh-CN" altLang="en-US" b="1" dirty="0"/>
              <a:t>  </a:t>
            </a:r>
            <a:r>
              <a:rPr lang="en-US" altLang="zh-CN" b="1" dirty="0"/>
              <a:t>A</a:t>
            </a:r>
            <a:r>
              <a:rPr lang="zh-CN" altLang="en-US" b="1" dirty="0"/>
              <a:t>．</a:t>
            </a:r>
            <a:r>
              <a:rPr lang="en-US" altLang="zh-CN" b="1" dirty="0"/>
              <a:t>4cm          B. </a:t>
            </a:r>
            <a:r>
              <a:rPr lang="zh-CN" altLang="en-US" b="1" dirty="0"/>
              <a:t>小于</a:t>
            </a:r>
            <a:r>
              <a:rPr lang="en-US" altLang="zh-CN" b="1" dirty="0"/>
              <a:t>4cm    </a:t>
            </a:r>
          </a:p>
          <a:p>
            <a:pPr>
              <a:buNone/>
            </a:pPr>
            <a:r>
              <a:rPr lang="en-US" altLang="zh-CN" b="1" dirty="0"/>
              <a:t> C</a:t>
            </a:r>
            <a:r>
              <a:rPr lang="zh-CN" altLang="en-US" b="1" dirty="0"/>
              <a:t>、不大于</a:t>
            </a:r>
            <a:r>
              <a:rPr lang="en-US" altLang="zh-CN" b="1" dirty="0"/>
              <a:t>4cm    D</a:t>
            </a:r>
            <a:r>
              <a:rPr lang="zh-CN" altLang="en-US" b="1" dirty="0"/>
              <a:t>、</a:t>
            </a:r>
            <a:r>
              <a:rPr lang="en-US" altLang="zh-CN" b="1" dirty="0"/>
              <a:t>5cm</a:t>
            </a:r>
          </a:p>
        </p:txBody>
      </p:sp>
      <p:sp>
        <p:nvSpPr>
          <p:cNvPr id="38920" name="文本框 38919"/>
          <p:cNvSpPr txBox="1"/>
          <p:nvPr/>
        </p:nvSpPr>
        <p:spPr>
          <a:xfrm>
            <a:off x="3665192" y="3785394"/>
            <a:ext cx="477838" cy="579438"/>
          </a:xfrm>
          <a:prstGeom prst="rect">
            <a:avLst/>
          </a:prstGeom>
          <a:noFill/>
          <a:ln w="9525">
            <a:noFill/>
          </a:ln>
        </p:spPr>
        <p:txBody>
          <a:bodyPr wrap="none" anchor="t">
            <a:spAutoFit/>
          </a:bodyPr>
          <a:lstStyle/>
          <a:p>
            <a:pPr lvl="0"/>
            <a:r>
              <a:rPr lang="en-US" altLang="zh-CN" sz="3200" b="1">
                <a:solidFill>
                  <a:srgbClr val="FF0000"/>
                </a:solidFill>
                <a:latin typeface="Times New Roman" panose="02020603050405020304" pitchFamily="18" charset="0"/>
                <a:ea typeface="宋体" panose="02010600030101010101" pitchFamily="2" charset="-122"/>
              </a:rPr>
              <a:t>C</a:t>
            </a:r>
          </a:p>
        </p:txBody>
      </p:sp>
    </p:spTree>
    <p:extLst>
      <p:ext uri="{BB962C8B-B14F-4D97-AF65-F5344CB8AC3E}">
        <p14:creationId xmlns:p14="http://schemas.microsoft.com/office/powerpoint/2010/main" val="1256168491"/>
      </p:ext>
    </p:extLst>
  </p:cSld>
  <p:clrMapOvr>
    <a:masterClrMapping/>
  </p:clrMapOvr>
  <p:transition spd="med">
    <p:wipe dir="u"/>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grpId="0" nodeType="clickEffect">
                                  <p:stCondLst>
                                    <p:cond delay="0"/>
                                  </p:stCondLst>
                                  <p:childTnLst>
                                    <p:set>
                                      <p:cBhvr>
                                        <p:cTn id="6" dur="1" fill="hold">
                                          <p:stCondLst>
                                            <p:cond delay="0"/>
                                          </p:stCondLst>
                                        </p:cTn>
                                        <p:tgtEl>
                                          <p:spTgt spid="38917"/>
                                        </p:tgtEl>
                                        <p:attrNameLst>
                                          <p:attrName>style.visibility</p:attrName>
                                        </p:attrNameLst>
                                      </p:cBhvr>
                                      <p:to>
                                        <p:strVal val="visible"/>
                                      </p:to>
                                    </p:set>
                                    <p:animEffect transition="in" filter="slide(fromRight)">
                                      <p:cBhvr>
                                        <p:cTn id="7" dur="500"/>
                                        <p:tgtEl>
                                          <p:spTgt spid="38917"/>
                                        </p:tgtEl>
                                      </p:cBhvr>
                                    </p:animEffect>
                                  </p:childTnLst>
                                  <p:subTnLst>
                                    <p:audio>
                                      <p:cMediaNode>
                                        <p:cTn display="0" masterRel="sameClick">
                                          <p:stCondLst>
                                            <p:cond evt="begin" delay="0">
                                              <p:tn val="5"/>
                                            </p:cond>
                                          </p:stCondLst>
                                          <p:endCondLst>
                                            <p:cond evt="onStopAudio" delay="0">
                                              <p:tgtEl>
                                                <p:sldTgt/>
                                              </p:tgtEl>
                                            </p:cond>
                                          </p:endCondLst>
                                        </p:cTn>
                                        <p:tgtEl>
                                          <p:sndTgt r:embed="rId3" name="type.wav"/>
                                        </p:tgtEl>
                                      </p:cMediaNode>
                                    </p:audio>
                                  </p:subTnLst>
                                </p:cTn>
                              </p:par>
                            </p:childTnLst>
                          </p:cTn>
                        </p:par>
                      </p:childTnLst>
                    </p:cTn>
                  </p:par>
                  <p:par>
                    <p:cTn id="8" fill="hold">
                      <p:stCondLst>
                        <p:cond delay="indefinite"/>
                      </p:stCondLst>
                      <p:childTnLst>
                        <p:par>
                          <p:cTn id="9" fill="hold">
                            <p:stCondLst>
                              <p:cond delay="0"/>
                            </p:stCondLst>
                            <p:childTnLst>
                              <p:par>
                                <p:cTn id="10" presetID="12" presetClass="entr" presetSubtype="2" fill="hold" grpId="0" nodeType="clickEffect">
                                  <p:stCondLst>
                                    <p:cond delay="0"/>
                                  </p:stCondLst>
                                  <p:childTnLst>
                                    <p:set>
                                      <p:cBhvr>
                                        <p:cTn id="11" dur="1" fill="hold">
                                          <p:stCondLst>
                                            <p:cond delay="0"/>
                                          </p:stCondLst>
                                        </p:cTn>
                                        <p:tgtEl>
                                          <p:spTgt spid="38920"/>
                                        </p:tgtEl>
                                        <p:attrNameLst>
                                          <p:attrName>style.visibility</p:attrName>
                                        </p:attrNameLst>
                                      </p:cBhvr>
                                      <p:to>
                                        <p:strVal val="visible"/>
                                      </p:to>
                                    </p:set>
                                    <p:animEffect transition="in" filter="slide(fromRight)">
                                      <p:cBhvr>
                                        <p:cTn id="12" dur="500"/>
                                        <p:tgtEl>
                                          <p:spTgt spid="38920"/>
                                        </p:tgtEl>
                                      </p:cBhvr>
                                    </p:animEffect>
                                  </p:childTnLst>
                                  <p:subTnLst>
                                    <p:audio>
                                      <p:cMediaNode>
                                        <p:cTn display="0" masterRel="sameClick">
                                          <p:stCondLst>
                                            <p:cond evt="begin" delay="0">
                                              <p:tn val="10"/>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7" grpId="0"/>
      <p:bldP spid="38920"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8" name="对象 39937"/>
          <p:cNvGraphicFramePr>
            <a:graphicFrameLocks noChangeAspect="1"/>
          </p:cNvGraphicFramePr>
          <p:nvPr/>
        </p:nvGraphicFramePr>
        <p:xfrm>
          <a:off x="1524000" y="1908176"/>
          <a:ext cx="114300" cy="219075"/>
        </p:xfrm>
        <a:graphic>
          <a:graphicData uri="http://schemas.openxmlformats.org/presentationml/2006/ole">
            <mc:AlternateContent xmlns:mc="http://schemas.openxmlformats.org/markup-compatibility/2006">
              <mc:Choice xmlns:v="urn:schemas-microsoft-com:vml" Requires="v">
                <p:oleObj spid="_x0000_s28686" r:id="rId4" imgW="114300" imgH="216535" progId="Equation.3">
                  <p:embed/>
                </p:oleObj>
              </mc:Choice>
              <mc:Fallback>
                <p:oleObj r:id="rId4" imgW="114300" imgH="216535" progId="Equation.3">
                  <p:embed/>
                  <p:pic>
                    <p:nvPicPr>
                      <p:cNvPr id="0" name=""/>
                      <p:cNvPicPr/>
                      <p:nvPr/>
                    </p:nvPicPr>
                    <p:blipFill>
                      <a:blip r:embed="rId5"/>
                      <a:stretch>
                        <a:fillRect/>
                      </a:stretch>
                    </p:blipFill>
                    <p:spPr>
                      <a:xfrm>
                        <a:off x="1524000" y="1908176"/>
                        <a:ext cx="114300" cy="219075"/>
                      </a:xfrm>
                      <a:prstGeom prst="rect">
                        <a:avLst/>
                      </a:prstGeom>
                      <a:noFill/>
                      <a:ln w="38100">
                        <a:noFill/>
                        <a:miter/>
                      </a:ln>
                    </p:spPr>
                  </p:pic>
                </p:oleObj>
              </mc:Fallback>
            </mc:AlternateContent>
          </a:graphicData>
        </a:graphic>
      </p:graphicFrame>
      <p:sp>
        <p:nvSpPr>
          <p:cNvPr id="39939" name="矩形 39938"/>
          <p:cNvSpPr/>
          <p:nvPr/>
        </p:nvSpPr>
        <p:spPr>
          <a:xfrm>
            <a:off x="1524000" y="2127250"/>
            <a:ext cx="9144000" cy="0"/>
          </a:xfrm>
          <a:prstGeom prst="rect">
            <a:avLst/>
          </a:prstGeom>
          <a:noFill/>
          <a:ln w="9525">
            <a:noFill/>
          </a:ln>
        </p:spPr>
        <p:txBody>
          <a:bodyPr/>
          <a:lstStyle/>
          <a:p>
            <a:endParaRPr lang="zh-CN" altLang="en-US"/>
          </a:p>
        </p:txBody>
      </p:sp>
      <p:graphicFrame>
        <p:nvGraphicFramePr>
          <p:cNvPr id="39940" name="对象 39939"/>
          <p:cNvGraphicFramePr>
            <a:graphicFrameLocks noChangeAspect="1"/>
          </p:cNvGraphicFramePr>
          <p:nvPr/>
        </p:nvGraphicFramePr>
        <p:xfrm>
          <a:off x="2133600" y="762000"/>
          <a:ext cx="7620000" cy="488950"/>
        </p:xfrm>
        <a:graphic>
          <a:graphicData uri="http://schemas.openxmlformats.org/presentationml/2006/ole">
            <mc:AlternateContent xmlns:mc="http://schemas.openxmlformats.org/markup-compatibility/2006">
              <mc:Choice xmlns:v="urn:schemas-microsoft-com:vml" Requires="v">
                <p:oleObj spid="_x0000_s28687" r:id="rId6" imgW="3416300" imgH="215900" progId="Equation.3">
                  <p:embed/>
                </p:oleObj>
              </mc:Choice>
              <mc:Fallback>
                <p:oleObj r:id="rId6" imgW="3416300" imgH="215900" progId="Equation.3">
                  <p:embed/>
                  <p:pic>
                    <p:nvPicPr>
                      <p:cNvPr id="0" name=""/>
                      <p:cNvPicPr/>
                      <p:nvPr/>
                    </p:nvPicPr>
                    <p:blipFill>
                      <a:blip r:embed="rId7"/>
                      <a:stretch>
                        <a:fillRect/>
                      </a:stretch>
                    </p:blipFill>
                    <p:spPr>
                      <a:xfrm>
                        <a:off x="2133600" y="762000"/>
                        <a:ext cx="7620000" cy="488950"/>
                      </a:xfrm>
                      <a:prstGeom prst="rect">
                        <a:avLst/>
                      </a:prstGeom>
                      <a:noFill/>
                      <a:ln w="38100">
                        <a:noFill/>
                        <a:miter/>
                      </a:ln>
                    </p:spPr>
                  </p:pic>
                </p:oleObj>
              </mc:Fallback>
            </mc:AlternateContent>
          </a:graphicData>
        </a:graphic>
      </p:graphicFrame>
      <p:pic>
        <p:nvPicPr>
          <p:cNvPr id="39941" name="图片 39940"/>
          <p:cNvPicPr>
            <a:picLocks noChangeAspect="1"/>
          </p:cNvPicPr>
          <p:nvPr/>
        </p:nvPicPr>
        <p:blipFill>
          <a:blip r:embed="rId8"/>
          <a:stretch>
            <a:fillRect/>
          </a:stretch>
        </p:blipFill>
        <p:spPr>
          <a:xfrm>
            <a:off x="6167439" y="3500439"/>
            <a:ext cx="4141787" cy="2979737"/>
          </a:xfrm>
          <a:prstGeom prst="rect">
            <a:avLst/>
          </a:prstGeom>
          <a:noFill/>
          <a:ln w="9525">
            <a:noFill/>
          </a:ln>
        </p:spPr>
      </p:pic>
      <p:sp>
        <p:nvSpPr>
          <p:cNvPr id="39942" name="矩形 39941"/>
          <p:cNvSpPr/>
          <p:nvPr/>
        </p:nvSpPr>
        <p:spPr>
          <a:xfrm>
            <a:off x="4572000" y="0"/>
            <a:ext cx="2019300" cy="641350"/>
          </a:xfrm>
          <a:prstGeom prst="rect">
            <a:avLst/>
          </a:prstGeom>
          <a:noFill/>
          <a:ln w="9525">
            <a:noFill/>
          </a:ln>
        </p:spPr>
        <p:txBody>
          <a:bodyPr wrap="none" anchor="ctr">
            <a:spAutoFit/>
          </a:bodyPr>
          <a:lstStyle/>
          <a:p>
            <a:pPr lvl="0"/>
            <a:r>
              <a:rPr lang="zh-CN" altLang="en-US" sz="3600" b="1">
                <a:solidFill>
                  <a:srgbClr val="FF0000"/>
                </a:solidFill>
                <a:latin typeface="Times New Roman" panose="02020603050405020304" pitchFamily="18" charset="0"/>
                <a:ea typeface="Times New Roman" panose="02020603050405020304" pitchFamily="18" charset="0"/>
              </a:rPr>
              <a:t>巩固练习</a:t>
            </a:r>
            <a:endParaRPr lang="zh-CN" altLang="en-US" sz="2800">
              <a:solidFill>
                <a:srgbClr val="FF0000"/>
              </a:solidFill>
              <a:latin typeface="Arial" panose="020B0604020202020204" pitchFamily="34" charset="0"/>
              <a:ea typeface="宋体" panose="02010600030101010101" pitchFamily="2" charset="-122"/>
            </a:endParaRPr>
          </a:p>
        </p:txBody>
      </p:sp>
      <p:sp>
        <p:nvSpPr>
          <p:cNvPr id="39943" name="矩形 39942"/>
          <p:cNvSpPr/>
          <p:nvPr/>
        </p:nvSpPr>
        <p:spPr>
          <a:xfrm>
            <a:off x="2286000" y="2971800"/>
            <a:ext cx="9144000" cy="0"/>
          </a:xfrm>
          <a:prstGeom prst="rect">
            <a:avLst/>
          </a:prstGeom>
          <a:noFill/>
          <a:ln w="9525">
            <a:noFill/>
          </a:ln>
        </p:spPr>
        <p:txBody>
          <a:bodyPr/>
          <a:lstStyle/>
          <a:p>
            <a:endParaRPr lang="zh-CN" altLang="en-US"/>
          </a:p>
        </p:txBody>
      </p:sp>
      <p:sp>
        <p:nvSpPr>
          <p:cNvPr id="39944" name="矩形 39943"/>
          <p:cNvSpPr/>
          <p:nvPr/>
        </p:nvSpPr>
        <p:spPr>
          <a:xfrm>
            <a:off x="2209800" y="1295400"/>
            <a:ext cx="6858000" cy="2654300"/>
          </a:xfrm>
          <a:prstGeom prst="rect">
            <a:avLst/>
          </a:prstGeom>
          <a:noFill/>
          <a:ln w="9525">
            <a:noFill/>
          </a:ln>
        </p:spPr>
        <p:txBody>
          <a:bodyPr>
            <a:spAutoFit/>
          </a:bodyPr>
          <a:lstStyle/>
          <a:p>
            <a:pPr lvl="0"/>
            <a:r>
              <a:rPr lang="zh-CN" altLang="en-US" sz="2800" b="1">
                <a:latin typeface="Times New Roman" panose="02020603050405020304" pitchFamily="18" charset="0"/>
                <a:ea typeface="宋体" panose="02010600030101010101" pitchFamily="2" charset="-122"/>
              </a:rPr>
              <a:t>（</a:t>
            </a:r>
            <a:r>
              <a:rPr lang="en-US" altLang="zh-CN" sz="2800" b="1">
                <a:latin typeface="Times New Roman" panose="02020603050405020304" pitchFamily="18" charset="0"/>
                <a:ea typeface="宋体" panose="02010600030101010101" pitchFamily="2" charset="-122"/>
              </a:rPr>
              <a:t>1</a:t>
            </a:r>
            <a:r>
              <a:rPr lang="zh-CN" altLang="en-US" sz="2800" b="1">
                <a:latin typeface="Times New Roman" panose="02020603050405020304" pitchFamily="18" charset="0"/>
                <a:ea typeface="宋体" panose="02010600030101010101" pitchFamily="2" charset="-122"/>
              </a:rPr>
              <a:t>）</a:t>
            </a:r>
            <a:r>
              <a:rPr lang="en-US" altLang="zh-CN" sz="2800" b="1">
                <a:latin typeface="Times New Roman" panose="02020603050405020304" pitchFamily="18" charset="0"/>
                <a:ea typeface="宋体" panose="02010600030101010101" pitchFamily="2" charset="-122"/>
              </a:rPr>
              <a:t>AB</a:t>
            </a:r>
            <a:r>
              <a:rPr lang="zh-CN" altLang="en-US" sz="2800" b="1">
                <a:latin typeface="Times New Roman" panose="02020603050405020304" pitchFamily="18" charset="0"/>
                <a:ea typeface="宋体" panose="02010600030101010101" pitchFamily="2" charset="-122"/>
              </a:rPr>
              <a:t>与</a:t>
            </a:r>
            <a:r>
              <a:rPr lang="en-US" altLang="zh-CN" sz="2800" b="1">
                <a:latin typeface="Times New Roman" panose="02020603050405020304" pitchFamily="18" charset="0"/>
                <a:ea typeface="宋体" panose="02010600030101010101" pitchFamily="2" charset="-122"/>
              </a:rPr>
              <a:t>AC</a:t>
            </a:r>
            <a:r>
              <a:rPr lang="zh-CN" altLang="en-US" sz="2800" b="1">
                <a:latin typeface="Times New Roman" panose="02020603050405020304" pitchFamily="18" charset="0"/>
                <a:ea typeface="宋体" panose="02010600030101010101" pitchFamily="2" charset="-122"/>
              </a:rPr>
              <a:t>互相垂直；</a:t>
            </a:r>
          </a:p>
          <a:p>
            <a:pPr lvl="0"/>
            <a:r>
              <a:rPr lang="zh-CN" altLang="en-US" sz="2800" b="1">
                <a:latin typeface="Times New Roman" panose="02020603050405020304" pitchFamily="18" charset="0"/>
                <a:ea typeface="宋体" panose="02010600030101010101" pitchFamily="2" charset="-122"/>
              </a:rPr>
              <a:t>（</a:t>
            </a:r>
            <a:r>
              <a:rPr lang="en-US" altLang="zh-CN" sz="2800" b="1">
                <a:latin typeface="Times New Roman" panose="02020603050405020304" pitchFamily="18" charset="0"/>
                <a:ea typeface="宋体" panose="02010600030101010101" pitchFamily="2" charset="-122"/>
              </a:rPr>
              <a:t>2</a:t>
            </a:r>
            <a:r>
              <a:rPr lang="zh-CN" altLang="en-US" sz="2800" b="1">
                <a:latin typeface="Times New Roman" panose="02020603050405020304" pitchFamily="18" charset="0"/>
                <a:ea typeface="宋体" panose="02010600030101010101" pitchFamily="2" charset="-122"/>
              </a:rPr>
              <a:t>）</a:t>
            </a:r>
            <a:r>
              <a:rPr lang="en-US" altLang="zh-CN" sz="2800" b="1">
                <a:latin typeface="Times New Roman" panose="02020603050405020304" pitchFamily="18" charset="0"/>
                <a:ea typeface="宋体" panose="02010600030101010101" pitchFamily="2" charset="-122"/>
              </a:rPr>
              <a:t>AD</a:t>
            </a:r>
            <a:r>
              <a:rPr lang="zh-CN" altLang="en-US" sz="2800" b="1">
                <a:latin typeface="Times New Roman" panose="02020603050405020304" pitchFamily="18" charset="0"/>
                <a:ea typeface="宋体" panose="02010600030101010101" pitchFamily="2" charset="-122"/>
              </a:rPr>
              <a:t>与</a:t>
            </a:r>
            <a:r>
              <a:rPr lang="en-US" altLang="zh-CN" sz="2800" b="1">
                <a:latin typeface="Times New Roman" panose="02020603050405020304" pitchFamily="18" charset="0"/>
                <a:ea typeface="宋体" panose="02010600030101010101" pitchFamily="2" charset="-122"/>
              </a:rPr>
              <a:t>AC</a:t>
            </a:r>
            <a:r>
              <a:rPr lang="zh-CN" altLang="en-US" sz="2800" b="1">
                <a:latin typeface="Times New Roman" panose="02020603050405020304" pitchFamily="18" charset="0"/>
                <a:ea typeface="宋体" panose="02010600030101010101" pitchFamily="2" charset="-122"/>
              </a:rPr>
              <a:t>互相垂直；</a:t>
            </a:r>
          </a:p>
          <a:p>
            <a:pPr lvl="0"/>
            <a:r>
              <a:rPr lang="zh-CN" altLang="en-US" sz="2800" b="1">
                <a:latin typeface="Times New Roman" panose="02020603050405020304" pitchFamily="18" charset="0"/>
                <a:ea typeface="宋体" panose="02010600030101010101" pitchFamily="2" charset="-122"/>
              </a:rPr>
              <a:t>（</a:t>
            </a:r>
            <a:r>
              <a:rPr lang="en-US" altLang="zh-CN" sz="2800" b="1">
                <a:latin typeface="Times New Roman" panose="02020603050405020304" pitchFamily="18" charset="0"/>
                <a:ea typeface="宋体" panose="02010600030101010101" pitchFamily="2" charset="-122"/>
              </a:rPr>
              <a:t>3</a:t>
            </a:r>
            <a:r>
              <a:rPr lang="zh-CN" altLang="en-US" sz="2800" b="1">
                <a:latin typeface="Times New Roman" panose="02020603050405020304" pitchFamily="18" charset="0"/>
                <a:ea typeface="宋体" panose="02010600030101010101" pitchFamily="2" charset="-122"/>
              </a:rPr>
              <a:t>）点</a:t>
            </a:r>
            <a:r>
              <a:rPr lang="en-US" altLang="zh-CN" sz="2800" b="1">
                <a:latin typeface="Times New Roman" panose="02020603050405020304" pitchFamily="18" charset="0"/>
                <a:ea typeface="宋体" panose="02010600030101010101" pitchFamily="2" charset="-122"/>
              </a:rPr>
              <a:t>C</a:t>
            </a:r>
            <a:r>
              <a:rPr lang="zh-CN" altLang="en-US" sz="2800" b="1">
                <a:latin typeface="Times New Roman" panose="02020603050405020304" pitchFamily="18" charset="0"/>
                <a:ea typeface="宋体" panose="02010600030101010101" pitchFamily="2" charset="-122"/>
              </a:rPr>
              <a:t>到</a:t>
            </a:r>
            <a:r>
              <a:rPr lang="en-US" altLang="zh-CN" sz="2800" b="1">
                <a:latin typeface="Times New Roman" panose="02020603050405020304" pitchFamily="18" charset="0"/>
                <a:ea typeface="宋体" panose="02010600030101010101" pitchFamily="2" charset="-122"/>
              </a:rPr>
              <a:t>AB</a:t>
            </a:r>
            <a:r>
              <a:rPr lang="zh-CN" altLang="en-US" sz="2800" b="1">
                <a:latin typeface="Times New Roman" panose="02020603050405020304" pitchFamily="18" charset="0"/>
                <a:ea typeface="宋体" panose="02010600030101010101" pitchFamily="2" charset="-122"/>
              </a:rPr>
              <a:t>的垂线段是线段</a:t>
            </a:r>
            <a:r>
              <a:rPr lang="en-US" altLang="zh-CN" sz="2800" b="1">
                <a:latin typeface="Times New Roman" panose="02020603050405020304" pitchFamily="18" charset="0"/>
                <a:ea typeface="宋体" panose="02010600030101010101" pitchFamily="2" charset="-122"/>
              </a:rPr>
              <a:t>AB</a:t>
            </a:r>
            <a:r>
              <a:rPr lang="zh-CN" altLang="en-US" sz="2800" b="1">
                <a:latin typeface="Times New Roman" panose="02020603050405020304" pitchFamily="18" charset="0"/>
                <a:ea typeface="宋体" panose="02010600030101010101" pitchFamily="2" charset="-122"/>
              </a:rPr>
              <a:t>；</a:t>
            </a:r>
          </a:p>
          <a:p>
            <a:pPr lvl="0"/>
            <a:r>
              <a:rPr lang="zh-CN" altLang="en-US" sz="2800" b="1">
                <a:latin typeface="Times New Roman" panose="02020603050405020304" pitchFamily="18" charset="0"/>
                <a:ea typeface="宋体" panose="02010600030101010101" pitchFamily="2" charset="-122"/>
              </a:rPr>
              <a:t>（</a:t>
            </a:r>
            <a:r>
              <a:rPr lang="en-US" altLang="zh-CN" sz="2800" b="1">
                <a:latin typeface="Times New Roman" panose="02020603050405020304" pitchFamily="18" charset="0"/>
                <a:ea typeface="宋体" panose="02010600030101010101" pitchFamily="2" charset="-122"/>
              </a:rPr>
              <a:t>4</a:t>
            </a:r>
            <a:r>
              <a:rPr lang="zh-CN" altLang="en-US" sz="2800" b="1">
                <a:latin typeface="Times New Roman" panose="02020603050405020304" pitchFamily="18" charset="0"/>
                <a:ea typeface="宋体" panose="02010600030101010101" pitchFamily="2" charset="-122"/>
              </a:rPr>
              <a:t>）点</a:t>
            </a:r>
            <a:r>
              <a:rPr lang="en-US" altLang="zh-CN" sz="2800" b="1">
                <a:latin typeface="Times New Roman" panose="02020603050405020304" pitchFamily="18" charset="0"/>
                <a:ea typeface="宋体" panose="02010600030101010101" pitchFamily="2" charset="-122"/>
              </a:rPr>
              <a:t>A</a:t>
            </a:r>
            <a:r>
              <a:rPr lang="zh-CN" altLang="en-US" sz="2800" b="1">
                <a:latin typeface="Times New Roman" panose="02020603050405020304" pitchFamily="18" charset="0"/>
                <a:ea typeface="宋体" panose="02010600030101010101" pitchFamily="2" charset="-122"/>
              </a:rPr>
              <a:t>到</a:t>
            </a:r>
            <a:r>
              <a:rPr lang="en-US" altLang="zh-CN" sz="2800" b="1">
                <a:latin typeface="Times New Roman" panose="02020603050405020304" pitchFamily="18" charset="0"/>
                <a:ea typeface="宋体" panose="02010600030101010101" pitchFamily="2" charset="-122"/>
              </a:rPr>
              <a:t>BC</a:t>
            </a:r>
            <a:r>
              <a:rPr lang="zh-CN" altLang="en-US" sz="2800" b="1">
                <a:latin typeface="Times New Roman" panose="02020603050405020304" pitchFamily="18" charset="0"/>
                <a:ea typeface="宋体" panose="02010600030101010101" pitchFamily="2" charset="-122"/>
              </a:rPr>
              <a:t>的距离是线段</a:t>
            </a:r>
            <a:r>
              <a:rPr lang="en-US" altLang="zh-CN" sz="2800" b="1">
                <a:latin typeface="Times New Roman" panose="02020603050405020304" pitchFamily="18" charset="0"/>
                <a:ea typeface="宋体" panose="02010600030101010101" pitchFamily="2" charset="-122"/>
              </a:rPr>
              <a:t>AD;</a:t>
            </a:r>
          </a:p>
          <a:p>
            <a:pPr lvl="0"/>
            <a:r>
              <a:rPr lang="zh-CN" altLang="en-US" sz="2800" b="1">
                <a:latin typeface="Times New Roman" panose="02020603050405020304" pitchFamily="18" charset="0"/>
                <a:ea typeface="宋体" panose="02010600030101010101" pitchFamily="2" charset="-122"/>
              </a:rPr>
              <a:t>（</a:t>
            </a:r>
            <a:r>
              <a:rPr lang="en-US" altLang="zh-CN" sz="2800" b="1">
                <a:latin typeface="Times New Roman" panose="02020603050405020304" pitchFamily="18" charset="0"/>
                <a:ea typeface="宋体" panose="02010600030101010101" pitchFamily="2" charset="-122"/>
              </a:rPr>
              <a:t>5</a:t>
            </a:r>
            <a:r>
              <a:rPr lang="zh-CN" altLang="en-US" sz="2800" b="1">
                <a:latin typeface="Times New Roman" panose="02020603050405020304" pitchFamily="18" charset="0"/>
                <a:ea typeface="宋体" panose="02010600030101010101" pitchFamily="2" charset="-122"/>
              </a:rPr>
              <a:t>）线段</a:t>
            </a:r>
            <a:r>
              <a:rPr lang="en-US" altLang="zh-CN" sz="2800" b="1">
                <a:latin typeface="Times New Roman" panose="02020603050405020304" pitchFamily="18" charset="0"/>
                <a:ea typeface="宋体" panose="02010600030101010101" pitchFamily="2" charset="-122"/>
              </a:rPr>
              <a:t>AB</a:t>
            </a:r>
            <a:r>
              <a:rPr lang="zh-CN" altLang="en-US" sz="2800" b="1">
                <a:latin typeface="Times New Roman" panose="02020603050405020304" pitchFamily="18" charset="0"/>
                <a:ea typeface="宋体" panose="02010600030101010101" pitchFamily="2" charset="-122"/>
              </a:rPr>
              <a:t>的长度是点</a:t>
            </a:r>
            <a:r>
              <a:rPr lang="en-US" altLang="zh-CN" sz="2800" b="1">
                <a:latin typeface="Times New Roman" panose="02020603050405020304" pitchFamily="18" charset="0"/>
                <a:ea typeface="宋体" panose="02010600030101010101" pitchFamily="2" charset="-122"/>
              </a:rPr>
              <a:t>B</a:t>
            </a:r>
            <a:r>
              <a:rPr lang="zh-CN" altLang="en-US" sz="2800" b="1">
                <a:latin typeface="Times New Roman" panose="02020603050405020304" pitchFamily="18" charset="0"/>
                <a:ea typeface="宋体" panose="02010600030101010101" pitchFamily="2" charset="-122"/>
              </a:rPr>
              <a:t>到</a:t>
            </a:r>
            <a:r>
              <a:rPr lang="en-US" altLang="zh-CN" sz="2800" b="1">
                <a:latin typeface="Times New Roman" panose="02020603050405020304" pitchFamily="18" charset="0"/>
                <a:ea typeface="宋体" panose="02010600030101010101" pitchFamily="2" charset="-122"/>
              </a:rPr>
              <a:t>AC</a:t>
            </a:r>
            <a:r>
              <a:rPr lang="zh-CN" altLang="en-US" sz="2800" b="1">
                <a:latin typeface="Times New Roman" panose="02020603050405020304" pitchFamily="18" charset="0"/>
                <a:ea typeface="宋体" panose="02010600030101010101" pitchFamily="2" charset="-122"/>
              </a:rPr>
              <a:t>的距离；</a:t>
            </a:r>
          </a:p>
          <a:p>
            <a:pPr lvl="0"/>
            <a:r>
              <a:rPr lang="zh-CN" altLang="en-US" sz="2800" b="1">
                <a:latin typeface="Times New Roman" panose="02020603050405020304" pitchFamily="18" charset="0"/>
                <a:ea typeface="宋体" panose="02010600030101010101" pitchFamily="2" charset="-122"/>
              </a:rPr>
              <a:t>（</a:t>
            </a:r>
            <a:r>
              <a:rPr lang="en-US" altLang="zh-CN" sz="2800" b="1">
                <a:latin typeface="Times New Roman" panose="02020603050405020304" pitchFamily="18" charset="0"/>
                <a:ea typeface="宋体" panose="02010600030101010101" pitchFamily="2" charset="-122"/>
              </a:rPr>
              <a:t>6</a:t>
            </a:r>
            <a:r>
              <a:rPr lang="zh-CN" altLang="en-US" sz="2800" b="1">
                <a:latin typeface="Times New Roman" panose="02020603050405020304" pitchFamily="18" charset="0"/>
                <a:ea typeface="宋体" panose="02010600030101010101" pitchFamily="2" charset="-122"/>
              </a:rPr>
              <a:t>）线段</a:t>
            </a:r>
            <a:r>
              <a:rPr lang="en-US" altLang="zh-CN" sz="2800" b="1">
                <a:latin typeface="Times New Roman" panose="02020603050405020304" pitchFamily="18" charset="0"/>
                <a:ea typeface="宋体" panose="02010600030101010101" pitchFamily="2" charset="-122"/>
              </a:rPr>
              <a:t>AB</a:t>
            </a:r>
            <a:r>
              <a:rPr lang="zh-CN" altLang="en-US" sz="2800" b="1">
                <a:latin typeface="Times New Roman" panose="02020603050405020304" pitchFamily="18" charset="0"/>
                <a:ea typeface="宋体" panose="02010600030101010101" pitchFamily="2" charset="-122"/>
              </a:rPr>
              <a:t>是点</a:t>
            </a:r>
            <a:r>
              <a:rPr lang="en-US" altLang="zh-CN" sz="2800" b="1">
                <a:latin typeface="Times New Roman" panose="02020603050405020304" pitchFamily="18" charset="0"/>
                <a:ea typeface="宋体" panose="02010600030101010101" pitchFamily="2" charset="-122"/>
              </a:rPr>
              <a:t>B</a:t>
            </a:r>
            <a:r>
              <a:rPr lang="zh-CN" altLang="en-US" sz="2800" b="1">
                <a:latin typeface="Times New Roman" panose="02020603050405020304" pitchFamily="18" charset="0"/>
                <a:ea typeface="宋体" panose="02010600030101010101" pitchFamily="2" charset="-122"/>
              </a:rPr>
              <a:t>到</a:t>
            </a:r>
            <a:r>
              <a:rPr lang="en-US" altLang="zh-CN" sz="2800" b="1">
                <a:latin typeface="Times New Roman" panose="02020603050405020304" pitchFamily="18" charset="0"/>
                <a:ea typeface="宋体" panose="02010600030101010101" pitchFamily="2" charset="-122"/>
              </a:rPr>
              <a:t>AC</a:t>
            </a:r>
            <a:r>
              <a:rPr lang="zh-CN" altLang="en-US" sz="2800" b="1">
                <a:latin typeface="Times New Roman" panose="02020603050405020304" pitchFamily="18" charset="0"/>
                <a:ea typeface="宋体" panose="02010600030101010101" pitchFamily="2" charset="-122"/>
              </a:rPr>
              <a:t>的距离。</a:t>
            </a:r>
          </a:p>
        </p:txBody>
      </p:sp>
      <p:sp>
        <p:nvSpPr>
          <p:cNvPr id="39945" name="矩形 39944"/>
          <p:cNvSpPr/>
          <p:nvPr/>
        </p:nvSpPr>
        <p:spPr>
          <a:xfrm>
            <a:off x="2819400" y="4037014"/>
            <a:ext cx="4267200" cy="1373187"/>
          </a:xfrm>
          <a:prstGeom prst="rect">
            <a:avLst/>
          </a:prstGeom>
          <a:noFill/>
          <a:ln w="9525">
            <a:noFill/>
          </a:ln>
        </p:spPr>
        <p:txBody>
          <a:bodyPr anchor="ctr">
            <a:spAutoFit/>
          </a:bodyPr>
          <a:lstStyle/>
          <a:p>
            <a:pPr marL="342900" indent="-342900"/>
            <a:r>
              <a:rPr lang="zh-CN" altLang="en-US" sz="2800" b="1">
                <a:latin typeface="Times New Roman" panose="02020603050405020304" pitchFamily="18" charset="0"/>
                <a:ea typeface="Times New Roman" panose="02020603050405020304" pitchFamily="18" charset="0"/>
              </a:rPr>
              <a:t>其中正确的有（      ）</a:t>
            </a:r>
            <a:endParaRPr lang="zh-CN" altLang="en-US" sz="2800" b="1">
              <a:latin typeface="Comic Sans MS" panose="030F0702030302020204" pitchFamily="66" charset="0"/>
              <a:ea typeface="宋体" panose="02010600030101010101" pitchFamily="2" charset="-122"/>
            </a:endParaRPr>
          </a:p>
          <a:p>
            <a:pPr marL="342900" indent="-342900" eaLnBrk="0" hangingPunct="0">
              <a:buAutoNum type="alphaUcPeriod"/>
            </a:pPr>
            <a:r>
              <a:rPr lang="en-US" altLang="zh-CN" sz="2800" b="1">
                <a:latin typeface="Times New Roman" panose="02020603050405020304" pitchFamily="18" charset="0"/>
                <a:ea typeface="Times New Roman" panose="02020603050405020304" pitchFamily="18" charset="0"/>
              </a:rPr>
              <a:t>1</a:t>
            </a:r>
            <a:r>
              <a:rPr lang="zh-CN" altLang="en-US" sz="2800" b="1">
                <a:latin typeface="Times New Roman" panose="02020603050405020304" pitchFamily="18" charset="0"/>
                <a:ea typeface="Times New Roman" panose="02020603050405020304" pitchFamily="18" charset="0"/>
              </a:rPr>
              <a:t>个         </a:t>
            </a:r>
            <a:r>
              <a:rPr lang="en-US" altLang="zh-CN" sz="2800" b="1">
                <a:latin typeface="Times New Roman" panose="02020603050405020304" pitchFamily="18" charset="0"/>
                <a:ea typeface="Times New Roman" panose="02020603050405020304" pitchFamily="18" charset="0"/>
              </a:rPr>
              <a:t>B.   2</a:t>
            </a:r>
            <a:r>
              <a:rPr lang="zh-CN" altLang="en-US" sz="2800" b="1">
                <a:latin typeface="Times New Roman" panose="02020603050405020304" pitchFamily="18" charset="0"/>
                <a:ea typeface="Times New Roman" panose="02020603050405020304" pitchFamily="18" charset="0"/>
              </a:rPr>
              <a:t>个</a:t>
            </a:r>
          </a:p>
          <a:p>
            <a:pPr marL="342900" indent="-342900" eaLnBrk="0" hangingPunct="0"/>
            <a:r>
              <a:rPr lang="en-US" altLang="zh-CN" sz="2800" b="1">
                <a:latin typeface="Times New Roman" panose="02020603050405020304" pitchFamily="18" charset="0"/>
                <a:ea typeface="Times New Roman" panose="02020603050405020304" pitchFamily="18" charset="0"/>
              </a:rPr>
              <a:t>C.3</a:t>
            </a:r>
            <a:r>
              <a:rPr lang="zh-CN" altLang="en-US" sz="2800" b="1">
                <a:latin typeface="Times New Roman" panose="02020603050405020304" pitchFamily="18" charset="0"/>
                <a:ea typeface="Times New Roman" panose="02020603050405020304" pitchFamily="18" charset="0"/>
              </a:rPr>
              <a:t>个         </a:t>
            </a:r>
            <a:r>
              <a:rPr lang="en-US" altLang="zh-CN" sz="2800" b="1">
                <a:latin typeface="Times New Roman" panose="02020603050405020304" pitchFamily="18" charset="0"/>
                <a:ea typeface="Times New Roman" panose="02020603050405020304" pitchFamily="18" charset="0"/>
              </a:rPr>
              <a:t>D.   4</a:t>
            </a:r>
            <a:r>
              <a:rPr lang="zh-CN" altLang="en-US" sz="2800" b="1">
                <a:latin typeface="Times New Roman" panose="02020603050405020304" pitchFamily="18" charset="0"/>
                <a:ea typeface="Times New Roman" panose="02020603050405020304" pitchFamily="18" charset="0"/>
              </a:rPr>
              <a:t>个</a:t>
            </a:r>
            <a:endParaRPr lang="zh-CN" altLang="en-US" sz="2800" b="1">
              <a:latin typeface="Arial" panose="020B0604020202020204" pitchFamily="34" charset="0"/>
              <a:ea typeface="宋体" panose="02010600030101010101" pitchFamily="2" charset="-122"/>
            </a:endParaRPr>
          </a:p>
        </p:txBody>
      </p:sp>
      <p:sp>
        <p:nvSpPr>
          <p:cNvPr id="39946" name="文本框 39945"/>
          <p:cNvSpPr txBox="1"/>
          <p:nvPr/>
        </p:nvSpPr>
        <p:spPr>
          <a:xfrm>
            <a:off x="1524000" y="765176"/>
            <a:ext cx="717550" cy="519113"/>
          </a:xfrm>
          <a:prstGeom prst="rect">
            <a:avLst/>
          </a:prstGeom>
          <a:noFill/>
          <a:ln w="9525">
            <a:noFill/>
          </a:ln>
        </p:spPr>
        <p:txBody>
          <a:bodyPr wrap="none" anchor="t">
            <a:spAutoFit/>
          </a:bodyPr>
          <a:lstStyle/>
          <a:p>
            <a:pPr indent="266700"/>
            <a:r>
              <a:rPr lang="en-US" altLang="zh-CN" sz="2800" b="1">
                <a:latin typeface="Times New Roman" panose="02020603050405020304" pitchFamily="18" charset="0"/>
                <a:ea typeface="宋体" panose="02010600030101010101" pitchFamily="2" charset="-122"/>
              </a:rPr>
              <a:t>3.</a:t>
            </a:r>
          </a:p>
        </p:txBody>
      </p:sp>
      <p:sp>
        <p:nvSpPr>
          <p:cNvPr id="39947" name="文本框 39946"/>
          <p:cNvSpPr txBox="1"/>
          <p:nvPr/>
        </p:nvSpPr>
        <p:spPr>
          <a:xfrm>
            <a:off x="5448300" y="3933825"/>
            <a:ext cx="477838" cy="579438"/>
          </a:xfrm>
          <a:prstGeom prst="rect">
            <a:avLst/>
          </a:prstGeom>
          <a:noFill/>
          <a:ln w="9525">
            <a:noFill/>
          </a:ln>
        </p:spPr>
        <p:txBody>
          <a:bodyPr>
            <a:spAutoFit/>
          </a:bodyPr>
          <a:lstStyle/>
          <a:p>
            <a:pPr lvl="0"/>
            <a:r>
              <a:rPr lang="en-US" altLang="zh-CN" sz="3200" b="1">
                <a:solidFill>
                  <a:srgbClr val="FF0000"/>
                </a:solidFill>
                <a:latin typeface="Times New Roman" panose="02020603050405020304" pitchFamily="18" charset="0"/>
                <a:ea typeface="宋体" panose="02010600030101010101" pitchFamily="2" charset="-122"/>
              </a:rPr>
              <a:t>C</a:t>
            </a:r>
          </a:p>
        </p:txBody>
      </p:sp>
    </p:spTree>
    <p:extLst>
      <p:ext uri="{BB962C8B-B14F-4D97-AF65-F5344CB8AC3E}">
        <p14:creationId xmlns:p14="http://schemas.microsoft.com/office/powerpoint/2010/main" val="512094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grpId="0" nodeType="clickEffect">
                                  <p:stCondLst>
                                    <p:cond delay="0"/>
                                  </p:stCondLst>
                                  <p:childTnLst>
                                    <p:set>
                                      <p:cBhvr>
                                        <p:cTn id="6" dur="1" fill="hold">
                                          <p:stCondLst>
                                            <p:cond delay="0"/>
                                          </p:stCondLst>
                                        </p:cTn>
                                        <p:tgtEl>
                                          <p:spTgt spid="39947"/>
                                        </p:tgtEl>
                                        <p:attrNameLst>
                                          <p:attrName>style.visibility</p:attrName>
                                        </p:attrNameLst>
                                      </p:cBhvr>
                                      <p:to>
                                        <p:strVal val="visible"/>
                                      </p:to>
                                    </p:set>
                                    <p:animEffect transition="in" filter="slide(fromRight)">
                                      <p:cBhvr>
                                        <p:cTn id="7" dur="500"/>
                                        <p:tgtEl>
                                          <p:spTgt spid="39947"/>
                                        </p:tgtEl>
                                      </p:cBhvr>
                                    </p:animEffect>
                                  </p:childTnLst>
                                  <p:subTnLst>
                                    <p:audio>
                                      <p:cMediaNode>
                                        <p:cTn display="0" masterRel="sameClick">
                                          <p:stCondLst>
                                            <p:cond evt="begin" delay="0">
                                              <p:tn val="5"/>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7"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文本框 40961"/>
          <p:cNvSpPr txBox="1"/>
          <p:nvPr/>
        </p:nvSpPr>
        <p:spPr>
          <a:xfrm>
            <a:off x="1992314" y="981075"/>
            <a:ext cx="8351837" cy="1798638"/>
          </a:xfrm>
          <a:prstGeom prst="rect">
            <a:avLst/>
          </a:prstGeom>
          <a:noFill/>
          <a:ln w="9525">
            <a:noFill/>
          </a:ln>
        </p:spPr>
        <p:txBody>
          <a:bodyPr>
            <a:spAutoFit/>
          </a:bodyPr>
          <a:lstStyle/>
          <a:p>
            <a:pPr lvl="0">
              <a:spcBef>
                <a:spcPct val="50000"/>
              </a:spcBef>
            </a:pPr>
            <a:r>
              <a:rPr lang="en-US" altLang="zh-CN" sz="3200" b="1">
                <a:latin typeface="Times New Roman" panose="02020603050405020304" pitchFamily="18" charset="0"/>
                <a:ea typeface="宋体" panose="02010600030101010101" pitchFamily="2" charset="-122"/>
              </a:rPr>
              <a:t>4.</a:t>
            </a:r>
            <a:r>
              <a:rPr lang="zh-CN" altLang="en-US" sz="3200" b="1">
                <a:latin typeface="Times New Roman" panose="02020603050405020304" pitchFamily="18" charset="0"/>
                <a:ea typeface="宋体" panose="02010600030101010101" pitchFamily="2" charset="-122"/>
              </a:rPr>
              <a:t>如图</a:t>
            </a:r>
            <a:r>
              <a:rPr lang="en-US" altLang="zh-CN" sz="3200" b="1">
                <a:latin typeface="Times New Roman" panose="02020603050405020304" pitchFamily="18" charset="0"/>
                <a:ea typeface="宋体" panose="02010600030101010101" pitchFamily="2" charset="-122"/>
              </a:rPr>
              <a:t>, AC⊥BC, ∠C=90</a:t>
            </a:r>
            <a:r>
              <a:rPr lang="en-US" altLang="zh-CN" sz="3200" b="1" baseline="30000">
                <a:latin typeface="Times New Roman" panose="02020603050405020304" pitchFamily="18" charset="0"/>
                <a:ea typeface="宋体" panose="02010600030101010101" pitchFamily="2" charset="-122"/>
              </a:rPr>
              <a:t>0</a:t>
            </a:r>
            <a:r>
              <a:rPr lang="en-US" altLang="zh-CN" sz="3200" b="1">
                <a:latin typeface="Times New Roman" panose="02020603050405020304" pitchFamily="18" charset="0"/>
                <a:ea typeface="宋体" panose="02010600030101010101" pitchFamily="2" charset="-122"/>
              </a:rPr>
              <a:t> ,</a:t>
            </a:r>
            <a:r>
              <a:rPr lang="zh-CN" altLang="en-US" sz="3200" b="1">
                <a:latin typeface="Times New Roman" panose="02020603050405020304" pitchFamily="18" charset="0"/>
                <a:ea typeface="宋体" panose="02010600030101010101" pitchFamily="2" charset="-122"/>
              </a:rPr>
              <a:t>线段</a:t>
            </a:r>
            <a:r>
              <a:rPr lang="en-US" altLang="zh-CN" sz="3200" b="1">
                <a:latin typeface="Times New Roman" panose="02020603050405020304" pitchFamily="18" charset="0"/>
                <a:ea typeface="宋体" panose="02010600030101010101" pitchFamily="2" charset="-122"/>
              </a:rPr>
              <a:t>AC</a:t>
            </a:r>
            <a:r>
              <a:rPr lang="zh-CN" altLang="en-US" sz="3200" b="1">
                <a:latin typeface="Times New Roman" panose="02020603050405020304" pitchFamily="18" charset="0"/>
                <a:ea typeface="宋体" panose="02010600030101010101" pitchFamily="2" charset="-122"/>
              </a:rPr>
              <a:t>、</a:t>
            </a:r>
            <a:r>
              <a:rPr lang="en-US" altLang="zh-CN" sz="3200" b="1">
                <a:latin typeface="Times New Roman" panose="02020603050405020304" pitchFamily="18" charset="0"/>
                <a:ea typeface="宋体" panose="02010600030101010101" pitchFamily="2" charset="-122"/>
              </a:rPr>
              <a:t>BC</a:t>
            </a:r>
            <a:r>
              <a:rPr lang="zh-CN" altLang="en-US" sz="3200" b="1">
                <a:latin typeface="Times New Roman" panose="02020603050405020304" pitchFamily="18" charset="0"/>
                <a:ea typeface="宋体" panose="02010600030101010101" pitchFamily="2" charset="-122"/>
              </a:rPr>
              <a:t>、</a:t>
            </a:r>
            <a:r>
              <a:rPr lang="en-US" altLang="zh-CN" sz="3200" b="1">
                <a:latin typeface="Times New Roman" panose="02020603050405020304" pitchFamily="18" charset="0"/>
                <a:ea typeface="宋体" panose="02010600030101010101" pitchFamily="2" charset="-122"/>
              </a:rPr>
              <a:t>CD</a:t>
            </a:r>
            <a:r>
              <a:rPr lang="zh-CN" altLang="en-US" sz="3200" b="1">
                <a:latin typeface="Times New Roman" panose="02020603050405020304" pitchFamily="18" charset="0"/>
                <a:ea typeface="宋体" panose="02010600030101010101" pitchFamily="2" charset="-122"/>
              </a:rPr>
              <a:t>中最短的是</a:t>
            </a:r>
            <a:r>
              <a:rPr lang="en-US" altLang="zh-CN" sz="3200" b="1">
                <a:latin typeface="Times New Roman" panose="02020603050405020304" pitchFamily="18" charset="0"/>
                <a:ea typeface="宋体" panose="02010600030101010101" pitchFamily="2" charset="-122"/>
              </a:rPr>
              <a:t>(       )</a:t>
            </a:r>
          </a:p>
          <a:p>
            <a:pPr lvl="0">
              <a:spcBef>
                <a:spcPct val="50000"/>
              </a:spcBef>
            </a:pPr>
            <a:r>
              <a:rPr lang="en-US" altLang="zh-CN" sz="3200" b="1">
                <a:latin typeface="Times New Roman" panose="02020603050405020304" pitchFamily="18" charset="0"/>
                <a:ea typeface="宋体" panose="02010600030101010101" pitchFamily="2" charset="-122"/>
              </a:rPr>
              <a:t>(A)   AC     (B)   BC     (C)  CD    (D) </a:t>
            </a:r>
            <a:r>
              <a:rPr lang="zh-CN" altLang="en-US" sz="3200" b="1">
                <a:latin typeface="Times New Roman" panose="02020603050405020304" pitchFamily="18" charset="0"/>
                <a:ea typeface="宋体" panose="02010600030101010101" pitchFamily="2" charset="-122"/>
              </a:rPr>
              <a:t>不能确定</a:t>
            </a:r>
          </a:p>
        </p:txBody>
      </p:sp>
      <p:grpSp>
        <p:nvGrpSpPr>
          <p:cNvPr id="40963" name="组合 40962"/>
          <p:cNvGrpSpPr/>
          <p:nvPr/>
        </p:nvGrpSpPr>
        <p:grpSpPr>
          <a:xfrm>
            <a:off x="4800601" y="3789363"/>
            <a:ext cx="2555875" cy="1223962"/>
            <a:chOff x="0" y="0"/>
            <a:chExt cx="1724" cy="772"/>
          </a:xfrm>
        </p:grpSpPr>
        <p:sp>
          <p:nvSpPr>
            <p:cNvPr id="40964" name="等腰三角形 40963"/>
            <p:cNvSpPr/>
            <p:nvPr/>
          </p:nvSpPr>
          <p:spPr>
            <a:xfrm>
              <a:off x="0" y="0"/>
              <a:ext cx="1724" cy="772"/>
            </a:xfrm>
            <a:prstGeom prst="triangle">
              <a:avLst>
                <a:gd name="adj" fmla="val 50000"/>
              </a:avLst>
            </a:prstGeom>
            <a:noFill/>
            <a:ln w="38100" cap="flat" cmpd="sng">
              <a:solidFill>
                <a:schemeClr val="tx1"/>
              </a:solidFill>
              <a:prstDash val="solid"/>
              <a:miter/>
              <a:headEnd type="none" w="med" len="med"/>
              <a:tailEnd type="none" w="med" len="med"/>
            </a:ln>
          </p:spPr>
          <p:txBody>
            <a:bodyPr/>
            <a:lstStyle/>
            <a:p>
              <a:endParaRPr lang="zh-CN" altLang="en-US"/>
            </a:p>
          </p:txBody>
        </p:sp>
        <p:sp>
          <p:nvSpPr>
            <p:cNvPr id="40965" name="直接连接符 40964"/>
            <p:cNvSpPr/>
            <p:nvPr/>
          </p:nvSpPr>
          <p:spPr>
            <a:xfrm>
              <a:off x="862" y="0"/>
              <a:ext cx="0" cy="772"/>
            </a:xfrm>
            <a:prstGeom prst="line">
              <a:avLst/>
            </a:prstGeom>
            <a:ln w="38100" cap="flat" cmpd="sng">
              <a:solidFill>
                <a:schemeClr val="tx1"/>
              </a:solidFill>
              <a:prstDash val="solid"/>
              <a:headEnd type="none" w="med" len="med"/>
              <a:tailEnd type="none" w="med" len="med"/>
            </a:ln>
          </p:spPr>
        </p:sp>
        <p:grpSp>
          <p:nvGrpSpPr>
            <p:cNvPr id="40966" name="组合 40965"/>
            <p:cNvGrpSpPr/>
            <p:nvPr/>
          </p:nvGrpSpPr>
          <p:grpSpPr>
            <a:xfrm>
              <a:off x="862" y="726"/>
              <a:ext cx="46" cy="46"/>
              <a:chOff x="0" y="0"/>
              <a:chExt cx="46" cy="46"/>
            </a:xfrm>
          </p:grpSpPr>
          <p:sp>
            <p:nvSpPr>
              <p:cNvPr id="40967" name="直接连接符 40966"/>
              <p:cNvSpPr/>
              <p:nvPr/>
            </p:nvSpPr>
            <p:spPr>
              <a:xfrm>
                <a:off x="0" y="0"/>
                <a:ext cx="46" cy="0"/>
              </a:xfrm>
              <a:prstGeom prst="line">
                <a:avLst/>
              </a:prstGeom>
              <a:ln w="38100" cap="flat" cmpd="sng">
                <a:solidFill>
                  <a:schemeClr val="tx1"/>
                </a:solidFill>
                <a:prstDash val="solid"/>
                <a:headEnd type="none" w="med" len="med"/>
                <a:tailEnd type="none" w="med" len="med"/>
              </a:ln>
            </p:spPr>
          </p:sp>
          <p:sp>
            <p:nvSpPr>
              <p:cNvPr id="40968" name="直接连接符 40967"/>
              <p:cNvSpPr/>
              <p:nvPr/>
            </p:nvSpPr>
            <p:spPr>
              <a:xfrm flipH="1">
                <a:off x="46" y="0"/>
                <a:ext cx="0" cy="46"/>
              </a:xfrm>
              <a:prstGeom prst="line">
                <a:avLst/>
              </a:prstGeom>
              <a:ln w="38100" cap="flat" cmpd="sng">
                <a:solidFill>
                  <a:schemeClr val="tx1"/>
                </a:solidFill>
                <a:prstDash val="solid"/>
                <a:headEnd type="none" w="med" len="med"/>
                <a:tailEnd type="none" w="med" len="med"/>
              </a:ln>
            </p:spPr>
          </p:sp>
        </p:grpSp>
        <p:sp>
          <p:nvSpPr>
            <p:cNvPr id="40969" name="直接连接符 40968"/>
            <p:cNvSpPr/>
            <p:nvPr/>
          </p:nvSpPr>
          <p:spPr>
            <a:xfrm>
              <a:off x="817" y="46"/>
              <a:ext cx="45" cy="45"/>
            </a:xfrm>
            <a:prstGeom prst="line">
              <a:avLst/>
            </a:prstGeom>
            <a:ln w="38100" cap="flat" cmpd="sng">
              <a:solidFill>
                <a:schemeClr val="tx1"/>
              </a:solidFill>
              <a:prstDash val="solid"/>
              <a:headEnd type="none" w="med" len="med"/>
              <a:tailEnd type="none" w="med" len="med"/>
            </a:ln>
          </p:spPr>
        </p:sp>
        <p:sp>
          <p:nvSpPr>
            <p:cNvPr id="40970" name="直接连接符 40969"/>
            <p:cNvSpPr/>
            <p:nvPr/>
          </p:nvSpPr>
          <p:spPr>
            <a:xfrm flipV="1">
              <a:off x="862" y="46"/>
              <a:ext cx="46" cy="45"/>
            </a:xfrm>
            <a:prstGeom prst="line">
              <a:avLst/>
            </a:prstGeom>
            <a:ln w="38100" cap="flat" cmpd="sng">
              <a:solidFill>
                <a:schemeClr val="tx1"/>
              </a:solidFill>
              <a:prstDash val="solid"/>
              <a:headEnd type="none" w="med" len="med"/>
              <a:tailEnd type="none" w="med" len="med"/>
            </a:ln>
          </p:spPr>
        </p:sp>
      </p:grpSp>
      <p:sp>
        <p:nvSpPr>
          <p:cNvPr id="40971" name="矩形 40970"/>
          <p:cNvSpPr/>
          <p:nvPr/>
        </p:nvSpPr>
        <p:spPr>
          <a:xfrm>
            <a:off x="6024564" y="4938714"/>
            <a:ext cx="477837" cy="579437"/>
          </a:xfrm>
          <a:prstGeom prst="rect">
            <a:avLst/>
          </a:prstGeom>
          <a:noFill/>
          <a:ln w="9525">
            <a:noFill/>
          </a:ln>
        </p:spPr>
        <p:txBody>
          <a:bodyPr wrap="none" anchor="t">
            <a:spAutoFit/>
          </a:bodyPr>
          <a:lstStyle/>
          <a:p>
            <a:pPr lvl="0"/>
            <a:r>
              <a:rPr lang="en-US" altLang="zh-CN" sz="3200" b="1">
                <a:latin typeface="Times New Roman" panose="02020603050405020304" pitchFamily="18" charset="0"/>
                <a:ea typeface="宋体" panose="02010600030101010101" pitchFamily="2" charset="-122"/>
              </a:rPr>
              <a:t>D</a:t>
            </a:r>
          </a:p>
        </p:txBody>
      </p:sp>
      <p:sp>
        <p:nvSpPr>
          <p:cNvPr id="40972" name="矩形 40971"/>
          <p:cNvSpPr/>
          <p:nvPr/>
        </p:nvSpPr>
        <p:spPr>
          <a:xfrm>
            <a:off x="4297364" y="4867275"/>
            <a:ext cx="477837" cy="579438"/>
          </a:xfrm>
          <a:prstGeom prst="rect">
            <a:avLst/>
          </a:prstGeom>
          <a:noFill/>
          <a:ln w="9525">
            <a:noFill/>
          </a:ln>
        </p:spPr>
        <p:txBody>
          <a:bodyPr wrap="none" anchor="t">
            <a:spAutoFit/>
          </a:bodyPr>
          <a:lstStyle/>
          <a:p>
            <a:pPr lvl="0"/>
            <a:r>
              <a:rPr lang="en-US" altLang="zh-CN" sz="3200" b="1">
                <a:latin typeface="Times New Roman" panose="02020603050405020304" pitchFamily="18" charset="0"/>
                <a:ea typeface="宋体" panose="02010600030101010101" pitchFamily="2" charset="-122"/>
              </a:rPr>
              <a:t>A</a:t>
            </a:r>
          </a:p>
        </p:txBody>
      </p:sp>
      <p:sp>
        <p:nvSpPr>
          <p:cNvPr id="40973" name="矩形 40972"/>
          <p:cNvSpPr/>
          <p:nvPr/>
        </p:nvSpPr>
        <p:spPr>
          <a:xfrm>
            <a:off x="7356476" y="4797425"/>
            <a:ext cx="455613" cy="579438"/>
          </a:xfrm>
          <a:prstGeom prst="rect">
            <a:avLst/>
          </a:prstGeom>
          <a:noFill/>
          <a:ln w="9525">
            <a:noFill/>
          </a:ln>
        </p:spPr>
        <p:txBody>
          <a:bodyPr wrap="none" anchor="t">
            <a:spAutoFit/>
          </a:bodyPr>
          <a:lstStyle/>
          <a:p>
            <a:pPr lvl="0"/>
            <a:r>
              <a:rPr lang="en-US" altLang="zh-CN" sz="3200" b="1">
                <a:latin typeface="Times New Roman" panose="02020603050405020304" pitchFamily="18" charset="0"/>
                <a:ea typeface="宋体" panose="02010600030101010101" pitchFamily="2" charset="-122"/>
              </a:rPr>
              <a:t>B</a:t>
            </a:r>
          </a:p>
        </p:txBody>
      </p:sp>
      <p:sp>
        <p:nvSpPr>
          <p:cNvPr id="40974" name="矩形 40973"/>
          <p:cNvSpPr/>
          <p:nvPr/>
        </p:nvSpPr>
        <p:spPr>
          <a:xfrm>
            <a:off x="6230939" y="3430589"/>
            <a:ext cx="477837" cy="579437"/>
          </a:xfrm>
          <a:prstGeom prst="rect">
            <a:avLst/>
          </a:prstGeom>
          <a:noFill/>
          <a:ln w="9525">
            <a:noFill/>
          </a:ln>
        </p:spPr>
        <p:txBody>
          <a:bodyPr wrap="none" anchor="t">
            <a:spAutoFit/>
          </a:bodyPr>
          <a:lstStyle/>
          <a:p>
            <a:pPr lvl="0"/>
            <a:r>
              <a:rPr lang="en-US" altLang="zh-CN" sz="3200" b="1">
                <a:latin typeface="Times New Roman" panose="02020603050405020304" pitchFamily="18" charset="0"/>
                <a:ea typeface="宋体" panose="02010600030101010101" pitchFamily="2" charset="-122"/>
              </a:rPr>
              <a:t>C</a:t>
            </a:r>
          </a:p>
        </p:txBody>
      </p:sp>
      <p:sp>
        <p:nvSpPr>
          <p:cNvPr id="40975" name="矩形 40974"/>
          <p:cNvSpPr/>
          <p:nvPr/>
        </p:nvSpPr>
        <p:spPr>
          <a:xfrm>
            <a:off x="4440239" y="1484314"/>
            <a:ext cx="477837" cy="579437"/>
          </a:xfrm>
          <a:prstGeom prst="rect">
            <a:avLst/>
          </a:prstGeom>
          <a:noFill/>
          <a:ln w="9525">
            <a:noFill/>
          </a:ln>
        </p:spPr>
        <p:txBody>
          <a:bodyPr>
            <a:spAutoFit/>
          </a:bodyPr>
          <a:lstStyle/>
          <a:p>
            <a:pPr lvl="0"/>
            <a:r>
              <a:rPr lang="en-US" altLang="zh-CN" sz="3200" b="1">
                <a:solidFill>
                  <a:srgbClr val="FF3300"/>
                </a:solidFill>
                <a:latin typeface="Times New Roman" panose="02020603050405020304" pitchFamily="18" charset="0"/>
                <a:ea typeface="宋体" panose="02010600030101010101" pitchFamily="2" charset="-122"/>
              </a:rPr>
              <a:t>C</a:t>
            </a:r>
          </a:p>
        </p:txBody>
      </p:sp>
    </p:spTree>
    <p:extLst>
      <p:ext uri="{BB962C8B-B14F-4D97-AF65-F5344CB8AC3E}">
        <p14:creationId xmlns:p14="http://schemas.microsoft.com/office/powerpoint/2010/main" val="1806632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75"/>
                                        </p:tgtEl>
                                        <p:attrNameLst>
                                          <p:attrName>style.visibility</p:attrName>
                                        </p:attrNameLst>
                                      </p:cBhvr>
                                      <p:to>
                                        <p:strVal val="visible"/>
                                      </p:to>
                                    </p:set>
                                    <p:animEffect transition="in" filter="blinds(horizontal)">
                                      <p:cBhvr>
                                        <p:cTn id="7" dur="500"/>
                                        <p:tgtEl>
                                          <p:spTgt spid="409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75"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文本框 43009"/>
          <p:cNvSpPr txBox="1"/>
          <p:nvPr/>
        </p:nvSpPr>
        <p:spPr>
          <a:xfrm>
            <a:off x="2005014" y="476250"/>
            <a:ext cx="8194675" cy="1737360"/>
          </a:xfrm>
          <a:prstGeom prst="rect">
            <a:avLst/>
          </a:prstGeom>
          <a:noFill/>
          <a:ln w="9525">
            <a:noFill/>
          </a:ln>
        </p:spPr>
        <p:txBody>
          <a:bodyPr>
            <a:spAutoFit/>
          </a:bodyPr>
          <a:lstStyle/>
          <a:p>
            <a:pPr lvl="0">
              <a:spcBef>
                <a:spcPct val="50000"/>
              </a:spcBef>
            </a:pPr>
            <a:r>
              <a:rPr lang="en-US" altLang="zh-CN" sz="3600" b="1" dirty="0">
                <a:solidFill>
                  <a:srgbClr val="1A10E8"/>
                </a:solidFill>
                <a:latin typeface="Times New Roman" panose="02020603050405020304" pitchFamily="18" charset="0"/>
                <a:ea typeface="宋体" panose="02010600030101010101" pitchFamily="2" charset="-122"/>
              </a:rPr>
              <a:t>5</a:t>
            </a:r>
            <a:r>
              <a:rPr lang="zh-CN" altLang="en-US" sz="3600" b="1" dirty="0" smtClean="0">
                <a:solidFill>
                  <a:srgbClr val="1A10E8"/>
                </a:solidFill>
                <a:latin typeface="Times New Roman" panose="02020603050405020304" pitchFamily="18" charset="0"/>
                <a:ea typeface="宋体" panose="02010600030101010101" pitchFamily="2" charset="-122"/>
              </a:rPr>
              <a:t>、</a:t>
            </a:r>
            <a:r>
              <a:rPr lang="zh-CN" altLang="en-US" sz="3600" b="1" dirty="0">
                <a:latin typeface="Times New Roman" panose="02020603050405020304" pitchFamily="18" charset="0"/>
                <a:ea typeface="宋体" panose="02010600030101010101" pitchFamily="2" charset="-122"/>
              </a:rPr>
              <a:t>如图</a:t>
            </a:r>
            <a:r>
              <a:rPr lang="en-US" altLang="zh-CN" sz="3600" b="1" dirty="0">
                <a:latin typeface="Times New Roman" panose="02020603050405020304" pitchFamily="18" charset="0"/>
                <a:ea typeface="宋体" panose="02010600030101010101" pitchFamily="2" charset="-122"/>
              </a:rPr>
              <a:t>,∠ABC=90</a:t>
            </a:r>
            <a:r>
              <a:rPr lang="en-US" altLang="zh-CN" sz="3600" b="1" dirty="0">
                <a:solidFill>
                  <a:srgbClr val="CC0066"/>
                </a:solidFill>
                <a:latin typeface="Arial" panose="020B0604020202020204" pitchFamily="34" charset="0"/>
                <a:ea typeface="华文新魏" pitchFamily="2" charset="-122"/>
              </a:rPr>
              <a:t>°</a:t>
            </a:r>
            <a:r>
              <a:rPr lang="en-US" altLang="zh-CN" sz="3600" b="1" dirty="0">
                <a:latin typeface="Times New Roman" panose="02020603050405020304" pitchFamily="18" charset="0"/>
                <a:ea typeface="宋体" panose="02010600030101010101" pitchFamily="2" charset="-122"/>
              </a:rPr>
              <a:t> ,∠1=60</a:t>
            </a:r>
            <a:r>
              <a:rPr lang="en-US" altLang="zh-CN" sz="3600" b="1" dirty="0">
                <a:solidFill>
                  <a:srgbClr val="CC0066"/>
                </a:solidFill>
                <a:latin typeface="Arial" panose="020B0604020202020204" pitchFamily="34" charset="0"/>
                <a:ea typeface="华文新魏" pitchFamily="2" charset="-122"/>
              </a:rPr>
              <a:t>°</a:t>
            </a:r>
            <a:r>
              <a:rPr lang="en-US" altLang="zh-CN" sz="3600" b="1" dirty="0">
                <a:latin typeface="Times New Roman" panose="02020603050405020304" pitchFamily="18" charset="0"/>
                <a:ea typeface="宋体" panose="02010600030101010101" pitchFamily="2" charset="-122"/>
              </a:rPr>
              <a:t> ,</a:t>
            </a:r>
            <a:r>
              <a:rPr lang="zh-CN" altLang="en-US" sz="3600" b="1" dirty="0">
                <a:latin typeface="Times New Roman" panose="02020603050405020304" pitchFamily="18" charset="0"/>
                <a:ea typeface="宋体" panose="02010600030101010101" pitchFamily="2" charset="-122"/>
              </a:rPr>
              <a:t>过</a:t>
            </a:r>
            <a:r>
              <a:rPr lang="en-US" altLang="zh-CN" sz="3600" b="1" dirty="0">
                <a:latin typeface="Times New Roman" panose="02020603050405020304" pitchFamily="18" charset="0"/>
                <a:ea typeface="宋体" panose="02010600030101010101" pitchFamily="2" charset="-122"/>
              </a:rPr>
              <a:t>B</a:t>
            </a:r>
            <a:r>
              <a:rPr lang="zh-CN" altLang="en-US" sz="3600" b="1" dirty="0">
                <a:latin typeface="Times New Roman" panose="02020603050405020304" pitchFamily="18" charset="0"/>
                <a:ea typeface="宋体" panose="02010600030101010101" pitchFamily="2" charset="-122"/>
              </a:rPr>
              <a:t>作</a:t>
            </a:r>
            <a:r>
              <a:rPr lang="en-US" altLang="zh-CN" sz="3600" b="1" dirty="0">
                <a:latin typeface="Times New Roman" panose="02020603050405020304" pitchFamily="18" charset="0"/>
                <a:ea typeface="宋体" panose="02010600030101010101" pitchFamily="2" charset="-122"/>
              </a:rPr>
              <a:t>AC</a:t>
            </a:r>
            <a:r>
              <a:rPr lang="zh-CN" altLang="en-US" sz="3600" b="1" dirty="0">
                <a:latin typeface="Times New Roman" panose="02020603050405020304" pitchFamily="18" charset="0"/>
                <a:ea typeface="宋体" panose="02010600030101010101" pitchFamily="2" charset="-122"/>
              </a:rPr>
              <a:t>的垂线</a:t>
            </a:r>
            <a:r>
              <a:rPr lang="en-US" altLang="zh-CN" sz="3600" b="1" dirty="0">
                <a:latin typeface="Times New Roman" panose="02020603050405020304" pitchFamily="18" charset="0"/>
                <a:ea typeface="宋体" panose="02010600030101010101" pitchFamily="2" charset="-122"/>
              </a:rPr>
              <a:t>BO,</a:t>
            </a:r>
            <a:r>
              <a:rPr lang="zh-CN" altLang="en-US" sz="3600" b="1" dirty="0">
                <a:latin typeface="Times New Roman" panose="02020603050405020304" pitchFamily="18" charset="0"/>
                <a:ea typeface="宋体" panose="02010600030101010101" pitchFamily="2" charset="-122"/>
              </a:rPr>
              <a:t>垂足是</a:t>
            </a:r>
            <a:r>
              <a:rPr lang="en-US" altLang="zh-CN" sz="3600" b="1" dirty="0">
                <a:latin typeface="Times New Roman" panose="02020603050405020304" pitchFamily="18" charset="0"/>
                <a:ea typeface="宋体" panose="02010600030101010101" pitchFamily="2" charset="-122"/>
              </a:rPr>
              <a:t>O,</a:t>
            </a:r>
            <a:r>
              <a:rPr lang="zh-CN" altLang="en-US" sz="3600" b="1" dirty="0">
                <a:latin typeface="Times New Roman" panose="02020603050405020304" pitchFamily="18" charset="0"/>
                <a:ea typeface="宋体" panose="02010600030101010101" pitchFamily="2" charset="-122"/>
              </a:rPr>
              <a:t>过</a:t>
            </a:r>
            <a:r>
              <a:rPr lang="en-US" altLang="zh-CN" sz="3600" b="1" dirty="0">
                <a:latin typeface="Times New Roman" panose="02020603050405020304" pitchFamily="18" charset="0"/>
                <a:ea typeface="宋体" panose="02010600030101010101" pitchFamily="2" charset="-122"/>
              </a:rPr>
              <a:t>O</a:t>
            </a:r>
            <a:r>
              <a:rPr lang="zh-CN" altLang="en-US" sz="3600" b="1" dirty="0">
                <a:latin typeface="Times New Roman" panose="02020603050405020304" pitchFamily="18" charset="0"/>
                <a:ea typeface="宋体" panose="02010600030101010101" pitchFamily="2" charset="-122"/>
              </a:rPr>
              <a:t>作</a:t>
            </a:r>
            <a:r>
              <a:rPr lang="en-US" altLang="zh-CN" sz="3600" b="1" dirty="0">
                <a:latin typeface="Times New Roman" panose="02020603050405020304" pitchFamily="18" charset="0"/>
                <a:ea typeface="宋体" panose="02010600030101010101" pitchFamily="2" charset="-122"/>
              </a:rPr>
              <a:t>BC</a:t>
            </a:r>
            <a:r>
              <a:rPr lang="zh-CN" altLang="en-US" sz="3600" b="1" dirty="0">
                <a:latin typeface="Times New Roman" panose="02020603050405020304" pitchFamily="18" charset="0"/>
                <a:ea typeface="宋体" panose="02010600030101010101" pitchFamily="2" charset="-122"/>
              </a:rPr>
              <a:t>的垂线</a:t>
            </a:r>
            <a:r>
              <a:rPr lang="en-US" altLang="zh-CN" sz="3600" b="1" dirty="0">
                <a:latin typeface="Times New Roman" panose="02020603050405020304" pitchFamily="18" charset="0"/>
                <a:ea typeface="宋体" panose="02010600030101010101" pitchFamily="2" charset="-122"/>
              </a:rPr>
              <a:t>,</a:t>
            </a:r>
            <a:r>
              <a:rPr lang="zh-CN" altLang="en-US" sz="3600" b="1" dirty="0">
                <a:latin typeface="Times New Roman" panose="02020603050405020304" pitchFamily="18" charset="0"/>
                <a:ea typeface="宋体" panose="02010600030101010101" pitchFamily="2" charset="-122"/>
              </a:rPr>
              <a:t>垂足是</a:t>
            </a:r>
            <a:r>
              <a:rPr lang="en-US" altLang="zh-CN" sz="3600" b="1" dirty="0">
                <a:latin typeface="Times New Roman" panose="02020603050405020304" pitchFamily="18" charset="0"/>
                <a:ea typeface="宋体" panose="02010600030101010101" pitchFamily="2" charset="-122"/>
              </a:rPr>
              <a:t>D,</a:t>
            </a:r>
            <a:r>
              <a:rPr lang="zh-CN" altLang="en-US" sz="3600" b="1" dirty="0">
                <a:latin typeface="Times New Roman" panose="02020603050405020304" pitchFamily="18" charset="0"/>
                <a:ea typeface="宋体" panose="02010600030101010101" pitchFamily="2" charset="-122"/>
              </a:rPr>
              <a:t>若∠</a:t>
            </a:r>
            <a:r>
              <a:rPr lang="en-US" altLang="zh-CN" sz="3600" b="1" dirty="0">
                <a:latin typeface="Times New Roman" panose="02020603050405020304" pitchFamily="18" charset="0"/>
                <a:ea typeface="宋体" panose="02010600030101010101" pitchFamily="2" charset="-122"/>
              </a:rPr>
              <a:t>1= ∠2,</a:t>
            </a:r>
            <a:r>
              <a:rPr lang="zh-CN" altLang="en-US" sz="3600" b="1" dirty="0">
                <a:latin typeface="Times New Roman" panose="02020603050405020304" pitchFamily="18" charset="0"/>
                <a:ea typeface="宋体" panose="02010600030101010101" pitchFamily="2" charset="-122"/>
              </a:rPr>
              <a:t>求∠</a:t>
            </a:r>
            <a:r>
              <a:rPr lang="en-US" altLang="zh-CN" sz="3600" b="1" dirty="0">
                <a:latin typeface="Times New Roman" panose="02020603050405020304" pitchFamily="18" charset="0"/>
                <a:ea typeface="宋体" panose="02010600030101010101" pitchFamily="2" charset="-122"/>
              </a:rPr>
              <a:t>ABO, ∠BOD.</a:t>
            </a:r>
          </a:p>
        </p:txBody>
      </p:sp>
      <p:sp>
        <p:nvSpPr>
          <p:cNvPr id="43011" name="文本框 43010"/>
          <p:cNvSpPr txBox="1"/>
          <p:nvPr/>
        </p:nvSpPr>
        <p:spPr>
          <a:xfrm>
            <a:off x="1919288" y="3786189"/>
            <a:ext cx="4843462" cy="579437"/>
          </a:xfrm>
          <a:prstGeom prst="rect">
            <a:avLst/>
          </a:prstGeom>
          <a:noFill/>
          <a:ln w="9525">
            <a:noFill/>
          </a:ln>
        </p:spPr>
        <p:txBody>
          <a:bodyPr>
            <a:spAutoFit/>
          </a:bodyPr>
          <a:lstStyle/>
          <a:p>
            <a:pPr lvl="0">
              <a:spcBef>
                <a:spcPct val="50000"/>
              </a:spcBef>
            </a:pPr>
            <a:r>
              <a:rPr lang="zh-CN" altLang="en-US" sz="3200" b="1">
                <a:solidFill>
                  <a:srgbClr val="CC0066"/>
                </a:solidFill>
                <a:effectLst>
                  <a:outerShdw blurRad="38100" dist="38100" dir="2700000">
                    <a:srgbClr val="C0C0C0"/>
                  </a:outerShdw>
                </a:effectLst>
                <a:latin typeface="华文新魏" pitchFamily="2" charset="-122"/>
                <a:ea typeface="华文新魏" pitchFamily="2" charset="-122"/>
              </a:rPr>
              <a:t>∵</a:t>
            </a:r>
            <a:r>
              <a:rPr lang="en-US" altLang="zh-CN" sz="3200" b="1">
                <a:solidFill>
                  <a:srgbClr val="FF3300"/>
                </a:solidFill>
                <a:effectLst>
                  <a:outerShdw blurRad="38100" dist="38100" dir="2700000">
                    <a:srgbClr val="C0C0C0"/>
                  </a:outerShdw>
                </a:effectLst>
                <a:latin typeface="华文新魏" pitchFamily="2" charset="-122"/>
                <a:ea typeface="华文新魏" pitchFamily="2" charset="-122"/>
              </a:rPr>
              <a:t>BO</a:t>
            </a:r>
            <a:r>
              <a:rPr lang="en-US" altLang="zh-CN" sz="3200" b="1">
                <a:solidFill>
                  <a:srgbClr val="CC0066"/>
                </a:solidFill>
                <a:effectLst>
                  <a:outerShdw blurRad="38100" dist="38100" dir="2700000">
                    <a:srgbClr val="C0C0C0"/>
                  </a:outerShdw>
                </a:effectLst>
                <a:latin typeface="华文新魏" pitchFamily="2" charset="-122"/>
                <a:ea typeface="华文新魏" pitchFamily="2" charset="-122"/>
              </a:rPr>
              <a:t>⊥AC</a:t>
            </a:r>
            <a:r>
              <a:rPr lang="zh-CN" altLang="en-US" sz="3200" b="1">
                <a:solidFill>
                  <a:srgbClr val="CC0066"/>
                </a:solidFill>
                <a:effectLst>
                  <a:outerShdw blurRad="38100" dist="38100" dir="2700000">
                    <a:srgbClr val="C0C0C0"/>
                  </a:outerShdw>
                </a:effectLst>
                <a:latin typeface="华文新魏" pitchFamily="2" charset="-122"/>
                <a:ea typeface="华文新魏" pitchFamily="2" charset="-122"/>
              </a:rPr>
              <a:t>于</a:t>
            </a:r>
            <a:r>
              <a:rPr lang="en-US" altLang="zh-CN" sz="3200" b="1">
                <a:solidFill>
                  <a:srgbClr val="FF3300"/>
                </a:solidFill>
                <a:effectLst>
                  <a:outerShdw blurRad="38100" dist="38100" dir="2700000">
                    <a:srgbClr val="C0C0C0"/>
                  </a:outerShdw>
                </a:effectLst>
                <a:latin typeface="华文新魏" pitchFamily="2" charset="-122"/>
                <a:ea typeface="华文新魏" pitchFamily="2" charset="-122"/>
              </a:rPr>
              <a:t>O</a:t>
            </a:r>
            <a:r>
              <a:rPr lang="zh-CN" altLang="en-US" sz="3200" b="1">
                <a:solidFill>
                  <a:srgbClr val="FF3300"/>
                </a:solidFill>
                <a:effectLst>
                  <a:outerShdw blurRad="38100" dist="38100" dir="2700000">
                    <a:srgbClr val="C0C0C0"/>
                  </a:outerShdw>
                </a:effectLst>
                <a:latin typeface="华文新魏" pitchFamily="2" charset="-122"/>
                <a:ea typeface="华文新魏" pitchFamily="2" charset="-122"/>
              </a:rPr>
              <a:t>点</a:t>
            </a:r>
          </a:p>
        </p:txBody>
      </p:sp>
      <p:grpSp>
        <p:nvGrpSpPr>
          <p:cNvPr id="43012" name="组合 43011"/>
          <p:cNvGrpSpPr/>
          <p:nvPr/>
        </p:nvGrpSpPr>
        <p:grpSpPr>
          <a:xfrm>
            <a:off x="6959601" y="2276476"/>
            <a:ext cx="3787775" cy="2898775"/>
            <a:chOff x="0" y="0"/>
            <a:chExt cx="2386" cy="1826"/>
          </a:xfrm>
        </p:grpSpPr>
        <p:sp>
          <p:nvSpPr>
            <p:cNvPr id="43013" name="直角三角形 43012"/>
            <p:cNvSpPr/>
            <p:nvPr/>
          </p:nvSpPr>
          <p:spPr>
            <a:xfrm>
              <a:off x="322" y="292"/>
              <a:ext cx="1824" cy="1104"/>
            </a:xfrm>
            <a:prstGeom prst="rtTriangle">
              <a:avLst/>
            </a:prstGeom>
            <a:solidFill>
              <a:schemeClr val="bg1"/>
            </a:solidFill>
            <a:ln w="76200" cap="flat" cmpd="sng">
              <a:solidFill>
                <a:schemeClr val="tx1"/>
              </a:solidFill>
              <a:prstDash val="solid"/>
              <a:miter/>
              <a:headEnd type="none" w="med" len="med"/>
              <a:tailEnd type="none" w="med" len="med"/>
            </a:ln>
          </p:spPr>
          <p:txBody>
            <a:bodyPr/>
            <a:lstStyle/>
            <a:p>
              <a:endParaRPr lang="zh-CN" altLang="en-US"/>
            </a:p>
          </p:txBody>
        </p:sp>
        <p:sp>
          <p:nvSpPr>
            <p:cNvPr id="43014" name="直接连接符 43013"/>
            <p:cNvSpPr/>
            <p:nvPr/>
          </p:nvSpPr>
          <p:spPr>
            <a:xfrm flipV="1">
              <a:off x="322" y="616"/>
              <a:ext cx="480" cy="768"/>
            </a:xfrm>
            <a:prstGeom prst="line">
              <a:avLst/>
            </a:prstGeom>
            <a:ln w="76200" cap="flat" cmpd="sng">
              <a:solidFill>
                <a:schemeClr val="tx1"/>
              </a:solidFill>
              <a:prstDash val="solid"/>
              <a:headEnd type="none" w="med" len="med"/>
              <a:tailEnd type="none" w="med" len="med"/>
            </a:ln>
          </p:spPr>
        </p:sp>
        <p:sp>
          <p:nvSpPr>
            <p:cNvPr id="43015" name="直接连接符 43014"/>
            <p:cNvSpPr/>
            <p:nvPr/>
          </p:nvSpPr>
          <p:spPr>
            <a:xfrm>
              <a:off x="802" y="616"/>
              <a:ext cx="0" cy="768"/>
            </a:xfrm>
            <a:prstGeom prst="line">
              <a:avLst/>
            </a:prstGeom>
            <a:ln w="76200" cap="flat" cmpd="sng">
              <a:solidFill>
                <a:schemeClr val="tx1"/>
              </a:solidFill>
              <a:prstDash val="solid"/>
              <a:headEnd type="none" w="med" len="med"/>
              <a:tailEnd type="none" w="med" len="med"/>
            </a:ln>
          </p:spPr>
        </p:sp>
        <p:grpSp>
          <p:nvGrpSpPr>
            <p:cNvPr id="43016" name="组合 43015"/>
            <p:cNvGrpSpPr/>
            <p:nvPr/>
          </p:nvGrpSpPr>
          <p:grpSpPr>
            <a:xfrm rot="-21818119">
              <a:off x="802" y="1192"/>
              <a:ext cx="192" cy="192"/>
              <a:chOff x="0" y="0"/>
              <a:chExt cx="192" cy="192"/>
            </a:xfrm>
          </p:grpSpPr>
          <p:sp>
            <p:nvSpPr>
              <p:cNvPr id="43017" name="直接连接符 43016"/>
              <p:cNvSpPr/>
              <p:nvPr/>
            </p:nvSpPr>
            <p:spPr>
              <a:xfrm>
                <a:off x="0" y="12"/>
                <a:ext cx="192" cy="0"/>
              </a:xfrm>
              <a:prstGeom prst="line">
                <a:avLst/>
              </a:prstGeom>
              <a:ln w="76200" cap="flat" cmpd="sng">
                <a:solidFill>
                  <a:schemeClr val="tx1"/>
                </a:solidFill>
                <a:prstDash val="solid"/>
                <a:headEnd type="none" w="med" len="med"/>
                <a:tailEnd type="none" w="med" len="med"/>
              </a:ln>
            </p:spPr>
          </p:sp>
          <p:sp>
            <p:nvSpPr>
              <p:cNvPr id="43018" name="直接连接符 43017"/>
              <p:cNvSpPr/>
              <p:nvPr/>
            </p:nvSpPr>
            <p:spPr>
              <a:xfrm>
                <a:off x="180" y="0"/>
                <a:ext cx="0" cy="192"/>
              </a:xfrm>
              <a:prstGeom prst="line">
                <a:avLst/>
              </a:prstGeom>
              <a:ln w="76200" cap="flat" cmpd="sng">
                <a:solidFill>
                  <a:schemeClr val="tx1"/>
                </a:solidFill>
                <a:prstDash val="solid"/>
                <a:headEnd type="none" w="med" len="med"/>
                <a:tailEnd type="none" w="med" len="med"/>
              </a:ln>
            </p:spPr>
          </p:sp>
        </p:grpSp>
        <p:sp>
          <p:nvSpPr>
            <p:cNvPr id="43019" name="文本框 43018"/>
            <p:cNvSpPr txBox="1"/>
            <p:nvPr/>
          </p:nvSpPr>
          <p:spPr>
            <a:xfrm>
              <a:off x="466" y="1000"/>
              <a:ext cx="384" cy="442"/>
            </a:xfrm>
            <a:prstGeom prst="rect">
              <a:avLst/>
            </a:prstGeom>
            <a:noFill/>
            <a:ln w="9525">
              <a:noFill/>
            </a:ln>
          </p:spPr>
          <p:txBody>
            <a:bodyPr>
              <a:spAutoFit/>
            </a:bodyPr>
            <a:lstStyle/>
            <a:p>
              <a:pPr lvl="0">
                <a:spcBef>
                  <a:spcPct val="50000"/>
                </a:spcBef>
              </a:pPr>
              <a:r>
                <a:rPr lang="en-US" altLang="zh-CN" sz="4000" b="1">
                  <a:latin typeface="Times New Roman" panose="02020603050405020304" pitchFamily="18" charset="0"/>
                  <a:ea typeface="宋体" panose="02010600030101010101" pitchFamily="2" charset="-122"/>
                </a:rPr>
                <a:t>1</a:t>
              </a:r>
            </a:p>
          </p:txBody>
        </p:sp>
        <p:sp>
          <p:nvSpPr>
            <p:cNvPr id="43020" name="文本框 43019"/>
            <p:cNvSpPr txBox="1"/>
            <p:nvPr/>
          </p:nvSpPr>
          <p:spPr>
            <a:xfrm>
              <a:off x="832" y="680"/>
              <a:ext cx="384" cy="442"/>
            </a:xfrm>
            <a:prstGeom prst="rect">
              <a:avLst/>
            </a:prstGeom>
            <a:noFill/>
            <a:ln w="9525">
              <a:noFill/>
            </a:ln>
          </p:spPr>
          <p:txBody>
            <a:bodyPr>
              <a:spAutoFit/>
            </a:bodyPr>
            <a:lstStyle/>
            <a:p>
              <a:pPr lvl="0">
                <a:spcBef>
                  <a:spcPct val="50000"/>
                </a:spcBef>
              </a:pPr>
              <a:r>
                <a:rPr lang="en-US" altLang="zh-CN" sz="4000" b="1">
                  <a:latin typeface="Times New Roman" panose="02020603050405020304" pitchFamily="18" charset="0"/>
                  <a:ea typeface="宋体" panose="02010600030101010101" pitchFamily="2" charset="-122"/>
                </a:rPr>
                <a:t>2</a:t>
              </a:r>
            </a:p>
          </p:txBody>
        </p:sp>
        <p:sp>
          <p:nvSpPr>
            <p:cNvPr id="43021" name="文本框 43020"/>
            <p:cNvSpPr txBox="1"/>
            <p:nvPr/>
          </p:nvSpPr>
          <p:spPr>
            <a:xfrm>
              <a:off x="0" y="0"/>
              <a:ext cx="384" cy="442"/>
            </a:xfrm>
            <a:prstGeom prst="rect">
              <a:avLst/>
            </a:prstGeom>
            <a:noFill/>
            <a:ln w="9525">
              <a:noFill/>
            </a:ln>
          </p:spPr>
          <p:txBody>
            <a:bodyPr>
              <a:spAutoFit/>
            </a:bodyPr>
            <a:lstStyle/>
            <a:p>
              <a:pPr lvl="0">
                <a:spcBef>
                  <a:spcPct val="50000"/>
                </a:spcBef>
              </a:pPr>
              <a:r>
                <a:rPr lang="en-US" altLang="zh-CN" sz="4000" b="1">
                  <a:latin typeface="Times New Roman" panose="02020603050405020304" pitchFamily="18" charset="0"/>
                  <a:ea typeface="宋体" panose="02010600030101010101" pitchFamily="2" charset="-122"/>
                </a:rPr>
                <a:t>A</a:t>
              </a:r>
            </a:p>
          </p:txBody>
        </p:sp>
        <p:sp>
          <p:nvSpPr>
            <p:cNvPr id="43022" name="文本框 43021"/>
            <p:cNvSpPr txBox="1"/>
            <p:nvPr/>
          </p:nvSpPr>
          <p:spPr>
            <a:xfrm>
              <a:off x="130" y="1384"/>
              <a:ext cx="384" cy="442"/>
            </a:xfrm>
            <a:prstGeom prst="rect">
              <a:avLst/>
            </a:prstGeom>
            <a:noFill/>
            <a:ln w="9525">
              <a:noFill/>
            </a:ln>
          </p:spPr>
          <p:txBody>
            <a:bodyPr>
              <a:spAutoFit/>
            </a:bodyPr>
            <a:lstStyle/>
            <a:p>
              <a:pPr lvl="0">
                <a:spcBef>
                  <a:spcPct val="50000"/>
                </a:spcBef>
              </a:pPr>
              <a:r>
                <a:rPr lang="en-US" altLang="zh-CN" sz="4000" b="1">
                  <a:latin typeface="Times New Roman" panose="02020603050405020304" pitchFamily="18" charset="0"/>
                  <a:ea typeface="宋体" panose="02010600030101010101" pitchFamily="2" charset="-122"/>
                </a:rPr>
                <a:t>B</a:t>
              </a:r>
            </a:p>
          </p:txBody>
        </p:sp>
        <p:sp>
          <p:nvSpPr>
            <p:cNvPr id="43023" name="文本框 43022"/>
            <p:cNvSpPr txBox="1"/>
            <p:nvPr/>
          </p:nvSpPr>
          <p:spPr>
            <a:xfrm>
              <a:off x="2002" y="1374"/>
              <a:ext cx="384" cy="442"/>
            </a:xfrm>
            <a:prstGeom prst="rect">
              <a:avLst/>
            </a:prstGeom>
            <a:noFill/>
            <a:ln w="9525">
              <a:noFill/>
            </a:ln>
          </p:spPr>
          <p:txBody>
            <a:bodyPr>
              <a:spAutoFit/>
            </a:bodyPr>
            <a:lstStyle/>
            <a:p>
              <a:pPr lvl="0">
                <a:spcBef>
                  <a:spcPct val="50000"/>
                </a:spcBef>
              </a:pPr>
              <a:r>
                <a:rPr lang="en-US" altLang="zh-CN" sz="4000" b="1">
                  <a:latin typeface="Times New Roman" panose="02020603050405020304" pitchFamily="18" charset="0"/>
                  <a:ea typeface="宋体" panose="02010600030101010101" pitchFamily="2" charset="-122"/>
                </a:rPr>
                <a:t>C</a:t>
              </a:r>
            </a:p>
          </p:txBody>
        </p:sp>
        <p:sp>
          <p:nvSpPr>
            <p:cNvPr id="43024" name="文本框 43023"/>
            <p:cNvSpPr txBox="1"/>
            <p:nvPr/>
          </p:nvSpPr>
          <p:spPr>
            <a:xfrm>
              <a:off x="706" y="1374"/>
              <a:ext cx="384" cy="442"/>
            </a:xfrm>
            <a:prstGeom prst="rect">
              <a:avLst/>
            </a:prstGeom>
            <a:noFill/>
            <a:ln w="9525">
              <a:noFill/>
            </a:ln>
          </p:spPr>
          <p:txBody>
            <a:bodyPr>
              <a:spAutoFit/>
            </a:bodyPr>
            <a:lstStyle/>
            <a:p>
              <a:pPr lvl="0">
                <a:spcBef>
                  <a:spcPct val="50000"/>
                </a:spcBef>
              </a:pPr>
              <a:r>
                <a:rPr lang="en-US" altLang="zh-CN" sz="4000" b="1">
                  <a:latin typeface="Times New Roman" panose="02020603050405020304" pitchFamily="18" charset="0"/>
                  <a:ea typeface="宋体" panose="02010600030101010101" pitchFamily="2" charset="-122"/>
                </a:rPr>
                <a:t>D</a:t>
              </a:r>
            </a:p>
          </p:txBody>
        </p:sp>
        <p:sp>
          <p:nvSpPr>
            <p:cNvPr id="43025" name="文本框 43024"/>
            <p:cNvSpPr txBox="1"/>
            <p:nvPr/>
          </p:nvSpPr>
          <p:spPr>
            <a:xfrm>
              <a:off x="706" y="222"/>
              <a:ext cx="384" cy="442"/>
            </a:xfrm>
            <a:prstGeom prst="rect">
              <a:avLst/>
            </a:prstGeom>
            <a:noFill/>
            <a:ln w="9525">
              <a:noFill/>
            </a:ln>
          </p:spPr>
          <p:txBody>
            <a:bodyPr>
              <a:spAutoFit/>
            </a:bodyPr>
            <a:lstStyle/>
            <a:p>
              <a:pPr lvl="0">
                <a:spcBef>
                  <a:spcPct val="50000"/>
                </a:spcBef>
              </a:pPr>
              <a:r>
                <a:rPr lang="en-US" altLang="zh-CN" sz="4000" b="1">
                  <a:latin typeface="Times New Roman" panose="02020603050405020304" pitchFamily="18" charset="0"/>
                  <a:ea typeface="宋体" panose="02010600030101010101" pitchFamily="2" charset="-122"/>
                </a:rPr>
                <a:t>O</a:t>
              </a:r>
            </a:p>
          </p:txBody>
        </p:sp>
        <p:grpSp>
          <p:nvGrpSpPr>
            <p:cNvPr id="43026" name="组合 43025"/>
            <p:cNvGrpSpPr/>
            <p:nvPr/>
          </p:nvGrpSpPr>
          <p:grpSpPr>
            <a:xfrm rot="-9290428">
              <a:off x="610" y="520"/>
              <a:ext cx="192" cy="192"/>
              <a:chOff x="0" y="0"/>
              <a:chExt cx="192" cy="192"/>
            </a:xfrm>
          </p:grpSpPr>
          <p:sp>
            <p:nvSpPr>
              <p:cNvPr id="43027" name="直接连接符 43026"/>
              <p:cNvSpPr/>
              <p:nvPr/>
            </p:nvSpPr>
            <p:spPr>
              <a:xfrm>
                <a:off x="0" y="12"/>
                <a:ext cx="192" cy="0"/>
              </a:xfrm>
              <a:prstGeom prst="line">
                <a:avLst/>
              </a:prstGeom>
              <a:ln w="76200" cap="flat" cmpd="sng">
                <a:solidFill>
                  <a:schemeClr val="tx1"/>
                </a:solidFill>
                <a:prstDash val="solid"/>
                <a:headEnd type="none" w="med" len="med"/>
                <a:tailEnd type="none" w="med" len="med"/>
              </a:ln>
            </p:spPr>
          </p:sp>
          <p:sp>
            <p:nvSpPr>
              <p:cNvPr id="43028" name="直接连接符 43027"/>
              <p:cNvSpPr/>
              <p:nvPr/>
            </p:nvSpPr>
            <p:spPr>
              <a:xfrm>
                <a:off x="180" y="0"/>
                <a:ext cx="0" cy="192"/>
              </a:xfrm>
              <a:prstGeom prst="line">
                <a:avLst/>
              </a:prstGeom>
              <a:ln w="76200" cap="flat" cmpd="sng">
                <a:solidFill>
                  <a:schemeClr val="tx1"/>
                </a:solidFill>
                <a:prstDash val="solid"/>
                <a:headEnd type="none" w="med" len="med"/>
                <a:tailEnd type="none" w="med" len="med"/>
              </a:ln>
            </p:spPr>
          </p:sp>
        </p:grpSp>
        <p:sp>
          <p:nvSpPr>
            <p:cNvPr id="43029" name="文本框 43028"/>
            <p:cNvSpPr txBox="1"/>
            <p:nvPr/>
          </p:nvSpPr>
          <p:spPr>
            <a:xfrm>
              <a:off x="381" y="1107"/>
              <a:ext cx="340" cy="327"/>
            </a:xfrm>
            <a:prstGeom prst="rect">
              <a:avLst/>
            </a:prstGeom>
            <a:noFill/>
            <a:ln w="9525">
              <a:noFill/>
            </a:ln>
          </p:spPr>
          <p:txBody>
            <a:bodyPr wrap="none" anchor="t">
              <a:spAutoFit/>
            </a:bodyPr>
            <a:lstStyle/>
            <a:p>
              <a:pPr lvl="0"/>
              <a:r>
                <a:rPr lang="zh-CN" altLang="en-US" sz="2800" b="1">
                  <a:solidFill>
                    <a:srgbClr val="660066"/>
                  </a:solidFill>
                  <a:latin typeface="华文中宋" pitchFamily="2" charset="-122"/>
                  <a:ea typeface="华文中宋" pitchFamily="2" charset="-122"/>
                </a:rPr>
                <a:t>）</a:t>
              </a:r>
            </a:p>
          </p:txBody>
        </p:sp>
        <p:sp>
          <p:nvSpPr>
            <p:cNvPr id="43030" name="文本框 43029"/>
            <p:cNvSpPr txBox="1"/>
            <p:nvPr/>
          </p:nvSpPr>
          <p:spPr>
            <a:xfrm rot="4156824">
              <a:off x="777" y="649"/>
              <a:ext cx="309" cy="327"/>
            </a:xfrm>
            <a:prstGeom prst="rect">
              <a:avLst/>
            </a:prstGeom>
            <a:noFill/>
            <a:ln w="9525">
              <a:noFill/>
            </a:ln>
          </p:spPr>
          <p:txBody>
            <a:bodyPr>
              <a:spAutoFit/>
            </a:bodyPr>
            <a:lstStyle/>
            <a:p>
              <a:pPr lvl="0"/>
              <a:r>
                <a:rPr lang="en-US" altLang="zh-CN" sz="2800" b="1">
                  <a:solidFill>
                    <a:srgbClr val="660066"/>
                  </a:solidFill>
                  <a:latin typeface="华文中宋" pitchFamily="2" charset="-122"/>
                  <a:ea typeface="华文中宋" pitchFamily="2" charset="-122"/>
                </a:rPr>
                <a:t>)</a:t>
              </a:r>
            </a:p>
          </p:txBody>
        </p:sp>
      </p:grpSp>
      <p:sp>
        <p:nvSpPr>
          <p:cNvPr id="43031" name="文本框 43030"/>
          <p:cNvSpPr txBox="1"/>
          <p:nvPr/>
        </p:nvSpPr>
        <p:spPr>
          <a:xfrm>
            <a:off x="4872038" y="4872039"/>
            <a:ext cx="2305050" cy="579437"/>
          </a:xfrm>
          <a:prstGeom prst="rect">
            <a:avLst/>
          </a:prstGeom>
          <a:noFill/>
          <a:ln w="9525">
            <a:noFill/>
          </a:ln>
        </p:spPr>
        <p:txBody>
          <a:bodyPr>
            <a:spAutoFit/>
          </a:bodyPr>
          <a:lstStyle/>
          <a:p>
            <a:pPr lvl="0"/>
            <a:r>
              <a:rPr lang="zh-CN" altLang="en-US" sz="3200" b="1">
                <a:solidFill>
                  <a:srgbClr val="FF0000"/>
                </a:solidFill>
                <a:effectLst>
                  <a:outerShdw blurRad="38100" dist="38100" dir="2700000">
                    <a:srgbClr val="C0C0C0"/>
                  </a:outerShdw>
                </a:effectLst>
                <a:latin typeface="华文新魏" pitchFamily="2" charset="-122"/>
                <a:ea typeface="华文新魏" pitchFamily="2" charset="-122"/>
              </a:rPr>
              <a:t>（已知）</a:t>
            </a:r>
          </a:p>
        </p:txBody>
      </p:sp>
      <p:sp>
        <p:nvSpPr>
          <p:cNvPr id="43032" name="文本框 43031"/>
          <p:cNvSpPr txBox="1"/>
          <p:nvPr/>
        </p:nvSpPr>
        <p:spPr>
          <a:xfrm>
            <a:off x="2566989" y="2349500"/>
            <a:ext cx="4968875" cy="579438"/>
          </a:xfrm>
          <a:prstGeom prst="rect">
            <a:avLst/>
          </a:prstGeom>
          <a:noFill/>
          <a:ln w="9525">
            <a:noFill/>
          </a:ln>
        </p:spPr>
        <p:txBody>
          <a:bodyPr>
            <a:spAutoFit/>
          </a:bodyPr>
          <a:lstStyle/>
          <a:p>
            <a:pPr lvl="0"/>
            <a:r>
              <a:rPr lang="zh-CN" altLang="en-US" sz="3200" b="1">
                <a:solidFill>
                  <a:srgbClr val="FF0000"/>
                </a:solidFill>
                <a:effectLst>
                  <a:outerShdw blurRad="38100" dist="38100" dir="2700000">
                    <a:srgbClr val="C0C0C0"/>
                  </a:outerShdw>
                </a:effectLst>
                <a:latin typeface="华文新魏" pitchFamily="2" charset="-122"/>
                <a:ea typeface="华文新魏" pitchFamily="2" charset="-122"/>
              </a:rPr>
              <a:t>∵∠</a:t>
            </a:r>
            <a:r>
              <a:rPr lang="en-US" altLang="zh-CN" sz="3200" b="1">
                <a:solidFill>
                  <a:srgbClr val="FF0000"/>
                </a:solidFill>
                <a:effectLst>
                  <a:outerShdw blurRad="38100" dist="38100" dir="2700000">
                    <a:srgbClr val="C0C0C0"/>
                  </a:outerShdw>
                </a:effectLst>
                <a:latin typeface="华文新魏" pitchFamily="2" charset="-122"/>
                <a:ea typeface="华文新魏" pitchFamily="2" charset="-122"/>
              </a:rPr>
              <a:t>ABC=90</a:t>
            </a:r>
            <a:r>
              <a:rPr lang="en-US" altLang="zh-CN" sz="3200" b="1">
                <a:solidFill>
                  <a:srgbClr val="CC0066"/>
                </a:solidFill>
                <a:effectLst>
                  <a:outerShdw blurRad="38100" dist="38100" dir="2700000">
                    <a:srgbClr val="C0C0C0"/>
                  </a:outerShdw>
                </a:effectLst>
                <a:latin typeface="华文新魏" pitchFamily="2" charset="-122"/>
                <a:ea typeface="华文新魏" pitchFamily="2" charset="-122"/>
              </a:rPr>
              <a:t>°(      )</a:t>
            </a:r>
          </a:p>
        </p:txBody>
      </p:sp>
      <p:sp>
        <p:nvSpPr>
          <p:cNvPr id="43033" name="文本框 43032"/>
          <p:cNvSpPr txBox="1"/>
          <p:nvPr/>
        </p:nvSpPr>
        <p:spPr>
          <a:xfrm>
            <a:off x="2424114" y="2782889"/>
            <a:ext cx="4751387" cy="579437"/>
          </a:xfrm>
          <a:prstGeom prst="rect">
            <a:avLst/>
          </a:prstGeom>
          <a:noFill/>
          <a:ln w="9525">
            <a:noFill/>
          </a:ln>
        </p:spPr>
        <p:txBody>
          <a:bodyPr>
            <a:spAutoFit/>
          </a:bodyPr>
          <a:lstStyle/>
          <a:p>
            <a:pPr lvl="0"/>
            <a:r>
              <a:rPr lang="zh-CN" altLang="en-US" sz="3200" b="1">
                <a:solidFill>
                  <a:srgbClr val="FF0000"/>
                </a:solidFill>
                <a:effectLst>
                  <a:outerShdw blurRad="38100" dist="38100" dir="2700000">
                    <a:srgbClr val="C0C0C0"/>
                  </a:outerShdw>
                </a:effectLst>
                <a:latin typeface="华文新魏" pitchFamily="2" charset="-122"/>
                <a:ea typeface="华文新魏" pitchFamily="2" charset="-122"/>
              </a:rPr>
              <a:t>∠</a:t>
            </a:r>
            <a:r>
              <a:rPr lang="en-US" altLang="zh-CN" sz="3200" b="1">
                <a:solidFill>
                  <a:srgbClr val="FF0000"/>
                </a:solidFill>
                <a:effectLst>
                  <a:outerShdw blurRad="38100" dist="38100" dir="2700000">
                    <a:srgbClr val="C0C0C0"/>
                  </a:outerShdw>
                </a:effectLst>
                <a:latin typeface="华文新魏" pitchFamily="2" charset="-122"/>
                <a:ea typeface="华文新魏" pitchFamily="2" charset="-122"/>
              </a:rPr>
              <a:t>1=60°</a:t>
            </a:r>
            <a:r>
              <a:rPr lang="zh-CN" altLang="en-US" sz="3200" b="1">
                <a:solidFill>
                  <a:srgbClr val="FF0000"/>
                </a:solidFill>
                <a:effectLst>
                  <a:outerShdw blurRad="38100" dist="38100" dir="2700000">
                    <a:srgbClr val="C0C0C0"/>
                  </a:outerShdw>
                </a:effectLst>
                <a:latin typeface="华文新魏" pitchFamily="2" charset="-122"/>
                <a:ea typeface="华文新魏" pitchFamily="2" charset="-122"/>
              </a:rPr>
              <a:t>（     ）</a:t>
            </a:r>
          </a:p>
        </p:txBody>
      </p:sp>
      <p:sp>
        <p:nvSpPr>
          <p:cNvPr id="43034" name="文本框 43033"/>
          <p:cNvSpPr txBox="1"/>
          <p:nvPr/>
        </p:nvSpPr>
        <p:spPr>
          <a:xfrm>
            <a:off x="5303838" y="2349500"/>
            <a:ext cx="1282700" cy="579438"/>
          </a:xfrm>
          <a:prstGeom prst="rect">
            <a:avLst/>
          </a:prstGeom>
          <a:noFill/>
          <a:ln w="9525">
            <a:noFill/>
          </a:ln>
        </p:spPr>
        <p:txBody>
          <a:bodyPr>
            <a:spAutoFit/>
          </a:bodyPr>
          <a:lstStyle/>
          <a:p>
            <a:pPr lvl="0"/>
            <a:r>
              <a:rPr lang="zh-CN" altLang="en-US" sz="3200" b="1" dirty="0" smtClean="0">
                <a:solidFill>
                  <a:srgbClr val="FF0000"/>
                </a:solidFill>
                <a:effectLst>
                  <a:outerShdw blurRad="38100" dist="38100" dir="2700000">
                    <a:srgbClr val="C0C0C0"/>
                  </a:outerShdw>
                </a:effectLst>
                <a:latin typeface="Times New Roman" panose="02020603050405020304" pitchFamily="18" charset="0"/>
                <a:ea typeface="华文新魏" pitchFamily="2" charset="-122"/>
              </a:rPr>
              <a:t> 已</a:t>
            </a:r>
            <a:r>
              <a:rPr lang="zh-CN" altLang="en-US" sz="3200" b="1" dirty="0">
                <a:solidFill>
                  <a:srgbClr val="FF0000"/>
                </a:solidFill>
                <a:effectLst>
                  <a:outerShdw blurRad="38100" dist="38100" dir="2700000">
                    <a:srgbClr val="C0C0C0"/>
                  </a:outerShdw>
                </a:effectLst>
                <a:latin typeface="Times New Roman" panose="02020603050405020304" pitchFamily="18" charset="0"/>
                <a:ea typeface="华文新魏" pitchFamily="2" charset="-122"/>
              </a:rPr>
              <a:t>知</a:t>
            </a:r>
          </a:p>
        </p:txBody>
      </p:sp>
      <p:sp>
        <p:nvSpPr>
          <p:cNvPr id="43035" name="文本框 43034"/>
          <p:cNvSpPr txBox="1"/>
          <p:nvPr/>
        </p:nvSpPr>
        <p:spPr>
          <a:xfrm>
            <a:off x="1992314" y="3271839"/>
            <a:ext cx="3671887" cy="579437"/>
          </a:xfrm>
          <a:prstGeom prst="rect">
            <a:avLst/>
          </a:prstGeom>
          <a:noFill/>
          <a:ln w="9525">
            <a:noFill/>
          </a:ln>
        </p:spPr>
        <p:txBody>
          <a:bodyPr>
            <a:spAutoFit/>
          </a:bodyPr>
          <a:lstStyle/>
          <a:p>
            <a:pPr lvl="0"/>
            <a:r>
              <a:rPr lang="zh-CN" altLang="en-US" sz="3200" b="1">
                <a:solidFill>
                  <a:srgbClr val="FF0000"/>
                </a:solidFill>
                <a:effectLst>
                  <a:outerShdw blurRad="38100" dist="38100" dir="2700000">
                    <a:srgbClr val="C0C0C0"/>
                  </a:outerShdw>
                </a:effectLst>
                <a:latin typeface="华文新魏" pitchFamily="2" charset="-122"/>
                <a:ea typeface="华文新魏" pitchFamily="2" charset="-122"/>
              </a:rPr>
              <a:t>∴∠</a:t>
            </a:r>
            <a:r>
              <a:rPr lang="en-US" altLang="zh-CN" sz="3200" b="1">
                <a:solidFill>
                  <a:srgbClr val="FF0000"/>
                </a:solidFill>
                <a:effectLst>
                  <a:outerShdw blurRad="38100" dist="38100" dir="2700000">
                    <a:srgbClr val="C0C0C0"/>
                  </a:outerShdw>
                </a:effectLst>
                <a:latin typeface="华文新魏" pitchFamily="2" charset="-122"/>
                <a:ea typeface="华文新魏" pitchFamily="2" charset="-122"/>
              </a:rPr>
              <a:t>ABO=30°</a:t>
            </a:r>
          </a:p>
        </p:txBody>
      </p:sp>
      <p:sp>
        <p:nvSpPr>
          <p:cNvPr id="43036" name="文本框 43035"/>
          <p:cNvSpPr txBox="1"/>
          <p:nvPr/>
        </p:nvSpPr>
        <p:spPr>
          <a:xfrm>
            <a:off x="1898650" y="2349500"/>
            <a:ext cx="996950" cy="579438"/>
          </a:xfrm>
          <a:prstGeom prst="rect">
            <a:avLst/>
          </a:prstGeom>
          <a:noFill/>
          <a:ln w="9525">
            <a:noFill/>
          </a:ln>
        </p:spPr>
        <p:txBody>
          <a:bodyPr wrap="none" anchor="t">
            <a:spAutoFit/>
          </a:bodyPr>
          <a:lstStyle/>
          <a:p>
            <a:pPr lvl="0"/>
            <a:r>
              <a:rPr lang="zh-CN" altLang="en-US" sz="3200" b="1">
                <a:solidFill>
                  <a:srgbClr val="FF0000"/>
                </a:solidFill>
                <a:effectLst>
                  <a:outerShdw blurRad="38100" dist="38100" dir="2700000">
                    <a:srgbClr val="C0C0C0"/>
                  </a:outerShdw>
                </a:effectLst>
                <a:latin typeface="华文新魏" pitchFamily="2" charset="-122"/>
                <a:ea typeface="华文新魏" pitchFamily="2" charset="-122"/>
              </a:rPr>
              <a:t>解：</a:t>
            </a:r>
          </a:p>
        </p:txBody>
      </p:sp>
      <p:sp>
        <p:nvSpPr>
          <p:cNvPr id="43037" name="文本框 43036"/>
          <p:cNvSpPr txBox="1"/>
          <p:nvPr/>
        </p:nvSpPr>
        <p:spPr>
          <a:xfrm>
            <a:off x="4800601" y="3786189"/>
            <a:ext cx="2303463" cy="579437"/>
          </a:xfrm>
          <a:prstGeom prst="rect">
            <a:avLst/>
          </a:prstGeom>
          <a:noFill/>
          <a:ln w="9525">
            <a:noFill/>
          </a:ln>
        </p:spPr>
        <p:txBody>
          <a:bodyPr>
            <a:spAutoFit/>
          </a:bodyPr>
          <a:lstStyle/>
          <a:p>
            <a:pPr lvl="0"/>
            <a:r>
              <a:rPr lang="zh-CN" altLang="en-US" sz="3200" b="1">
                <a:solidFill>
                  <a:srgbClr val="FF0000"/>
                </a:solidFill>
                <a:effectLst>
                  <a:outerShdw blurRad="38100" dist="38100" dir="2700000">
                    <a:srgbClr val="C0C0C0"/>
                  </a:outerShdw>
                </a:effectLst>
                <a:latin typeface="华文新魏" pitchFamily="2" charset="-122"/>
                <a:ea typeface="华文新魏" pitchFamily="2" charset="-122"/>
              </a:rPr>
              <a:t>（已知）</a:t>
            </a:r>
          </a:p>
        </p:txBody>
      </p:sp>
      <p:sp>
        <p:nvSpPr>
          <p:cNvPr id="43038" name="文本框 43037"/>
          <p:cNvSpPr txBox="1"/>
          <p:nvPr/>
        </p:nvSpPr>
        <p:spPr>
          <a:xfrm>
            <a:off x="1992314" y="4294189"/>
            <a:ext cx="3673475" cy="579437"/>
          </a:xfrm>
          <a:prstGeom prst="rect">
            <a:avLst/>
          </a:prstGeom>
          <a:noFill/>
          <a:ln w="9525">
            <a:noFill/>
          </a:ln>
        </p:spPr>
        <p:txBody>
          <a:bodyPr>
            <a:spAutoFit/>
          </a:bodyPr>
          <a:lstStyle/>
          <a:p>
            <a:pPr lvl="0"/>
            <a:r>
              <a:rPr lang="zh-CN" altLang="en-US" sz="3200" b="1">
                <a:solidFill>
                  <a:srgbClr val="FF0000"/>
                </a:solidFill>
                <a:effectLst>
                  <a:outerShdw blurRad="38100" dist="38100" dir="2700000">
                    <a:srgbClr val="C0C0C0"/>
                  </a:outerShdw>
                </a:effectLst>
                <a:latin typeface="华文新魏" pitchFamily="2" charset="-122"/>
                <a:ea typeface="华文新魏" pitchFamily="2" charset="-122"/>
              </a:rPr>
              <a:t>∴∠</a:t>
            </a:r>
            <a:r>
              <a:rPr lang="en-US" altLang="zh-CN" sz="3200" b="1">
                <a:solidFill>
                  <a:srgbClr val="FF0000"/>
                </a:solidFill>
                <a:effectLst>
                  <a:outerShdw blurRad="38100" dist="38100" dir="2700000">
                    <a:srgbClr val="C0C0C0"/>
                  </a:outerShdw>
                </a:effectLst>
                <a:latin typeface="华文新魏" pitchFamily="2" charset="-122"/>
                <a:ea typeface="华文新魏" pitchFamily="2" charset="-122"/>
              </a:rPr>
              <a:t>BOC=90°</a:t>
            </a:r>
          </a:p>
        </p:txBody>
      </p:sp>
      <p:sp>
        <p:nvSpPr>
          <p:cNvPr id="43039" name="文本框 43038"/>
          <p:cNvSpPr txBox="1"/>
          <p:nvPr/>
        </p:nvSpPr>
        <p:spPr>
          <a:xfrm>
            <a:off x="1919288" y="5873750"/>
            <a:ext cx="3097212" cy="579438"/>
          </a:xfrm>
          <a:prstGeom prst="rect">
            <a:avLst/>
          </a:prstGeom>
          <a:noFill/>
          <a:ln w="9525">
            <a:noFill/>
          </a:ln>
        </p:spPr>
        <p:txBody>
          <a:bodyPr>
            <a:spAutoFit/>
          </a:bodyPr>
          <a:lstStyle/>
          <a:p>
            <a:pPr lvl="0"/>
            <a:r>
              <a:rPr lang="zh-CN" altLang="en-US" sz="3200" b="1">
                <a:solidFill>
                  <a:srgbClr val="FF0000"/>
                </a:solidFill>
                <a:effectLst>
                  <a:outerShdw blurRad="38100" dist="38100" dir="2700000">
                    <a:srgbClr val="C0C0C0"/>
                  </a:outerShdw>
                </a:effectLst>
                <a:latin typeface="华文新魏" pitchFamily="2" charset="-122"/>
                <a:ea typeface="华文新魏" pitchFamily="2" charset="-122"/>
              </a:rPr>
              <a:t>∴∠</a:t>
            </a:r>
            <a:r>
              <a:rPr lang="en-US" altLang="zh-CN" sz="3200" b="1">
                <a:solidFill>
                  <a:srgbClr val="FF0000"/>
                </a:solidFill>
                <a:effectLst>
                  <a:outerShdw blurRad="38100" dist="38100" dir="2700000">
                    <a:srgbClr val="C0C0C0"/>
                  </a:outerShdw>
                </a:effectLst>
                <a:latin typeface="华文新魏" pitchFamily="2" charset="-122"/>
                <a:ea typeface="华文新魏" pitchFamily="2" charset="-122"/>
              </a:rPr>
              <a:t>BOD=30°</a:t>
            </a:r>
          </a:p>
        </p:txBody>
      </p:sp>
      <p:sp>
        <p:nvSpPr>
          <p:cNvPr id="43040" name="文本框 43039"/>
          <p:cNvSpPr txBox="1"/>
          <p:nvPr/>
        </p:nvSpPr>
        <p:spPr>
          <a:xfrm>
            <a:off x="4413665" y="3255828"/>
            <a:ext cx="2952750" cy="579437"/>
          </a:xfrm>
          <a:prstGeom prst="rect">
            <a:avLst/>
          </a:prstGeom>
          <a:noFill/>
          <a:ln w="9525">
            <a:noFill/>
          </a:ln>
        </p:spPr>
        <p:txBody>
          <a:bodyPr>
            <a:spAutoFit/>
          </a:bodyPr>
          <a:lstStyle/>
          <a:p>
            <a:pPr lvl="0"/>
            <a:r>
              <a:rPr lang="zh-CN" altLang="en-US" sz="3200" b="1" dirty="0">
                <a:solidFill>
                  <a:srgbClr val="FF0000"/>
                </a:solidFill>
                <a:effectLst>
                  <a:outerShdw blurRad="38100" dist="38100" dir="2700000">
                    <a:srgbClr val="C0C0C0"/>
                  </a:outerShdw>
                </a:effectLst>
                <a:latin typeface="华文新魏" pitchFamily="2" charset="-122"/>
                <a:ea typeface="华文新魏" pitchFamily="2" charset="-122"/>
              </a:rPr>
              <a:t>（互余的定义）</a:t>
            </a:r>
          </a:p>
        </p:txBody>
      </p:sp>
      <p:sp>
        <p:nvSpPr>
          <p:cNvPr id="43041" name="文本框 43040"/>
          <p:cNvSpPr txBox="1"/>
          <p:nvPr/>
        </p:nvSpPr>
        <p:spPr>
          <a:xfrm>
            <a:off x="4583113" y="5859464"/>
            <a:ext cx="2881312" cy="579437"/>
          </a:xfrm>
          <a:prstGeom prst="rect">
            <a:avLst/>
          </a:prstGeom>
          <a:noFill/>
          <a:ln w="9525">
            <a:noFill/>
          </a:ln>
        </p:spPr>
        <p:txBody>
          <a:bodyPr>
            <a:spAutoFit/>
          </a:bodyPr>
          <a:lstStyle/>
          <a:p>
            <a:pPr lvl="0"/>
            <a:r>
              <a:rPr lang="zh-CN" altLang="en-US" sz="3200" b="1">
                <a:solidFill>
                  <a:srgbClr val="FF0000"/>
                </a:solidFill>
                <a:effectLst>
                  <a:outerShdw blurRad="38100" dist="38100" dir="2700000">
                    <a:srgbClr val="C0C0C0"/>
                  </a:outerShdw>
                </a:effectLst>
                <a:latin typeface="华文新魏" pitchFamily="2" charset="-122"/>
                <a:ea typeface="华文新魏" pitchFamily="2" charset="-122"/>
              </a:rPr>
              <a:t>（互余的定义）</a:t>
            </a:r>
          </a:p>
        </p:txBody>
      </p:sp>
      <p:sp>
        <p:nvSpPr>
          <p:cNvPr id="43042" name="文本框 43041"/>
          <p:cNvSpPr txBox="1"/>
          <p:nvPr/>
        </p:nvSpPr>
        <p:spPr>
          <a:xfrm>
            <a:off x="4367213" y="2782889"/>
            <a:ext cx="1282700" cy="579437"/>
          </a:xfrm>
          <a:prstGeom prst="rect">
            <a:avLst/>
          </a:prstGeom>
          <a:noFill/>
          <a:ln w="9525">
            <a:noFill/>
          </a:ln>
        </p:spPr>
        <p:txBody>
          <a:bodyPr>
            <a:spAutoFit/>
          </a:bodyPr>
          <a:lstStyle/>
          <a:p>
            <a:pPr lvl="0"/>
            <a:r>
              <a:rPr lang="zh-CN" altLang="en-US" sz="3200" b="1" dirty="0" smtClean="0">
                <a:solidFill>
                  <a:srgbClr val="FF0000"/>
                </a:solidFill>
                <a:effectLst>
                  <a:outerShdw blurRad="38100" dist="38100" dir="2700000">
                    <a:srgbClr val="C0C0C0"/>
                  </a:outerShdw>
                </a:effectLst>
                <a:latin typeface="华文新魏" pitchFamily="2" charset="-122"/>
                <a:ea typeface="华文新魏" pitchFamily="2" charset="-122"/>
              </a:rPr>
              <a:t> 已</a:t>
            </a:r>
            <a:r>
              <a:rPr lang="zh-CN" altLang="en-US" sz="3200" b="1" dirty="0">
                <a:solidFill>
                  <a:srgbClr val="FF0000"/>
                </a:solidFill>
                <a:effectLst>
                  <a:outerShdw blurRad="38100" dist="38100" dir="2700000">
                    <a:srgbClr val="C0C0C0"/>
                  </a:outerShdw>
                </a:effectLst>
                <a:latin typeface="华文新魏" pitchFamily="2" charset="-122"/>
                <a:ea typeface="华文新魏" pitchFamily="2" charset="-122"/>
              </a:rPr>
              <a:t>知</a:t>
            </a:r>
          </a:p>
        </p:txBody>
      </p:sp>
      <p:sp>
        <p:nvSpPr>
          <p:cNvPr id="43043" name="文本框 43042"/>
          <p:cNvSpPr txBox="1"/>
          <p:nvPr/>
        </p:nvSpPr>
        <p:spPr>
          <a:xfrm>
            <a:off x="4440239" y="4292600"/>
            <a:ext cx="3311525" cy="579438"/>
          </a:xfrm>
          <a:prstGeom prst="rect">
            <a:avLst/>
          </a:prstGeom>
          <a:noFill/>
          <a:ln w="9525">
            <a:noFill/>
          </a:ln>
        </p:spPr>
        <p:txBody>
          <a:bodyPr>
            <a:spAutoFit/>
          </a:bodyPr>
          <a:lstStyle/>
          <a:p>
            <a:pPr lvl="0"/>
            <a:r>
              <a:rPr lang="zh-CN" altLang="en-US" sz="3200" b="1">
                <a:solidFill>
                  <a:srgbClr val="FF0000"/>
                </a:solidFill>
                <a:effectLst>
                  <a:outerShdw blurRad="38100" dist="38100" dir="2700000">
                    <a:srgbClr val="C0C0C0"/>
                  </a:outerShdw>
                </a:effectLst>
                <a:latin typeface="华文新魏" pitchFamily="2" charset="-122"/>
                <a:ea typeface="华文新魏" pitchFamily="2" charset="-122"/>
              </a:rPr>
              <a:t>（垂直的定义）</a:t>
            </a:r>
          </a:p>
        </p:txBody>
      </p:sp>
      <p:sp>
        <p:nvSpPr>
          <p:cNvPr id="43044" name="文本框 43043"/>
          <p:cNvSpPr txBox="1"/>
          <p:nvPr/>
        </p:nvSpPr>
        <p:spPr>
          <a:xfrm>
            <a:off x="1919289" y="4799014"/>
            <a:ext cx="2808287" cy="579437"/>
          </a:xfrm>
          <a:prstGeom prst="rect">
            <a:avLst/>
          </a:prstGeom>
          <a:noFill/>
          <a:ln w="9525">
            <a:noFill/>
          </a:ln>
        </p:spPr>
        <p:txBody>
          <a:bodyPr>
            <a:spAutoFit/>
          </a:bodyPr>
          <a:lstStyle/>
          <a:p>
            <a:pPr lvl="0"/>
            <a:r>
              <a:rPr lang="zh-CN" altLang="en-US" sz="3200" b="1" dirty="0">
                <a:solidFill>
                  <a:srgbClr val="CC0066"/>
                </a:solidFill>
                <a:effectLst>
                  <a:outerShdw blurRad="38100" dist="38100" dir="2700000">
                    <a:srgbClr val="C0C0C0"/>
                  </a:outerShdw>
                </a:effectLst>
                <a:latin typeface="华文新魏" pitchFamily="2" charset="-122"/>
                <a:ea typeface="华文新魏" pitchFamily="2" charset="-122"/>
              </a:rPr>
              <a:t>又∵</a:t>
            </a:r>
            <a:r>
              <a:rPr lang="zh-CN" altLang="en-US" sz="3200" b="1" dirty="0">
                <a:solidFill>
                  <a:srgbClr val="FF0000"/>
                </a:solidFill>
                <a:effectLst>
                  <a:outerShdw blurRad="38100" dist="38100" dir="2700000">
                    <a:srgbClr val="C0C0C0"/>
                  </a:outerShdw>
                </a:effectLst>
                <a:latin typeface="华文新魏" pitchFamily="2" charset="-122"/>
                <a:ea typeface="华文新魏" pitchFamily="2" charset="-122"/>
              </a:rPr>
              <a:t>∠2=∠1</a:t>
            </a:r>
          </a:p>
        </p:txBody>
      </p:sp>
      <p:sp>
        <p:nvSpPr>
          <p:cNvPr id="43045" name="矩形 43044"/>
          <p:cNvSpPr/>
          <p:nvPr/>
        </p:nvSpPr>
        <p:spPr>
          <a:xfrm>
            <a:off x="1919289" y="5373689"/>
            <a:ext cx="2446337" cy="579437"/>
          </a:xfrm>
          <a:prstGeom prst="rect">
            <a:avLst/>
          </a:prstGeom>
          <a:noFill/>
          <a:ln w="9525">
            <a:noFill/>
          </a:ln>
        </p:spPr>
        <p:txBody>
          <a:bodyPr wrap="none" anchor="t">
            <a:spAutoFit/>
          </a:bodyPr>
          <a:lstStyle/>
          <a:p>
            <a:pPr lvl="0"/>
            <a:r>
              <a:rPr lang="zh-CN" altLang="en-US" sz="3200" b="1">
                <a:solidFill>
                  <a:srgbClr val="FF0000"/>
                </a:solidFill>
                <a:effectLst>
                  <a:outerShdw blurRad="38100" dist="38100" dir="2700000">
                    <a:srgbClr val="C0C0C0"/>
                  </a:outerShdw>
                </a:effectLst>
                <a:latin typeface="华文新魏" pitchFamily="2" charset="-122"/>
                <a:ea typeface="华文新魏" pitchFamily="2" charset="-122"/>
              </a:rPr>
              <a:t>∴∠</a:t>
            </a:r>
            <a:r>
              <a:rPr lang="en-US" altLang="zh-CN" sz="3200" b="1">
                <a:solidFill>
                  <a:srgbClr val="FF0000"/>
                </a:solidFill>
                <a:effectLst>
                  <a:outerShdw blurRad="38100" dist="38100" dir="2700000">
                    <a:srgbClr val="C0C0C0"/>
                  </a:outerShdw>
                </a:effectLst>
                <a:latin typeface="华文新魏" pitchFamily="2" charset="-122"/>
                <a:ea typeface="华文新魏" pitchFamily="2" charset="-122"/>
              </a:rPr>
              <a:t>2=60°</a:t>
            </a:r>
          </a:p>
        </p:txBody>
      </p:sp>
      <p:sp>
        <p:nvSpPr>
          <p:cNvPr id="43046" name="文本框 43045"/>
          <p:cNvSpPr txBox="1"/>
          <p:nvPr/>
        </p:nvSpPr>
        <p:spPr>
          <a:xfrm>
            <a:off x="4295775" y="5370514"/>
            <a:ext cx="2305050" cy="579437"/>
          </a:xfrm>
          <a:prstGeom prst="rect">
            <a:avLst/>
          </a:prstGeom>
          <a:noFill/>
          <a:ln w="9525">
            <a:noFill/>
          </a:ln>
        </p:spPr>
        <p:txBody>
          <a:bodyPr>
            <a:spAutoFit/>
          </a:bodyPr>
          <a:lstStyle/>
          <a:p>
            <a:pPr lvl="0"/>
            <a:r>
              <a:rPr lang="zh-CN" altLang="en-US" sz="3200" b="1">
                <a:solidFill>
                  <a:srgbClr val="FF0000"/>
                </a:solidFill>
                <a:effectLst>
                  <a:outerShdw blurRad="38100" dist="38100" dir="2700000">
                    <a:srgbClr val="C0C0C0"/>
                  </a:outerShdw>
                </a:effectLst>
                <a:latin typeface="华文新魏" pitchFamily="2" charset="-122"/>
                <a:ea typeface="华文新魏" pitchFamily="2" charset="-122"/>
              </a:rPr>
              <a:t>（等量代换）</a:t>
            </a:r>
          </a:p>
        </p:txBody>
      </p:sp>
    </p:spTree>
    <p:extLst>
      <p:ext uri="{BB962C8B-B14F-4D97-AF65-F5344CB8AC3E}">
        <p14:creationId xmlns:p14="http://schemas.microsoft.com/office/powerpoint/2010/main" val="247455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3036"/>
                                        </p:tgtEl>
                                        <p:attrNameLst>
                                          <p:attrName>style.visibility</p:attrName>
                                        </p:attrNameLst>
                                      </p:cBhvr>
                                      <p:to>
                                        <p:strVal val="visible"/>
                                      </p:to>
                                    </p:set>
                                    <p:anim calcmode="lin" valueType="num">
                                      <p:cBhvr additive="base">
                                        <p:cTn id="7" dur="500" fill="hold"/>
                                        <p:tgtEl>
                                          <p:spTgt spid="43036"/>
                                        </p:tgtEl>
                                        <p:attrNameLst>
                                          <p:attrName>ppt_x</p:attrName>
                                        </p:attrNameLst>
                                      </p:cBhvr>
                                      <p:tavLst>
                                        <p:tav tm="0">
                                          <p:val>
                                            <p:strVal val="0-#ppt_w/2"/>
                                          </p:val>
                                        </p:tav>
                                        <p:tav tm="100000">
                                          <p:val>
                                            <p:strVal val="#ppt_x"/>
                                          </p:val>
                                        </p:tav>
                                      </p:tavLst>
                                    </p:anim>
                                    <p:anim calcmode="lin" valueType="num">
                                      <p:cBhvr additive="base">
                                        <p:cTn id="8" dur="500" fill="hold"/>
                                        <p:tgtEl>
                                          <p:spTgt spid="4303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3032"/>
                                        </p:tgtEl>
                                        <p:attrNameLst>
                                          <p:attrName>style.visibility</p:attrName>
                                        </p:attrNameLst>
                                      </p:cBhvr>
                                      <p:to>
                                        <p:strVal val="visible"/>
                                      </p:to>
                                    </p:set>
                                    <p:anim calcmode="lin" valueType="num">
                                      <p:cBhvr additive="base">
                                        <p:cTn id="13" dur="500" fill="hold"/>
                                        <p:tgtEl>
                                          <p:spTgt spid="43032"/>
                                        </p:tgtEl>
                                        <p:attrNameLst>
                                          <p:attrName>ppt_x</p:attrName>
                                        </p:attrNameLst>
                                      </p:cBhvr>
                                      <p:tavLst>
                                        <p:tav tm="0">
                                          <p:val>
                                            <p:strVal val="0-#ppt_w/2"/>
                                          </p:val>
                                        </p:tav>
                                        <p:tav tm="100000">
                                          <p:val>
                                            <p:strVal val="#ppt_x"/>
                                          </p:val>
                                        </p:tav>
                                      </p:tavLst>
                                    </p:anim>
                                    <p:anim calcmode="lin" valueType="num">
                                      <p:cBhvr additive="base">
                                        <p:cTn id="14" dur="500" fill="hold"/>
                                        <p:tgtEl>
                                          <p:spTgt spid="4303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3034"/>
                                        </p:tgtEl>
                                        <p:attrNameLst>
                                          <p:attrName>style.visibility</p:attrName>
                                        </p:attrNameLst>
                                      </p:cBhvr>
                                      <p:to>
                                        <p:strVal val="visible"/>
                                      </p:to>
                                    </p:set>
                                    <p:anim calcmode="lin" valueType="num">
                                      <p:cBhvr additive="base">
                                        <p:cTn id="19" dur="500" fill="hold"/>
                                        <p:tgtEl>
                                          <p:spTgt spid="43034"/>
                                        </p:tgtEl>
                                        <p:attrNameLst>
                                          <p:attrName>ppt_x</p:attrName>
                                        </p:attrNameLst>
                                      </p:cBhvr>
                                      <p:tavLst>
                                        <p:tav tm="0">
                                          <p:val>
                                            <p:strVal val="0-#ppt_w/2"/>
                                          </p:val>
                                        </p:tav>
                                        <p:tav tm="100000">
                                          <p:val>
                                            <p:strVal val="#ppt_x"/>
                                          </p:val>
                                        </p:tav>
                                      </p:tavLst>
                                    </p:anim>
                                    <p:anim calcmode="lin" valueType="num">
                                      <p:cBhvr additive="base">
                                        <p:cTn id="20" dur="500" fill="hold"/>
                                        <p:tgtEl>
                                          <p:spTgt spid="4303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3033"/>
                                        </p:tgtEl>
                                        <p:attrNameLst>
                                          <p:attrName>style.visibility</p:attrName>
                                        </p:attrNameLst>
                                      </p:cBhvr>
                                      <p:to>
                                        <p:strVal val="visible"/>
                                      </p:to>
                                    </p:set>
                                    <p:anim calcmode="lin" valueType="num">
                                      <p:cBhvr additive="base">
                                        <p:cTn id="25" dur="500" fill="hold"/>
                                        <p:tgtEl>
                                          <p:spTgt spid="43033"/>
                                        </p:tgtEl>
                                        <p:attrNameLst>
                                          <p:attrName>ppt_x</p:attrName>
                                        </p:attrNameLst>
                                      </p:cBhvr>
                                      <p:tavLst>
                                        <p:tav tm="0">
                                          <p:val>
                                            <p:strVal val="0-#ppt_w/2"/>
                                          </p:val>
                                        </p:tav>
                                        <p:tav tm="100000">
                                          <p:val>
                                            <p:strVal val="#ppt_x"/>
                                          </p:val>
                                        </p:tav>
                                      </p:tavLst>
                                    </p:anim>
                                    <p:anim calcmode="lin" valueType="num">
                                      <p:cBhvr additive="base">
                                        <p:cTn id="26" dur="500" fill="hold"/>
                                        <p:tgtEl>
                                          <p:spTgt spid="4303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3042"/>
                                        </p:tgtEl>
                                        <p:attrNameLst>
                                          <p:attrName>style.visibility</p:attrName>
                                        </p:attrNameLst>
                                      </p:cBhvr>
                                      <p:to>
                                        <p:strVal val="visible"/>
                                      </p:to>
                                    </p:set>
                                    <p:anim calcmode="lin" valueType="num">
                                      <p:cBhvr additive="base">
                                        <p:cTn id="31" dur="500" fill="hold"/>
                                        <p:tgtEl>
                                          <p:spTgt spid="43042"/>
                                        </p:tgtEl>
                                        <p:attrNameLst>
                                          <p:attrName>ppt_x</p:attrName>
                                        </p:attrNameLst>
                                      </p:cBhvr>
                                      <p:tavLst>
                                        <p:tav tm="0">
                                          <p:val>
                                            <p:strVal val="0-#ppt_w/2"/>
                                          </p:val>
                                        </p:tav>
                                        <p:tav tm="100000">
                                          <p:val>
                                            <p:strVal val="#ppt_x"/>
                                          </p:val>
                                        </p:tav>
                                      </p:tavLst>
                                    </p:anim>
                                    <p:anim calcmode="lin" valueType="num">
                                      <p:cBhvr additive="base">
                                        <p:cTn id="32" dur="500" fill="hold"/>
                                        <p:tgtEl>
                                          <p:spTgt spid="4304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3035"/>
                                        </p:tgtEl>
                                        <p:attrNameLst>
                                          <p:attrName>style.visibility</p:attrName>
                                        </p:attrNameLst>
                                      </p:cBhvr>
                                      <p:to>
                                        <p:strVal val="visible"/>
                                      </p:to>
                                    </p:set>
                                    <p:anim calcmode="lin" valueType="num">
                                      <p:cBhvr additive="base">
                                        <p:cTn id="37" dur="500" fill="hold"/>
                                        <p:tgtEl>
                                          <p:spTgt spid="43035"/>
                                        </p:tgtEl>
                                        <p:attrNameLst>
                                          <p:attrName>ppt_x</p:attrName>
                                        </p:attrNameLst>
                                      </p:cBhvr>
                                      <p:tavLst>
                                        <p:tav tm="0">
                                          <p:val>
                                            <p:strVal val="0-#ppt_w/2"/>
                                          </p:val>
                                        </p:tav>
                                        <p:tav tm="100000">
                                          <p:val>
                                            <p:strVal val="#ppt_x"/>
                                          </p:val>
                                        </p:tav>
                                      </p:tavLst>
                                    </p:anim>
                                    <p:anim calcmode="lin" valueType="num">
                                      <p:cBhvr additive="base">
                                        <p:cTn id="38" dur="500" fill="hold"/>
                                        <p:tgtEl>
                                          <p:spTgt spid="43035"/>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3040"/>
                                        </p:tgtEl>
                                        <p:attrNameLst>
                                          <p:attrName>style.visibility</p:attrName>
                                        </p:attrNameLst>
                                      </p:cBhvr>
                                      <p:to>
                                        <p:strVal val="visible"/>
                                      </p:to>
                                    </p:set>
                                    <p:anim calcmode="lin" valueType="num">
                                      <p:cBhvr additive="base">
                                        <p:cTn id="43" dur="500" fill="hold"/>
                                        <p:tgtEl>
                                          <p:spTgt spid="43040"/>
                                        </p:tgtEl>
                                        <p:attrNameLst>
                                          <p:attrName>ppt_x</p:attrName>
                                        </p:attrNameLst>
                                      </p:cBhvr>
                                      <p:tavLst>
                                        <p:tav tm="0">
                                          <p:val>
                                            <p:strVal val="0-#ppt_w/2"/>
                                          </p:val>
                                        </p:tav>
                                        <p:tav tm="100000">
                                          <p:val>
                                            <p:strVal val="#ppt_x"/>
                                          </p:val>
                                        </p:tav>
                                      </p:tavLst>
                                    </p:anim>
                                    <p:anim calcmode="lin" valueType="num">
                                      <p:cBhvr additive="base">
                                        <p:cTn id="44" dur="500" fill="hold"/>
                                        <p:tgtEl>
                                          <p:spTgt spid="43040"/>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3011"/>
                                        </p:tgtEl>
                                        <p:attrNameLst>
                                          <p:attrName>style.visibility</p:attrName>
                                        </p:attrNameLst>
                                      </p:cBhvr>
                                      <p:to>
                                        <p:strVal val="visible"/>
                                      </p:to>
                                    </p:set>
                                    <p:anim calcmode="lin" valueType="num">
                                      <p:cBhvr additive="base">
                                        <p:cTn id="49" dur="500" fill="hold"/>
                                        <p:tgtEl>
                                          <p:spTgt spid="43011"/>
                                        </p:tgtEl>
                                        <p:attrNameLst>
                                          <p:attrName>ppt_x</p:attrName>
                                        </p:attrNameLst>
                                      </p:cBhvr>
                                      <p:tavLst>
                                        <p:tav tm="0">
                                          <p:val>
                                            <p:strVal val="#ppt_x"/>
                                          </p:val>
                                        </p:tav>
                                        <p:tav tm="100000">
                                          <p:val>
                                            <p:strVal val="#ppt_x"/>
                                          </p:val>
                                        </p:tav>
                                      </p:tavLst>
                                    </p:anim>
                                    <p:anim calcmode="lin" valueType="num">
                                      <p:cBhvr additive="base">
                                        <p:cTn id="50" dur="500" fill="hold"/>
                                        <p:tgtEl>
                                          <p:spTgt spid="43011"/>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3037"/>
                                        </p:tgtEl>
                                        <p:attrNameLst>
                                          <p:attrName>style.visibility</p:attrName>
                                        </p:attrNameLst>
                                      </p:cBhvr>
                                      <p:to>
                                        <p:strVal val="visible"/>
                                      </p:to>
                                    </p:set>
                                    <p:anim calcmode="lin" valueType="num">
                                      <p:cBhvr additive="base">
                                        <p:cTn id="55" dur="500" fill="hold"/>
                                        <p:tgtEl>
                                          <p:spTgt spid="43037"/>
                                        </p:tgtEl>
                                        <p:attrNameLst>
                                          <p:attrName>ppt_x</p:attrName>
                                        </p:attrNameLst>
                                      </p:cBhvr>
                                      <p:tavLst>
                                        <p:tav tm="0">
                                          <p:val>
                                            <p:strVal val="0-#ppt_w/2"/>
                                          </p:val>
                                        </p:tav>
                                        <p:tav tm="100000">
                                          <p:val>
                                            <p:strVal val="#ppt_x"/>
                                          </p:val>
                                        </p:tav>
                                      </p:tavLst>
                                    </p:anim>
                                    <p:anim calcmode="lin" valueType="num">
                                      <p:cBhvr additive="base">
                                        <p:cTn id="56" dur="500" fill="hold"/>
                                        <p:tgtEl>
                                          <p:spTgt spid="43037"/>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43038"/>
                                        </p:tgtEl>
                                        <p:attrNameLst>
                                          <p:attrName>style.visibility</p:attrName>
                                        </p:attrNameLst>
                                      </p:cBhvr>
                                      <p:to>
                                        <p:strVal val="visible"/>
                                      </p:to>
                                    </p:set>
                                    <p:anim calcmode="lin" valueType="num">
                                      <p:cBhvr additive="base">
                                        <p:cTn id="61" dur="500" fill="hold"/>
                                        <p:tgtEl>
                                          <p:spTgt spid="43038"/>
                                        </p:tgtEl>
                                        <p:attrNameLst>
                                          <p:attrName>ppt_x</p:attrName>
                                        </p:attrNameLst>
                                      </p:cBhvr>
                                      <p:tavLst>
                                        <p:tav tm="0">
                                          <p:val>
                                            <p:strVal val="0-#ppt_w/2"/>
                                          </p:val>
                                        </p:tav>
                                        <p:tav tm="100000">
                                          <p:val>
                                            <p:strVal val="#ppt_x"/>
                                          </p:val>
                                        </p:tav>
                                      </p:tavLst>
                                    </p:anim>
                                    <p:anim calcmode="lin" valueType="num">
                                      <p:cBhvr additive="base">
                                        <p:cTn id="62" dur="500" fill="hold"/>
                                        <p:tgtEl>
                                          <p:spTgt spid="43038"/>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43043"/>
                                        </p:tgtEl>
                                        <p:attrNameLst>
                                          <p:attrName>style.visibility</p:attrName>
                                        </p:attrNameLst>
                                      </p:cBhvr>
                                      <p:to>
                                        <p:strVal val="visible"/>
                                      </p:to>
                                    </p:set>
                                    <p:anim calcmode="lin" valueType="num">
                                      <p:cBhvr additive="base">
                                        <p:cTn id="67" dur="500" fill="hold"/>
                                        <p:tgtEl>
                                          <p:spTgt spid="43043"/>
                                        </p:tgtEl>
                                        <p:attrNameLst>
                                          <p:attrName>ppt_x</p:attrName>
                                        </p:attrNameLst>
                                      </p:cBhvr>
                                      <p:tavLst>
                                        <p:tav tm="0">
                                          <p:val>
                                            <p:strVal val="0-#ppt_w/2"/>
                                          </p:val>
                                        </p:tav>
                                        <p:tav tm="100000">
                                          <p:val>
                                            <p:strVal val="#ppt_x"/>
                                          </p:val>
                                        </p:tav>
                                      </p:tavLst>
                                    </p:anim>
                                    <p:anim calcmode="lin" valueType="num">
                                      <p:cBhvr additive="base">
                                        <p:cTn id="68" dur="500" fill="hold"/>
                                        <p:tgtEl>
                                          <p:spTgt spid="43043"/>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43044"/>
                                        </p:tgtEl>
                                        <p:attrNameLst>
                                          <p:attrName>style.visibility</p:attrName>
                                        </p:attrNameLst>
                                      </p:cBhvr>
                                      <p:to>
                                        <p:strVal val="visible"/>
                                      </p:to>
                                    </p:set>
                                    <p:anim calcmode="lin" valueType="num">
                                      <p:cBhvr additive="base">
                                        <p:cTn id="73" dur="500" fill="hold"/>
                                        <p:tgtEl>
                                          <p:spTgt spid="43044"/>
                                        </p:tgtEl>
                                        <p:attrNameLst>
                                          <p:attrName>ppt_x</p:attrName>
                                        </p:attrNameLst>
                                      </p:cBhvr>
                                      <p:tavLst>
                                        <p:tav tm="0">
                                          <p:val>
                                            <p:strVal val="0-#ppt_w/2"/>
                                          </p:val>
                                        </p:tav>
                                        <p:tav tm="100000">
                                          <p:val>
                                            <p:strVal val="#ppt_x"/>
                                          </p:val>
                                        </p:tav>
                                      </p:tavLst>
                                    </p:anim>
                                    <p:anim calcmode="lin" valueType="num">
                                      <p:cBhvr additive="base">
                                        <p:cTn id="74" dur="500" fill="hold"/>
                                        <p:tgtEl>
                                          <p:spTgt spid="43044"/>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3031"/>
                                        </p:tgtEl>
                                        <p:attrNameLst>
                                          <p:attrName>style.visibility</p:attrName>
                                        </p:attrNameLst>
                                      </p:cBhvr>
                                      <p:to>
                                        <p:strVal val="visible"/>
                                      </p:to>
                                    </p:set>
                                    <p:anim calcmode="lin" valueType="num">
                                      <p:cBhvr additive="base">
                                        <p:cTn id="79" dur="500" fill="hold"/>
                                        <p:tgtEl>
                                          <p:spTgt spid="43031"/>
                                        </p:tgtEl>
                                        <p:attrNameLst>
                                          <p:attrName>ppt_x</p:attrName>
                                        </p:attrNameLst>
                                      </p:cBhvr>
                                      <p:tavLst>
                                        <p:tav tm="0">
                                          <p:val>
                                            <p:strVal val="0-#ppt_w/2"/>
                                          </p:val>
                                        </p:tav>
                                        <p:tav tm="100000">
                                          <p:val>
                                            <p:strVal val="#ppt_x"/>
                                          </p:val>
                                        </p:tav>
                                      </p:tavLst>
                                    </p:anim>
                                    <p:anim calcmode="lin" valueType="num">
                                      <p:cBhvr additive="base">
                                        <p:cTn id="80" dur="500" fill="hold"/>
                                        <p:tgtEl>
                                          <p:spTgt spid="43031"/>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43045"/>
                                        </p:tgtEl>
                                        <p:attrNameLst>
                                          <p:attrName>style.visibility</p:attrName>
                                        </p:attrNameLst>
                                      </p:cBhvr>
                                      <p:to>
                                        <p:strVal val="visible"/>
                                      </p:to>
                                    </p:set>
                                    <p:anim calcmode="lin" valueType="num">
                                      <p:cBhvr additive="base">
                                        <p:cTn id="85" dur="500" fill="hold"/>
                                        <p:tgtEl>
                                          <p:spTgt spid="43045"/>
                                        </p:tgtEl>
                                        <p:attrNameLst>
                                          <p:attrName>ppt_x</p:attrName>
                                        </p:attrNameLst>
                                      </p:cBhvr>
                                      <p:tavLst>
                                        <p:tav tm="0">
                                          <p:val>
                                            <p:strVal val="#ppt_x"/>
                                          </p:val>
                                        </p:tav>
                                        <p:tav tm="100000">
                                          <p:val>
                                            <p:strVal val="#ppt_x"/>
                                          </p:val>
                                        </p:tav>
                                      </p:tavLst>
                                    </p:anim>
                                    <p:anim calcmode="lin" valueType="num">
                                      <p:cBhvr additive="base">
                                        <p:cTn id="86" dur="500" fill="hold"/>
                                        <p:tgtEl>
                                          <p:spTgt spid="43045"/>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12" presetClass="entr" presetSubtype="8" fill="hold" grpId="0" nodeType="clickEffect">
                                  <p:stCondLst>
                                    <p:cond delay="0"/>
                                  </p:stCondLst>
                                  <p:childTnLst>
                                    <p:set>
                                      <p:cBhvr>
                                        <p:cTn id="90" dur="1" fill="hold">
                                          <p:stCondLst>
                                            <p:cond delay="0"/>
                                          </p:stCondLst>
                                        </p:cTn>
                                        <p:tgtEl>
                                          <p:spTgt spid="43046"/>
                                        </p:tgtEl>
                                        <p:attrNameLst>
                                          <p:attrName>style.visibility</p:attrName>
                                        </p:attrNameLst>
                                      </p:cBhvr>
                                      <p:to>
                                        <p:strVal val="visible"/>
                                      </p:to>
                                    </p:set>
                                    <p:animEffect transition="in" filter="slide(fromLeft)">
                                      <p:cBhvr>
                                        <p:cTn id="91" dur="500"/>
                                        <p:tgtEl>
                                          <p:spTgt spid="43046"/>
                                        </p:tgtEl>
                                      </p:cBhvr>
                                    </p:animEffect>
                                  </p:childTnLst>
                                </p:cTn>
                              </p:par>
                            </p:childTnLst>
                          </p:cTn>
                        </p:par>
                      </p:childTnLst>
                    </p:cTn>
                  </p:par>
                  <p:par>
                    <p:cTn id="92" fill="hold">
                      <p:stCondLst>
                        <p:cond delay="indefinite"/>
                      </p:stCondLst>
                      <p:childTnLst>
                        <p:par>
                          <p:cTn id="93" fill="hold">
                            <p:stCondLst>
                              <p:cond delay="0"/>
                            </p:stCondLst>
                            <p:childTnLst>
                              <p:par>
                                <p:cTn id="94" presetID="2" presetClass="entr" presetSubtype="8" fill="hold" grpId="0" nodeType="clickEffect">
                                  <p:stCondLst>
                                    <p:cond delay="0"/>
                                  </p:stCondLst>
                                  <p:childTnLst>
                                    <p:set>
                                      <p:cBhvr>
                                        <p:cTn id="95" dur="1" fill="hold">
                                          <p:stCondLst>
                                            <p:cond delay="0"/>
                                          </p:stCondLst>
                                        </p:cTn>
                                        <p:tgtEl>
                                          <p:spTgt spid="43039"/>
                                        </p:tgtEl>
                                        <p:attrNameLst>
                                          <p:attrName>style.visibility</p:attrName>
                                        </p:attrNameLst>
                                      </p:cBhvr>
                                      <p:to>
                                        <p:strVal val="visible"/>
                                      </p:to>
                                    </p:set>
                                    <p:anim calcmode="lin" valueType="num">
                                      <p:cBhvr additive="base">
                                        <p:cTn id="96" dur="500" fill="hold"/>
                                        <p:tgtEl>
                                          <p:spTgt spid="43039"/>
                                        </p:tgtEl>
                                        <p:attrNameLst>
                                          <p:attrName>ppt_x</p:attrName>
                                        </p:attrNameLst>
                                      </p:cBhvr>
                                      <p:tavLst>
                                        <p:tav tm="0">
                                          <p:val>
                                            <p:strVal val="0-#ppt_w/2"/>
                                          </p:val>
                                        </p:tav>
                                        <p:tav tm="100000">
                                          <p:val>
                                            <p:strVal val="#ppt_x"/>
                                          </p:val>
                                        </p:tav>
                                      </p:tavLst>
                                    </p:anim>
                                    <p:anim calcmode="lin" valueType="num">
                                      <p:cBhvr additive="base">
                                        <p:cTn id="97" dur="500" fill="hold"/>
                                        <p:tgtEl>
                                          <p:spTgt spid="43039"/>
                                        </p:tgtEl>
                                        <p:attrNameLst>
                                          <p:attrName>ppt_y</p:attrName>
                                        </p:attrNameLst>
                                      </p:cBhvr>
                                      <p:tavLst>
                                        <p:tav tm="0">
                                          <p:val>
                                            <p:strVal val="#ppt_y"/>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8" fill="hold" grpId="0" nodeType="clickEffect">
                                  <p:stCondLst>
                                    <p:cond delay="0"/>
                                  </p:stCondLst>
                                  <p:childTnLst>
                                    <p:set>
                                      <p:cBhvr>
                                        <p:cTn id="101" dur="1" fill="hold">
                                          <p:stCondLst>
                                            <p:cond delay="0"/>
                                          </p:stCondLst>
                                        </p:cTn>
                                        <p:tgtEl>
                                          <p:spTgt spid="43041"/>
                                        </p:tgtEl>
                                        <p:attrNameLst>
                                          <p:attrName>style.visibility</p:attrName>
                                        </p:attrNameLst>
                                      </p:cBhvr>
                                      <p:to>
                                        <p:strVal val="visible"/>
                                      </p:to>
                                    </p:set>
                                    <p:anim calcmode="lin" valueType="num">
                                      <p:cBhvr additive="base">
                                        <p:cTn id="102" dur="500" fill="hold"/>
                                        <p:tgtEl>
                                          <p:spTgt spid="43041"/>
                                        </p:tgtEl>
                                        <p:attrNameLst>
                                          <p:attrName>ppt_x</p:attrName>
                                        </p:attrNameLst>
                                      </p:cBhvr>
                                      <p:tavLst>
                                        <p:tav tm="0">
                                          <p:val>
                                            <p:strVal val="0-#ppt_w/2"/>
                                          </p:val>
                                        </p:tav>
                                        <p:tav tm="100000">
                                          <p:val>
                                            <p:strVal val="#ppt_x"/>
                                          </p:val>
                                        </p:tav>
                                      </p:tavLst>
                                    </p:anim>
                                    <p:anim calcmode="lin" valueType="num">
                                      <p:cBhvr additive="base">
                                        <p:cTn id="103" dur="500" fill="hold"/>
                                        <p:tgtEl>
                                          <p:spTgt spid="430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P spid="43031" grpId="0"/>
      <p:bldP spid="43032" grpId="0"/>
      <p:bldP spid="43033" grpId="0"/>
      <p:bldP spid="43034" grpId="0"/>
      <p:bldP spid="43035" grpId="0"/>
      <p:bldP spid="43036" grpId="0"/>
      <p:bldP spid="43037" grpId="0"/>
      <p:bldP spid="43038" grpId="0"/>
      <p:bldP spid="43039" grpId="0"/>
      <p:bldP spid="43040" grpId="0"/>
      <p:bldP spid="43041" grpId="0"/>
      <p:bldP spid="43042" grpId="0"/>
      <p:bldP spid="43043" grpId="0"/>
      <p:bldP spid="43044" grpId="0"/>
      <p:bldP spid="43045" grpId="0"/>
      <p:bldP spid="43046"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图片 98305" descr="z7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3838" y="1"/>
            <a:ext cx="9131301" cy="689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4" name="Rectangle 2"/>
          <p:cNvSpPr>
            <a:spLocks noChangeArrowheads="1"/>
          </p:cNvSpPr>
          <p:nvPr/>
        </p:nvSpPr>
        <p:spPr bwMode="auto">
          <a:xfrm>
            <a:off x="2424114" y="3068639"/>
            <a:ext cx="8713787" cy="936625"/>
          </a:xfrm>
          <a:prstGeom prst="rect">
            <a:avLst/>
          </a:prstGeom>
          <a:noFill/>
          <a:ln>
            <a:noFill/>
          </a:ln>
          <a:effectLst>
            <a:outerShdw blurRad="63500" dist="38099" dir="2700000" algn="ctr" rotWithShape="0">
              <a:schemeClr val="tx1">
                <a:alpha val="74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altLang="zh-CN" sz="4400" dirty="0">
                <a:solidFill>
                  <a:srgbClr val="FF0000"/>
                </a:solidFill>
                <a:latin typeface="华文行楷" charset="-122"/>
                <a:ea typeface="华文行楷" charset="-122"/>
              </a:rPr>
              <a:t>  5.1.3   </a:t>
            </a:r>
            <a:r>
              <a:rPr lang="zh-CN" altLang="en-US" sz="4400" dirty="0">
                <a:solidFill>
                  <a:srgbClr val="FF0000"/>
                </a:solidFill>
                <a:latin typeface="华文行楷" charset="-122"/>
                <a:ea typeface="华文行楷" charset="-122"/>
              </a:rPr>
              <a:t>同位角</a:t>
            </a:r>
          </a:p>
          <a:p>
            <a:r>
              <a:rPr lang="zh-CN" altLang="en-US" sz="4400" dirty="0">
                <a:solidFill>
                  <a:srgbClr val="FF0000"/>
                </a:solidFill>
                <a:latin typeface="华文行楷" charset="-122"/>
                <a:ea typeface="华文行楷" charset="-122"/>
              </a:rPr>
              <a:t>             内错角</a:t>
            </a:r>
          </a:p>
          <a:p>
            <a:r>
              <a:rPr lang="zh-CN" altLang="en-US" sz="4400" dirty="0">
                <a:solidFill>
                  <a:srgbClr val="FF0000"/>
                </a:solidFill>
                <a:latin typeface="华文行楷" charset="-122"/>
                <a:ea typeface="华文行楷" charset="-122"/>
              </a:rPr>
              <a:t>             同旁内角</a:t>
            </a:r>
          </a:p>
        </p:txBody>
      </p:sp>
    </p:spTree>
    <p:extLst>
      <p:ext uri="{BB962C8B-B14F-4D97-AF65-F5344CB8AC3E}">
        <p14:creationId xmlns:p14="http://schemas.microsoft.com/office/powerpoint/2010/main" val="50547138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9394">
                                            <p:txEl>
                                              <p:charRg st="0" end="23"/>
                                            </p:txEl>
                                          </p:spTgt>
                                        </p:tgtEl>
                                        <p:attrNameLst>
                                          <p:attrName>style.visibility</p:attrName>
                                        </p:attrNameLst>
                                      </p:cBhvr>
                                      <p:to>
                                        <p:strVal val="visible"/>
                                      </p:to>
                                    </p:set>
                                    <p:animEffect transition="in" filter="blinds(horizontal)">
                                      <p:cBhvr>
                                        <p:cTn id="7" dur="500"/>
                                        <p:tgtEl>
                                          <p:spTgt spid="59394">
                                            <p:txEl>
                                              <p:charRg st="0" end="23"/>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9394">
                                            <p:txEl>
                                              <p:charRg st="1" end="1"/>
                                            </p:txEl>
                                          </p:spTgt>
                                        </p:tgtEl>
                                        <p:attrNameLst>
                                          <p:attrName>style.visibility</p:attrName>
                                        </p:attrNameLst>
                                      </p:cBhvr>
                                      <p:to>
                                        <p:strVal val="visible"/>
                                      </p:to>
                                    </p:set>
                                    <p:animEffect transition="in" filter="blinds(horizontal)">
                                      <p:cBhvr>
                                        <p:cTn id="12" dur="500"/>
                                        <p:tgtEl>
                                          <p:spTgt spid="59394">
                                            <p:txEl>
                                              <p:char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9394">
                                            <p:txEl>
                                              <p:charRg st="2" end="2"/>
                                            </p:txEl>
                                          </p:spTgt>
                                        </p:tgtEl>
                                        <p:attrNameLst>
                                          <p:attrName>style.visibility</p:attrName>
                                        </p:attrNameLst>
                                      </p:cBhvr>
                                      <p:to>
                                        <p:strVal val="visible"/>
                                      </p:to>
                                    </p:set>
                                    <p:animEffect transition="in" filter="blinds(horizontal)">
                                      <p:cBhvr>
                                        <p:cTn id="17" dur="500"/>
                                        <p:tgtEl>
                                          <p:spTgt spid="59394">
                                            <p:txEl>
                                              <p:char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121" name="Picture 2" descr="虎门彩虹大桥"/>
          <p:cNvPicPr>
            <a:picLocks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1524000" y="0"/>
            <a:ext cx="9144000" cy="6858000"/>
          </a:xfrm>
        </p:spPr>
      </p:pic>
      <p:grpSp>
        <p:nvGrpSpPr>
          <p:cNvPr id="5124" name="Group 4"/>
          <p:cNvGrpSpPr>
            <a:grpSpLocks/>
          </p:cNvGrpSpPr>
          <p:nvPr/>
        </p:nvGrpSpPr>
        <p:grpSpPr bwMode="auto">
          <a:xfrm>
            <a:off x="6024564" y="1341438"/>
            <a:ext cx="935037" cy="5040312"/>
            <a:chOff x="0" y="0"/>
            <a:chExt cx="589" cy="1633"/>
          </a:xfrm>
        </p:grpSpPr>
        <p:sp>
          <p:nvSpPr>
            <p:cNvPr id="5123" name="Line 5"/>
            <p:cNvSpPr>
              <a:spLocks noChangeShapeType="1"/>
            </p:cNvSpPr>
            <p:nvPr/>
          </p:nvSpPr>
          <p:spPr bwMode="auto">
            <a:xfrm flipV="1">
              <a:off x="0" y="0"/>
              <a:ext cx="136" cy="1633"/>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 name="Line 6"/>
            <p:cNvSpPr>
              <a:spLocks noChangeShapeType="1"/>
            </p:cNvSpPr>
            <p:nvPr/>
          </p:nvSpPr>
          <p:spPr bwMode="auto">
            <a:xfrm flipV="1">
              <a:off x="589" y="0"/>
              <a:ext cx="0" cy="1633"/>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
        <p:nvSpPr>
          <p:cNvPr id="118791" name="Line 7"/>
          <p:cNvSpPr>
            <a:spLocks noChangeShapeType="1"/>
          </p:cNvSpPr>
          <p:nvPr/>
        </p:nvSpPr>
        <p:spPr bwMode="auto">
          <a:xfrm>
            <a:off x="5087938" y="3644900"/>
            <a:ext cx="3384550" cy="0"/>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Tree>
    <p:extLst>
      <p:ext uri="{BB962C8B-B14F-4D97-AF65-F5344CB8AC3E}">
        <p14:creationId xmlns:p14="http://schemas.microsoft.com/office/powerpoint/2010/main" val="1028429935"/>
      </p:ext>
    </p:extLst>
  </p:cSld>
  <p:clrMapOvr>
    <a:masterClrMapping/>
  </p:clrMapOvr>
  <p:transition>
    <p:push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strips(downLeft)">
                                      <p:cBhvr>
                                        <p:cTn id="7" dur="500"/>
                                        <p:tgtEl>
                                          <p:spTgt spid="512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18791"/>
                                        </p:tgtEl>
                                        <p:attrNameLst>
                                          <p:attrName>style.visibility</p:attrName>
                                        </p:attrNameLst>
                                      </p:cBhvr>
                                      <p:to>
                                        <p:strVal val="visible"/>
                                      </p:to>
                                    </p:set>
                                    <p:animEffect transition="in" filter="blinds(horizontal)">
                                      <p:cBhvr>
                                        <p:cTn id="12" dur="500"/>
                                        <p:tgtEl>
                                          <p:spTgt spid="1187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145" name="Picture 2" descr="脚手架６sssssss"/>
          <p:cNvPicPr>
            <a:picLocks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1524000" y="1"/>
            <a:ext cx="9372600" cy="7026275"/>
          </a:xfrm>
        </p:spPr>
      </p:pic>
      <p:sp>
        <p:nvSpPr>
          <p:cNvPr id="6146" name="Rectangle 3"/>
          <p:cNvSpPr>
            <a:spLocks noChangeArrowheads="1"/>
          </p:cNvSpPr>
          <p:nvPr/>
        </p:nvSpPr>
        <p:spPr bwMode="auto">
          <a:xfrm>
            <a:off x="1524000" y="0"/>
            <a:ext cx="29527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zh-CN" altLang="zh-CN" b="1">
              <a:solidFill>
                <a:srgbClr val="FF0000"/>
              </a:solidFill>
              <a:ea typeface="黑体" charset="-122"/>
            </a:endParaRPr>
          </a:p>
        </p:txBody>
      </p:sp>
      <p:grpSp>
        <p:nvGrpSpPr>
          <p:cNvPr id="6148" name="Group 4"/>
          <p:cNvGrpSpPr>
            <a:grpSpLocks/>
          </p:cNvGrpSpPr>
          <p:nvPr/>
        </p:nvGrpSpPr>
        <p:grpSpPr bwMode="auto">
          <a:xfrm>
            <a:off x="3575050" y="2060576"/>
            <a:ext cx="4033838" cy="2016125"/>
            <a:chOff x="0" y="0"/>
            <a:chExt cx="2541" cy="1270"/>
          </a:xfrm>
        </p:grpSpPr>
        <p:sp>
          <p:nvSpPr>
            <p:cNvPr id="2" name="Line 5"/>
            <p:cNvSpPr>
              <a:spLocks noChangeShapeType="1"/>
            </p:cNvSpPr>
            <p:nvPr/>
          </p:nvSpPr>
          <p:spPr bwMode="auto">
            <a:xfrm>
              <a:off x="0" y="0"/>
              <a:ext cx="2541" cy="681"/>
            </a:xfrm>
            <a:prstGeom prst="line">
              <a:avLst/>
            </a:prstGeom>
            <a:noFill/>
            <a:ln w="76200">
              <a:solidFill>
                <a:srgbClr val="FFFF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6149" name="Line 6"/>
            <p:cNvSpPr>
              <a:spLocks noChangeShapeType="1"/>
            </p:cNvSpPr>
            <p:nvPr/>
          </p:nvSpPr>
          <p:spPr bwMode="auto">
            <a:xfrm>
              <a:off x="46" y="771"/>
              <a:ext cx="2268" cy="499"/>
            </a:xfrm>
            <a:prstGeom prst="line">
              <a:avLst/>
            </a:prstGeom>
            <a:noFill/>
            <a:ln w="76200">
              <a:solidFill>
                <a:srgbClr val="FFFF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
        <p:nvSpPr>
          <p:cNvPr id="6151" name="Line 7"/>
          <p:cNvSpPr>
            <a:spLocks noChangeShapeType="1"/>
          </p:cNvSpPr>
          <p:nvPr/>
        </p:nvSpPr>
        <p:spPr bwMode="auto">
          <a:xfrm>
            <a:off x="4668838" y="1341439"/>
            <a:ext cx="360362" cy="3311525"/>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Tree>
    <p:extLst>
      <p:ext uri="{BB962C8B-B14F-4D97-AF65-F5344CB8AC3E}">
        <p14:creationId xmlns:p14="http://schemas.microsoft.com/office/powerpoint/2010/main" val="1873526489"/>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3"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strips(upRight)">
                                      <p:cBhvr>
                                        <p:cTn id="7" dur="500"/>
                                        <p:tgtEl>
                                          <p:spTgt spid="614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6151"/>
                                        </p:tgtEl>
                                        <p:attrNameLst>
                                          <p:attrName>style.visibility</p:attrName>
                                        </p:attrNameLst>
                                      </p:cBhvr>
                                      <p:to>
                                        <p:strVal val="visible"/>
                                      </p:to>
                                    </p:set>
                                    <p:animEffect transition="in" filter="strips(downLeft)">
                                      <p:cBhvr>
                                        <p:cTn id="12" dur="500"/>
                                        <p:tgtEl>
                                          <p:spTgt spid="6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7169" name="Group 2"/>
          <p:cNvGrpSpPr>
            <a:grpSpLocks/>
          </p:cNvGrpSpPr>
          <p:nvPr/>
        </p:nvGrpSpPr>
        <p:grpSpPr bwMode="auto">
          <a:xfrm>
            <a:off x="1524000" y="188914"/>
            <a:ext cx="9144000" cy="6669087"/>
            <a:chOff x="0" y="0"/>
            <a:chExt cx="5760" cy="4201"/>
          </a:xfrm>
        </p:grpSpPr>
        <p:pic>
          <p:nvPicPr>
            <p:cNvPr id="7170" name="Picture 3" descr="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760" cy="4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 Box 4"/>
            <p:cNvSpPr txBox="1">
              <a:spLocks noChangeArrowheads="1"/>
            </p:cNvSpPr>
            <p:nvPr/>
          </p:nvSpPr>
          <p:spPr bwMode="auto">
            <a:xfrm rot="-434912">
              <a:off x="1746" y="862"/>
              <a:ext cx="186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solidFill>
                    <a:schemeClr val="bg2"/>
                  </a:solidFill>
                </a:rPr>
                <a:t>中　　　山　　路</a:t>
              </a:r>
            </a:p>
          </p:txBody>
        </p:sp>
      </p:grpSp>
    </p:spTree>
    <p:extLst>
      <p:ext uri="{BB962C8B-B14F-4D97-AF65-F5344CB8AC3E}">
        <p14:creationId xmlns:p14="http://schemas.microsoft.com/office/powerpoint/2010/main" val="1954468309"/>
      </p:ext>
    </p:extLst>
  </p:cSld>
  <p:clrMapOvr>
    <a:masterClrMapping/>
  </p:clrMapOvr>
  <p:transition spd="med">
    <p:zoom/>
  </p:transition>
</p:sld>
</file>

<file path=ppt/slides/slide7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8194" name="Group 2"/>
          <p:cNvGrpSpPr>
            <a:grpSpLocks/>
          </p:cNvGrpSpPr>
          <p:nvPr/>
        </p:nvGrpSpPr>
        <p:grpSpPr bwMode="auto">
          <a:xfrm>
            <a:off x="1524000" y="188914"/>
            <a:ext cx="9144000" cy="6669087"/>
            <a:chOff x="0" y="0"/>
            <a:chExt cx="5760" cy="4201"/>
          </a:xfrm>
        </p:grpSpPr>
        <p:pic>
          <p:nvPicPr>
            <p:cNvPr id="2" name="Picture 3" descr="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760" cy="4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 Box 4"/>
            <p:cNvSpPr txBox="1">
              <a:spLocks noChangeArrowheads="1"/>
            </p:cNvSpPr>
            <p:nvPr/>
          </p:nvSpPr>
          <p:spPr bwMode="auto">
            <a:xfrm rot="-434912">
              <a:off x="1746" y="862"/>
              <a:ext cx="186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solidFill>
                    <a:schemeClr val="bg2"/>
                  </a:solidFill>
                </a:rPr>
                <a:t>中　　　山　　路</a:t>
              </a:r>
            </a:p>
          </p:txBody>
        </p:sp>
      </p:grpSp>
      <p:sp>
        <p:nvSpPr>
          <p:cNvPr id="121861" name="Line 9"/>
          <p:cNvSpPr>
            <a:spLocks noChangeShapeType="1"/>
          </p:cNvSpPr>
          <p:nvPr/>
        </p:nvSpPr>
        <p:spPr bwMode="auto">
          <a:xfrm flipV="1">
            <a:off x="3359151" y="1412875"/>
            <a:ext cx="5184775" cy="86360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21862" name="Line 10"/>
          <p:cNvSpPr>
            <a:spLocks noChangeShapeType="1"/>
          </p:cNvSpPr>
          <p:nvPr/>
        </p:nvSpPr>
        <p:spPr bwMode="auto">
          <a:xfrm>
            <a:off x="3719514" y="5300663"/>
            <a:ext cx="4897437" cy="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21863" name="Line 11"/>
          <p:cNvSpPr>
            <a:spLocks noChangeShapeType="1"/>
          </p:cNvSpPr>
          <p:nvPr/>
        </p:nvSpPr>
        <p:spPr bwMode="auto">
          <a:xfrm flipV="1">
            <a:off x="6096000" y="692151"/>
            <a:ext cx="0" cy="5400675"/>
          </a:xfrm>
          <a:prstGeom prst="line">
            <a:avLst/>
          </a:prstGeom>
          <a:noFill/>
          <a:ln w="38100">
            <a:solidFill>
              <a:srgbClr val="3366FF"/>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Tree>
    <p:extLst>
      <p:ext uri="{BB962C8B-B14F-4D97-AF65-F5344CB8AC3E}">
        <p14:creationId xmlns:p14="http://schemas.microsoft.com/office/powerpoint/2010/main" val="839004851"/>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121861"/>
                                        </p:tgtEl>
                                        <p:attrNameLst>
                                          <p:attrName>style.visibility</p:attrName>
                                        </p:attrNameLst>
                                      </p:cBhvr>
                                      <p:to>
                                        <p:strVal val="visible"/>
                                      </p:to>
                                    </p:set>
                                    <p:animEffect transition="in" filter="strips(downLeft)">
                                      <p:cBhvr>
                                        <p:cTn id="7" dur="500"/>
                                        <p:tgtEl>
                                          <p:spTgt spid="12186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121862"/>
                                        </p:tgtEl>
                                        <p:attrNameLst>
                                          <p:attrName>style.visibility</p:attrName>
                                        </p:attrNameLst>
                                      </p:cBhvr>
                                      <p:to>
                                        <p:strVal val="visible"/>
                                      </p:to>
                                    </p:set>
                                    <p:animEffect transition="in" filter="strips(downLeft)">
                                      <p:cBhvr>
                                        <p:cTn id="12" dur="500"/>
                                        <p:tgtEl>
                                          <p:spTgt spid="1218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12" fill="hold" nodeType="clickEffect">
                                  <p:stCondLst>
                                    <p:cond delay="0"/>
                                  </p:stCondLst>
                                  <p:childTnLst>
                                    <p:set>
                                      <p:cBhvr>
                                        <p:cTn id="16" dur="1" fill="hold">
                                          <p:stCondLst>
                                            <p:cond delay="0"/>
                                          </p:stCondLst>
                                        </p:cTn>
                                        <p:tgtEl>
                                          <p:spTgt spid="121863"/>
                                        </p:tgtEl>
                                        <p:attrNameLst>
                                          <p:attrName>style.visibility</p:attrName>
                                        </p:attrNameLst>
                                      </p:cBhvr>
                                      <p:to>
                                        <p:strVal val="visible"/>
                                      </p:to>
                                    </p:set>
                                    <p:animEffect transition="in" filter="strips(downLeft)">
                                      <p:cBhvr>
                                        <p:cTn id="17" dur="500"/>
                                        <p:tgtEl>
                                          <p:spTgt spid="12186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xit" presetSubtype="0" fill="hold" nodeType="clickEffect">
                                  <p:stCondLst>
                                    <p:cond delay="0"/>
                                  </p:stCondLst>
                                  <p:childTnLst>
                                    <p:set>
                                      <p:cBhvr>
                                        <p:cTn id="21" dur="1" fill="hold">
                                          <p:stCondLst>
                                            <p:cond delay="0"/>
                                          </p:stCondLst>
                                        </p:cTn>
                                        <p:tgtEl>
                                          <p:spTgt spid="819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图片 1" descr="图片4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8" name="直接连接符 7169"/>
          <p:cNvSpPr>
            <a:spLocks noChangeShapeType="1"/>
          </p:cNvSpPr>
          <p:nvPr/>
        </p:nvSpPr>
        <p:spPr bwMode="auto">
          <a:xfrm flipV="1">
            <a:off x="6248400" y="5105400"/>
            <a:ext cx="33528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9219" name="直接连接符 7170"/>
          <p:cNvSpPr>
            <a:spLocks noChangeShapeType="1"/>
          </p:cNvSpPr>
          <p:nvPr/>
        </p:nvSpPr>
        <p:spPr bwMode="auto">
          <a:xfrm flipV="1">
            <a:off x="6096000" y="3581400"/>
            <a:ext cx="3048000" cy="609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9220" name="直接连接符 7171"/>
          <p:cNvSpPr>
            <a:spLocks noChangeShapeType="1"/>
          </p:cNvSpPr>
          <p:nvPr/>
        </p:nvSpPr>
        <p:spPr bwMode="auto">
          <a:xfrm>
            <a:off x="7154864" y="3200400"/>
            <a:ext cx="1716087" cy="29718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9221" name="文本框 7172"/>
          <p:cNvSpPr txBox="1">
            <a:spLocks noChangeArrowheads="1"/>
          </p:cNvSpPr>
          <p:nvPr/>
        </p:nvSpPr>
        <p:spPr bwMode="auto">
          <a:xfrm>
            <a:off x="5638800" y="3840163"/>
            <a:ext cx="351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A</a:t>
            </a:r>
          </a:p>
        </p:txBody>
      </p:sp>
      <p:sp>
        <p:nvSpPr>
          <p:cNvPr id="9222" name="文本框 7173"/>
          <p:cNvSpPr txBox="1">
            <a:spLocks noChangeArrowheads="1"/>
          </p:cNvSpPr>
          <p:nvPr/>
        </p:nvSpPr>
        <p:spPr bwMode="auto">
          <a:xfrm>
            <a:off x="6156325" y="5048250"/>
            <a:ext cx="3385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C</a:t>
            </a:r>
          </a:p>
        </p:txBody>
      </p:sp>
      <p:sp>
        <p:nvSpPr>
          <p:cNvPr id="9223" name="文本框 7174"/>
          <p:cNvSpPr txBox="1">
            <a:spLocks noChangeArrowheads="1"/>
          </p:cNvSpPr>
          <p:nvPr/>
        </p:nvSpPr>
        <p:spPr bwMode="auto">
          <a:xfrm>
            <a:off x="8915400" y="3001963"/>
            <a:ext cx="3385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B</a:t>
            </a:r>
          </a:p>
        </p:txBody>
      </p:sp>
      <p:sp>
        <p:nvSpPr>
          <p:cNvPr id="9224" name="文本框 7175"/>
          <p:cNvSpPr txBox="1">
            <a:spLocks noChangeArrowheads="1"/>
          </p:cNvSpPr>
          <p:nvPr/>
        </p:nvSpPr>
        <p:spPr bwMode="auto">
          <a:xfrm>
            <a:off x="9428163" y="5029200"/>
            <a:ext cx="351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D</a:t>
            </a:r>
          </a:p>
        </p:txBody>
      </p:sp>
      <p:sp>
        <p:nvSpPr>
          <p:cNvPr id="9225" name="文本框 7176"/>
          <p:cNvSpPr txBox="1">
            <a:spLocks noChangeArrowheads="1"/>
          </p:cNvSpPr>
          <p:nvPr/>
        </p:nvSpPr>
        <p:spPr bwMode="auto">
          <a:xfrm>
            <a:off x="6883400" y="2743200"/>
            <a:ext cx="3257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E</a:t>
            </a:r>
          </a:p>
        </p:txBody>
      </p:sp>
      <p:sp>
        <p:nvSpPr>
          <p:cNvPr id="9226" name="文本框 7177"/>
          <p:cNvSpPr txBox="1">
            <a:spLocks noChangeArrowheads="1"/>
          </p:cNvSpPr>
          <p:nvPr/>
        </p:nvSpPr>
        <p:spPr bwMode="auto">
          <a:xfrm>
            <a:off x="8839200" y="6019800"/>
            <a:ext cx="312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F</a:t>
            </a:r>
          </a:p>
        </p:txBody>
      </p:sp>
      <p:sp>
        <p:nvSpPr>
          <p:cNvPr id="7179" name="文本框 7178"/>
          <p:cNvSpPr txBox="1">
            <a:spLocks noChangeArrowheads="1"/>
          </p:cNvSpPr>
          <p:nvPr/>
        </p:nvSpPr>
        <p:spPr bwMode="auto">
          <a:xfrm>
            <a:off x="3581400" y="304801"/>
            <a:ext cx="67818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pPr>
            <a:r>
              <a:rPr lang="zh-CN" altLang="en-US" sz="3600">
                <a:latin typeface="Times New Roman" charset="0"/>
              </a:rPr>
              <a:t>如图：1、怎样描述这三条直线的位置关系？</a:t>
            </a:r>
          </a:p>
        </p:txBody>
      </p:sp>
      <p:grpSp>
        <p:nvGrpSpPr>
          <p:cNvPr id="7180" name="组合 7179"/>
          <p:cNvGrpSpPr>
            <a:grpSpLocks/>
          </p:cNvGrpSpPr>
          <p:nvPr/>
        </p:nvGrpSpPr>
        <p:grpSpPr bwMode="auto">
          <a:xfrm>
            <a:off x="7164389" y="3617913"/>
            <a:ext cx="1419225" cy="1828800"/>
            <a:chOff x="3553" y="2279"/>
            <a:chExt cx="894" cy="1152"/>
          </a:xfrm>
        </p:grpSpPr>
        <p:sp>
          <p:nvSpPr>
            <p:cNvPr id="9229" name="任意多边形 7180"/>
            <p:cNvSpPr>
              <a:spLocks noChangeArrowheads="1"/>
            </p:cNvSpPr>
            <p:nvPr/>
          </p:nvSpPr>
          <p:spPr bwMode="auto">
            <a:xfrm>
              <a:off x="3738" y="2279"/>
              <a:ext cx="232" cy="138"/>
            </a:xfrm>
            <a:custGeom>
              <a:avLst/>
              <a:gdLst>
                <a:gd name="T0" fmla="*/ 0 w 232"/>
                <a:gd name="T1" fmla="*/ 25 h 138"/>
                <a:gd name="T2" fmla="*/ 136 w 232"/>
                <a:gd name="T3" fmla="*/ 25 h 138"/>
                <a:gd name="T4" fmla="*/ 192 w 232"/>
                <a:gd name="T5" fmla="*/ 93 h 138"/>
                <a:gd name="T6" fmla="*/ 226 w 232"/>
                <a:gd name="T7" fmla="*/ 138 h 138"/>
              </a:gdLst>
              <a:ahLst/>
              <a:cxnLst>
                <a:cxn ang="0">
                  <a:pos x="T0" y="T1"/>
                </a:cxn>
                <a:cxn ang="0">
                  <a:pos x="T2" y="T3"/>
                </a:cxn>
                <a:cxn ang="0">
                  <a:pos x="T4" y="T5"/>
                </a:cxn>
                <a:cxn ang="0">
                  <a:pos x="T6" y="T7"/>
                </a:cxn>
              </a:cxnLst>
              <a:rect l="0" t="0" r="r" b="b"/>
              <a:pathLst>
                <a:path w="232" h="138">
                  <a:moveTo>
                    <a:pt x="0" y="25"/>
                  </a:moveTo>
                  <a:cubicBezTo>
                    <a:pt x="53" y="8"/>
                    <a:pt x="61" y="0"/>
                    <a:pt x="136" y="25"/>
                  </a:cubicBezTo>
                  <a:cubicBezTo>
                    <a:pt x="166" y="35"/>
                    <a:pt x="173" y="74"/>
                    <a:pt x="192" y="93"/>
                  </a:cubicBezTo>
                  <a:cubicBezTo>
                    <a:pt x="232" y="133"/>
                    <a:pt x="226" y="93"/>
                    <a:pt x="226" y="13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9230" name="任意多边形 7181"/>
            <p:cNvSpPr>
              <a:spLocks noChangeArrowheads="1"/>
            </p:cNvSpPr>
            <p:nvPr/>
          </p:nvSpPr>
          <p:spPr bwMode="auto">
            <a:xfrm>
              <a:off x="3919" y="2428"/>
              <a:ext cx="79" cy="215"/>
            </a:xfrm>
            <a:custGeom>
              <a:avLst/>
              <a:gdLst>
                <a:gd name="T0" fmla="*/ 0 w 79"/>
                <a:gd name="T1" fmla="*/ 215 h 215"/>
                <a:gd name="T2" fmla="*/ 79 w 79"/>
                <a:gd name="T3" fmla="*/ 136 h 215"/>
                <a:gd name="T4" fmla="*/ 34 w 79"/>
                <a:gd name="T5" fmla="*/ 0 h 215"/>
              </a:gdLst>
              <a:ahLst/>
              <a:cxnLst>
                <a:cxn ang="0">
                  <a:pos x="T0" y="T1"/>
                </a:cxn>
                <a:cxn ang="0">
                  <a:pos x="T2" y="T3"/>
                </a:cxn>
                <a:cxn ang="0">
                  <a:pos x="T4" y="T5"/>
                </a:cxn>
              </a:cxnLst>
              <a:rect l="0" t="0" r="r" b="b"/>
              <a:pathLst>
                <a:path w="79" h="215">
                  <a:moveTo>
                    <a:pt x="0" y="215"/>
                  </a:moveTo>
                  <a:cubicBezTo>
                    <a:pt x="46" y="200"/>
                    <a:pt x="64" y="182"/>
                    <a:pt x="79" y="136"/>
                  </a:cubicBezTo>
                  <a:cubicBezTo>
                    <a:pt x="70" y="61"/>
                    <a:pt x="78" y="48"/>
                    <a:pt x="34"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9231" name="任意多边形 7182"/>
            <p:cNvSpPr>
              <a:spLocks noChangeArrowheads="1"/>
            </p:cNvSpPr>
            <p:nvPr/>
          </p:nvSpPr>
          <p:spPr bwMode="auto">
            <a:xfrm>
              <a:off x="3553" y="2304"/>
              <a:ext cx="151" cy="203"/>
            </a:xfrm>
            <a:custGeom>
              <a:avLst/>
              <a:gdLst>
                <a:gd name="T0" fmla="*/ 151 w 151"/>
                <a:gd name="T1" fmla="*/ 0 h 203"/>
                <a:gd name="T2" fmla="*/ 27 w 151"/>
                <a:gd name="T3" fmla="*/ 90 h 203"/>
                <a:gd name="T4" fmla="*/ 5 w 151"/>
                <a:gd name="T5" fmla="*/ 203 h 203"/>
              </a:gdLst>
              <a:ahLst/>
              <a:cxnLst>
                <a:cxn ang="0">
                  <a:pos x="T0" y="T1"/>
                </a:cxn>
                <a:cxn ang="0">
                  <a:pos x="T2" y="T3"/>
                </a:cxn>
                <a:cxn ang="0">
                  <a:pos x="T4" y="T5"/>
                </a:cxn>
              </a:cxnLst>
              <a:rect l="0" t="0" r="r" b="b"/>
              <a:pathLst>
                <a:path w="151" h="203">
                  <a:moveTo>
                    <a:pt x="151" y="0"/>
                  </a:moveTo>
                  <a:cubicBezTo>
                    <a:pt x="82" y="24"/>
                    <a:pt x="68" y="30"/>
                    <a:pt x="27" y="90"/>
                  </a:cubicBezTo>
                  <a:cubicBezTo>
                    <a:pt x="0" y="172"/>
                    <a:pt x="5" y="134"/>
                    <a:pt x="5" y="203"/>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9232" name="任意多边形 7183"/>
            <p:cNvSpPr>
              <a:spLocks noChangeArrowheads="1"/>
            </p:cNvSpPr>
            <p:nvPr/>
          </p:nvSpPr>
          <p:spPr bwMode="auto">
            <a:xfrm>
              <a:off x="3984" y="3013"/>
              <a:ext cx="151" cy="203"/>
            </a:xfrm>
            <a:custGeom>
              <a:avLst/>
              <a:gdLst>
                <a:gd name="T0" fmla="*/ 151 w 151"/>
                <a:gd name="T1" fmla="*/ 0 h 203"/>
                <a:gd name="T2" fmla="*/ 27 w 151"/>
                <a:gd name="T3" fmla="*/ 90 h 203"/>
                <a:gd name="T4" fmla="*/ 5 w 151"/>
                <a:gd name="T5" fmla="*/ 203 h 203"/>
              </a:gdLst>
              <a:ahLst/>
              <a:cxnLst>
                <a:cxn ang="0">
                  <a:pos x="T0" y="T1"/>
                </a:cxn>
                <a:cxn ang="0">
                  <a:pos x="T2" y="T3"/>
                </a:cxn>
                <a:cxn ang="0">
                  <a:pos x="T4" y="T5"/>
                </a:cxn>
              </a:cxnLst>
              <a:rect l="0" t="0" r="r" b="b"/>
              <a:pathLst>
                <a:path w="151" h="203">
                  <a:moveTo>
                    <a:pt x="151" y="0"/>
                  </a:moveTo>
                  <a:cubicBezTo>
                    <a:pt x="82" y="24"/>
                    <a:pt x="68" y="30"/>
                    <a:pt x="27" y="90"/>
                  </a:cubicBezTo>
                  <a:cubicBezTo>
                    <a:pt x="0" y="172"/>
                    <a:pt x="5" y="134"/>
                    <a:pt x="5" y="203"/>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9233" name="任意多边形 7184"/>
            <p:cNvSpPr>
              <a:spLocks noChangeArrowheads="1"/>
            </p:cNvSpPr>
            <p:nvPr/>
          </p:nvSpPr>
          <p:spPr bwMode="auto">
            <a:xfrm>
              <a:off x="4032" y="3216"/>
              <a:ext cx="249" cy="103"/>
            </a:xfrm>
            <a:custGeom>
              <a:avLst/>
              <a:gdLst>
                <a:gd name="T0" fmla="*/ 0 w 249"/>
                <a:gd name="T1" fmla="*/ 0 h 103"/>
                <a:gd name="T2" fmla="*/ 249 w 249"/>
                <a:gd name="T3" fmla="*/ 90 h 103"/>
              </a:gdLst>
              <a:ahLst/>
              <a:cxnLst>
                <a:cxn ang="0">
                  <a:pos x="T0" y="T1"/>
                </a:cxn>
                <a:cxn ang="0">
                  <a:pos x="T2" y="T3"/>
                </a:cxn>
              </a:cxnLst>
              <a:rect l="0" t="0" r="r" b="b"/>
              <a:pathLst>
                <a:path w="249" h="103">
                  <a:moveTo>
                    <a:pt x="0" y="0"/>
                  </a:moveTo>
                  <a:cubicBezTo>
                    <a:pt x="70" y="103"/>
                    <a:pt x="133" y="90"/>
                    <a:pt x="249" y="9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9234" name="任意多边形 7185"/>
            <p:cNvSpPr>
              <a:spLocks noChangeArrowheads="1"/>
            </p:cNvSpPr>
            <p:nvPr/>
          </p:nvSpPr>
          <p:spPr bwMode="auto">
            <a:xfrm>
              <a:off x="4184" y="3072"/>
              <a:ext cx="232" cy="138"/>
            </a:xfrm>
            <a:custGeom>
              <a:avLst/>
              <a:gdLst>
                <a:gd name="T0" fmla="*/ 0 w 232"/>
                <a:gd name="T1" fmla="*/ 25 h 138"/>
                <a:gd name="T2" fmla="*/ 136 w 232"/>
                <a:gd name="T3" fmla="*/ 25 h 138"/>
                <a:gd name="T4" fmla="*/ 192 w 232"/>
                <a:gd name="T5" fmla="*/ 93 h 138"/>
                <a:gd name="T6" fmla="*/ 226 w 232"/>
                <a:gd name="T7" fmla="*/ 138 h 138"/>
              </a:gdLst>
              <a:ahLst/>
              <a:cxnLst>
                <a:cxn ang="0">
                  <a:pos x="T0" y="T1"/>
                </a:cxn>
                <a:cxn ang="0">
                  <a:pos x="T2" y="T3"/>
                </a:cxn>
                <a:cxn ang="0">
                  <a:pos x="T4" y="T5"/>
                </a:cxn>
                <a:cxn ang="0">
                  <a:pos x="T6" y="T7"/>
                </a:cxn>
              </a:cxnLst>
              <a:rect l="0" t="0" r="r" b="b"/>
              <a:pathLst>
                <a:path w="232" h="138">
                  <a:moveTo>
                    <a:pt x="0" y="25"/>
                  </a:moveTo>
                  <a:cubicBezTo>
                    <a:pt x="53" y="8"/>
                    <a:pt x="61" y="0"/>
                    <a:pt x="136" y="25"/>
                  </a:cubicBezTo>
                  <a:cubicBezTo>
                    <a:pt x="166" y="35"/>
                    <a:pt x="173" y="74"/>
                    <a:pt x="192" y="93"/>
                  </a:cubicBezTo>
                  <a:cubicBezTo>
                    <a:pt x="232" y="133"/>
                    <a:pt x="226" y="93"/>
                    <a:pt x="226" y="13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9235" name="任意多边形 7186"/>
            <p:cNvSpPr>
              <a:spLocks noChangeArrowheads="1"/>
            </p:cNvSpPr>
            <p:nvPr/>
          </p:nvSpPr>
          <p:spPr bwMode="auto">
            <a:xfrm>
              <a:off x="4368" y="3216"/>
              <a:ext cx="79" cy="215"/>
            </a:xfrm>
            <a:custGeom>
              <a:avLst/>
              <a:gdLst>
                <a:gd name="T0" fmla="*/ 0 w 79"/>
                <a:gd name="T1" fmla="*/ 215 h 215"/>
                <a:gd name="T2" fmla="*/ 79 w 79"/>
                <a:gd name="T3" fmla="*/ 136 h 215"/>
                <a:gd name="T4" fmla="*/ 34 w 79"/>
                <a:gd name="T5" fmla="*/ 0 h 215"/>
              </a:gdLst>
              <a:ahLst/>
              <a:cxnLst>
                <a:cxn ang="0">
                  <a:pos x="T0" y="T1"/>
                </a:cxn>
                <a:cxn ang="0">
                  <a:pos x="T2" y="T3"/>
                </a:cxn>
                <a:cxn ang="0">
                  <a:pos x="T4" y="T5"/>
                </a:cxn>
              </a:cxnLst>
              <a:rect l="0" t="0" r="r" b="b"/>
              <a:pathLst>
                <a:path w="79" h="215">
                  <a:moveTo>
                    <a:pt x="0" y="215"/>
                  </a:moveTo>
                  <a:cubicBezTo>
                    <a:pt x="46" y="200"/>
                    <a:pt x="64" y="182"/>
                    <a:pt x="79" y="136"/>
                  </a:cubicBezTo>
                  <a:cubicBezTo>
                    <a:pt x="70" y="61"/>
                    <a:pt x="78" y="48"/>
                    <a:pt x="34"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sp>
        <p:nvSpPr>
          <p:cNvPr id="7188" name="文本框 7187"/>
          <p:cNvSpPr txBox="1">
            <a:spLocks noChangeArrowheads="1"/>
          </p:cNvSpPr>
          <p:nvPr/>
        </p:nvSpPr>
        <p:spPr bwMode="auto">
          <a:xfrm>
            <a:off x="3581401" y="1447800"/>
            <a:ext cx="51212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pPr>
            <a:r>
              <a:rPr lang="zh-CN" altLang="en-US" sz="3600">
                <a:solidFill>
                  <a:srgbClr val="FF0066"/>
                </a:solidFill>
                <a:latin typeface="Times New Roman" charset="0"/>
              </a:rPr>
              <a:t>直线</a:t>
            </a:r>
            <a:r>
              <a:rPr lang="en-US" altLang="zh-CN" sz="3600">
                <a:solidFill>
                  <a:srgbClr val="FF0066"/>
                </a:solidFill>
                <a:latin typeface="Times New Roman" charset="0"/>
              </a:rPr>
              <a:t>AB、CD</a:t>
            </a:r>
            <a:r>
              <a:rPr lang="zh-CN" altLang="en-US" sz="3600">
                <a:solidFill>
                  <a:srgbClr val="FF0066"/>
                </a:solidFill>
                <a:latin typeface="Times New Roman" charset="0"/>
              </a:rPr>
              <a:t>被</a:t>
            </a:r>
            <a:r>
              <a:rPr lang="en-US" altLang="zh-CN" sz="3600">
                <a:solidFill>
                  <a:srgbClr val="FF0066"/>
                </a:solidFill>
                <a:latin typeface="Times New Roman" charset="0"/>
              </a:rPr>
              <a:t>EF</a:t>
            </a:r>
            <a:r>
              <a:rPr lang="zh-CN" altLang="en-US" sz="3600">
                <a:solidFill>
                  <a:srgbClr val="FF0066"/>
                </a:solidFill>
                <a:latin typeface="Times New Roman" charset="0"/>
              </a:rPr>
              <a:t>所截</a:t>
            </a:r>
          </a:p>
        </p:txBody>
      </p:sp>
      <p:sp>
        <p:nvSpPr>
          <p:cNvPr id="7189" name="文本框 7188"/>
          <p:cNvSpPr txBox="1">
            <a:spLocks noChangeArrowheads="1"/>
          </p:cNvSpPr>
          <p:nvPr/>
        </p:nvSpPr>
        <p:spPr bwMode="auto">
          <a:xfrm>
            <a:off x="2286000" y="2419351"/>
            <a:ext cx="2667000" cy="338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600">
                <a:latin typeface="Times New Roman" charset="0"/>
              </a:rPr>
              <a:t>2、在两个交点处形成几个角？这些角有哪些与我们学过的有关？</a:t>
            </a:r>
          </a:p>
        </p:txBody>
      </p:sp>
      <p:grpSp>
        <p:nvGrpSpPr>
          <p:cNvPr id="7190" name="组合 7189"/>
          <p:cNvGrpSpPr>
            <a:grpSpLocks/>
          </p:cNvGrpSpPr>
          <p:nvPr/>
        </p:nvGrpSpPr>
        <p:grpSpPr bwMode="auto">
          <a:xfrm>
            <a:off x="6953250" y="3214688"/>
            <a:ext cx="1943100" cy="2424112"/>
            <a:chOff x="3420" y="2025"/>
            <a:chExt cx="1224" cy="1527"/>
          </a:xfrm>
        </p:grpSpPr>
        <p:sp>
          <p:nvSpPr>
            <p:cNvPr id="9239" name="文本框 7190"/>
            <p:cNvSpPr txBox="1">
              <a:spLocks noChangeArrowheads="1"/>
            </p:cNvSpPr>
            <p:nvPr/>
          </p:nvSpPr>
          <p:spPr bwMode="auto">
            <a:xfrm>
              <a:off x="3974" y="3225"/>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7</a:t>
              </a:r>
            </a:p>
          </p:txBody>
        </p:sp>
        <p:grpSp>
          <p:nvGrpSpPr>
            <p:cNvPr id="9240" name="组合 7191"/>
            <p:cNvGrpSpPr>
              <a:grpSpLocks/>
            </p:cNvGrpSpPr>
            <p:nvPr/>
          </p:nvGrpSpPr>
          <p:grpSpPr bwMode="auto">
            <a:xfrm>
              <a:off x="3420" y="2025"/>
              <a:ext cx="1224" cy="1479"/>
              <a:chOff x="3420" y="2025"/>
              <a:chExt cx="1224" cy="1479"/>
            </a:xfrm>
          </p:grpSpPr>
          <p:sp>
            <p:nvSpPr>
              <p:cNvPr id="9241" name="任意多边形 7192"/>
              <p:cNvSpPr>
                <a:spLocks noChangeArrowheads="1"/>
              </p:cNvSpPr>
              <p:nvPr/>
            </p:nvSpPr>
            <p:spPr bwMode="auto">
              <a:xfrm>
                <a:off x="3625" y="2496"/>
                <a:ext cx="249" cy="103"/>
              </a:xfrm>
              <a:custGeom>
                <a:avLst/>
                <a:gdLst>
                  <a:gd name="T0" fmla="*/ 0 w 249"/>
                  <a:gd name="T1" fmla="*/ 0 h 103"/>
                  <a:gd name="T2" fmla="*/ 249 w 249"/>
                  <a:gd name="T3" fmla="*/ 90 h 103"/>
                </a:gdLst>
                <a:ahLst/>
                <a:cxnLst>
                  <a:cxn ang="0">
                    <a:pos x="T0" y="T1"/>
                  </a:cxn>
                  <a:cxn ang="0">
                    <a:pos x="T2" y="T3"/>
                  </a:cxn>
                </a:cxnLst>
                <a:rect l="0" t="0" r="r" b="b"/>
                <a:pathLst>
                  <a:path w="249" h="103">
                    <a:moveTo>
                      <a:pt x="0" y="0"/>
                    </a:moveTo>
                    <a:cubicBezTo>
                      <a:pt x="70" y="103"/>
                      <a:pt x="133" y="90"/>
                      <a:pt x="249" y="9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9242" name="文本框 7193"/>
              <p:cNvSpPr txBox="1">
                <a:spLocks noChangeArrowheads="1"/>
              </p:cNvSpPr>
              <p:nvPr/>
            </p:nvSpPr>
            <p:spPr bwMode="auto">
              <a:xfrm>
                <a:off x="3792" y="2025"/>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1</a:t>
                </a:r>
              </a:p>
            </p:txBody>
          </p:sp>
          <p:sp>
            <p:nvSpPr>
              <p:cNvPr id="9243" name="文本框 7194"/>
              <p:cNvSpPr txBox="1">
                <a:spLocks noChangeArrowheads="1"/>
              </p:cNvSpPr>
              <p:nvPr/>
            </p:nvSpPr>
            <p:spPr bwMode="auto">
              <a:xfrm>
                <a:off x="3420" y="2160"/>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2</a:t>
                </a:r>
              </a:p>
            </p:txBody>
          </p:sp>
          <p:sp>
            <p:nvSpPr>
              <p:cNvPr id="9244" name="文本框 7195"/>
              <p:cNvSpPr txBox="1">
                <a:spLocks noChangeArrowheads="1"/>
              </p:cNvSpPr>
              <p:nvPr/>
            </p:nvSpPr>
            <p:spPr bwMode="auto">
              <a:xfrm>
                <a:off x="3552" y="2496"/>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3</a:t>
                </a:r>
              </a:p>
            </p:txBody>
          </p:sp>
          <p:sp>
            <p:nvSpPr>
              <p:cNvPr id="9245" name="文本框 7196"/>
              <p:cNvSpPr txBox="1">
                <a:spLocks noChangeArrowheads="1"/>
              </p:cNvSpPr>
              <p:nvPr/>
            </p:nvSpPr>
            <p:spPr bwMode="auto">
              <a:xfrm>
                <a:off x="3984" y="2409"/>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4</a:t>
                </a:r>
              </a:p>
            </p:txBody>
          </p:sp>
          <p:sp>
            <p:nvSpPr>
              <p:cNvPr id="9246" name="文本框 7197"/>
              <p:cNvSpPr txBox="1">
                <a:spLocks noChangeArrowheads="1"/>
              </p:cNvSpPr>
              <p:nvPr/>
            </p:nvSpPr>
            <p:spPr bwMode="auto">
              <a:xfrm>
                <a:off x="4272" y="2832"/>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5</a:t>
                </a:r>
              </a:p>
            </p:txBody>
          </p:sp>
          <p:sp>
            <p:nvSpPr>
              <p:cNvPr id="9247" name="文本框 7198"/>
              <p:cNvSpPr txBox="1">
                <a:spLocks noChangeArrowheads="1"/>
              </p:cNvSpPr>
              <p:nvPr/>
            </p:nvSpPr>
            <p:spPr bwMode="auto">
              <a:xfrm>
                <a:off x="3852" y="2889"/>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6</a:t>
                </a:r>
              </a:p>
            </p:txBody>
          </p:sp>
          <p:sp>
            <p:nvSpPr>
              <p:cNvPr id="9248" name="文本框 7199"/>
              <p:cNvSpPr txBox="1">
                <a:spLocks noChangeArrowheads="1"/>
              </p:cNvSpPr>
              <p:nvPr/>
            </p:nvSpPr>
            <p:spPr bwMode="auto">
              <a:xfrm>
                <a:off x="4416" y="3177"/>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8</a:t>
                </a:r>
              </a:p>
            </p:txBody>
          </p:sp>
        </p:grpSp>
      </p:grpSp>
      <p:sp>
        <p:nvSpPr>
          <p:cNvPr id="9249" name="椭圆 7200"/>
          <p:cNvSpPr>
            <a:spLocks noChangeArrowheads="1"/>
          </p:cNvSpPr>
          <p:nvPr/>
        </p:nvSpPr>
        <p:spPr bwMode="auto">
          <a:xfrm>
            <a:off x="1752601" y="442794"/>
            <a:ext cx="1674813" cy="519351"/>
          </a:xfrm>
          <a:prstGeom prst="ellipse">
            <a:avLst/>
          </a:prstGeom>
          <a:gradFill rotWithShape="0">
            <a:gsLst>
              <a:gs pos="0">
                <a:srgbClr val="FF6600"/>
              </a:gs>
              <a:gs pos="50000">
                <a:srgbClr val="FFFF99"/>
              </a:gs>
              <a:gs pos="100000">
                <a:srgbClr val="FF6600"/>
              </a:gs>
            </a:gsLst>
            <a:lin ang="0" scaled="1"/>
          </a:gradFill>
          <a:ln w="12700" cap="sq">
            <a:solidFill>
              <a:schemeClr val="tx1"/>
            </a:solidFill>
            <a:round/>
            <a:headEnd type="none" w="sm" len="sm"/>
            <a:tailEnd type="none" w="sm" len="sm"/>
          </a:ln>
        </p:spPr>
        <p:txBody>
          <a:bodyPr anchor="ctr">
            <a:spAutoFit/>
          </a:bodyPr>
          <a:lstStyle/>
          <a:p>
            <a:pPr algn="ctr">
              <a:spcBef>
                <a:spcPct val="50000"/>
              </a:spcBef>
            </a:pPr>
            <a:r>
              <a:rPr lang="zh-CN" altLang="en-US" b="1">
                <a:latin typeface="Times New Roman" charset="0"/>
                <a:ea typeface="PMingLiU" charset="-120"/>
              </a:rPr>
              <a:t>观察</a:t>
            </a:r>
          </a:p>
        </p:txBody>
      </p:sp>
      <p:sp>
        <p:nvSpPr>
          <p:cNvPr id="7202" name="圆角矩形标注 7201"/>
          <p:cNvSpPr>
            <a:spLocks noChangeArrowheads="1"/>
          </p:cNvSpPr>
          <p:nvPr/>
        </p:nvSpPr>
        <p:spPr bwMode="auto">
          <a:xfrm>
            <a:off x="7467600" y="2209800"/>
            <a:ext cx="1676400" cy="609600"/>
          </a:xfrm>
          <a:prstGeom prst="wedgeRoundRectCallout">
            <a:avLst>
              <a:gd name="adj1" fmla="val -70551"/>
              <a:gd name="adj2" fmla="val 119273"/>
              <a:gd name="adj3" fmla="val 16667"/>
            </a:avLst>
          </a:prstGeom>
          <a:solidFill>
            <a:schemeClr val="accent1"/>
          </a:solidFill>
          <a:ln w="12700" cap="sq">
            <a:solidFill>
              <a:schemeClr val="tx1"/>
            </a:solidFill>
            <a:miter lim="800000"/>
            <a:headEnd/>
            <a:tailEnd/>
          </a:ln>
        </p:spPr>
        <p:txBody>
          <a:bodyPr/>
          <a:lstStyle/>
          <a:p>
            <a:pPr algn="ctr">
              <a:spcBef>
                <a:spcPct val="50000"/>
              </a:spcBef>
            </a:pPr>
            <a:r>
              <a:rPr lang="zh-CN" altLang="en-US" sz="2800" b="1">
                <a:latin typeface="Times New Roman" charset="0"/>
                <a:ea typeface="楷体_GB2312" charset="0"/>
              </a:rPr>
              <a:t>截线</a:t>
            </a:r>
          </a:p>
        </p:txBody>
      </p:sp>
      <p:grpSp>
        <p:nvGrpSpPr>
          <p:cNvPr id="7203" name="组合 7202"/>
          <p:cNvGrpSpPr>
            <a:grpSpLocks/>
          </p:cNvGrpSpPr>
          <p:nvPr/>
        </p:nvGrpSpPr>
        <p:grpSpPr bwMode="auto">
          <a:xfrm>
            <a:off x="4419601" y="4868863"/>
            <a:ext cx="2181225" cy="1077912"/>
            <a:chOff x="1824" y="3113"/>
            <a:chExt cx="1374" cy="679"/>
          </a:xfrm>
        </p:grpSpPr>
        <p:sp>
          <p:nvSpPr>
            <p:cNvPr id="9252" name="右箭头 7203"/>
            <p:cNvSpPr>
              <a:spLocks noChangeArrowheads="1"/>
            </p:cNvSpPr>
            <p:nvPr/>
          </p:nvSpPr>
          <p:spPr bwMode="auto">
            <a:xfrm>
              <a:off x="2835" y="3113"/>
              <a:ext cx="363" cy="181"/>
            </a:xfrm>
            <a:prstGeom prst="rightArrow">
              <a:avLst>
                <a:gd name="adj1" fmla="val 50000"/>
                <a:gd name="adj2" fmla="val 50120"/>
              </a:avLst>
            </a:prstGeom>
            <a:solidFill>
              <a:schemeClr val="accent1"/>
            </a:solidFill>
            <a:ln w="12700" cap="sq">
              <a:solidFill>
                <a:schemeClr val="tx1"/>
              </a:solidFill>
              <a:miter lim="800000"/>
              <a:headEnd/>
              <a:tailEnd/>
            </a:ln>
          </p:spPr>
          <p:txBody>
            <a:bodyPr/>
            <a:lstStyle/>
            <a:p>
              <a:endParaRPr lang="zh-CN" altLang="en-US">
                <a:latin typeface="Times New Roman" charset="0"/>
              </a:endParaRPr>
            </a:p>
          </p:txBody>
        </p:sp>
        <p:sp>
          <p:nvSpPr>
            <p:cNvPr id="9253" name="圆角矩形标注 7204"/>
            <p:cNvSpPr>
              <a:spLocks noChangeArrowheads="1"/>
            </p:cNvSpPr>
            <p:nvPr/>
          </p:nvSpPr>
          <p:spPr bwMode="auto">
            <a:xfrm>
              <a:off x="1824" y="3456"/>
              <a:ext cx="1200" cy="336"/>
            </a:xfrm>
            <a:prstGeom prst="wedgeRoundRectCallout">
              <a:avLst>
                <a:gd name="adj1" fmla="val 49917"/>
                <a:gd name="adj2" fmla="val -295537"/>
                <a:gd name="adj3" fmla="val 16667"/>
              </a:avLst>
            </a:prstGeom>
            <a:solidFill>
              <a:schemeClr val="accent1"/>
            </a:solidFill>
            <a:ln w="12700" cap="sq">
              <a:solidFill>
                <a:schemeClr val="tx1"/>
              </a:solidFill>
              <a:miter lim="800000"/>
              <a:headEnd/>
              <a:tailEnd/>
            </a:ln>
          </p:spPr>
          <p:txBody>
            <a:bodyPr/>
            <a:lstStyle/>
            <a:p>
              <a:pPr algn="ctr">
                <a:spcBef>
                  <a:spcPct val="50000"/>
                </a:spcBef>
              </a:pPr>
              <a:r>
                <a:rPr lang="zh-CN" altLang="en-US" sz="2800" b="1">
                  <a:latin typeface="Times New Roman" charset="0"/>
                  <a:ea typeface="楷体_GB2312" charset="0"/>
                </a:rPr>
                <a:t>被截直线</a:t>
              </a:r>
            </a:p>
          </p:txBody>
        </p:sp>
      </p:grpSp>
    </p:spTree>
    <p:extLst>
      <p:ext uri="{BB962C8B-B14F-4D97-AF65-F5344CB8AC3E}">
        <p14:creationId xmlns:p14="http://schemas.microsoft.com/office/powerpoint/2010/main" val="776904555"/>
      </p:ext>
    </p:extLst>
  </p:cSld>
  <p:clrMapOvr>
    <a:masterClrMapping/>
  </p:clrMapOvr>
  <p:transition spd="slow">
    <p:split orient="vert"/>
    <p:sndAc>
      <p:stSnd>
        <p:snd r:embed="rId2" name="chimes.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7179"/>
                                        </p:tgtEl>
                                        <p:attrNameLst>
                                          <p:attrName>style.visibility</p:attrName>
                                        </p:attrNameLst>
                                      </p:cBhvr>
                                      <p:to>
                                        <p:strVal val="visible"/>
                                      </p:to>
                                    </p:set>
                                    <p:animEffect transition="in" filter="barn(outVertical)">
                                      <p:cBhvr>
                                        <p:cTn id="7" dur="500"/>
                                        <p:tgtEl>
                                          <p:spTgt spid="717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7188"/>
                                        </p:tgtEl>
                                        <p:attrNameLst>
                                          <p:attrName>style.visibility</p:attrName>
                                        </p:attrNameLst>
                                      </p:cBhvr>
                                      <p:to>
                                        <p:strVal val="visible"/>
                                      </p:to>
                                    </p:set>
                                    <p:animEffect transition="in" filter="barn(outHorizontal)">
                                      <p:cBhvr>
                                        <p:cTn id="12" dur="500"/>
                                        <p:tgtEl>
                                          <p:spTgt spid="718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2" fill="hold" grpId="0" nodeType="clickEffect">
                                  <p:stCondLst>
                                    <p:cond delay="0"/>
                                  </p:stCondLst>
                                  <p:childTnLst>
                                    <p:set>
                                      <p:cBhvr>
                                        <p:cTn id="16" dur="1" fill="hold">
                                          <p:stCondLst>
                                            <p:cond delay="0"/>
                                          </p:stCondLst>
                                        </p:cTn>
                                        <p:tgtEl>
                                          <p:spTgt spid="7202"/>
                                        </p:tgtEl>
                                        <p:attrNameLst>
                                          <p:attrName>style.visibility</p:attrName>
                                        </p:attrNameLst>
                                      </p:cBhvr>
                                      <p:to>
                                        <p:strVal val="visible"/>
                                      </p:to>
                                    </p:set>
                                    <p:animEffect transition="in" filter="slide(fromRight)">
                                      <p:cBhvr>
                                        <p:cTn id="17" dur="500"/>
                                        <p:tgtEl>
                                          <p:spTgt spid="720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7203"/>
                                        </p:tgtEl>
                                        <p:attrNameLst>
                                          <p:attrName>style.visibility</p:attrName>
                                        </p:attrNameLst>
                                      </p:cBhvr>
                                      <p:to>
                                        <p:strVal val="visible"/>
                                      </p:to>
                                    </p:set>
                                    <p:animEffect transition="in" filter="box(in)">
                                      <p:cBhvr>
                                        <p:cTn id="22" dur="500"/>
                                        <p:tgtEl>
                                          <p:spTgt spid="720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37" fill="hold" grpId="0" nodeType="clickEffect">
                                  <p:stCondLst>
                                    <p:cond delay="0"/>
                                  </p:stCondLst>
                                  <p:childTnLst>
                                    <p:set>
                                      <p:cBhvr>
                                        <p:cTn id="26" dur="1" fill="hold">
                                          <p:stCondLst>
                                            <p:cond delay="0"/>
                                          </p:stCondLst>
                                        </p:cTn>
                                        <p:tgtEl>
                                          <p:spTgt spid="7189"/>
                                        </p:tgtEl>
                                        <p:attrNameLst>
                                          <p:attrName>style.visibility</p:attrName>
                                        </p:attrNameLst>
                                      </p:cBhvr>
                                      <p:to>
                                        <p:strVal val="visible"/>
                                      </p:to>
                                    </p:set>
                                    <p:animEffect transition="in" filter="barn(outVertical)">
                                      <p:cBhvr>
                                        <p:cTn id="27" dur="500"/>
                                        <p:tgtEl>
                                          <p:spTgt spid="718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7180"/>
                                        </p:tgtEl>
                                        <p:attrNameLst>
                                          <p:attrName>style.visibility</p:attrName>
                                        </p:attrNameLst>
                                      </p:cBhvr>
                                      <p:to>
                                        <p:strVal val="visible"/>
                                      </p:to>
                                    </p:set>
                                    <p:animEffect transition="in" filter="dissolve">
                                      <p:cBhvr>
                                        <p:cTn id="32" dur="500"/>
                                        <p:tgtEl>
                                          <p:spTgt spid="7180"/>
                                        </p:tgtEl>
                                      </p:cBhvr>
                                    </p:animEffect>
                                  </p:childTnLst>
                                </p:cTn>
                              </p:par>
                            </p:childTnLst>
                          </p:cTn>
                        </p:par>
                        <p:par>
                          <p:cTn id="33" fill="hold" nodeType="afterGroup">
                            <p:stCondLst>
                              <p:cond delay="500"/>
                            </p:stCondLst>
                            <p:childTnLst>
                              <p:par>
                                <p:cTn id="34" presetID="9" presetClass="entr" presetSubtype="0" fill="hold" nodeType="afterEffect">
                                  <p:stCondLst>
                                    <p:cond delay="0"/>
                                  </p:stCondLst>
                                  <p:childTnLst>
                                    <p:set>
                                      <p:cBhvr>
                                        <p:cTn id="35" dur="1" fill="hold">
                                          <p:stCondLst>
                                            <p:cond delay="0"/>
                                          </p:stCondLst>
                                        </p:cTn>
                                        <p:tgtEl>
                                          <p:spTgt spid="7190"/>
                                        </p:tgtEl>
                                        <p:attrNameLst>
                                          <p:attrName>style.visibility</p:attrName>
                                        </p:attrNameLst>
                                      </p:cBhvr>
                                      <p:to>
                                        <p:strVal val="visible"/>
                                      </p:to>
                                    </p:set>
                                    <p:animEffect transition="in" filter="dissolve">
                                      <p:cBhvr>
                                        <p:cTn id="36" dur="500"/>
                                        <p:tgtEl>
                                          <p:spTgt spid="71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9" grpId="0"/>
      <p:bldP spid="7188" grpId="0"/>
      <p:bldP spid="7189" grpId="0"/>
      <p:bldP spid="7202"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图片 1" descr="图片4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2" name="组合 8193"/>
          <p:cNvGrpSpPr>
            <a:grpSpLocks/>
          </p:cNvGrpSpPr>
          <p:nvPr/>
        </p:nvGrpSpPr>
        <p:grpSpPr bwMode="auto">
          <a:xfrm>
            <a:off x="1752600" y="76200"/>
            <a:ext cx="2057400" cy="838200"/>
            <a:chOff x="144" y="48"/>
            <a:chExt cx="1296" cy="528"/>
          </a:xfrm>
        </p:grpSpPr>
        <p:sp>
          <p:nvSpPr>
            <p:cNvPr id="10243" name="椭圆 8194"/>
            <p:cNvSpPr>
              <a:spLocks noChangeArrowheads="1"/>
            </p:cNvSpPr>
            <p:nvPr/>
          </p:nvSpPr>
          <p:spPr bwMode="auto">
            <a:xfrm>
              <a:off x="144" y="59"/>
              <a:ext cx="1296" cy="517"/>
            </a:xfrm>
            <a:prstGeom prst="ellipse">
              <a:avLst/>
            </a:prstGeom>
            <a:gradFill rotWithShape="0">
              <a:gsLst>
                <a:gs pos="0">
                  <a:srgbClr val="FF0066"/>
                </a:gs>
                <a:gs pos="50000">
                  <a:srgbClr val="FFFF99"/>
                </a:gs>
                <a:gs pos="100000">
                  <a:srgbClr val="FF0066"/>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Times New Roman" charset="0"/>
              </a:endParaRPr>
            </a:p>
          </p:txBody>
        </p:sp>
        <p:sp>
          <p:nvSpPr>
            <p:cNvPr id="10244" name="文本框 8195"/>
            <p:cNvSpPr txBox="1">
              <a:spLocks noChangeArrowheads="1"/>
            </p:cNvSpPr>
            <p:nvPr/>
          </p:nvSpPr>
          <p:spPr bwMode="auto">
            <a:xfrm>
              <a:off x="395" y="48"/>
              <a:ext cx="997"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4400" b="1">
                  <a:latin typeface="Times New Roman" charset="0"/>
                  <a:ea typeface="隶书" charset="0"/>
                </a:rPr>
                <a:t>观察</a:t>
              </a:r>
            </a:p>
          </p:txBody>
        </p:sp>
      </p:grpSp>
      <p:sp>
        <p:nvSpPr>
          <p:cNvPr id="10245" name="文本框 8196"/>
          <p:cNvSpPr txBox="1">
            <a:spLocks noChangeArrowheads="1"/>
          </p:cNvSpPr>
          <p:nvPr/>
        </p:nvSpPr>
        <p:spPr bwMode="auto">
          <a:xfrm>
            <a:off x="5029200" y="5410200"/>
            <a:ext cx="312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F</a:t>
            </a:r>
          </a:p>
        </p:txBody>
      </p:sp>
      <p:sp>
        <p:nvSpPr>
          <p:cNvPr id="8198" name="文本框 8197"/>
          <p:cNvSpPr txBox="1">
            <a:spLocks noChangeArrowheads="1"/>
          </p:cNvSpPr>
          <p:nvPr/>
        </p:nvSpPr>
        <p:spPr bwMode="auto">
          <a:xfrm>
            <a:off x="3810000" y="258763"/>
            <a:ext cx="6858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a:latin typeface="Times New Roman" charset="0"/>
              </a:rPr>
              <a:t>问题：1、观察∠1与∠5的位置关系</a:t>
            </a:r>
          </a:p>
        </p:txBody>
      </p:sp>
      <p:sp>
        <p:nvSpPr>
          <p:cNvPr id="8199" name="文本框 8198"/>
          <p:cNvSpPr txBox="1">
            <a:spLocks noChangeArrowheads="1"/>
          </p:cNvSpPr>
          <p:nvPr/>
        </p:nvSpPr>
        <p:spPr bwMode="auto">
          <a:xfrm>
            <a:off x="4953000" y="762000"/>
            <a:ext cx="4419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600">
                <a:solidFill>
                  <a:srgbClr val="FF0000"/>
                </a:solidFill>
                <a:latin typeface="Times New Roman" charset="0"/>
              </a:rPr>
              <a:t>①在直线</a:t>
            </a:r>
            <a:r>
              <a:rPr lang="en-US" altLang="zh-CN" sz="3600">
                <a:solidFill>
                  <a:srgbClr val="FF0000"/>
                </a:solidFill>
                <a:latin typeface="Times New Roman" charset="0"/>
              </a:rPr>
              <a:t>EF</a:t>
            </a:r>
            <a:r>
              <a:rPr lang="zh-CN" altLang="en-US" sz="3600">
                <a:solidFill>
                  <a:srgbClr val="FF0000"/>
                </a:solidFill>
                <a:latin typeface="Times New Roman" charset="0"/>
              </a:rPr>
              <a:t>的同侧</a:t>
            </a:r>
          </a:p>
        </p:txBody>
      </p:sp>
      <p:sp>
        <p:nvSpPr>
          <p:cNvPr id="8200" name="文本框 8199"/>
          <p:cNvSpPr txBox="1">
            <a:spLocks noChangeArrowheads="1"/>
          </p:cNvSpPr>
          <p:nvPr/>
        </p:nvSpPr>
        <p:spPr bwMode="auto">
          <a:xfrm>
            <a:off x="4953001" y="1524000"/>
            <a:ext cx="61118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600">
                <a:solidFill>
                  <a:srgbClr val="FF0000"/>
                </a:solidFill>
                <a:latin typeface="Times New Roman" charset="0"/>
              </a:rPr>
              <a:t>②在直线</a:t>
            </a:r>
            <a:r>
              <a:rPr lang="en-US" altLang="zh-CN" sz="3600">
                <a:solidFill>
                  <a:srgbClr val="FF0000"/>
                </a:solidFill>
                <a:latin typeface="Times New Roman" charset="0"/>
              </a:rPr>
              <a:t>AB、CD</a:t>
            </a:r>
            <a:r>
              <a:rPr lang="zh-CN" altLang="en-US" sz="3600">
                <a:solidFill>
                  <a:srgbClr val="FF0000"/>
                </a:solidFill>
                <a:latin typeface="Times New Roman" charset="0"/>
              </a:rPr>
              <a:t>的同方向</a:t>
            </a:r>
          </a:p>
        </p:txBody>
      </p:sp>
      <p:sp>
        <p:nvSpPr>
          <p:cNvPr id="10249" name="直接连接符 8200"/>
          <p:cNvSpPr>
            <a:spLocks noChangeShapeType="1"/>
          </p:cNvSpPr>
          <p:nvPr/>
        </p:nvSpPr>
        <p:spPr bwMode="auto">
          <a:xfrm flipV="1">
            <a:off x="2590800" y="4419600"/>
            <a:ext cx="33528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0250" name="直接连接符 8201"/>
          <p:cNvSpPr>
            <a:spLocks noChangeShapeType="1"/>
          </p:cNvSpPr>
          <p:nvPr/>
        </p:nvSpPr>
        <p:spPr bwMode="auto">
          <a:xfrm flipV="1">
            <a:off x="2438400" y="2895600"/>
            <a:ext cx="3048000" cy="609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0251" name="直接连接符 8202"/>
          <p:cNvSpPr>
            <a:spLocks noChangeShapeType="1"/>
          </p:cNvSpPr>
          <p:nvPr/>
        </p:nvSpPr>
        <p:spPr bwMode="auto">
          <a:xfrm>
            <a:off x="3497264" y="2514600"/>
            <a:ext cx="1716087" cy="29718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0252" name="文本框 8203"/>
          <p:cNvSpPr txBox="1">
            <a:spLocks noChangeArrowheads="1"/>
          </p:cNvSpPr>
          <p:nvPr/>
        </p:nvSpPr>
        <p:spPr bwMode="auto">
          <a:xfrm>
            <a:off x="1981200" y="3154363"/>
            <a:ext cx="351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A</a:t>
            </a:r>
          </a:p>
        </p:txBody>
      </p:sp>
      <p:sp>
        <p:nvSpPr>
          <p:cNvPr id="10253" name="文本框 8204"/>
          <p:cNvSpPr txBox="1">
            <a:spLocks noChangeArrowheads="1"/>
          </p:cNvSpPr>
          <p:nvPr/>
        </p:nvSpPr>
        <p:spPr bwMode="auto">
          <a:xfrm>
            <a:off x="2498725" y="4362450"/>
            <a:ext cx="3385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C</a:t>
            </a:r>
          </a:p>
        </p:txBody>
      </p:sp>
      <p:sp>
        <p:nvSpPr>
          <p:cNvPr id="10254" name="文本框 8205"/>
          <p:cNvSpPr txBox="1">
            <a:spLocks noChangeArrowheads="1"/>
          </p:cNvSpPr>
          <p:nvPr/>
        </p:nvSpPr>
        <p:spPr bwMode="auto">
          <a:xfrm>
            <a:off x="5257800" y="2316163"/>
            <a:ext cx="3385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B</a:t>
            </a:r>
          </a:p>
        </p:txBody>
      </p:sp>
      <p:sp>
        <p:nvSpPr>
          <p:cNvPr id="10255" name="文本框 8206"/>
          <p:cNvSpPr txBox="1">
            <a:spLocks noChangeArrowheads="1"/>
          </p:cNvSpPr>
          <p:nvPr/>
        </p:nvSpPr>
        <p:spPr bwMode="auto">
          <a:xfrm>
            <a:off x="5770563" y="4343400"/>
            <a:ext cx="351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D</a:t>
            </a:r>
          </a:p>
        </p:txBody>
      </p:sp>
      <p:sp>
        <p:nvSpPr>
          <p:cNvPr id="10256" name="文本框 8207"/>
          <p:cNvSpPr txBox="1">
            <a:spLocks noChangeArrowheads="1"/>
          </p:cNvSpPr>
          <p:nvPr/>
        </p:nvSpPr>
        <p:spPr bwMode="auto">
          <a:xfrm>
            <a:off x="3225800" y="2057400"/>
            <a:ext cx="3257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E</a:t>
            </a:r>
          </a:p>
        </p:txBody>
      </p:sp>
      <p:sp>
        <p:nvSpPr>
          <p:cNvPr id="10257" name="任意多边形 8208"/>
          <p:cNvSpPr>
            <a:spLocks noChangeArrowheads="1"/>
          </p:cNvSpPr>
          <p:nvPr/>
        </p:nvSpPr>
        <p:spPr bwMode="auto">
          <a:xfrm>
            <a:off x="3800475" y="2932114"/>
            <a:ext cx="368300" cy="219075"/>
          </a:xfrm>
          <a:custGeom>
            <a:avLst/>
            <a:gdLst>
              <a:gd name="T0" fmla="*/ 0 w 232"/>
              <a:gd name="T1" fmla="*/ 25 h 138"/>
              <a:gd name="T2" fmla="*/ 136 w 232"/>
              <a:gd name="T3" fmla="*/ 25 h 138"/>
              <a:gd name="T4" fmla="*/ 192 w 232"/>
              <a:gd name="T5" fmla="*/ 93 h 138"/>
              <a:gd name="T6" fmla="*/ 226 w 232"/>
              <a:gd name="T7" fmla="*/ 138 h 138"/>
            </a:gdLst>
            <a:ahLst/>
            <a:cxnLst>
              <a:cxn ang="0">
                <a:pos x="T0" y="T1"/>
              </a:cxn>
              <a:cxn ang="0">
                <a:pos x="T2" y="T3"/>
              </a:cxn>
              <a:cxn ang="0">
                <a:pos x="T4" y="T5"/>
              </a:cxn>
              <a:cxn ang="0">
                <a:pos x="T6" y="T7"/>
              </a:cxn>
            </a:cxnLst>
            <a:rect l="0" t="0" r="r" b="b"/>
            <a:pathLst>
              <a:path w="232" h="138">
                <a:moveTo>
                  <a:pt x="0" y="25"/>
                </a:moveTo>
                <a:cubicBezTo>
                  <a:pt x="53" y="8"/>
                  <a:pt x="61" y="0"/>
                  <a:pt x="136" y="25"/>
                </a:cubicBezTo>
                <a:cubicBezTo>
                  <a:pt x="166" y="35"/>
                  <a:pt x="173" y="74"/>
                  <a:pt x="192" y="93"/>
                </a:cubicBezTo>
                <a:cubicBezTo>
                  <a:pt x="232" y="133"/>
                  <a:pt x="226" y="93"/>
                  <a:pt x="226" y="13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0258" name="任意多边形 8209"/>
          <p:cNvSpPr>
            <a:spLocks noChangeArrowheads="1"/>
          </p:cNvSpPr>
          <p:nvPr/>
        </p:nvSpPr>
        <p:spPr bwMode="auto">
          <a:xfrm>
            <a:off x="3621089" y="3276601"/>
            <a:ext cx="395287" cy="163513"/>
          </a:xfrm>
          <a:custGeom>
            <a:avLst/>
            <a:gdLst>
              <a:gd name="T0" fmla="*/ 0 w 249"/>
              <a:gd name="T1" fmla="*/ 0 h 103"/>
              <a:gd name="T2" fmla="*/ 249 w 249"/>
              <a:gd name="T3" fmla="*/ 90 h 103"/>
            </a:gdLst>
            <a:ahLst/>
            <a:cxnLst>
              <a:cxn ang="0">
                <a:pos x="T0" y="T1"/>
              </a:cxn>
              <a:cxn ang="0">
                <a:pos x="T2" y="T3"/>
              </a:cxn>
            </a:cxnLst>
            <a:rect l="0" t="0" r="r" b="b"/>
            <a:pathLst>
              <a:path w="249" h="103">
                <a:moveTo>
                  <a:pt x="0" y="0"/>
                </a:moveTo>
                <a:cubicBezTo>
                  <a:pt x="70" y="103"/>
                  <a:pt x="133" y="90"/>
                  <a:pt x="249" y="9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0259" name="任意多边形 8210"/>
          <p:cNvSpPr>
            <a:spLocks noChangeArrowheads="1"/>
          </p:cNvSpPr>
          <p:nvPr/>
        </p:nvSpPr>
        <p:spPr bwMode="auto">
          <a:xfrm>
            <a:off x="4087813" y="3168651"/>
            <a:ext cx="125412" cy="341313"/>
          </a:xfrm>
          <a:custGeom>
            <a:avLst/>
            <a:gdLst>
              <a:gd name="T0" fmla="*/ 0 w 79"/>
              <a:gd name="T1" fmla="*/ 215 h 215"/>
              <a:gd name="T2" fmla="*/ 79 w 79"/>
              <a:gd name="T3" fmla="*/ 136 h 215"/>
              <a:gd name="T4" fmla="*/ 34 w 79"/>
              <a:gd name="T5" fmla="*/ 0 h 215"/>
            </a:gdLst>
            <a:ahLst/>
            <a:cxnLst>
              <a:cxn ang="0">
                <a:pos x="T0" y="T1"/>
              </a:cxn>
              <a:cxn ang="0">
                <a:pos x="T2" y="T3"/>
              </a:cxn>
              <a:cxn ang="0">
                <a:pos x="T4" y="T5"/>
              </a:cxn>
            </a:cxnLst>
            <a:rect l="0" t="0" r="r" b="b"/>
            <a:pathLst>
              <a:path w="79" h="215">
                <a:moveTo>
                  <a:pt x="0" y="215"/>
                </a:moveTo>
                <a:cubicBezTo>
                  <a:pt x="46" y="200"/>
                  <a:pt x="64" y="182"/>
                  <a:pt x="79" y="136"/>
                </a:cubicBezTo>
                <a:cubicBezTo>
                  <a:pt x="70" y="61"/>
                  <a:pt x="78" y="48"/>
                  <a:pt x="34"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0260" name="任意多边形 8211"/>
          <p:cNvSpPr>
            <a:spLocks noChangeArrowheads="1"/>
          </p:cNvSpPr>
          <p:nvPr/>
        </p:nvSpPr>
        <p:spPr bwMode="auto">
          <a:xfrm>
            <a:off x="3506788" y="2971801"/>
            <a:ext cx="239712" cy="322263"/>
          </a:xfrm>
          <a:custGeom>
            <a:avLst/>
            <a:gdLst>
              <a:gd name="T0" fmla="*/ 151 w 151"/>
              <a:gd name="T1" fmla="*/ 0 h 203"/>
              <a:gd name="T2" fmla="*/ 27 w 151"/>
              <a:gd name="T3" fmla="*/ 90 h 203"/>
              <a:gd name="T4" fmla="*/ 5 w 151"/>
              <a:gd name="T5" fmla="*/ 203 h 203"/>
            </a:gdLst>
            <a:ahLst/>
            <a:cxnLst>
              <a:cxn ang="0">
                <a:pos x="T0" y="T1"/>
              </a:cxn>
              <a:cxn ang="0">
                <a:pos x="T2" y="T3"/>
              </a:cxn>
              <a:cxn ang="0">
                <a:pos x="T4" y="T5"/>
              </a:cxn>
            </a:cxnLst>
            <a:rect l="0" t="0" r="r" b="b"/>
            <a:pathLst>
              <a:path w="151" h="203">
                <a:moveTo>
                  <a:pt x="151" y="0"/>
                </a:moveTo>
                <a:cubicBezTo>
                  <a:pt x="82" y="24"/>
                  <a:pt x="68" y="30"/>
                  <a:pt x="27" y="90"/>
                </a:cubicBezTo>
                <a:cubicBezTo>
                  <a:pt x="0" y="172"/>
                  <a:pt x="5" y="134"/>
                  <a:pt x="5" y="203"/>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0261" name="任意多边形 8212"/>
          <p:cNvSpPr>
            <a:spLocks noChangeArrowheads="1"/>
          </p:cNvSpPr>
          <p:nvPr/>
        </p:nvSpPr>
        <p:spPr bwMode="auto">
          <a:xfrm>
            <a:off x="4191001" y="4097338"/>
            <a:ext cx="239713" cy="322262"/>
          </a:xfrm>
          <a:custGeom>
            <a:avLst/>
            <a:gdLst>
              <a:gd name="T0" fmla="*/ 151 w 151"/>
              <a:gd name="T1" fmla="*/ 0 h 203"/>
              <a:gd name="T2" fmla="*/ 27 w 151"/>
              <a:gd name="T3" fmla="*/ 90 h 203"/>
              <a:gd name="T4" fmla="*/ 5 w 151"/>
              <a:gd name="T5" fmla="*/ 203 h 203"/>
            </a:gdLst>
            <a:ahLst/>
            <a:cxnLst>
              <a:cxn ang="0">
                <a:pos x="T0" y="T1"/>
              </a:cxn>
              <a:cxn ang="0">
                <a:pos x="T2" y="T3"/>
              </a:cxn>
              <a:cxn ang="0">
                <a:pos x="T4" y="T5"/>
              </a:cxn>
            </a:cxnLst>
            <a:rect l="0" t="0" r="r" b="b"/>
            <a:pathLst>
              <a:path w="151" h="203">
                <a:moveTo>
                  <a:pt x="151" y="0"/>
                </a:moveTo>
                <a:cubicBezTo>
                  <a:pt x="82" y="24"/>
                  <a:pt x="68" y="30"/>
                  <a:pt x="27" y="90"/>
                </a:cubicBezTo>
                <a:cubicBezTo>
                  <a:pt x="0" y="172"/>
                  <a:pt x="5" y="134"/>
                  <a:pt x="5" y="203"/>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0262" name="任意多边形 8213"/>
          <p:cNvSpPr>
            <a:spLocks noChangeArrowheads="1"/>
          </p:cNvSpPr>
          <p:nvPr/>
        </p:nvSpPr>
        <p:spPr bwMode="auto">
          <a:xfrm>
            <a:off x="4267200" y="4419601"/>
            <a:ext cx="395288" cy="163513"/>
          </a:xfrm>
          <a:custGeom>
            <a:avLst/>
            <a:gdLst>
              <a:gd name="T0" fmla="*/ 0 w 249"/>
              <a:gd name="T1" fmla="*/ 0 h 103"/>
              <a:gd name="T2" fmla="*/ 249 w 249"/>
              <a:gd name="T3" fmla="*/ 90 h 103"/>
            </a:gdLst>
            <a:ahLst/>
            <a:cxnLst>
              <a:cxn ang="0">
                <a:pos x="T0" y="T1"/>
              </a:cxn>
              <a:cxn ang="0">
                <a:pos x="T2" y="T3"/>
              </a:cxn>
            </a:cxnLst>
            <a:rect l="0" t="0" r="r" b="b"/>
            <a:pathLst>
              <a:path w="249" h="103">
                <a:moveTo>
                  <a:pt x="0" y="0"/>
                </a:moveTo>
                <a:cubicBezTo>
                  <a:pt x="70" y="103"/>
                  <a:pt x="133" y="90"/>
                  <a:pt x="249" y="9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0263" name="任意多边形 8214"/>
          <p:cNvSpPr>
            <a:spLocks noChangeArrowheads="1"/>
          </p:cNvSpPr>
          <p:nvPr/>
        </p:nvSpPr>
        <p:spPr bwMode="auto">
          <a:xfrm>
            <a:off x="4508500" y="4191001"/>
            <a:ext cx="368300" cy="219075"/>
          </a:xfrm>
          <a:custGeom>
            <a:avLst/>
            <a:gdLst>
              <a:gd name="T0" fmla="*/ 0 w 232"/>
              <a:gd name="T1" fmla="*/ 25 h 138"/>
              <a:gd name="T2" fmla="*/ 136 w 232"/>
              <a:gd name="T3" fmla="*/ 25 h 138"/>
              <a:gd name="T4" fmla="*/ 192 w 232"/>
              <a:gd name="T5" fmla="*/ 93 h 138"/>
              <a:gd name="T6" fmla="*/ 226 w 232"/>
              <a:gd name="T7" fmla="*/ 138 h 138"/>
            </a:gdLst>
            <a:ahLst/>
            <a:cxnLst>
              <a:cxn ang="0">
                <a:pos x="T0" y="T1"/>
              </a:cxn>
              <a:cxn ang="0">
                <a:pos x="T2" y="T3"/>
              </a:cxn>
              <a:cxn ang="0">
                <a:pos x="T4" y="T5"/>
              </a:cxn>
              <a:cxn ang="0">
                <a:pos x="T6" y="T7"/>
              </a:cxn>
            </a:cxnLst>
            <a:rect l="0" t="0" r="r" b="b"/>
            <a:pathLst>
              <a:path w="232" h="138">
                <a:moveTo>
                  <a:pt x="0" y="25"/>
                </a:moveTo>
                <a:cubicBezTo>
                  <a:pt x="53" y="8"/>
                  <a:pt x="61" y="0"/>
                  <a:pt x="136" y="25"/>
                </a:cubicBezTo>
                <a:cubicBezTo>
                  <a:pt x="166" y="35"/>
                  <a:pt x="173" y="74"/>
                  <a:pt x="192" y="93"/>
                </a:cubicBezTo>
                <a:cubicBezTo>
                  <a:pt x="232" y="133"/>
                  <a:pt x="226" y="93"/>
                  <a:pt x="226" y="13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0264" name="任意多边形 8215"/>
          <p:cNvSpPr>
            <a:spLocks noChangeArrowheads="1"/>
          </p:cNvSpPr>
          <p:nvPr/>
        </p:nvSpPr>
        <p:spPr bwMode="auto">
          <a:xfrm>
            <a:off x="4800601" y="4419601"/>
            <a:ext cx="125413" cy="341313"/>
          </a:xfrm>
          <a:custGeom>
            <a:avLst/>
            <a:gdLst>
              <a:gd name="T0" fmla="*/ 0 w 79"/>
              <a:gd name="T1" fmla="*/ 215 h 215"/>
              <a:gd name="T2" fmla="*/ 79 w 79"/>
              <a:gd name="T3" fmla="*/ 136 h 215"/>
              <a:gd name="T4" fmla="*/ 34 w 79"/>
              <a:gd name="T5" fmla="*/ 0 h 215"/>
            </a:gdLst>
            <a:ahLst/>
            <a:cxnLst>
              <a:cxn ang="0">
                <a:pos x="T0" y="T1"/>
              </a:cxn>
              <a:cxn ang="0">
                <a:pos x="T2" y="T3"/>
              </a:cxn>
              <a:cxn ang="0">
                <a:pos x="T4" y="T5"/>
              </a:cxn>
            </a:cxnLst>
            <a:rect l="0" t="0" r="r" b="b"/>
            <a:pathLst>
              <a:path w="79" h="215">
                <a:moveTo>
                  <a:pt x="0" y="215"/>
                </a:moveTo>
                <a:cubicBezTo>
                  <a:pt x="46" y="200"/>
                  <a:pt x="64" y="182"/>
                  <a:pt x="79" y="136"/>
                </a:cubicBezTo>
                <a:cubicBezTo>
                  <a:pt x="70" y="61"/>
                  <a:pt x="78" y="48"/>
                  <a:pt x="34" y="0"/>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0265" name="文本框 8216"/>
          <p:cNvSpPr txBox="1">
            <a:spLocks noChangeArrowheads="1"/>
          </p:cNvSpPr>
          <p:nvPr/>
        </p:nvSpPr>
        <p:spPr bwMode="auto">
          <a:xfrm>
            <a:off x="3886200" y="25288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1</a:t>
            </a:r>
          </a:p>
        </p:txBody>
      </p:sp>
      <p:sp>
        <p:nvSpPr>
          <p:cNvPr id="10266" name="文本框 8217"/>
          <p:cNvSpPr txBox="1">
            <a:spLocks noChangeArrowheads="1"/>
          </p:cNvSpPr>
          <p:nvPr/>
        </p:nvSpPr>
        <p:spPr bwMode="auto">
          <a:xfrm>
            <a:off x="3295650" y="2743201"/>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2</a:t>
            </a:r>
          </a:p>
        </p:txBody>
      </p:sp>
      <p:sp>
        <p:nvSpPr>
          <p:cNvPr id="10267" name="文本框 8218"/>
          <p:cNvSpPr txBox="1">
            <a:spLocks noChangeArrowheads="1"/>
          </p:cNvSpPr>
          <p:nvPr/>
        </p:nvSpPr>
        <p:spPr bwMode="auto">
          <a:xfrm>
            <a:off x="3505200" y="3276601"/>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3</a:t>
            </a:r>
          </a:p>
        </p:txBody>
      </p:sp>
      <p:sp>
        <p:nvSpPr>
          <p:cNvPr id="10268" name="文本框 8219"/>
          <p:cNvSpPr txBox="1">
            <a:spLocks noChangeArrowheads="1"/>
          </p:cNvSpPr>
          <p:nvPr/>
        </p:nvSpPr>
        <p:spPr bwMode="auto">
          <a:xfrm>
            <a:off x="4191000" y="31384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4</a:t>
            </a:r>
          </a:p>
        </p:txBody>
      </p:sp>
      <p:sp>
        <p:nvSpPr>
          <p:cNvPr id="10269" name="文本框 8220"/>
          <p:cNvSpPr txBox="1">
            <a:spLocks noChangeArrowheads="1"/>
          </p:cNvSpPr>
          <p:nvPr/>
        </p:nvSpPr>
        <p:spPr bwMode="auto">
          <a:xfrm>
            <a:off x="4648200" y="3810001"/>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5</a:t>
            </a:r>
          </a:p>
        </p:txBody>
      </p:sp>
      <p:sp>
        <p:nvSpPr>
          <p:cNvPr id="10270" name="文本框 8221"/>
          <p:cNvSpPr txBox="1">
            <a:spLocks noChangeArrowheads="1"/>
          </p:cNvSpPr>
          <p:nvPr/>
        </p:nvSpPr>
        <p:spPr bwMode="auto">
          <a:xfrm>
            <a:off x="3981450" y="39004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6</a:t>
            </a:r>
          </a:p>
        </p:txBody>
      </p:sp>
      <p:sp>
        <p:nvSpPr>
          <p:cNvPr id="10271" name="文本框 8222"/>
          <p:cNvSpPr txBox="1">
            <a:spLocks noChangeArrowheads="1"/>
          </p:cNvSpPr>
          <p:nvPr/>
        </p:nvSpPr>
        <p:spPr bwMode="auto">
          <a:xfrm>
            <a:off x="4175125" y="44338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7</a:t>
            </a:r>
          </a:p>
        </p:txBody>
      </p:sp>
      <p:sp>
        <p:nvSpPr>
          <p:cNvPr id="10272" name="文本框 8223"/>
          <p:cNvSpPr txBox="1">
            <a:spLocks noChangeArrowheads="1"/>
          </p:cNvSpPr>
          <p:nvPr/>
        </p:nvSpPr>
        <p:spPr bwMode="auto">
          <a:xfrm>
            <a:off x="4876800" y="43576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8</a:t>
            </a:r>
          </a:p>
        </p:txBody>
      </p:sp>
      <p:sp>
        <p:nvSpPr>
          <p:cNvPr id="8225" name="直接连接符 8224"/>
          <p:cNvSpPr>
            <a:spLocks noChangeShapeType="1"/>
          </p:cNvSpPr>
          <p:nvPr/>
        </p:nvSpPr>
        <p:spPr bwMode="auto">
          <a:xfrm>
            <a:off x="3505200" y="2528888"/>
            <a:ext cx="1716088" cy="297180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8226" name="直接连接符 8225"/>
          <p:cNvSpPr>
            <a:spLocks noChangeShapeType="1"/>
          </p:cNvSpPr>
          <p:nvPr/>
        </p:nvSpPr>
        <p:spPr bwMode="auto">
          <a:xfrm flipV="1">
            <a:off x="2590800" y="4433888"/>
            <a:ext cx="3352800" cy="0"/>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8227" name="直接连接符 8226"/>
          <p:cNvSpPr>
            <a:spLocks noChangeShapeType="1"/>
          </p:cNvSpPr>
          <p:nvPr/>
        </p:nvSpPr>
        <p:spPr bwMode="auto">
          <a:xfrm flipV="1">
            <a:off x="2438400" y="2909888"/>
            <a:ext cx="3048000" cy="609600"/>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nvGrpSpPr>
          <p:cNvPr id="8228" name="组合 8227"/>
          <p:cNvGrpSpPr>
            <a:grpSpLocks/>
          </p:cNvGrpSpPr>
          <p:nvPr/>
        </p:nvGrpSpPr>
        <p:grpSpPr bwMode="auto">
          <a:xfrm>
            <a:off x="5791200" y="2514600"/>
            <a:ext cx="3429000" cy="1905000"/>
            <a:chOff x="2688" y="1584"/>
            <a:chExt cx="2160" cy="1200"/>
          </a:xfrm>
        </p:grpSpPr>
        <p:sp>
          <p:nvSpPr>
            <p:cNvPr id="10277" name="直接连接符 8228"/>
            <p:cNvSpPr>
              <a:spLocks noChangeShapeType="1"/>
            </p:cNvSpPr>
            <p:nvPr/>
          </p:nvSpPr>
          <p:spPr bwMode="auto">
            <a:xfrm flipV="1">
              <a:off x="3552" y="1824"/>
              <a:ext cx="1008" cy="192"/>
            </a:xfrm>
            <a:prstGeom prst="line">
              <a:avLst/>
            </a:prstGeom>
            <a:noFill/>
            <a:ln w="28575">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0278" name="直接连接符 8229"/>
            <p:cNvSpPr>
              <a:spLocks noChangeShapeType="1"/>
            </p:cNvSpPr>
            <p:nvPr/>
          </p:nvSpPr>
          <p:spPr bwMode="auto">
            <a:xfrm>
              <a:off x="3312" y="1584"/>
              <a:ext cx="672" cy="1200"/>
            </a:xfrm>
            <a:prstGeom prst="line">
              <a:avLst/>
            </a:prstGeom>
            <a:noFill/>
            <a:ln w="38100">
              <a:solidFill>
                <a:srgbClr val="FF505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0279" name="直接连接符 8230"/>
            <p:cNvSpPr>
              <a:spLocks noChangeShapeType="1"/>
            </p:cNvSpPr>
            <p:nvPr/>
          </p:nvSpPr>
          <p:spPr bwMode="auto">
            <a:xfrm>
              <a:off x="3984" y="2784"/>
              <a:ext cx="864" cy="0"/>
            </a:xfrm>
            <a:prstGeom prst="line">
              <a:avLst/>
            </a:prstGeom>
            <a:noFill/>
            <a:ln w="28575">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0280" name="任意多边形 8231"/>
            <p:cNvSpPr>
              <a:spLocks noChangeArrowheads="1"/>
            </p:cNvSpPr>
            <p:nvPr/>
          </p:nvSpPr>
          <p:spPr bwMode="auto">
            <a:xfrm>
              <a:off x="3512" y="1872"/>
              <a:ext cx="232" cy="138"/>
            </a:xfrm>
            <a:custGeom>
              <a:avLst/>
              <a:gdLst>
                <a:gd name="T0" fmla="*/ 0 w 232"/>
                <a:gd name="T1" fmla="*/ 25 h 138"/>
                <a:gd name="T2" fmla="*/ 136 w 232"/>
                <a:gd name="T3" fmla="*/ 25 h 138"/>
                <a:gd name="T4" fmla="*/ 192 w 232"/>
                <a:gd name="T5" fmla="*/ 93 h 138"/>
                <a:gd name="T6" fmla="*/ 226 w 232"/>
                <a:gd name="T7" fmla="*/ 138 h 138"/>
              </a:gdLst>
              <a:ahLst/>
              <a:cxnLst>
                <a:cxn ang="0">
                  <a:pos x="T0" y="T1"/>
                </a:cxn>
                <a:cxn ang="0">
                  <a:pos x="T2" y="T3"/>
                </a:cxn>
                <a:cxn ang="0">
                  <a:pos x="T4" y="T5"/>
                </a:cxn>
                <a:cxn ang="0">
                  <a:pos x="T6" y="T7"/>
                </a:cxn>
              </a:cxnLst>
              <a:rect l="0" t="0" r="r" b="b"/>
              <a:pathLst>
                <a:path w="232" h="138">
                  <a:moveTo>
                    <a:pt x="0" y="25"/>
                  </a:moveTo>
                  <a:cubicBezTo>
                    <a:pt x="53" y="8"/>
                    <a:pt x="61" y="0"/>
                    <a:pt x="136" y="25"/>
                  </a:cubicBezTo>
                  <a:cubicBezTo>
                    <a:pt x="166" y="35"/>
                    <a:pt x="173" y="74"/>
                    <a:pt x="192" y="93"/>
                  </a:cubicBezTo>
                  <a:cubicBezTo>
                    <a:pt x="232" y="133"/>
                    <a:pt x="226" y="93"/>
                    <a:pt x="226" y="138"/>
                  </a:cubicBezTo>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0281" name="任意多边形 8232"/>
            <p:cNvSpPr>
              <a:spLocks noChangeArrowheads="1"/>
            </p:cNvSpPr>
            <p:nvPr/>
          </p:nvSpPr>
          <p:spPr bwMode="auto">
            <a:xfrm>
              <a:off x="3944" y="2646"/>
              <a:ext cx="232" cy="138"/>
            </a:xfrm>
            <a:custGeom>
              <a:avLst/>
              <a:gdLst>
                <a:gd name="T0" fmla="*/ 0 w 232"/>
                <a:gd name="T1" fmla="*/ 25 h 138"/>
                <a:gd name="T2" fmla="*/ 136 w 232"/>
                <a:gd name="T3" fmla="*/ 25 h 138"/>
                <a:gd name="T4" fmla="*/ 192 w 232"/>
                <a:gd name="T5" fmla="*/ 93 h 138"/>
                <a:gd name="T6" fmla="*/ 226 w 232"/>
                <a:gd name="T7" fmla="*/ 138 h 138"/>
              </a:gdLst>
              <a:ahLst/>
              <a:cxnLst>
                <a:cxn ang="0">
                  <a:pos x="T0" y="T1"/>
                </a:cxn>
                <a:cxn ang="0">
                  <a:pos x="T2" y="T3"/>
                </a:cxn>
                <a:cxn ang="0">
                  <a:pos x="T4" y="T5"/>
                </a:cxn>
                <a:cxn ang="0">
                  <a:pos x="T6" y="T7"/>
                </a:cxn>
              </a:cxnLst>
              <a:rect l="0" t="0" r="r" b="b"/>
              <a:pathLst>
                <a:path w="232" h="138">
                  <a:moveTo>
                    <a:pt x="0" y="25"/>
                  </a:moveTo>
                  <a:cubicBezTo>
                    <a:pt x="53" y="8"/>
                    <a:pt x="61" y="0"/>
                    <a:pt x="136" y="25"/>
                  </a:cubicBezTo>
                  <a:cubicBezTo>
                    <a:pt x="166" y="35"/>
                    <a:pt x="173" y="74"/>
                    <a:pt x="192" y="93"/>
                  </a:cubicBezTo>
                  <a:cubicBezTo>
                    <a:pt x="232" y="133"/>
                    <a:pt x="226" y="93"/>
                    <a:pt x="226" y="138"/>
                  </a:cubicBezTo>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0282" name="文本框 8233"/>
            <p:cNvSpPr txBox="1">
              <a:spLocks noChangeArrowheads="1"/>
            </p:cNvSpPr>
            <p:nvPr/>
          </p:nvSpPr>
          <p:spPr bwMode="auto">
            <a:xfrm>
              <a:off x="3612" y="1632"/>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1</a:t>
              </a:r>
            </a:p>
          </p:txBody>
        </p:sp>
        <p:sp>
          <p:nvSpPr>
            <p:cNvPr id="10283" name="文本框 8234"/>
            <p:cNvSpPr txBox="1">
              <a:spLocks noChangeArrowheads="1"/>
            </p:cNvSpPr>
            <p:nvPr/>
          </p:nvSpPr>
          <p:spPr bwMode="auto">
            <a:xfrm>
              <a:off x="4032" y="2400"/>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5</a:t>
              </a:r>
            </a:p>
          </p:txBody>
        </p:sp>
        <p:sp>
          <p:nvSpPr>
            <p:cNvPr id="10284" name="直接连接符 8235"/>
            <p:cNvSpPr>
              <a:spLocks noChangeShapeType="1"/>
            </p:cNvSpPr>
            <p:nvPr/>
          </p:nvSpPr>
          <p:spPr bwMode="auto">
            <a:xfrm>
              <a:off x="2688" y="2352"/>
              <a:ext cx="624" cy="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
        <p:nvSpPr>
          <p:cNvPr id="10285" name="椭圆 8236"/>
          <p:cNvSpPr>
            <a:spLocks noChangeArrowheads="1"/>
          </p:cNvSpPr>
          <p:nvPr/>
        </p:nvSpPr>
        <p:spPr bwMode="auto">
          <a:xfrm>
            <a:off x="3810000" y="3154363"/>
            <a:ext cx="152400" cy="152400"/>
          </a:xfrm>
          <a:prstGeom prst="ellipse">
            <a:avLst/>
          </a:prstGeom>
          <a:solidFill>
            <a:srgbClr val="FF0000"/>
          </a:solidFill>
          <a:ln w="12700" cap="sq">
            <a:solidFill>
              <a:schemeClr val="tx1"/>
            </a:solidFill>
            <a:round/>
            <a:headEnd type="none" w="sm" len="sm"/>
            <a:tailEnd type="none" w="sm" len="sm"/>
          </a:ln>
        </p:spPr>
        <p:txBody>
          <a:bodyPr/>
          <a:lstStyle/>
          <a:p>
            <a:endParaRPr lang="zh-CN" altLang="en-US">
              <a:latin typeface="Times New Roman" charset="0"/>
            </a:endParaRPr>
          </a:p>
        </p:txBody>
      </p:sp>
      <p:sp>
        <p:nvSpPr>
          <p:cNvPr id="10286" name="椭圆 8237"/>
          <p:cNvSpPr>
            <a:spLocks noChangeArrowheads="1"/>
          </p:cNvSpPr>
          <p:nvPr/>
        </p:nvSpPr>
        <p:spPr bwMode="auto">
          <a:xfrm>
            <a:off x="4572000" y="4373563"/>
            <a:ext cx="152400" cy="152400"/>
          </a:xfrm>
          <a:prstGeom prst="ellipse">
            <a:avLst/>
          </a:prstGeom>
          <a:solidFill>
            <a:srgbClr val="FF0000"/>
          </a:solidFill>
          <a:ln w="12700" cap="sq">
            <a:solidFill>
              <a:schemeClr val="tx1"/>
            </a:solidFill>
            <a:round/>
            <a:headEnd type="none" w="sm" len="sm"/>
            <a:tailEnd type="none" w="sm" len="sm"/>
          </a:ln>
        </p:spPr>
        <p:txBody>
          <a:bodyPr/>
          <a:lstStyle/>
          <a:p>
            <a:endParaRPr lang="zh-CN" altLang="en-US">
              <a:latin typeface="Times New Roman" charset="0"/>
            </a:endParaRPr>
          </a:p>
        </p:txBody>
      </p:sp>
      <p:sp>
        <p:nvSpPr>
          <p:cNvPr id="8239" name="任意多边形 8238"/>
          <p:cNvSpPr>
            <a:spLocks noChangeArrowheads="1"/>
          </p:cNvSpPr>
          <p:nvPr/>
        </p:nvSpPr>
        <p:spPr bwMode="auto">
          <a:xfrm>
            <a:off x="3733800" y="2925763"/>
            <a:ext cx="457200" cy="304800"/>
          </a:xfrm>
          <a:custGeom>
            <a:avLst/>
            <a:gdLst>
              <a:gd name="T0" fmla="*/ 96 w 288"/>
              <a:gd name="T1" fmla="*/ 144 h 192"/>
              <a:gd name="T2" fmla="*/ 0 w 288"/>
              <a:gd name="T3" fmla="*/ 0 h 192"/>
              <a:gd name="T4" fmla="*/ 144 w 288"/>
              <a:gd name="T5" fmla="*/ 0 h 192"/>
              <a:gd name="T6" fmla="*/ 240 w 288"/>
              <a:gd name="T7" fmla="*/ 96 h 192"/>
              <a:gd name="T8" fmla="*/ 288 w 288"/>
              <a:gd name="T9" fmla="*/ 144 h 192"/>
              <a:gd name="T10" fmla="*/ 144 w 288"/>
              <a:gd name="T11" fmla="*/ 192 h 192"/>
            </a:gdLst>
            <a:ahLst/>
            <a:cxnLst>
              <a:cxn ang="0">
                <a:pos x="T0" y="T1"/>
              </a:cxn>
              <a:cxn ang="0">
                <a:pos x="T2" y="T3"/>
              </a:cxn>
              <a:cxn ang="0">
                <a:pos x="T4" y="T5"/>
              </a:cxn>
              <a:cxn ang="0">
                <a:pos x="T6" y="T7"/>
              </a:cxn>
              <a:cxn ang="0">
                <a:pos x="T8" y="T9"/>
              </a:cxn>
              <a:cxn ang="0">
                <a:pos x="T10" y="T11"/>
              </a:cxn>
            </a:cxnLst>
            <a:rect l="0" t="0" r="r" b="b"/>
            <a:pathLst>
              <a:path w="288" h="192">
                <a:moveTo>
                  <a:pt x="96" y="144"/>
                </a:moveTo>
                <a:lnTo>
                  <a:pt x="0" y="0"/>
                </a:lnTo>
                <a:lnTo>
                  <a:pt x="144" y="0"/>
                </a:lnTo>
                <a:lnTo>
                  <a:pt x="240" y="96"/>
                </a:lnTo>
                <a:lnTo>
                  <a:pt x="288" y="144"/>
                </a:lnTo>
                <a:lnTo>
                  <a:pt x="144" y="192"/>
                </a:lnTo>
              </a:path>
            </a:pathLst>
          </a:custGeom>
          <a:solidFill>
            <a:srgbClr val="FF0000"/>
          </a:solidFill>
          <a:ln>
            <a:noFill/>
          </a:ln>
          <a:extLst>
            <a:ext uri="{91240B29-F687-4F45-9708-019B960494DF}">
              <a14:hiddenLine xmlns:a14="http://schemas.microsoft.com/office/drawing/2010/main" w="12700">
                <a:solidFill>
                  <a:srgbClr val="000000"/>
                </a:solidFill>
                <a:round/>
                <a:headEnd/>
                <a:tailEnd/>
              </a14:hiddenLine>
            </a:ext>
          </a:extLst>
        </p:spPr>
        <p:txBody>
          <a:bodyPr/>
          <a:lstStyle/>
          <a:p>
            <a:endParaRPr lang="zh-CN" altLang="en-US">
              <a:latin typeface="Times New Roman" charset="0"/>
            </a:endParaRPr>
          </a:p>
        </p:txBody>
      </p:sp>
      <p:sp>
        <p:nvSpPr>
          <p:cNvPr id="8240" name="文本框 8239"/>
          <p:cNvSpPr txBox="1">
            <a:spLocks noChangeArrowheads="1"/>
          </p:cNvSpPr>
          <p:nvPr/>
        </p:nvSpPr>
        <p:spPr bwMode="auto">
          <a:xfrm>
            <a:off x="2955926" y="1066801"/>
            <a:ext cx="33559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4000" b="1">
                <a:solidFill>
                  <a:srgbClr val="FF0000"/>
                </a:solidFill>
                <a:latin typeface="Times New Roman" charset="0"/>
              </a:rPr>
              <a:t>同位角：</a:t>
            </a:r>
          </a:p>
        </p:txBody>
      </p:sp>
      <p:sp>
        <p:nvSpPr>
          <p:cNvPr id="8241" name="任意多边形 8240"/>
          <p:cNvSpPr>
            <a:spLocks noChangeArrowheads="1"/>
          </p:cNvSpPr>
          <p:nvPr/>
        </p:nvSpPr>
        <p:spPr bwMode="auto">
          <a:xfrm>
            <a:off x="4500564" y="4211639"/>
            <a:ext cx="376237" cy="204787"/>
          </a:xfrm>
          <a:custGeom>
            <a:avLst/>
            <a:gdLst>
              <a:gd name="T0" fmla="*/ 56 w 237"/>
              <a:gd name="T1" fmla="*/ 125 h 129"/>
              <a:gd name="T2" fmla="*/ 214 w 237"/>
              <a:gd name="T3" fmla="*/ 113 h 129"/>
              <a:gd name="T4" fmla="*/ 169 w 237"/>
              <a:gd name="T5" fmla="*/ 57 h 129"/>
              <a:gd name="T6" fmla="*/ 113 w 237"/>
              <a:gd name="T7" fmla="*/ 0 h 129"/>
              <a:gd name="T8" fmla="*/ 0 w 237"/>
              <a:gd name="T9" fmla="*/ 12 h 129"/>
            </a:gdLst>
            <a:ahLst/>
            <a:cxnLst>
              <a:cxn ang="0">
                <a:pos x="T0" y="T1"/>
              </a:cxn>
              <a:cxn ang="0">
                <a:pos x="T2" y="T3"/>
              </a:cxn>
              <a:cxn ang="0">
                <a:pos x="T4" y="T5"/>
              </a:cxn>
              <a:cxn ang="0">
                <a:pos x="T6" y="T7"/>
              </a:cxn>
              <a:cxn ang="0">
                <a:pos x="T8" y="T9"/>
              </a:cxn>
            </a:cxnLst>
            <a:rect l="0" t="0" r="r" b="b"/>
            <a:pathLst>
              <a:path w="237" h="129">
                <a:moveTo>
                  <a:pt x="56" y="125"/>
                </a:moveTo>
                <a:cubicBezTo>
                  <a:pt x="109" y="121"/>
                  <a:pt x="164" y="129"/>
                  <a:pt x="214" y="113"/>
                </a:cubicBezTo>
                <a:cubicBezTo>
                  <a:pt x="237" y="106"/>
                  <a:pt x="169" y="57"/>
                  <a:pt x="169" y="57"/>
                </a:cubicBezTo>
                <a:cubicBezTo>
                  <a:pt x="154" y="26"/>
                  <a:pt x="154" y="0"/>
                  <a:pt x="113" y="0"/>
                </a:cubicBezTo>
                <a:cubicBezTo>
                  <a:pt x="75" y="0"/>
                  <a:pt x="0" y="12"/>
                  <a:pt x="0" y="12"/>
                </a:cubicBezTo>
              </a:path>
            </a:pathLst>
          </a:custGeom>
          <a:solidFill>
            <a:srgbClr val="FF0000"/>
          </a:solidFill>
          <a:ln>
            <a:noFill/>
          </a:ln>
          <a:extLst>
            <a:ext uri="{91240B29-F687-4F45-9708-019B960494DF}">
              <a14:hiddenLine xmlns:a14="http://schemas.microsoft.com/office/drawing/2010/main" w="12700">
                <a:solidFill>
                  <a:srgbClr val="000000"/>
                </a:solidFill>
                <a:round/>
                <a:headEnd/>
                <a:tailEnd/>
              </a14:hiddenLine>
            </a:ext>
          </a:extLst>
        </p:spPr>
        <p:txBody>
          <a:bodyPr/>
          <a:lstStyle/>
          <a:p>
            <a:endParaRPr lang="zh-CN" altLang="en-US">
              <a:latin typeface="Times New Roman" charset="0"/>
            </a:endParaRPr>
          </a:p>
        </p:txBody>
      </p:sp>
    </p:spTree>
    <p:extLst>
      <p:ext uri="{BB962C8B-B14F-4D97-AF65-F5344CB8AC3E}">
        <p14:creationId xmlns:p14="http://schemas.microsoft.com/office/powerpoint/2010/main" val="734282125"/>
      </p:ext>
    </p:extLst>
  </p:cSld>
  <p:clrMapOvr>
    <a:masterClrMapping/>
  </p:clrMapOvr>
  <p:transition spd="slow">
    <p:split orient="vert"/>
    <p:sndAc>
      <p:stSnd>
        <p:snd r:embed="rId2" name="chimes.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wipe(left)">
                                      <p:cBhvr>
                                        <p:cTn id="7" dur="500"/>
                                        <p:tgtEl>
                                          <p:spTgt spid="8198"/>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8239"/>
                                        </p:tgtEl>
                                        <p:attrNameLst>
                                          <p:attrName>style.visibility</p:attrName>
                                        </p:attrNameLst>
                                      </p:cBhvr>
                                      <p:to>
                                        <p:strVal val="visible"/>
                                      </p:to>
                                    </p:set>
                                    <p:animEffect transition="in" filter="dissolve">
                                      <p:cBhvr>
                                        <p:cTn id="11" dur="500"/>
                                        <p:tgtEl>
                                          <p:spTgt spid="8239"/>
                                        </p:tgtEl>
                                      </p:cBhvr>
                                    </p:animEffect>
                                  </p:childTnLst>
                                </p:cTn>
                              </p:par>
                            </p:childTnLst>
                          </p:cTn>
                        </p:par>
                        <p:par>
                          <p:cTn id="12" fill="hold" nodeType="afterGroup">
                            <p:stCondLst>
                              <p:cond delay="1000"/>
                            </p:stCondLst>
                            <p:childTnLst>
                              <p:par>
                                <p:cTn id="13" presetID="9" presetClass="entr" presetSubtype="0" fill="hold" nodeType="afterEffect">
                                  <p:stCondLst>
                                    <p:cond delay="0"/>
                                  </p:stCondLst>
                                  <p:childTnLst>
                                    <p:set>
                                      <p:cBhvr>
                                        <p:cTn id="14" dur="1" fill="hold">
                                          <p:stCondLst>
                                            <p:cond delay="0"/>
                                          </p:stCondLst>
                                        </p:cTn>
                                        <p:tgtEl>
                                          <p:spTgt spid="8241"/>
                                        </p:tgtEl>
                                        <p:attrNameLst>
                                          <p:attrName>style.visibility</p:attrName>
                                        </p:attrNameLst>
                                      </p:cBhvr>
                                      <p:to>
                                        <p:strVal val="visible"/>
                                      </p:to>
                                    </p:set>
                                    <p:animEffect transition="in" filter="dissolve">
                                      <p:cBhvr>
                                        <p:cTn id="15" dur="500"/>
                                        <p:tgtEl>
                                          <p:spTgt spid="824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1" fill="hold" nodeType="clickEffect">
                                  <p:stCondLst>
                                    <p:cond delay="0"/>
                                  </p:stCondLst>
                                  <p:childTnLst>
                                    <p:set>
                                      <p:cBhvr>
                                        <p:cTn id="19" dur="1" fill="hold">
                                          <p:stCondLst>
                                            <p:cond delay="0"/>
                                          </p:stCondLst>
                                        </p:cTn>
                                        <p:tgtEl>
                                          <p:spTgt spid="8225"/>
                                        </p:tgtEl>
                                        <p:attrNameLst>
                                          <p:attrName>style.visibility</p:attrName>
                                        </p:attrNameLst>
                                      </p:cBhvr>
                                      <p:to>
                                        <p:strVal val="visible"/>
                                      </p:to>
                                    </p:set>
                                    <p:animEffect transition="in" filter="wipe(up)">
                                      <p:cBhvr>
                                        <p:cTn id="20" dur="500"/>
                                        <p:tgtEl>
                                          <p:spTgt spid="8225"/>
                                        </p:tgtEl>
                                      </p:cBhvr>
                                    </p:animEffect>
                                  </p:childTnLst>
                                </p:cTn>
                              </p:par>
                            </p:childTnLst>
                          </p:cTn>
                        </p:par>
                        <p:par>
                          <p:cTn id="21" fill="hold" nodeType="afterGroup">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8199"/>
                                        </p:tgtEl>
                                        <p:attrNameLst>
                                          <p:attrName>style.visibility</p:attrName>
                                        </p:attrNameLst>
                                      </p:cBhvr>
                                      <p:to>
                                        <p:strVal val="visible"/>
                                      </p:to>
                                    </p:set>
                                    <p:animEffect transition="in" filter="wipe(left)">
                                      <p:cBhvr>
                                        <p:cTn id="24" dur="500"/>
                                        <p:tgtEl>
                                          <p:spTgt spid="8199"/>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nodeType="clickEffect">
                                  <p:stCondLst>
                                    <p:cond delay="0"/>
                                  </p:stCondLst>
                                  <p:childTnLst>
                                    <p:set>
                                      <p:cBhvr>
                                        <p:cTn id="28" dur="1" fill="hold">
                                          <p:stCondLst>
                                            <p:cond delay="0"/>
                                          </p:stCondLst>
                                        </p:cTn>
                                        <p:tgtEl>
                                          <p:spTgt spid="8227"/>
                                        </p:tgtEl>
                                        <p:attrNameLst>
                                          <p:attrName>style.visibility</p:attrName>
                                        </p:attrNameLst>
                                      </p:cBhvr>
                                      <p:to>
                                        <p:strVal val="visible"/>
                                      </p:to>
                                    </p:set>
                                    <p:animEffect transition="in" filter="wipe(left)">
                                      <p:cBhvr>
                                        <p:cTn id="29" dur="500"/>
                                        <p:tgtEl>
                                          <p:spTgt spid="8227"/>
                                        </p:tgtEl>
                                      </p:cBhvr>
                                    </p:animEffect>
                                  </p:childTnLst>
                                </p:cTn>
                              </p:par>
                            </p:childTnLst>
                          </p:cTn>
                        </p:par>
                        <p:par>
                          <p:cTn id="30" fill="hold" nodeType="afterGroup">
                            <p:stCondLst>
                              <p:cond delay="500"/>
                            </p:stCondLst>
                            <p:childTnLst>
                              <p:par>
                                <p:cTn id="31" presetID="22" presetClass="entr" presetSubtype="8" fill="hold" nodeType="afterEffect">
                                  <p:stCondLst>
                                    <p:cond delay="0"/>
                                  </p:stCondLst>
                                  <p:childTnLst>
                                    <p:set>
                                      <p:cBhvr>
                                        <p:cTn id="32" dur="1" fill="hold">
                                          <p:stCondLst>
                                            <p:cond delay="0"/>
                                          </p:stCondLst>
                                        </p:cTn>
                                        <p:tgtEl>
                                          <p:spTgt spid="8226"/>
                                        </p:tgtEl>
                                        <p:attrNameLst>
                                          <p:attrName>style.visibility</p:attrName>
                                        </p:attrNameLst>
                                      </p:cBhvr>
                                      <p:to>
                                        <p:strVal val="visible"/>
                                      </p:to>
                                    </p:set>
                                    <p:animEffect transition="in" filter="wipe(left)">
                                      <p:cBhvr>
                                        <p:cTn id="33" dur="500"/>
                                        <p:tgtEl>
                                          <p:spTgt spid="8226"/>
                                        </p:tgtEl>
                                      </p:cBhvr>
                                    </p:animEffect>
                                  </p:childTnLst>
                                </p:cTn>
                              </p:par>
                            </p:childTnLst>
                          </p:cTn>
                        </p:par>
                        <p:par>
                          <p:cTn id="34" fill="hold" nodeType="afterGroup">
                            <p:stCondLst>
                              <p:cond delay="1000"/>
                            </p:stCondLst>
                            <p:childTnLst>
                              <p:par>
                                <p:cTn id="35" presetID="22" presetClass="entr" presetSubtype="8" fill="hold" grpId="0" nodeType="afterEffect">
                                  <p:stCondLst>
                                    <p:cond delay="0"/>
                                  </p:stCondLst>
                                  <p:childTnLst>
                                    <p:set>
                                      <p:cBhvr>
                                        <p:cTn id="36" dur="1" fill="hold">
                                          <p:stCondLst>
                                            <p:cond delay="0"/>
                                          </p:stCondLst>
                                        </p:cTn>
                                        <p:tgtEl>
                                          <p:spTgt spid="8200"/>
                                        </p:tgtEl>
                                        <p:attrNameLst>
                                          <p:attrName>style.visibility</p:attrName>
                                        </p:attrNameLst>
                                      </p:cBhvr>
                                      <p:to>
                                        <p:strVal val="visible"/>
                                      </p:to>
                                    </p:set>
                                    <p:animEffect transition="in" filter="wipe(left)">
                                      <p:cBhvr>
                                        <p:cTn id="37" dur="500"/>
                                        <p:tgtEl>
                                          <p:spTgt spid="8200"/>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8240"/>
                                        </p:tgtEl>
                                        <p:attrNameLst>
                                          <p:attrName>style.visibility</p:attrName>
                                        </p:attrNameLst>
                                      </p:cBhvr>
                                      <p:to>
                                        <p:strVal val="visible"/>
                                      </p:to>
                                    </p:set>
                                    <p:animEffect transition="in" filter="wipe(left)">
                                      <p:cBhvr>
                                        <p:cTn id="42" dur="500"/>
                                        <p:tgtEl>
                                          <p:spTgt spid="8240"/>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8228"/>
                                        </p:tgtEl>
                                        <p:attrNameLst>
                                          <p:attrName>style.visibility</p:attrName>
                                        </p:attrNameLst>
                                      </p:cBhvr>
                                      <p:to>
                                        <p:strVal val="visible"/>
                                      </p:to>
                                    </p:set>
                                    <p:animEffect transition="in" filter="wipe(left)">
                                      <p:cBhvr>
                                        <p:cTn id="47" dur="500"/>
                                        <p:tgtEl>
                                          <p:spTgt spid="8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P spid="8199" grpId="0"/>
      <p:bldP spid="8200" grpId="0"/>
      <p:bldP spid="8240"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图片 1" descr="图片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6" name="矩形 38913"/>
          <p:cNvSpPr>
            <a:spLocks noChangeArrowheads="1"/>
          </p:cNvSpPr>
          <p:nvPr/>
        </p:nvSpPr>
        <p:spPr bwMode="auto">
          <a:xfrm>
            <a:off x="1828800" y="762000"/>
            <a:ext cx="86868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3200">
                <a:solidFill>
                  <a:schemeClr val="tx1"/>
                </a:solidFill>
                <a:latin typeface="Times New Roman" charset="0"/>
                <a:ea typeface="宋体" charset="-122"/>
              </a:defRPr>
            </a:lvl1pPr>
            <a:lvl2pPr>
              <a:defRPr sz="3200">
                <a:solidFill>
                  <a:schemeClr val="tx1"/>
                </a:solidFill>
                <a:latin typeface="Times New Roman" charset="0"/>
                <a:ea typeface="宋体" charset="-122"/>
              </a:defRPr>
            </a:lvl2pPr>
            <a:lvl3pPr>
              <a:defRPr sz="3200">
                <a:solidFill>
                  <a:schemeClr val="tx1"/>
                </a:solidFill>
                <a:latin typeface="Times New Roman" charset="0"/>
                <a:ea typeface="宋体" charset="-122"/>
              </a:defRPr>
            </a:lvl3pPr>
            <a:lvl4pPr>
              <a:defRPr sz="3200">
                <a:solidFill>
                  <a:schemeClr val="tx1"/>
                </a:solidFill>
                <a:latin typeface="Times New Roman" charset="0"/>
                <a:ea typeface="宋体" charset="-122"/>
              </a:defRPr>
            </a:lvl4pPr>
            <a:lvl5pPr>
              <a:defRPr sz="3200">
                <a:solidFill>
                  <a:schemeClr val="tx1"/>
                </a:solidFill>
                <a:latin typeface="Times New Roman" charset="0"/>
                <a:ea typeface="宋体" charset="-122"/>
              </a:defRPr>
            </a:lvl5pPr>
            <a:lvl6pPr fontAlgn="base">
              <a:spcBef>
                <a:spcPct val="20000"/>
              </a:spcBef>
              <a:spcAft>
                <a:spcPct val="0"/>
              </a:spcAft>
              <a:buFont typeface="Arial" charset="0"/>
              <a:defRPr sz="3200">
                <a:solidFill>
                  <a:schemeClr val="tx1"/>
                </a:solidFill>
                <a:latin typeface="Times New Roman" charset="0"/>
                <a:ea typeface="宋体" charset="-122"/>
              </a:defRPr>
            </a:lvl6pPr>
            <a:lvl7pPr fontAlgn="base">
              <a:spcBef>
                <a:spcPct val="20000"/>
              </a:spcBef>
              <a:spcAft>
                <a:spcPct val="0"/>
              </a:spcAft>
              <a:buFont typeface="Arial" charset="0"/>
              <a:defRPr sz="3200">
                <a:solidFill>
                  <a:schemeClr val="tx1"/>
                </a:solidFill>
                <a:latin typeface="Times New Roman" charset="0"/>
                <a:ea typeface="宋体" charset="-122"/>
              </a:defRPr>
            </a:lvl7pPr>
            <a:lvl8pPr fontAlgn="base">
              <a:spcBef>
                <a:spcPct val="20000"/>
              </a:spcBef>
              <a:spcAft>
                <a:spcPct val="0"/>
              </a:spcAft>
              <a:buFont typeface="Arial" charset="0"/>
              <a:defRPr sz="3200">
                <a:solidFill>
                  <a:schemeClr val="tx1"/>
                </a:solidFill>
                <a:latin typeface="Times New Roman" charset="0"/>
                <a:ea typeface="宋体" charset="-122"/>
              </a:defRPr>
            </a:lvl8pPr>
            <a:lvl9pPr fontAlgn="base">
              <a:spcBef>
                <a:spcPct val="20000"/>
              </a:spcBef>
              <a:spcAft>
                <a:spcPct val="0"/>
              </a:spcAft>
              <a:buFont typeface="Arial" charset="0"/>
              <a:defRPr sz="3200">
                <a:solidFill>
                  <a:schemeClr val="tx1"/>
                </a:solidFill>
                <a:latin typeface="Times New Roman" charset="0"/>
                <a:ea typeface="宋体" charset="-122"/>
              </a:defRPr>
            </a:lvl9pPr>
          </a:lstStyle>
          <a:p>
            <a:pPr>
              <a:lnSpc>
                <a:spcPct val="110000"/>
              </a:lnSpc>
            </a:pPr>
            <a:r>
              <a:rPr lang="zh-CN" altLang="en-US" sz="2800" b="1"/>
              <a:t>⑶图中还有其它的同位角吗？若有，请你找出来</a:t>
            </a:r>
            <a:r>
              <a:rPr lang="en-US" altLang="zh-CN" sz="2800" b="1"/>
              <a:t>.</a:t>
            </a:r>
          </a:p>
        </p:txBody>
      </p:sp>
      <p:grpSp>
        <p:nvGrpSpPr>
          <p:cNvPr id="11267" name="组合 38914"/>
          <p:cNvGrpSpPr>
            <a:grpSpLocks/>
          </p:cNvGrpSpPr>
          <p:nvPr/>
        </p:nvGrpSpPr>
        <p:grpSpPr bwMode="auto">
          <a:xfrm>
            <a:off x="1676400" y="1295400"/>
            <a:ext cx="4305300" cy="3124200"/>
            <a:chOff x="-30" y="432"/>
            <a:chExt cx="2712" cy="1968"/>
          </a:xfrm>
        </p:grpSpPr>
        <p:sp>
          <p:nvSpPr>
            <p:cNvPr id="38916" name="文本框 38915"/>
            <p:cNvSpPr txBox="1"/>
            <p:nvPr/>
          </p:nvSpPr>
          <p:spPr>
            <a:xfrm>
              <a:off x="882" y="1929"/>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F</a:t>
              </a:r>
              <a:endParaRPr lang="en-US" altLang="zh-CN" sz="2800" i="1" noProof="1">
                <a:effectLst>
                  <a:outerShdw blurRad="38100" dist="38100" dir="2700000">
                    <a:srgbClr val="C0C0C0"/>
                  </a:outerShdw>
                </a:effectLst>
                <a:ea typeface="宋体" pitchFamily="2" charset="-122"/>
              </a:endParaRPr>
            </a:p>
          </p:txBody>
        </p:sp>
        <p:grpSp>
          <p:nvGrpSpPr>
            <p:cNvPr id="11269" name="组合 38916"/>
            <p:cNvGrpSpPr>
              <a:grpSpLocks/>
            </p:cNvGrpSpPr>
            <p:nvPr/>
          </p:nvGrpSpPr>
          <p:grpSpPr bwMode="auto">
            <a:xfrm>
              <a:off x="-30" y="432"/>
              <a:ext cx="2712" cy="1968"/>
              <a:chOff x="-30" y="432"/>
              <a:chExt cx="2712" cy="1968"/>
            </a:xfrm>
          </p:grpSpPr>
          <p:grpSp>
            <p:nvGrpSpPr>
              <p:cNvPr id="11270" name="组合 38917"/>
              <p:cNvGrpSpPr>
                <a:grpSpLocks/>
              </p:cNvGrpSpPr>
              <p:nvPr/>
            </p:nvGrpSpPr>
            <p:grpSpPr bwMode="auto">
              <a:xfrm>
                <a:off x="-30" y="432"/>
                <a:ext cx="2712" cy="1719"/>
                <a:chOff x="-30" y="432"/>
                <a:chExt cx="2712" cy="1719"/>
              </a:xfrm>
            </p:grpSpPr>
            <p:sp>
              <p:nvSpPr>
                <p:cNvPr id="11271" name="任意多边形 38918"/>
                <p:cNvSpPr>
                  <a:spLocks noChangeArrowheads="1"/>
                </p:cNvSpPr>
                <p:nvPr/>
              </p:nvSpPr>
              <p:spPr bwMode="auto">
                <a:xfrm rot="-1276212">
                  <a:off x="1152" y="912"/>
                  <a:ext cx="108" cy="274"/>
                </a:xfrm>
                <a:custGeom>
                  <a:avLst/>
                  <a:gdLst>
                    <a:gd name="T0" fmla="*/ 14713 w 21600"/>
                    <a:gd name="T1" fmla="*/ 36200 h 36201"/>
                    <a:gd name="T2" fmla="*/ 0 w 21600"/>
                    <a:gd name="T3" fmla="*/ 15727 h 36201"/>
                    <a:gd name="T4" fmla="*/ 6795 w 21600"/>
                    <a:gd name="T5" fmla="*/ -1 h 36201"/>
                    <a:gd name="T6" fmla="*/ 6795 w 21600"/>
                    <a:gd name="T7" fmla="*/ 0 h 36201"/>
                    <a:gd name="T8" fmla="*/ 6455 w 21600"/>
                    <a:gd name="T9" fmla="*/ 0 h 36201"/>
                    <a:gd name="T10" fmla="*/ -7788 w 21600"/>
                    <a:gd name="T11" fmla="*/ -564 h 36201"/>
                    <a:gd name="T12" fmla="*/ 6455 w 21600"/>
                    <a:gd name="T13" fmla="*/ -1128 h 36201"/>
                    <a:gd name="T14" fmla="*/ 20698 w 21600"/>
                    <a:gd name="T15" fmla="*/ -564 h 36201"/>
                    <a:gd name="T16" fmla="*/ 6840 w 21600"/>
                    <a:gd name="T17" fmla="*/ 0 h 36201"/>
                    <a:gd name="T18" fmla="*/ 14713 w 21600"/>
                    <a:gd name="T19" fmla="*/ 36200 h 36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36201" fill="none">
                      <a:moveTo>
                        <a:pt x="14713" y="36200"/>
                      </a:moveTo>
                      <a:cubicBezTo>
                        <a:pt x="6156" y="33325"/>
                        <a:pt x="0" y="25245"/>
                        <a:pt x="0" y="15727"/>
                      </a:cubicBezTo>
                      <a:cubicBezTo>
                        <a:pt x="0" y="9528"/>
                        <a:pt x="2612" y="3938"/>
                        <a:pt x="6795" y="-1"/>
                      </a:cubicBezTo>
                    </a:path>
                    <a:path w="21600" h="36201" stroke="0">
                      <a:moveTo>
                        <a:pt x="6795" y="0"/>
                      </a:moveTo>
                      <a:cubicBezTo>
                        <a:pt x="6682" y="0"/>
                        <a:pt x="6569" y="0"/>
                        <a:pt x="6455" y="0"/>
                      </a:cubicBezTo>
                      <a:cubicBezTo>
                        <a:pt x="-1411" y="0"/>
                        <a:pt x="-7788" y="-253"/>
                        <a:pt x="-7788" y="-564"/>
                      </a:cubicBezTo>
                      <a:cubicBezTo>
                        <a:pt x="-7788" y="-875"/>
                        <a:pt x="-1411" y="-1128"/>
                        <a:pt x="6455" y="-1128"/>
                      </a:cubicBezTo>
                      <a:cubicBezTo>
                        <a:pt x="14321" y="-1128"/>
                        <a:pt x="20698" y="-875"/>
                        <a:pt x="20698" y="-564"/>
                      </a:cubicBezTo>
                      <a:cubicBezTo>
                        <a:pt x="20698" y="-258"/>
                        <a:pt x="14527" y="-8"/>
                        <a:pt x="6840" y="0"/>
                      </a:cubicBezTo>
                      <a:lnTo>
                        <a:pt x="14713" y="36200"/>
                      </a:lnTo>
                      <a:close/>
                    </a:path>
                  </a:pathLst>
                </a:custGeom>
                <a:noFill/>
                <a:ln w="38100">
                  <a:solidFill>
                    <a:srgbClr val="FF33CC"/>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8920" name="文本框 38919"/>
                <p:cNvSpPr txBox="1"/>
                <p:nvPr/>
              </p:nvSpPr>
              <p:spPr>
                <a:xfrm>
                  <a:off x="1536" y="660"/>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00"/>
                      </a:solidFill>
                      <a:effectLst>
                        <a:outerShdw blurRad="38100" dist="38100" dir="2700000">
                          <a:srgbClr val="C0C0C0"/>
                        </a:outerShdw>
                      </a:effectLst>
                      <a:ea typeface="宋体" pitchFamily="2" charset="-122"/>
                      <a:cs typeface="+mn-ea"/>
                    </a:rPr>
                    <a:t>1</a:t>
                  </a:r>
                  <a:endParaRPr lang="en-US" altLang="zh-CN" sz="2800" noProof="1">
                    <a:solidFill>
                      <a:srgbClr val="FF0000"/>
                    </a:solidFill>
                    <a:effectLst>
                      <a:outerShdw blurRad="38100" dist="38100" dir="2700000">
                        <a:srgbClr val="C0C0C0"/>
                      </a:outerShdw>
                    </a:effectLst>
                    <a:ea typeface="宋体" pitchFamily="2" charset="-122"/>
                  </a:endParaRPr>
                </a:p>
              </p:txBody>
            </p:sp>
            <p:sp>
              <p:nvSpPr>
                <p:cNvPr id="38921" name="文本框 38920"/>
                <p:cNvSpPr txBox="1"/>
                <p:nvPr/>
              </p:nvSpPr>
              <p:spPr>
                <a:xfrm>
                  <a:off x="1056" y="528"/>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3333FF"/>
                      </a:solidFill>
                      <a:effectLst>
                        <a:outerShdw blurRad="38100" dist="38100" dir="2700000">
                          <a:srgbClr val="C0C0C0"/>
                        </a:outerShdw>
                      </a:effectLst>
                      <a:ea typeface="宋体" pitchFamily="2" charset="-122"/>
                      <a:cs typeface="+mn-ea"/>
                    </a:rPr>
                    <a:t>2</a:t>
                  </a:r>
                  <a:endParaRPr lang="en-US" altLang="zh-CN" sz="2800" noProof="1">
                    <a:solidFill>
                      <a:srgbClr val="3333FF"/>
                    </a:solidFill>
                    <a:effectLst>
                      <a:outerShdw blurRad="38100" dist="38100" dir="2700000">
                        <a:srgbClr val="C0C0C0"/>
                      </a:outerShdw>
                    </a:effectLst>
                    <a:ea typeface="宋体" pitchFamily="2" charset="-122"/>
                  </a:endParaRPr>
                </a:p>
              </p:txBody>
            </p:sp>
            <p:sp>
              <p:nvSpPr>
                <p:cNvPr id="38922" name="文本框 38921"/>
                <p:cNvSpPr txBox="1"/>
                <p:nvPr/>
              </p:nvSpPr>
              <p:spPr>
                <a:xfrm>
                  <a:off x="930" y="864"/>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FF"/>
                      </a:solidFill>
                      <a:effectLst>
                        <a:outerShdw blurRad="38100" dist="38100" dir="2700000">
                          <a:srgbClr val="C0C0C0"/>
                        </a:outerShdw>
                      </a:effectLst>
                      <a:ea typeface="宋体" pitchFamily="2" charset="-122"/>
                      <a:cs typeface="+mn-ea"/>
                    </a:rPr>
                    <a:t>3</a:t>
                  </a:r>
                  <a:endParaRPr lang="en-US" altLang="zh-CN" sz="2800" noProof="1">
                    <a:solidFill>
                      <a:srgbClr val="FF00FF"/>
                    </a:solidFill>
                    <a:effectLst>
                      <a:outerShdw blurRad="38100" dist="38100" dir="2700000">
                        <a:srgbClr val="C0C0C0"/>
                      </a:outerShdw>
                    </a:effectLst>
                    <a:ea typeface="宋体" pitchFamily="2" charset="-122"/>
                  </a:endParaRPr>
                </a:p>
              </p:txBody>
            </p:sp>
            <p:sp>
              <p:nvSpPr>
                <p:cNvPr id="38923" name="文本框 38922"/>
                <p:cNvSpPr txBox="1"/>
                <p:nvPr/>
              </p:nvSpPr>
              <p:spPr>
                <a:xfrm>
                  <a:off x="1397" y="1056"/>
                  <a:ext cx="227" cy="327"/>
                </a:xfrm>
                <a:prstGeom prst="rect">
                  <a:avLst/>
                </a:prstGeom>
                <a:noFill/>
                <a:ln w="9525">
                  <a:noFill/>
                  <a:miter/>
                </a:ln>
              </p:spPr>
              <p:txBody>
                <a:bodyPr>
                  <a:spAutoFit/>
                </a:bodyPr>
                <a:lstStyle/>
                <a:p>
                  <a:pPr eaLnBrk="0" hangingPunct="0">
                    <a:spcBef>
                      <a:spcPct val="0"/>
                    </a:spcBef>
                  </a:pPr>
                  <a:r>
                    <a:rPr lang="en-US" altLang="zh-CN" sz="2800" noProof="1">
                      <a:effectLst>
                        <a:outerShdw blurRad="38100" dist="38100" dir="2700000">
                          <a:srgbClr val="C0C0C0"/>
                        </a:outerShdw>
                      </a:effectLst>
                      <a:ea typeface="宋体" pitchFamily="2" charset="-122"/>
                      <a:cs typeface="+mn-ea"/>
                    </a:rPr>
                    <a:t>4</a:t>
                  </a:r>
                  <a:endParaRPr lang="en-US" altLang="zh-CN" sz="2800" noProof="1">
                    <a:effectLst>
                      <a:outerShdw blurRad="38100" dist="38100" dir="2700000">
                        <a:srgbClr val="C0C0C0"/>
                      </a:outerShdw>
                    </a:effectLst>
                    <a:ea typeface="宋体" pitchFamily="2" charset="-122"/>
                  </a:endParaRPr>
                </a:p>
              </p:txBody>
            </p:sp>
            <p:sp>
              <p:nvSpPr>
                <p:cNvPr id="11276" name="任意多边形 38923"/>
                <p:cNvSpPr>
                  <a:spLocks noChangeArrowheads="1"/>
                </p:cNvSpPr>
                <p:nvPr/>
              </p:nvSpPr>
              <p:spPr bwMode="auto">
                <a:xfrm rot="3811826">
                  <a:off x="819" y="1817"/>
                  <a:ext cx="178" cy="91"/>
                </a:xfrm>
                <a:custGeom>
                  <a:avLst/>
                  <a:gdLst>
                    <a:gd name="T0" fmla="*/ 39923 w 39924"/>
                    <a:gd name="T1" fmla="*/ 8938 h 21600"/>
                    <a:gd name="T2" fmla="*/ 20259 w 39924"/>
                    <a:gd name="T3" fmla="*/ 21600 h 21600"/>
                    <a:gd name="T4" fmla="*/ -4 w 39924"/>
                    <a:gd name="T5" fmla="*/ 7498 h 21600"/>
                    <a:gd name="T6" fmla="*/ 0 w 39924"/>
                    <a:gd name="T7" fmla="*/ 7489 h 21600"/>
                    <a:gd name="T8" fmla="*/ -8 w 39924"/>
                    <a:gd name="T9" fmla="*/ 8143 h 21600"/>
                    <a:gd name="T10" fmla="*/ 39923 w 39924"/>
                    <a:gd name="T11" fmla="*/ 8938 h 21600"/>
                  </a:gdLst>
                  <a:ahLst/>
                  <a:cxnLst>
                    <a:cxn ang="0">
                      <a:pos x="T0" y="T1"/>
                    </a:cxn>
                    <a:cxn ang="0">
                      <a:pos x="T2" y="T3"/>
                    </a:cxn>
                    <a:cxn ang="0">
                      <a:pos x="T4" y="T5"/>
                    </a:cxn>
                    <a:cxn ang="0">
                      <a:pos x="T6" y="T7"/>
                    </a:cxn>
                    <a:cxn ang="0">
                      <a:pos x="T8" y="T9"/>
                    </a:cxn>
                    <a:cxn ang="0">
                      <a:pos x="T10" y="T11"/>
                    </a:cxn>
                  </a:cxnLst>
                  <a:rect l="0" t="0" r="r" b="b"/>
                  <a:pathLst>
                    <a:path w="39924" h="21600" fill="none">
                      <a:moveTo>
                        <a:pt x="39923" y="8938"/>
                      </a:moveTo>
                      <a:cubicBezTo>
                        <a:pt x="36525" y="16410"/>
                        <a:pt x="28998" y="21600"/>
                        <a:pt x="20259" y="21600"/>
                      </a:cubicBezTo>
                      <a:cubicBezTo>
                        <a:pt x="10964" y="21600"/>
                        <a:pt x="3041" y="15729"/>
                        <a:pt x="-4" y="7498"/>
                      </a:cubicBezTo>
                    </a:path>
                    <a:path w="39924" h="21600" stroke="0">
                      <a:moveTo>
                        <a:pt x="0" y="7489"/>
                      </a:moveTo>
                      <a:cubicBezTo>
                        <a:pt x="-1" y="7712"/>
                        <a:pt x="-4" y="7930"/>
                        <a:pt x="-8" y="8143"/>
                      </a:cubicBezTo>
                      <a:lnTo>
                        <a:pt x="39923" y="8938"/>
                      </a:lnTo>
                      <a:close/>
                    </a:path>
                  </a:pathLst>
                </a:custGeom>
                <a:noFill/>
                <a:ln w="38100">
                  <a:solidFill>
                    <a:srgbClr val="FF33CC"/>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8925" name="文本框 38924"/>
                <p:cNvSpPr txBox="1"/>
                <p:nvPr/>
              </p:nvSpPr>
              <p:spPr>
                <a:xfrm>
                  <a:off x="1248" y="1392"/>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00"/>
                      </a:solidFill>
                      <a:effectLst>
                        <a:outerShdw blurRad="38100" dist="38100" dir="2700000">
                          <a:srgbClr val="C0C0C0"/>
                        </a:outerShdw>
                      </a:effectLst>
                      <a:ea typeface="宋体" pitchFamily="2" charset="-122"/>
                      <a:cs typeface="+mn-ea"/>
                    </a:rPr>
                    <a:t>5</a:t>
                  </a:r>
                  <a:endParaRPr lang="en-US" altLang="zh-CN" sz="2800" noProof="1">
                    <a:solidFill>
                      <a:srgbClr val="FF0000"/>
                    </a:solidFill>
                    <a:effectLst>
                      <a:outerShdw blurRad="38100" dist="38100" dir="2700000">
                        <a:srgbClr val="C0C0C0"/>
                      </a:outerShdw>
                    </a:effectLst>
                    <a:ea typeface="宋体" pitchFamily="2" charset="-122"/>
                  </a:endParaRPr>
                </a:p>
              </p:txBody>
            </p:sp>
            <p:sp>
              <p:nvSpPr>
                <p:cNvPr id="38926" name="文本框 38925"/>
                <p:cNvSpPr txBox="1"/>
                <p:nvPr/>
              </p:nvSpPr>
              <p:spPr>
                <a:xfrm>
                  <a:off x="720" y="1344"/>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3333FF"/>
                      </a:solidFill>
                      <a:effectLst>
                        <a:outerShdw blurRad="38100" dist="38100" dir="2700000">
                          <a:srgbClr val="C0C0C0"/>
                        </a:outerShdw>
                      </a:effectLst>
                      <a:ea typeface="宋体" pitchFamily="2" charset="-122"/>
                      <a:cs typeface="+mn-ea"/>
                    </a:rPr>
                    <a:t>6</a:t>
                  </a:r>
                  <a:endParaRPr lang="en-US" altLang="zh-CN" sz="2800" noProof="1">
                    <a:solidFill>
                      <a:srgbClr val="3333FF"/>
                    </a:solidFill>
                    <a:effectLst>
                      <a:outerShdw blurRad="38100" dist="38100" dir="2700000">
                        <a:srgbClr val="C0C0C0"/>
                      </a:outerShdw>
                    </a:effectLst>
                    <a:ea typeface="宋体" pitchFamily="2" charset="-122"/>
                  </a:endParaRPr>
                </a:p>
              </p:txBody>
            </p:sp>
            <p:sp>
              <p:nvSpPr>
                <p:cNvPr id="38927" name="文本框 38926"/>
                <p:cNvSpPr txBox="1"/>
                <p:nvPr/>
              </p:nvSpPr>
              <p:spPr>
                <a:xfrm>
                  <a:off x="624" y="1824"/>
                  <a:ext cx="336" cy="327"/>
                </a:xfrm>
                <a:prstGeom prst="rect">
                  <a:avLst/>
                </a:prstGeom>
                <a:noFill/>
                <a:ln w="9525">
                  <a:noFill/>
                  <a:miter/>
                </a:ln>
              </p:spPr>
              <p:txBody>
                <a:bodyPr>
                  <a:spAutoFit/>
                </a:bodyPr>
                <a:lstStyle/>
                <a:p>
                  <a:pPr eaLnBrk="0" hangingPunct="0">
                    <a:spcBef>
                      <a:spcPct val="0"/>
                    </a:spcBef>
                  </a:pPr>
                  <a:r>
                    <a:rPr lang="en-US" altLang="zh-CN" sz="2800" noProof="1">
                      <a:solidFill>
                        <a:srgbClr val="FF33CC"/>
                      </a:solidFill>
                      <a:effectLst>
                        <a:outerShdw blurRad="38100" dist="38100" dir="2700000">
                          <a:srgbClr val="C0C0C0"/>
                        </a:outerShdw>
                      </a:effectLst>
                      <a:ea typeface="宋体" pitchFamily="2" charset="-122"/>
                      <a:cs typeface="+mn-ea"/>
                    </a:rPr>
                    <a:t>7</a:t>
                  </a:r>
                  <a:endParaRPr lang="en-US" altLang="zh-CN" sz="2800" noProof="1">
                    <a:solidFill>
                      <a:srgbClr val="FF33CC"/>
                    </a:solidFill>
                    <a:effectLst>
                      <a:outerShdw blurRad="38100" dist="38100" dir="2700000">
                        <a:srgbClr val="C0C0C0"/>
                      </a:outerShdw>
                    </a:effectLst>
                    <a:ea typeface="宋体" pitchFamily="2" charset="-122"/>
                  </a:endParaRPr>
                </a:p>
              </p:txBody>
            </p:sp>
            <p:sp>
              <p:nvSpPr>
                <p:cNvPr id="38928" name="文本框 38927"/>
                <p:cNvSpPr txBox="1"/>
                <p:nvPr/>
              </p:nvSpPr>
              <p:spPr>
                <a:xfrm>
                  <a:off x="1129" y="1824"/>
                  <a:ext cx="263" cy="327"/>
                </a:xfrm>
                <a:prstGeom prst="rect">
                  <a:avLst/>
                </a:prstGeom>
                <a:noFill/>
                <a:ln w="9525">
                  <a:noFill/>
                  <a:miter/>
                </a:ln>
              </p:spPr>
              <p:txBody>
                <a:bodyPr>
                  <a:spAutoFit/>
                </a:bodyPr>
                <a:lstStyle/>
                <a:p>
                  <a:pPr eaLnBrk="0" hangingPunct="0">
                    <a:spcBef>
                      <a:spcPct val="0"/>
                    </a:spcBef>
                  </a:pPr>
                  <a:r>
                    <a:rPr lang="en-US" altLang="zh-CN" sz="2800" noProof="1">
                      <a:effectLst>
                        <a:outerShdw blurRad="38100" dist="38100" dir="2700000">
                          <a:srgbClr val="C0C0C0"/>
                        </a:outerShdw>
                      </a:effectLst>
                      <a:ea typeface="宋体" pitchFamily="2" charset="-122"/>
                      <a:cs typeface="+mn-ea"/>
                    </a:rPr>
                    <a:t>8</a:t>
                  </a:r>
                  <a:endParaRPr lang="en-US" altLang="zh-CN" sz="2800" noProof="1">
                    <a:effectLst>
                      <a:outerShdw blurRad="38100" dist="38100" dir="2700000">
                        <a:srgbClr val="C0C0C0"/>
                      </a:outerShdw>
                    </a:effectLst>
                    <a:ea typeface="宋体" pitchFamily="2" charset="-122"/>
                  </a:endParaRPr>
                </a:p>
              </p:txBody>
            </p:sp>
            <p:sp>
              <p:nvSpPr>
                <p:cNvPr id="11281" name="直接连接符 38928"/>
                <p:cNvSpPr>
                  <a:spLocks noChangeShapeType="1"/>
                </p:cNvSpPr>
                <p:nvPr/>
              </p:nvSpPr>
              <p:spPr bwMode="auto">
                <a:xfrm rot="-399718">
                  <a:off x="576" y="672"/>
                  <a:ext cx="1825" cy="621"/>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8930" name="文本框 38929"/>
                <p:cNvSpPr txBox="1"/>
                <p:nvPr/>
              </p:nvSpPr>
              <p:spPr>
                <a:xfrm>
                  <a:off x="2364" y="1113"/>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D</a:t>
                  </a:r>
                  <a:endParaRPr lang="en-US" altLang="zh-CN" sz="2800" i="1" noProof="1">
                    <a:effectLst>
                      <a:outerShdw blurRad="38100" dist="38100" dir="2700000">
                        <a:srgbClr val="C0C0C0"/>
                      </a:outerShdw>
                    </a:effectLst>
                    <a:ea typeface="宋体" pitchFamily="2" charset="-122"/>
                  </a:endParaRPr>
                </a:p>
              </p:txBody>
            </p:sp>
            <p:sp>
              <p:nvSpPr>
                <p:cNvPr id="38931" name="文本框 38930"/>
                <p:cNvSpPr txBox="1"/>
                <p:nvPr/>
              </p:nvSpPr>
              <p:spPr>
                <a:xfrm>
                  <a:off x="318" y="480"/>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C</a:t>
                  </a:r>
                  <a:endParaRPr lang="en-US" altLang="zh-CN" sz="2800" i="1" noProof="1">
                    <a:effectLst>
                      <a:outerShdw blurRad="38100" dist="38100" dir="2700000">
                        <a:srgbClr val="C0C0C0"/>
                      </a:outerShdw>
                    </a:effectLst>
                    <a:ea typeface="宋体" pitchFamily="2" charset="-122"/>
                  </a:endParaRPr>
                </a:p>
              </p:txBody>
            </p:sp>
            <p:grpSp>
              <p:nvGrpSpPr>
                <p:cNvPr id="11284" name="组合 38931"/>
                <p:cNvGrpSpPr>
                  <a:grpSpLocks/>
                </p:cNvGrpSpPr>
                <p:nvPr/>
              </p:nvGrpSpPr>
              <p:grpSpPr bwMode="auto">
                <a:xfrm>
                  <a:off x="-30" y="1480"/>
                  <a:ext cx="2700" cy="527"/>
                  <a:chOff x="-30" y="1480"/>
                  <a:chExt cx="2700" cy="527"/>
                </a:xfrm>
              </p:grpSpPr>
              <p:sp>
                <p:nvSpPr>
                  <p:cNvPr id="11285" name="直接连接符 38932"/>
                  <p:cNvSpPr>
                    <a:spLocks noChangeShapeType="1"/>
                  </p:cNvSpPr>
                  <p:nvPr/>
                </p:nvSpPr>
                <p:spPr bwMode="auto">
                  <a:xfrm rot="419865" flipV="1">
                    <a:off x="246" y="1522"/>
                    <a:ext cx="2055" cy="451"/>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8934" name="文本框 38933"/>
                  <p:cNvSpPr txBox="1"/>
                  <p:nvPr/>
                </p:nvSpPr>
                <p:spPr>
                  <a:xfrm>
                    <a:off x="-30" y="1680"/>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A</a:t>
                    </a:r>
                    <a:endParaRPr lang="en-US" altLang="zh-CN" sz="2800" i="1" noProof="1">
                      <a:effectLst>
                        <a:outerShdw blurRad="38100" dist="38100" dir="2700000">
                          <a:srgbClr val="C0C0C0"/>
                        </a:outerShdw>
                      </a:effectLst>
                      <a:ea typeface="宋体" pitchFamily="2" charset="-122"/>
                    </a:endParaRPr>
                  </a:p>
                </p:txBody>
              </p:sp>
              <p:sp>
                <p:nvSpPr>
                  <p:cNvPr id="38935" name="文本框 38934"/>
                  <p:cNvSpPr txBox="1"/>
                  <p:nvPr/>
                </p:nvSpPr>
                <p:spPr>
                  <a:xfrm>
                    <a:off x="2352" y="1480"/>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B</a:t>
                    </a:r>
                    <a:endParaRPr lang="en-US" altLang="zh-CN" sz="2800" i="1" noProof="1">
                      <a:effectLst>
                        <a:outerShdw blurRad="38100" dist="38100" dir="2700000">
                          <a:srgbClr val="C0C0C0"/>
                        </a:outerShdw>
                      </a:effectLst>
                      <a:ea typeface="宋体" pitchFamily="2" charset="-122"/>
                    </a:endParaRPr>
                  </a:p>
                </p:txBody>
              </p:sp>
            </p:grpSp>
            <p:sp>
              <p:nvSpPr>
                <p:cNvPr id="11288" name="直接连接符 38935"/>
                <p:cNvSpPr>
                  <a:spLocks noChangeShapeType="1"/>
                </p:cNvSpPr>
                <p:nvPr/>
              </p:nvSpPr>
              <p:spPr bwMode="auto">
                <a:xfrm flipH="1">
                  <a:off x="907" y="624"/>
                  <a:ext cx="565" cy="14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8937" name="文本框 38936"/>
                <p:cNvSpPr txBox="1"/>
                <p:nvPr/>
              </p:nvSpPr>
              <p:spPr>
                <a:xfrm>
                  <a:off x="1463" y="432"/>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E</a:t>
                  </a:r>
                  <a:endParaRPr lang="en-US" altLang="zh-CN" sz="2800" i="1" noProof="1">
                    <a:effectLst>
                      <a:outerShdw blurRad="38100" dist="38100" dir="2700000">
                        <a:srgbClr val="C0C0C0"/>
                      </a:outerShdw>
                    </a:effectLst>
                    <a:ea typeface="宋体" pitchFamily="2" charset="-122"/>
                  </a:endParaRPr>
                </a:p>
              </p:txBody>
            </p:sp>
            <p:sp>
              <p:nvSpPr>
                <p:cNvPr id="11290" name="任意多边形 38937"/>
                <p:cNvSpPr>
                  <a:spLocks noChangeArrowheads="1"/>
                </p:cNvSpPr>
                <p:nvPr/>
              </p:nvSpPr>
              <p:spPr bwMode="auto">
                <a:xfrm>
                  <a:off x="1152" y="760"/>
                  <a:ext cx="240" cy="152"/>
                </a:xfrm>
                <a:custGeom>
                  <a:avLst/>
                  <a:gdLst>
                    <a:gd name="T0" fmla="*/ 0 w 240"/>
                    <a:gd name="T1" fmla="*/ 152 h 152"/>
                    <a:gd name="T2" fmla="*/ 48 w 240"/>
                    <a:gd name="T3" fmla="*/ 56 h 152"/>
                    <a:gd name="T4" fmla="*/ 144 w 240"/>
                    <a:gd name="T5" fmla="*/ 8 h 152"/>
                    <a:gd name="T6" fmla="*/ 240 w 240"/>
                    <a:gd name="T7" fmla="*/ 8 h 152"/>
                  </a:gdLst>
                  <a:ahLst/>
                  <a:cxnLst>
                    <a:cxn ang="0">
                      <a:pos x="T0" y="T1"/>
                    </a:cxn>
                    <a:cxn ang="0">
                      <a:pos x="T2" y="T3"/>
                    </a:cxn>
                    <a:cxn ang="0">
                      <a:pos x="T4" y="T5"/>
                    </a:cxn>
                    <a:cxn ang="0">
                      <a:pos x="T6" y="T7"/>
                    </a:cxn>
                  </a:cxnLst>
                  <a:rect l="0" t="0" r="r" b="b"/>
                  <a:pathLst>
                    <a:path w="240" h="152">
                      <a:moveTo>
                        <a:pt x="0" y="152"/>
                      </a:moveTo>
                      <a:cubicBezTo>
                        <a:pt x="12" y="116"/>
                        <a:pt x="24" y="80"/>
                        <a:pt x="48" y="56"/>
                      </a:cubicBezTo>
                      <a:cubicBezTo>
                        <a:pt x="72" y="32"/>
                        <a:pt x="112" y="16"/>
                        <a:pt x="144" y="8"/>
                      </a:cubicBezTo>
                      <a:cubicBezTo>
                        <a:pt x="176" y="0"/>
                        <a:pt x="208" y="4"/>
                        <a:pt x="240" y="8"/>
                      </a:cubicBezTo>
                    </a:path>
                  </a:pathLst>
                </a:custGeom>
                <a:noFill/>
                <a:ln w="3810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1291" name="任意多边形 38938"/>
                <p:cNvSpPr>
                  <a:spLocks noChangeArrowheads="1"/>
                </p:cNvSpPr>
                <p:nvPr/>
              </p:nvSpPr>
              <p:spPr bwMode="auto">
                <a:xfrm flipH="1">
                  <a:off x="864" y="1536"/>
                  <a:ext cx="240" cy="240"/>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1292" name="任意多边形 38939"/>
                <p:cNvSpPr>
                  <a:spLocks noChangeArrowheads="1"/>
                </p:cNvSpPr>
                <p:nvPr/>
              </p:nvSpPr>
              <p:spPr bwMode="auto">
                <a:xfrm flipV="1">
                  <a:off x="960" y="1728"/>
                  <a:ext cx="336" cy="240"/>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1293" name="任意多边形 38940"/>
                <p:cNvSpPr>
                  <a:spLocks noChangeArrowheads="1"/>
                </p:cNvSpPr>
                <p:nvPr/>
              </p:nvSpPr>
              <p:spPr bwMode="auto">
                <a:xfrm flipV="1">
                  <a:off x="1296" y="1008"/>
                  <a:ext cx="240" cy="96"/>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1294" name="任意多边形 38941"/>
                <p:cNvSpPr>
                  <a:spLocks noChangeAspect="1" noChangeArrowheads="1"/>
                </p:cNvSpPr>
                <p:nvPr/>
              </p:nvSpPr>
              <p:spPr bwMode="auto">
                <a:xfrm rot="361851">
                  <a:off x="1349" y="773"/>
                  <a:ext cx="247" cy="235"/>
                </a:xfrm>
                <a:custGeom>
                  <a:avLst/>
                  <a:gdLst>
                    <a:gd name="T0" fmla="*/ 6778 w 21600"/>
                    <a:gd name="T1" fmla="*/ 0 h 20509"/>
                    <a:gd name="T2" fmla="*/ 21600 w 21600"/>
                    <a:gd name="T3" fmla="*/ 20509 h 20509"/>
                    <a:gd name="T4" fmla="*/ 21600 w 21600"/>
                    <a:gd name="T5" fmla="*/ 20509 h 20509"/>
                    <a:gd name="T6" fmla="*/ 21598 w 21600"/>
                    <a:gd name="T7" fmla="*/ 19964 h 20509"/>
                    <a:gd name="T8" fmla="*/ 29009 w 21600"/>
                    <a:gd name="T9" fmla="*/ -1090 h 20509"/>
                    <a:gd name="T10" fmla="*/ 36420 w 21600"/>
                    <a:gd name="T11" fmla="*/ 19964 h 20509"/>
                    <a:gd name="T12" fmla="*/ 36251 w 21600"/>
                    <a:gd name="T13" fmla="*/ 24449 h 20509"/>
                    <a:gd name="T14" fmla="*/ 6778 w 21600"/>
                    <a:gd name="T15" fmla="*/ 0 h 20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00" h="20509" fill="none">
                      <a:moveTo>
                        <a:pt x="6778" y="0"/>
                      </a:moveTo>
                      <a:cubicBezTo>
                        <a:pt x="15392" y="2843"/>
                        <a:pt x="21600" y="10951"/>
                        <a:pt x="21600" y="20509"/>
                      </a:cubicBezTo>
                    </a:path>
                    <a:path w="21600" h="20509" stroke="0">
                      <a:moveTo>
                        <a:pt x="21600" y="20509"/>
                      </a:moveTo>
                      <a:cubicBezTo>
                        <a:pt x="21599" y="20328"/>
                        <a:pt x="21598" y="20146"/>
                        <a:pt x="21598" y="19964"/>
                      </a:cubicBezTo>
                      <a:cubicBezTo>
                        <a:pt x="21598" y="8336"/>
                        <a:pt x="24916" y="-1090"/>
                        <a:pt x="29009" y="-1090"/>
                      </a:cubicBezTo>
                      <a:cubicBezTo>
                        <a:pt x="33102" y="-1090"/>
                        <a:pt x="36420" y="8336"/>
                        <a:pt x="36420" y="19964"/>
                      </a:cubicBezTo>
                      <a:cubicBezTo>
                        <a:pt x="36420" y="21505"/>
                        <a:pt x="36362" y="23008"/>
                        <a:pt x="36251" y="24449"/>
                      </a:cubicBezTo>
                      <a:lnTo>
                        <a:pt x="6778" y="0"/>
                      </a:lnTo>
                      <a:close/>
                    </a:path>
                  </a:pathLst>
                </a:custGeom>
                <a:noFill/>
                <a:ln w="38100">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1295" name="任意多边形 38942"/>
                <p:cNvSpPr>
                  <a:spLocks noChangeAspect="1" noChangeArrowheads="1"/>
                </p:cNvSpPr>
                <p:nvPr/>
              </p:nvSpPr>
              <p:spPr bwMode="auto">
                <a:xfrm rot="967655">
                  <a:off x="1104" y="1536"/>
                  <a:ext cx="172" cy="17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sp>
            <p:nvSpPr>
              <p:cNvPr id="38944" name="矩形 38943"/>
              <p:cNvSpPr/>
              <p:nvPr/>
            </p:nvSpPr>
            <p:spPr>
              <a:xfrm>
                <a:off x="480" y="2112"/>
                <a:ext cx="866" cy="288"/>
              </a:xfrm>
              <a:prstGeom prst="rect">
                <a:avLst/>
              </a:prstGeom>
              <a:noFill/>
              <a:ln w="9525">
                <a:noFill/>
                <a:miter/>
              </a:ln>
            </p:spPr>
            <p:txBody>
              <a:bodyPr>
                <a:spAutoFit/>
              </a:bodyPr>
              <a:lstStyle/>
              <a:p>
                <a:pPr algn="ctr">
                  <a:spcBef>
                    <a:spcPct val="0"/>
                  </a:spcBef>
                </a:pPr>
                <a:endParaRPr lang="zh-CN" altLang="en-US" sz="2400" b="1">
                  <a:solidFill>
                    <a:srgbClr val="0000CC"/>
                  </a:solidFill>
                  <a:effectLst>
                    <a:outerShdw blurRad="38100" dist="38100" dir="2700000" algn="tl">
                      <a:srgbClr val="C0C0C0"/>
                    </a:outerShdw>
                  </a:effectLst>
                  <a:latin typeface="华文中宋" charset="-122"/>
                  <a:ea typeface="华文中宋" charset="-122"/>
                </a:endParaRPr>
              </a:p>
            </p:txBody>
          </p:sp>
        </p:grpSp>
      </p:grpSp>
      <p:grpSp>
        <p:nvGrpSpPr>
          <p:cNvPr id="38945" name="组合 38944"/>
          <p:cNvGrpSpPr>
            <a:grpSpLocks/>
          </p:cNvGrpSpPr>
          <p:nvPr/>
        </p:nvGrpSpPr>
        <p:grpSpPr bwMode="auto">
          <a:xfrm>
            <a:off x="3352800" y="1600200"/>
            <a:ext cx="1981200" cy="1828800"/>
            <a:chOff x="1056" y="720"/>
            <a:chExt cx="1248" cy="1152"/>
          </a:xfrm>
        </p:grpSpPr>
        <p:sp>
          <p:nvSpPr>
            <p:cNvPr id="11298" name="任意多边形 38945"/>
            <p:cNvSpPr>
              <a:spLocks noChangeArrowheads="1"/>
            </p:cNvSpPr>
            <p:nvPr/>
          </p:nvSpPr>
          <p:spPr bwMode="auto">
            <a:xfrm>
              <a:off x="1056" y="720"/>
              <a:ext cx="1248" cy="1152"/>
            </a:xfrm>
            <a:custGeom>
              <a:avLst/>
              <a:gdLst>
                <a:gd name="T0" fmla="*/ 1248 w 1248"/>
                <a:gd name="T1" fmla="*/ 1008 h 1152"/>
                <a:gd name="T2" fmla="*/ 0 w 1248"/>
                <a:gd name="T3" fmla="*/ 1152 h 1152"/>
                <a:gd name="T4" fmla="*/ 432 w 1248"/>
                <a:gd name="T5" fmla="*/ 0 h 1152"/>
              </a:gdLst>
              <a:ahLst/>
              <a:cxnLst>
                <a:cxn ang="0">
                  <a:pos x="T0" y="T1"/>
                </a:cxn>
                <a:cxn ang="0">
                  <a:pos x="T2" y="T3"/>
                </a:cxn>
                <a:cxn ang="0">
                  <a:pos x="T4" y="T5"/>
                </a:cxn>
              </a:cxnLst>
              <a:rect l="0" t="0" r="r" b="b"/>
              <a:pathLst>
                <a:path w="1248" h="1152">
                  <a:moveTo>
                    <a:pt x="1248" y="1008"/>
                  </a:moveTo>
                  <a:lnTo>
                    <a:pt x="0" y="1152"/>
                  </a:lnTo>
                  <a:lnTo>
                    <a:pt x="432" y="0"/>
                  </a:lnTo>
                </a:path>
              </a:pathLst>
            </a:cu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1299" name="直接连接符 38946"/>
            <p:cNvSpPr>
              <a:spLocks noChangeShapeType="1"/>
            </p:cNvSpPr>
            <p:nvPr/>
          </p:nvSpPr>
          <p:spPr bwMode="auto">
            <a:xfrm>
              <a:off x="1344" y="1056"/>
              <a:ext cx="768" cy="144"/>
            </a:xfrm>
            <a:prstGeom prst="line">
              <a:avLst/>
            </a:prstGeom>
            <a:noFill/>
            <a:ln w="38100">
              <a:solidFill>
                <a:schemeClr val="accent2"/>
              </a:solidFill>
              <a:miter lim="800000"/>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grpSp>
        <p:nvGrpSpPr>
          <p:cNvPr id="38948" name="组合 38947"/>
          <p:cNvGrpSpPr>
            <a:grpSpLocks/>
          </p:cNvGrpSpPr>
          <p:nvPr/>
        </p:nvGrpSpPr>
        <p:grpSpPr bwMode="auto">
          <a:xfrm>
            <a:off x="2438400" y="1600200"/>
            <a:ext cx="1600200" cy="1905000"/>
            <a:chOff x="480" y="720"/>
            <a:chExt cx="1008" cy="1200"/>
          </a:xfrm>
        </p:grpSpPr>
        <p:sp>
          <p:nvSpPr>
            <p:cNvPr id="11301" name="任意多边形 38948"/>
            <p:cNvSpPr>
              <a:spLocks noChangeArrowheads="1"/>
            </p:cNvSpPr>
            <p:nvPr/>
          </p:nvSpPr>
          <p:spPr bwMode="auto">
            <a:xfrm>
              <a:off x="480" y="720"/>
              <a:ext cx="1008" cy="1200"/>
            </a:xfrm>
            <a:custGeom>
              <a:avLst/>
              <a:gdLst>
                <a:gd name="T0" fmla="*/ 0 w 1008"/>
                <a:gd name="T1" fmla="*/ 1200 h 1200"/>
                <a:gd name="T2" fmla="*/ 576 w 1008"/>
                <a:gd name="T3" fmla="*/ 1152 h 1200"/>
                <a:gd name="T4" fmla="*/ 1008 w 1008"/>
                <a:gd name="T5" fmla="*/ 0 h 1200"/>
              </a:gdLst>
              <a:ahLst/>
              <a:cxnLst>
                <a:cxn ang="0">
                  <a:pos x="T0" y="T1"/>
                </a:cxn>
                <a:cxn ang="0">
                  <a:pos x="T2" y="T3"/>
                </a:cxn>
                <a:cxn ang="0">
                  <a:pos x="T4" y="T5"/>
                </a:cxn>
              </a:cxnLst>
              <a:rect l="0" t="0" r="r" b="b"/>
              <a:pathLst>
                <a:path w="1008" h="1200">
                  <a:moveTo>
                    <a:pt x="0" y="1200"/>
                  </a:moveTo>
                  <a:lnTo>
                    <a:pt x="576" y="1152"/>
                  </a:lnTo>
                  <a:lnTo>
                    <a:pt x="1008" y="0"/>
                  </a:lnTo>
                </a:path>
              </a:pathLst>
            </a:custGeom>
            <a:noFill/>
            <a:ln w="3810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1302" name="直接连接符 38949"/>
            <p:cNvSpPr>
              <a:spLocks noChangeShapeType="1"/>
            </p:cNvSpPr>
            <p:nvPr/>
          </p:nvSpPr>
          <p:spPr bwMode="auto">
            <a:xfrm flipH="1" flipV="1">
              <a:off x="720" y="912"/>
              <a:ext cx="624" cy="144"/>
            </a:xfrm>
            <a:prstGeom prst="line">
              <a:avLst/>
            </a:prstGeom>
            <a:noFill/>
            <a:ln w="38100">
              <a:solidFill>
                <a:srgbClr val="0000CC"/>
              </a:solidFill>
              <a:miter lim="800000"/>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grpSp>
        <p:nvGrpSpPr>
          <p:cNvPr id="38951" name="组合 38950"/>
          <p:cNvGrpSpPr>
            <a:grpSpLocks/>
          </p:cNvGrpSpPr>
          <p:nvPr/>
        </p:nvGrpSpPr>
        <p:grpSpPr bwMode="auto">
          <a:xfrm>
            <a:off x="2438400" y="1905000"/>
            <a:ext cx="1371600" cy="2057400"/>
            <a:chOff x="528" y="912"/>
            <a:chExt cx="864" cy="1296"/>
          </a:xfrm>
        </p:grpSpPr>
        <p:sp>
          <p:nvSpPr>
            <p:cNvPr id="11304" name="任意多边形 38951"/>
            <p:cNvSpPr>
              <a:spLocks noChangeArrowheads="1"/>
            </p:cNvSpPr>
            <p:nvPr/>
          </p:nvSpPr>
          <p:spPr bwMode="auto">
            <a:xfrm>
              <a:off x="816" y="912"/>
              <a:ext cx="576" cy="1296"/>
            </a:xfrm>
            <a:custGeom>
              <a:avLst/>
              <a:gdLst>
                <a:gd name="T0" fmla="*/ 0 w 576"/>
                <a:gd name="T1" fmla="*/ 0 h 1296"/>
                <a:gd name="T2" fmla="*/ 576 w 576"/>
                <a:gd name="T3" fmla="*/ 144 h 1296"/>
                <a:gd name="T4" fmla="*/ 144 w 576"/>
                <a:gd name="T5" fmla="*/ 1296 h 1296"/>
              </a:gdLst>
              <a:ahLst/>
              <a:cxnLst>
                <a:cxn ang="0">
                  <a:pos x="T0" y="T1"/>
                </a:cxn>
                <a:cxn ang="0">
                  <a:pos x="T2" y="T3"/>
                </a:cxn>
                <a:cxn ang="0">
                  <a:pos x="T4" y="T5"/>
                </a:cxn>
              </a:cxnLst>
              <a:rect l="0" t="0" r="r" b="b"/>
              <a:pathLst>
                <a:path w="576" h="1296">
                  <a:moveTo>
                    <a:pt x="0" y="0"/>
                  </a:moveTo>
                  <a:lnTo>
                    <a:pt x="576" y="144"/>
                  </a:lnTo>
                  <a:lnTo>
                    <a:pt x="144" y="1296"/>
                  </a:lnTo>
                </a:path>
              </a:pathLst>
            </a:custGeom>
            <a:noFill/>
            <a:ln w="38100">
              <a:solidFill>
                <a:srgbClr val="FF66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1305" name="直接连接符 38952"/>
            <p:cNvSpPr>
              <a:spLocks noChangeShapeType="1"/>
            </p:cNvSpPr>
            <p:nvPr/>
          </p:nvSpPr>
          <p:spPr bwMode="auto">
            <a:xfrm flipH="1">
              <a:off x="528" y="1872"/>
              <a:ext cx="528" cy="48"/>
            </a:xfrm>
            <a:prstGeom prst="line">
              <a:avLst/>
            </a:prstGeom>
            <a:noFill/>
            <a:ln w="38100">
              <a:solidFill>
                <a:srgbClr val="FF6600"/>
              </a:solidFill>
              <a:miter lim="800000"/>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grpSp>
        <p:nvGrpSpPr>
          <p:cNvPr id="38954" name="组合 38953"/>
          <p:cNvGrpSpPr>
            <a:grpSpLocks/>
          </p:cNvGrpSpPr>
          <p:nvPr/>
        </p:nvGrpSpPr>
        <p:grpSpPr bwMode="auto">
          <a:xfrm>
            <a:off x="3124200" y="2133600"/>
            <a:ext cx="1752600" cy="1828800"/>
            <a:chOff x="912" y="1056"/>
            <a:chExt cx="1104" cy="1152"/>
          </a:xfrm>
        </p:grpSpPr>
        <p:sp>
          <p:nvSpPr>
            <p:cNvPr id="11307" name="任意多边形 38954"/>
            <p:cNvSpPr>
              <a:spLocks noChangeArrowheads="1"/>
            </p:cNvSpPr>
            <p:nvPr/>
          </p:nvSpPr>
          <p:spPr bwMode="auto">
            <a:xfrm>
              <a:off x="912" y="1056"/>
              <a:ext cx="1104" cy="1152"/>
            </a:xfrm>
            <a:custGeom>
              <a:avLst/>
              <a:gdLst>
                <a:gd name="T0" fmla="*/ 1104 w 1104"/>
                <a:gd name="T1" fmla="*/ 144 h 1152"/>
                <a:gd name="T2" fmla="*/ 432 w 1104"/>
                <a:gd name="T3" fmla="*/ 0 h 1152"/>
                <a:gd name="T4" fmla="*/ 0 w 1104"/>
                <a:gd name="T5" fmla="*/ 1152 h 1152"/>
              </a:gdLst>
              <a:ahLst/>
              <a:cxnLst>
                <a:cxn ang="0">
                  <a:pos x="T0" y="T1"/>
                </a:cxn>
                <a:cxn ang="0">
                  <a:pos x="T2" y="T3"/>
                </a:cxn>
                <a:cxn ang="0">
                  <a:pos x="T4" y="T5"/>
                </a:cxn>
              </a:cxnLst>
              <a:rect l="0" t="0" r="r" b="b"/>
              <a:pathLst>
                <a:path w="1104" h="1152">
                  <a:moveTo>
                    <a:pt x="1104" y="144"/>
                  </a:moveTo>
                  <a:lnTo>
                    <a:pt x="432" y="0"/>
                  </a:lnTo>
                  <a:lnTo>
                    <a:pt x="0" y="1152"/>
                  </a:lnTo>
                </a:path>
              </a:pathLst>
            </a:cu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1308" name="直接连接符 38955"/>
            <p:cNvSpPr>
              <a:spLocks noChangeShapeType="1"/>
            </p:cNvSpPr>
            <p:nvPr/>
          </p:nvSpPr>
          <p:spPr bwMode="auto">
            <a:xfrm flipV="1">
              <a:off x="1104" y="1824"/>
              <a:ext cx="528" cy="48"/>
            </a:xfrm>
            <a:prstGeom prst="line">
              <a:avLst/>
            </a:prstGeom>
            <a:noFill/>
            <a:ln w="38100">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grpSp>
        <p:nvGrpSpPr>
          <p:cNvPr id="38957" name="组合 38956"/>
          <p:cNvGrpSpPr>
            <a:grpSpLocks/>
          </p:cNvGrpSpPr>
          <p:nvPr/>
        </p:nvGrpSpPr>
        <p:grpSpPr bwMode="auto">
          <a:xfrm>
            <a:off x="1981200" y="4267200"/>
            <a:ext cx="1981200" cy="2362200"/>
            <a:chOff x="288" y="2880"/>
            <a:chExt cx="1248" cy="1488"/>
          </a:xfrm>
        </p:grpSpPr>
        <p:grpSp>
          <p:nvGrpSpPr>
            <p:cNvPr id="11310" name="组合 38957"/>
            <p:cNvGrpSpPr>
              <a:grpSpLocks/>
            </p:cNvGrpSpPr>
            <p:nvPr/>
          </p:nvGrpSpPr>
          <p:grpSpPr bwMode="auto">
            <a:xfrm>
              <a:off x="288" y="2880"/>
              <a:ext cx="1248" cy="1488"/>
              <a:chOff x="384" y="2736"/>
              <a:chExt cx="1248" cy="1488"/>
            </a:xfrm>
          </p:grpSpPr>
          <p:grpSp>
            <p:nvGrpSpPr>
              <p:cNvPr id="11311" name="组合 38958"/>
              <p:cNvGrpSpPr>
                <a:grpSpLocks/>
              </p:cNvGrpSpPr>
              <p:nvPr/>
            </p:nvGrpSpPr>
            <p:grpSpPr bwMode="auto">
              <a:xfrm>
                <a:off x="384" y="2736"/>
                <a:ext cx="1248" cy="1152"/>
                <a:chOff x="1056" y="720"/>
                <a:chExt cx="1248" cy="1152"/>
              </a:xfrm>
            </p:grpSpPr>
            <p:sp>
              <p:nvSpPr>
                <p:cNvPr id="11312" name="任意多边形 38959"/>
                <p:cNvSpPr>
                  <a:spLocks noChangeArrowheads="1"/>
                </p:cNvSpPr>
                <p:nvPr/>
              </p:nvSpPr>
              <p:spPr bwMode="auto">
                <a:xfrm>
                  <a:off x="1056" y="720"/>
                  <a:ext cx="1248" cy="1152"/>
                </a:xfrm>
                <a:custGeom>
                  <a:avLst/>
                  <a:gdLst>
                    <a:gd name="T0" fmla="*/ 1248 w 1248"/>
                    <a:gd name="T1" fmla="*/ 1008 h 1152"/>
                    <a:gd name="T2" fmla="*/ 0 w 1248"/>
                    <a:gd name="T3" fmla="*/ 1152 h 1152"/>
                    <a:gd name="T4" fmla="*/ 432 w 1248"/>
                    <a:gd name="T5" fmla="*/ 0 h 1152"/>
                  </a:gdLst>
                  <a:ahLst/>
                  <a:cxnLst>
                    <a:cxn ang="0">
                      <a:pos x="T0" y="T1"/>
                    </a:cxn>
                    <a:cxn ang="0">
                      <a:pos x="T2" y="T3"/>
                    </a:cxn>
                    <a:cxn ang="0">
                      <a:pos x="T4" y="T5"/>
                    </a:cxn>
                  </a:cxnLst>
                  <a:rect l="0" t="0" r="r" b="b"/>
                  <a:pathLst>
                    <a:path w="1248" h="1152">
                      <a:moveTo>
                        <a:pt x="1248" y="1008"/>
                      </a:moveTo>
                      <a:lnTo>
                        <a:pt x="0" y="1152"/>
                      </a:lnTo>
                      <a:lnTo>
                        <a:pt x="432" y="0"/>
                      </a:lnTo>
                    </a:path>
                  </a:pathLst>
                </a:cu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1313" name="直接连接符 38960"/>
                <p:cNvSpPr>
                  <a:spLocks noChangeShapeType="1"/>
                </p:cNvSpPr>
                <p:nvPr/>
              </p:nvSpPr>
              <p:spPr bwMode="auto">
                <a:xfrm>
                  <a:off x="1344" y="1056"/>
                  <a:ext cx="768" cy="144"/>
                </a:xfrm>
                <a:prstGeom prst="line">
                  <a:avLst/>
                </a:prstGeom>
                <a:noFill/>
                <a:ln w="38100">
                  <a:solidFill>
                    <a:schemeClr val="accent2"/>
                  </a:solidFill>
                  <a:miter lim="800000"/>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
            <p:nvSpPr>
              <p:cNvPr id="38962" name="矩形 38961"/>
              <p:cNvSpPr/>
              <p:nvPr/>
            </p:nvSpPr>
            <p:spPr>
              <a:xfrm>
                <a:off x="667" y="3897"/>
                <a:ext cx="341" cy="327"/>
              </a:xfrm>
              <a:prstGeom prst="rect">
                <a:avLst/>
              </a:prstGeom>
              <a:noFill/>
              <a:ln w="9525">
                <a:noFill/>
                <a:miter/>
              </a:ln>
            </p:spPr>
            <p:txBody>
              <a:bodyPr wrap="none">
                <a:spAutoFit/>
              </a:bodyPr>
              <a:lstStyle/>
              <a:p>
                <a:pPr>
                  <a:spcBef>
                    <a:spcPct val="0"/>
                  </a:spcBef>
                </a:pPr>
                <a:r>
                  <a:rPr lang="zh-CN" altLang="en-US" sz="2800" b="1" noProof="1">
                    <a:effectLst>
                      <a:outerShdw blurRad="38100" dist="38100" dir="2700000">
                        <a:srgbClr val="C0C0C0"/>
                      </a:outerShdw>
                    </a:effectLst>
                    <a:latin typeface="Times New Roman" pitchFamily="18" charset="0"/>
                    <a:ea typeface="宋体" pitchFamily="2" charset="-122"/>
                    <a:cs typeface="+mn-ea"/>
                  </a:rPr>
                  <a:t>①</a:t>
                </a:r>
                <a:endParaRPr lang="zh-CN" altLang="en-US" sz="2800" b="1" noProof="1">
                  <a:effectLst>
                    <a:outerShdw blurRad="38100" dist="38100" dir="2700000">
                      <a:srgbClr val="C0C0C0"/>
                    </a:outerShdw>
                  </a:effectLst>
                  <a:latin typeface="Times New Roman" pitchFamily="18" charset="0"/>
                  <a:ea typeface="宋体" pitchFamily="2" charset="-122"/>
                </a:endParaRPr>
              </a:p>
            </p:txBody>
          </p:sp>
        </p:grpSp>
        <p:grpSp>
          <p:nvGrpSpPr>
            <p:cNvPr id="11315" name="组合 38962"/>
            <p:cNvGrpSpPr>
              <a:grpSpLocks/>
            </p:cNvGrpSpPr>
            <p:nvPr/>
          </p:nvGrpSpPr>
          <p:grpSpPr bwMode="auto">
            <a:xfrm>
              <a:off x="384" y="3552"/>
              <a:ext cx="336" cy="432"/>
              <a:chOff x="288" y="3408"/>
              <a:chExt cx="336" cy="432"/>
            </a:xfrm>
          </p:grpSpPr>
          <p:sp>
            <p:nvSpPr>
              <p:cNvPr id="11316" name="任意多边形 38963"/>
              <p:cNvSpPr>
                <a:spLocks noChangeArrowheads="1"/>
              </p:cNvSpPr>
              <p:nvPr/>
            </p:nvSpPr>
            <p:spPr bwMode="auto">
              <a:xfrm>
                <a:off x="288" y="3648"/>
                <a:ext cx="192" cy="19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8965" name="矩形 38964"/>
              <p:cNvSpPr/>
              <p:nvPr/>
            </p:nvSpPr>
            <p:spPr>
              <a:xfrm>
                <a:off x="395" y="3408"/>
                <a:ext cx="229" cy="327"/>
              </a:xfrm>
              <a:prstGeom prst="rect">
                <a:avLst/>
              </a:prstGeom>
              <a:noFill/>
              <a:ln w="9525">
                <a:noFill/>
                <a:miter/>
              </a:ln>
            </p:spPr>
            <p:txBody>
              <a:bodyPr wrap="none">
                <a:spAutoFit/>
              </a:bodyPr>
              <a:lstStyle/>
              <a:p>
                <a:pPr>
                  <a:spcBef>
                    <a:spcPct val="0"/>
                  </a:spcBef>
                </a:pPr>
                <a:r>
                  <a:rPr lang="en-US" altLang="zh-CN" sz="2800" b="1" noProof="1">
                    <a:solidFill>
                      <a:srgbClr val="000099"/>
                    </a:solidFill>
                    <a:effectLst>
                      <a:outerShdw blurRad="38100" dist="38100" dir="2700000">
                        <a:srgbClr val="C0C0C0"/>
                      </a:outerShdw>
                    </a:effectLst>
                    <a:latin typeface="宋体" pitchFamily="2" charset="-122"/>
                    <a:ea typeface="宋体" pitchFamily="2" charset="-122"/>
                    <a:cs typeface="+mn-ea"/>
                  </a:rPr>
                  <a:t>5</a:t>
                </a:r>
                <a:endParaRPr lang="en-US" altLang="zh-CN" sz="2800" b="1" noProof="1">
                  <a:solidFill>
                    <a:srgbClr val="000099"/>
                  </a:solidFill>
                  <a:effectLst>
                    <a:outerShdw blurRad="38100" dist="38100" dir="2700000">
                      <a:srgbClr val="C0C0C0"/>
                    </a:outerShdw>
                  </a:effectLst>
                  <a:latin typeface="宋体" pitchFamily="2" charset="-122"/>
                  <a:ea typeface="宋体" pitchFamily="2" charset="-122"/>
                </a:endParaRPr>
              </a:p>
            </p:txBody>
          </p:sp>
        </p:grpSp>
        <p:grpSp>
          <p:nvGrpSpPr>
            <p:cNvPr id="11318" name="组合 38965"/>
            <p:cNvGrpSpPr>
              <a:grpSpLocks/>
            </p:cNvGrpSpPr>
            <p:nvPr/>
          </p:nvGrpSpPr>
          <p:grpSpPr bwMode="auto">
            <a:xfrm>
              <a:off x="672" y="2880"/>
              <a:ext cx="432" cy="384"/>
              <a:chOff x="576" y="2736"/>
              <a:chExt cx="432" cy="384"/>
            </a:xfrm>
          </p:grpSpPr>
          <p:sp>
            <p:nvSpPr>
              <p:cNvPr id="11319" name="任意多边形 38966"/>
              <p:cNvSpPr>
                <a:spLocks noChangeArrowheads="1"/>
              </p:cNvSpPr>
              <p:nvPr/>
            </p:nvSpPr>
            <p:spPr bwMode="auto">
              <a:xfrm>
                <a:off x="576" y="2880"/>
                <a:ext cx="96" cy="240"/>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8968" name="矩形 38967"/>
              <p:cNvSpPr/>
              <p:nvPr/>
            </p:nvSpPr>
            <p:spPr>
              <a:xfrm>
                <a:off x="624" y="2736"/>
                <a:ext cx="384" cy="327"/>
              </a:xfrm>
              <a:prstGeom prst="rect">
                <a:avLst/>
              </a:prstGeom>
              <a:noFill/>
              <a:ln w="9525">
                <a:noFill/>
                <a:miter/>
              </a:ln>
            </p:spPr>
            <p:txBody>
              <a:bodyPr>
                <a:spAutoFit/>
              </a:bodyPr>
              <a:lstStyle/>
              <a:p>
                <a:pPr>
                  <a:spcBef>
                    <a:spcPct val="0"/>
                  </a:spcBef>
                </a:pPr>
                <a:r>
                  <a:rPr lang="en-US" altLang="zh-CN" sz="2800" b="1" noProof="1">
                    <a:solidFill>
                      <a:srgbClr val="000099"/>
                    </a:solidFill>
                    <a:effectLst>
                      <a:outerShdw blurRad="38100" dist="38100" dir="2700000">
                        <a:srgbClr val="C0C0C0"/>
                      </a:outerShdw>
                    </a:effectLst>
                    <a:latin typeface="宋体" pitchFamily="2" charset="-122"/>
                    <a:ea typeface="宋体" pitchFamily="2" charset="-122"/>
                    <a:cs typeface="+mn-ea"/>
                  </a:rPr>
                  <a:t>1</a:t>
                </a:r>
                <a:endParaRPr lang="en-US" altLang="zh-CN" sz="2800" b="1" noProof="1">
                  <a:solidFill>
                    <a:srgbClr val="000099"/>
                  </a:solidFill>
                  <a:effectLst>
                    <a:outerShdw blurRad="38100" dist="38100" dir="2700000">
                      <a:srgbClr val="C0C0C0"/>
                    </a:outerShdw>
                  </a:effectLst>
                  <a:latin typeface="宋体" pitchFamily="2" charset="-122"/>
                  <a:ea typeface="宋体" pitchFamily="2" charset="-122"/>
                </a:endParaRPr>
              </a:p>
            </p:txBody>
          </p:sp>
        </p:grpSp>
      </p:grpSp>
      <p:grpSp>
        <p:nvGrpSpPr>
          <p:cNvPr id="38969" name="组合 38968"/>
          <p:cNvGrpSpPr>
            <a:grpSpLocks/>
          </p:cNvGrpSpPr>
          <p:nvPr/>
        </p:nvGrpSpPr>
        <p:grpSpPr bwMode="auto">
          <a:xfrm>
            <a:off x="4419600" y="4114800"/>
            <a:ext cx="1600200" cy="2438400"/>
            <a:chOff x="1824" y="2784"/>
            <a:chExt cx="1008" cy="1536"/>
          </a:xfrm>
        </p:grpSpPr>
        <p:grpSp>
          <p:nvGrpSpPr>
            <p:cNvPr id="11322" name="组合 38969"/>
            <p:cNvGrpSpPr>
              <a:grpSpLocks/>
            </p:cNvGrpSpPr>
            <p:nvPr/>
          </p:nvGrpSpPr>
          <p:grpSpPr bwMode="auto">
            <a:xfrm>
              <a:off x="1824" y="2832"/>
              <a:ext cx="1008" cy="1488"/>
              <a:chOff x="1488" y="2736"/>
              <a:chExt cx="1008" cy="1488"/>
            </a:xfrm>
          </p:grpSpPr>
          <p:grpSp>
            <p:nvGrpSpPr>
              <p:cNvPr id="11323" name="组合 38970"/>
              <p:cNvGrpSpPr>
                <a:grpSpLocks/>
              </p:cNvGrpSpPr>
              <p:nvPr/>
            </p:nvGrpSpPr>
            <p:grpSpPr bwMode="auto">
              <a:xfrm>
                <a:off x="1488" y="2736"/>
                <a:ext cx="1008" cy="1200"/>
                <a:chOff x="480" y="720"/>
                <a:chExt cx="1008" cy="1200"/>
              </a:xfrm>
            </p:grpSpPr>
            <p:sp>
              <p:nvSpPr>
                <p:cNvPr id="11324" name="任意多边形 38971"/>
                <p:cNvSpPr>
                  <a:spLocks noChangeArrowheads="1"/>
                </p:cNvSpPr>
                <p:nvPr/>
              </p:nvSpPr>
              <p:spPr bwMode="auto">
                <a:xfrm>
                  <a:off x="480" y="720"/>
                  <a:ext cx="1008" cy="1200"/>
                </a:xfrm>
                <a:custGeom>
                  <a:avLst/>
                  <a:gdLst>
                    <a:gd name="T0" fmla="*/ 0 w 1008"/>
                    <a:gd name="T1" fmla="*/ 1200 h 1200"/>
                    <a:gd name="T2" fmla="*/ 576 w 1008"/>
                    <a:gd name="T3" fmla="*/ 1152 h 1200"/>
                    <a:gd name="T4" fmla="*/ 1008 w 1008"/>
                    <a:gd name="T5" fmla="*/ 0 h 1200"/>
                  </a:gdLst>
                  <a:ahLst/>
                  <a:cxnLst>
                    <a:cxn ang="0">
                      <a:pos x="T0" y="T1"/>
                    </a:cxn>
                    <a:cxn ang="0">
                      <a:pos x="T2" y="T3"/>
                    </a:cxn>
                    <a:cxn ang="0">
                      <a:pos x="T4" y="T5"/>
                    </a:cxn>
                  </a:cxnLst>
                  <a:rect l="0" t="0" r="r" b="b"/>
                  <a:pathLst>
                    <a:path w="1008" h="1200">
                      <a:moveTo>
                        <a:pt x="0" y="1200"/>
                      </a:moveTo>
                      <a:lnTo>
                        <a:pt x="576" y="1152"/>
                      </a:lnTo>
                      <a:lnTo>
                        <a:pt x="1008" y="0"/>
                      </a:lnTo>
                    </a:path>
                  </a:pathLst>
                </a:custGeom>
                <a:noFill/>
                <a:ln w="3810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1325" name="直接连接符 38972"/>
                <p:cNvSpPr>
                  <a:spLocks noChangeShapeType="1"/>
                </p:cNvSpPr>
                <p:nvPr/>
              </p:nvSpPr>
              <p:spPr bwMode="auto">
                <a:xfrm flipH="1" flipV="1">
                  <a:off x="720" y="912"/>
                  <a:ext cx="624" cy="144"/>
                </a:xfrm>
                <a:prstGeom prst="line">
                  <a:avLst/>
                </a:prstGeom>
                <a:noFill/>
                <a:ln w="38100">
                  <a:solidFill>
                    <a:srgbClr val="0000CC"/>
                  </a:solidFill>
                  <a:miter lim="800000"/>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
            <p:nvSpPr>
              <p:cNvPr id="38974" name="矩形 38973"/>
              <p:cNvSpPr/>
              <p:nvPr/>
            </p:nvSpPr>
            <p:spPr>
              <a:xfrm>
                <a:off x="1675" y="3897"/>
                <a:ext cx="341" cy="327"/>
              </a:xfrm>
              <a:prstGeom prst="rect">
                <a:avLst/>
              </a:prstGeom>
              <a:noFill/>
              <a:ln w="9525">
                <a:noFill/>
                <a:miter/>
              </a:ln>
            </p:spPr>
            <p:txBody>
              <a:bodyPr wrap="none">
                <a:spAutoFit/>
              </a:bodyPr>
              <a:lstStyle/>
              <a:p>
                <a:pPr>
                  <a:spcBef>
                    <a:spcPct val="0"/>
                  </a:spcBef>
                </a:pPr>
                <a:r>
                  <a:rPr lang="zh-CN" altLang="en-US" sz="2800" b="1" noProof="1">
                    <a:effectLst>
                      <a:outerShdw blurRad="38100" dist="38100" dir="2700000">
                        <a:srgbClr val="C0C0C0"/>
                      </a:outerShdw>
                    </a:effectLst>
                    <a:latin typeface="Times New Roman" pitchFamily="18" charset="0"/>
                    <a:ea typeface="宋体" pitchFamily="2" charset="-122"/>
                    <a:cs typeface="+mn-ea"/>
                  </a:rPr>
                  <a:t>②</a:t>
                </a:r>
                <a:endParaRPr lang="zh-CN" altLang="en-US" sz="2800" b="1" noProof="1">
                  <a:effectLst>
                    <a:outerShdw blurRad="38100" dist="38100" dir="2700000">
                      <a:srgbClr val="C0C0C0"/>
                    </a:outerShdw>
                  </a:effectLst>
                  <a:latin typeface="Times New Roman" pitchFamily="18" charset="0"/>
                  <a:ea typeface="宋体" pitchFamily="2" charset="-122"/>
                </a:endParaRPr>
              </a:p>
            </p:txBody>
          </p:sp>
        </p:grpSp>
        <p:grpSp>
          <p:nvGrpSpPr>
            <p:cNvPr id="11327" name="组合 38974"/>
            <p:cNvGrpSpPr>
              <a:grpSpLocks/>
            </p:cNvGrpSpPr>
            <p:nvPr/>
          </p:nvGrpSpPr>
          <p:grpSpPr bwMode="auto">
            <a:xfrm>
              <a:off x="2112" y="3600"/>
              <a:ext cx="336" cy="471"/>
              <a:chOff x="2016" y="3456"/>
              <a:chExt cx="336" cy="471"/>
            </a:xfrm>
          </p:grpSpPr>
          <p:sp>
            <p:nvSpPr>
              <p:cNvPr id="11328" name="任意多边形 38975"/>
              <p:cNvSpPr>
                <a:spLocks noChangeAspect="1" noChangeArrowheads="1"/>
              </p:cNvSpPr>
              <p:nvPr/>
            </p:nvSpPr>
            <p:spPr bwMode="auto">
              <a:xfrm rot="-4610692">
                <a:off x="2119" y="3694"/>
                <a:ext cx="231" cy="231"/>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3333FF"/>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8977" name="矩形 38976"/>
              <p:cNvSpPr/>
              <p:nvPr/>
            </p:nvSpPr>
            <p:spPr>
              <a:xfrm>
                <a:off x="2016" y="3456"/>
                <a:ext cx="229" cy="327"/>
              </a:xfrm>
              <a:prstGeom prst="rect">
                <a:avLst/>
              </a:prstGeom>
              <a:noFill/>
              <a:ln w="9525">
                <a:noFill/>
                <a:miter/>
              </a:ln>
            </p:spPr>
            <p:txBody>
              <a:bodyPr wrap="none">
                <a:spAutoFit/>
              </a:bodyPr>
              <a:lstStyle/>
              <a:p>
                <a:pPr>
                  <a:spcBef>
                    <a:spcPct val="0"/>
                  </a:spcBef>
                </a:pPr>
                <a:r>
                  <a:rPr lang="en-US" altLang="zh-CN" sz="2800" b="1" noProof="1">
                    <a:solidFill>
                      <a:srgbClr val="000099"/>
                    </a:solidFill>
                    <a:effectLst>
                      <a:outerShdw blurRad="38100" dist="38100" dir="2700000">
                        <a:srgbClr val="C0C0C0"/>
                      </a:outerShdw>
                    </a:effectLst>
                    <a:latin typeface="宋体" pitchFamily="2" charset="-122"/>
                    <a:ea typeface="宋体" pitchFamily="2" charset="-122"/>
                    <a:cs typeface="+mn-ea"/>
                  </a:rPr>
                  <a:t>6</a:t>
                </a:r>
                <a:endParaRPr lang="en-US" altLang="zh-CN" sz="2800" b="1" noProof="1">
                  <a:solidFill>
                    <a:srgbClr val="000099"/>
                  </a:solidFill>
                  <a:effectLst>
                    <a:outerShdw blurRad="38100" dist="38100" dir="2700000">
                      <a:srgbClr val="C0C0C0"/>
                    </a:outerShdw>
                  </a:effectLst>
                  <a:latin typeface="宋体" pitchFamily="2" charset="-122"/>
                  <a:ea typeface="宋体" pitchFamily="2" charset="-122"/>
                </a:endParaRPr>
              </a:p>
            </p:txBody>
          </p:sp>
        </p:grpSp>
        <p:grpSp>
          <p:nvGrpSpPr>
            <p:cNvPr id="11330" name="组合 38977"/>
            <p:cNvGrpSpPr>
              <a:grpSpLocks/>
            </p:cNvGrpSpPr>
            <p:nvPr/>
          </p:nvGrpSpPr>
          <p:grpSpPr bwMode="auto">
            <a:xfrm>
              <a:off x="2448" y="2784"/>
              <a:ext cx="268" cy="432"/>
              <a:chOff x="2352" y="2640"/>
              <a:chExt cx="268" cy="432"/>
            </a:xfrm>
          </p:grpSpPr>
          <p:sp>
            <p:nvSpPr>
              <p:cNvPr id="11331" name="任意多边形 38978"/>
              <p:cNvSpPr>
                <a:spLocks noChangeAspect="1" noChangeArrowheads="1"/>
              </p:cNvSpPr>
              <p:nvPr/>
            </p:nvSpPr>
            <p:spPr bwMode="auto">
              <a:xfrm rot="-3808768">
                <a:off x="2448" y="2900"/>
                <a:ext cx="172" cy="17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3333FF"/>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8980" name="矩形 38979"/>
              <p:cNvSpPr/>
              <p:nvPr/>
            </p:nvSpPr>
            <p:spPr>
              <a:xfrm>
                <a:off x="2352" y="2640"/>
                <a:ext cx="229" cy="327"/>
              </a:xfrm>
              <a:prstGeom prst="rect">
                <a:avLst/>
              </a:prstGeom>
              <a:noFill/>
              <a:ln w="9525">
                <a:noFill/>
                <a:miter/>
              </a:ln>
            </p:spPr>
            <p:txBody>
              <a:bodyPr wrap="none">
                <a:spAutoFit/>
              </a:bodyPr>
              <a:lstStyle/>
              <a:p>
                <a:pPr>
                  <a:spcBef>
                    <a:spcPct val="0"/>
                  </a:spcBef>
                </a:pPr>
                <a:r>
                  <a:rPr lang="en-US" altLang="zh-CN" sz="2800" b="1" noProof="1">
                    <a:solidFill>
                      <a:srgbClr val="000099"/>
                    </a:solidFill>
                    <a:effectLst>
                      <a:outerShdw blurRad="38100" dist="38100" dir="2700000">
                        <a:srgbClr val="C0C0C0"/>
                      </a:outerShdw>
                    </a:effectLst>
                    <a:latin typeface="宋体" pitchFamily="2" charset="-122"/>
                    <a:ea typeface="宋体" pitchFamily="2" charset="-122"/>
                    <a:cs typeface="+mn-ea"/>
                  </a:rPr>
                  <a:t>2</a:t>
                </a:r>
                <a:endParaRPr lang="en-US" altLang="zh-CN" sz="2800" b="1" noProof="1">
                  <a:solidFill>
                    <a:srgbClr val="000099"/>
                  </a:solidFill>
                  <a:effectLst>
                    <a:outerShdw blurRad="38100" dist="38100" dir="2700000">
                      <a:srgbClr val="C0C0C0"/>
                    </a:outerShdw>
                  </a:effectLst>
                  <a:latin typeface="宋体" pitchFamily="2" charset="-122"/>
                  <a:ea typeface="宋体" pitchFamily="2" charset="-122"/>
                </a:endParaRPr>
              </a:p>
            </p:txBody>
          </p:sp>
        </p:grpSp>
      </p:grpSp>
      <p:grpSp>
        <p:nvGrpSpPr>
          <p:cNvPr id="38981" name="组合 38980"/>
          <p:cNvGrpSpPr>
            <a:grpSpLocks/>
          </p:cNvGrpSpPr>
          <p:nvPr/>
        </p:nvGrpSpPr>
        <p:grpSpPr bwMode="auto">
          <a:xfrm>
            <a:off x="6629400" y="4191001"/>
            <a:ext cx="1371600" cy="2500313"/>
            <a:chOff x="3216" y="2784"/>
            <a:chExt cx="864" cy="1575"/>
          </a:xfrm>
        </p:grpSpPr>
        <p:grpSp>
          <p:nvGrpSpPr>
            <p:cNvPr id="11334" name="组合 38981"/>
            <p:cNvGrpSpPr>
              <a:grpSpLocks/>
            </p:cNvGrpSpPr>
            <p:nvPr/>
          </p:nvGrpSpPr>
          <p:grpSpPr bwMode="auto">
            <a:xfrm>
              <a:off x="3216" y="2784"/>
              <a:ext cx="864" cy="1575"/>
              <a:chOff x="2736" y="2640"/>
              <a:chExt cx="864" cy="1575"/>
            </a:xfrm>
          </p:grpSpPr>
          <p:grpSp>
            <p:nvGrpSpPr>
              <p:cNvPr id="11335" name="组合 38982"/>
              <p:cNvGrpSpPr>
                <a:grpSpLocks/>
              </p:cNvGrpSpPr>
              <p:nvPr/>
            </p:nvGrpSpPr>
            <p:grpSpPr bwMode="auto">
              <a:xfrm>
                <a:off x="2736" y="2640"/>
                <a:ext cx="864" cy="1296"/>
                <a:chOff x="528" y="912"/>
                <a:chExt cx="864" cy="1296"/>
              </a:xfrm>
            </p:grpSpPr>
            <p:sp>
              <p:nvSpPr>
                <p:cNvPr id="11336" name="任意多边形 38983"/>
                <p:cNvSpPr>
                  <a:spLocks noChangeArrowheads="1"/>
                </p:cNvSpPr>
                <p:nvPr/>
              </p:nvSpPr>
              <p:spPr bwMode="auto">
                <a:xfrm>
                  <a:off x="816" y="912"/>
                  <a:ext cx="576" cy="1296"/>
                </a:xfrm>
                <a:custGeom>
                  <a:avLst/>
                  <a:gdLst>
                    <a:gd name="T0" fmla="*/ 0 w 576"/>
                    <a:gd name="T1" fmla="*/ 0 h 1296"/>
                    <a:gd name="T2" fmla="*/ 576 w 576"/>
                    <a:gd name="T3" fmla="*/ 144 h 1296"/>
                    <a:gd name="T4" fmla="*/ 144 w 576"/>
                    <a:gd name="T5" fmla="*/ 1296 h 1296"/>
                  </a:gdLst>
                  <a:ahLst/>
                  <a:cxnLst>
                    <a:cxn ang="0">
                      <a:pos x="T0" y="T1"/>
                    </a:cxn>
                    <a:cxn ang="0">
                      <a:pos x="T2" y="T3"/>
                    </a:cxn>
                    <a:cxn ang="0">
                      <a:pos x="T4" y="T5"/>
                    </a:cxn>
                  </a:cxnLst>
                  <a:rect l="0" t="0" r="r" b="b"/>
                  <a:pathLst>
                    <a:path w="576" h="1296">
                      <a:moveTo>
                        <a:pt x="0" y="0"/>
                      </a:moveTo>
                      <a:lnTo>
                        <a:pt x="576" y="144"/>
                      </a:lnTo>
                      <a:lnTo>
                        <a:pt x="144" y="1296"/>
                      </a:lnTo>
                    </a:path>
                  </a:pathLst>
                </a:custGeom>
                <a:noFill/>
                <a:ln w="38100">
                  <a:solidFill>
                    <a:srgbClr val="FF66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1337" name="直接连接符 38984"/>
                <p:cNvSpPr>
                  <a:spLocks noChangeShapeType="1"/>
                </p:cNvSpPr>
                <p:nvPr/>
              </p:nvSpPr>
              <p:spPr bwMode="auto">
                <a:xfrm flipH="1">
                  <a:off x="528" y="1872"/>
                  <a:ext cx="528" cy="48"/>
                </a:xfrm>
                <a:prstGeom prst="line">
                  <a:avLst/>
                </a:prstGeom>
                <a:noFill/>
                <a:ln w="38100">
                  <a:solidFill>
                    <a:srgbClr val="FF6600"/>
                  </a:solidFill>
                  <a:miter lim="800000"/>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
            <p:nvSpPr>
              <p:cNvPr id="38986" name="矩形 38985"/>
              <p:cNvSpPr/>
              <p:nvPr/>
            </p:nvSpPr>
            <p:spPr>
              <a:xfrm>
                <a:off x="2784" y="3888"/>
                <a:ext cx="341" cy="327"/>
              </a:xfrm>
              <a:prstGeom prst="rect">
                <a:avLst/>
              </a:prstGeom>
              <a:noFill/>
              <a:ln w="9525">
                <a:noFill/>
                <a:miter/>
              </a:ln>
            </p:spPr>
            <p:txBody>
              <a:bodyPr wrap="none">
                <a:spAutoFit/>
              </a:bodyPr>
              <a:lstStyle/>
              <a:p>
                <a:pPr>
                  <a:spcBef>
                    <a:spcPct val="0"/>
                  </a:spcBef>
                </a:pPr>
                <a:r>
                  <a:rPr lang="zh-CN" altLang="en-US" sz="2800" b="1" noProof="1">
                    <a:effectLst>
                      <a:outerShdw blurRad="38100" dist="38100" dir="2700000">
                        <a:srgbClr val="C0C0C0"/>
                      </a:outerShdw>
                    </a:effectLst>
                    <a:latin typeface="Times New Roman" pitchFamily="18" charset="0"/>
                    <a:ea typeface="宋体" pitchFamily="2" charset="-122"/>
                    <a:cs typeface="+mn-ea"/>
                  </a:rPr>
                  <a:t>③</a:t>
                </a:r>
                <a:endParaRPr lang="zh-CN" altLang="en-US" sz="2800" b="1" noProof="1">
                  <a:effectLst>
                    <a:outerShdw blurRad="38100" dist="38100" dir="2700000">
                      <a:srgbClr val="C0C0C0"/>
                    </a:outerShdw>
                  </a:effectLst>
                  <a:latin typeface="Times New Roman" pitchFamily="18" charset="0"/>
                  <a:ea typeface="宋体" pitchFamily="2" charset="-122"/>
                </a:endParaRPr>
              </a:p>
            </p:txBody>
          </p:sp>
        </p:grpSp>
        <p:grpSp>
          <p:nvGrpSpPr>
            <p:cNvPr id="11339" name="组合 38986"/>
            <p:cNvGrpSpPr>
              <a:grpSpLocks/>
            </p:cNvGrpSpPr>
            <p:nvPr/>
          </p:nvGrpSpPr>
          <p:grpSpPr bwMode="auto">
            <a:xfrm>
              <a:off x="3696" y="2841"/>
              <a:ext cx="364" cy="327"/>
              <a:chOff x="3600" y="2697"/>
              <a:chExt cx="364" cy="327"/>
            </a:xfrm>
          </p:grpSpPr>
          <p:sp>
            <p:nvSpPr>
              <p:cNvPr id="11340" name="任意多边形 38987"/>
              <p:cNvSpPr>
                <a:spLocks noChangeAspect="1" noChangeArrowheads="1"/>
              </p:cNvSpPr>
              <p:nvPr/>
            </p:nvSpPr>
            <p:spPr bwMode="auto">
              <a:xfrm rot="-9633765">
                <a:off x="3792" y="2784"/>
                <a:ext cx="172" cy="17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8989" name="矩形 38988"/>
              <p:cNvSpPr/>
              <p:nvPr/>
            </p:nvSpPr>
            <p:spPr>
              <a:xfrm>
                <a:off x="3600" y="2697"/>
                <a:ext cx="229" cy="327"/>
              </a:xfrm>
              <a:prstGeom prst="rect">
                <a:avLst/>
              </a:prstGeom>
              <a:noFill/>
              <a:ln w="9525">
                <a:noFill/>
                <a:miter/>
              </a:ln>
            </p:spPr>
            <p:txBody>
              <a:bodyPr wrap="none">
                <a:spAutoFit/>
              </a:bodyPr>
              <a:lstStyle/>
              <a:p>
                <a:pPr>
                  <a:spcBef>
                    <a:spcPct val="0"/>
                  </a:spcBef>
                </a:pPr>
                <a:r>
                  <a:rPr lang="en-US" altLang="zh-CN" sz="2800" b="1" noProof="1">
                    <a:solidFill>
                      <a:srgbClr val="000099"/>
                    </a:solidFill>
                    <a:effectLst>
                      <a:outerShdw blurRad="38100" dist="38100" dir="2700000">
                        <a:srgbClr val="C0C0C0"/>
                      </a:outerShdw>
                    </a:effectLst>
                    <a:latin typeface="宋体" pitchFamily="2" charset="-122"/>
                    <a:ea typeface="宋体" pitchFamily="2" charset="-122"/>
                    <a:cs typeface="+mn-ea"/>
                  </a:rPr>
                  <a:t>3</a:t>
                </a:r>
                <a:endParaRPr lang="en-US" altLang="zh-CN" sz="2800" b="1" noProof="1">
                  <a:solidFill>
                    <a:srgbClr val="000099"/>
                  </a:solidFill>
                  <a:effectLst>
                    <a:outerShdw blurRad="38100" dist="38100" dir="2700000">
                      <a:srgbClr val="C0C0C0"/>
                    </a:outerShdw>
                  </a:effectLst>
                  <a:latin typeface="宋体" pitchFamily="2" charset="-122"/>
                  <a:ea typeface="宋体" pitchFamily="2" charset="-122"/>
                </a:endParaRPr>
              </a:p>
            </p:txBody>
          </p:sp>
        </p:grpSp>
        <p:grpSp>
          <p:nvGrpSpPr>
            <p:cNvPr id="11342" name="组合 38989"/>
            <p:cNvGrpSpPr>
              <a:grpSpLocks/>
            </p:cNvGrpSpPr>
            <p:nvPr/>
          </p:nvGrpSpPr>
          <p:grpSpPr bwMode="auto">
            <a:xfrm>
              <a:off x="3360" y="3744"/>
              <a:ext cx="336" cy="327"/>
              <a:chOff x="3264" y="3600"/>
              <a:chExt cx="336" cy="327"/>
            </a:xfrm>
          </p:grpSpPr>
          <p:sp>
            <p:nvSpPr>
              <p:cNvPr id="38991" name="矩形 38990"/>
              <p:cNvSpPr/>
              <p:nvPr/>
            </p:nvSpPr>
            <p:spPr>
              <a:xfrm>
                <a:off x="3264" y="3600"/>
                <a:ext cx="229" cy="327"/>
              </a:xfrm>
              <a:prstGeom prst="rect">
                <a:avLst/>
              </a:prstGeom>
              <a:noFill/>
              <a:ln w="9525">
                <a:noFill/>
                <a:miter/>
              </a:ln>
            </p:spPr>
            <p:txBody>
              <a:bodyPr wrap="none">
                <a:spAutoFit/>
              </a:bodyPr>
              <a:lstStyle/>
              <a:p>
                <a:pPr>
                  <a:spcBef>
                    <a:spcPct val="0"/>
                  </a:spcBef>
                </a:pPr>
                <a:r>
                  <a:rPr lang="en-US" altLang="zh-CN" sz="2800" b="1" noProof="1">
                    <a:solidFill>
                      <a:srgbClr val="000099"/>
                    </a:solidFill>
                    <a:effectLst>
                      <a:outerShdw blurRad="38100" dist="38100" dir="2700000">
                        <a:srgbClr val="C0C0C0"/>
                      </a:outerShdw>
                    </a:effectLst>
                    <a:latin typeface="宋体" pitchFamily="2" charset="-122"/>
                    <a:ea typeface="宋体" pitchFamily="2" charset="-122"/>
                    <a:cs typeface="+mn-ea"/>
                  </a:rPr>
                  <a:t>7</a:t>
                </a:r>
                <a:endParaRPr lang="en-US" altLang="zh-CN" sz="2800" b="1" noProof="1">
                  <a:solidFill>
                    <a:srgbClr val="000099"/>
                  </a:solidFill>
                  <a:effectLst>
                    <a:outerShdw blurRad="38100" dist="38100" dir="2700000">
                      <a:srgbClr val="C0C0C0"/>
                    </a:outerShdw>
                  </a:effectLst>
                  <a:latin typeface="宋体" pitchFamily="2" charset="-122"/>
                  <a:ea typeface="宋体" pitchFamily="2" charset="-122"/>
                </a:endParaRPr>
              </a:p>
            </p:txBody>
          </p:sp>
          <p:sp>
            <p:nvSpPr>
              <p:cNvPr id="11344" name="任意多边形 38991"/>
              <p:cNvSpPr>
                <a:spLocks noChangeAspect="1" noChangeArrowheads="1"/>
              </p:cNvSpPr>
              <p:nvPr/>
            </p:nvSpPr>
            <p:spPr bwMode="auto">
              <a:xfrm rot="10118733">
                <a:off x="3428" y="3620"/>
                <a:ext cx="172" cy="17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grpSp>
      <p:grpSp>
        <p:nvGrpSpPr>
          <p:cNvPr id="38993" name="组合 38992"/>
          <p:cNvGrpSpPr>
            <a:grpSpLocks/>
          </p:cNvGrpSpPr>
          <p:nvPr/>
        </p:nvGrpSpPr>
        <p:grpSpPr bwMode="auto">
          <a:xfrm>
            <a:off x="6726239" y="2895600"/>
            <a:ext cx="3038475" cy="685800"/>
            <a:chOff x="1632" y="2112"/>
            <a:chExt cx="1776" cy="432"/>
          </a:xfrm>
        </p:grpSpPr>
        <p:sp>
          <p:nvSpPr>
            <p:cNvPr id="38994" name="矩形 38993"/>
            <p:cNvSpPr/>
            <p:nvPr/>
          </p:nvSpPr>
          <p:spPr>
            <a:xfrm>
              <a:off x="1632" y="2112"/>
              <a:ext cx="1776" cy="432"/>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lstStyle/>
            <a:p>
              <a:pPr>
                <a:spcBef>
                  <a:spcPct val="0"/>
                </a:spcBef>
              </a:pPr>
              <a:endParaRPr lang="zh-CN" altLang="en-US" sz="2800" b="1">
                <a:solidFill>
                  <a:srgbClr val="FFFFFF"/>
                </a:solidFill>
                <a:effectLst>
                  <a:outerShdw blurRad="38100" dist="38100" dir="2700000" algn="tl">
                    <a:srgbClr val="000000"/>
                  </a:outerShdw>
                </a:effectLst>
                <a:latin typeface="华文中宋" charset="-122"/>
                <a:ea typeface="华文中宋" charset="-122"/>
              </a:endParaRPr>
            </a:p>
          </p:txBody>
        </p:sp>
        <p:sp>
          <p:nvSpPr>
            <p:cNvPr id="38995" name="矩形 38994"/>
            <p:cNvSpPr/>
            <p:nvPr/>
          </p:nvSpPr>
          <p:spPr>
            <a:xfrm>
              <a:off x="1632" y="2112"/>
              <a:ext cx="1651" cy="404"/>
            </a:xfrm>
            <a:prstGeom prst="rect">
              <a:avLst/>
            </a:prstGeom>
            <a:noFill/>
            <a:ln w="9525">
              <a:noFill/>
              <a:miter/>
            </a:ln>
          </p:spPr>
          <p:txBody>
            <a:bodyPr wrap="none">
              <a:spAutoFit/>
            </a:bodyPr>
            <a:lstStyle/>
            <a:p>
              <a:pPr>
                <a:spcBef>
                  <a:spcPct val="0"/>
                </a:spcBef>
              </a:pPr>
              <a:r>
                <a:rPr lang="zh-CN" altLang="en-US" sz="2800" b="1">
                  <a:effectLst>
                    <a:outerShdw blurRad="38100" dist="38100" dir="2700000" algn="tl">
                      <a:srgbClr val="C0C0C0"/>
                    </a:outerShdw>
                  </a:effectLst>
                  <a:latin typeface="华文中宋" charset="-122"/>
                  <a:ea typeface="华文中宋" charset="-122"/>
                </a:rPr>
                <a:t>同位角是 </a:t>
              </a:r>
              <a:r>
                <a:rPr lang="en-US" altLang="zh-CN" sz="3600" b="1" i="1">
                  <a:effectLst>
                    <a:outerShdw blurRad="38100" dist="38100" dir="2700000" algn="tl">
                      <a:srgbClr val="C0C0C0"/>
                    </a:outerShdw>
                  </a:effectLst>
                  <a:latin typeface="Comic Sans MS" charset="0"/>
                  <a:ea typeface="华文中宋" charset="-122"/>
                </a:rPr>
                <a:t>F</a:t>
              </a:r>
              <a:r>
                <a:rPr lang="en-US" altLang="zh-CN" sz="2800" b="1">
                  <a:effectLst>
                    <a:outerShdw blurRad="38100" dist="38100" dir="2700000" algn="tl">
                      <a:srgbClr val="C0C0C0"/>
                    </a:outerShdw>
                  </a:effectLst>
                  <a:latin typeface="华文中宋" charset="-122"/>
                  <a:ea typeface="华文中宋" charset="-122"/>
                </a:rPr>
                <a:t> </a:t>
              </a:r>
              <a:r>
                <a:rPr lang="zh-CN" altLang="en-US" sz="2800" b="1">
                  <a:effectLst>
                    <a:outerShdw blurRad="38100" dist="38100" dir="2700000" algn="tl">
                      <a:srgbClr val="C0C0C0"/>
                    </a:outerShdw>
                  </a:effectLst>
                  <a:latin typeface="华文中宋" charset="-122"/>
                  <a:ea typeface="华文中宋" charset="-122"/>
                </a:rPr>
                <a:t>形状</a:t>
              </a:r>
            </a:p>
          </p:txBody>
        </p:sp>
      </p:grpSp>
      <p:grpSp>
        <p:nvGrpSpPr>
          <p:cNvPr id="38996" name="组合 38995"/>
          <p:cNvGrpSpPr>
            <a:grpSpLocks/>
          </p:cNvGrpSpPr>
          <p:nvPr/>
        </p:nvGrpSpPr>
        <p:grpSpPr bwMode="auto">
          <a:xfrm>
            <a:off x="8763000" y="4357688"/>
            <a:ext cx="1752600" cy="2271712"/>
            <a:chOff x="4560" y="2928"/>
            <a:chExt cx="1104" cy="1431"/>
          </a:xfrm>
        </p:grpSpPr>
        <p:sp>
          <p:nvSpPr>
            <p:cNvPr id="11349" name="任意多边形 38996"/>
            <p:cNvSpPr>
              <a:spLocks noChangeArrowheads="1"/>
            </p:cNvSpPr>
            <p:nvPr/>
          </p:nvSpPr>
          <p:spPr bwMode="auto">
            <a:xfrm>
              <a:off x="4560" y="2928"/>
              <a:ext cx="1104" cy="1152"/>
            </a:xfrm>
            <a:custGeom>
              <a:avLst/>
              <a:gdLst>
                <a:gd name="T0" fmla="*/ 1104 w 1104"/>
                <a:gd name="T1" fmla="*/ 144 h 1152"/>
                <a:gd name="T2" fmla="*/ 432 w 1104"/>
                <a:gd name="T3" fmla="*/ 0 h 1152"/>
                <a:gd name="T4" fmla="*/ 0 w 1104"/>
                <a:gd name="T5" fmla="*/ 1152 h 1152"/>
              </a:gdLst>
              <a:ahLst/>
              <a:cxnLst>
                <a:cxn ang="0">
                  <a:pos x="T0" y="T1"/>
                </a:cxn>
                <a:cxn ang="0">
                  <a:pos x="T2" y="T3"/>
                </a:cxn>
                <a:cxn ang="0">
                  <a:pos x="T4" y="T5"/>
                </a:cxn>
              </a:cxnLst>
              <a:rect l="0" t="0" r="r" b="b"/>
              <a:pathLst>
                <a:path w="1104" h="1152">
                  <a:moveTo>
                    <a:pt x="1104" y="144"/>
                  </a:moveTo>
                  <a:lnTo>
                    <a:pt x="432" y="0"/>
                  </a:lnTo>
                  <a:lnTo>
                    <a:pt x="0" y="1152"/>
                  </a:lnTo>
                </a:path>
              </a:pathLst>
            </a:cu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1350" name="直接连接符 38997"/>
            <p:cNvSpPr>
              <a:spLocks noChangeShapeType="1"/>
            </p:cNvSpPr>
            <p:nvPr/>
          </p:nvSpPr>
          <p:spPr bwMode="auto">
            <a:xfrm flipV="1">
              <a:off x="4704" y="3696"/>
              <a:ext cx="528" cy="48"/>
            </a:xfrm>
            <a:prstGeom prst="line">
              <a:avLst/>
            </a:prstGeom>
            <a:noFill/>
            <a:ln w="38100">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nvGrpSpPr>
            <p:cNvPr id="11351" name="组合 38998"/>
            <p:cNvGrpSpPr>
              <a:grpSpLocks/>
            </p:cNvGrpSpPr>
            <p:nvPr/>
          </p:nvGrpSpPr>
          <p:grpSpPr bwMode="auto">
            <a:xfrm>
              <a:off x="4665" y="3696"/>
              <a:ext cx="268" cy="423"/>
              <a:chOff x="4569" y="3552"/>
              <a:chExt cx="268" cy="423"/>
            </a:xfrm>
          </p:grpSpPr>
          <p:sp>
            <p:nvSpPr>
              <p:cNvPr id="11352" name="任意多边形 38999"/>
              <p:cNvSpPr>
                <a:spLocks noChangeAspect="1" noChangeArrowheads="1"/>
              </p:cNvSpPr>
              <p:nvPr/>
            </p:nvSpPr>
            <p:spPr bwMode="auto">
              <a:xfrm rot="5952244">
                <a:off x="4567" y="3550"/>
                <a:ext cx="231" cy="231"/>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9001" name="矩形 39000"/>
              <p:cNvSpPr/>
              <p:nvPr/>
            </p:nvSpPr>
            <p:spPr>
              <a:xfrm>
                <a:off x="4608" y="3648"/>
                <a:ext cx="229" cy="327"/>
              </a:xfrm>
              <a:prstGeom prst="rect">
                <a:avLst/>
              </a:prstGeom>
              <a:noFill/>
              <a:ln w="9525">
                <a:noFill/>
                <a:miter/>
              </a:ln>
            </p:spPr>
            <p:txBody>
              <a:bodyPr wrap="none">
                <a:spAutoFit/>
              </a:bodyPr>
              <a:lstStyle/>
              <a:p>
                <a:pPr>
                  <a:spcBef>
                    <a:spcPct val="0"/>
                  </a:spcBef>
                </a:pPr>
                <a:r>
                  <a:rPr lang="en-US" altLang="zh-CN" sz="2800" b="1" noProof="1">
                    <a:solidFill>
                      <a:srgbClr val="000099"/>
                    </a:solidFill>
                    <a:effectLst>
                      <a:outerShdw blurRad="38100" dist="38100" dir="2700000">
                        <a:srgbClr val="C0C0C0"/>
                      </a:outerShdw>
                    </a:effectLst>
                    <a:latin typeface="宋体" pitchFamily="2" charset="-122"/>
                    <a:ea typeface="宋体" pitchFamily="2" charset="-122"/>
                    <a:cs typeface="+mn-ea"/>
                  </a:rPr>
                  <a:t>8</a:t>
                </a:r>
                <a:endParaRPr lang="en-US" altLang="zh-CN" sz="2800" b="1" noProof="1">
                  <a:solidFill>
                    <a:srgbClr val="000099"/>
                  </a:solidFill>
                  <a:effectLst>
                    <a:outerShdw blurRad="38100" dist="38100" dir="2700000">
                      <a:srgbClr val="C0C0C0"/>
                    </a:outerShdw>
                  </a:effectLst>
                  <a:latin typeface="宋体" pitchFamily="2" charset="-122"/>
                  <a:ea typeface="宋体" pitchFamily="2" charset="-122"/>
                </a:endParaRPr>
              </a:p>
            </p:txBody>
          </p:sp>
        </p:grpSp>
        <p:grpSp>
          <p:nvGrpSpPr>
            <p:cNvPr id="11354" name="组合 39001"/>
            <p:cNvGrpSpPr>
              <a:grpSpLocks/>
            </p:cNvGrpSpPr>
            <p:nvPr/>
          </p:nvGrpSpPr>
          <p:grpSpPr bwMode="auto">
            <a:xfrm>
              <a:off x="4964" y="2948"/>
              <a:ext cx="364" cy="403"/>
              <a:chOff x="4868" y="2804"/>
              <a:chExt cx="364" cy="403"/>
            </a:xfrm>
          </p:grpSpPr>
          <p:sp>
            <p:nvSpPr>
              <p:cNvPr id="11355" name="任意多边形 39002"/>
              <p:cNvSpPr>
                <a:spLocks noChangeAspect="1" noChangeArrowheads="1"/>
              </p:cNvSpPr>
              <p:nvPr/>
            </p:nvSpPr>
            <p:spPr bwMode="auto">
              <a:xfrm rot="6791588">
                <a:off x="4868" y="2804"/>
                <a:ext cx="172" cy="17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9004" name="矩形 39003"/>
              <p:cNvSpPr/>
              <p:nvPr/>
            </p:nvSpPr>
            <p:spPr>
              <a:xfrm>
                <a:off x="4896" y="2880"/>
                <a:ext cx="336" cy="327"/>
              </a:xfrm>
              <a:prstGeom prst="rect">
                <a:avLst/>
              </a:prstGeom>
              <a:noFill/>
              <a:ln w="9525">
                <a:noFill/>
                <a:miter/>
              </a:ln>
            </p:spPr>
            <p:txBody>
              <a:bodyPr>
                <a:spAutoFit/>
              </a:bodyPr>
              <a:lstStyle/>
              <a:p>
                <a:pPr>
                  <a:spcBef>
                    <a:spcPct val="0"/>
                  </a:spcBef>
                </a:pPr>
                <a:r>
                  <a:rPr lang="en-US" altLang="zh-CN" sz="2800" b="1" noProof="1">
                    <a:solidFill>
                      <a:srgbClr val="000099"/>
                    </a:solidFill>
                    <a:effectLst>
                      <a:outerShdw blurRad="38100" dist="38100" dir="2700000">
                        <a:srgbClr val="C0C0C0"/>
                      </a:outerShdw>
                    </a:effectLst>
                    <a:latin typeface="宋体" pitchFamily="2" charset="-122"/>
                    <a:ea typeface="宋体" pitchFamily="2" charset="-122"/>
                    <a:cs typeface="+mn-ea"/>
                  </a:rPr>
                  <a:t>4</a:t>
                </a:r>
                <a:endParaRPr lang="en-US" altLang="zh-CN" sz="2800" b="1" noProof="1">
                  <a:solidFill>
                    <a:srgbClr val="000099"/>
                  </a:solidFill>
                  <a:effectLst>
                    <a:outerShdw blurRad="38100" dist="38100" dir="2700000">
                      <a:srgbClr val="C0C0C0"/>
                    </a:outerShdw>
                  </a:effectLst>
                  <a:latin typeface="宋体" pitchFamily="2" charset="-122"/>
                  <a:ea typeface="宋体" pitchFamily="2" charset="-122"/>
                </a:endParaRPr>
              </a:p>
            </p:txBody>
          </p:sp>
        </p:grpSp>
        <p:sp>
          <p:nvSpPr>
            <p:cNvPr id="11357" name="文本框 39004"/>
            <p:cNvSpPr txBox="1">
              <a:spLocks noChangeArrowheads="1"/>
            </p:cNvSpPr>
            <p:nvPr/>
          </p:nvSpPr>
          <p:spPr bwMode="auto">
            <a:xfrm>
              <a:off x="4704" y="4032"/>
              <a:ext cx="43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t>④</a:t>
              </a:r>
            </a:p>
          </p:txBody>
        </p:sp>
      </p:grpSp>
    </p:spTree>
    <p:extLst>
      <p:ext uri="{BB962C8B-B14F-4D97-AF65-F5344CB8AC3E}">
        <p14:creationId xmlns:p14="http://schemas.microsoft.com/office/powerpoint/2010/main" val="163863921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4" fill="hold" nodeType="clickEffect">
                                  <p:stCondLst>
                                    <p:cond delay="0"/>
                                  </p:stCondLst>
                                  <p:childTnLst>
                                    <p:set>
                                      <p:cBhvr>
                                        <p:cTn id="6" dur="1" fill="hold">
                                          <p:stCondLst>
                                            <p:cond delay="0"/>
                                          </p:stCondLst>
                                        </p:cTn>
                                        <p:tgtEl>
                                          <p:spTgt spid="38945"/>
                                        </p:tgtEl>
                                        <p:attrNameLst>
                                          <p:attrName>style.visibility</p:attrName>
                                        </p:attrNameLst>
                                      </p:cBhvr>
                                      <p:to>
                                        <p:strVal val="visible"/>
                                      </p:to>
                                    </p:set>
                                    <p:anim calcmode="lin" valueType="num">
                                      <p:cBhvr>
                                        <p:cTn id="7" dur="500" fill="hold"/>
                                        <p:tgtEl>
                                          <p:spTgt spid="38945"/>
                                        </p:tgtEl>
                                        <p:attrNameLst>
                                          <p:attrName>ppt_x</p:attrName>
                                        </p:attrNameLst>
                                      </p:cBhvr>
                                      <p:tavLst>
                                        <p:tav tm="0">
                                          <p:val>
                                            <p:strVal val="#ppt_x"/>
                                          </p:val>
                                        </p:tav>
                                        <p:tav tm="100000">
                                          <p:val>
                                            <p:strVal val="#ppt_x"/>
                                          </p:val>
                                        </p:tav>
                                      </p:tavLst>
                                    </p:anim>
                                    <p:anim calcmode="lin" valueType="num">
                                      <p:cBhvr>
                                        <p:cTn id="8" dur="500" fill="hold"/>
                                        <p:tgtEl>
                                          <p:spTgt spid="38945"/>
                                        </p:tgtEl>
                                        <p:attrNameLst>
                                          <p:attrName>ppt_y</p:attrName>
                                        </p:attrNameLst>
                                      </p:cBhvr>
                                      <p:tavLst>
                                        <p:tav tm="0">
                                          <p:val>
                                            <p:strVal val="#ppt_y+#ppt_h/2"/>
                                          </p:val>
                                        </p:tav>
                                        <p:tav tm="100000">
                                          <p:val>
                                            <p:strVal val="#ppt_y"/>
                                          </p:val>
                                        </p:tav>
                                      </p:tavLst>
                                    </p:anim>
                                    <p:anim calcmode="lin" valueType="num">
                                      <p:cBhvr>
                                        <p:cTn id="9" dur="500" fill="hold"/>
                                        <p:tgtEl>
                                          <p:spTgt spid="38945"/>
                                        </p:tgtEl>
                                        <p:attrNameLst>
                                          <p:attrName>ppt_w</p:attrName>
                                        </p:attrNameLst>
                                      </p:cBhvr>
                                      <p:tavLst>
                                        <p:tav tm="0">
                                          <p:val>
                                            <p:strVal val="#ppt_w"/>
                                          </p:val>
                                        </p:tav>
                                        <p:tav tm="100000">
                                          <p:val>
                                            <p:strVal val="#ppt_w"/>
                                          </p:val>
                                        </p:tav>
                                      </p:tavLst>
                                    </p:anim>
                                    <p:anim calcmode="lin" valueType="num">
                                      <p:cBhvr>
                                        <p:cTn id="10" dur="500" fill="hold"/>
                                        <p:tgtEl>
                                          <p:spTgt spid="38945"/>
                                        </p:tgtEl>
                                        <p:attrNameLst>
                                          <p:attrName>ppt_h</p:attrName>
                                        </p:attrNameLst>
                                      </p:cBhvr>
                                      <p:tavLst>
                                        <p:tav tm="0">
                                          <p:val>
                                            <p:fltVal val="0"/>
                                          </p:val>
                                        </p:tav>
                                        <p:tav tm="100000">
                                          <p:val>
                                            <p:strVal val="#ppt_h"/>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38957"/>
                                        </p:tgtEl>
                                        <p:attrNameLst>
                                          <p:attrName>style.visibility</p:attrName>
                                        </p:attrNameLst>
                                      </p:cBhvr>
                                      <p:to>
                                        <p:strVal val="visible"/>
                                      </p:to>
                                    </p:set>
                                    <p:animEffect transition="in" filter="blinds(horizontal)">
                                      <p:cBhvr>
                                        <p:cTn id="15" dur="500"/>
                                        <p:tgtEl>
                                          <p:spTgt spid="3895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7" presetClass="entr" presetSubtype="2" fill="hold" nodeType="clickEffect">
                                  <p:stCondLst>
                                    <p:cond delay="0"/>
                                  </p:stCondLst>
                                  <p:childTnLst>
                                    <p:set>
                                      <p:cBhvr>
                                        <p:cTn id="19" dur="1" fill="hold">
                                          <p:stCondLst>
                                            <p:cond delay="0"/>
                                          </p:stCondLst>
                                        </p:cTn>
                                        <p:tgtEl>
                                          <p:spTgt spid="38948"/>
                                        </p:tgtEl>
                                        <p:attrNameLst>
                                          <p:attrName>style.visibility</p:attrName>
                                        </p:attrNameLst>
                                      </p:cBhvr>
                                      <p:to>
                                        <p:strVal val="visible"/>
                                      </p:to>
                                    </p:set>
                                    <p:anim calcmode="lin" valueType="num">
                                      <p:cBhvr>
                                        <p:cTn id="20" dur="500" fill="hold"/>
                                        <p:tgtEl>
                                          <p:spTgt spid="38948"/>
                                        </p:tgtEl>
                                        <p:attrNameLst>
                                          <p:attrName>ppt_x</p:attrName>
                                        </p:attrNameLst>
                                      </p:cBhvr>
                                      <p:tavLst>
                                        <p:tav tm="0">
                                          <p:val>
                                            <p:strVal val="#ppt_x+#ppt_w/2"/>
                                          </p:val>
                                        </p:tav>
                                        <p:tav tm="100000">
                                          <p:val>
                                            <p:strVal val="#ppt_x"/>
                                          </p:val>
                                        </p:tav>
                                      </p:tavLst>
                                    </p:anim>
                                    <p:anim calcmode="lin" valueType="num">
                                      <p:cBhvr>
                                        <p:cTn id="21" dur="500" fill="hold"/>
                                        <p:tgtEl>
                                          <p:spTgt spid="38948"/>
                                        </p:tgtEl>
                                        <p:attrNameLst>
                                          <p:attrName>ppt_y</p:attrName>
                                        </p:attrNameLst>
                                      </p:cBhvr>
                                      <p:tavLst>
                                        <p:tav tm="0">
                                          <p:val>
                                            <p:strVal val="#ppt_y"/>
                                          </p:val>
                                        </p:tav>
                                        <p:tav tm="100000">
                                          <p:val>
                                            <p:strVal val="#ppt_y"/>
                                          </p:val>
                                        </p:tav>
                                      </p:tavLst>
                                    </p:anim>
                                    <p:anim calcmode="lin" valueType="num">
                                      <p:cBhvr>
                                        <p:cTn id="22" dur="500" fill="hold"/>
                                        <p:tgtEl>
                                          <p:spTgt spid="38948"/>
                                        </p:tgtEl>
                                        <p:attrNameLst>
                                          <p:attrName>ppt_w</p:attrName>
                                        </p:attrNameLst>
                                      </p:cBhvr>
                                      <p:tavLst>
                                        <p:tav tm="0">
                                          <p:val>
                                            <p:fltVal val="0"/>
                                          </p:val>
                                        </p:tav>
                                        <p:tav tm="100000">
                                          <p:val>
                                            <p:strVal val="#ppt_w"/>
                                          </p:val>
                                        </p:tav>
                                      </p:tavLst>
                                    </p:anim>
                                    <p:anim calcmode="lin" valueType="num">
                                      <p:cBhvr>
                                        <p:cTn id="23" dur="500" fill="hold"/>
                                        <p:tgtEl>
                                          <p:spTgt spid="38948"/>
                                        </p:tgtEl>
                                        <p:attrNameLst>
                                          <p:attrName>ppt_h</p:attrName>
                                        </p:attrNameLst>
                                      </p:cBhvr>
                                      <p:tavLst>
                                        <p:tav tm="0">
                                          <p:val>
                                            <p:strVal val="#ppt_h"/>
                                          </p:val>
                                        </p:tav>
                                        <p:tav tm="100000">
                                          <p:val>
                                            <p:strVal val="#ppt_h"/>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38969"/>
                                        </p:tgtEl>
                                        <p:attrNameLst>
                                          <p:attrName>style.visibility</p:attrName>
                                        </p:attrNameLst>
                                      </p:cBhvr>
                                      <p:to>
                                        <p:strVal val="visible"/>
                                      </p:to>
                                    </p:set>
                                    <p:animEffect transition="in" filter="blinds(horizontal)">
                                      <p:cBhvr>
                                        <p:cTn id="28" dur="500"/>
                                        <p:tgtEl>
                                          <p:spTgt spid="38969"/>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7" presetClass="entr" presetSubtype="2" fill="hold" nodeType="clickEffect">
                                  <p:stCondLst>
                                    <p:cond delay="0"/>
                                  </p:stCondLst>
                                  <p:childTnLst>
                                    <p:set>
                                      <p:cBhvr>
                                        <p:cTn id="32" dur="1" fill="hold">
                                          <p:stCondLst>
                                            <p:cond delay="0"/>
                                          </p:stCondLst>
                                        </p:cTn>
                                        <p:tgtEl>
                                          <p:spTgt spid="38951"/>
                                        </p:tgtEl>
                                        <p:attrNameLst>
                                          <p:attrName>style.visibility</p:attrName>
                                        </p:attrNameLst>
                                      </p:cBhvr>
                                      <p:to>
                                        <p:strVal val="visible"/>
                                      </p:to>
                                    </p:set>
                                    <p:anim calcmode="lin" valueType="num">
                                      <p:cBhvr>
                                        <p:cTn id="33" dur="500" fill="hold"/>
                                        <p:tgtEl>
                                          <p:spTgt spid="38951"/>
                                        </p:tgtEl>
                                        <p:attrNameLst>
                                          <p:attrName>ppt_x</p:attrName>
                                        </p:attrNameLst>
                                      </p:cBhvr>
                                      <p:tavLst>
                                        <p:tav tm="0">
                                          <p:val>
                                            <p:strVal val="#ppt_x+#ppt_w/2"/>
                                          </p:val>
                                        </p:tav>
                                        <p:tav tm="100000">
                                          <p:val>
                                            <p:strVal val="#ppt_x"/>
                                          </p:val>
                                        </p:tav>
                                      </p:tavLst>
                                    </p:anim>
                                    <p:anim calcmode="lin" valueType="num">
                                      <p:cBhvr>
                                        <p:cTn id="34" dur="500" fill="hold"/>
                                        <p:tgtEl>
                                          <p:spTgt spid="38951"/>
                                        </p:tgtEl>
                                        <p:attrNameLst>
                                          <p:attrName>ppt_y</p:attrName>
                                        </p:attrNameLst>
                                      </p:cBhvr>
                                      <p:tavLst>
                                        <p:tav tm="0">
                                          <p:val>
                                            <p:strVal val="#ppt_y"/>
                                          </p:val>
                                        </p:tav>
                                        <p:tav tm="100000">
                                          <p:val>
                                            <p:strVal val="#ppt_y"/>
                                          </p:val>
                                        </p:tav>
                                      </p:tavLst>
                                    </p:anim>
                                    <p:anim calcmode="lin" valueType="num">
                                      <p:cBhvr>
                                        <p:cTn id="35" dur="500" fill="hold"/>
                                        <p:tgtEl>
                                          <p:spTgt spid="38951"/>
                                        </p:tgtEl>
                                        <p:attrNameLst>
                                          <p:attrName>ppt_w</p:attrName>
                                        </p:attrNameLst>
                                      </p:cBhvr>
                                      <p:tavLst>
                                        <p:tav tm="0">
                                          <p:val>
                                            <p:fltVal val="0"/>
                                          </p:val>
                                        </p:tav>
                                        <p:tav tm="100000">
                                          <p:val>
                                            <p:strVal val="#ppt_w"/>
                                          </p:val>
                                        </p:tav>
                                      </p:tavLst>
                                    </p:anim>
                                    <p:anim calcmode="lin" valueType="num">
                                      <p:cBhvr>
                                        <p:cTn id="36" dur="500" fill="hold"/>
                                        <p:tgtEl>
                                          <p:spTgt spid="38951"/>
                                        </p:tgtEl>
                                        <p:attrNameLst>
                                          <p:attrName>ppt_h</p:attrName>
                                        </p:attrNameLst>
                                      </p:cBhvr>
                                      <p:tavLst>
                                        <p:tav tm="0">
                                          <p:val>
                                            <p:strVal val="#ppt_h"/>
                                          </p:val>
                                        </p:tav>
                                        <p:tav tm="100000">
                                          <p:val>
                                            <p:strVal val="#ppt_h"/>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3" presetClass="entr" presetSubtype="10" fill="hold" nodeType="clickEffect">
                                  <p:stCondLst>
                                    <p:cond delay="0"/>
                                  </p:stCondLst>
                                  <p:childTnLst>
                                    <p:set>
                                      <p:cBhvr>
                                        <p:cTn id="40" dur="1" fill="hold">
                                          <p:stCondLst>
                                            <p:cond delay="0"/>
                                          </p:stCondLst>
                                        </p:cTn>
                                        <p:tgtEl>
                                          <p:spTgt spid="38981"/>
                                        </p:tgtEl>
                                        <p:attrNameLst>
                                          <p:attrName>style.visibility</p:attrName>
                                        </p:attrNameLst>
                                      </p:cBhvr>
                                      <p:to>
                                        <p:strVal val="visible"/>
                                      </p:to>
                                    </p:set>
                                    <p:animEffect transition="in" filter="blinds(horizontal)">
                                      <p:cBhvr>
                                        <p:cTn id="41" dur="500"/>
                                        <p:tgtEl>
                                          <p:spTgt spid="38981"/>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7" presetClass="entr" presetSubtype="1" fill="hold" nodeType="clickEffect">
                                  <p:stCondLst>
                                    <p:cond delay="0"/>
                                  </p:stCondLst>
                                  <p:childTnLst>
                                    <p:set>
                                      <p:cBhvr>
                                        <p:cTn id="45" dur="1" fill="hold">
                                          <p:stCondLst>
                                            <p:cond delay="0"/>
                                          </p:stCondLst>
                                        </p:cTn>
                                        <p:tgtEl>
                                          <p:spTgt spid="38954"/>
                                        </p:tgtEl>
                                        <p:attrNameLst>
                                          <p:attrName>style.visibility</p:attrName>
                                        </p:attrNameLst>
                                      </p:cBhvr>
                                      <p:to>
                                        <p:strVal val="visible"/>
                                      </p:to>
                                    </p:set>
                                    <p:anim calcmode="lin" valueType="num">
                                      <p:cBhvr>
                                        <p:cTn id="46" dur="500" fill="hold"/>
                                        <p:tgtEl>
                                          <p:spTgt spid="38954"/>
                                        </p:tgtEl>
                                        <p:attrNameLst>
                                          <p:attrName>ppt_x</p:attrName>
                                        </p:attrNameLst>
                                      </p:cBhvr>
                                      <p:tavLst>
                                        <p:tav tm="0">
                                          <p:val>
                                            <p:strVal val="#ppt_x"/>
                                          </p:val>
                                        </p:tav>
                                        <p:tav tm="100000">
                                          <p:val>
                                            <p:strVal val="#ppt_x"/>
                                          </p:val>
                                        </p:tav>
                                      </p:tavLst>
                                    </p:anim>
                                    <p:anim calcmode="lin" valueType="num">
                                      <p:cBhvr>
                                        <p:cTn id="47" dur="500" fill="hold"/>
                                        <p:tgtEl>
                                          <p:spTgt spid="38954"/>
                                        </p:tgtEl>
                                        <p:attrNameLst>
                                          <p:attrName>ppt_y</p:attrName>
                                        </p:attrNameLst>
                                      </p:cBhvr>
                                      <p:tavLst>
                                        <p:tav tm="0">
                                          <p:val>
                                            <p:strVal val="#ppt_y-#ppt_h/2"/>
                                          </p:val>
                                        </p:tav>
                                        <p:tav tm="100000">
                                          <p:val>
                                            <p:strVal val="#ppt_y"/>
                                          </p:val>
                                        </p:tav>
                                      </p:tavLst>
                                    </p:anim>
                                    <p:anim calcmode="lin" valueType="num">
                                      <p:cBhvr>
                                        <p:cTn id="48" dur="500" fill="hold"/>
                                        <p:tgtEl>
                                          <p:spTgt spid="38954"/>
                                        </p:tgtEl>
                                        <p:attrNameLst>
                                          <p:attrName>ppt_w</p:attrName>
                                        </p:attrNameLst>
                                      </p:cBhvr>
                                      <p:tavLst>
                                        <p:tav tm="0">
                                          <p:val>
                                            <p:strVal val="#ppt_w"/>
                                          </p:val>
                                        </p:tav>
                                        <p:tav tm="100000">
                                          <p:val>
                                            <p:strVal val="#ppt_w"/>
                                          </p:val>
                                        </p:tav>
                                      </p:tavLst>
                                    </p:anim>
                                    <p:anim calcmode="lin" valueType="num">
                                      <p:cBhvr>
                                        <p:cTn id="49" dur="500" fill="hold"/>
                                        <p:tgtEl>
                                          <p:spTgt spid="38954"/>
                                        </p:tgtEl>
                                        <p:attrNameLst>
                                          <p:attrName>ppt_h</p:attrName>
                                        </p:attrNameLst>
                                      </p:cBhvr>
                                      <p:tavLst>
                                        <p:tav tm="0">
                                          <p:val>
                                            <p:fltVal val="0"/>
                                          </p:val>
                                        </p:tav>
                                        <p:tav tm="100000">
                                          <p:val>
                                            <p:strVal val="#ppt_h"/>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3" presetClass="entr" presetSubtype="10" fill="hold" nodeType="clickEffect">
                                  <p:stCondLst>
                                    <p:cond delay="0"/>
                                  </p:stCondLst>
                                  <p:childTnLst>
                                    <p:set>
                                      <p:cBhvr>
                                        <p:cTn id="53" dur="1" fill="hold">
                                          <p:stCondLst>
                                            <p:cond delay="0"/>
                                          </p:stCondLst>
                                        </p:cTn>
                                        <p:tgtEl>
                                          <p:spTgt spid="38996"/>
                                        </p:tgtEl>
                                        <p:attrNameLst>
                                          <p:attrName>style.visibility</p:attrName>
                                        </p:attrNameLst>
                                      </p:cBhvr>
                                      <p:to>
                                        <p:strVal val="visible"/>
                                      </p:to>
                                    </p:set>
                                    <p:animEffect transition="in" filter="blinds(horizontal)">
                                      <p:cBhvr>
                                        <p:cTn id="54" dur="500"/>
                                        <p:tgtEl>
                                          <p:spTgt spid="38996"/>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19" presetClass="entr" presetSubtype="10" fill="hold" nodeType="clickEffect">
                                  <p:stCondLst>
                                    <p:cond delay="0"/>
                                  </p:stCondLst>
                                  <p:childTnLst>
                                    <p:set>
                                      <p:cBhvr>
                                        <p:cTn id="58" dur="1" fill="hold">
                                          <p:stCondLst>
                                            <p:cond delay="0"/>
                                          </p:stCondLst>
                                        </p:cTn>
                                        <p:tgtEl>
                                          <p:spTgt spid="38993"/>
                                        </p:tgtEl>
                                        <p:attrNameLst>
                                          <p:attrName>style.visibility</p:attrName>
                                        </p:attrNameLst>
                                      </p:cBhvr>
                                      <p:to>
                                        <p:strVal val="visible"/>
                                      </p:to>
                                    </p:set>
                                    <p:anim calcmode="lin" valueType="num">
                                      <p:cBhvr>
                                        <p:cTn id="59" dur="5000" fill="hold"/>
                                        <p:tgtEl>
                                          <p:spTgt spid="38993"/>
                                        </p:tgtEl>
                                        <p:attrNameLst>
                                          <p:attrName>ppt_w</p:attrName>
                                        </p:attrNameLst>
                                      </p:cBhvr>
                                      <p:tavLst>
                                        <p:tav tm="0" fmla="#ppt_w*sin(2.5*pi*$)">
                                          <p:val>
                                            <p:fltVal val="0"/>
                                          </p:val>
                                        </p:tav>
                                        <p:tav tm="100000">
                                          <p:val>
                                            <p:fltVal val="1"/>
                                          </p:val>
                                        </p:tav>
                                      </p:tavLst>
                                    </p:anim>
                                    <p:anim calcmode="lin" valueType="num">
                                      <p:cBhvr>
                                        <p:cTn id="60" dur="5000" fill="hold"/>
                                        <p:tgtEl>
                                          <p:spTgt spid="3899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图片 1" descr="图片4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 name="直接连接符 10241"/>
          <p:cNvSpPr>
            <a:spLocks noChangeShapeType="1"/>
          </p:cNvSpPr>
          <p:nvPr/>
        </p:nvSpPr>
        <p:spPr bwMode="auto">
          <a:xfrm flipV="1">
            <a:off x="2286000" y="4572000"/>
            <a:ext cx="33528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2291" name="直接连接符 10242"/>
          <p:cNvSpPr>
            <a:spLocks noChangeShapeType="1"/>
          </p:cNvSpPr>
          <p:nvPr/>
        </p:nvSpPr>
        <p:spPr bwMode="auto">
          <a:xfrm flipV="1">
            <a:off x="2133600" y="3048000"/>
            <a:ext cx="3048000" cy="609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2292" name="直接连接符 10243"/>
          <p:cNvSpPr>
            <a:spLocks noChangeShapeType="1"/>
          </p:cNvSpPr>
          <p:nvPr/>
        </p:nvSpPr>
        <p:spPr bwMode="auto">
          <a:xfrm>
            <a:off x="3192464" y="2667000"/>
            <a:ext cx="1716087" cy="29718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2293" name="文本框 10244"/>
          <p:cNvSpPr txBox="1">
            <a:spLocks noChangeArrowheads="1"/>
          </p:cNvSpPr>
          <p:nvPr/>
        </p:nvSpPr>
        <p:spPr bwMode="auto">
          <a:xfrm>
            <a:off x="1676400" y="3611563"/>
            <a:ext cx="351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A</a:t>
            </a:r>
          </a:p>
        </p:txBody>
      </p:sp>
      <p:sp>
        <p:nvSpPr>
          <p:cNvPr id="12294" name="文本框 10245"/>
          <p:cNvSpPr txBox="1">
            <a:spLocks noChangeArrowheads="1"/>
          </p:cNvSpPr>
          <p:nvPr/>
        </p:nvSpPr>
        <p:spPr bwMode="auto">
          <a:xfrm>
            <a:off x="2193925" y="4514850"/>
            <a:ext cx="3385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C</a:t>
            </a:r>
          </a:p>
        </p:txBody>
      </p:sp>
      <p:sp>
        <p:nvSpPr>
          <p:cNvPr id="12295" name="文本框 10246"/>
          <p:cNvSpPr txBox="1">
            <a:spLocks noChangeArrowheads="1"/>
          </p:cNvSpPr>
          <p:nvPr/>
        </p:nvSpPr>
        <p:spPr bwMode="auto">
          <a:xfrm>
            <a:off x="4953000" y="2468563"/>
            <a:ext cx="3385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B</a:t>
            </a:r>
          </a:p>
        </p:txBody>
      </p:sp>
      <p:sp>
        <p:nvSpPr>
          <p:cNvPr id="12296" name="文本框 10247"/>
          <p:cNvSpPr txBox="1">
            <a:spLocks noChangeArrowheads="1"/>
          </p:cNvSpPr>
          <p:nvPr/>
        </p:nvSpPr>
        <p:spPr bwMode="auto">
          <a:xfrm>
            <a:off x="5465763" y="4495800"/>
            <a:ext cx="351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D</a:t>
            </a:r>
          </a:p>
        </p:txBody>
      </p:sp>
      <p:sp>
        <p:nvSpPr>
          <p:cNvPr id="12297" name="文本框 10248"/>
          <p:cNvSpPr txBox="1">
            <a:spLocks noChangeArrowheads="1"/>
          </p:cNvSpPr>
          <p:nvPr/>
        </p:nvSpPr>
        <p:spPr bwMode="auto">
          <a:xfrm>
            <a:off x="2921000" y="2209800"/>
            <a:ext cx="3257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E</a:t>
            </a:r>
          </a:p>
        </p:txBody>
      </p:sp>
      <p:sp>
        <p:nvSpPr>
          <p:cNvPr id="12298" name="文本框 10249"/>
          <p:cNvSpPr txBox="1">
            <a:spLocks noChangeArrowheads="1"/>
          </p:cNvSpPr>
          <p:nvPr/>
        </p:nvSpPr>
        <p:spPr bwMode="auto">
          <a:xfrm>
            <a:off x="4876800" y="5791200"/>
            <a:ext cx="312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F</a:t>
            </a:r>
          </a:p>
        </p:txBody>
      </p:sp>
      <p:sp>
        <p:nvSpPr>
          <p:cNvPr id="12299" name="任意多边形 10250"/>
          <p:cNvSpPr>
            <a:spLocks noChangeArrowheads="1"/>
          </p:cNvSpPr>
          <p:nvPr/>
        </p:nvSpPr>
        <p:spPr bwMode="auto">
          <a:xfrm>
            <a:off x="3495675" y="3084514"/>
            <a:ext cx="368300" cy="219075"/>
          </a:xfrm>
          <a:custGeom>
            <a:avLst/>
            <a:gdLst>
              <a:gd name="T0" fmla="*/ 0 w 232"/>
              <a:gd name="T1" fmla="*/ 25 h 138"/>
              <a:gd name="T2" fmla="*/ 136 w 232"/>
              <a:gd name="T3" fmla="*/ 25 h 138"/>
              <a:gd name="T4" fmla="*/ 192 w 232"/>
              <a:gd name="T5" fmla="*/ 93 h 138"/>
              <a:gd name="T6" fmla="*/ 226 w 232"/>
              <a:gd name="T7" fmla="*/ 138 h 138"/>
            </a:gdLst>
            <a:ahLst/>
            <a:cxnLst>
              <a:cxn ang="0">
                <a:pos x="T0" y="T1"/>
              </a:cxn>
              <a:cxn ang="0">
                <a:pos x="T2" y="T3"/>
              </a:cxn>
              <a:cxn ang="0">
                <a:pos x="T4" y="T5"/>
              </a:cxn>
              <a:cxn ang="0">
                <a:pos x="T6" y="T7"/>
              </a:cxn>
            </a:cxnLst>
            <a:rect l="0" t="0" r="r" b="b"/>
            <a:pathLst>
              <a:path w="232" h="138">
                <a:moveTo>
                  <a:pt x="0" y="25"/>
                </a:moveTo>
                <a:cubicBezTo>
                  <a:pt x="53" y="8"/>
                  <a:pt x="61" y="0"/>
                  <a:pt x="136" y="25"/>
                </a:cubicBezTo>
                <a:cubicBezTo>
                  <a:pt x="166" y="35"/>
                  <a:pt x="173" y="74"/>
                  <a:pt x="192" y="93"/>
                </a:cubicBezTo>
                <a:cubicBezTo>
                  <a:pt x="232" y="133"/>
                  <a:pt x="226" y="93"/>
                  <a:pt x="226" y="13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2300" name="任意多边形 10251"/>
          <p:cNvSpPr>
            <a:spLocks noChangeArrowheads="1"/>
          </p:cNvSpPr>
          <p:nvPr/>
        </p:nvSpPr>
        <p:spPr bwMode="auto">
          <a:xfrm>
            <a:off x="3316289" y="3429001"/>
            <a:ext cx="395287" cy="163513"/>
          </a:xfrm>
          <a:custGeom>
            <a:avLst/>
            <a:gdLst>
              <a:gd name="T0" fmla="*/ 0 w 249"/>
              <a:gd name="T1" fmla="*/ 0 h 103"/>
              <a:gd name="T2" fmla="*/ 249 w 249"/>
              <a:gd name="T3" fmla="*/ 90 h 103"/>
            </a:gdLst>
            <a:ahLst/>
            <a:cxnLst>
              <a:cxn ang="0">
                <a:pos x="T0" y="T1"/>
              </a:cxn>
              <a:cxn ang="0">
                <a:pos x="T2" y="T3"/>
              </a:cxn>
            </a:cxnLst>
            <a:rect l="0" t="0" r="r" b="b"/>
            <a:pathLst>
              <a:path w="249" h="103">
                <a:moveTo>
                  <a:pt x="0" y="0"/>
                </a:moveTo>
                <a:cubicBezTo>
                  <a:pt x="70" y="103"/>
                  <a:pt x="133" y="90"/>
                  <a:pt x="249" y="9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2301" name="任意多边形 10252"/>
          <p:cNvSpPr>
            <a:spLocks noChangeArrowheads="1"/>
          </p:cNvSpPr>
          <p:nvPr/>
        </p:nvSpPr>
        <p:spPr bwMode="auto">
          <a:xfrm>
            <a:off x="3783013" y="3321051"/>
            <a:ext cx="125412" cy="341313"/>
          </a:xfrm>
          <a:custGeom>
            <a:avLst/>
            <a:gdLst>
              <a:gd name="T0" fmla="*/ 0 w 79"/>
              <a:gd name="T1" fmla="*/ 215 h 215"/>
              <a:gd name="T2" fmla="*/ 79 w 79"/>
              <a:gd name="T3" fmla="*/ 136 h 215"/>
              <a:gd name="T4" fmla="*/ 34 w 79"/>
              <a:gd name="T5" fmla="*/ 0 h 215"/>
            </a:gdLst>
            <a:ahLst/>
            <a:cxnLst>
              <a:cxn ang="0">
                <a:pos x="T0" y="T1"/>
              </a:cxn>
              <a:cxn ang="0">
                <a:pos x="T2" y="T3"/>
              </a:cxn>
              <a:cxn ang="0">
                <a:pos x="T4" y="T5"/>
              </a:cxn>
            </a:cxnLst>
            <a:rect l="0" t="0" r="r" b="b"/>
            <a:pathLst>
              <a:path w="79" h="215">
                <a:moveTo>
                  <a:pt x="0" y="215"/>
                </a:moveTo>
                <a:cubicBezTo>
                  <a:pt x="46" y="200"/>
                  <a:pt x="64" y="182"/>
                  <a:pt x="79" y="136"/>
                </a:cubicBezTo>
                <a:cubicBezTo>
                  <a:pt x="70" y="61"/>
                  <a:pt x="78" y="48"/>
                  <a:pt x="34"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2302" name="任意多边形 10253"/>
          <p:cNvSpPr>
            <a:spLocks noChangeArrowheads="1"/>
          </p:cNvSpPr>
          <p:nvPr/>
        </p:nvSpPr>
        <p:spPr bwMode="auto">
          <a:xfrm>
            <a:off x="3201988" y="3124201"/>
            <a:ext cx="239712" cy="322263"/>
          </a:xfrm>
          <a:custGeom>
            <a:avLst/>
            <a:gdLst>
              <a:gd name="T0" fmla="*/ 151 w 151"/>
              <a:gd name="T1" fmla="*/ 0 h 203"/>
              <a:gd name="T2" fmla="*/ 27 w 151"/>
              <a:gd name="T3" fmla="*/ 90 h 203"/>
              <a:gd name="T4" fmla="*/ 5 w 151"/>
              <a:gd name="T5" fmla="*/ 203 h 203"/>
            </a:gdLst>
            <a:ahLst/>
            <a:cxnLst>
              <a:cxn ang="0">
                <a:pos x="T0" y="T1"/>
              </a:cxn>
              <a:cxn ang="0">
                <a:pos x="T2" y="T3"/>
              </a:cxn>
              <a:cxn ang="0">
                <a:pos x="T4" y="T5"/>
              </a:cxn>
            </a:cxnLst>
            <a:rect l="0" t="0" r="r" b="b"/>
            <a:pathLst>
              <a:path w="151" h="203">
                <a:moveTo>
                  <a:pt x="151" y="0"/>
                </a:moveTo>
                <a:cubicBezTo>
                  <a:pt x="82" y="24"/>
                  <a:pt x="68" y="30"/>
                  <a:pt x="27" y="90"/>
                </a:cubicBezTo>
                <a:cubicBezTo>
                  <a:pt x="0" y="172"/>
                  <a:pt x="5" y="134"/>
                  <a:pt x="5" y="203"/>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2303" name="任意多边形 10254"/>
          <p:cNvSpPr>
            <a:spLocks noChangeArrowheads="1"/>
          </p:cNvSpPr>
          <p:nvPr/>
        </p:nvSpPr>
        <p:spPr bwMode="auto">
          <a:xfrm>
            <a:off x="3886201" y="4249738"/>
            <a:ext cx="239713" cy="322262"/>
          </a:xfrm>
          <a:custGeom>
            <a:avLst/>
            <a:gdLst>
              <a:gd name="T0" fmla="*/ 151 w 151"/>
              <a:gd name="T1" fmla="*/ 0 h 203"/>
              <a:gd name="T2" fmla="*/ 27 w 151"/>
              <a:gd name="T3" fmla="*/ 90 h 203"/>
              <a:gd name="T4" fmla="*/ 5 w 151"/>
              <a:gd name="T5" fmla="*/ 203 h 203"/>
            </a:gdLst>
            <a:ahLst/>
            <a:cxnLst>
              <a:cxn ang="0">
                <a:pos x="T0" y="T1"/>
              </a:cxn>
              <a:cxn ang="0">
                <a:pos x="T2" y="T3"/>
              </a:cxn>
              <a:cxn ang="0">
                <a:pos x="T4" y="T5"/>
              </a:cxn>
            </a:cxnLst>
            <a:rect l="0" t="0" r="r" b="b"/>
            <a:pathLst>
              <a:path w="151" h="203">
                <a:moveTo>
                  <a:pt x="151" y="0"/>
                </a:moveTo>
                <a:cubicBezTo>
                  <a:pt x="82" y="24"/>
                  <a:pt x="68" y="30"/>
                  <a:pt x="27" y="90"/>
                </a:cubicBezTo>
                <a:cubicBezTo>
                  <a:pt x="0" y="172"/>
                  <a:pt x="5" y="134"/>
                  <a:pt x="5" y="203"/>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2304" name="任意多边形 10255"/>
          <p:cNvSpPr>
            <a:spLocks noChangeArrowheads="1"/>
          </p:cNvSpPr>
          <p:nvPr/>
        </p:nvSpPr>
        <p:spPr bwMode="auto">
          <a:xfrm>
            <a:off x="3962400" y="4572001"/>
            <a:ext cx="395288" cy="163513"/>
          </a:xfrm>
          <a:custGeom>
            <a:avLst/>
            <a:gdLst>
              <a:gd name="T0" fmla="*/ 0 w 249"/>
              <a:gd name="T1" fmla="*/ 0 h 103"/>
              <a:gd name="T2" fmla="*/ 249 w 249"/>
              <a:gd name="T3" fmla="*/ 90 h 103"/>
            </a:gdLst>
            <a:ahLst/>
            <a:cxnLst>
              <a:cxn ang="0">
                <a:pos x="T0" y="T1"/>
              </a:cxn>
              <a:cxn ang="0">
                <a:pos x="T2" y="T3"/>
              </a:cxn>
            </a:cxnLst>
            <a:rect l="0" t="0" r="r" b="b"/>
            <a:pathLst>
              <a:path w="249" h="103">
                <a:moveTo>
                  <a:pt x="0" y="0"/>
                </a:moveTo>
                <a:cubicBezTo>
                  <a:pt x="70" y="103"/>
                  <a:pt x="133" y="90"/>
                  <a:pt x="249" y="9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2305" name="任意多边形 10256"/>
          <p:cNvSpPr>
            <a:spLocks noChangeArrowheads="1"/>
          </p:cNvSpPr>
          <p:nvPr/>
        </p:nvSpPr>
        <p:spPr bwMode="auto">
          <a:xfrm>
            <a:off x="4203700" y="4343401"/>
            <a:ext cx="368300" cy="219075"/>
          </a:xfrm>
          <a:custGeom>
            <a:avLst/>
            <a:gdLst>
              <a:gd name="T0" fmla="*/ 0 w 232"/>
              <a:gd name="T1" fmla="*/ 25 h 138"/>
              <a:gd name="T2" fmla="*/ 136 w 232"/>
              <a:gd name="T3" fmla="*/ 25 h 138"/>
              <a:gd name="T4" fmla="*/ 192 w 232"/>
              <a:gd name="T5" fmla="*/ 93 h 138"/>
              <a:gd name="T6" fmla="*/ 226 w 232"/>
              <a:gd name="T7" fmla="*/ 138 h 138"/>
            </a:gdLst>
            <a:ahLst/>
            <a:cxnLst>
              <a:cxn ang="0">
                <a:pos x="T0" y="T1"/>
              </a:cxn>
              <a:cxn ang="0">
                <a:pos x="T2" y="T3"/>
              </a:cxn>
              <a:cxn ang="0">
                <a:pos x="T4" y="T5"/>
              </a:cxn>
              <a:cxn ang="0">
                <a:pos x="T6" y="T7"/>
              </a:cxn>
            </a:cxnLst>
            <a:rect l="0" t="0" r="r" b="b"/>
            <a:pathLst>
              <a:path w="232" h="138">
                <a:moveTo>
                  <a:pt x="0" y="25"/>
                </a:moveTo>
                <a:cubicBezTo>
                  <a:pt x="53" y="8"/>
                  <a:pt x="61" y="0"/>
                  <a:pt x="136" y="25"/>
                </a:cubicBezTo>
                <a:cubicBezTo>
                  <a:pt x="166" y="35"/>
                  <a:pt x="173" y="74"/>
                  <a:pt x="192" y="93"/>
                </a:cubicBezTo>
                <a:cubicBezTo>
                  <a:pt x="232" y="133"/>
                  <a:pt x="226" y="93"/>
                  <a:pt x="226" y="13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2306" name="任意多边形 10257"/>
          <p:cNvSpPr>
            <a:spLocks noChangeArrowheads="1"/>
          </p:cNvSpPr>
          <p:nvPr/>
        </p:nvSpPr>
        <p:spPr bwMode="auto">
          <a:xfrm>
            <a:off x="4495801" y="4572001"/>
            <a:ext cx="125413" cy="341313"/>
          </a:xfrm>
          <a:custGeom>
            <a:avLst/>
            <a:gdLst>
              <a:gd name="T0" fmla="*/ 0 w 79"/>
              <a:gd name="T1" fmla="*/ 215 h 215"/>
              <a:gd name="T2" fmla="*/ 79 w 79"/>
              <a:gd name="T3" fmla="*/ 136 h 215"/>
              <a:gd name="T4" fmla="*/ 34 w 79"/>
              <a:gd name="T5" fmla="*/ 0 h 215"/>
            </a:gdLst>
            <a:ahLst/>
            <a:cxnLst>
              <a:cxn ang="0">
                <a:pos x="T0" y="T1"/>
              </a:cxn>
              <a:cxn ang="0">
                <a:pos x="T2" y="T3"/>
              </a:cxn>
              <a:cxn ang="0">
                <a:pos x="T4" y="T5"/>
              </a:cxn>
            </a:cxnLst>
            <a:rect l="0" t="0" r="r" b="b"/>
            <a:pathLst>
              <a:path w="79" h="215">
                <a:moveTo>
                  <a:pt x="0" y="215"/>
                </a:moveTo>
                <a:cubicBezTo>
                  <a:pt x="46" y="200"/>
                  <a:pt x="64" y="182"/>
                  <a:pt x="79" y="136"/>
                </a:cubicBezTo>
                <a:cubicBezTo>
                  <a:pt x="70" y="61"/>
                  <a:pt x="78" y="48"/>
                  <a:pt x="34"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2307" name="文本框 10258"/>
          <p:cNvSpPr txBox="1">
            <a:spLocks noChangeArrowheads="1"/>
          </p:cNvSpPr>
          <p:nvPr/>
        </p:nvSpPr>
        <p:spPr bwMode="auto">
          <a:xfrm>
            <a:off x="3581400" y="26812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1</a:t>
            </a:r>
          </a:p>
        </p:txBody>
      </p:sp>
      <p:sp>
        <p:nvSpPr>
          <p:cNvPr id="12308" name="文本框 10259"/>
          <p:cNvSpPr txBox="1">
            <a:spLocks noChangeArrowheads="1"/>
          </p:cNvSpPr>
          <p:nvPr/>
        </p:nvSpPr>
        <p:spPr bwMode="auto">
          <a:xfrm>
            <a:off x="2990850" y="2895601"/>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2</a:t>
            </a:r>
          </a:p>
        </p:txBody>
      </p:sp>
      <p:sp>
        <p:nvSpPr>
          <p:cNvPr id="12309" name="文本框 10260"/>
          <p:cNvSpPr txBox="1">
            <a:spLocks noChangeArrowheads="1"/>
          </p:cNvSpPr>
          <p:nvPr/>
        </p:nvSpPr>
        <p:spPr bwMode="auto">
          <a:xfrm>
            <a:off x="3200400" y="3429001"/>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3</a:t>
            </a:r>
          </a:p>
        </p:txBody>
      </p:sp>
      <p:sp>
        <p:nvSpPr>
          <p:cNvPr id="12310" name="文本框 10261"/>
          <p:cNvSpPr txBox="1">
            <a:spLocks noChangeArrowheads="1"/>
          </p:cNvSpPr>
          <p:nvPr/>
        </p:nvSpPr>
        <p:spPr bwMode="auto">
          <a:xfrm>
            <a:off x="3886200" y="32908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4</a:t>
            </a:r>
          </a:p>
        </p:txBody>
      </p:sp>
      <p:sp>
        <p:nvSpPr>
          <p:cNvPr id="12311" name="文本框 10262"/>
          <p:cNvSpPr txBox="1">
            <a:spLocks noChangeArrowheads="1"/>
          </p:cNvSpPr>
          <p:nvPr/>
        </p:nvSpPr>
        <p:spPr bwMode="auto">
          <a:xfrm>
            <a:off x="4343400" y="3962401"/>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5</a:t>
            </a:r>
          </a:p>
        </p:txBody>
      </p:sp>
      <p:sp>
        <p:nvSpPr>
          <p:cNvPr id="12312" name="文本框 10263"/>
          <p:cNvSpPr txBox="1">
            <a:spLocks noChangeArrowheads="1"/>
          </p:cNvSpPr>
          <p:nvPr/>
        </p:nvSpPr>
        <p:spPr bwMode="auto">
          <a:xfrm>
            <a:off x="3676650" y="40528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6</a:t>
            </a:r>
          </a:p>
        </p:txBody>
      </p:sp>
      <p:sp>
        <p:nvSpPr>
          <p:cNvPr id="12313" name="文本框 10264"/>
          <p:cNvSpPr txBox="1">
            <a:spLocks noChangeArrowheads="1"/>
          </p:cNvSpPr>
          <p:nvPr/>
        </p:nvSpPr>
        <p:spPr bwMode="auto">
          <a:xfrm>
            <a:off x="3870325" y="45862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7</a:t>
            </a:r>
          </a:p>
        </p:txBody>
      </p:sp>
      <p:sp>
        <p:nvSpPr>
          <p:cNvPr id="12314" name="文本框 10265"/>
          <p:cNvSpPr txBox="1">
            <a:spLocks noChangeArrowheads="1"/>
          </p:cNvSpPr>
          <p:nvPr/>
        </p:nvSpPr>
        <p:spPr bwMode="auto">
          <a:xfrm>
            <a:off x="4572000" y="45100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8</a:t>
            </a:r>
          </a:p>
        </p:txBody>
      </p:sp>
      <p:grpSp>
        <p:nvGrpSpPr>
          <p:cNvPr id="12315" name="组合 10266"/>
          <p:cNvGrpSpPr>
            <a:grpSpLocks/>
          </p:cNvGrpSpPr>
          <p:nvPr/>
        </p:nvGrpSpPr>
        <p:grpSpPr bwMode="auto">
          <a:xfrm>
            <a:off x="1600200" y="76200"/>
            <a:ext cx="2286000" cy="838200"/>
            <a:chOff x="96" y="192"/>
            <a:chExt cx="1440" cy="528"/>
          </a:xfrm>
        </p:grpSpPr>
        <p:sp>
          <p:nvSpPr>
            <p:cNvPr id="12316" name="椭圆 10267"/>
            <p:cNvSpPr>
              <a:spLocks noChangeArrowheads="1"/>
            </p:cNvSpPr>
            <p:nvPr/>
          </p:nvSpPr>
          <p:spPr bwMode="auto">
            <a:xfrm>
              <a:off x="96" y="203"/>
              <a:ext cx="1440" cy="517"/>
            </a:xfrm>
            <a:prstGeom prst="ellipse">
              <a:avLst/>
            </a:prstGeom>
            <a:gradFill rotWithShape="0">
              <a:gsLst>
                <a:gs pos="0">
                  <a:srgbClr val="FF0066"/>
                </a:gs>
                <a:gs pos="50000">
                  <a:srgbClr val="FFFF99"/>
                </a:gs>
                <a:gs pos="100000">
                  <a:srgbClr val="FF0066"/>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Times New Roman" charset="0"/>
              </a:endParaRPr>
            </a:p>
          </p:txBody>
        </p:sp>
        <p:sp>
          <p:nvSpPr>
            <p:cNvPr id="12317" name="文本框 10268"/>
            <p:cNvSpPr txBox="1">
              <a:spLocks noChangeArrowheads="1"/>
            </p:cNvSpPr>
            <p:nvPr/>
          </p:nvSpPr>
          <p:spPr bwMode="auto">
            <a:xfrm>
              <a:off x="428" y="192"/>
              <a:ext cx="1108"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4400" b="1">
                  <a:latin typeface="Times New Roman" charset="0"/>
                  <a:ea typeface="隶书" charset="0"/>
                </a:rPr>
                <a:t>观察</a:t>
              </a:r>
            </a:p>
          </p:txBody>
        </p:sp>
      </p:grpSp>
      <p:sp>
        <p:nvSpPr>
          <p:cNvPr id="12318" name="文本框 10269"/>
          <p:cNvSpPr txBox="1">
            <a:spLocks noChangeArrowheads="1"/>
          </p:cNvSpPr>
          <p:nvPr/>
        </p:nvSpPr>
        <p:spPr bwMode="auto">
          <a:xfrm>
            <a:off x="4038600" y="228600"/>
            <a:ext cx="6629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a:latin typeface="Times New Roman" charset="0"/>
              </a:rPr>
              <a:t>问题：2、观察∠3与∠5的位置关系</a:t>
            </a:r>
          </a:p>
        </p:txBody>
      </p:sp>
      <p:sp>
        <p:nvSpPr>
          <p:cNvPr id="10271" name="文本框 10270"/>
          <p:cNvSpPr txBox="1">
            <a:spLocks noChangeArrowheads="1"/>
          </p:cNvSpPr>
          <p:nvPr/>
        </p:nvSpPr>
        <p:spPr bwMode="auto">
          <a:xfrm>
            <a:off x="4114800" y="1066800"/>
            <a:ext cx="5334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600">
                <a:solidFill>
                  <a:srgbClr val="FF0000"/>
                </a:solidFill>
                <a:latin typeface="Times New Roman" charset="0"/>
              </a:rPr>
              <a:t>①在直线</a:t>
            </a:r>
            <a:r>
              <a:rPr lang="en-US" altLang="zh-CN" sz="3600">
                <a:solidFill>
                  <a:srgbClr val="FF0000"/>
                </a:solidFill>
                <a:latin typeface="Times New Roman" charset="0"/>
              </a:rPr>
              <a:t>AB、CD</a:t>
            </a:r>
            <a:r>
              <a:rPr lang="zh-CN" altLang="en-US" sz="3600">
                <a:solidFill>
                  <a:srgbClr val="FF0000"/>
                </a:solidFill>
                <a:latin typeface="Times New Roman" charset="0"/>
              </a:rPr>
              <a:t>的内侧</a:t>
            </a:r>
          </a:p>
        </p:txBody>
      </p:sp>
      <p:sp>
        <p:nvSpPr>
          <p:cNvPr id="10272" name="文本框 10271"/>
          <p:cNvSpPr txBox="1">
            <a:spLocks noChangeArrowheads="1"/>
          </p:cNvSpPr>
          <p:nvPr/>
        </p:nvSpPr>
        <p:spPr bwMode="auto">
          <a:xfrm>
            <a:off x="4114801" y="1692275"/>
            <a:ext cx="53498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600">
                <a:solidFill>
                  <a:srgbClr val="FF0000"/>
                </a:solidFill>
                <a:latin typeface="Times New Roman" charset="0"/>
              </a:rPr>
              <a:t>②在直线</a:t>
            </a:r>
            <a:r>
              <a:rPr lang="en-US" altLang="zh-CN" sz="3600">
                <a:solidFill>
                  <a:srgbClr val="FF0000"/>
                </a:solidFill>
                <a:latin typeface="Times New Roman" charset="0"/>
              </a:rPr>
              <a:t>EF</a:t>
            </a:r>
            <a:r>
              <a:rPr lang="zh-CN" altLang="en-US" sz="3600">
                <a:solidFill>
                  <a:srgbClr val="FF0000"/>
                </a:solidFill>
                <a:latin typeface="Times New Roman" charset="0"/>
              </a:rPr>
              <a:t>的两侧</a:t>
            </a:r>
          </a:p>
        </p:txBody>
      </p:sp>
      <p:sp>
        <p:nvSpPr>
          <p:cNvPr id="10273" name="直接连接符 10272"/>
          <p:cNvSpPr>
            <a:spLocks noChangeShapeType="1"/>
          </p:cNvSpPr>
          <p:nvPr/>
        </p:nvSpPr>
        <p:spPr bwMode="auto">
          <a:xfrm>
            <a:off x="3200400" y="2667000"/>
            <a:ext cx="1716088" cy="297180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0274" name="直接连接符 10273"/>
          <p:cNvSpPr>
            <a:spLocks noChangeShapeType="1"/>
          </p:cNvSpPr>
          <p:nvPr/>
        </p:nvSpPr>
        <p:spPr bwMode="auto">
          <a:xfrm flipV="1">
            <a:off x="2286000" y="4572000"/>
            <a:ext cx="3352800" cy="0"/>
          </a:xfrm>
          <a:prstGeom prst="line">
            <a:avLst/>
          </a:prstGeom>
          <a:noFill/>
          <a:ln w="571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0275" name="直接连接符 10274"/>
          <p:cNvSpPr>
            <a:spLocks noChangeShapeType="1"/>
          </p:cNvSpPr>
          <p:nvPr/>
        </p:nvSpPr>
        <p:spPr bwMode="auto">
          <a:xfrm flipV="1">
            <a:off x="2133600" y="3048000"/>
            <a:ext cx="3048000" cy="609600"/>
          </a:xfrm>
          <a:prstGeom prst="line">
            <a:avLst/>
          </a:prstGeom>
          <a:noFill/>
          <a:ln w="571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nvGrpSpPr>
          <p:cNvPr id="10276" name="组合 10275"/>
          <p:cNvGrpSpPr>
            <a:grpSpLocks/>
          </p:cNvGrpSpPr>
          <p:nvPr/>
        </p:nvGrpSpPr>
        <p:grpSpPr bwMode="auto">
          <a:xfrm>
            <a:off x="5638800" y="3352800"/>
            <a:ext cx="4495800" cy="1219200"/>
            <a:chOff x="2592" y="2112"/>
            <a:chExt cx="2832" cy="768"/>
          </a:xfrm>
        </p:grpSpPr>
        <p:grpSp>
          <p:nvGrpSpPr>
            <p:cNvPr id="12325" name="组合 10276"/>
            <p:cNvGrpSpPr>
              <a:grpSpLocks/>
            </p:cNvGrpSpPr>
            <p:nvPr/>
          </p:nvGrpSpPr>
          <p:grpSpPr bwMode="auto">
            <a:xfrm>
              <a:off x="3216" y="2112"/>
              <a:ext cx="2208" cy="768"/>
              <a:chOff x="3216" y="2112"/>
              <a:chExt cx="2208" cy="768"/>
            </a:xfrm>
          </p:grpSpPr>
          <p:sp>
            <p:nvSpPr>
              <p:cNvPr id="12326" name="直接连接符 10277"/>
              <p:cNvSpPr>
                <a:spLocks noChangeShapeType="1"/>
              </p:cNvSpPr>
              <p:nvPr/>
            </p:nvSpPr>
            <p:spPr bwMode="auto">
              <a:xfrm>
                <a:off x="4128" y="2112"/>
                <a:ext cx="432" cy="768"/>
              </a:xfrm>
              <a:prstGeom prst="line">
                <a:avLst/>
              </a:prstGeom>
              <a:noFill/>
              <a:ln w="38100">
                <a:solidFill>
                  <a:srgbClr val="FF505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2327" name="直接连接符 10278"/>
              <p:cNvSpPr>
                <a:spLocks noChangeShapeType="1"/>
              </p:cNvSpPr>
              <p:nvPr/>
            </p:nvSpPr>
            <p:spPr bwMode="auto">
              <a:xfrm flipV="1">
                <a:off x="3216" y="2112"/>
                <a:ext cx="912" cy="192"/>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2328" name="直接连接符 10279"/>
              <p:cNvSpPr>
                <a:spLocks noChangeShapeType="1"/>
              </p:cNvSpPr>
              <p:nvPr/>
            </p:nvSpPr>
            <p:spPr bwMode="auto">
              <a:xfrm>
                <a:off x="4560" y="2880"/>
                <a:ext cx="864" cy="0"/>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2329" name="任意多边形 10280"/>
              <p:cNvSpPr>
                <a:spLocks noChangeArrowheads="1"/>
              </p:cNvSpPr>
              <p:nvPr/>
            </p:nvSpPr>
            <p:spPr bwMode="auto">
              <a:xfrm>
                <a:off x="3936" y="2160"/>
                <a:ext cx="249" cy="103"/>
              </a:xfrm>
              <a:custGeom>
                <a:avLst/>
                <a:gdLst>
                  <a:gd name="T0" fmla="*/ 0 w 249"/>
                  <a:gd name="T1" fmla="*/ 0 h 103"/>
                  <a:gd name="T2" fmla="*/ 249 w 249"/>
                  <a:gd name="T3" fmla="*/ 90 h 103"/>
                </a:gdLst>
                <a:ahLst/>
                <a:cxnLst>
                  <a:cxn ang="0">
                    <a:pos x="T0" y="T1"/>
                  </a:cxn>
                  <a:cxn ang="0">
                    <a:pos x="T2" y="T3"/>
                  </a:cxn>
                </a:cxnLst>
                <a:rect l="0" t="0" r="r" b="b"/>
                <a:pathLst>
                  <a:path w="249" h="103">
                    <a:moveTo>
                      <a:pt x="0" y="0"/>
                    </a:moveTo>
                    <a:cubicBezTo>
                      <a:pt x="70" y="103"/>
                      <a:pt x="133" y="90"/>
                      <a:pt x="249" y="90"/>
                    </a:cubicBezTo>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2330" name="任意多边形 10281"/>
              <p:cNvSpPr>
                <a:spLocks noChangeArrowheads="1"/>
              </p:cNvSpPr>
              <p:nvPr/>
            </p:nvSpPr>
            <p:spPr bwMode="auto">
              <a:xfrm>
                <a:off x="4472" y="2742"/>
                <a:ext cx="232" cy="138"/>
              </a:xfrm>
              <a:custGeom>
                <a:avLst/>
                <a:gdLst>
                  <a:gd name="T0" fmla="*/ 0 w 232"/>
                  <a:gd name="T1" fmla="*/ 25 h 138"/>
                  <a:gd name="T2" fmla="*/ 136 w 232"/>
                  <a:gd name="T3" fmla="*/ 25 h 138"/>
                  <a:gd name="T4" fmla="*/ 192 w 232"/>
                  <a:gd name="T5" fmla="*/ 93 h 138"/>
                  <a:gd name="T6" fmla="*/ 226 w 232"/>
                  <a:gd name="T7" fmla="*/ 138 h 138"/>
                </a:gdLst>
                <a:ahLst/>
                <a:cxnLst>
                  <a:cxn ang="0">
                    <a:pos x="T0" y="T1"/>
                  </a:cxn>
                  <a:cxn ang="0">
                    <a:pos x="T2" y="T3"/>
                  </a:cxn>
                  <a:cxn ang="0">
                    <a:pos x="T4" y="T5"/>
                  </a:cxn>
                  <a:cxn ang="0">
                    <a:pos x="T6" y="T7"/>
                  </a:cxn>
                </a:cxnLst>
                <a:rect l="0" t="0" r="r" b="b"/>
                <a:pathLst>
                  <a:path w="232" h="138">
                    <a:moveTo>
                      <a:pt x="0" y="25"/>
                    </a:moveTo>
                    <a:cubicBezTo>
                      <a:pt x="53" y="8"/>
                      <a:pt x="61" y="0"/>
                      <a:pt x="136" y="25"/>
                    </a:cubicBezTo>
                    <a:cubicBezTo>
                      <a:pt x="166" y="35"/>
                      <a:pt x="173" y="74"/>
                      <a:pt x="192" y="93"/>
                    </a:cubicBezTo>
                    <a:cubicBezTo>
                      <a:pt x="232" y="133"/>
                      <a:pt x="226" y="93"/>
                      <a:pt x="226" y="138"/>
                    </a:cubicBezTo>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2331" name="文本框 10282"/>
              <p:cNvSpPr txBox="1">
                <a:spLocks noChangeArrowheads="1"/>
              </p:cNvSpPr>
              <p:nvPr/>
            </p:nvSpPr>
            <p:spPr bwMode="auto">
              <a:xfrm>
                <a:off x="3936" y="2208"/>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3</a:t>
                </a:r>
              </a:p>
            </p:txBody>
          </p:sp>
          <p:sp>
            <p:nvSpPr>
              <p:cNvPr id="12332" name="文本框 10283"/>
              <p:cNvSpPr txBox="1">
                <a:spLocks noChangeArrowheads="1"/>
              </p:cNvSpPr>
              <p:nvPr/>
            </p:nvSpPr>
            <p:spPr bwMode="auto">
              <a:xfrm>
                <a:off x="4656" y="2544"/>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5</a:t>
                </a:r>
              </a:p>
            </p:txBody>
          </p:sp>
        </p:grpSp>
        <p:sp>
          <p:nvSpPr>
            <p:cNvPr id="12333" name="直接连接符 10284"/>
            <p:cNvSpPr>
              <a:spLocks noChangeShapeType="1"/>
            </p:cNvSpPr>
            <p:nvPr/>
          </p:nvSpPr>
          <p:spPr bwMode="auto">
            <a:xfrm flipV="1">
              <a:off x="2592" y="2592"/>
              <a:ext cx="624" cy="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
        <p:nvSpPr>
          <p:cNvPr id="10286" name="任意多边形 10285"/>
          <p:cNvSpPr>
            <a:spLocks noChangeArrowheads="1"/>
          </p:cNvSpPr>
          <p:nvPr/>
        </p:nvSpPr>
        <p:spPr bwMode="auto">
          <a:xfrm>
            <a:off x="3352800" y="3352800"/>
            <a:ext cx="381000" cy="228600"/>
          </a:xfrm>
          <a:custGeom>
            <a:avLst/>
            <a:gdLst>
              <a:gd name="T0" fmla="*/ 144 w 240"/>
              <a:gd name="T1" fmla="*/ 0 h 144"/>
              <a:gd name="T2" fmla="*/ 240 w 240"/>
              <a:gd name="T3" fmla="*/ 144 h 144"/>
              <a:gd name="T4" fmla="*/ 96 w 240"/>
              <a:gd name="T5" fmla="*/ 144 h 144"/>
              <a:gd name="T6" fmla="*/ 48 w 240"/>
              <a:gd name="T7" fmla="*/ 96 h 144"/>
              <a:gd name="T8" fmla="*/ 0 w 240"/>
              <a:gd name="T9" fmla="*/ 48 h 144"/>
            </a:gdLst>
            <a:ahLst/>
            <a:cxnLst>
              <a:cxn ang="0">
                <a:pos x="T0" y="T1"/>
              </a:cxn>
              <a:cxn ang="0">
                <a:pos x="T2" y="T3"/>
              </a:cxn>
              <a:cxn ang="0">
                <a:pos x="T4" y="T5"/>
              </a:cxn>
              <a:cxn ang="0">
                <a:pos x="T6" y="T7"/>
              </a:cxn>
              <a:cxn ang="0">
                <a:pos x="T8" y="T9"/>
              </a:cxn>
            </a:cxnLst>
            <a:rect l="0" t="0" r="r" b="b"/>
            <a:pathLst>
              <a:path w="240" h="144">
                <a:moveTo>
                  <a:pt x="144" y="0"/>
                </a:moveTo>
                <a:lnTo>
                  <a:pt x="240" y="144"/>
                </a:lnTo>
                <a:lnTo>
                  <a:pt x="96" y="144"/>
                </a:lnTo>
                <a:lnTo>
                  <a:pt x="48" y="96"/>
                </a:lnTo>
                <a:lnTo>
                  <a:pt x="0" y="48"/>
                </a:lnTo>
              </a:path>
            </a:pathLst>
          </a:custGeom>
          <a:solidFill>
            <a:srgbClr val="FF0000"/>
          </a:solidFill>
          <a:ln>
            <a:noFill/>
          </a:ln>
          <a:extLst>
            <a:ext uri="{91240B29-F687-4F45-9708-019B960494DF}">
              <a14:hiddenLine xmlns:a14="http://schemas.microsoft.com/office/drawing/2010/main" w="12700">
                <a:solidFill>
                  <a:srgbClr val="000000"/>
                </a:solidFill>
                <a:round/>
                <a:headEnd/>
                <a:tailEnd/>
              </a14:hiddenLine>
            </a:ext>
          </a:extLst>
        </p:spPr>
        <p:txBody>
          <a:bodyPr/>
          <a:lstStyle/>
          <a:p>
            <a:endParaRPr lang="zh-CN" altLang="en-US">
              <a:latin typeface="Times New Roman" charset="0"/>
            </a:endParaRPr>
          </a:p>
        </p:txBody>
      </p:sp>
      <p:sp>
        <p:nvSpPr>
          <p:cNvPr id="10287" name="任意多边形 10286"/>
          <p:cNvSpPr>
            <a:spLocks noChangeArrowheads="1"/>
          </p:cNvSpPr>
          <p:nvPr/>
        </p:nvSpPr>
        <p:spPr bwMode="auto">
          <a:xfrm>
            <a:off x="4191000" y="4343400"/>
            <a:ext cx="381000" cy="228600"/>
          </a:xfrm>
          <a:custGeom>
            <a:avLst/>
            <a:gdLst>
              <a:gd name="T0" fmla="*/ 48 w 240"/>
              <a:gd name="T1" fmla="*/ 144 h 144"/>
              <a:gd name="T2" fmla="*/ 0 w 240"/>
              <a:gd name="T3" fmla="*/ 0 h 144"/>
              <a:gd name="T4" fmla="*/ 144 w 240"/>
              <a:gd name="T5" fmla="*/ 0 h 144"/>
              <a:gd name="T6" fmla="*/ 192 w 240"/>
              <a:gd name="T7" fmla="*/ 48 h 144"/>
              <a:gd name="T8" fmla="*/ 240 w 240"/>
              <a:gd name="T9" fmla="*/ 144 h 144"/>
            </a:gdLst>
            <a:ahLst/>
            <a:cxnLst>
              <a:cxn ang="0">
                <a:pos x="T0" y="T1"/>
              </a:cxn>
              <a:cxn ang="0">
                <a:pos x="T2" y="T3"/>
              </a:cxn>
              <a:cxn ang="0">
                <a:pos x="T4" y="T5"/>
              </a:cxn>
              <a:cxn ang="0">
                <a:pos x="T6" y="T7"/>
              </a:cxn>
              <a:cxn ang="0">
                <a:pos x="T8" y="T9"/>
              </a:cxn>
            </a:cxnLst>
            <a:rect l="0" t="0" r="r" b="b"/>
            <a:pathLst>
              <a:path w="240" h="144">
                <a:moveTo>
                  <a:pt x="48" y="144"/>
                </a:moveTo>
                <a:lnTo>
                  <a:pt x="0" y="0"/>
                </a:lnTo>
                <a:lnTo>
                  <a:pt x="144" y="0"/>
                </a:lnTo>
                <a:lnTo>
                  <a:pt x="192" y="48"/>
                </a:lnTo>
                <a:lnTo>
                  <a:pt x="240" y="144"/>
                </a:lnTo>
              </a:path>
            </a:pathLst>
          </a:custGeom>
          <a:solidFill>
            <a:srgbClr val="FF0000"/>
          </a:solidFill>
          <a:ln>
            <a:noFill/>
          </a:ln>
          <a:extLst>
            <a:ext uri="{91240B29-F687-4F45-9708-019B960494DF}">
              <a14:hiddenLine xmlns:a14="http://schemas.microsoft.com/office/drawing/2010/main" w="12700">
                <a:solidFill>
                  <a:srgbClr val="000000"/>
                </a:solidFill>
                <a:round/>
                <a:headEnd/>
                <a:tailEnd/>
              </a14:hiddenLine>
            </a:ext>
          </a:extLst>
        </p:spPr>
        <p:txBody>
          <a:bodyPr/>
          <a:lstStyle/>
          <a:p>
            <a:endParaRPr lang="zh-CN" altLang="en-US">
              <a:latin typeface="Times New Roman" charset="0"/>
            </a:endParaRPr>
          </a:p>
        </p:txBody>
      </p:sp>
      <p:sp>
        <p:nvSpPr>
          <p:cNvPr id="10288" name="文本框 10287"/>
          <p:cNvSpPr txBox="1">
            <a:spLocks noChangeArrowheads="1"/>
          </p:cNvSpPr>
          <p:nvPr/>
        </p:nvSpPr>
        <p:spPr bwMode="auto">
          <a:xfrm>
            <a:off x="2209800" y="1239839"/>
            <a:ext cx="3454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4000" b="1">
                <a:solidFill>
                  <a:srgbClr val="FF0000"/>
                </a:solidFill>
                <a:latin typeface="Times New Roman" charset="0"/>
              </a:rPr>
              <a:t>内错角：</a:t>
            </a:r>
          </a:p>
        </p:txBody>
      </p:sp>
    </p:spTree>
    <p:extLst>
      <p:ext uri="{BB962C8B-B14F-4D97-AF65-F5344CB8AC3E}">
        <p14:creationId xmlns:p14="http://schemas.microsoft.com/office/powerpoint/2010/main" val="1278963763"/>
      </p:ext>
    </p:extLst>
  </p:cSld>
  <p:clrMapOvr>
    <a:masterClrMapping/>
  </p:clrMapOvr>
  <p:transition spd="slow">
    <p:split orient="vert"/>
    <p:sndAc>
      <p:stSnd>
        <p:snd r:embed="rId2" name="chimes.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0286"/>
                                        </p:tgtEl>
                                        <p:attrNameLst>
                                          <p:attrName>style.visibility</p:attrName>
                                        </p:attrNameLst>
                                      </p:cBhvr>
                                      <p:to>
                                        <p:strVal val="visible"/>
                                      </p:to>
                                    </p:set>
                                    <p:animEffect transition="in" filter="dissolve">
                                      <p:cBhvr>
                                        <p:cTn id="7" dur="500"/>
                                        <p:tgtEl>
                                          <p:spTgt spid="10286"/>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10287"/>
                                        </p:tgtEl>
                                        <p:attrNameLst>
                                          <p:attrName>style.visibility</p:attrName>
                                        </p:attrNameLst>
                                      </p:cBhvr>
                                      <p:to>
                                        <p:strVal val="visible"/>
                                      </p:to>
                                    </p:set>
                                    <p:animEffect transition="in" filter="dissolve">
                                      <p:cBhvr>
                                        <p:cTn id="11" dur="500"/>
                                        <p:tgtEl>
                                          <p:spTgt spid="1028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nodeType="clickEffect">
                                  <p:stCondLst>
                                    <p:cond delay="0"/>
                                  </p:stCondLst>
                                  <p:childTnLst>
                                    <p:set>
                                      <p:cBhvr>
                                        <p:cTn id="15" dur="1" fill="hold">
                                          <p:stCondLst>
                                            <p:cond delay="0"/>
                                          </p:stCondLst>
                                        </p:cTn>
                                        <p:tgtEl>
                                          <p:spTgt spid="10275"/>
                                        </p:tgtEl>
                                        <p:attrNameLst>
                                          <p:attrName>style.visibility</p:attrName>
                                        </p:attrNameLst>
                                      </p:cBhvr>
                                      <p:to>
                                        <p:strVal val="visible"/>
                                      </p:to>
                                    </p:set>
                                    <p:animEffect transition="in" filter="wipe(left)">
                                      <p:cBhvr>
                                        <p:cTn id="16" dur="500"/>
                                        <p:tgtEl>
                                          <p:spTgt spid="10275"/>
                                        </p:tgtEl>
                                      </p:cBhvr>
                                    </p:animEffect>
                                  </p:childTnLst>
                                </p:cTn>
                              </p:par>
                            </p:childTnLst>
                          </p:cTn>
                        </p:par>
                        <p:par>
                          <p:cTn id="17" fill="hold" nodeType="afterGroup">
                            <p:stCondLst>
                              <p:cond delay="500"/>
                            </p:stCondLst>
                            <p:childTnLst>
                              <p:par>
                                <p:cTn id="18" presetID="22" presetClass="entr" presetSubtype="8" fill="hold" nodeType="afterEffect">
                                  <p:stCondLst>
                                    <p:cond delay="0"/>
                                  </p:stCondLst>
                                  <p:childTnLst>
                                    <p:set>
                                      <p:cBhvr>
                                        <p:cTn id="19" dur="1" fill="hold">
                                          <p:stCondLst>
                                            <p:cond delay="0"/>
                                          </p:stCondLst>
                                        </p:cTn>
                                        <p:tgtEl>
                                          <p:spTgt spid="10274"/>
                                        </p:tgtEl>
                                        <p:attrNameLst>
                                          <p:attrName>style.visibility</p:attrName>
                                        </p:attrNameLst>
                                      </p:cBhvr>
                                      <p:to>
                                        <p:strVal val="visible"/>
                                      </p:to>
                                    </p:set>
                                    <p:animEffect transition="in" filter="wipe(left)">
                                      <p:cBhvr>
                                        <p:cTn id="20" dur="500"/>
                                        <p:tgtEl>
                                          <p:spTgt spid="10274"/>
                                        </p:tgtEl>
                                      </p:cBhvr>
                                    </p:animEffect>
                                  </p:childTnLst>
                                </p:cTn>
                              </p:par>
                            </p:childTnLst>
                          </p:cTn>
                        </p:par>
                        <p:par>
                          <p:cTn id="21" fill="hold" nodeType="afterGroup">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0271"/>
                                        </p:tgtEl>
                                        <p:attrNameLst>
                                          <p:attrName>style.visibility</p:attrName>
                                        </p:attrNameLst>
                                      </p:cBhvr>
                                      <p:to>
                                        <p:strVal val="visible"/>
                                      </p:to>
                                    </p:set>
                                    <p:animEffect transition="in" filter="wipe(left)">
                                      <p:cBhvr>
                                        <p:cTn id="24" dur="500"/>
                                        <p:tgtEl>
                                          <p:spTgt spid="10271"/>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1" fill="hold" nodeType="clickEffect">
                                  <p:stCondLst>
                                    <p:cond delay="0"/>
                                  </p:stCondLst>
                                  <p:childTnLst>
                                    <p:set>
                                      <p:cBhvr>
                                        <p:cTn id="28" dur="1" fill="hold">
                                          <p:stCondLst>
                                            <p:cond delay="0"/>
                                          </p:stCondLst>
                                        </p:cTn>
                                        <p:tgtEl>
                                          <p:spTgt spid="10273"/>
                                        </p:tgtEl>
                                        <p:attrNameLst>
                                          <p:attrName>style.visibility</p:attrName>
                                        </p:attrNameLst>
                                      </p:cBhvr>
                                      <p:to>
                                        <p:strVal val="visible"/>
                                      </p:to>
                                    </p:set>
                                    <p:animEffect transition="in" filter="wipe(up)">
                                      <p:cBhvr>
                                        <p:cTn id="29" dur="500"/>
                                        <p:tgtEl>
                                          <p:spTgt spid="10273"/>
                                        </p:tgtEl>
                                      </p:cBhvr>
                                    </p:animEffect>
                                  </p:childTnLst>
                                </p:cTn>
                              </p:par>
                            </p:childTnLst>
                          </p:cTn>
                        </p:par>
                        <p:par>
                          <p:cTn id="30" fill="hold" nodeType="afterGroup">
                            <p:stCondLst>
                              <p:cond delay="500"/>
                            </p:stCondLst>
                            <p:childTnLst>
                              <p:par>
                                <p:cTn id="31" presetID="22" presetClass="entr" presetSubtype="8" fill="hold" grpId="0" nodeType="afterEffect">
                                  <p:stCondLst>
                                    <p:cond delay="0"/>
                                  </p:stCondLst>
                                  <p:childTnLst>
                                    <p:set>
                                      <p:cBhvr>
                                        <p:cTn id="32" dur="1" fill="hold">
                                          <p:stCondLst>
                                            <p:cond delay="0"/>
                                          </p:stCondLst>
                                        </p:cTn>
                                        <p:tgtEl>
                                          <p:spTgt spid="10272"/>
                                        </p:tgtEl>
                                        <p:attrNameLst>
                                          <p:attrName>style.visibility</p:attrName>
                                        </p:attrNameLst>
                                      </p:cBhvr>
                                      <p:to>
                                        <p:strVal val="visible"/>
                                      </p:to>
                                    </p:set>
                                    <p:animEffect transition="in" filter="wipe(left)">
                                      <p:cBhvr>
                                        <p:cTn id="33" dur="500"/>
                                        <p:tgtEl>
                                          <p:spTgt spid="10272"/>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10288"/>
                                        </p:tgtEl>
                                        <p:attrNameLst>
                                          <p:attrName>style.visibility</p:attrName>
                                        </p:attrNameLst>
                                      </p:cBhvr>
                                      <p:to>
                                        <p:strVal val="visible"/>
                                      </p:to>
                                    </p:set>
                                    <p:animEffect transition="in" filter="wipe(left)">
                                      <p:cBhvr>
                                        <p:cTn id="38" dur="500"/>
                                        <p:tgtEl>
                                          <p:spTgt spid="10288"/>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8" fill="hold" nodeType="clickEffect">
                                  <p:stCondLst>
                                    <p:cond delay="0"/>
                                  </p:stCondLst>
                                  <p:childTnLst>
                                    <p:set>
                                      <p:cBhvr>
                                        <p:cTn id="42" dur="1" fill="hold">
                                          <p:stCondLst>
                                            <p:cond delay="0"/>
                                          </p:stCondLst>
                                        </p:cTn>
                                        <p:tgtEl>
                                          <p:spTgt spid="10276"/>
                                        </p:tgtEl>
                                        <p:attrNameLst>
                                          <p:attrName>style.visibility</p:attrName>
                                        </p:attrNameLst>
                                      </p:cBhvr>
                                      <p:to>
                                        <p:strVal val="visible"/>
                                      </p:to>
                                    </p:set>
                                    <p:animEffect transition="in" filter="wipe(left)">
                                      <p:cBhvr>
                                        <p:cTn id="43" dur="500"/>
                                        <p:tgtEl>
                                          <p:spTgt spid="10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1" grpId="0"/>
      <p:bldP spid="10272" grpId="0"/>
      <p:bldP spid="10288"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图片 1" descr="图片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4" name="矩形 39937"/>
          <p:cNvSpPr>
            <a:spLocks noChangeArrowheads="1"/>
          </p:cNvSpPr>
          <p:nvPr/>
        </p:nvSpPr>
        <p:spPr bwMode="auto">
          <a:xfrm>
            <a:off x="1828801" y="655638"/>
            <a:ext cx="77692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spcBef>
                <a:spcPct val="0"/>
              </a:spcBef>
            </a:pPr>
            <a:r>
              <a:rPr lang="en-US" altLang="en-US" sz="2800" b="1"/>
              <a:t>⑵</a:t>
            </a:r>
            <a:r>
              <a:rPr lang="zh-CN" altLang="en-US" sz="2800" b="1"/>
              <a:t>图中还有其它的内错角吗？若有，请你找出来</a:t>
            </a:r>
            <a:r>
              <a:rPr lang="en-US" altLang="zh-CN" sz="2400" b="1"/>
              <a:t>.</a:t>
            </a:r>
          </a:p>
        </p:txBody>
      </p:sp>
      <p:grpSp>
        <p:nvGrpSpPr>
          <p:cNvPr id="13315" name="组合 39938"/>
          <p:cNvGrpSpPr>
            <a:grpSpLocks/>
          </p:cNvGrpSpPr>
          <p:nvPr/>
        </p:nvGrpSpPr>
        <p:grpSpPr bwMode="auto">
          <a:xfrm>
            <a:off x="1714500" y="2057400"/>
            <a:ext cx="4305300" cy="3124200"/>
            <a:chOff x="-30" y="432"/>
            <a:chExt cx="2712" cy="1968"/>
          </a:xfrm>
        </p:grpSpPr>
        <p:grpSp>
          <p:nvGrpSpPr>
            <p:cNvPr id="13316" name="组合 39939"/>
            <p:cNvGrpSpPr>
              <a:grpSpLocks/>
            </p:cNvGrpSpPr>
            <p:nvPr/>
          </p:nvGrpSpPr>
          <p:grpSpPr bwMode="auto">
            <a:xfrm>
              <a:off x="-30" y="432"/>
              <a:ext cx="2712" cy="1719"/>
              <a:chOff x="-30" y="432"/>
              <a:chExt cx="2712" cy="1719"/>
            </a:xfrm>
          </p:grpSpPr>
          <p:sp>
            <p:nvSpPr>
              <p:cNvPr id="13317" name="任意多边形 39940"/>
              <p:cNvSpPr>
                <a:spLocks noChangeArrowheads="1"/>
              </p:cNvSpPr>
              <p:nvPr/>
            </p:nvSpPr>
            <p:spPr bwMode="auto">
              <a:xfrm rot="-1276212">
                <a:off x="1152" y="912"/>
                <a:ext cx="108" cy="274"/>
              </a:xfrm>
              <a:custGeom>
                <a:avLst/>
                <a:gdLst>
                  <a:gd name="T0" fmla="*/ 14713 w 21600"/>
                  <a:gd name="T1" fmla="*/ 36200 h 36201"/>
                  <a:gd name="T2" fmla="*/ 0 w 21600"/>
                  <a:gd name="T3" fmla="*/ 15727 h 36201"/>
                  <a:gd name="T4" fmla="*/ 6795 w 21600"/>
                  <a:gd name="T5" fmla="*/ -1 h 36201"/>
                  <a:gd name="T6" fmla="*/ 6795 w 21600"/>
                  <a:gd name="T7" fmla="*/ 0 h 36201"/>
                  <a:gd name="T8" fmla="*/ 6455 w 21600"/>
                  <a:gd name="T9" fmla="*/ 0 h 36201"/>
                  <a:gd name="T10" fmla="*/ -7788 w 21600"/>
                  <a:gd name="T11" fmla="*/ -564 h 36201"/>
                  <a:gd name="T12" fmla="*/ 6455 w 21600"/>
                  <a:gd name="T13" fmla="*/ -1128 h 36201"/>
                  <a:gd name="T14" fmla="*/ 20698 w 21600"/>
                  <a:gd name="T15" fmla="*/ -564 h 36201"/>
                  <a:gd name="T16" fmla="*/ 6840 w 21600"/>
                  <a:gd name="T17" fmla="*/ 0 h 36201"/>
                  <a:gd name="T18" fmla="*/ 14713 w 21600"/>
                  <a:gd name="T19" fmla="*/ 36200 h 36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36201" fill="none">
                    <a:moveTo>
                      <a:pt x="14713" y="36200"/>
                    </a:moveTo>
                    <a:cubicBezTo>
                      <a:pt x="6156" y="33325"/>
                      <a:pt x="0" y="25245"/>
                      <a:pt x="0" y="15727"/>
                    </a:cubicBezTo>
                    <a:cubicBezTo>
                      <a:pt x="0" y="9528"/>
                      <a:pt x="2612" y="3938"/>
                      <a:pt x="6795" y="-1"/>
                    </a:cubicBezTo>
                  </a:path>
                  <a:path w="21600" h="36201" stroke="0">
                    <a:moveTo>
                      <a:pt x="6795" y="0"/>
                    </a:moveTo>
                    <a:cubicBezTo>
                      <a:pt x="6682" y="0"/>
                      <a:pt x="6569" y="0"/>
                      <a:pt x="6455" y="0"/>
                    </a:cubicBezTo>
                    <a:cubicBezTo>
                      <a:pt x="-1411" y="0"/>
                      <a:pt x="-7788" y="-253"/>
                      <a:pt x="-7788" y="-564"/>
                    </a:cubicBezTo>
                    <a:cubicBezTo>
                      <a:pt x="-7788" y="-875"/>
                      <a:pt x="-1411" y="-1128"/>
                      <a:pt x="6455" y="-1128"/>
                    </a:cubicBezTo>
                    <a:cubicBezTo>
                      <a:pt x="14321" y="-1128"/>
                      <a:pt x="20698" y="-875"/>
                      <a:pt x="20698" y="-564"/>
                    </a:cubicBezTo>
                    <a:cubicBezTo>
                      <a:pt x="20698" y="-258"/>
                      <a:pt x="14527" y="-8"/>
                      <a:pt x="6840" y="0"/>
                    </a:cubicBezTo>
                    <a:lnTo>
                      <a:pt x="14713" y="36200"/>
                    </a:lnTo>
                    <a:close/>
                  </a:path>
                </a:pathLst>
              </a:custGeom>
              <a:noFill/>
              <a:ln w="38100">
                <a:solidFill>
                  <a:srgbClr val="FF33CC"/>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9942" name="文本框 39941"/>
              <p:cNvSpPr txBox="1"/>
              <p:nvPr/>
            </p:nvSpPr>
            <p:spPr>
              <a:xfrm>
                <a:off x="1536" y="660"/>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00"/>
                    </a:solidFill>
                    <a:effectLst>
                      <a:outerShdw blurRad="38100" dist="38100" dir="2700000">
                        <a:srgbClr val="C0C0C0"/>
                      </a:outerShdw>
                    </a:effectLst>
                    <a:ea typeface="宋体" pitchFamily="2" charset="-122"/>
                    <a:cs typeface="+mn-ea"/>
                  </a:rPr>
                  <a:t>1</a:t>
                </a:r>
                <a:endParaRPr lang="en-US" altLang="zh-CN" sz="2800" noProof="1">
                  <a:solidFill>
                    <a:srgbClr val="FF0000"/>
                  </a:solidFill>
                  <a:effectLst>
                    <a:outerShdw blurRad="38100" dist="38100" dir="2700000">
                      <a:srgbClr val="C0C0C0"/>
                    </a:outerShdw>
                  </a:effectLst>
                  <a:ea typeface="宋体" pitchFamily="2" charset="-122"/>
                </a:endParaRPr>
              </a:p>
            </p:txBody>
          </p:sp>
          <p:sp>
            <p:nvSpPr>
              <p:cNvPr id="39943" name="文本框 39942"/>
              <p:cNvSpPr txBox="1"/>
              <p:nvPr/>
            </p:nvSpPr>
            <p:spPr>
              <a:xfrm>
                <a:off x="1056" y="528"/>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3333FF"/>
                    </a:solidFill>
                    <a:effectLst>
                      <a:outerShdw blurRad="38100" dist="38100" dir="2700000">
                        <a:srgbClr val="C0C0C0"/>
                      </a:outerShdw>
                    </a:effectLst>
                    <a:ea typeface="宋体" pitchFamily="2" charset="-122"/>
                    <a:cs typeface="+mn-ea"/>
                  </a:rPr>
                  <a:t>3</a:t>
                </a:r>
                <a:endParaRPr lang="en-US" altLang="zh-CN" sz="2800" noProof="1">
                  <a:solidFill>
                    <a:srgbClr val="3333FF"/>
                  </a:solidFill>
                  <a:effectLst>
                    <a:outerShdw blurRad="38100" dist="38100" dir="2700000">
                      <a:srgbClr val="C0C0C0"/>
                    </a:outerShdw>
                  </a:effectLst>
                  <a:ea typeface="宋体" pitchFamily="2" charset="-122"/>
                </a:endParaRPr>
              </a:p>
            </p:txBody>
          </p:sp>
          <p:sp>
            <p:nvSpPr>
              <p:cNvPr id="39944" name="文本框 39943"/>
              <p:cNvSpPr txBox="1"/>
              <p:nvPr/>
            </p:nvSpPr>
            <p:spPr>
              <a:xfrm>
                <a:off x="930" y="864"/>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FF"/>
                    </a:solidFill>
                    <a:effectLst>
                      <a:outerShdw blurRad="38100" dist="38100" dir="2700000">
                        <a:srgbClr val="C0C0C0"/>
                      </a:outerShdw>
                    </a:effectLst>
                    <a:ea typeface="宋体" pitchFamily="2" charset="-122"/>
                    <a:cs typeface="+mn-ea"/>
                  </a:rPr>
                  <a:t>7</a:t>
                </a:r>
                <a:endParaRPr lang="en-US" altLang="zh-CN" sz="2800" noProof="1">
                  <a:solidFill>
                    <a:srgbClr val="FF00FF"/>
                  </a:solidFill>
                  <a:effectLst>
                    <a:outerShdw blurRad="38100" dist="38100" dir="2700000">
                      <a:srgbClr val="C0C0C0"/>
                    </a:outerShdw>
                  </a:effectLst>
                  <a:ea typeface="宋体" pitchFamily="2" charset="-122"/>
                </a:endParaRPr>
              </a:p>
            </p:txBody>
          </p:sp>
          <p:sp>
            <p:nvSpPr>
              <p:cNvPr id="39945" name="文本框 39944"/>
              <p:cNvSpPr txBox="1"/>
              <p:nvPr/>
            </p:nvSpPr>
            <p:spPr>
              <a:xfrm>
                <a:off x="1397" y="1056"/>
                <a:ext cx="227" cy="327"/>
              </a:xfrm>
              <a:prstGeom prst="rect">
                <a:avLst/>
              </a:prstGeom>
              <a:noFill/>
              <a:ln w="9525">
                <a:noFill/>
                <a:miter/>
              </a:ln>
            </p:spPr>
            <p:txBody>
              <a:bodyPr>
                <a:spAutoFit/>
              </a:bodyPr>
              <a:lstStyle/>
              <a:p>
                <a:pPr eaLnBrk="0" hangingPunct="0">
                  <a:spcBef>
                    <a:spcPct val="0"/>
                  </a:spcBef>
                </a:pPr>
                <a:r>
                  <a:rPr lang="en-US" altLang="zh-CN" sz="2800" noProof="1">
                    <a:effectLst>
                      <a:outerShdw blurRad="38100" dist="38100" dir="2700000">
                        <a:srgbClr val="C0C0C0"/>
                      </a:outerShdw>
                    </a:effectLst>
                    <a:ea typeface="宋体" pitchFamily="2" charset="-122"/>
                    <a:cs typeface="+mn-ea"/>
                  </a:rPr>
                  <a:t>5</a:t>
                </a:r>
                <a:endParaRPr lang="en-US" altLang="zh-CN" sz="2800" noProof="1">
                  <a:effectLst>
                    <a:outerShdw blurRad="38100" dist="38100" dir="2700000">
                      <a:srgbClr val="C0C0C0"/>
                    </a:outerShdw>
                  </a:effectLst>
                  <a:ea typeface="宋体" pitchFamily="2" charset="-122"/>
                </a:endParaRPr>
              </a:p>
            </p:txBody>
          </p:sp>
          <p:sp>
            <p:nvSpPr>
              <p:cNvPr id="13322" name="任意多边形 39945"/>
              <p:cNvSpPr>
                <a:spLocks noChangeArrowheads="1"/>
              </p:cNvSpPr>
              <p:nvPr/>
            </p:nvSpPr>
            <p:spPr bwMode="auto">
              <a:xfrm rot="3811826">
                <a:off x="819" y="1817"/>
                <a:ext cx="178" cy="91"/>
              </a:xfrm>
              <a:custGeom>
                <a:avLst/>
                <a:gdLst>
                  <a:gd name="T0" fmla="*/ 39923 w 39924"/>
                  <a:gd name="T1" fmla="*/ 8938 h 21600"/>
                  <a:gd name="T2" fmla="*/ 20259 w 39924"/>
                  <a:gd name="T3" fmla="*/ 21600 h 21600"/>
                  <a:gd name="T4" fmla="*/ -4 w 39924"/>
                  <a:gd name="T5" fmla="*/ 7498 h 21600"/>
                  <a:gd name="T6" fmla="*/ 0 w 39924"/>
                  <a:gd name="T7" fmla="*/ 7489 h 21600"/>
                  <a:gd name="T8" fmla="*/ -8 w 39924"/>
                  <a:gd name="T9" fmla="*/ 8143 h 21600"/>
                  <a:gd name="T10" fmla="*/ 39923 w 39924"/>
                  <a:gd name="T11" fmla="*/ 8938 h 21600"/>
                </a:gdLst>
                <a:ahLst/>
                <a:cxnLst>
                  <a:cxn ang="0">
                    <a:pos x="T0" y="T1"/>
                  </a:cxn>
                  <a:cxn ang="0">
                    <a:pos x="T2" y="T3"/>
                  </a:cxn>
                  <a:cxn ang="0">
                    <a:pos x="T4" y="T5"/>
                  </a:cxn>
                  <a:cxn ang="0">
                    <a:pos x="T6" y="T7"/>
                  </a:cxn>
                  <a:cxn ang="0">
                    <a:pos x="T8" y="T9"/>
                  </a:cxn>
                  <a:cxn ang="0">
                    <a:pos x="T10" y="T11"/>
                  </a:cxn>
                </a:cxnLst>
                <a:rect l="0" t="0" r="r" b="b"/>
                <a:pathLst>
                  <a:path w="39924" h="21600" fill="none">
                    <a:moveTo>
                      <a:pt x="39923" y="8938"/>
                    </a:moveTo>
                    <a:cubicBezTo>
                      <a:pt x="36525" y="16410"/>
                      <a:pt x="28998" y="21600"/>
                      <a:pt x="20259" y="21600"/>
                    </a:cubicBezTo>
                    <a:cubicBezTo>
                      <a:pt x="10964" y="21600"/>
                      <a:pt x="3041" y="15729"/>
                      <a:pt x="-4" y="7498"/>
                    </a:cubicBezTo>
                  </a:path>
                  <a:path w="39924" h="21600" stroke="0">
                    <a:moveTo>
                      <a:pt x="0" y="7489"/>
                    </a:moveTo>
                    <a:cubicBezTo>
                      <a:pt x="-1" y="7712"/>
                      <a:pt x="-4" y="7930"/>
                      <a:pt x="-8" y="8143"/>
                    </a:cubicBezTo>
                    <a:lnTo>
                      <a:pt x="39923" y="8938"/>
                    </a:lnTo>
                    <a:close/>
                  </a:path>
                </a:pathLst>
              </a:custGeom>
              <a:noFill/>
              <a:ln w="38100">
                <a:solidFill>
                  <a:srgbClr val="FF33CC"/>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9947" name="文本框 39946"/>
              <p:cNvSpPr txBox="1"/>
              <p:nvPr/>
            </p:nvSpPr>
            <p:spPr>
              <a:xfrm>
                <a:off x="1248" y="1392"/>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00"/>
                    </a:solidFill>
                    <a:effectLst>
                      <a:outerShdw blurRad="38100" dist="38100" dir="2700000">
                        <a:srgbClr val="C0C0C0"/>
                      </a:outerShdw>
                    </a:effectLst>
                    <a:ea typeface="宋体" pitchFamily="2" charset="-122"/>
                    <a:cs typeface="+mn-ea"/>
                  </a:rPr>
                  <a:t>2</a:t>
                </a:r>
                <a:endParaRPr lang="en-US" altLang="zh-CN" sz="2800" noProof="1">
                  <a:solidFill>
                    <a:srgbClr val="FF0000"/>
                  </a:solidFill>
                  <a:effectLst>
                    <a:outerShdw blurRad="38100" dist="38100" dir="2700000">
                      <a:srgbClr val="C0C0C0"/>
                    </a:outerShdw>
                  </a:effectLst>
                  <a:ea typeface="宋体" pitchFamily="2" charset="-122"/>
                </a:endParaRPr>
              </a:p>
            </p:txBody>
          </p:sp>
          <p:sp>
            <p:nvSpPr>
              <p:cNvPr id="39948" name="文本框 39947"/>
              <p:cNvSpPr txBox="1"/>
              <p:nvPr/>
            </p:nvSpPr>
            <p:spPr>
              <a:xfrm>
                <a:off x="720" y="1344"/>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3333FF"/>
                    </a:solidFill>
                    <a:effectLst>
                      <a:outerShdw blurRad="38100" dist="38100" dir="2700000">
                        <a:srgbClr val="C0C0C0"/>
                      </a:outerShdw>
                    </a:effectLst>
                    <a:ea typeface="宋体" pitchFamily="2" charset="-122"/>
                    <a:cs typeface="+mn-ea"/>
                  </a:rPr>
                  <a:t>4</a:t>
                </a:r>
                <a:endParaRPr lang="en-US" altLang="zh-CN" sz="2800" noProof="1">
                  <a:solidFill>
                    <a:srgbClr val="3333FF"/>
                  </a:solidFill>
                  <a:effectLst>
                    <a:outerShdw blurRad="38100" dist="38100" dir="2700000">
                      <a:srgbClr val="C0C0C0"/>
                    </a:outerShdw>
                  </a:effectLst>
                  <a:ea typeface="宋体" pitchFamily="2" charset="-122"/>
                </a:endParaRPr>
              </a:p>
            </p:txBody>
          </p:sp>
          <p:sp>
            <p:nvSpPr>
              <p:cNvPr id="39949" name="文本框 39948"/>
              <p:cNvSpPr txBox="1"/>
              <p:nvPr/>
            </p:nvSpPr>
            <p:spPr>
              <a:xfrm>
                <a:off x="624" y="1824"/>
                <a:ext cx="336" cy="327"/>
              </a:xfrm>
              <a:prstGeom prst="rect">
                <a:avLst/>
              </a:prstGeom>
              <a:noFill/>
              <a:ln w="9525">
                <a:noFill/>
                <a:miter/>
              </a:ln>
            </p:spPr>
            <p:txBody>
              <a:bodyPr>
                <a:spAutoFit/>
              </a:bodyPr>
              <a:lstStyle/>
              <a:p>
                <a:pPr eaLnBrk="0" hangingPunct="0">
                  <a:spcBef>
                    <a:spcPct val="0"/>
                  </a:spcBef>
                </a:pPr>
                <a:r>
                  <a:rPr lang="en-US" altLang="zh-CN" sz="2800" noProof="1">
                    <a:solidFill>
                      <a:srgbClr val="FF33CC"/>
                    </a:solidFill>
                    <a:effectLst>
                      <a:outerShdw blurRad="38100" dist="38100" dir="2700000">
                        <a:srgbClr val="C0C0C0"/>
                      </a:outerShdw>
                    </a:effectLst>
                    <a:ea typeface="宋体" pitchFamily="2" charset="-122"/>
                    <a:cs typeface="+mn-ea"/>
                  </a:rPr>
                  <a:t>8</a:t>
                </a:r>
                <a:endParaRPr lang="en-US" altLang="zh-CN" sz="2800" noProof="1">
                  <a:solidFill>
                    <a:srgbClr val="FF33CC"/>
                  </a:solidFill>
                  <a:effectLst>
                    <a:outerShdw blurRad="38100" dist="38100" dir="2700000">
                      <a:srgbClr val="C0C0C0"/>
                    </a:outerShdw>
                  </a:effectLst>
                  <a:ea typeface="宋体" pitchFamily="2" charset="-122"/>
                </a:endParaRPr>
              </a:p>
            </p:txBody>
          </p:sp>
          <p:sp>
            <p:nvSpPr>
              <p:cNvPr id="39950" name="文本框 39949"/>
              <p:cNvSpPr txBox="1"/>
              <p:nvPr/>
            </p:nvSpPr>
            <p:spPr>
              <a:xfrm>
                <a:off x="1129" y="1824"/>
                <a:ext cx="263" cy="327"/>
              </a:xfrm>
              <a:prstGeom prst="rect">
                <a:avLst/>
              </a:prstGeom>
              <a:noFill/>
              <a:ln w="9525">
                <a:noFill/>
                <a:miter/>
              </a:ln>
            </p:spPr>
            <p:txBody>
              <a:bodyPr>
                <a:spAutoFit/>
              </a:bodyPr>
              <a:lstStyle/>
              <a:p>
                <a:pPr eaLnBrk="0" hangingPunct="0">
                  <a:spcBef>
                    <a:spcPct val="0"/>
                  </a:spcBef>
                </a:pPr>
                <a:r>
                  <a:rPr lang="en-US" altLang="zh-CN" sz="2800" noProof="1">
                    <a:effectLst>
                      <a:outerShdw blurRad="38100" dist="38100" dir="2700000">
                        <a:srgbClr val="C0C0C0"/>
                      </a:outerShdw>
                    </a:effectLst>
                    <a:ea typeface="宋体" pitchFamily="2" charset="-122"/>
                    <a:cs typeface="+mn-ea"/>
                  </a:rPr>
                  <a:t>6</a:t>
                </a:r>
                <a:endParaRPr lang="en-US" altLang="zh-CN" sz="2800" noProof="1">
                  <a:effectLst>
                    <a:outerShdw blurRad="38100" dist="38100" dir="2700000">
                      <a:srgbClr val="C0C0C0"/>
                    </a:outerShdw>
                  </a:effectLst>
                  <a:ea typeface="宋体" pitchFamily="2" charset="-122"/>
                </a:endParaRPr>
              </a:p>
            </p:txBody>
          </p:sp>
          <p:sp>
            <p:nvSpPr>
              <p:cNvPr id="13327" name="直接连接符 39950"/>
              <p:cNvSpPr>
                <a:spLocks noChangeShapeType="1"/>
              </p:cNvSpPr>
              <p:nvPr/>
            </p:nvSpPr>
            <p:spPr bwMode="auto">
              <a:xfrm rot="-399718">
                <a:off x="576" y="672"/>
                <a:ext cx="1825" cy="621"/>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9952" name="文本框 39951"/>
              <p:cNvSpPr txBox="1"/>
              <p:nvPr/>
            </p:nvSpPr>
            <p:spPr>
              <a:xfrm>
                <a:off x="2364" y="1113"/>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D</a:t>
                </a:r>
                <a:endParaRPr lang="en-US" altLang="zh-CN" sz="2800" i="1" noProof="1">
                  <a:effectLst>
                    <a:outerShdw blurRad="38100" dist="38100" dir="2700000">
                      <a:srgbClr val="C0C0C0"/>
                    </a:outerShdw>
                  </a:effectLst>
                  <a:ea typeface="宋体" pitchFamily="2" charset="-122"/>
                </a:endParaRPr>
              </a:p>
            </p:txBody>
          </p:sp>
          <p:sp>
            <p:nvSpPr>
              <p:cNvPr id="39953" name="文本框 39952"/>
              <p:cNvSpPr txBox="1"/>
              <p:nvPr/>
            </p:nvSpPr>
            <p:spPr>
              <a:xfrm>
                <a:off x="318" y="480"/>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C</a:t>
                </a:r>
                <a:endParaRPr lang="en-US" altLang="zh-CN" sz="2800" i="1" noProof="1">
                  <a:effectLst>
                    <a:outerShdw blurRad="38100" dist="38100" dir="2700000">
                      <a:srgbClr val="C0C0C0"/>
                    </a:outerShdw>
                  </a:effectLst>
                  <a:ea typeface="宋体" pitchFamily="2" charset="-122"/>
                </a:endParaRPr>
              </a:p>
            </p:txBody>
          </p:sp>
          <p:grpSp>
            <p:nvGrpSpPr>
              <p:cNvPr id="13330" name="组合 39953"/>
              <p:cNvGrpSpPr>
                <a:grpSpLocks/>
              </p:cNvGrpSpPr>
              <p:nvPr/>
            </p:nvGrpSpPr>
            <p:grpSpPr bwMode="auto">
              <a:xfrm>
                <a:off x="-30" y="1480"/>
                <a:ext cx="2700" cy="527"/>
                <a:chOff x="-30" y="1480"/>
                <a:chExt cx="2700" cy="527"/>
              </a:xfrm>
            </p:grpSpPr>
            <p:sp>
              <p:nvSpPr>
                <p:cNvPr id="13331" name="直接连接符 39954"/>
                <p:cNvSpPr>
                  <a:spLocks noChangeShapeType="1"/>
                </p:cNvSpPr>
                <p:nvPr/>
              </p:nvSpPr>
              <p:spPr bwMode="auto">
                <a:xfrm rot="419865" flipV="1">
                  <a:off x="246" y="1522"/>
                  <a:ext cx="2055" cy="451"/>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9956" name="文本框 39955"/>
                <p:cNvSpPr txBox="1"/>
                <p:nvPr/>
              </p:nvSpPr>
              <p:spPr>
                <a:xfrm>
                  <a:off x="-30" y="1680"/>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A</a:t>
                  </a:r>
                  <a:endParaRPr lang="en-US" altLang="zh-CN" sz="2800" i="1" noProof="1">
                    <a:effectLst>
                      <a:outerShdw blurRad="38100" dist="38100" dir="2700000">
                        <a:srgbClr val="C0C0C0"/>
                      </a:outerShdw>
                    </a:effectLst>
                    <a:ea typeface="宋体" pitchFamily="2" charset="-122"/>
                  </a:endParaRPr>
                </a:p>
              </p:txBody>
            </p:sp>
            <p:sp>
              <p:nvSpPr>
                <p:cNvPr id="39957" name="文本框 39956"/>
                <p:cNvSpPr txBox="1"/>
                <p:nvPr/>
              </p:nvSpPr>
              <p:spPr>
                <a:xfrm>
                  <a:off x="2352" y="1480"/>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B</a:t>
                  </a:r>
                  <a:endParaRPr lang="en-US" altLang="zh-CN" sz="2800" i="1" noProof="1">
                    <a:effectLst>
                      <a:outerShdw blurRad="38100" dist="38100" dir="2700000">
                        <a:srgbClr val="C0C0C0"/>
                      </a:outerShdw>
                    </a:effectLst>
                    <a:ea typeface="宋体" pitchFamily="2" charset="-122"/>
                  </a:endParaRPr>
                </a:p>
              </p:txBody>
            </p:sp>
          </p:grpSp>
          <p:sp>
            <p:nvSpPr>
              <p:cNvPr id="13334" name="直接连接符 39957"/>
              <p:cNvSpPr>
                <a:spLocks noChangeShapeType="1"/>
              </p:cNvSpPr>
              <p:nvPr/>
            </p:nvSpPr>
            <p:spPr bwMode="auto">
              <a:xfrm flipH="1">
                <a:off x="907" y="624"/>
                <a:ext cx="565" cy="14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9959" name="文本框 39958"/>
              <p:cNvSpPr txBox="1"/>
              <p:nvPr/>
            </p:nvSpPr>
            <p:spPr>
              <a:xfrm>
                <a:off x="1463" y="432"/>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E</a:t>
                </a:r>
                <a:endParaRPr lang="en-US" altLang="zh-CN" sz="2800" i="1" noProof="1">
                  <a:effectLst>
                    <a:outerShdw blurRad="38100" dist="38100" dir="2700000">
                      <a:srgbClr val="C0C0C0"/>
                    </a:outerShdw>
                  </a:effectLst>
                  <a:ea typeface="宋体" pitchFamily="2" charset="-122"/>
                </a:endParaRPr>
              </a:p>
            </p:txBody>
          </p:sp>
          <p:sp>
            <p:nvSpPr>
              <p:cNvPr id="13336" name="任意多边形 39959"/>
              <p:cNvSpPr>
                <a:spLocks noChangeArrowheads="1"/>
              </p:cNvSpPr>
              <p:nvPr/>
            </p:nvSpPr>
            <p:spPr bwMode="auto">
              <a:xfrm>
                <a:off x="1152" y="760"/>
                <a:ext cx="240" cy="152"/>
              </a:xfrm>
              <a:custGeom>
                <a:avLst/>
                <a:gdLst>
                  <a:gd name="T0" fmla="*/ 0 w 240"/>
                  <a:gd name="T1" fmla="*/ 152 h 152"/>
                  <a:gd name="T2" fmla="*/ 48 w 240"/>
                  <a:gd name="T3" fmla="*/ 56 h 152"/>
                  <a:gd name="T4" fmla="*/ 144 w 240"/>
                  <a:gd name="T5" fmla="*/ 8 h 152"/>
                  <a:gd name="T6" fmla="*/ 240 w 240"/>
                  <a:gd name="T7" fmla="*/ 8 h 152"/>
                </a:gdLst>
                <a:ahLst/>
                <a:cxnLst>
                  <a:cxn ang="0">
                    <a:pos x="T0" y="T1"/>
                  </a:cxn>
                  <a:cxn ang="0">
                    <a:pos x="T2" y="T3"/>
                  </a:cxn>
                  <a:cxn ang="0">
                    <a:pos x="T4" y="T5"/>
                  </a:cxn>
                  <a:cxn ang="0">
                    <a:pos x="T6" y="T7"/>
                  </a:cxn>
                </a:cxnLst>
                <a:rect l="0" t="0" r="r" b="b"/>
                <a:pathLst>
                  <a:path w="240" h="152">
                    <a:moveTo>
                      <a:pt x="0" y="152"/>
                    </a:moveTo>
                    <a:cubicBezTo>
                      <a:pt x="12" y="116"/>
                      <a:pt x="24" y="80"/>
                      <a:pt x="48" y="56"/>
                    </a:cubicBezTo>
                    <a:cubicBezTo>
                      <a:pt x="72" y="32"/>
                      <a:pt x="112" y="16"/>
                      <a:pt x="144" y="8"/>
                    </a:cubicBezTo>
                    <a:cubicBezTo>
                      <a:pt x="176" y="0"/>
                      <a:pt x="208" y="4"/>
                      <a:pt x="240" y="8"/>
                    </a:cubicBezTo>
                  </a:path>
                </a:pathLst>
              </a:custGeom>
              <a:noFill/>
              <a:ln w="3810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3337" name="任意多边形 39960"/>
              <p:cNvSpPr>
                <a:spLocks noChangeArrowheads="1"/>
              </p:cNvSpPr>
              <p:nvPr/>
            </p:nvSpPr>
            <p:spPr bwMode="auto">
              <a:xfrm flipH="1">
                <a:off x="864" y="1536"/>
                <a:ext cx="240" cy="240"/>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3338" name="任意多边形 39961"/>
              <p:cNvSpPr>
                <a:spLocks noChangeArrowheads="1"/>
              </p:cNvSpPr>
              <p:nvPr/>
            </p:nvSpPr>
            <p:spPr bwMode="auto">
              <a:xfrm flipV="1">
                <a:off x="960" y="1728"/>
                <a:ext cx="336" cy="240"/>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3339" name="任意多边形 39962"/>
              <p:cNvSpPr>
                <a:spLocks noChangeArrowheads="1"/>
              </p:cNvSpPr>
              <p:nvPr/>
            </p:nvSpPr>
            <p:spPr bwMode="auto">
              <a:xfrm flipV="1">
                <a:off x="1296" y="1008"/>
                <a:ext cx="240" cy="96"/>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3340" name="任意多边形 39963"/>
              <p:cNvSpPr>
                <a:spLocks noChangeAspect="1" noChangeArrowheads="1"/>
              </p:cNvSpPr>
              <p:nvPr/>
            </p:nvSpPr>
            <p:spPr bwMode="auto">
              <a:xfrm rot="361851">
                <a:off x="1349" y="773"/>
                <a:ext cx="247" cy="235"/>
              </a:xfrm>
              <a:custGeom>
                <a:avLst/>
                <a:gdLst>
                  <a:gd name="T0" fmla="*/ 6778 w 21600"/>
                  <a:gd name="T1" fmla="*/ 0 h 20509"/>
                  <a:gd name="T2" fmla="*/ 21600 w 21600"/>
                  <a:gd name="T3" fmla="*/ 20509 h 20509"/>
                  <a:gd name="T4" fmla="*/ 21600 w 21600"/>
                  <a:gd name="T5" fmla="*/ 20509 h 20509"/>
                  <a:gd name="T6" fmla="*/ 21598 w 21600"/>
                  <a:gd name="T7" fmla="*/ 19964 h 20509"/>
                  <a:gd name="T8" fmla="*/ 29009 w 21600"/>
                  <a:gd name="T9" fmla="*/ -1090 h 20509"/>
                  <a:gd name="T10" fmla="*/ 36420 w 21600"/>
                  <a:gd name="T11" fmla="*/ 19964 h 20509"/>
                  <a:gd name="T12" fmla="*/ 36251 w 21600"/>
                  <a:gd name="T13" fmla="*/ 24449 h 20509"/>
                  <a:gd name="T14" fmla="*/ 6778 w 21600"/>
                  <a:gd name="T15" fmla="*/ 0 h 20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00" h="20509" fill="none">
                    <a:moveTo>
                      <a:pt x="6778" y="0"/>
                    </a:moveTo>
                    <a:cubicBezTo>
                      <a:pt x="15392" y="2843"/>
                      <a:pt x="21600" y="10951"/>
                      <a:pt x="21600" y="20509"/>
                    </a:cubicBezTo>
                  </a:path>
                  <a:path w="21600" h="20509" stroke="0">
                    <a:moveTo>
                      <a:pt x="21600" y="20509"/>
                    </a:moveTo>
                    <a:cubicBezTo>
                      <a:pt x="21599" y="20328"/>
                      <a:pt x="21598" y="20146"/>
                      <a:pt x="21598" y="19964"/>
                    </a:cubicBezTo>
                    <a:cubicBezTo>
                      <a:pt x="21598" y="8336"/>
                      <a:pt x="24916" y="-1090"/>
                      <a:pt x="29009" y="-1090"/>
                    </a:cubicBezTo>
                    <a:cubicBezTo>
                      <a:pt x="33102" y="-1090"/>
                      <a:pt x="36420" y="8336"/>
                      <a:pt x="36420" y="19964"/>
                    </a:cubicBezTo>
                    <a:cubicBezTo>
                      <a:pt x="36420" y="21505"/>
                      <a:pt x="36362" y="23008"/>
                      <a:pt x="36251" y="24449"/>
                    </a:cubicBezTo>
                    <a:lnTo>
                      <a:pt x="6778" y="0"/>
                    </a:lnTo>
                    <a:close/>
                  </a:path>
                </a:pathLst>
              </a:custGeom>
              <a:noFill/>
              <a:ln w="38100">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3341" name="任意多边形 39964"/>
              <p:cNvSpPr>
                <a:spLocks noChangeAspect="1" noChangeArrowheads="1"/>
              </p:cNvSpPr>
              <p:nvPr/>
            </p:nvSpPr>
            <p:spPr bwMode="auto">
              <a:xfrm rot="967655">
                <a:off x="1104" y="1536"/>
                <a:ext cx="172" cy="17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sp>
          <p:nvSpPr>
            <p:cNvPr id="39966" name="矩形 39965"/>
            <p:cNvSpPr/>
            <p:nvPr/>
          </p:nvSpPr>
          <p:spPr>
            <a:xfrm>
              <a:off x="480" y="2112"/>
              <a:ext cx="866" cy="288"/>
            </a:xfrm>
            <a:prstGeom prst="rect">
              <a:avLst/>
            </a:prstGeom>
            <a:noFill/>
            <a:ln w="9525">
              <a:noFill/>
              <a:miter/>
            </a:ln>
          </p:spPr>
          <p:txBody>
            <a:bodyPr>
              <a:spAutoFit/>
            </a:bodyPr>
            <a:lstStyle/>
            <a:p>
              <a:pPr algn="ctr">
                <a:spcBef>
                  <a:spcPct val="0"/>
                </a:spcBef>
              </a:pPr>
              <a:endParaRPr lang="zh-CN" altLang="en-US" sz="2400" b="1">
                <a:solidFill>
                  <a:srgbClr val="0000CC"/>
                </a:solidFill>
                <a:effectLst>
                  <a:outerShdw blurRad="38100" dist="38100" dir="2700000" algn="tl">
                    <a:srgbClr val="C0C0C0"/>
                  </a:outerShdw>
                </a:effectLst>
                <a:latin typeface="华文中宋" charset="-122"/>
                <a:ea typeface="华文中宋" charset="-122"/>
              </a:endParaRPr>
            </a:p>
          </p:txBody>
        </p:sp>
      </p:grpSp>
      <p:grpSp>
        <p:nvGrpSpPr>
          <p:cNvPr id="39967" name="组合 39966"/>
          <p:cNvGrpSpPr>
            <a:grpSpLocks/>
          </p:cNvGrpSpPr>
          <p:nvPr/>
        </p:nvGrpSpPr>
        <p:grpSpPr bwMode="auto">
          <a:xfrm>
            <a:off x="2667000" y="4876800"/>
            <a:ext cx="2781300" cy="1733550"/>
            <a:chOff x="3492" y="3132"/>
            <a:chExt cx="1752" cy="1092"/>
          </a:xfrm>
        </p:grpSpPr>
        <p:sp>
          <p:nvSpPr>
            <p:cNvPr id="13344" name="任意多边形 39967"/>
            <p:cNvSpPr>
              <a:spLocks noChangeArrowheads="1"/>
            </p:cNvSpPr>
            <p:nvPr/>
          </p:nvSpPr>
          <p:spPr bwMode="auto">
            <a:xfrm rot="-1276212">
              <a:off x="4086" y="3311"/>
              <a:ext cx="108" cy="274"/>
            </a:xfrm>
            <a:custGeom>
              <a:avLst/>
              <a:gdLst>
                <a:gd name="T0" fmla="*/ 14713 w 21600"/>
                <a:gd name="T1" fmla="*/ 36200 h 36201"/>
                <a:gd name="T2" fmla="*/ 0 w 21600"/>
                <a:gd name="T3" fmla="*/ 15727 h 36201"/>
                <a:gd name="T4" fmla="*/ 6795 w 21600"/>
                <a:gd name="T5" fmla="*/ -1 h 36201"/>
                <a:gd name="T6" fmla="*/ 6795 w 21600"/>
                <a:gd name="T7" fmla="*/ 0 h 36201"/>
                <a:gd name="T8" fmla="*/ 6455 w 21600"/>
                <a:gd name="T9" fmla="*/ 0 h 36201"/>
                <a:gd name="T10" fmla="*/ -7788 w 21600"/>
                <a:gd name="T11" fmla="*/ -564 h 36201"/>
                <a:gd name="T12" fmla="*/ 6455 w 21600"/>
                <a:gd name="T13" fmla="*/ -1128 h 36201"/>
                <a:gd name="T14" fmla="*/ 20698 w 21600"/>
                <a:gd name="T15" fmla="*/ -564 h 36201"/>
                <a:gd name="T16" fmla="*/ 6840 w 21600"/>
                <a:gd name="T17" fmla="*/ 0 h 36201"/>
                <a:gd name="T18" fmla="*/ 14713 w 21600"/>
                <a:gd name="T19" fmla="*/ 36200 h 36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36201" fill="none">
                  <a:moveTo>
                    <a:pt x="14713" y="36200"/>
                  </a:moveTo>
                  <a:cubicBezTo>
                    <a:pt x="6156" y="33325"/>
                    <a:pt x="0" y="25245"/>
                    <a:pt x="0" y="15727"/>
                  </a:cubicBezTo>
                  <a:cubicBezTo>
                    <a:pt x="0" y="9528"/>
                    <a:pt x="2612" y="3938"/>
                    <a:pt x="6795" y="-1"/>
                  </a:cubicBezTo>
                </a:path>
                <a:path w="21600" h="36201" stroke="0">
                  <a:moveTo>
                    <a:pt x="6795" y="0"/>
                  </a:moveTo>
                  <a:cubicBezTo>
                    <a:pt x="6682" y="0"/>
                    <a:pt x="6569" y="0"/>
                    <a:pt x="6455" y="0"/>
                  </a:cubicBezTo>
                  <a:cubicBezTo>
                    <a:pt x="-1411" y="0"/>
                    <a:pt x="-7788" y="-253"/>
                    <a:pt x="-7788" y="-564"/>
                  </a:cubicBezTo>
                  <a:cubicBezTo>
                    <a:pt x="-7788" y="-875"/>
                    <a:pt x="-1411" y="-1128"/>
                    <a:pt x="6455" y="-1128"/>
                  </a:cubicBezTo>
                  <a:cubicBezTo>
                    <a:pt x="14321" y="-1128"/>
                    <a:pt x="20698" y="-875"/>
                    <a:pt x="20698" y="-564"/>
                  </a:cubicBezTo>
                  <a:cubicBezTo>
                    <a:pt x="20698" y="-258"/>
                    <a:pt x="14527" y="-8"/>
                    <a:pt x="6840" y="0"/>
                  </a:cubicBezTo>
                  <a:lnTo>
                    <a:pt x="14713" y="36200"/>
                  </a:lnTo>
                  <a:close/>
                </a:path>
              </a:pathLst>
            </a:custGeom>
            <a:noFill/>
            <a:ln w="38100">
              <a:solidFill>
                <a:srgbClr val="FF33CC"/>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9969" name="文本框 39968"/>
            <p:cNvSpPr txBox="1"/>
            <p:nvPr/>
          </p:nvSpPr>
          <p:spPr>
            <a:xfrm>
              <a:off x="3864" y="3263"/>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FF"/>
                  </a:solidFill>
                  <a:effectLst>
                    <a:outerShdw blurRad="38100" dist="38100" dir="2700000">
                      <a:srgbClr val="C0C0C0"/>
                    </a:outerShdw>
                  </a:effectLst>
                  <a:ea typeface="宋体" pitchFamily="2" charset="-122"/>
                  <a:cs typeface="+mn-ea"/>
                </a:rPr>
                <a:t>7</a:t>
              </a:r>
              <a:endParaRPr lang="en-US" altLang="zh-CN" sz="2800" noProof="1">
                <a:solidFill>
                  <a:srgbClr val="FF00FF"/>
                </a:solidFill>
                <a:effectLst>
                  <a:outerShdw blurRad="38100" dist="38100" dir="2700000">
                    <a:srgbClr val="C0C0C0"/>
                  </a:outerShdw>
                </a:effectLst>
                <a:ea typeface="宋体" pitchFamily="2" charset="-122"/>
              </a:endParaRPr>
            </a:p>
          </p:txBody>
        </p:sp>
        <p:sp>
          <p:nvSpPr>
            <p:cNvPr id="39970" name="文本框 39969"/>
            <p:cNvSpPr txBox="1"/>
            <p:nvPr/>
          </p:nvSpPr>
          <p:spPr>
            <a:xfrm>
              <a:off x="4182" y="3791"/>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00"/>
                  </a:solidFill>
                  <a:effectLst>
                    <a:outerShdw blurRad="38100" dist="38100" dir="2700000">
                      <a:srgbClr val="C0C0C0"/>
                    </a:outerShdw>
                  </a:effectLst>
                  <a:ea typeface="宋体" pitchFamily="2" charset="-122"/>
                  <a:cs typeface="+mn-ea"/>
                </a:rPr>
                <a:t>2</a:t>
              </a:r>
              <a:endParaRPr lang="en-US" altLang="zh-CN" sz="2800" noProof="1">
                <a:solidFill>
                  <a:srgbClr val="FF0000"/>
                </a:solidFill>
                <a:effectLst>
                  <a:outerShdw blurRad="38100" dist="38100" dir="2700000">
                    <a:srgbClr val="C0C0C0"/>
                  </a:outerShdw>
                </a:effectLst>
                <a:ea typeface="宋体" pitchFamily="2" charset="-122"/>
              </a:endParaRPr>
            </a:p>
          </p:txBody>
        </p:sp>
        <p:sp>
          <p:nvSpPr>
            <p:cNvPr id="13347" name="直接连接符 39970"/>
            <p:cNvSpPr>
              <a:spLocks noChangeShapeType="1"/>
            </p:cNvSpPr>
            <p:nvPr/>
          </p:nvSpPr>
          <p:spPr bwMode="auto">
            <a:xfrm rot="-399718">
              <a:off x="3492" y="3132"/>
              <a:ext cx="781" cy="273"/>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3348" name="直接连接符 39971"/>
            <p:cNvSpPr>
              <a:spLocks noChangeShapeType="1"/>
            </p:cNvSpPr>
            <p:nvPr/>
          </p:nvSpPr>
          <p:spPr bwMode="auto">
            <a:xfrm rot="419865" flipV="1">
              <a:off x="3993" y="3970"/>
              <a:ext cx="1251" cy="254"/>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3349" name="直接连接符 39972"/>
            <p:cNvSpPr>
              <a:spLocks noChangeShapeType="1"/>
            </p:cNvSpPr>
            <p:nvPr/>
          </p:nvSpPr>
          <p:spPr bwMode="auto">
            <a:xfrm flipH="1">
              <a:off x="3984" y="3359"/>
              <a:ext cx="288" cy="768"/>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3350" name="任意多边形 39973"/>
            <p:cNvSpPr>
              <a:spLocks noChangeAspect="1" noChangeArrowheads="1"/>
            </p:cNvSpPr>
            <p:nvPr/>
          </p:nvSpPr>
          <p:spPr bwMode="auto">
            <a:xfrm rot="967655">
              <a:off x="4038" y="3935"/>
              <a:ext cx="172" cy="17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grpSp>
        <p:nvGrpSpPr>
          <p:cNvPr id="39975" name="组合 39974"/>
          <p:cNvGrpSpPr>
            <a:grpSpLocks/>
          </p:cNvGrpSpPr>
          <p:nvPr/>
        </p:nvGrpSpPr>
        <p:grpSpPr bwMode="auto">
          <a:xfrm>
            <a:off x="6400800" y="4838700"/>
            <a:ext cx="3462338" cy="1562100"/>
            <a:chOff x="3118" y="1869"/>
            <a:chExt cx="2181" cy="984"/>
          </a:xfrm>
        </p:grpSpPr>
        <p:sp>
          <p:nvSpPr>
            <p:cNvPr id="39976" name="文本框 39975"/>
            <p:cNvSpPr txBox="1"/>
            <p:nvPr/>
          </p:nvSpPr>
          <p:spPr>
            <a:xfrm>
              <a:off x="4283" y="2016"/>
              <a:ext cx="227" cy="327"/>
            </a:xfrm>
            <a:prstGeom prst="rect">
              <a:avLst/>
            </a:prstGeom>
            <a:noFill/>
            <a:ln w="9525">
              <a:noFill/>
              <a:miter/>
            </a:ln>
          </p:spPr>
          <p:txBody>
            <a:bodyPr>
              <a:spAutoFit/>
            </a:bodyPr>
            <a:lstStyle/>
            <a:p>
              <a:pPr eaLnBrk="0" hangingPunct="0">
                <a:spcBef>
                  <a:spcPct val="0"/>
                </a:spcBef>
              </a:pPr>
              <a:r>
                <a:rPr lang="en-US" altLang="zh-CN" sz="2800" noProof="1">
                  <a:effectLst>
                    <a:outerShdw blurRad="38100" dist="38100" dir="2700000">
                      <a:srgbClr val="C0C0C0"/>
                    </a:outerShdw>
                  </a:effectLst>
                  <a:ea typeface="宋体" pitchFamily="2" charset="-122"/>
                  <a:cs typeface="+mn-ea"/>
                </a:rPr>
                <a:t>5</a:t>
              </a:r>
              <a:endParaRPr lang="en-US" altLang="zh-CN" sz="2800" noProof="1">
                <a:effectLst>
                  <a:outerShdw blurRad="38100" dist="38100" dir="2700000">
                    <a:srgbClr val="C0C0C0"/>
                  </a:outerShdw>
                </a:effectLst>
                <a:ea typeface="宋体" pitchFamily="2" charset="-122"/>
              </a:endParaRPr>
            </a:p>
          </p:txBody>
        </p:sp>
        <p:sp>
          <p:nvSpPr>
            <p:cNvPr id="39977" name="文本框 39976"/>
            <p:cNvSpPr txBox="1"/>
            <p:nvPr/>
          </p:nvSpPr>
          <p:spPr>
            <a:xfrm>
              <a:off x="3606" y="2304"/>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3333FF"/>
                  </a:solidFill>
                  <a:effectLst>
                    <a:outerShdw blurRad="38100" dist="38100" dir="2700000">
                      <a:srgbClr val="C0C0C0"/>
                    </a:outerShdw>
                  </a:effectLst>
                  <a:ea typeface="宋体" pitchFamily="2" charset="-122"/>
                  <a:cs typeface="+mn-ea"/>
                </a:rPr>
                <a:t>4</a:t>
              </a:r>
              <a:endParaRPr lang="en-US" altLang="zh-CN" sz="2800" noProof="1">
                <a:solidFill>
                  <a:srgbClr val="3333FF"/>
                </a:solidFill>
                <a:effectLst>
                  <a:outerShdw blurRad="38100" dist="38100" dir="2700000">
                    <a:srgbClr val="C0C0C0"/>
                  </a:outerShdw>
                </a:effectLst>
                <a:ea typeface="宋体" pitchFamily="2" charset="-122"/>
              </a:endParaRPr>
            </a:p>
          </p:txBody>
        </p:sp>
        <p:sp>
          <p:nvSpPr>
            <p:cNvPr id="13354" name="直接连接符 39977"/>
            <p:cNvSpPr>
              <a:spLocks noChangeShapeType="1"/>
            </p:cNvSpPr>
            <p:nvPr/>
          </p:nvSpPr>
          <p:spPr bwMode="auto">
            <a:xfrm rot="-399718">
              <a:off x="4271" y="1869"/>
              <a:ext cx="1028" cy="336"/>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3355" name="直接连接符 39978"/>
            <p:cNvSpPr>
              <a:spLocks noChangeShapeType="1"/>
            </p:cNvSpPr>
            <p:nvPr/>
          </p:nvSpPr>
          <p:spPr bwMode="auto">
            <a:xfrm rot="419865" flipV="1">
              <a:off x="3118" y="2687"/>
              <a:ext cx="815" cy="166"/>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3356" name="直接连接符 39979"/>
            <p:cNvSpPr>
              <a:spLocks noChangeShapeType="1"/>
            </p:cNvSpPr>
            <p:nvPr/>
          </p:nvSpPr>
          <p:spPr bwMode="auto">
            <a:xfrm flipH="1">
              <a:off x="3936" y="1920"/>
              <a:ext cx="336" cy="816"/>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3357" name="任意多边形 39980"/>
            <p:cNvSpPr>
              <a:spLocks noChangeArrowheads="1"/>
            </p:cNvSpPr>
            <p:nvPr/>
          </p:nvSpPr>
          <p:spPr bwMode="auto">
            <a:xfrm flipH="1">
              <a:off x="3750" y="2496"/>
              <a:ext cx="240" cy="240"/>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3358" name="任意多边形 39981"/>
            <p:cNvSpPr>
              <a:spLocks noChangeArrowheads="1"/>
            </p:cNvSpPr>
            <p:nvPr/>
          </p:nvSpPr>
          <p:spPr bwMode="auto">
            <a:xfrm flipV="1">
              <a:off x="4182" y="1968"/>
              <a:ext cx="240" cy="96"/>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grpSp>
        <p:nvGrpSpPr>
          <p:cNvPr id="39983" name="组合 39982"/>
          <p:cNvGrpSpPr>
            <a:grpSpLocks/>
          </p:cNvGrpSpPr>
          <p:nvPr/>
        </p:nvGrpSpPr>
        <p:grpSpPr bwMode="auto">
          <a:xfrm>
            <a:off x="2628900" y="2533650"/>
            <a:ext cx="2781300" cy="1733550"/>
            <a:chOff x="3492" y="3132"/>
            <a:chExt cx="1752" cy="1092"/>
          </a:xfrm>
        </p:grpSpPr>
        <p:sp>
          <p:nvSpPr>
            <p:cNvPr id="13360" name="任意多边形 39983"/>
            <p:cNvSpPr>
              <a:spLocks noChangeArrowheads="1"/>
            </p:cNvSpPr>
            <p:nvPr/>
          </p:nvSpPr>
          <p:spPr bwMode="auto">
            <a:xfrm rot="-1276212">
              <a:off x="4086" y="3311"/>
              <a:ext cx="108" cy="274"/>
            </a:xfrm>
            <a:custGeom>
              <a:avLst/>
              <a:gdLst>
                <a:gd name="T0" fmla="*/ 14713 w 21600"/>
                <a:gd name="T1" fmla="*/ 36200 h 36201"/>
                <a:gd name="T2" fmla="*/ 0 w 21600"/>
                <a:gd name="T3" fmla="*/ 15727 h 36201"/>
                <a:gd name="T4" fmla="*/ 6795 w 21600"/>
                <a:gd name="T5" fmla="*/ -1 h 36201"/>
                <a:gd name="T6" fmla="*/ 6795 w 21600"/>
                <a:gd name="T7" fmla="*/ 0 h 36201"/>
                <a:gd name="T8" fmla="*/ 6455 w 21600"/>
                <a:gd name="T9" fmla="*/ 0 h 36201"/>
                <a:gd name="T10" fmla="*/ -7788 w 21600"/>
                <a:gd name="T11" fmla="*/ -564 h 36201"/>
                <a:gd name="T12" fmla="*/ 6455 w 21600"/>
                <a:gd name="T13" fmla="*/ -1128 h 36201"/>
                <a:gd name="T14" fmla="*/ 20698 w 21600"/>
                <a:gd name="T15" fmla="*/ -564 h 36201"/>
                <a:gd name="T16" fmla="*/ 6840 w 21600"/>
                <a:gd name="T17" fmla="*/ 0 h 36201"/>
                <a:gd name="T18" fmla="*/ 14713 w 21600"/>
                <a:gd name="T19" fmla="*/ 36200 h 36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36201" fill="none">
                  <a:moveTo>
                    <a:pt x="14713" y="36200"/>
                  </a:moveTo>
                  <a:cubicBezTo>
                    <a:pt x="6156" y="33325"/>
                    <a:pt x="0" y="25245"/>
                    <a:pt x="0" y="15727"/>
                  </a:cubicBezTo>
                  <a:cubicBezTo>
                    <a:pt x="0" y="9528"/>
                    <a:pt x="2612" y="3938"/>
                    <a:pt x="6795" y="-1"/>
                  </a:cubicBezTo>
                </a:path>
                <a:path w="21600" h="36201" stroke="0">
                  <a:moveTo>
                    <a:pt x="6795" y="0"/>
                  </a:moveTo>
                  <a:cubicBezTo>
                    <a:pt x="6682" y="0"/>
                    <a:pt x="6569" y="0"/>
                    <a:pt x="6455" y="0"/>
                  </a:cubicBezTo>
                  <a:cubicBezTo>
                    <a:pt x="-1411" y="0"/>
                    <a:pt x="-7788" y="-253"/>
                    <a:pt x="-7788" y="-564"/>
                  </a:cubicBezTo>
                  <a:cubicBezTo>
                    <a:pt x="-7788" y="-875"/>
                    <a:pt x="-1411" y="-1128"/>
                    <a:pt x="6455" y="-1128"/>
                  </a:cubicBezTo>
                  <a:cubicBezTo>
                    <a:pt x="14321" y="-1128"/>
                    <a:pt x="20698" y="-875"/>
                    <a:pt x="20698" y="-564"/>
                  </a:cubicBezTo>
                  <a:cubicBezTo>
                    <a:pt x="20698" y="-258"/>
                    <a:pt x="14527" y="-8"/>
                    <a:pt x="6840" y="0"/>
                  </a:cubicBezTo>
                  <a:lnTo>
                    <a:pt x="14713" y="36200"/>
                  </a:lnTo>
                  <a:close/>
                </a:path>
              </a:pathLst>
            </a:custGeom>
            <a:noFill/>
            <a:ln w="38100">
              <a:solidFill>
                <a:srgbClr val="FF33CC"/>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9985" name="文本框 39984"/>
            <p:cNvSpPr txBox="1"/>
            <p:nvPr/>
          </p:nvSpPr>
          <p:spPr>
            <a:xfrm>
              <a:off x="3864" y="3263"/>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FF"/>
                  </a:solidFill>
                  <a:effectLst>
                    <a:outerShdw blurRad="38100" dist="38100" dir="2700000">
                      <a:srgbClr val="C0C0C0"/>
                    </a:outerShdw>
                  </a:effectLst>
                  <a:ea typeface="宋体" pitchFamily="2" charset="-122"/>
                  <a:cs typeface="+mn-ea"/>
                </a:rPr>
                <a:t>7</a:t>
              </a:r>
              <a:endParaRPr lang="en-US" altLang="zh-CN" sz="2800" noProof="1">
                <a:solidFill>
                  <a:srgbClr val="FF00FF"/>
                </a:solidFill>
                <a:effectLst>
                  <a:outerShdw blurRad="38100" dist="38100" dir="2700000">
                    <a:srgbClr val="C0C0C0"/>
                  </a:outerShdw>
                </a:effectLst>
                <a:ea typeface="宋体" pitchFamily="2" charset="-122"/>
              </a:endParaRPr>
            </a:p>
          </p:txBody>
        </p:sp>
        <p:sp>
          <p:nvSpPr>
            <p:cNvPr id="39986" name="文本框 39985"/>
            <p:cNvSpPr txBox="1"/>
            <p:nvPr/>
          </p:nvSpPr>
          <p:spPr>
            <a:xfrm>
              <a:off x="4182" y="3791"/>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00"/>
                  </a:solidFill>
                  <a:effectLst>
                    <a:outerShdw blurRad="38100" dist="38100" dir="2700000">
                      <a:srgbClr val="C0C0C0"/>
                    </a:outerShdw>
                  </a:effectLst>
                  <a:ea typeface="宋体" pitchFamily="2" charset="-122"/>
                  <a:cs typeface="+mn-ea"/>
                </a:rPr>
                <a:t>2</a:t>
              </a:r>
              <a:endParaRPr lang="en-US" altLang="zh-CN" sz="2800" noProof="1">
                <a:solidFill>
                  <a:srgbClr val="FF0000"/>
                </a:solidFill>
                <a:effectLst>
                  <a:outerShdw blurRad="38100" dist="38100" dir="2700000">
                    <a:srgbClr val="C0C0C0"/>
                  </a:outerShdw>
                </a:effectLst>
                <a:ea typeface="宋体" pitchFamily="2" charset="-122"/>
              </a:endParaRPr>
            </a:p>
          </p:txBody>
        </p:sp>
        <p:sp>
          <p:nvSpPr>
            <p:cNvPr id="13363" name="直接连接符 39986"/>
            <p:cNvSpPr>
              <a:spLocks noChangeShapeType="1"/>
            </p:cNvSpPr>
            <p:nvPr/>
          </p:nvSpPr>
          <p:spPr bwMode="auto">
            <a:xfrm rot="-399718">
              <a:off x="3492" y="3132"/>
              <a:ext cx="781" cy="273"/>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3364" name="直接连接符 39987"/>
            <p:cNvSpPr>
              <a:spLocks noChangeShapeType="1"/>
            </p:cNvSpPr>
            <p:nvPr/>
          </p:nvSpPr>
          <p:spPr bwMode="auto">
            <a:xfrm rot="419865" flipV="1">
              <a:off x="3993" y="3970"/>
              <a:ext cx="1251" cy="254"/>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3365" name="直接连接符 39988"/>
            <p:cNvSpPr>
              <a:spLocks noChangeShapeType="1"/>
            </p:cNvSpPr>
            <p:nvPr/>
          </p:nvSpPr>
          <p:spPr bwMode="auto">
            <a:xfrm flipH="1">
              <a:off x="3984" y="3359"/>
              <a:ext cx="288" cy="768"/>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3366" name="任意多边形 39989"/>
            <p:cNvSpPr>
              <a:spLocks noChangeAspect="1" noChangeArrowheads="1"/>
            </p:cNvSpPr>
            <p:nvPr/>
          </p:nvSpPr>
          <p:spPr bwMode="auto">
            <a:xfrm rot="967655">
              <a:off x="4038" y="3935"/>
              <a:ext cx="172" cy="17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grpSp>
        <p:nvGrpSpPr>
          <p:cNvPr id="39991" name="组合 39990"/>
          <p:cNvGrpSpPr>
            <a:grpSpLocks/>
          </p:cNvGrpSpPr>
          <p:nvPr/>
        </p:nvGrpSpPr>
        <p:grpSpPr bwMode="auto">
          <a:xfrm>
            <a:off x="2100264" y="2781300"/>
            <a:ext cx="3462337" cy="1562100"/>
            <a:chOff x="3118" y="1869"/>
            <a:chExt cx="2181" cy="984"/>
          </a:xfrm>
        </p:grpSpPr>
        <p:sp>
          <p:nvSpPr>
            <p:cNvPr id="39992" name="文本框 39991"/>
            <p:cNvSpPr txBox="1"/>
            <p:nvPr/>
          </p:nvSpPr>
          <p:spPr>
            <a:xfrm>
              <a:off x="4283" y="2016"/>
              <a:ext cx="227" cy="327"/>
            </a:xfrm>
            <a:prstGeom prst="rect">
              <a:avLst/>
            </a:prstGeom>
            <a:noFill/>
            <a:ln w="9525">
              <a:noFill/>
              <a:miter/>
            </a:ln>
          </p:spPr>
          <p:txBody>
            <a:bodyPr>
              <a:spAutoFit/>
            </a:bodyPr>
            <a:lstStyle/>
            <a:p>
              <a:pPr eaLnBrk="0" hangingPunct="0">
                <a:spcBef>
                  <a:spcPct val="0"/>
                </a:spcBef>
              </a:pPr>
              <a:r>
                <a:rPr lang="en-US" altLang="zh-CN" sz="2800" noProof="1">
                  <a:effectLst>
                    <a:outerShdw blurRad="38100" dist="38100" dir="2700000">
                      <a:srgbClr val="C0C0C0"/>
                    </a:outerShdw>
                  </a:effectLst>
                  <a:ea typeface="宋体" pitchFamily="2" charset="-122"/>
                  <a:cs typeface="+mn-ea"/>
                </a:rPr>
                <a:t>5</a:t>
              </a:r>
              <a:endParaRPr lang="en-US" altLang="zh-CN" sz="2800" noProof="1">
                <a:effectLst>
                  <a:outerShdw blurRad="38100" dist="38100" dir="2700000">
                    <a:srgbClr val="C0C0C0"/>
                  </a:outerShdw>
                </a:effectLst>
                <a:ea typeface="宋体" pitchFamily="2" charset="-122"/>
              </a:endParaRPr>
            </a:p>
          </p:txBody>
        </p:sp>
        <p:sp>
          <p:nvSpPr>
            <p:cNvPr id="39993" name="文本框 39992"/>
            <p:cNvSpPr txBox="1"/>
            <p:nvPr/>
          </p:nvSpPr>
          <p:spPr>
            <a:xfrm>
              <a:off x="3606" y="2304"/>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3333FF"/>
                  </a:solidFill>
                  <a:effectLst>
                    <a:outerShdw blurRad="38100" dist="38100" dir="2700000">
                      <a:srgbClr val="C0C0C0"/>
                    </a:outerShdw>
                  </a:effectLst>
                  <a:ea typeface="宋体" pitchFamily="2" charset="-122"/>
                  <a:cs typeface="+mn-ea"/>
                </a:rPr>
                <a:t>4</a:t>
              </a:r>
              <a:endParaRPr lang="en-US" altLang="zh-CN" sz="2800" noProof="1">
                <a:solidFill>
                  <a:srgbClr val="3333FF"/>
                </a:solidFill>
                <a:effectLst>
                  <a:outerShdw blurRad="38100" dist="38100" dir="2700000">
                    <a:srgbClr val="C0C0C0"/>
                  </a:outerShdw>
                </a:effectLst>
                <a:ea typeface="宋体" pitchFamily="2" charset="-122"/>
              </a:endParaRPr>
            </a:p>
          </p:txBody>
        </p:sp>
        <p:sp>
          <p:nvSpPr>
            <p:cNvPr id="13370" name="直接连接符 39993"/>
            <p:cNvSpPr>
              <a:spLocks noChangeShapeType="1"/>
            </p:cNvSpPr>
            <p:nvPr/>
          </p:nvSpPr>
          <p:spPr bwMode="auto">
            <a:xfrm rot="-399718">
              <a:off x="4271" y="1869"/>
              <a:ext cx="1028" cy="336"/>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3371" name="直接连接符 39994"/>
            <p:cNvSpPr>
              <a:spLocks noChangeShapeType="1"/>
            </p:cNvSpPr>
            <p:nvPr/>
          </p:nvSpPr>
          <p:spPr bwMode="auto">
            <a:xfrm rot="419865" flipV="1">
              <a:off x="3118" y="2687"/>
              <a:ext cx="815" cy="166"/>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3372" name="直接连接符 39995"/>
            <p:cNvSpPr>
              <a:spLocks noChangeShapeType="1"/>
            </p:cNvSpPr>
            <p:nvPr/>
          </p:nvSpPr>
          <p:spPr bwMode="auto">
            <a:xfrm flipH="1">
              <a:off x="3936" y="1920"/>
              <a:ext cx="336" cy="816"/>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3373" name="任意多边形 39996"/>
            <p:cNvSpPr>
              <a:spLocks noChangeArrowheads="1"/>
            </p:cNvSpPr>
            <p:nvPr/>
          </p:nvSpPr>
          <p:spPr bwMode="auto">
            <a:xfrm flipH="1">
              <a:off x="3750" y="2496"/>
              <a:ext cx="240" cy="240"/>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3374" name="任意多边形 39997"/>
            <p:cNvSpPr>
              <a:spLocks noChangeArrowheads="1"/>
            </p:cNvSpPr>
            <p:nvPr/>
          </p:nvSpPr>
          <p:spPr bwMode="auto">
            <a:xfrm flipV="1">
              <a:off x="4182" y="1968"/>
              <a:ext cx="240" cy="96"/>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grpSp>
        <p:nvGrpSpPr>
          <p:cNvPr id="39999" name="组合 39998"/>
          <p:cNvGrpSpPr>
            <a:grpSpLocks/>
          </p:cNvGrpSpPr>
          <p:nvPr/>
        </p:nvGrpSpPr>
        <p:grpSpPr bwMode="auto">
          <a:xfrm>
            <a:off x="6726239" y="2895600"/>
            <a:ext cx="3038475" cy="685800"/>
            <a:chOff x="1632" y="2112"/>
            <a:chExt cx="1776" cy="432"/>
          </a:xfrm>
        </p:grpSpPr>
        <p:sp>
          <p:nvSpPr>
            <p:cNvPr id="40000" name="矩形 39999"/>
            <p:cNvSpPr/>
            <p:nvPr/>
          </p:nvSpPr>
          <p:spPr>
            <a:xfrm>
              <a:off x="1632" y="2112"/>
              <a:ext cx="1776" cy="432"/>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lstStyle/>
            <a:p>
              <a:pPr>
                <a:spcBef>
                  <a:spcPct val="0"/>
                </a:spcBef>
              </a:pPr>
              <a:endParaRPr lang="zh-CN" altLang="en-US" sz="2800" b="1">
                <a:solidFill>
                  <a:srgbClr val="FFFFFF"/>
                </a:solidFill>
                <a:effectLst>
                  <a:outerShdw blurRad="38100" dist="38100" dir="2700000" algn="tl">
                    <a:srgbClr val="000000"/>
                  </a:outerShdw>
                </a:effectLst>
                <a:latin typeface="华文中宋" charset="-122"/>
                <a:ea typeface="华文中宋" charset="-122"/>
              </a:endParaRPr>
            </a:p>
          </p:txBody>
        </p:sp>
        <p:sp>
          <p:nvSpPr>
            <p:cNvPr id="40001" name="矩形 40000"/>
            <p:cNvSpPr/>
            <p:nvPr/>
          </p:nvSpPr>
          <p:spPr>
            <a:xfrm>
              <a:off x="1632" y="2112"/>
              <a:ext cx="1674" cy="404"/>
            </a:xfrm>
            <a:prstGeom prst="rect">
              <a:avLst/>
            </a:prstGeom>
            <a:noFill/>
            <a:ln w="9525">
              <a:noFill/>
              <a:miter/>
            </a:ln>
          </p:spPr>
          <p:txBody>
            <a:bodyPr wrap="none">
              <a:spAutoFit/>
            </a:bodyPr>
            <a:lstStyle/>
            <a:p>
              <a:pPr>
                <a:spcBef>
                  <a:spcPct val="0"/>
                </a:spcBef>
              </a:pPr>
              <a:r>
                <a:rPr lang="zh-CN" altLang="en-US" sz="2800" b="1">
                  <a:effectLst>
                    <a:outerShdw blurRad="38100" dist="38100" dir="2700000" algn="tl">
                      <a:srgbClr val="C0C0C0"/>
                    </a:outerShdw>
                  </a:effectLst>
                  <a:latin typeface="华文中宋" charset="-122"/>
                  <a:ea typeface="华文中宋" charset="-122"/>
                </a:rPr>
                <a:t>内错角是 </a:t>
              </a:r>
              <a:r>
                <a:rPr lang="en-US" altLang="zh-CN" sz="3600" b="1" i="1">
                  <a:effectLst>
                    <a:outerShdw blurRad="38100" dist="38100" dir="2700000" algn="tl">
                      <a:srgbClr val="C0C0C0"/>
                    </a:outerShdw>
                  </a:effectLst>
                  <a:latin typeface="Comic Sans MS" charset="0"/>
                  <a:ea typeface="华文中宋" charset="-122"/>
                </a:rPr>
                <a:t>Z</a:t>
              </a:r>
              <a:r>
                <a:rPr lang="en-US" altLang="zh-CN" sz="2800" b="1">
                  <a:effectLst>
                    <a:outerShdw blurRad="38100" dist="38100" dir="2700000" algn="tl">
                      <a:srgbClr val="C0C0C0"/>
                    </a:outerShdw>
                  </a:effectLst>
                  <a:latin typeface="华文中宋" charset="-122"/>
                  <a:ea typeface="华文中宋" charset="-122"/>
                </a:rPr>
                <a:t> </a:t>
              </a:r>
              <a:r>
                <a:rPr lang="zh-CN" altLang="en-US" sz="2800" b="1">
                  <a:effectLst>
                    <a:outerShdw blurRad="38100" dist="38100" dir="2700000" algn="tl">
                      <a:srgbClr val="C0C0C0"/>
                    </a:outerShdw>
                  </a:effectLst>
                  <a:latin typeface="华文中宋" charset="-122"/>
                  <a:ea typeface="华文中宋" charset="-122"/>
                </a:rPr>
                <a:t>形状</a:t>
              </a:r>
            </a:p>
          </p:txBody>
        </p:sp>
      </p:grpSp>
    </p:spTree>
    <p:extLst>
      <p:ext uri="{BB962C8B-B14F-4D97-AF65-F5344CB8AC3E}">
        <p14:creationId xmlns:p14="http://schemas.microsoft.com/office/powerpoint/2010/main" val="13801419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nodeType="clickEffect">
                                  <p:stCondLst>
                                    <p:cond delay="0"/>
                                  </p:stCondLst>
                                  <p:childTnLst>
                                    <p:set>
                                      <p:cBhvr>
                                        <p:cTn id="6" dur="1" fill="hold">
                                          <p:stCondLst>
                                            <p:cond delay="0"/>
                                          </p:stCondLst>
                                        </p:cTn>
                                        <p:tgtEl>
                                          <p:spTgt spid="39983"/>
                                        </p:tgtEl>
                                        <p:attrNameLst>
                                          <p:attrName>style.visibility</p:attrName>
                                        </p:attrNameLst>
                                      </p:cBhvr>
                                      <p:to>
                                        <p:strVal val="visible"/>
                                      </p:to>
                                    </p:set>
                                    <p:anim calcmode="lin" valueType="num">
                                      <p:cBhvr>
                                        <p:cTn id="7" dur="500" fill="hold"/>
                                        <p:tgtEl>
                                          <p:spTgt spid="39983"/>
                                        </p:tgtEl>
                                        <p:attrNameLst>
                                          <p:attrName>ppt_w</p:attrName>
                                        </p:attrNameLst>
                                      </p:cBhvr>
                                      <p:tavLst>
                                        <p:tav tm="0">
                                          <p:val>
                                            <p:fltVal val="0"/>
                                          </p:val>
                                        </p:tav>
                                        <p:tav tm="100000">
                                          <p:val>
                                            <p:strVal val="#ppt_w"/>
                                          </p:val>
                                        </p:tav>
                                      </p:tavLst>
                                    </p:anim>
                                    <p:anim calcmode="lin" valueType="num">
                                      <p:cBhvr>
                                        <p:cTn id="8" dur="500" fill="hold"/>
                                        <p:tgtEl>
                                          <p:spTgt spid="39983"/>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7" presetClass="entr" presetSubtype="0" fill="hold" nodeType="clickEffect">
                                  <p:stCondLst>
                                    <p:cond delay="0"/>
                                  </p:stCondLst>
                                  <p:childTnLst>
                                    <p:set>
                                      <p:cBhvr>
                                        <p:cTn id="12" dur="1" fill="hold">
                                          <p:stCondLst>
                                            <p:cond delay="0"/>
                                          </p:stCondLst>
                                        </p:cTn>
                                        <p:tgtEl>
                                          <p:spTgt spid="39967"/>
                                        </p:tgtEl>
                                        <p:attrNameLst>
                                          <p:attrName>style.visibility</p:attrName>
                                        </p:attrNameLst>
                                      </p:cBhvr>
                                      <p:to>
                                        <p:strVal val="visible"/>
                                      </p:to>
                                    </p:set>
                                    <p:animEffect transition="in" filter="fade">
                                      <p:cBhvr>
                                        <p:cTn id="13" dur="1000"/>
                                        <p:tgtEl>
                                          <p:spTgt spid="39967"/>
                                        </p:tgtEl>
                                      </p:cBhvr>
                                    </p:animEffect>
                                    <p:anim calcmode="lin" valueType="num">
                                      <p:cBhvr>
                                        <p:cTn id="14" dur="1000" fill="hold"/>
                                        <p:tgtEl>
                                          <p:spTgt spid="39967"/>
                                        </p:tgtEl>
                                        <p:attrNameLst>
                                          <p:attrName>ppt_x</p:attrName>
                                        </p:attrNameLst>
                                      </p:cBhvr>
                                      <p:tavLst>
                                        <p:tav tm="0">
                                          <p:val>
                                            <p:strVal val="#ppt_x"/>
                                          </p:val>
                                        </p:tav>
                                        <p:tav tm="100000">
                                          <p:val>
                                            <p:strVal val="#ppt_x"/>
                                          </p:val>
                                        </p:tav>
                                      </p:tavLst>
                                    </p:anim>
                                    <p:anim calcmode="lin" valueType="num">
                                      <p:cBhvr>
                                        <p:cTn id="15" dur="1000" fill="hold"/>
                                        <p:tgtEl>
                                          <p:spTgt spid="39967"/>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17" presetClass="entr" presetSubtype="10" fill="hold" nodeType="clickEffect">
                                  <p:stCondLst>
                                    <p:cond delay="0"/>
                                  </p:stCondLst>
                                  <p:childTnLst>
                                    <p:set>
                                      <p:cBhvr>
                                        <p:cTn id="19" dur="1" fill="hold">
                                          <p:stCondLst>
                                            <p:cond delay="0"/>
                                          </p:stCondLst>
                                        </p:cTn>
                                        <p:tgtEl>
                                          <p:spTgt spid="39991"/>
                                        </p:tgtEl>
                                        <p:attrNameLst>
                                          <p:attrName>style.visibility</p:attrName>
                                        </p:attrNameLst>
                                      </p:cBhvr>
                                      <p:to>
                                        <p:strVal val="visible"/>
                                      </p:to>
                                    </p:set>
                                    <p:anim calcmode="lin" valueType="num">
                                      <p:cBhvr>
                                        <p:cTn id="20" dur="500" fill="hold"/>
                                        <p:tgtEl>
                                          <p:spTgt spid="39991"/>
                                        </p:tgtEl>
                                        <p:attrNameLst>
                                          <p:attrName>ppt_w</p:attrName>
                                        </p:attrNameLst>
                                      </p:cBhvr>
                                      <p:tavLst>
                                        <p:tav tm="0">
                                          <p:val>
                                            <p:fltVal val="0"/>
                                          </p:val>
                                        </p:tav>
                                        <p:tav tm="100000">
                                          <p:val>
                                            <p:strVal val="#ppt_w"/>
                                          </p:val>
                                        </p:tav>
                                      </p:tavLst>
                                    </p:anim>
                                    <p:anim calcmode="lin" valueType="num">
                                      <p:cBhvr>
                                        <p:cTn id="21" dur="500" fill="hold"/>
                                        <p:tgtEl>
                                          <p:spTgt spid="39991"/>
                                        </p:tgtEl>
                                        <p:attrNameLst>
                                          <p:attrName>ppt_h</p:attrName>
                                        </p:attrNameLst>
                                      </p:cBhvr>
                                      <p:tavLst>
                                        <p:tav tm="0">
                                          <p:val>
                                            <p:strVal val="#ppt_h"/>
                                          </p:val>
                                        </p:tav>
                                        <p:tav tm="100000">
                                          <p:val>
                                            <p:strVal val="#ppt_h"/>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7" presetClass="entr" presetSubtype="0" fill="hold" nodeType="clickEffect">
                                  <p:stCondLst>
                                    <p:cond delay="0"/>
                                  </p:stCondLst>
                                  <p:childTnLst>
                                    <p:set>
                                      <p:cBhvr>
                                        <p:cTn id="25" dur="1" fill="hold">
                                          <p:stCondLst>
                                            <p:cond delay="0"/>
                                          </p:stCondLst>
                                        </p:cTn>
                                        <p:tgtEl>
                                          <p:spTgt spid="39975"/>
                                        </p:tgtEl>
                                        <p:attrNameLst>
                                          <p:attrName>style.visibility</p:attrName>
                                        </p:attrNameLst>
                                      </p:cBhvr>
                                      <p:to>
                                        <p:strVal val="visible"/>
                                      </p:to>
                                    </p:set>
                                    <p:animEffect transition="in" filter="fade">
                                      <p:cBhvr>
                                        <p:cTn id="26" dur="1000"/>
                                        <p:tgtEl>
                                          <p:spTgt spid="39975"/>
                                        </p:tgtEl>
                                      </p:cBhvr>
                                    </p:animEffect>
                                    <p:anim calcmode="lin" valueType="num">
                                      <p:cBhvr>
                                        <p:cTn id="27" dur="1000" fill="hold"/>
                                        <p:tgtEl>
                                          <p:spTgt spid="39975"/>
                                        </p:tgtEl>
                                        <p:attrNameLst>
                                          <p:attrName>ppt_x</p:attrName>
                                        </p:attrNameLst>
                                      </p:cBhvr>
                                      <p:tavLst>
                                        <p:tav tm="0">
                                          <p:val>
                                            <p:strVal val="#ppt_x"/>
                                          </p:val>
                                        </p:tav>
                                        <p:tav tm="100000">
                                          <p:val>
                                            <p:strVal val="#ppt_x"/>
                                          </p:val>
                                        </p:tav>
                                      </p:tavLst>
                                    </p:anim>
                                    <p:anim calcmode="lin" valueType="num">
                                      <p:cBhvr>
                                        <p:cTn id="28" dur="1000" fill="hold"/>
                                        <p:tgtEl>
                                          <p:spTgt spid="39975"/>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19" presetClass="entr" presetSubtype="10" fill="hold" nodeType="clickEffect">
                                  <p:stCondLst>
                                    <p:cond delay="0"/>
                                  </p:stCondLst>
                                  <p:childTnLst>
                                    <p:set>
                                      <p:cBhvr>
                                        <p:cTn id="32" dur="1" fill="hold">
                                          <p:stCondLst>
                                            <p:cond delay="0"/>
                                          </p:stCondLst>
                                        </p:cTn>
                                        <p:tgtEl>
                                          <p:spTgt spid="39999"/>
                                        </p:tgtEl>
                                        <p:attrNameLst>
                                          <p:attrName>style.visibility</p:attrName>
                                        </p:attrNameLst>
                                      </p:cBhvr>
                                      <p:to>
                                        <p:strVal val="visible"/>
                                      </p:to>
                                    </p:set>
                                    <p:anim calcmode="lin" valueType="num">
                                      <p:cBhvr>
                                        <p:cTn id="33" dur="5000" fill="hold"/>
                                        <p:tgtEl>
                                          <p:spTgt spid="39999"/>
                                        </p:tgtEl>
                                        <p:attrNameLst>
                                          <p:attrName>ppt_w</p:attrName>
                                        </p:attrNameLst>
                                      </p:cBhvr>
                                      <p:tavLst>
                                        <p:tav tm="0" fmla="#ppt_w*sin(2.5*pi*$)">
                                          <p:val>
                                            <p:fltVal val="0"/>
                                          </p:val>
                                        </p:tav>
                                        <p:tav tm="100000">
                                          <p:val>
                                            <p:fltVal val="1"/>
                                          </p:val>
                                        </p:tav>
                                      </p:tavLst>
                                    </p:anim>
                                    <p:anim calcmode="lin" valueType="num">
                                      <p:cBhvr>
                                        <p:cTn id="34" dur="5000" fill="hold"/>
                                        <p:tgtEl>
                                          <p:spTgt spid="3999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图片 2" descr="图片4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8" name="直接连接符 11265"/>
          <p:cNvSpPr>
            <a:spLocks noChangeShapeType="1"/>
          </p:cNvSpPr>
          <p:nvPr/>
        </p:nvSpPr>
        <p:spPr bwMode="auto">
          <a:xfrm flipV="1">
            <a:off x="2286000" y="5029200"/>
            <a:ext cx="33528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4339" name="直接连接符 11266"/>
          <p:cNvSpPr>
            <a:spLocks noChangeShapeType="1"/>
          </p:cNvSpPr>
          <p:nvPr/>
        </p:nvSpPr>
        <p:spPr bwMode="auto">
          <a:xfrm flipV="1">
            <a:off x="2133600" y="3505200"/>
            <a:ext cx="3048000" cy="609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4340" name="直接连接符 11267"/>
          <p:cNvSpPr>
            <a:spLocks noChangeShapeType="1"/>
          </p:cNvSpPr>
          <p:nvPr/>
        </p:nvSpPr>
        <p:spPr bwMode="auto">
          <a:xfrm>
            <a:off x="3192464" y="3124200"/>
            <a:ext cx="1716087" cy="29718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4341" name="文本框 11268"/>
          <p:cNvSpPr txBox="1">
            <a:spLocks noChangeArrowheads="1"/>
          </p:cNvSpPr>
          <p:nvPr/>
        </p:nvSpPr>
        <p:spPr bwMode="auto">
          <a:xfrm>
            <a:off x="1676400" y="3763963"/>
            <a:ext cx="351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A</a:t>
            </a:r>
          </a:p>
        </p:txBody>
      </p:sp>
      <p:sp>
        <p:nvSpPr>
          <p:cNvPr id="14342" name="文本框 11269"/>
          <p:cNvSpPr txBox="1">
            <a:spLocks noChangeArrowheads="1"/>
          </p:cNvSpPr>
          <p:nvPr/>
        </p:nvSpPr>
        <p:spPr bwMode="auto">
          <a:xfrm>
            <a:off x="2193925" y="4972050"/>
            <a:ext cx="3385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C</a:t>
            </a:r>
          </a:p>
        </p:txBody>
      </p:sp>
      <p:sp>
        <p:nvSpPr>
          <p:cNvPr id="14343" name="文本框 11270"/>
          <p:cNvSpPr txBox="1">
            <a:spLocks noChangeArrowheads="1"/>
          </p:cNvSpPr>
          <p:nvPr/>
        </p:nvSpPr>
        <p:spPr bwMode="auto">
          <a:xfrm>
            <a:off x="4953000" y="2925763"/>
            <a:ext cx="3385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B</a:t>
            </a:r>
          </a:p>
        </p:txBody>
      </p:sp>
      <p:sp>
        <p:nvSpPr>
          <p:cNvPr id="14344" name="文本框 11271"/>
          <p:cNvSpPr txBox="1">
            <a:spLocks noChangeArrowheads="1"/>
          </p:cNvSpPr>
          <p:nvPr/>
        </p:nvSpPr>
        <p:spPr bwMode="auto">
          <a:xfrm>
            <a:off x="5465763" y="4953000"/>
            <a:ext cx="351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D</a:t>
            </a:r>
          </a:p>
        </p:txBody>
      </p:sp>
      <p:sp>
        <p:nvSpPr>
          <p:cNvPr id="14345" name="文本框 11272"/>
          <p:cNvSpPr txBox="1">
            <a:spLocks noChangeArrowheads="1"/>
          </p:cNvSpPr>
          <p:nvPr/>
        </p:nvSpPr>
        <p:spPr bwMode="auto">
          <a:xfrm>
            <a:off x="2921000" y="2667000"/>
            <a:ext cx="3257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E</a:t>
            </a:r>
          </a:p>
        </p:txBody>
      </p:sp>
      <p:sp>
        <p:nvSpPr>
          <p:cNvPr id="14346" name="文本框 11273"/>
          <p:cNvSpPr txBox="1">
            <a:spLocks noChangeArrowheads="1"/>
          </p:cNvSpPr>
          <p:nvPr/>
        </p:nvSpPr>
        <p:spPr bwMode="auto">
          <a:xfrm>
            <a:off x="4876800" y="5943600"/>
            <a:ext cx="312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zh-CN">
                <a:latin typeface="Times New Roman" charset="0"/>
              </a:rPr>
              <a:t>F</a:t>
            </a:r>
          </a:p>
        </p:txBody>
      </p:sp>
      <p:sp>
        <p:nvSpPr>
          <p:cNvPr id="14347" name="任意多边形 11274"/>
          <p:cNvSpPr>
            <a:spLocks noChangeArrowheads="1"/>
          </p:cNvSpPr>
          <p:nvPr/>
        </p:nvSpPr>
        <p:spPr bwMode="auto">
          <a:xfrm>
            <a:off x="3495675" y="3541714"/>
            <a:ext cx="368300" cy="219075"/>
          </a:xfrm>
          <a:custGeom>
            <a:avLst/>
            <a:gdLst>
              <a:gd name="T0" fmla="*/ 0 w 232"/>
              <a:gd name="T1" fmla="*/ 25 h 138"/>
              <a:gd name="T2" fmla="*/ 136 w 232"/>
              <a:gd name="T3" fmla="*/ 25 h 138"/>
              <a:gd name="T4" fmla="*/ 192 w 232"/>
              <a:gd name="T5" fmla="*/ 93 h 138"/>
              <a:gd name="T6" fmla="*/ 226 w 232"/>
              <a:gd name="T7" fmla="*/ 138 h 138"/>
            </a:gdLst>
            <a:ahLst/>
            <a:cxnLst>
              <a:cxn ang="0">
                <a:pos x="T0" y="T1"/>
              </a:cxn>
              <a:cxn ang="0">
                <a:pos x="T2" y="T3"/>
              </a:cxn>
              <a:cxn ang="0">
                <a:pos x="T4" y="T5"/>
              </a:cxn>
              <a:cxn ang="0">
                <a:pos x="T6" y="T7"/>
              </a:cxn>
            </a:cxnLst>
            <a:rect l="0" t="0" r="r" b="b"/>
            <a:pathLst>
              <a:path w="232" h="138">
                <a:moveTo>
                  <a:pt x="0" y="25"/>
                </a:moveTo>
                <a:cubicBezTo>
                  <a:pt x="53" y="8"/>
                  <a:pt x="61" y="0"/>
                  <a:pt x="136" y="25"/>
                </a:cubicBezTo>
                <a:cubicBezTo>
                  <a:pt x="166" y="35"/>
                  <a:pt x="173" y="74"/>
                  <a:pt x="192" y="93"/>
                </a:cubicBezTo>
                <a:cubicBezTo>
                  <a:pt x="232" y="133"/>
                  <a:pt x="226" y="93"/>
                  <a:pt x="226" y="13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4348" name="任意多边形 11275"/>
          <p:cNvSpPr>
            <a:spLocks noChangeArrowheads="1"/>
          </p:cNvSpPr>
          <p:nvPr/>
        </p:nvSpPr>
        <p:spPr bwMode="auto">
          <a:xfrm>
            <a:off x="3316289" y="3886201"/>
            <a:ext cx="395287" cy="163513"/>
          </a:xfrm>
          <a:custGeom>
            <a:avLst/>
            <a:gdLst>
              <a:gd name="T0" fmla="*/ 0 w 249"/>
              <a:gd name="T1" fmla="*/ 0 h 103"/>
              <a:gd name="T2" fmla="*/ 249 w 249"/>
              <a:gd name="T3" fmla="*/ 90 h 103"/>
            </a:gdLst>
            <a:ahLst/>
            <a:cxnLst>
              <a:cxn ang="0">
                <a:pos x="T0" y="T1"/>
              </a:cxn>
              <a:cxn ang="0">
                <a:pos x="T2" y="T3"/>
              </a:cxn>
            </a:cxnLst>
            <a:rect l="0" t="0" r="r" b="b"/>
            <a:pathLst>
              <a:path w="249" h="103">
                <a:moveTo>
                  <a:pt x="0" y="0"/>
                </a:moveTo>
                <a:cubicBezTo>
                  <a:pt x="70" y="103"/>
                  <a:pt x="133" y="90"/>
                  <a:pt x="249" y="9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4349" name="任意多边形 11276"/>
          <p:cNvSpPr>
            <a:spLocks noChangeArrowheads="1"/>
          </p:cNvSpPr>
          <p:nvPr/>
        </p:nvSpPr>
        <p:spPr bwMode="auto">
          <a:xfrm>
            <a:off x="3783013" y="3778251"/>
            <a:ext cx="125412" cy="341313"/>
          </a:xfrm>
          <a:custGeom>
            <a:avLst/>
            <a:gdLst>
              <a:gd name="T0" fmla="*/ 0 w 79"/>
              <a:gd name="T1" fmla="*/ 215 h 215"/>
              <a:gd name="T2" fmla="*/ 79 w 79"/>
              <a:gd name="T3" fmla="*/ 136 h 215"/>
              <a:gd name="T4" fmla="*/ 34 w 79"/>
              <a:gd name="T5" fmla="*/ 0 h 215"/>
            </a:gdLst>
            <a:ahLst/>
            <a:cxnLst>
              <a:cxn ang="0">
                <a:pos x="T0" y="T1"/>
              </a:cxn>
              <a:cxn ang="0">
                <a:pos x="T2" y="T3"/>
              </a:cxn>
              <a:cxn ang="0">
                <a:pos x="T4" y="T5"/>
              </a:cxn>
            </a:cxnLst>
            <a:rect l="0" t="0" r="r" b="b"/>
            <a:pathLst>
              <a:path w="79" h="215">
                <a:moveTo>
                  <a:pt x="0" y="215"/>
                </a:moveTo>
                <a:cubicBezTo>
                  <a:pt x="46" y="200"/>
                  <a:pt x="64" y="182"/>
                  <a:pt x="79" y="136"/>
                </a:cubicBezTo>
                <a:cubicBezTo>
                  <a:pt x="70" y="61"/>
                  <a:pt x="78" y="48"/>
                  <a:pt x="34"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4350" name="任意多边形 11277"/>
          <p:cNvSpPr>
            <a:spLocks noChangeArrowheads="1"/>
          </p:cNvSpPr>
          <p:nvPr/>
        </p:nvSpPr>
        <p:spPr bwMode="auto">
          <a:xfrm>
            <a:off x="3201988" y="3581401"/>
            <a:ext cx="239712" cy="322263"/>
          </a:xfrm>
          <a:custGeom>
            <a:avLst/>
            <a:gdLst>
              <a:gd name="T0" fmla="*/ 151 w 151"/>
              <a:gd name="T1" fmla="*/ 0 h 203"/>
              <a:gd name="T2" fmla="*/ 27 w 151"/>
              <a:gd name="T3" fmla="*/ 90 h 203"/>
              <a:gd name="T4" fmla="*/ 5 w 151"/>
              <a:gd name="T5" fmla="*/ 203 h 203"/>
            </a:gdLst>
            <a:ahLst/>
            <a:cxnLst>
              <a:cxn ang="0">
                <a:pos x="T0" y="T1"/>
              </a:cxn>
              <a:cxn ang="0">
                <a:pos x="T2" y="T3"/>
              </a:cxn>
              <a:cxn ang="0">
                <a:pos x="T4" y="T5"/>
              </a:cxn>
            </a:cxnLst>
            <a:rect l="0" t="0" r="r" b="b"/>
            <a:pathLst>
              <a:path w="151" h="203">
                <a:moveTo>
                  <a:pt x="151" y="0"/>
                </a:moveTo>
                <a:cubicBezTo>
                  <a:pt x="82" y="24"/>
                  <a:pt x="68" y="30"/>
                  <a:pt x="27" y="90"/>
                </a:cubicBezTo>
                <a:cubicBezTo>
                  <a:pt x="0" y="172"/>
                  <a:pt x="5" y="134"/>
                  <a:pt x="5" y="203"/>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4351" name="任意多边形 11278"/>
          <p:cNvSpPr>
            <a:spLocks noChangeArrowheads="1"/>
          </p:cNvSpPr>
          <p:nvPr/>
        </p:nvSpPr>
        <p:spPr bwMode="auto">
          <a:xfrm>
            <a:off x="3886201" y="4706938"/>
            <a:ext cx="239713" cy="322262"/>
          </a:xfrm>
          <a:custGeom>
            <a:avLst/>
            <a:gdLst>
              <a:gd name="T0" fmla="*/ 151 w 151"/>
              <a:gd name="T1" fmla="*/ 0 h 203"/>
              <a:gd name="T2" fmla="*/ 27 w 151"/>
              <a:gd name="T3" fmla="*/ 90 h 203"/>
              <a:gd name="T4" fmla="*/ 5 w 151"/>
              <a:gd name="T5" fmla="*/ 203 h 203"/>
            </a:gdLst>
            <a:ahLst/>
            <a:cxnLst>
              <a:cxn ang="0">
                <a:pos x="T0" y="T1"/>
              </a:cxn>
              <a:cxn ang="0">
                <a:pos x="T2" y="T3"/>
              </a:cxn>
              <a:cxn ang="0">
                <a:pos x="T4" y="T5"/>
              </a:cxn>
            </a:cxnLst>
            <a:rect l="0" t="0" r="r" b="b"/>
            <a:pathLst>
              <a:path w="151" h="203">
                <a:moveTo>
                  <a:pt x="151" y="0"/>
                </a:moveTo>
                <a:cubicBezTo>
                  <a:pt x="82" y="24"/>
                  <a:pt x="68" y="30"/>
                  <a:pt x="27" y="90"/>
                </a:cubicBezTo>
                <a:cubicBezTo>
                  <a:pt x="0" y="172"/>
                  <a:pt x="5" y="134"/>
                  <a:pt x="5" y="203"/>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4352" name="任意多边形 11279"/>
          <p:cNvSpPr>
            <a:spLocks noChangeArrowheads="1"/>
          </p:cNvSpPr>
          <p:nvPr/>
        </p:nvSpPr>
        <p:spPr bwMode="auto">
          <a:xfrm>
            <a:off x="3962400" y="5029201"/>
            <a:ext cx="395288" cy="163513"/>
          </a:xfrm>
          <a:custGeom>
            <a:avLst/>
            <a:gdLst>
              <a:gd name="T0" fmla="*/ 0 w 249"/>
              <a:gd name="T1" fmla="*/ 0 h 103"/>
              <a:gd name="T2" fmla="*/ 249 w 249"/>
              <a:gd name="T3" fmla="*/ 90 h 103"/>
            </a:gdLst>
            <a:ahLst/>
            <a:cxnLst>
              <a:cxn ang="0">
                <a:pos x="T0" y="T1"/>
              </a:cxn>
              <a:cxn ang="0">
                <a:pos x="T2" y="T3"/>
              </a:cxn>
            </a:cxnLst>
            <a:rect l="0" t="0" r="r" b="b"/>
            <a:pathLst>
              <a:path w="249" h="103">
                <a:moveTo>
                  <a:pt x="0" y="0"/>
                </a:moveTo>
                <a:cubicBezTo>
                  <a:pt x="70" y="103"/>
                  <a:pt x="133" y="90"/>
                  <a:pt x="249" y="9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4353" name="任意多边形 11280"/>
          <p:cNvSpPr>
            <a:spLocks noChangeArrowheads="1"/>
          </p:cNvSpPr>
          <p:nvPr/>
        </p:nvSpPr>
        <p:spPr bwMode="auto">
          <a:xfrm>
            <a:off x="4203700" y="4800601"/>
            <a:ext cx="368300" cy="219075"/>
          </a:xfrm>
          <a:custGeom>
            <a:avLst/>
            <a:gdLst>
              <a:gd name="T0" fmla="*/ 0 w 232"/>
              <a:gd name="T1" fmla="*/ 25 h 138"/>
              <a:gd name="T2" fmla="*/ 136 w 232"/>
              <a:gd name="T3" fmla="*/ 25 h 138"/>
              <a:gd name="T4" fmla="*/ 192 w 232"/>
              <a:gd name="T5" fmla="*/ 93 h 138"/>
              <a:gd name="T6" fmla="*/ 226 w 232"/>
              <a:gd name="T7" fmla="*/ 138 h 138"/>
            </a:gdLst>
            <a:ahLst/>
            <a:cxnLst>
              <a:cxn ang="0">
                <a:pos x="T0" y="T1"/>
              </a:cxn>
              <a:cxn ang="0">
                <a:pos x="T2" y="T3"/>
              </a:cxn>
              <a:cxn ang="0">
                <a:pos x="T4" y="T5"/>
              </a:cxn>
              <a:cxn ang="0">
                <a:pos x="T6" y="T7"/>
              </a:cxn>
            </a:cxnLst>
            <a:rect l="0" t="0" r="r" b="b"/>
            <a:pathLst>
              <a:path w="232" h="138">
                <a:moveTo>
                  <a:pt x="0" y="25"/>
                </a:moveTo>
                <a:cubicBezTo>
                  <a:pt x="53" y="8"/>
                  <a:pt x="61" y="0"/>
                  <a:pt x="136" y="25"/>
                </a:cubicBezTo>
                <a:cubicBezTo>
                  <a:pt x="166" y="35"/>
                  <a:pt x="173" y="74"/>
                  <a:pt x="192" y="93"/>
                </a:cubicBezTo>
                <a:cubicBezTo>
                  <a:pt x="232" y="133"/>
                  <a:pt x="226" y="93"/>
                  <a:pt x="226" y="13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4354" name="任意多边形 11281"/>
          <p:cNvSpPr>
            <a:spLocks noChangeArrowheads="1"/>
          </p:cNvSpPr>
          <p:nvPr/>
        </p:nvSpPr>
        <p:spPr bwMode="auto">
          <a:xfrm>
            <a:off x="4495801" y="5029201"/>
            <a:ext cx="125413" cy="341313"/>
          </a:xfrm>
          <a:custGeom>
            <a:avLst/>
            <a:gdLst>
              <a:gd name="T0" fmla="*/ 0 w 79"/>
              <a:gd name="T1" fmla="*/ 215 h 215"/>
              <a:gd name="T2" fmla="*/ 79 w 79"/>
              <a:gd name="T3" fmla="*/ 136 h 215"/>
              <a:gd name="T4" fmla="*/ 34 w 79"/>
              <a:gd name="T5" fmla="*/ 0 h 215"/>
            </a:gdLst>
            <a:ahLst/>
            <a:cxnLst>
              <a:cxn ang="0">
                <a:pos x="T0" y="T1"/>
              </a:cxn>
              <a:cxn ang="0">
                <a:pos x="T2" y="T3"/>
              </a:cxn>
              <a:cxn ang="0">
                <a:pos x="T4" y="T5"/>
              </a:cxn>
            </a:cxnLst>
            <a:rect l="0" t="0" r="r" b="b"/>
            <a:pathLst>
              <a:path w="79" h="215">
                <a:moveTo>
                  <a:pt x="0" y="215"/>
                </a:moveTo>
                <a:cubicBezTo>
                  <a:pt x="46" y="200"/>
                  <a:pt x="64" y="182"/>
                  <a:pt x="79" y="136"/>
                </a:cubicBezTo>
                <a:cubicBezTo>
                  <a:pt x="70" y="61"/>
                  <a:pt x="78" y="48"/>
                  <a:pt x="34"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4355" name="文本框 11282"/>
          <p:cNvSpPr txBox="1">
            <a:spLocks noChangeArrowheads="1"/>
          </p:cNvSpPr>
          <p:nvPr/>
        </p:nvSpPr>
        <p:spPr bwMode="auto">
          <a:xfrm>
            <a:off x="3581400" y="31384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1</a:t>
            </a:r>
          </a:p>
        </p:txBody>
      </p:sp>
      <p:sp>
        <p:nvSpPr>
          <p:cNvPr id="14356" name="文本框 11283"/>
          <p:cNvSpPr txBox="1">
            <a:spLocks noChangeArrowheads="1"/>
          </p:cNvSpPr>
          <p:nvPr/>
        </p:nvSpPr>
        <p:spPr bwMode="auto">
          <a:xfrm>
            <a:off x="2990850" y="3352801"/>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2</a:t>
            </a:r>
          </a:p>
        </p:txBody>
      </p:sp>
      <p:sp>
        <p:nvSpPr>
          <p:cNvPr id="14357" name="文本框 11284"/>
          <p:cNvSpPr txBox="1">
            <a:spLocks noChangeArrowheads="1"/>
          </p:cNvSpPr>
          <p:nvPr/>
        </p:nvSpPr>
        <p:spPr bwMode="auto">
          <a:xfrm>
            <a:off x="3200400" y="3886201"/>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3</a:t>
            </a:r>
          </a:p>
        </p:txBody>
      </p:sp>
      <p:sp>
        <p:nvSpPr>
          <p:cNvPr id="14358" name="文本框 11285"/>
          <p:cNvSpPr txBox="1">
            <a:spLocks noChangeArrowheads="1"/>
          </p:cNvSpPr>
          <p:nvPr/>
        </p:nvSpPr>
        <p:spPr bwMode="auto">
          <a:xfrm>
            <a:off x="3886200" y="37480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4</a:t>
            </a:r>
          </a:p>
        </p:txBody>
      </p:sp>
      <p:sp>
        <p:nvSpPr>
          <p:cNvPr id="14359" name="文本框 11286"/>
          <p:cNvSpPr txBox="1">
            <a:spLocks noChangeArrowheads="1"/>
          </p:cNvSpPr>
          <p:nvPr/>
        </p:nvSpPr>
        <p:spPr bwMode="auto">
          <a:xfrm>
            <a:off x="4343400" y="4419601"/>
            <a:ext cx="3619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5</a:t>
            </a:r>
          </a:p>
        </p:txBody>
      </p:sp>
      <p:sp>
        <p:nvSpPr>
          <p:cNvPr id="14360" name="文本框 11287"/>
          <p:cNvSpPr txBox="1">
            <a:spLocks noChangeArrowheads="1"/>
          </p:cNvSpPr>
          <p:nvPr/>
        </p:nvSpPr>
        <p:spPr bwMode="auto">
          <a:xfrm>
            <a:off x="3676650" y="45100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6</a:t>
            </a:r>
          </a:p>
        </p:txBody>
      </p:sp>
      <p:sp>
        <p:nvSpPr>
          <p:cNvPr id="14361" name="文本框 11288"/>
          <p:cNvSpPr txBox="1">
            <a:spLocks noChangeArrowheads="1"/>
          </p:cNvSpPr>
          <p:nvPr/>
        </p:nvSpPr>
        <p:spPr bwMode="auto">
          <a:xfrm>
            <a:off x="3870325" y="50434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7</a:t>
            </a:r>
          </a:p>
        </p:txBody>
      </p:sp>
      <p:sp>
        <p:nvSpPr>
          <p:cNvPr id="14362" name="文本框 11289"/>
          <p:cNvSpPr txBox="1">
            <a:spLocks noChangeArrowheads="1"/>
          </p:cNvSpPr>
          <p:nvPr/>
        </p:nvSpPr>
        <p:spPr bwMode="auto">
          <a:xfrm>
            <a:off x="4572000" y="4967288"/>
            <a:ext cx="361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8</a:t>
            </a:r>
          </a:p>
        </p:txBody>
      </p:sp>
      <p:grpSp>
        <p:nvGrpSpPr>
          <p:cNvPr id="14363" name="组合 11290"/>
          <p:cNvGrpSpPr>
            <a:grpSpLocks/>
          </p:cNvGrpSpPr>
          <p:nvPr/>
        </p:nvGrpSpPr>
        <p:grpSpPr bwMode="auto">
          <a:xfrm>
            <a:off x="1600200" y="76200"/>
            <a:ext cx="2286000" cy="838200"/>
            <a:chOff x="96" y="192"/>
            <a:chExt cx="1440" cy="528"/>
          </a:xfrm>
        </p:grpSpPr>
        <p:sp>
          <p:nvSpPr>
            <p:cNvPr id="14364" name="椭圆 11291"/>
            <p:cNvSpPr>
              <a:spLocks noChangeArrowheads="1"/>
            </p:cNvSpPr>
            <p:nvPr/>
          </p:nvSpPr>
          <p:spPr bwMode="auto">
            <a:xfrm>
              <a:off x="96" y="203"/>
              <a:ext cx="1440" cy="517"/>
            </a:xfrm>
            <a:prstGeom prst="ellipse">
              <a:avLst/>
            </a:prstGeom>
            <a:gradFill rotWithShape="0">
              <a:gsLst>
                <a:gs pos="0">
                  <a:srgbClr val="FF0066"/>
                </a:gs>
                <a:gs pos="50000">
                  <a:srgbClr val="FFFF99"/>
                </a:gs>
                <a:gs pos="100000">
                  <a:srgbClr val="FF0066"/>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Times New Roman" charset="0"/>
              </a:endParaRPr>
            </a:p>
          </p:txBody>
        </p:sp>
        <p:sp>
          <p:nvSpPr>
            <p:cNvPr id="14365" name="文本框 11292"/>
            <p:cNvSpPr txBox="1">
              <a:spLocks noChangeArrowheads="1"/>
            </p:cNvSpPr>
            <p:nvPr/>
          </p:nvSpPr>
          <p:spPr bwMode="auto">
            <a:xfrm>
              <a:off x="428" y="192"/>
              <a:ext cx="1108"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4400" b="1">
                  <a:latin typeface="Times New Roman" charset="0"/>
                  <a:ea typeface="隶书" charset="0"/>
                </a:rPr>
                <a:t>观察</a:t>
              </a:r>
            </a:p>
          </p:txBody>
        </p:sp>
      </p:grpSp>
      <p:sp>
        <p:nvSpPr>
          <p:cNvPr id="14366" name="文本框 11293"/>
          <p:cNvSpPr txBox="1">
            <a:spLocks noChangeArrowheads="1"/>
          </p:cNvSpPr>
          <p:nvPr/>
        </p:nvSpPr>
        <p:spPr bwMode="auto">
          <a:xfrm>
            <a:off x="3962400" y="258763"/>
            <a:ext cx="6477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a:latin typeface="Times New Roman" charset="0"/>
              </a:rPr>
              <a:t>问题3：观察∠4与∠5的位置关系</a:t>
            </a:r>
          </a:p>
        </p:txBody>
      </p:sp>
      <p:sp>
        <p:nvSpPr>
          <p:cNvPr id="11295" name="文本框 11294"/>
          <p:cNvSpPr txBox="1">
            <a:spLocks noChangeArrowheads="1"/>
          </p:cNvSpPr>
          <p:nvPr/>
        </p:nvSpPr>
        <p:spPr bwMode="auto">
          <a:xfrm>
            <a:off x="4953000" y="1096963"/>
            <a:ext cx="5029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a:solidFill>
                  <a:srgbClr val="FF0000"/>
                </a:solidFill>
                <a:latin typeface="Times New Roman" charset="0"/>
              </a:rPr>
              <a:t>①在直线</a:t>
            </a:r>
            <a:r>
              <a:rPr lang="en-US" altLang="zh-CN">
                <a:solidFill>
                  <a:srgbClr val="FF0000"/>
                </a:solidFill>
                <a:latin typeface="Times New Roman" charset="0"/>
              </a:rPr>
              <a:t>AB、CD</a:t>
            </a:r>
            <a:r>
              <a:rPr lang="zh-CN" altLang="en-US">
                <a:solidFill>
                  <a:srgbClr val="FF0000"/>
                </a:solidFill>
                <a:latin typeface="Times New Roman" charset="0"/>
              </a:rPr>
              <a:t>的内侧</a:t>
            </a:r>
          </a:p>
        </p:txBody>
      </p:sp>
      <p:sp>
        <p:nvSpPr>
          <p:cNvPr id="11296" name="文本框 11295"/>
          <p:cNvSpPr txBox="1">
            <a:spLocks noChangeArrowheads="1"/>
          </p:cNvSpPr>
          <p:nvPr/>
        </p:nvSpPr>
        <p:spPr bwMode="auto">
          <a:xfrm>
            <a:off x="4953000" y="1828800"/>
            <a:ext cx="426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a:solidFill>
                  <a:srgbClr val="FF0000"/>
                </a:solidFill>
                <a:latin typeface="Times New Roman" charset="0"/>
              </a:rPr>
              <a:t>②在直线</a:t>
            </a:r>
            <a:r>
              <a:rPr lang="en-US" altLang="zh-CN">
                <a:solidFill>
                  <a:srgbClr val="FF0000"/>
                </a:solidFill>
                <a:latin typeface="Times New Roman" charset="0"/>
              </a:rPr>
              <a:t>EF</a:t>
            </a:r>
            <a:r>
              <a:rPr lang="zh-CN" altLang="en-US">
                <a:solidFill>
                  <a:srgbClr val="FF0000"/>
                </a:solidFill>
                <a:latin typeface="Times New Roman" charset="0"/>
              </a:rPr>
              <a:t>的同侧</a:t>
            </a:r>
            <a:endParaRPr lang="zh-CN" altLang="en-US" sz="3600">
              <a:solidFill>
                <a:srgbClr val="FF0000"/>
              </a:solidFill>
              <a:latin typeface="Times New Roman" charset="0"/>
            </a:endParaRPr>
          </a:p>
        </p:txBody>
      </p:sp>
      <p:sp>
        <p:nvSpPr>
          <p:cNvPr id="11297" name="直接连接符 11296"/>
          <p:cNvSpPr>
            <a:spLocks noChangeShapeType="1"/>
          </p:cNvSpPr>
          <p:nvPr/>
        </p:nvSpPr>
        <p:spPr bwMode="auto">
          <a:xfrm>
            <a:off x="3200400" y="3124200"/>
            <a:ext cx="1716088" cy="297180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1298" name="直接连接符 11297"/>
          <p:cNvSpPr>
            <a:spLocks noChangeShapeType="1"/>
          </p:cNvSpPr>
          <p:nvPr/>
        </p:nvSpPr>
        <p:spPr bwMode="auto">
          <a:xfrm flipV="1">
            <a:off x="2286000" y="5029200"/>
            <a:ext cx="3352800" cy="0"/>
          </a:xfrm>
          <a:prstGeom prst="line">
            <a:avLst/>
          </a:prstGeom>
          <a:noFill/>
          <a:ln w="571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1299" name="直接连接符 11298"/>
          <p:cNvSpPr>
            <a:spLocks noChangeShapeType="1"/>
          </p:cNvSpPr>
          <p:nvPr/>
        </p:nvSpPr>
        <p:spPr bwMode="auto">
          <a:xfrm flipV="1">
            <a:off x="2133600" y="3505200"/>
            <a:ext cx="3048000" cy="609600"/>
          </a:xfrm>
          <a:prstGeom prst="line">
            <a:avLst/>
          </a:prstGeom>
          <a:noFill/>
          <a:ln w="571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nvGrpSpPr>
          <p:cNvPr id="11300" name="组合 11299"/>
          <p:cNvGrpSpPr>
            <a:grpSpLocks/>
          </p:cNvGrpSpPr>
          <p:nvPr/>
        </p:nvGrpSpPr>
        <p:grpSpPr bwMode="auto">
          <a:xfrm>
            <a:off x="5791200" y="3505200"/>
            <a:ext cx="3657600" cy="1524000"/>
            <a:chOff x="2688" y="2208"/>
            <a:chExt cx="2304" cy="960"/>
          </a:xfrm>
        </p:grpSpPr>
        <p:sp>
          <p:nvSpPr>
            <p:cNvPr id="14373" name="直接连接符 11300"/>
            <p:cNvSpPr>
              <a:spLocks noChangeShapeType="1"/>
            </p:cNvSpPr>
            <p:nvPr/>
          </p:nvSpPr>
          <p:spPr bwMode="auto">
            <a:xfrm>
              <a:off x="3696" y="2400"/>
              <a:ext cx="432" cy="768"/>
            </a:xfrm>
            <a:prstGeom prst="line">
              <a:avLst/>
            </a:prstGeom>
            <a:noFill/>
            <a:ln w="38100">
              <a:solidFill>
                <a:srgbClr val="FF505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4374" name="直接连接符 11301"/>
            <p:cNvSpPr>
              <a:spLocks noChangeShapeType="1"/>
            </p:cNvSpPr>
            <p:nvPr/>
          </p:nvSpPr>
          <p:spPr bwMode="auto">
            <a:xfrm flipV="1">
              <a:off x="3696" y="2208"/>
              <a:ext cx="1008" cy="192"/>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4375" name="直接连接符 11302"/>
            <p:cNvSpPr>
              <a:spLocks noChangeShapeType="1"/>
            </p:cNvSpPr>
            <p:nvPr/>
          </p:nvSpPr>
          <p:spPr bwMode="auto">
            <a:xfrm>
              <a:off x="4128" y="3168"/>
              <a:ext cx="864" cy="0"/>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4376" name="任意多边形 11303"/>
            <p:cNvSpPr>
              <a:spLocks noChangeArrowheads="1"/>
            </p:cNvSpPr>
            <p:nvPr/>
          </p:nvSpPr>
          <p:spPr bwMode="auto">
            <a:xfrm>
              <a:off x="3792" y="2352"/>
              <a:ext cx="79" cy="215"/>
            </a:xfrm>
            <a:custGeom>
              <a:avLst/>
              <a:gdLst>
                <a:gd name="T0" fmla="*/ 0 w 79"/>
                <a:gd name="T1" fmla="*/ 215 h 215"/>
                <a:gd name="T2" fmla="*/ 79 w 79"/>
                <a:gd name="T3" fmla="*/ 136 h 215"/>
                <a:gd name="T4" fmla="*/ 34 w 79"/>
                <a:gd name="T5" fmla="*/ 0 h 215"/>
              </a:gdLst>
              <a:ahLst/>
              <a:cxnLst>
                <a:cxn ang="0">
                  <a:pos x="T0" y="T1"/>
                </a:cxn>
                <a:cxn ang="0">
                  <a:pos x="T2" y="T3"/>
                </a:cxn>
                <a:cxn ang="0">
                  <a:pos x="T4" y="T5"/>
                </a:cxn>
              </a:cxnLst>
              <a:rect l="0" t="0" r="r" b="b"/>
              <a:pathLst>
                <a:path w="79" h="215">
                  <a:moveTo>
                    <a:pt x="0" y="215"/>
                  </a:moveTo>
                  <a:cubicBezTo>
                    <a:pt x="46" y="200"/>
                    <a:pt x="64" y="182"/>
                    <a:pt x="79" y="136"/>
                  </a:cubicBezTo>
                  <a:cubicBezTo>
                    <a:pt x="70" y="61"/>
                    <a:pt x="78" y="48"/>
                    <a:pt x="34" y="0"/>
                  </a:cubicBezTo>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4377" name="任意多边形 11304"/>
            <p:cNvSpPr>
              <a:spLocks noChangeArrowheads="1"/>
            </p:cNvSpPr>
            <p:nvPr/>
          </p:nvSpPr>
          <p:spPr bwMode="auto">
            <a:xfrm>
              <a:off x="4040" y="3030"/>
              <a:ext cx="232" cy="138"/>
            </a:xfrm>
            <a:custGeom>
              <a:avLst/>
              <a:gdLst>
                <a:gd name="T0" fmla="*/ 0 w 232"/>
                <a:gd name="T1" fmla="*/ 25 h 138"/>
                <a:gd name="T2" fmla="*/ 136 w 232"/>
                <a:gd name="T3" fmla="*/ 25 h 138"/>
                <a:gd name="T4" fmla="*/ 192 w 232"/>
                <a:gd name="T5" fmla="*/ 93 h 138"/>
                <a:gd name="T6" fmla="*/ 226 w 232"/>
                <a:gd name="T7" fmla="*/ 138 h 138"/>
              </a:gdLst>
              <a:ahLst/>
              <a:cxnLst>
                <a:cxn ang="0">
                  <a:pos x="T0" y="T1"/>
                </a:cxn>
                <a:cxn ang="0">
                  <a:pos x="T2" y="T3"/>
                </a:cxn>
                <a:cxn ang="0">
                  <a:pos x="T4" y="T5"/>
                </a:cxn>
                <a:cxn ang="0">
                  <a:pos x="T6" y="T7"/>
                </a:cxn>
              </a:cxnLst>
              <a:rect l="0" t="0" r="r" b="b"/>
              <a:pathLst>
                <a:path w="232" h="138">
                  <a:moveTo>
                    <a:pt x="0" y="25"/>
                  </a:moveTo>
                  <a:cubicBezTo>
                    <a:pt x="53" y="8"/>
                    <a:pt x="61" y="0"/>
                    <a:pt x="136" y="25"/>
                  </a:cubicBezTo>
                  <a:cubicBezTo>
                    <a:pt x="166" y="35"/>
                    <a:pt x="173" y="74"/>
                    <a:pt x="192" y="93"/>
                  </a:cubicBezTo>
                  <a:cubicBezTo>
                    <a:pt x="232" y="133"/>
                    <a:pt x="226" y="93"/>
                    <a:pt x="226" y="138"/>
                  </a:cubicBezTo>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4378" name="文本框 11305"/>
            <p:cNvSpPr txBox="1">
              <a:spLocks noChangeArrowheads="1"/>
            </p:cNvSpPr>
            <p:nvPr/>
          </p:nvSpPr>
          <p:spPr bwMode="auto">
            <a:xfrm>
              <a:off x="3852" y="2352"/>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4</a:t>
              </a:r>
            </a:p>
          </p:txBody>
        </p:sp>
        <p:sp>
          <p:nvSpPr>
            <p:cNvPr id="14379" name="文本框 11306"/>
            <p:cNvSpPr txBox="1">
              <a:spLocks noChangeArrowheads="1"/>
            </p:cNvSpPr>
            <p:nvPr/>
          </p:nvSpPr>
          <p:spPr bwMode="auto">
            <a:xfrm>
              <a:off x="4140" y="2775"/>
              <a:ext cx="2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zh-CN" altLang="en-US" sz="2800">
                  <a:latin typeface="Times New Roman" charset="0"/>
                </a:rPr>
                <a:t>5</a:t>
              </a:r>
            </a:p>
          </p:txBody>
        </p:sp>
        <p:sp>
          <p:nvSpPr>
            <p:cNvPr id="14380" name="直接连接符 11307"/>
            <p:cNvSpPr>
              <a:spLocks noChangeShapeType="1"/>
            </p:cNvSpPr>
            <p:nvPr/>
          </p:nvSpPr>
          <p:spPr bwMode="auto">
            <a:xfrm>
              <a:off x="2688" y="2832"/>
              <a:ext cx="576" cy="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
        <p:nvSpPr>
          <p:cNvPr id="11309" name="任意多边形 11308"/>
          <p:cNvSpPr>
            <a:spLocks noChangeArrowheads="1"/>
          </p:cNvSpPr>
          <p:nvPr/>
        </p:nvSpPr>
        <p:spPr bwMode="auto">
          <a:xfrm>
            <a:off x="4191000" y="4800600"/>
            <a:ext cx="381000" cy="228600"/>
          </a:xfrm>
          <a:custGeom>
            <a:avLst/>
            <a:gdLst>
              <a:gd name="T0" fmla="*/ 48 w 240"/>
              <a:gd name="T1" fmla="*/ 144 h 144"/>
              <a:gd name="T2" fmla="*/ 240 w 240"/>
              <a:gd name="T3" fmla="*/ 144 h 144"/>
              <a:gd name="T4" fmla="*/ 192 w 240"/>
              <a:gd name="T5" fmla="*/ 48 h 144"/>
              <a:gd name="T6" fmla="*/ 144 w 240"/>
              <a:gd name="T7" fmla="*/ 0 h 144"/>
              <a:gd name="T8" fmla="*/ 48 w 240"/>
              <a:gd name="T9" fmla="*/ 0 h 144"/>
              <a:gd name="T10" fmla="*/ 0 w 240"/>
              <a:gd name="T11" fmla="*/ 48 h 144"/>
            </a:gdLst>
            <a:ahLst/>
            <a:cxnLst>
              <a:cxn ang="0">
                <a:pos x="T0" y="T1"/>
              </a:cxn>
              <a:cxn ang="0">
                <a:pos x="T2" y="T3"/>
              </a:cxn>
              <a:cxn ang="0">
                <a:pos x="T4" y="T5"/>
              </a:cxn>
              <a:cxn ang="0">
                <a:pos x="T6" y="T7"/>
              </a:cxn>
              <a:cxn ang="0">
                <a:pos x="T8" y="T9"/>
              </a:cxn>
              <a:cxn ang="0">
                <a:pos x="T10" y="T11"/>
              </a:cxn>
            </a:cxnLst>
            <a:rect l="0" t="0" r="r" b="b"/>
            <a:pathLst>
              <a:path w="240" h="144">
                <a:moveTo>
                  <a:pt x="48" y="144"/>
                </a:moveTo>
                <a:lnTo>
                  <a:pt x="240" y="144"/>
                </a:lnTo>
                <a:lnTo>
                  <a:pt x="192" y="48"/>
                </a:lnTo>
                <a:lnTo>
                  <a:pt x="144" y="0"/>
                </a:lnTo>
                <a:lnTo>
                  <a:pt x="48" y="0"/>
                </a:lnTo>
                <a:lnTo>
                  <a:pt x="0" y="48"/>
                </a:lnTo>
              </a:path>
            </a:pathLst>
          </a:custGeom>
          <a:solidFill>
            <a:srgbClr val="FF0000"/>
          </a:solidFill>
          <a:ln>
            <a:noFill/>
          </a:ln>
          <a:extLst>
            <a:ext uri="{91240B29-F687-4F45-9708-019B960494DF}">
              <a14:hiddenLine xmlns:a14="http://schemas.microsoft.com/office/drawing/2010/main" w="12700">
                <a:solidFill>
                  <a:srgbClr val="000000"/>
                </a:solidFill>
                <a:round/>
                <a:headEnd/>
                <a:tailEnd/>
              </a14:hiddenLine>
            </a:ext>
          </a:extLst>
        </p:spPr>
        <p:txBody>
          <a:bodyPr/>
          <a:lstStyle/>
          <a:p>
            <a:endParaRPr lang="zh-CN" altLang="en-US">
              <a:latin typeface="Times New Roman" charset="0"/>
            </a:endParaRPr>
          </a:p>
        </p:txBody>
      </p:sp>
      <p:sp>
        <p:nvSpPr>
          <p:cNvPr id="11310" name="任意多边形 11309"/>
          <p:cNvSpPr>
            <a:spLocks noChangeArrowheads="1"/>
          </p:cNvSpPr>
          <p:nvPr/>
        </p:nvSpPr>
        <p:spPr bwMode="auto">
          <a:xfrm>
            <a:off x="3581400" y="3733800"/>
            <a:ext cx="304800" cy="381000"/>
          </a:xfrm>
          <a:custGeom>
            <a:avLst/>
            <a:gdLst>
              <a:gd name="T0" fmla="*/ 0 w 192"/>
              <a:gd name="T1" fmla="*/ 48 h 240"/>
              <a:gd name="T2" fmla="*/ 144 w 192"/>
              <a:gd name="T3" fmla="*/ 240 h 240"/>
              <a:gd name="T4" fmla="*/ 192 w 192"/>
              <a:gd name="T5" fmla="*/ 192 h 240"/>
              <a:gd name="T6" fmla="*/ 192 w 192"/>
              <a:gd name="T7" fmla="*/ 96 h 240"/>
              <a:gd name="T8" fmla="*/ 144 w 192"/>
              <a:gd name="T9" fmla="*/ 0 h 240"/>
            </a:gdLst>
            <a:ahLst/>
            <a:cxnLst>
              <a:cxn ang="0">
                <a:pos x="T0" y="T1"/>
              </a:cxn>
              <a:cxn ang="0">
                <a:pos x="T2" y="T3"/>
              </a:cxn>
              <a:cxn ang="0">
                <a:pos x="T4" y="T5"/>
              </a:cxn>
              <a:cxn ang="0">
                <a:pos x="T6" y="T7"/>
              </a:cxn>
              <a:cxn ang="0">
                <a:pos x="T8" y="T9"/>
              </a:cxn>
            </a:cxnLst>
            <a:rect l="0" t="0" r="r" b="b"/>
            <a:pathLst>
              <a:path w="192" h="240">
                <a:moveTo>
                  <a:pt x="0" y="48"/>
                </a:moveTo>
                <a:lnTo>
                  <a:pt x="144" y="240"/>
                </a:lnTo>
                <a:lnTo>
                  <a:pt x="192" y="192"/>
                </a:lnTo>
                <a:lnTo>
                  <a:pt x="192" y="96"/>
                </a:lnTo>
                <a:lnTo>
                  <a:pt x="144" y="0"/>
                </a:lnTo>
              </a:path>
            </a:pathLst>
          </a:custGeom>
          <a:solidFill>
            <a:srgbClr val="FF0000"/>
          </a:solidFill>
          <a:ln>
            <a:noFill/>
          </a:ln>
          <a:extLst>
            <a:ext uri="{91240B29-F687-4F45-9708-019B960494DF}">
              <a14:hiddenLine xmlns:a14="http://schemas.microsoft.com/office/drawing/2010/main" w="12700">
                <a:solidFill>
                  <a:srgbClr val="000000"/>
                </a:solidFill>
                <a:round/>
                <a:headEnd/>
                <a:tailEnd/>
              </a14:hiddenLine>
            </a:ext>
          </a:extLst>
        </p:spPr>
        <p:txBody>
          <a:bodyPr/>
          <a:lstStyle/>
          <a:p>
            <a:endParaRPr lang="zh-CN" altLang="en-US">
              <a:latin typeface="Times New Roman" charset="0"/>
            </a:endParaRPr>
          </a:p>
        </p:txBody>
      </p:sp>
      <p:sp>
        <p:nvSpPr>
          <p:cNvPr id="11311" name="文本框 11310"/>
          <p:cNvSpPr txBox="1">
            <a:spLocks noChangeArrowheads="1"/>
          </p:cNvSpPr>
          <p:nvPr/>
        </p:nvSpPr>
        <p:spPr bwMode="auto">
          <a:xfrm>
            <a:off x="2422526" y="1279526"/>
            <a:ext cx="34575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4000" b="1">
                <a:solidFill>
                  <a:srgbClr val="FF0000"/>
                </a:solidFill>
                <a:latin typeface="Times New Roman" charset="0"/>
              </a:rPr>
              <a:t>同旁内角：</a:t>
            </a:r>
          </a:p>
        </p:txBody>
      </p:sp>
    </p:spTree>
    <p:extLst>
      <p:ext uri="{BB962C8B-B14F-4D97-AF65-F5344CB8AC3E}">
        <p14:creationId xmlns:p14="http://schemas.microsoft.com/office/powerpoint/2010/main" val="1074344579"/>
      </p:ext>
    </p:extLst>
  </p:cSld>
  <p:clrMapOvr>
    <a:masterClrMapping/>
  </p:clrMapOvr>
  <p:transition spd="slow">
    <p:split orient="vert"/>
    <p:sndAc>
      <p:stSnd>
        <p:snd r:embed="rId2" name="chimes.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1310"/>
                                        </p:tgtEl>
                                        <p:attrNameLst>
                                          <p:attrName>style.visibility</p:attrName>
                                        </p:attrNameLst>
                                      </p:cBhvr>
                                      <p:to>
                                        <p:strVal val="visible"/>
                                      </p:to>
                                    </p:set>
                                    <p:animEffect transition="in" filter="dissolve">
                                      <p:cBhvr>
                                        <p:cTn id="7" dur="500"/>
                                        <p:tgtEl>
                                          <p:spTgt spid="11310"/>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11309"/>
                                        </p:tgtEl>
                                        <p:attrNameLst>
                                          <p:attrName>style.visibility</p:attrName>
                                        </p:attrNameLst>
                                      </p:cBhvr>
                                      <p:to>
                                        <p:strVal val="visible"/>
                                      </p:to>
                                    </p:set>
                                    <p:animEffect transition="in" filter="dissolve">
                                      <p:cBhvr>
                                        <p:cTn id="11" dur="500"/>
                                        <p:tgtEl>
                                          <p:spTgt spid="11309"/>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nodeType="clickEffect">
                                  <p:stCondLst>
                                    <p:cond delay="0"/>
                                  </p:stCondLst>
                                  <p:childTnLst>
                                    <p:set>
                                      <p:cBhvr>
                                        <p:cTn id="15" dur="1" fill="hold">
                                          <p:stCondLst>
                                            <p:cond delay="0"/>
                                          </p:stCondLst>
                                        </p:cTn>
                                        <p:tgtEl>
                                          <p:spTgt spid="11299"/>
                                        </p:tgtEl>
                                        <p:attrNameLst>
                                          <p:attrName>style.visibility</p:attrName>
                                        </p:attrNameLst>
                                      </p:cBhvr>
                                      <p:to>
                                        <p:strVal val="visible"/>
                                      </p:to>
                                    </p:set>
                                    <p:animEffect transition="in" filter="wipe(left)">
                                      <p:cBhvr>
                                        <p:cTn id="16" dur="500"/>
                                        <p:tgtEl>
                                          <p:spTgt spid="11299"/>
                                        </p:tgtEl>
                                      </p:cBhvr>
                                    </p:animEffect>
                                  </p:childTnLst>
                                </p:cTn>
                              </p:par>
                            </p:childTnLst>
                          </p:cTn>
                        </p:par>
                        <p:par>
                          <p:cTn id="17" fill="hold" nodeType="afterGroup">
                            <p:stCondLst>
                              <p:cond delay="500"/>
                            </p:stCondLst>
                            <p:childTnLst>
                              <p:par>
                                <p:cTn id="18" presetID="22" presetClass="entr" presetSubtype="8" fill="hold" nodeType="afterEffect">
                                  <p:stCondLst>
                                    <p:cond delay="0"/>
                                  </p:stCondLst>
                                  <p:childTnLst>
                                    <p:set>
                                      <p:cBhvr>
                                        <p:cTn id="19" dur="1" fill="hold">
                                          <p:stCondLst>
                                            <p:cond delay="0"/>
                                          </p:stCondLst>
                                        </p:cTn>
                                        <p:tgtEl>
                                          <p:spTgt spid="11298"/>
                                        </p:tgtEl>
                                        <p:attrNameLst>
                                          <p:attrName>style.visibility</p:attrName>
                                        </p:attrNameLst>
                                      </p:cBhvr>
                                      <p:to>
                                        <p:strVal val="visible"/>
                                      </p:to>
                                    </p:set>
                                    <p:animEffect transition="in" filter="wipe(left)">
                                      <p:cBhvr>
                                        <p:cTn id="20" dur="500"/>
                                        <p:tgtEl>
                                          <p:spTgt spid="11298"/>
                                        </p:tgtEl>
                                      </p:cBhvr>
                                    </p:animEffect>
                                  </p:childTnLst>
                                </p:cTn>
                              </p:par>
                            </p:childTnLst>
                          </p:cTn>
                        </p:par>
                        <p:par>
                          <p:cTn id="21" fill="hold" nodeType="afterGroup">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1295"/>
                                        </p:tgtEl>
                                        <p:attrNameLst>
                                          <p:attrName>style.visibility</p:attrName>
                                        </p:attrNameLst>
                                      </p:cBhvr>
                                      <p:to>
                                        <p:strVal val="visible"/>
                                      </p:to>
                                    </p:set>
                                    <p:animEffect transition="in" filter="wipe(left)">
                                      <p:cBhvr>
                                        <p:cTn id="24" dur="500"/>
                                        <p:tgtEl>
                                          <p:spTgt spid="1129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1" fill="hold" nodeType="clickEffect">
                                  <p:stCondLst>
                                    <p:cond delay="0"/>
                                  </p:stCondLst>
                                  <p:childTnLst>
                                    <p:set>
                                      <p:cBhvr>
                                        <p:cTn id="28" dur="1" fill="hold">
                                          <p:stCondLst>
                                            <p:cond delay="0"/>
                                          </p:stCondLst>
                                        </p:cTn>
                                        <p:tgtEl>
                                          <p:spTgt spid="11297"/>
                                        </p:tgtEl>
                                        <p:attrNameLst>
                                          <p:attrName>style.visibility</p:attrName>
                                        </p:attrNameLst>
                                      </p:cBhvr>
                                      <p:to>
                                        <p:strVal val="visible"/>
                                      </p:to>
                                    </p:set>
                                    <p:animEffect transition="in" filter="wipe(up)">
                                      <p:cBhvr>
                                        <p:cTn id="29" dur="500"/>
                                        <p:tgtEl>
                                          <p:spTgt spid="11297"/>
                                        </p:tgtEl>
                                      </p:cBhvr>
                                    </p:animEffect>
                                  </p:childTnLst>
                                </p:cTn>
                              </p:par>
                            </p:childTnLst>
                          </p:cTn>
                        </p:par>
                        <p:par>
                          <p:cTn id="30" fill="hold" nodeType="afterGroup">
                            <p:stCondLst>
                              <p:cond delay="500"/>
                            </p:stCondLst>
                            <p:childTnLst>
                              <p:par>
                                <p:cTn id="31" presetID="22" presetClass="entr" presetSubtype="8" fill="hold" grpId="0" nodeType="afterEffect">
                                  <p:stCondLst>
                                    <p:cond delay="0"/>
                                  </p:stCondLst>
                                  <p:childTnLst>
                                    <p:set>
                                      <p:cBhvr>
                                        <p:cTn id="32" dur="1" fill="hold">
                                          <p:stCondLst>
                                            <p:cond delay="0"/>
                                          </p:stCondLst>
                                        </p:cTn>
                                        <p:tgtEl>
                                          <p:spTgt spid="11296"/>
                                        </p:tgtEl>
                                        <p:attrNameLst>
                                          <p:attrName>style.visibility</p:attrName>
                                        </p:attrNameLst>
                                      </p:cBhvr>
                                      <p:to>
                                        <p:strVal val="visible"/>
                                      </p:to>
                                    </p:set>
                                    <p:animEffect transition="in" filter="wipe(left)">
                                      <p:cBhvr>
                                        <p:cTn id="33" dur="500"/>
                                        <p:tgtEl>
                                          <p:spTgt spid="11296"/>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11311"/>
                                        </p:tgtEl>
                                        <p:attrNameLst>
                                          <p:attrName>style.visibility</p:attrName>
                                        </p:attrNameLst>
                                      </p:cBhvr>
                                      <p:to>
                                        <p:strVal val="visible"/>
                                      </p:to>
                                    </p:set>
                                    <p:animEffect transition="in" filter="wipe(left)">
                                      <p:cBhvr>
                                        <p:cTn id="38" dur="500"/>
                                        <p:tgtEl>
                                          <p:spTgt spid="11311"/>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8" fill="hold" nodeType="clickEffect">
                                  <p:stCondLst>
                                    <p:cond delay="0"/>
                                  </p:stCondLst>
                                  <p:childTnLst>
                                    <p:set>
                                      <p:cBhvr>
                                        <p:cTn id="42" dur="1" fill="hold">
                                          <p:stCondLst>
                                            <p:cond delay="0"/>
                                          </p:stCondLst>
                                        </p:cTn>
                                        <p:tgtEl>
                                          <p:spTgt spid="11300"/>
                                        </p:tgtEl>
                                        <p:attrNameLst>
                                          <p:attrName>style.visibility</p:attrName>
                                        </p:attrNameLst>
                                      </p:cBhvr>
                                      <p:to>
                                        <p:strVal val="visible"/>
                                      </p:to>
                                    </p:set>
                                    <p:animEffect transition="in" filter="wipe(left)">
                                      <p:cBhvr>
                                        <p:cTn id="43" dur="500"/>
                                        <p:tgtEl>
                                          <p:spTgt spid="11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95" grpId="0"/>
      <p:bldP spid="11296" grpId="0"/>
      <p:bldP spid="11311"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图片 1" descr="图片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2" name="矩形 40961"/>
          <p:cNvSpPr>
            <a:spLocks noChangeArrowheads="1"/>
          </p:cNvSpPr>
          <p:nvPr/>
        </p:nvSpPr>
        <p:spPr bwMode="auto">
          <a:xfrm>
            <a:off x="2133600" y="516215"/>
            <a:ext cx="23775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spcBef>
                <a:spcPct val="0"/>
              </a:spcBef>
            </a:pPr>
            <a:r>
              <a:rPr lang="zh-CN" altLang="en-US" b="1">
                <a:latin typeface="黑体" charset="-122"/>
                <a:ea typeface="黑体" charset="-122"/>
              </a:rPr>
              <a:t>活动</a:t>
            </a:r>
            <a:r>
              <a:rPr lang="en-US" altLang="zh-CN" b="1">
                <a:latin typeface="黑体" charset="-122"/>
                <a:ea typeface="黑体" charset="-122"/>
              </a:rPr>
              <a:t>3 </a:t>
            </a:r>
            <a:r>
              <a:rPr lang="zh-CN" altLang="en-US" b="1">
                <a:latin typeface="黑体" charset="-122"/>
                <a:ea typeface="黑体" charset="-122"/>
              </a:rPr>
              <a:t>认识同旁内角 </a:t>
            </a:r>
          </a:p>
        </p:txBody>
      </p:sp>
      <p:sp>
        <p:nvSpPr>
          <p:cNvPr id="15363" name="矩形 40962"/>
          <p:cNvSpPr>
            <a:spLocks noChangeArrowheads="1"/>
          </p:cNvSpPr>
          <p:nvPr/>
        </p:nvSpPr>
        <p:spPr bwMode="auto">
          <a:xfrm>
            <a:off x="1905000" y="1524000"/>
            <a:ext cx="6973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spcBef>
                <a:spcPct val="0"/>
              </a:spcBef>
            </a:pPr>
            <a:r>
              <a:rPr lang="en-US" altLang="en-US" sz="2400" b="1"/>
              <a:t>⑵</a:t>
            </a:r>
            <a:r>
              <a:rPr lang="zh-CN" altLang="en-US" sz="2400" b="1"/>
              <a:t>图中还有其它的同旁内角吗？若有，请你找出来</a:t>
            </a:r>
            <a:r>
              <a:rPr lang="en-US" altLang="zh-CN" sz="2400" b="1"/>
              <a:t>.</a:t>
            </a:r>
          </a:p>
        </p:txBody>
      </p:sp>
      <p:grpSp>
        <p:nvGrpSpPr>
          <p:cNvPr id="15364" name="组合 40963"/>
          <p:cNvGrpSpPr>
            <a:grpSpLocks/>
          </p:cNvGrpSpPr>
          <p:nvPr/>
        </p:nvGrpSpPr>
        <p:grpSpPr bwMode="auto">
          <a:xfrm>
            <a:off x="1714500" y="2057400"/>
            <a:ext cx="4305300" cy="3124200"/>
            <a:chOff x="-30" y="432"/>
            <a:chExt cx="2712" cy="1968"/>
          </a:xfrm>
        </p:grpSpPr>
        <p:grpSp>
          <p:nvGrpSpPr>
            <p:cNvPr id="15365" name="组合 40964"/>
            <p:cNvGrpSpPr>
              <a:grpSpLocks/>
            </p:cNvGrpSpPr>
            <p:nvPr/>
          </p:nvGrpSpPr>
          <p:grpSpPr bwMode="auto">
            <a:xfrm>
              <a:off x="-30" y="432"/>
              <a:ext cx="2712" cy="1719"/>
              <a:chOff x="-30" y="432"/>
              <a:chExt cx="2712" cy="1719"/>
            </a:xfrm>
          </p:grpSpPr>
          <p:sp>
            <p:nvSpPr>
              <p:cNvPr id="15366" name="任意多边形 40965"/>
              <p:cNvSpPr>
                <a:spLocks noChangeArrowheads="1"/>
              </p:cNvSpPr>
              <p:nvPr/>
            </p:nvSpPr>
            <p:spPr bwMode="auto">
              <a:xfrm rot="-1276212">
                <a:off x="1152" y="912"/>
                <a:ext cx="108" cy="274"/>
              </a:xfrm>
              <a:custGeom>
                <a:avLst/>
                <a:gdLst>
                  <a:gd name="T0" fmla="*/ 14713 w 21600"/>
                  <a:gd name="T1" fmla="*/ 36200 h 36201"/>
                  <a:gd name="T2" fmla="*/ 0 w 21600"/>
                  <a:gd name="T3" fmla="*/ 15727 h 36201"/>
                  <a:gd name="T4" fmla="*/ 6795 w 21600"/>
                  <a:gd name="T5" fmla="*/ -1 h 36201"/>
                  <a:gd name="T6" fmla="*/ 6795 w 21600"/>
                  <a:gd name="T7" fmla="*/ 0 h 36201"/>
                  <a:gd name="T8" fmla="*/ 6455 w 21600"/>
                  <a:gd name="T9" fmla="*/ 0 h 36201"/>
                  <a:gd name="T10" fmla="*/ -7788 w 21600"/>
                  <a:gd name="T11" fmla="*/ -564 h 36201"/>
                  <a:gd name="T12" fmla="*/ 6455 w 21600"/>
                  <a:gd name="T13" fmla="*/ -1128 h 36201"/>
                  <a:gd name="T14" fmla="*/ 20698 w 21600"/>
                  <a:gd name="T15" fmla="*/ -564 h 36201"/>
                  <a:gd name="T16" fmla="*/ 6840 w 21600"/>
                  <a:gd name="T17" fmla="*/ 0 h 36201"/>
                  <a:gd name="T18" fmla="*/ 14713 w 21600"/>
                  <a:gd name="T19" fmla="*/ 36200 h 36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36201" fill="none">
                    <a:moveTo>
                      <a:pt x="14713" y="36200"/>
                    </a:moveTo>
                    <a:cubicBezTo>
                      <a:pt x="6156" y="33325"/>
                      <a:pt x="0" y="25245"/>
                      <a:pt x="0" y="15727"/>
                    </a:cubicBezTo>
                    <a:cubicBezTo>
                      <a:pt x="0" y="9528"/>
                      <a:pt x="2612" y="3938"/>
                      <a:pt x="6795" y="-1"/>
                    </a:cubicBezTo>
                  </a:path>
                  <a:path w="21600" h="36201" stroke="0">
                    <a:moveTo>
                      <a:pt x="6795" y="0"/>
                    </a:moveTo>
                    <a:cubicBezTo>
                      <a:pt x="6682" y="0"/>
                      <a:pt x="6569" y="0"/>
                      <a:pt x="6455" y="0"/>
                    </a:cubicBezTo>
                    <a:cubicBezTo>
                      <a:pt x="-1411" y="0"/>
                      <a:pt x="-7788" y="-253"/>
                      <a:pt x="-7788" y="-564"/>
                    </a:cubicBezTo>
                    <a:cubicBezTo>
                      <a:pt x="-7788" y="-875"/>
                      <a:pt x="-1411" y="-1128"/>
                      <a:pt x="6455" y="-1128"/>
                    </a:cubicBezTo>
                    <a:cubicBezTo>
                      <a:pt x="14321" y="-1128"/>
                      <a:pt x="20698" y="-875"/>
                      <a:pt x="20698" y="-564"/>
                    </a:cubicBezTo>
                    <a:cubicBezTo>
                      <a:pt x="20698" y="-258"/>
                      <a:pt x="14527" y="-8"/>
                      <a:pt x="6840" y="0"/>
                    </a:cubicBezTo>
                    <a:lnTo>
                      <a:pt x="14713" y="36200"/>
                    </a:lnTo>
                    <a:close/>
                  </a:path>
                </a:pathLst>
              </a:custGeom>
              <a:noFill/>
              <a:ln w="38100">
                <a:solidFill>
                  <a:srgbClr val="FF33CC"/>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40967" name="文本框 40966"/>
              <p:cNvSpPr txBox="1"/>
              <p:nvPr/>
            </p:nvSpPr>
            <p:spPr>
              <a:xfrm>
                <a:off x="1536" y="660"/>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00"/>
                    </a:solidFill>
                    <a:effectLst>
                      <a:outerShdw blurRad="38100" dist="38100" dir="2700000">
                        <a:srgbClr val="C0C0C0"/>
                      </a:outerShdw>
                    </a:effectLst>
                    <a:ea typeface="宋体" pitchFamily="2" charset="-122"/>
                    <a:cs typeface="+mn-ea"/>
                  </a:rPr>
                  <a:t>1</a:t>
                </a:r>
                <a:endParaRPr lang="en-US" altLang="zh-CN" sz="2800" noProof="1">
                  <a:solidFill>
                    <a:srgbClr val="FF0000"/>
                  </a:solidFill>
                  <a:effectLst>
                    <a:outerShdw blurRad="38100" dist="38100" dir="2700000">
                      <a:srgbClr val="C0C0C0"/>
                    </a:outerShdw>
                  </a:effectLst>
                  <a:ea typeface="宋体" pitchFamily="2" charset="-122"/>
                </a:endParaRPr>
              </a:p>
            </p:txBody>
          </p:sp>
          <p:sp>
            <p:nvSpPr>
              <p:cNvPr id="40968" name="文本框 40967"/>
              <p:cNvSpPr txBox="1"/>
              <p:nvPr/>
            </p:nvSpPr>
            <p:spPr>
              <a:xfrm>
                <a:off x="1056" y="528"/>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3333FF"/>
                    </a:solidFill>
                    <a:effectLst>
                      <a:outerShdw blurRad="38100" dist="38100" dir="2700000">
                        <a:srgbClr val="C0C0C0"/>
                      </a:outerShdw>
                    </a:effectLst>
                    <a:ea typeface="宋体" pitchFamily="2" charset="-122"/>
                    <a:cs typeface="+mn-ea"/>
                  </a:rPr>
                  <a:t>3</a:t>
                </a:r>
                <a:endParaRPr lang="en-US" altLang="zh-CN" sz="2800" noProof="1">
                  <a:solidFill>
                    <a:srgbClr val="3333FF"/>
                  </a:solidFill>
                  <a:effectLst>
                    <a:outerShdw blurRad="38100" dist="38100" dir="2700000">
                      <a:srgbClr val="C0C0C0"/>
                    </a:outerShdw>
                  </a:effectLst>
                  <a:ea typeface="宋体" pitchFamily="2" charset="-122"/>
                </a:endParaRPr>
              </a:p>
            </p:txBody>
          </p:sp>
          <p:sp>
            <p:nvSpPr>
              <p:cNvPr id="40969" name="文本框 40968"/>
              <p:cNvSpPr txBox="1"/>
              <p:nvPr/>
            </p:nvSpPr>
            <p:spPr>
              <a:xfrm>
                <a:off x="930" y="864"/>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FF"/>
                    </a:solidFill>
                    <a:effectLst>
                      <a:outerShdw blurRad="38100" dist="38100" dir="2700000">
                        <a:srgbClr val="C0C0C0"/>
                      </a:outerShdw>
                    </a:effectLst>
                    <a:ea typeface="宋体" pitchFamily="2" charset="-122"/>
                    <a:cs typeface="+mn-ea"/>
                  </a:rPr>
                  <a:t>7</a:t>
                </a:r>
                <a:endParaRPr lang="en-US" altLang="zh-CN" sz="2800" noProof="1">
                  <a:solidFill>
                    <a:srgbClr val="FF00FF"/>
                  </a:solidFill>
                  <a:effectLst>
                    <a:outerShdw blurRad="38100" dist="38100" dir="2700000">
                      <a:srgbClr val="C0C0C0"/>
                    </a:outerShdw>
                  </a:effectLst>
                  <a:ea typeface="宋体" pitchFamily="2" charset="-122"/>
                </a:endParaRPr>
              </a:p>
            </p:txBody>
          </p:sp>
          <p:sp>
            <p:nvSpPr>
              <p:cNvPr id="40970" name="文本框 40969"/>
              <p:cNvSpPr txBox="1"/>
              <p:nvPr/>
            </p:nvSpPr>
            <p:spPr>
              <a:xfrm>
                <a:off x="1397" y="1056"/>
                <a:ext cx="227" cy="327"/>
              </a:xfrm>
              <a:prstGeom prst="rect">
                <a:avLst/>
              </a:prstGeom>
              <a:noFill/>
              <a:ln w="9525">
                <a:noFill/>
                <a:miter/>
              </a:ln>
            </p:spPr>
            <p:txBody>
              <a:bodyPr>
                <a:spAutoFit/>
              </a:bodyPr>
              <a:lstStyle/>
              <a:p>
                <a:pPr eaLnBrk="0" hangingPunct="0">
                  <a:spcBef>
                    <a:spcPct val="0"/>
                  </a:spcBef>
                </a:pPr>
                <a:r>
                  <a:rPr lang="en-US" altLang="zh-CN" sz="2800" noProof="1">
                    <a:effectLst>
                      <a:outerShdw blurRad="38100" dist="38100" dir="2700000">
                        <a:srgbClr val="C0C0C0"/>
                      </a:outerShdw>
                    </a:effectLst>
                    <a:ea typeface="宋体" pitchFamily="2" charset="-122"/>
                    <a:cs typeface="+mn-ea"/>
                  </a:rPr>
                  <a:t>5</a:t>
                </a:r>
                <a:endParaRPr lang="en-US" altLang="zh-CN" sz="2800" noProof="1">
                  <a:effectLst>
                    <a:outerShdw blurRad="38100" dist="38100" dir="2700000">
                      <a:srgbClr val="C0C0C0"/>
                    </a:outerShdw>
                  </a:effectLst>
                  <a:ea typeface="宋体" pitchFamily="2" charset="-122"/>
                </a:endParaRPr>
              </a:p>
            </p:txBody>
          </p:sp>
          <p:sp>
            <p:nvSpPr>
              <p:cNvPr id="15371" name="任意多边形 40970"/>
              <p:cNvSpPr>
                <a:spLocks noChangeArrowheads="1"/>
              </p:cNvSpPr>
              <p:nvPr/>
            </p:nvSpPr>
            <p:spPr bwMode="auto">
              <a:xfrm rot="3811826">
                <a:off x="819" y="1817"/>
                <a:ext cx="178" cy="91"/>
              </a:xfrm>
              <a:custGeom>
                <a:avLst/>
                <a:gdLst>
                  <a:gd name="T0" fmla="*/ 39923 w 39924"/>
                  <a:gd name="T1" fmla="*/ 8938 h 21600"/>
                  <a:gd name="T2" fmla="*/ 20259 w 39924"/>
                  <a:gd name="T3" fmla="*/ 21600 h 21600"/>
                  <a:gd name="T4" fmla="*/ -4 w 39924"/>
                  <a:gd name="T5" fmla="*/ 7498 h 21600"/>
                  <a:gd name="T6" fmla="*/ 0 w 39924"/>
                  <a:gd name="T7" fmla="*/ 7489 h 21600"/>
                  <a:gd name="T8" fmla="*/ -8 w 39924"/>
                  <a:gd name="T9" fmla="*/ 8143 h 21600"/>
                  <a:gd name="T10" fmla="*/ 39923 w 39924"/>
                  <a:gd name="T11" fmla="*/ 8938 h 21600"/>
                </a:gdLst>
                <a:ahLst/>
                <a:cxnLst>
                  <a:cxn ang="0">
                    <a:pos x="T0" y="T1"/>
                  </a:cxn>
                  <a:cxn ang="0">
                    <a:pos x="T2" y="T3"/>
                  </a:cxn>
                  <a:cxn ang="0">
                    <a:pos x="T4" y="T5"/>
                  </a:cxn>
                  <a:cxn ang="0">
                    <a:pos x="T6" y="T7"/>
                  </a:cxn>
                  <a:cxn ang="0">
                    <a:pos x="T8" y="T9"/>
                  </a:cxn>
                  <a:cxn ang="0">
                    <a:pos x="T10" y="T11"/>
                  </a:cxn>
                </a:cxnLst>
                <a:rect l="0" t="0" r="r" b="b"/>
                <a:pathLst>
                  <a:path w="39924" h="21600" fill="none">
                    <a:moveTo>
                      <a:pt x="39923" y="8938"/>
                    </a:moveTo>
                    <a:cubicBezTo>
                      <a:pt x="36525" y="16410"/>
                      <a:pt x="28998" y="21600"/>
                      <a:pt x="20259" y="21600"/>
                    </a:cubicBezTo>
                    <a:cubicBezTo>
                      <a:pt x="10964" y="21600"/>
                      <a:pt x="3041" y="15729"/>
                      <a:pt x="-4" y="7498"/>
                    </a:cubicBezTo>
                  </a:path>
                  <a:path w="39924" h="21600" stroke="0">
                    <a:moveTo>
                      <a:pt x="0" y="7489"/>
                    </a:moveTo>
                    <a:cubicBezTo>
                      <a:pt x="-1" y="7712"/>
                      <a:pt x="-4" y="7930"/>
                      <a:pt x="-8" y="8143"/>
                    </a:cubicBezTo>
                    <a:lnTo>
                      <a:pt x="39923" y="8938"/>
                    </a:lnTo>
                    <a:close/>
                  </a:path>
                </a:pathLst>
              </a:custGeom>
              <a:noFill/>
              <a:ln w="38100">
                <a:solidFill>
                  <a:srgbClr val="FF33CC"/>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40972" name="文本框 40971"/>
              <p:cNvSpPr txBox="1"/>
              <p:nvPr/>
            </p:nvSpPr>
            <p:spPr>
              <a:xfrm>
                <a:off x="1248" y="1392"/>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00"/>
                    </a:solidFill>
                    <a:effectLst>
                      <a:outerShdw blurRad="38100" dist="38100" dir="2700000">
                        <a:srgbClr val="C0C0C0"/>
                      </a:outerShdw>
                    </a:effectLst>
                    <a:ea typeface="宋体" pitchFamily="2" charset="-122"/>
                    <a:cs typeface="+mn-ea"/>
                  </a:rPr>
                  <a:t>2</a:t>
                </a:r>
                <a:endParaRPr lang="en-US" altLang="zh-CN" sz="2800" noProof="1">
                  <a:solidFill>
                    <a:srgbClr val="FF0000"/>
                  </a:solidFill>
                  <a:effectLst>
                    <a:outerShdw blurRad="38100" dist="38100" dir="2700000">
                      <a:srgbClr val="C0C0C0"/>
                    </a:outerShdw>
                  </a:effectLst>
                  <a:ea typeface="宋体" pitchFamily="2" charset="-122"/>
                </a:endParaRPr>
              </a:p>
            </p:txBody>
          </p:sp>
          <p:sp>
            <p:nvSpPr>
              <p:cNvPr id="40973" name="文本框 40972"/>
              <p:cNvSpPr txBox="1"/>
              <p:nvPr/>
            </p:nvSpPr>
            <p:spPr>
              <a:xfrm>
                <a:off x="720" y="1344"/>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3333FF"/>
                    </a:solidFill>
                    <a:effectLst>
                      <a:outerShdw blurRad="38100" dist="38100" dir="2700000">
                        <a:srgbClr val="C0C0C0"/>
                      </a:outerShdw>
                    </a:effectLst>
                    <a:ea typeface="宋体" pitchFamily="2" charset="-122"/>
                    <a:cs typeface="+mn-ea"/>
                  </a:rPr>
                  <a:t>4</a:t>
                </a:r>
                <a:endParaRPr lang="en-US" altLang="zh-CN" sz="2800" noProof="1">
                  <a:solidFill>
                    <a:srgbClr val="3333FF"/>
                  </a:solidFill>
                  <a:effectLst>
                    <a:outerShdw blurRad="38100" dist="38100" dir="2700000">
                      <a:srgbClr val="C0C0C0"/>
                    </a:outerShdw>
                  </a:effectLst>
                  <a:ea typeface="宋体" pitchFamily="2" charset="-122"/>
                </a:endParaRPr>
              </a:p>
            </p:txBody>
          </p:sp>
          <p:sp>
            <p:nvSpPr>
              <p:cNvPr id="40974" name="文本框 40973"/>
              <p:cNvSpPr txBox="1"/>
              <p:nvPr/>
            </p:nvSpPr>
            <p:spPr>
              <a:xfrm>
                <a:off x="624" y="1824"/>
                <a:ext cx="336" cy="327"/>
              </a:xfrm>
              <a:prstGeom prst="rect">
                <a:avLst/>
              </a:prstGeom>
              <a:noFill/>
              <a:ln w="9525">
                <a:noFill/>
                <a:miter/>
              </a:ln>
            </p:spPr>
            <p:txBody>
              <a:bodyPr>
                <a:spAutoFit/>
              </a:bodyPr>
              <a:lstStyle/>
              <a:p>
                <a:pPr eaLnBrk="0" hangingPunct="0">
                  <a:spcBef>
                    <a:spcPct val="0"/>
                  </a:spcBef>
                </a:pPr>
                <a:r>
                  <a:rPr lang="en-US" altLang="zh-CN" sz="2800" noProof="1">
                    <a:solidFill>
                      <a:srgbClr val="FF33CC"/>
                    </a:solidFill>
                    <a:effectLst>
                      <a:outerShdw blurRad="38100" dist="38100" dir="2700000">
                        <a:srgbClr val="C0C0C0"/>
                      </a:outerShdw>
                    </a:effectLst>
                    <a:ea typeface="宋体" pitchFamily="2" charset="-122"/>
                    <a:cs typeface="+mn-ea"/>
                  </a:rPr>
                  <a:t>8</a:t>
                </a:r>
                <a:endParaRPr lang="en-US" altLang="zh-CN" sz="2800" noProof="1">
                  <a:solidFill>
                    <a:srgbClr val="FF33CC"/>
                  </a:solidFill>
                  <a:effectLst>
                    <a:outerShdw blurRad="38100" dist="38100" dir="2700000">
                      <a:srgbClr val="C0C0C0"/>
                    </a:outerShdw>
                  </a:effectLst>
                  <a:ea typeface="宋体" pitchFamily="2" charset="-122"/>
                </a:endParaRPr>
              </a:p>
            </p:txBody>
          </p:sp>
          <p:sp>
            <p:nvSpPr>
              <p:cNvPr id="40975" name="文本框 40974"/>
              <p:cNvSpPr txBox="1"/>
              <p:nvPr/>
            </p:nvSpPr>
            <p:spPr>
              <a:xfrm>
                <a:off x="1129" y="1824"/>
                <a:ext cx="263" cy="327"/>
              </a:xfrm>
              <a:prstGeom prst="rect">
                <a:avLst/>
              </a:prstGeom>
              <a:noFill/>
              <a:ln w="9525">
                <a:noFill/>
                <a:miter/>
              </a:ln>
            </p:spPr>
            <p:txBody>
              <a:bodyPr>
                <a:spAutoFit/>
              </a:bodyPr>
              <a:lstStyle/>
              <a:p>
                <a:pPr eaLnBrk="0" hangingPunct="0">
                  <a:spcBef>
                    <a:spcPct val="0"/>
                  </a:spcBef>
                </a:pPr>
                <a:r>
                  <a:rPr lang="en-US" altLang="zh-CN" sz="2800" noProof="1">
                    <a:effectLst>
                      <a:outerShdw blurRad="38100" dist="38100" dir="2700000">
                        <a:srgbClr val="C0C0C0"/>
                      </a:outerShdw>
                    </a:effectLst>
                    <a:ea typeface="宋体" pitchFamily="2" charset="-122"/>
                    <a:cs typeface="+mn-ea"/>
                  </a:rPr>
                  <a:t>6</a:t>
                </a:r>
                <a:endParaRPr lang="en-US" altLang="zh-CN" sz="2800" noProof="1">
                  <a:effectLst>
                    <a:outerShdw blurRad="38100" dist="38100" dir="2700000">
                      <a:srgbClr val="C0C0C0"/>
                    </a:outerShdw>
                  </a:effectLst>
                  <a:ea typeface="宋体" pitchFamily="2" charset="-122"/>
                </a:endParaRPr>
              </a:p>
            </p:txBody>
          </p:sp>
          <p:sp>
            <p:nvSpPr>
              <p:cNvPr id="15376" name="直接连接符 40975"/>
              <p:cNvSpPr>
                <a:spLocks noChangeShapeType="1"/>
              </p:cNvSpPr>
              <p:nvPr/>
            </p:nvSpPr>
            <p:spPr bwMode="auto">
              <a:xfrm rot="-399718">
                <a:off x="576" y="672"/>
                <a:ext cx="1825" cy="621"/>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40977" name="文本框 40976"/>
              <p:cNvSpPr txBox="1"/>
              <p:nvPr/>
            </p:nvSpPr>
            <p:spPr>
              <a:xfrm>
                <a:off x="2364" y="1113"/>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D</a:t>
                </a:r>
                <a:endParaRPr lang="en-US" altLang="zh-CN" sz="2800" i="1" noProof="1">
                  <a:effectLst>
                    <a:outerShdw blurRad="38100" dist="38100" dir="2700000">
                      <a:srgbClr val="C0C0C0"/>
                    </a:outerShdw>
                  </a:effectLst>
                  <a:ea typeface="宋体" pitchFamily="2" charset="-122"/>
                </a:endParaRPr>
              </a:p>
            </p:txBody>
          </p:sp>
          <p:sp>
            <p:nvSpPr>
              <p:cNvPr id="40978" name="文本框 40977"/>
              <p:cNvSpPr txBox="1"/>
              <p:nvPr/>
            </p:nvSpPr>
            <p:spPr>
              <a:xfrm>
                <a:off x="318" y="480"/>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C</a:t>
                </a:r>
                <a:endParaRPr lang="en-US" altLang="zh-CN" sz="2800" i="1" noProof="1">
                  <a:effectLst>
                    <a:outerShdw blurRad="38100" dist="38100" dir="2700000">
                      <a:srgbClr val="C0C0C0"/>
                    </a:outerShdw>
                  </a:effectLst>
                  <a:ea typeface="宋体" pitchFamily="2" charset="-122"/>
                </a:endParaRPr>
              </a:p>
            </p:txBody>
          </p:sp>
          <p:grpSp>
            <p:nvGrpSpPr>
              <p:cNvPr id="15379" name="组合 40978"/>
              <p:cNvGrpSpPr>
                <a:grpSpLocks/>
              </p:cNvGrpSpPr>
              <p:nvPr/>
            </p:nvGrpSpPr>
            <p:grpSpPr bwMode="auto">
              <a:xfrm>
                <a:off x="-30" y="1480"/>
                <a:ext cx="2700" cy="527"/>
                <a:chOff x="-30" y="1480"/>
                <a:chExt cx="2700" cy="527"/>
              </a:xfrm>
            </p:grpSpPr>
            <p:sp>
              <p:nvSpPr>
                <p:cNvPr id="15380" name="直接连接符 40979"/>
                <p:cNvSpPr>
                  <a:spLocks noChangeShapeType="1"/>
                </p:cNvSpPr>
                <p:nvPr/>
              </p:nvSpPr>
              <p:spPr bwMode="auto">
                <a:xfrm rot="419865" flipV="1">
                  <a:off x="246" y="1522"/>
                  <a:ext cx="2055" cy="451"/>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40981" name="文本框 40980"/>
                <p:cNvSpPr txBox="1"/>
                <p:nvPr/>
              </p:nvSpPr>
              <p:spPr>
                <a:xfrm>
                  <a:off x="-30" y="1680"/>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A</a:t>
                  </a:r>
                  <a:endParaRPr lang="en-US" altLang="zh-CN" sz="2800" i="1" noProof="1">
                    <a:effectLst>
                      <a:outerShdw blurRad="38100" dist="38100" dir="2700000">
                        <a:srgbClr val="C0C0C0"/>
                      </a:outerShdw>
                    </a:effectLst>
                    <a:ea typeface="宋体" pitchFamily="2" charset="-122"/>
                  </a:endParaRPr>
                </a:p>
              </p:txBody>
            </p:sp>
            <p:sp>
              <p:nvSpPr>
                <p:cNvPr id="40982" name="文本框 40981"/>
                <p:cNvSpPr txBox="1"/>
                <p:nvPr/>
              </p:nvSpPr>
              <p:spPr>
                <a:xfrm>
                  <a:off x="2352" y="1480"/>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B</a:t>
                  </a:r>
                  <a:endParaRPr lang="en-US" altLang="zh-CN" sz="2800" i="1" noProof="1">
                    <a:effectLst>
                      <a:outerShdw blurRad="38100" dist="38100" dir="2700000">
                        <a:srgbClr val="C0C0C0"/>
                      </a:outerShdw>
                    </a:effectLst>
                    <a:ea typeface="宋体" pitchFamily="2" charset="-122"/>
                  </a:endParaRPr>
                </a:p>
              </p:txBody>
            </p:sp>
          </p:grpSp>
          <p:sp>
            <p:nvSpPr>
              <p:cNvPr id="15383" name="直接连接符 40982"/>
              <p:cNvSpPr>
                <a:spLocks noChangeShapeType="1"/>
              </p:cNvSpPr>
              <p:nvPr/>
            </p:nvSpPr>
            <p:spPr bwMode="auto">
              <a:xfrm flipH="1">
                <a:off x="907" y="624"/>
                <a:ext cx="565" cy="14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40984" name="文本框 40983"/>
              <p:cNvSpPr txBox="1"/>
              <p:nvPr/>
            </p:nvSpPr>
            <p:spPr>
              <a:xfrm>
                <a:off x="1463" y="432"/>
                <a:ext cx="318" cy="327"/>
              </a:xfrm>
              <a:prstGeom prst="rect">
                <a:avLst/>
              </a:prstGeom>
              <a:noFill/>
              <a:ln w="9525">
                <a:noFill/>
                <a:miter/>
              </a:ln>
            </p:spPr>
            <p:txBody>
              <a:bodyPr>
                <a:spAutoFit/>
              </a:bodyPr>
              <a:lstStyle/>
              <a:p>
                <a:pPr eaLnBrk="0" hangingPunct="0">
                  <a:spcBef>
                    <a:spcPct val="0"/>
                  </a:spcBef>
                </a:pPr>
                <a:r>
                  <a:rPr lang="en-US" altLang="zh-CN" sz="2800" i="1" noProof="1">
                    <a:effectLst>
                      <a:outerShdw blurRad="38100" dist="38100" dir="2700000">
                        <a:srgbClr val="C0C0C0"/>
                      </a:outerShdw>
                    </a:effectLst>
                    <a:ea typeface="宋体" pitchFamily="2" charset="-122"/>
                    <a:cs typeface="+mn-ea"/>
                  </a:rPr>
                  <a:t>E</a:t>
                </a:r>
                <a:endParaRPr lang="en-US" altLang="zh-CN" sz="2800" i="1" noProof="1">
                  <a:effectLst>
                    <a:outerShdw blurRad="38100" dist="38100" dir="2700000">
                      <a:srgbClr val="C0C0C0"/>
                    </a:outerShdw>
                  </a:effectLst>
                  <a:ea typeface="宋体" pitchFamily="2" charset="-122"/>
                </a:endParaRPr>
              </a:p>
            </p:txBody>
          </p:sp>
          <p:sp>
            <p:nvSpPr>
              <p:cNvPr id="15385" name="任意多边形 40984"/>
              <p:cNvSpPr>
                <a:spLocks noChangeArrowheads="1"/>
              </p:cNvSpPr>
              <p:nvPr/>
            </p:nvSpPr>
            <p:spPr bwMode="auto">
              <a:xfrm>
                <a:off x="1152" y="760"/>
                <a:ext cx="240" cy="152"/>
              </a:xfrm>
              <a:custGeom>
                <a:avLst/>
                <a:gdLst>
                  <a:gd name="T0" fmla="*/ 0 w 240"/>
                  <a:gd name="T1" fmla="*/ 152 h 152"/>
                  <a:gd name="T2" fmla="*/ 48 w 240"/>
                  <a:gd name="T3" fmla="*/ 56 h 152"/>
                  <a:gd name="T4" fmla="*/ 144 w 240"/>
                  <a:gd name="T5" fmla="*/ 8 h 152"/>
                  <a:gd name="T6" fmla="*/ 240 w 240"/>
                  <a:gd name="T7" fmla="*/ 8 h 152"/>
                </a:gdLst>
                <a:ahLst/>
                <a:cxnLst>
                  <a:cxn ang="0">
                    <a:pos x="T0" y="T1"/>
                  </a:cxn>
                  <a:cxn ang="0">
                    <a:pos x="T2" y="T3"/>
                  </a:cxn>
                  <a:cxn ang="0">
                    <a:pos x="T4" y="T5"/>
                  </a:cxn>
                  <a:cxn ang="0">
                    <a:pos x="T6" y="T7"/>
                  </a:cxn>
                </a:cxnLst>
                <a:rect l="0" t="0" r="r" b="b"/>
                <a:pathLst>
                  <a:path w="240" h="152">
                    <a:moveTo>
                      <a:pt x="0" y="152"/>
                    </a:moveTo>
                    <a:cubicBezTo>
                      <a:pt x="12" y="116"/>
                      <a:pt x="24" y="80"/>
                      <a:pt x="48" y="56"/>
                    </a:cubicBezTo>
                    <a:cubicBezTo>
                      <a:pt x="72" y="32"/>
                      <a:pt x="112" y="16"/>
                      <a:pt x="144" y="8"/>
                    </a:cubicBezTo>
                    <a:cubicBezTo>
                      <a:pt x="176" y="0"/>
                      <a:pt x="208" y="4"/>
                      <a:pt x="240" y="8"/>
                    </a:cubicBezTo>
                  </a:path>
                </a:pathLst>
              </a:custGeom>
              <a:noFill/>
              <a:ln w="3810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5386" name="任意多边形 40985"/>
              <p:cNvSpPr>
                <a:spLocks noChangeArrowheads="1"/>
              </p:cNvSpPr>
              <p:nvPr/>
            </p:nvSpPr>
            <p:spPr bwMode="auto">
              <a:xfrm flipH="1">
                <a:off x="864" y="1536"/>
                <a:ext cx="240" cy="240"/>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5387" name="任意多边形 40986"/>
              <p:cNvSpPr>
                <a:spLocks noChangeArrowheads="1"/>
              </p:cNvSpPr>
              <p:nvPr/>
            </p:nvSpPr>
            <p:spPr bwMode="auto">
              <a:xfrm flipV="1">
                <a:off x="960" y="1728"/>
                <a:ext cx="336" cy="240"/>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5388" name="任意多边形 40987"/>
              <p:cNvSpPr>
                <a:spLocks noChangeArrowheads="1"/>
              </p:cNvSpPr>
              <p:nvPr/>
            </p:nvSpPr>
            <p:spPr bwMode="auto">
              <a:xfrm flipV="1">
                <a:off x="1296" y="1008"/>
                <a:ext cx="240" cy="96"/>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5389" name="任意多边形 40988"/>
              <p:cNvSpPr>
                <a:spLocks noChangeAspect="1" noChangeArrowheads="1"/>
              </p:cNvSpPr>
              <p:nvPr/>
            </p:nvSpPr>
            <p:spPr bwMode="auto">
              <a:xfrm rot="361851">
                <a:off x="1349" y="773"/>
                <a:ext cx="247" cy="235"/>
              </a:xfrm>
              <a:custGeom>
                <a:avLst/>
                <a:gdLst>
                  <a:gd name="T0" fmla="*/ 6778 w 21600"/>
                  <a:gd name="T1" fmla="*/ 0 h 20509"/>
                  <a:gd name="T2" fmla="*/ 21600 w 21600"/>
                  <a:gd name="T3" fmla="*/ 20509 h 20509"/>
                  <a:gd name="T4" fmla="*/ 21600 w 21600"/>
                  <a:gd name="T5" fmla="*/ 20509 h 20509"/>
                  <a:gd name="T6" fmla="*/ 21598 w 21600"/>
                  <a:gd name="T7" fmla="*/ 19964 h 20509"/>
                  <a:gd name="T8" fmla="*/ 29009 w 21600"/>
                  <a:gd name="T9" fmla="*/ -1090 h 20509"/>
                  <a:gd name="T10" fmla="*/ 36420 w 21600"/>
                  <a:gd name="T11" fmla="*/ 19964 h 20509"/>
                  <a:gd name="T12" fmla="*/ 36251 w 21600"/>
                  <a:gd name="T13" fmla="*/ 24449 h 20509"/>
                  <a:gd name="T14" fmla="*/ 6778 w 21600"/>
                  <a:gd name="T15" fmla="*/ 0 h 20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00" h="20509" fill="none">
                    <a:moveTo>
                      <a:pt x="6778" y="0"/>
                    </a:moveTo>
                    <a:cubicBezTo>
                      <a:pt x="15392" y="2843"/>
                      <a:pt x="21600" y="10951"/>
                      <a:pt x="21600" y="20509"/>
                    </a:cubicBezTo>
                  </a:path>
                  <a:path w="21600" h="20509" stroke="0">
                    <a:moveTo>
                      <a:pt x="21600" y="20509"/>
                    </a:moveTo>
                    <a:cubicBezTo>
                      <a:pt x="21599" y="20328"/>
                      <a:pt x="21598" y="20146"/>
                      <a:pt x="21598" y="19964"/>
                    </a:cubicBezTo>
                    <a:cubicBezTo>
                      <a:pt x="21598" y="8336"/>
                      <a:pt x="24916" y="-1090"/>
                      <a:pt x="29009" y="-1090"/>
                    </a:cubicBezTo>
                    <a:cubicBezTo>
                      <a:pt x="33102" y="-1090"/>
                      <a:pt x="36420" y="8336"/>
                      <a:pt x="36420" y="19964"/>
                    </a:cubicBezTo>
                    <a:cubicBezTo>
                      <a:pt x="36420" y="21505"/>
                      <a:pt x="36362" y="23008"/>
                      <a:pt x="36251" y="24449"/>
                    </a:cubicBezTo>
                    <a:lnTo>
                      <a:pt x="6778" y="0"/>
                    </a:lnTo>
                    <a:close/>
                  </a:path>
                </a:pathLst>
              </a:custGeom>
              <a:noFill/>
              <a:ln w="38100">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5390" name="任意多边形 40989"/>
              <p:cNvSpPr>
                <a:spLocks noChangeAspect="1" noChangeArrowheads="1"/>
              </p:cNvSpPr>
              <p:nvPr/>
            </p:nvSpPr>
            <p:spPr bwMode="auto">
              <a:xfrm rot="967655">
                <a:off x="1104" y="1536"/>
                <a:ext cx="172" cy="17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sp>
          <p:nvSpPr>
            <p:cNvPr id="40991" name="矩形 40990"/>
            <p:cNvSpPr/>
            <p:nvPr/>
          </p:nvSpPr>
          <p:spPr>
            <a:xfrm>
              <a:off x="480" y="2112"/>
              <a:ext cx="866" cy="288"/>
            </a:xfrm>
            <a:prstGeom prst="rect">
              <a:avLst/>
            </a:prstGeom>
            <a:noFill/>
            <a:ln w="9525">
              <a:noFill/>
              <a:miter/>
            </a:ln>
          </p:spPr>
          <p:txBody>
            <a:bodyPr>
              <a:spAutoFit/>
            </a:bodyPr>
            <a:lstStyle/>
            <a:p>
              <a:pPr algn="ctr">
                <a:spcBef>
                  <a:spcPct val="0"/>
                </a:spcBef>
              </a:pPr>
              <a:endParaRPr lang="zh-CN" altLang="en-US" sz="2400" b="1">
                <a:solidFill>
                  <a:srgbClr val="0000CC"/>
                </a:solidFill>
                <a:effectLst>
                  <a:outerShdw blurRad="38100" dist="38100" dir="2700000" algn="tl">
                    <a:srgbClr val="C0C0C0"/>
                  </a:outerShdw>
                </a:effectLst>
                <a:latin typeface="华文中宋" charset="-122"/>
                <a:ea typeface="华文中宋" charset="-122"/>
              </a:endParaRPr>
            </a:p>
          </p:txBody>
        </p:sp>
      </p:grpSp>
      <p:grpSp>
        <p:nvGrpSpPr>
          <p:cNvPr id="40992" name="组合 40991"/>
          <p:cNvGrpSpPr>
            <a:grpSpLocks/>
          </p:cNvGrpSpPr>
          <p:nvPr/>
        </p:nvGrpSpPr>
        <p:grpSpPr bwMode="auto">
          <a:xfrm>
            <a:off x="6726238" y="2895600"/>
            <a:ext cx="3789362" cy="685800"/>
            <a:chOff x="1632" y="2112"/>
            <a:chExt cx="1935" cy="432"/>
          </a:xfrm>
        </p:grpSpPr>
        <p:sp>
          <p:nvSpPr>
            <p:cNvPr id="40993" name="矩形 40992"/>
            <p:cNvSpPr/>
            <p:nvPr/>
          </p:nvSpPr>
          <p:spPr>
            <a:xfrm>
              <a:off x="1632" y="2112"/>
              <a:ext cx="1776" cy="432"/>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lstStyle/>
            <a:p>
              <a:pPr>
                <a:spcBef>
                  <a:spcPct val="0"/>
                </a:spcBef>
              </a:pPr>
              <a:endParaRPr lang="zh-CN" altLang="en-US" sz="2800" b="1">
                <a:solidFill>
                  <a:srgbClr val="FFFFFF"/>
                </a:solidFill>
                <a:effectLst>
                  <a:outerShdw blurRad="38100" dist="38100" dir="2700000" algn="tl">
                    <a:srgbClr val="000000"/>
                  </a:outerShdw>
                </a:effectLst>
                <a:latin typeface="华文中宋" charset="-122"/>
                <a:ea typeface="华文中宋" charset="-122"/>
              </a:endParaRPr>
            </a:p>
          </p:txBody>
        </p:sp>
        <p:sp>
          <p:nvSpPr>
            <p:cNvPr id="40994" name="矩形 40993"/>
            <p:cNvSpPr/>
            <p:nvPr/>
          </p:nvSpPr>
          <p:spPr>
            <a:xfrm>
              <a:off x="1632" y="2112"/>
              <a:ext cx="1935" cy="404"/>
            </a:xfrm>
            <a:prstGeom prst="rect">
              <a:avLst/>
            </a:prstGeom>
            <a:noFill/>
            <a:ln w="9525">
              <a:noFill/>
              <a:miter/>
            </a:ln>
          </p:spPr>
          <p:txBody>
            <a:bodyPr>
              <a:spAutoFit/>
            </a:bodyPr>
            <a:lstStyle/>
            <a:p>
              <a:pPr>
                <a:spcBef>
                  <a:spcPct val="0"/>
                </a:spcBef>
              </a:pPr>
              <a:r>
                <a:rPr lang="zh-CN" altLang="en-US" sz="2800" b="1">
                  <a:effectLst>
                    <a:outerShdw blurRad="38100" dist="38100" dir="2700000" algn="tl">
                      <a:srgbClr val="C0C0C0"/>
                    </a:outerShdw>
                  </a:effectLst>
                  <a:latin typeface="华文中宋" charset="-122"/>
                  <a:ea typeface="华文中宋" charset="-122"/>
                </a:rPr>
                <a:t>同旁内角是 </a:t>
              </a:r>
              <a:r>
                <a:rPr lang="en-US" altLang="zh-CN" sz="3600" b="1" i="1">
                  <a:effectLst>
                    <a:outerShdw blurRad="38100" dist="38100" dir="2700000" algn="tl">
                      <a:srgbClr val="C0C0C0"/>
                    </a:outerShdw>
                  </a:effectLst>
                  <a:latin typeface="Comic Sans MS" charset="0"/>
                  <a:ea typeface="华文中宋" charset="-122"/>
                </a:rPr>
                <a:t>U</a:t>
              </a:r>
              <a:r>
                <a:rPr lang="en-US" altLang="zh-CN" sz="2800" b="1">
                  <a:effectLst>
                    <a:outerShdw blurRad="38100" dist="38100" dir="2700000" algn="tl">
                      <a:srgbClr val="C0C0C0"/>
                    </a:outerShdw>
                  </a:effectLst>
                  <a:latin typeface="华文中宋" charset="-122"/>
                  <a:ea typeface="华文中宋" charset="-122"/>
                </a:rPr>
                <a:t> </a:t>
              </a:r>
              <a:r>
                <a:rPr lang="zh-CN" altLang="en-US" sz="2800" b="1">
                  <a:effectLst>
                    <a:outerShdw blurRad="38100" dist="38100" dir="2700000" algn="tl">
                      <a:srgbClr val="C0C0C0"/>
                    </a:outerShdw>
                  </a:effectLst>
                  <a:latin typeface="华文中宋" charset="-122"/>
                  <a:ea typeface="华文中宋" charset="-122"/>
                </a:rPr>
                <a:t>形状</a:t>
              </a:r>
            </a:p>
          </p:txBody>
        </p:sp>
      </p:grpSp>
      <p:grpSp>
        <p:nvGrpSpPr>
          <p:cNvPr id="40995" name="组合 40994"/>
          <p:cNvGrpSpPr>
            <a:grpSpLocks/>
          </p:cNvGrpSpPr>
          <p:nvPr/>
        </p:nvGrpSpPr>
        <p:grpSpPr bwMode="auto">
          <a:xfrm>
            <a:off x="3424238" y="2790825"/>
            <a:ext cx="2138362" cy="1525588"/>
            <a:chOff x="1197" y="1774"/>
            <a:chExt cx="1347" cy="961"/>
          </a:xfrm>
        </p:grpSpPr>
        <p:sp>
          <p:nvSpPr>
            <p:cNvPr id="40996" name="文本框 40995"/>
            <p:cNvSpPr txBox="1"/>
            <p:nvPr/>
          </p:nvSpPr>
          <p:spPr>
            <a:xfrm>
              <a:off x="1527" y="1921"/>
              <a:ext cx="227" cy="327"/>
            </a:xfrm>
            <a:prstGeom prst="rect">
              <a:avLst/>
            </a:prstGeom>
            <a:noFill/>
            <a:ln w="9525">
              <a:noFill/>
              <a:miter/>
            </a:ln>
          </p:spPr>
          <p:txBody>
            <a:bodyPr>
              <a:spAutoFit/>
            </a:bodyPr>
            <a:lstStyle/>
            <a:p>
              <a:pPr eaLnBrk="0" hangingPunct="0">
                <a:spcBef>
                  <a:spcPct val="0"/>
                </a:spcBef>
              </a:pPr>
              <a:r>
                <a:rPr lang="en-US" altLang="zh-CN" sz="2800" noProof="1">
                  <a:effectLst>
                    <a:outerShdw blurRad="38100" dist="38100" dir="2700000">
                      <a:srgbClr val="C0C0C0"/>
                    </a:outerShdw>
                  </a:effectLst>
                  <a:ea typeface="宋体" pitchFamily="2" charset="-122"/>
                  <a:cs typeface="+mn-ea"/>
                </a:rPr>
                <a:t>5</a:t>
              </a:r>
              <a:endParaRPr lang="en-US" altLang="zh-CN" sz="2800" noProof="1">
                <a:effectLst>
                  <a:outerShdw blurRad="38100" dist="38100" dir="2700000">
                    <a:srgbClr val="C0C0C0"/>
                  </a:outerShdw>
                </a:effectLst>
                <a:ea typeface="宋体" pitchFamily="2" charset="-122"/>
              </a:endParaRPr>
            </a:p>
          </p:txBody>
        </p:sp>
        <p:sp>
          <p:nvSpPr>
            <p:cNvPr id="40997" name="文本框 40996"/>
            <p:cNvSpPr txBox="1"/>
            <p:nvPr/>
          </p:nvSpPr>
          <p:spPr>
            <a:xfrm>
              <a:off x="1378" y="2257"/>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00"/>
                  </a:solidFill>
                  <a:effectLst>
                    <a:outerShdw blurRad="38100" dist="38100" dir="2700000">
                      <a:srgbClr val="C0C0C0"/>
                    </a:outerShdw>
                  </a:effectLst>
                  <a:ea typeface="宋体" pitchFamily="2" charset="-122"/>
                  <a:cs typeface="+mn-ea"/>
                </a:rPr>
                <a:t>2</a:t>
              </a:r>
              <a:endParaRPr lang="en-US" altLang="zh-CN" sz="2800" noProof="1">
                <a:solidFill>
                  <a:srgbClr val="FF0000"/>
                </a:solidFill>
                <a:effectLst>
                  <a:outerShdw blurRad="38100" dist="38100" dir="2700000">
                    <a:srgbClr val="C0C0C0"/>
                  </a:outerShdw>
                </a:effectLst>
                <a:ea typeface="宋体" pitchFamily="2" charset="-122"/>
              </a:endParaRPr>
            </a:p>
          </p:txBody>
        </p:sp>
        <p:sp>
          <p:nvSpPr>
            <p:cNvPr id="15398" name="直接连接符 40997"/>
            <p:cNvSpPr>
              <a:spLocks noChangeShapeType="1"/>
            </p:cNvSpPr>
            <p:nvPr/>
          </p:nvSpPr>
          <p:spPr bwMode="auto">
            <a:xfrm rot="-399718">
              <a:off x="1494" y="1774"/>
              <a:ext cx="1050" cy="337"/>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5399" name="直接连接符 40998"/>
            <p:cNvSpPr>
              <a:spLocks noChangeShapeType="1"/>
            </p:cNvSpPr>
            <p:nvPr/>
          </p:nvSpPr>
          <p:spPr bwMode="auto">
            <a:xfrm rot="419865" flipV="1">
              <a:off x="1197" y="2432"/>
              <a:ext cx="1235" cy="303"/>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5400" name="直接连接符 40999"/>
            <p:cNvSpPr>
              <a:spLocks noChangeShapeType="1"/>
            </p:cNvSpPr>
            <p:nvPr/>
          </p:nvSpPr>
          <p:spPr bwMode="auto">
            <a:xfrm flipH="1">
              <a:off x="1200" y="1825"/>
              <a:ext cx="292" cy="815"/>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5401" name="任意多边形 41000"/>
            <p:cNvSpPr>
              <a:spLocks noChangeArrowheads="1"/>
            </p:cNvSpPr>
            <p:nvPr/>
          </p:nvSpPr>
          <p:spPr bwMode="auto">
            <a:xfrm flipV="1">
              <a:off x="1426" y="1873"/>
              <a:ext cx="240" cy="96"/>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5402" name="任意多边形 41001"/>
            <p:cNvSpPr>
              <a:spLocks noChangeAspect="1" noChangeArrowheads="1"/>
            </p:cNvSpPr>
            <p:nvPr/>
          </p:nvSpPr>
          <p:spPr bwMode="auto">
            <a:xfrm rot="967655">
              <a:off x="1234" y="2401"/>
              <a:ext cx="172" cy="17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grpSp>
        <p:nvGrpSpPr>
          <p:cNvPr id="41003" name="组合 41002"/>
          <p:cNvGrpSpPr>
            <a:grpSpLocks/>
          </p:cNvGrpSpPr>
          <p:nvPr/>
        </p:nvGrpSpPr>
        <p:grpSpPr bwMode="auto">
          <a:xfrm>
            <a:off x="2132014" y="2514601"/>
            <a:ext cx="1754187" cy="1844675"/>
            <a:chOff x="3119" y="1693"/>
            <a:chExt cx="1105" cy="1162"/>
          </a:xfrm>
        </p:grpSpPr>
        <p:sp>
          <p:nvSpPr>
            <p:cNvPr id="15404" name="任意多边形 41003"/>
            <p:cNvSpPr>
              <a:spLocks noChangeArrowheads="1"/>
            </p:cNvSpPr>
            <p:nvPr/>
          </p:nvSpPr>
          <p:spPr bwMode="auto">
            <a:xfrm rot="-1276212">
              <a:off x="4038" y="1872"/>
              <a:ext cx="108" cy="274"/>
            </a:xfrm>
            <a:custGeom>
              <a:avLst/>
              <a:gdLst>
                <a:gd name="T0" fmla="*/ 14713 w 21600"/>
                <a:gd name="T1" fmla="*/ 36200 h 36201"/>
                <a:gd name="T2" fmla="*/ 0 w 21600"/>
                <a:gd name="T3" fmla="*/ 15727 h 36201"/>
                <a:gd name="T4" fmla="*/ 6795 w 21600"/>
                <a:gd name="T5" fmla="*/ -1 h 36201"/>
                <a:gd name="T6" fmla="*/ 6795 w 21600"/>
                <a:gd name="T7" fmla="*/ 0 h 36201"/>
                <a:gd name="T8" fmla="*/ 6455 w 21600"/>
                <a:gd name="T9" fmla="*/ 0 h 36201"/>
                <a:gd name="T10" fmla="*/ -7788 w 21600"/>
                <a:gd name="T11" fmla="*/ -564 h 36201"/>
                <a:gd name="T12" fmla="*/ 6455 w 21600"/>
                <a:gd name="T13" fmla="*/ -1128 h 36201"/>
                <a:gd name="T14" fmla="*/ 20698 w 21600"/>
                <a:gd name="T15" fmla="*/ -564 h 36201"/>
                <a:gd name="T16" fmla="*/ 6840 w 21600"/>
                <a:gd name="T17" fmla="*/ 0 h 36201"/>
                <a:gd name="T18" fmla="*/ 14713 w 21600"/>
                <a:gd name="T19" fmla="*/ 36200 h 36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36201" fill="none">
                  <a:moveTo>
                    <a:pt x="14713" y="36200"/>
                  </a:moveTo>
                  <a:cubicBezTo>
                    <a:pt x="6156" y="33325"/>
                    <a:pt x="0" y="25245"/>
                    <a:pt x="0" y="15727"/>
                  </a:cubicBezTo>
                  <a:cubicBezTo>
                    <a:pt x="0" y="9528"/>
                    <a:pt x="2612" y="3938"/>
                    <a:pt x="6795" y="-1"/>
                  </a:cubicBezTo>
                </a:path>
                <a:path w="21600" h="36201" stroke="0">
                  <a:moveTo>
                    <a:pt x="6795" y="0"/>
                  </a:moveTo>
                  <a:cubicBezTo>
                    <a:pt x="6682" y="0"/>
                    <a:pt x="6569" y="0"/>
                    <a:pt x="6455" y="0"/>
                  </a:cubicBezTo>
                  <a:cubicBezTo>
                    <a:pt x="-1411" y="0"/>
                    <a:pt x="-7788" y="-253"/>
                    <a:pt x="-7788" y="-564"/>
                  </a:cubicBezTo>
                  <a:cubicBezTo>
                    <a:pt x="-7788" y="-875"/>
                    <a:pt x="-1411" y="-1128"/>
                    <a:pt x="6455" y="-1128"/>
                  </a:cubicBezTo>
                  <a:cubicBezTo>
                    <a:pt x="14321" y="-1128"/>
                    <a:pt x="20698" y="-875"/>
                    <a:pt x="20698" y="-564"/>
                  </a:cubicBezTo>
                  <a:cubicBezTo>
                    <a:pt x="20698" y="-258"/>
                    <a:pt x="14527" y="-8"/>
                    <a:pt x="6840" y="0"/>
                  </a:cubicBezTo>
                  <a:lnTo>
                    <a:pt x="14713" y="36200"/>
                  </a:lnTo>
                  <a:close/>
                </a:path>
              </a:pathLst>
            </a:custGeom>
            <a:noFill/>
            <a:ln w="38100">
              <a:solidFill>
                <a:srgbClr val="FF33CC"/>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41005" name="文本框 41004"/>
            <p:cNvSpPr txBox="1"/>
            <p:nvPr/>
          </p:nvSpPr>
          <p:spPr>
            <a:xfrm>
              <a:off x="3816" y="1824"/>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FF"/>
                  </a:solidFill>
                  <a:effectLst>
                    <a:outerShdw blurRad="38100" dist="38100" dir="2700000">
                      <a:srgbClr val="C0C0C0"/>
                    </a:outerShdw>
                  </a:effectLst>
                  <a:ea typeface="宋体" pitchFamily="2" charset="-122"/>
                  <a:cs typeface="+mn-ea"/>
                </a:rPr>
                <a:t>7</a:t>
              </a:r>
              <a:endParaRPr lang="en-US" altLang="zh-CN" sz="2800" noProof="1">
                <a:solidFill>
                  <a:srgbClr val="FF00FF"/>
                </a:solidFill>
                <a:effectLst>
                  <a:outerShdw blurRad="38100" dist="38100" dir="2700000">
                    <a:srgbClr val="C0C0C0"/>
                  </a:outerShdw>
                </a:effectLst>
                <a:ea typeface="宋体" pitchFamily="2" charset="-122"/>
              </a:endParaRPr>
            </a:p>
          </p:txBody>
        </p:sp>
        <p:sp>
          <p:nvSpPr>
            <p:cNvPr id="41006" name="文本框 41005"/>
            <p:cNvSpPr txBox="1"/>
            <p:nvPr/>
          </p:nvSpPr>
          <p:spPr>
            <a:xfrm>
              <a:off x="3606" y="2304"/>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3333FF"/>
                  </a:solidFill>
                  <a:effectLst>
                    <a:outerShdw blurRad="38100" dist="38100" dir="2700000">
                      <a:srgbClr val="C0C0C0"/>
                    </a:outerShdw>
                  </a:effectLst>
                  <a:ea typeface="宋体" pitchFamily="2" charset="-122"/>
                  <a:cs typeface="+mn-ea"/>
                </a:rPr>
                <a:t>4</a:t>
              </a:r>
              <a:endParaRPr lang="en-US" altLang="zh-CN" sz="2800" noProof="1">
                <a:solidFill>
                  <a:srgbClr val="3333FF"/>
                </a:solidFill>
                <a:effectLst>
                  <a:outerShdw blurRad="38100" dist="38100" dir="2700000">
                    <a:srgbClr val="C0C0C0"/>
                  </a:outerShdw>
                </a:effectLst>
                <a:ea typeface="宋体" pitchFamily="2" charset="-122"/>
              </a:endParaRPr>
            </a:p>
          </p:txBody>
        </p:sp>
        <p:sp>
          <p:nvSpPr>
            <p:cNvPr id="15407" name="直接连接符 41006"/>
            <p:cNvSpPr>
              <a:spLocks noChangeShapeType="1"/>
            </p:cNvSpPr>
            <p:nvPr/>
          </p:nvSpPr>
          <p:spPr bwMode="auto">
            <a:xfrm rot="-399718">
              <a:off x="3445" y="1693"/>
              <a:ext cx="778" cy="276"/>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5408" name="直接连接符 41007"/>
            <p:cNvSpPr>
              <a:spLocks noChangeShapeType="1"/>
            </p:cNvSpPr>
            <p:nvPr/>
          </p:nvSpPr>
          <p:spPr bwMode="auto">
            <a:xfrm rot="419865" flipV="1">
              <a:off x="3119" y="2685"/>
              <a:ext cx="815" cy="17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5409" name="直接连接符 41008"/>
            <p:cNvSpPr>
              <a:spLocks noChangeShapeType="1"/>
            </p:cNvSpPr>
            <p:nvPr/>
          </p:nvSpPr>
          <p:spPr bwMode="auto">
            <a:xfrm flipH="1">
              <a:off x="3936" y="1920"/>
              <a:ext cx="288" cy="816"/>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5410" name="任意多边形 41009"/>
            <p:cNvSpPr>
              <a:spLocks noChangeArrowheads="1"/>
            </p:cNvSpPr>
            <p:nvPr/>
          </p:nvSpPr>
          <p:spPr bwMode="auto">
            <a:xfrm flipH="1">
              <a:off x="3750" y="2496"/>
              <a:ext cx="240" cy="240"/>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grpSp>
        <p:nvGrpSpPr>
          <p:cNvPr id="41011" name="组合 41010"/>
          <p:cNvGrpSpPr>
            <a:grpSpLocks/>
          </p:cNvGrpSpPr>
          <p:nvPr/>
        </p:nvGrpSpPr>
        <p:grpSpPr bwMode="auto">
          <a:xfrm>
            <a:off x="6551614" y="4572001"/>
            <a:ext cx="1754187" cy="1844675"/>
            <a:chOff x="3119" y="1693"/>
            <a:chExt cx="1105" cy="1162"/>
          </a:xfrm>
        </p:grpSpPr>
        <p:sp>
          <p:nvSpPr>
            <p:cNvPr id="15412" name="任意多边形 41011"/>
            <p:cNvSpPr>
              <a:spLocks noChangeArrowheads="1"/>
            </p:cNvSpPr>
            <p:nvPr/>
          </p:nvSpPr>
          <p:spPr bwMode="auto">
            <a:xfrm rot="-1276212">
              <a:off x="4038" y="1872"/>
              <a:ext cx="108" cy="274"/>
            </a:xfrm>
            <a:custGeom>
              <a:avLst/>
              <a:gdLst>
                <a:gd name="T0" fmla="*/ 14713 w 21600"/>
                <a:gd name="T1" fmla="*/ 36200 h 36201"/>
                <a:gd name="T2" fmla="*/ 0 w 21600"/>
                <a:gd name="T3" fmla="*/ 15727 h 36201"/>
                <a:gd name="T4" fmla="*/ 6795 w 21600"/>
                <a:gd name="T5" fmla="*/ -1 h 36201"/>
                <a:gd name="T6" fmla="*/ 6795 w 21600"/>
                <a:gd name="T7" fmla="*/ 0 h 36201"/>
                <a:gd name="T8" fmla="*/ 6455 w 21600"/>
                <a:gd name="T9" fmla="*/ 0 h 36201"/>
                <a:gd name="T10" fmla="*/ -7788 w 21600"/>
                <a:gd name="T11" fmla="*/ -564 h 36201"/>
                <a:gd name="T12" fmla="*/ 6455 w 21600"/>
                <a:gd name="T13" fmla="*/ -1128 h 36201"/>
                <a:gd name="T14" fmla="*/ 20698 w 21600"/>
                <a:gd name="T15" fmla="*/ -564 h 36201"/>
                <a:gd name="T16" fmla="*/ 6840 w 21600"/>
                <a:gd name="T17" fmla="*/ 0 h 36201"/>
                <a:gd name="T18" fmla="*/ 14713 w 21600"/>
                <a:gd name="T19" fmla="*/ 36200 h 36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36201" fill="none">
                  <a:moveTo>
                    <a:pt x="14713" y="36200"/>
                  </a:moveTo>
                  <a:cubicBezTo>
                    <a:pt x="6156" y="33325"/>
                    <a:pt x="0" y="25245"/>
                    <a:pt x="0" y="15727"/>
                  </a:cubicBezTo>
                  <a:cubicBezTo>
                    <a:pt x="0" y="9528"/>
                    <a:pt x="2612" y="3938"/>
                    <a:pt x="6795" y="-1"/>
                  </a:cubicBezTo>
                </a:path>
                <a:path w="21600" h="36201" stroke="0">
                  <a:moveTo>
                    <a:pt x="6795" y="0"/>
                  </a:moveTo>
                  <a:cubicBezTo>
                    <a:pt x="6682" y="0"/>
                    <a:pt x="6569" y="0"/>
                    <a:pt x="6455" y="0"/>
                  </a:cubicBezTo>
                  <a:cubicBezTo>
                    <a:pt x="-1411" y="0"/>
                    <a:pt x="-7788" y="-253"/>
                    <a:pt x="-7788" y="-564"/>
                  </a:cubicBezTo>
                  <a:cubicBezTo>
                    <a:pt x="-7788" y="-875"/>
                    <a:pt x="-1411" y="-1128"/>
                    <a:pt x="6455" y="-1128"/>
                  </a:cubicBezTo>
                  <a:cubicBezTo>
                    <a:pt x="14321" y="-1128"/>
                    <a:pt x="20698" y="-875"/>
                    <a:pt x="20698" y="-564"/>
                  </a:cubicBezTo>
                  <a:cubicBezTo>
                    <a:pt x="20698" y="-258"/>
                    <a:pt x="14527" y="-8"/>
                    <a:pt x="6840" y="0"/>
                  </a:cubicBezTo>
                  <a:lnTo>
                    <a:pt x="14713" y="36200"/>
                  </a:lnTo>
                  <a:close/>
                </a:path>
              </a:pathLst>
            </a:custGeom>
            <a:noFill/>
            <a:ln w="38100">
              <a:solidFill>
                <a:srgbClr val="FF33CC"/>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41013" name="文本框 41012"/>
            <p:cNvSpPr txBox="1"/>
            <p:nvPr/>
          </p:nvSpPr>
          <p:spPr>
            <a:xfrm>
              <a:off x="3816" y="1824"/>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FF"/>
                  </a:solidFill>
                  <a:effectLst>
                    <a:outerShdw blurRad="38100" dist="38100" dir="2700000">
                      <a:srgbClr val="C0C0C0"/>
                    </a:outerShdw>
                  </a:effectLst>
                  <a:ea typeface="宋体" pitchFamily="2" charset="-122"/>
                  <a:cs typeface="+mn-ea"/>
                </a:rPr>
                <a:t>7</a:t>
              </a:r>
              <a:endParaRPr lang="en-US" altLang="zh-CN" sz="2800" noProof="1">
                <a:solidFill>
                  <a:srgbClr val="FF00FF"/>
                </a:solidFill>
                <a:effectLst>
                  <a:outerShdw blurRad="38100" dist="38100" dir="2700000">
                    <a:srgbClr val="C0C0C0"/>
                  </a:outerShdw>
                </a:effectLst>
                <a:ea typeface="宋体" pitchFamily="2" charset="-122"/>
              </a:endParaRPr>
            </a:p>
          </p:txBody>
        </p:sp>
        <p:sp>
          <p:nvSpPr>
            <p:cNvPr id="41014" name="文本框 41013"/>
            <p:cNvSpPr txBox="1"/>
            <p:nvPr/>
          </p:nvSpPr>
          <p:spPr>
            <a:xfrm>
              <a:off x="3606" y="2304"/>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3333FF"/>
                  </a:solidFill>
                  <a:effectLst>
                    <a:outerShdw blurRad="38100" dist="38100" dir="2700000">
                      <a:srgbClr val="C0C0C0"/>
                    </a:outerShdw>
                  </a:effectLst>
                  <a:ea typeface="宋体" pitchFamily="2" charset="-122"/>
                  <a:cs typeface="+mn-ea"/>
                </a:rPr>
                <a:t>4</a:t>
              </a:r>
              <a:endParaRPr lang="en-US" altLang="zh-CN" sz="2800" noProof="1">
                <a:solidFill>
                  <a:srgbClr val="3333FF"/>
                </a:solidFill>
                <a:effectLst>
                  <a:outerShdw blurRad="38100" dist="38100" dir="2700000">
                    <a:srgbClr val="C0C0C0"/>
                  </a:outerShdw>
                </a:effectLst>
                <a:ea typeface="宋体" pitchFamily="2" charset="-122"/>
              </a:endParaRPr>
            </a:p>
          </p:txBody>
        </p:sp>
        <p:sp>
          <p:nvSpPr>
            <p:cNvPr id="15415" name="直接连接符 41014"/>
            <p:cNvSpPr>
              <a:spLocks noChangeShapeType="1"/>
            </p:cNvSpPr>
            <p:nvPr/>
          </p:nvSpPr>
          <p:spPr bwMode="auto">
            <a:xfrm rot="-399718">
              <a:off x="3445" y="1693"/>
              <a:ext cx="778" cy="276"/>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5416" name="直接连接符 41015"/>
            <p:cNvSpPr>
              <a:spLocks noChangeShapeType="1"/>
            </p:cNvSpPr>
            <p:nvPr/>
          </p:nvSpPr>
          <p:spPr bwMode="auto">
            <a:xfrm rot="419865" flipV="1">
              <a:off x="3119" y="2685"/>
              <a:ext cx="815" cy="17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5417" name="直接连接符 41016"/>
            <p:cNvSpPr>
              <a:spLocks noChangeShapeType="1"/>
            </p:cNvSpPr>
            <p:nvPr/>
          </p:nvSpPr>
          <p:spPr bwMode="auto">
            <a:xfrm flipH="1">
              <a:off x="3936" y="1920"/>
              <a:ext cx="288" cy="816"/>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5418" name="任意多边形 41017"/>
            <p:cNvSpPr>
              <a:spLocks noChangeArrowheads="1"/>
            </p:cNvSpPr>
            <p:nvPr/>
          </p:nvSpPr>
          <p:spPr bwMode="auto">
            <a:xfrm flipH="1">
              <a:off x="3750" y="2496"/>
              <a:ext cx="240" cy="240"/>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grpSp>
        <p:nvGrpSpPr>
          <p:cNvPr id="41019" name="组合 41018"/>
          <p:cNvGrpSpPr>
            <a:grpSpLocks/>
          </p:cNvGrpSpPr>
          <p:nvPr/>
        </p:nvGrpSpPr>
        <p:grpSpPr bwMode="auto">
          <a:xfrm>
            <a:off x="3429001" y="4876800"/>
            <a:ext cx="2138363" cy="1525588"/>
            <a:chOff x="1197" y="1774"/>
            <a:chExt cx="1347" cy="961"/>
          </a:xfrm>
        </p:grpSpPr>
        <p:sp>
          <p:nvSpPr>
            <p:cNvPr id="41020" name="文本框 41019"/>
            <p:cNvSpPr txBox="1"/>
            <p:nvPr/>
          </p:nvSpPr>
          <p:spPr>
            <a:xfrm>
              <a:off x="1527" y="1921"/>
              <a:ext cx="227" cy="327"/>
            </a:xfrm>
            <a:prstGeom prst="rect">
              <a:avLst/>
            </a:prstGeom>
            <a:noFill/>
            <a:ln w="9525">
              <a:noFill/>
              <a:miter/>
            </a:ln>
          </p:spPr>
          <p:txBody>
            <a:bodyPr>
              <a:spAutoFit/>
            </a:bodyPr>
            <a:lstStyle/>
            <a:p>
              <a:pPr eaLnBrk="0" hangingPunct="0">
                <a:spcBef>
                  <a:spcPct val="0"/>
                </a:spcBef>
              </a:pPr>
              <a:r>
                <a:rPr lang="en-US" altLang="zh-CN" sz="2800" noProof="1">
                  <a:effectLst>
                    <a:outerShdw blurRad="38100" dist="38100" dir="2700000">
                      <a:srgbClr val="C0C0C0"/>
                    </a:outerShdw>
                  </a:effectLst>
                  <a:ea typeface="宋体" pitchFamily="2" charset="-122"/>
                  <a:cs typeface="+mn-ea"/>
                </a:rPr>
                <a:t>5</a:t>
              </a:r>
              <a:endParaRPr lang="en-US" altLang="zh-CN" sz="2800" noProof="1">
                <a:effectLst>
                  <a:outerShdw blurRad="38100" dist="38100" dir="2700000">
                    <a:srgbClr val="C0C0C0"/>
                  </a:outerShdw>
                </a:effectLst>
                <a:ea typeface="宋体" pitchFamily="2" charset="-122"/>
              </a:endParaRPr>
            </a:p>
          </p:txBody>
        </p:sp>
        <p:sp>
          <p:nvSpPr>
            <p:cNvPr id="41021" name="文本框 41020"/>
            <p:cNvSpPr txBox="1"/>
            <p:nvPr/>
          </p:nvSpPr>
          <p:spPr>
            <a:xfrm>
              <a:off x="1378" y="2257"/>
              <a:ext cx="227" cy="327"/>
            </a:xfrm>
            <a:prstGeom prst="rect">
              <a:avLst/>
            </a:prstGeom>
            <a:noFill/>
            <a:ln w="9525">
              <a:noFill/>
              <a:miter/>
            </a:ln>
          </p:spPr>
          <p:txBody>
            <a:bodyPr>
              <a:spAutoFit/>
            </a:bodyPr>
            <a:lstStyle/>
            <a:p>
              <a:pPr eaLnBrk="0" hangingPunct="0">
                <a:spcBef>
                  <a:spcPct val="0"/>
                </a:spcBef>
              </a:pPr>
              <a:r>
                <a:rPr lang="en-US" altLang="zh-CN" sz="2800" noProof="1">
                  <a:solidFill>
                    <a:srgbClr val="FF0000"/>
                  </a:solidFill>
                  <a:effectLst>
                    <a:outerShdw blurRad="38100" dist="38100" dir="2700000">
                      <a:srgbClr val="C0C0C0"/>
                    </a:outerShdw>
                  </a:effectLst>
                  <a:ea typeface="宋体" pitchFamily="2" charset="-122"/>
                  <a:cs typeface="+mn-ea"/>
                </a:rPr>
                <a:t>2</a:t>
              </a:r>
              <a:endParaRPr lang="en-US" altLang="zh-CN" sz="2800" noProof="1">
                <a:solidFill>
                  <a:srgbClr val="FF0000"/>
                </a:solidFill>
                <a:effectLst>
                  <a:outerShdw blurRad="38100" dist="38100" dir="2700000">
                    <a:srgbClr val="C0C0C0"/>
                  </a:outerShdw>
                </a:effectLst>
                <a:ea typeface="宋体" pitchFamily="2" charset="-122"/>
              </a:endParaRPr>
            </a:p>
          </p:txBody>
        </p:sp>
        <p:sp>
          <p:nvSpPr>
            <p:cNvPr id="15422" name="直接连接符 41021"/>
            <p:cNvSpPr>
              <a:spLocks noChangeShapeType="1"/>
            </p:cNvSpPr>
            <p:nvPr/>
          </p:nvSpPr>
          <p:spPr bwMode="auto">
            <a:xfrm rot="-399718">
              <a:off x="1494" y="1774"/>
              <a:ext cx="1050" cy="337"/>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5423" name="直接连接符 41022"/>
            <p:cNvSpPr>
              <a:spLocks noChangeShapeType="1"/>
            </p:cNvSpPr>
            <p:nvPr/>
          </p:nvSpPr>
          <p:spPr bwMode="auto">
            <a:xfrm rot="419865" flipV="1">
              <a:off x="1197" y="2432"/>
              <a:ext cx="1235" cy="303"/>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5424" name="直接连接符 41023"/>
            <p:cNvSpPr>
              <a:spLocks noChangeShapeType="1"/>
            </p:cNvSpPr>
            <p:nvPr/>
          </p:nvSpPr>
          <p:spPr bwMode="auto">
            <a:xfrm flipH="1">
              <a:off x="1200" y="1825"/>
              <a:ext cx="292" cy="815"/>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5425" name="任意多边形 41024"/>
            <p:cNvSpPr>
              <a:spLocks noChangeArrowheads="1"/>
            </p:cNvSpPr>
            <p:nvPr/>
          </p:nvSpPr>
          <p:spPr bwMode="auto">
            <a:xfrm flipV="1">
              <a:off x="1426" y="1873"/>
              <a:ext cx="240" cy="96"/>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5426" name="任意多边形 41025"/>
            <p:cNvSpPr>
              <a:spLocks noChangeAspect="1" noChangeArrowheads="1"/>
            </p:cNvSpPr>
            <p:nvPr/>
          </p:nvSpPr>
          <p:spPr bwMode="auto">
            <a:xfrm rot="967655">
              <a:off x="1234" y="2401"/>
              <a:ext cx="172" cy="17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spTree>
    <p:extLst>
      <p:ext uri="{BB962C8B-B14F-4D97-AF65-F5344CB8AC3E}">
        <p14:creationId xmlns:p14="http://schemas.microsoft.com/office/powerpoint/2010/main" val="4668352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nodeType="clickEffect">
                                  <p:stCondLst>
                                    <p:cond delay="0"/>
                                  </p:stCondLst>
                                  <p:childTnLst>
                                    <p:set>
                                      <p:cBhvr>
                                        <p:cTn id="6" dur="1" fill="hold">
                                          <p:stCondLst>
                                            <p:cond delay="0"/>
                                          </p:stCondLst>
                                        </p:cTn>
                                        <p:tgtEl>
                                          <p:spTgt spid="40995"/>
                                        </p:tgtEl>
                                        <p:attrNameLst>
                                          <p:attrName>style.visibility</p:attrName>
                                        </p:attrNameLst>
                                      </p:cBhvr>
                                      <p:to>
                                        <p:strVal val="visible"/>
                                      </p:to>
                                    </p:set>
                                    <p:anim calcmode="lin" valueType="num">
                                      <p:cBhvr>
                                        <p:cTn id="7" dur="500" fill="hold"/>
                                        <p:tgtEl>
                                          <p:spTgt spid="40995"/>
                                        </p:tgtEl>
                                        <p:attrNameLst>
                                          <p:attrName>ppt_w</p:attrName>
                                        </p:attrNameLst>
                                      </p:cBhvr>
                                      <p:tavLst>
                                        <p:tav tm="0">
                                          <p:val>
                                            <p:fltVal val="0"/>
                                          </p:val>
                                        </p:tav>
                                        <p:tav tm="100000">
                                          <p:val>
                                            <p:strVal val="#ppt_w"/>
                                          </p:val>
                                        </p:tav>
                                      </p:tavLst>
                                    </p:anim>
                                    <p:anim calcmode="lin" valueType="num">
                                      <p:cBhvr>
                                        <p:cTn id="8" dur="500" fill="hold"/>
                                        <p:tgtEl>
                                          <p:spTgt spid="40995"/>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7" presetClass="entr" presetSubtype="0" fill="hold" nodeType="clickEffect">
                                  <p:stCondLst>
                                    <p:cond delay="0"/>
                                  </p:stCondLst>
                                  <p:childTnLst>
                                    <p:set>
                                      <p:cBhvr>
                                        <p:cTn id="12" dur="1" fill="hold">
                                          <p:stCondLst>
                                            <p:cond delay="0"/>
                                          </p:stCondLst>
                                        </p:cTn>
                                        <p:tgtEl>
                                          <p:spTgt spid="41019"/>
                                        </p:tgtEl>
                                        <p:attrNameLst>
                                          <p:attrName>style.visibility</p:attrName>
                                        </p:attrNameLst>
                                      </p:cBhvr>
                                      <p:to>
                                        <p:strVal val="visible"/>
                                      </p:to>
                                    </p:set>
                                    <p:animEffect transition="in" filter="fade">
                                      <p:cBhvr>
                                        <p:cTn id="13" dur="1000"/>
                                        <p:tgtEl>
                                          <p:spTgt spid="41019"/>
                                        </p:tgtEl>
                                      </p:cBhvr>
                                    </p:animEffect>
                                    <p:anim calcmode="lin" valueType="num">
                                      <p:cBhvr>
                                        <p:cTn id="14" dur="1000" fill="hold"/>
                                        <p:tgtEl>
                                          <p:spTgt spid="41019"/>
                                        </p:tgtEl>
                                        <p:attrNameLst>
                                          <p:attrName>ppt_x</p:attrName>
                                        </p:attrNameLst>
                                      </p:cBhvr>
                                      <p:tavLst>
                                        <p:tav tm="0">
                                          <p:val>
                                            <p:strVal val="#ppt_x"/>
                                          </p:val>
                                        </p:tav>
                                        <p:tav tm="100000">
                                          <p:val>
                                            <p:strVal val="#ppt_x"/>
                                          </p:val>
                                        </p:tav>
                                      </p:tavLst>
                                    </p:anim>
                                    <p:anim calcmode="lin" valueType="num">
                                      <p:cBhvr>
                                        <p:cTn id="15" dur="1000" fill="hold"/>
                                        <p:tgtEl>
                                          <p:spTgt spid="41019"/>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17" presetClass="entr" presetSubtype="10" fill="hold" nodeType="clickEffect">
                                  <p:stCondLst>
                                    <p:cond delay="0"/>
                                  </p:stCondLst>
                                  <p:childTnLst>
                                    <p:set>
                                      <p:cBhvr>
                                        <p:cTn id="19" dur="1" fill="hold">
                                          <p:stCondLst>
                                            <p:cond delay="0"/>
                                          </p:stCondLst>
                                        </p:cTn>
                                        <p:tgtEl>
                                          <p:spTgt spid="41003"/>
                                        </p:tgtEl>
                                        <p:attrNameLst>
                                          <p:attrName>style.visibility</p:attrName>
                                        </p:attrNameLst>
                                      </p:cBhvr>
                                      <p:to>
                                        <p:strVal val="visible"/>
                                      </p:to>
                                    </p:set>
                                    <p:anim calcmode="lin" valueType="num">
                                      <p:cBhvr>
                                        <p:cTn id="20" dur="500" fill="hold"/>
                                        <p:tgtEl>
                                          <p:spTgt spid="41003"/>
                                        </p:tgtEl>
                                        <p:attrNameLst>
                                          <p:attrName>ppt_w</p:attrName>
                                        </p:attrNameLst>
                                      </p:cBhvr>
                                      <p:tavLst>
                                        <p:tav tm="0">
                                          <p:val>
                                            <p:fltVal val="0"/>
                                          </p:val>
                                        </p:tav>
                                        <p:tav tm="100000">
                                          <p:val>
                                            <p:strVal val="#ppt_w"/>
                                          </p:val>
                                        </p:tav>
                                      </p:tavLst>
                                    </p:anim>
                                    <p:anim calcmode="lin" valueType="num">
                                      <p:cBhvr>
                                        <p:cTn id="21" dur="500" fill="hold"/>
                                        <p:tgtEl>
                                          <p:spTgt spid="41003"/>
                                        </p:tgtEl>
                                        <p:attrNameLst>
                                          <p:attrName>ppt_h</p:attrName>
                                        </p:attrNameLst>
                                      </p:cBhvr>
                                      <p:tavLst>
                                        <p:tav tm="0">
                                          <p:val>
                                            <p:strVal val="#ppt_h"/>
                                          </p:val>
                                        </p:tav>
                                        <p:tav tm="100000">
                                          <p:val>
                                            <p:strVal val="#ppt_h"/>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7" presetClass="entr" presetSubtype="0" fill="hold" nodeType="clickEffect">
                                  <p:stCondLst>
                                    <p:cond delay="0"/>
                                  </p:stCondLst>
                                  <p:childTnLst>
                                    <p:set>
                                      <p:cBhvr>
                                        <p:cTn id="25" dur="1" fill="hold">
                                          <p:stCondLst>
                                            <p:cond delay="0"/>
                                          </p:stCondLst>
                                        </p:cTn>
                                        <p:tgtEl>
                                          <p:spTgt spid="41011"/>
                                        </p:tgtEl>
                                        <p:attrNameLst>
                                          <p:attrName>style.visibility</p:attrName>
                                        </p:attrNameLst>
                                      </p:cBhvr>
                                      <p:to>
                                        <p:strVal val="visible"/>
                                      </p:to>
                                    </p:set>
                                    <p:animEffect transition="in" filter="fade">
                                      <p:cBhvr>
                                        <p:cTn id="26" dur="1000"/>
                                        <p:tgtEl>
                                          <p:spTgt spid="41011"/>
                                        </p:tgtEl>
                                      </p:cBhvr>
                                    </p:animEffect>
                                    <p:anim calcmode="lin" valueType="num">
                                      <p:cBhvr>
                                        <p:cTn id="27" dur="1000" fill="hold"/>
                                        <p:tgtEl>
                                          <p:spTgt spid="41011"/>
                                        </p:tgtEl>
                                        <p:attrNameLst>
                                          <p:attrName>ppt_x</p:attrName>
                                        </p:attrNameLst>
                                      </p:cBhvr>
                                      <p:tavLst>
                                        <p:tav tm="0">
                                          <p:val>
                                            <p:strVal val="#ppt_x"/>
                                          </p:val>
                                        </p:tav>
                                        <p:tav tm="100000">
                                          <p:val>
                                            <p:strVal val="#ppt_x"/>
                                          </p:val>
                                        </p:tav>
                                      </p:tavLst>
                                    </p:anim>
                                    <p:anim calcmode="lin" valueType="num">
                                      <p:cBhvr>
                                        <p:cTn id="28" dur="1000" fill="hold"/>
                                        <p:tgtEl>
                                          <p:spTgt spid="41011"/>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19" presetClass="entr" presetSubtype="10" fill="hold" nodeType="clickEffect">
                                  <p:stCondLst>
                                    <p:cond delay="0"/>
                                  </p:stCondLst>
                                  <p:childTnLst>
                                    <p:set>
                                      <p:cBhvr>
                                        <p:cTn id="32" dur="1" fill="hold">
                                          <p:stCondLst>
                                            <p:cond delay="0"/>
                                          </p:stCondLst>
                                        </p:cTn>
                                        <p:tgtEl>
                                          <p:spTgt spid="40992"/>
                                        </p:tgtEl>
                                        <p:attrNameLst>
                                          <p:attrName>style.visibility</p:attrName>
                                        </p:attrNameLst>
                                      </p:cBhvr>
                                      <p:to>
                                        <p:strVal val="visible"/>
                                      </p:to>
                                    </p:set>
                                    <p:anim calcmode="lin" valueType="num">
                                      <p:cBhvr>
                                        <p:cTn id="33" dur="5000" fill="hold"/>
                                        <p:tgtEl>
                                          <p:spTgt spid="40992"/>
                                        </p:tgtEl>
                                        <p:attrNameLst>
                                          <p:attrName>ppt_w</p:attrName>
                                        </p:attrNameLst>
                                      </p:cBhvr>
                                      <p:tavLst>
                                        <p:tav tm="0" fmla="#ppt_w*sin(2.5*pi*$)">
                                          <p:val>
                                            <p:fltVal val="0"/>
                                          </p:val>
                                        </p:tav>
                                        <p:tav tm="100000">
                                          <p:val>
                                            <p:fltVal val="1"/>
                                          </p:val>
                                        </p:tav>
                                      </p:tavLst>
                                    </p:anim>
                                    <p:anim calcmode="lin" valueType="num">
                                      <p:cBhvr>
                                        <p:cTn id="34" dur="5000" fill="hold"/>
                                        <p:tgtEl>
                                          <p:spTgt spid="4099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6385" name="图片 1" descr="图片3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386" name="组合 95233"/>
          <p:cNvGrpSpPr>
            <a:grpSpLocks/>
          </p:cNvGrpSpPr>
          <p:nvPr/>
        </p:nvGrpSpPr>
        <p:grpSpPr bwMode="auto">
          <a:xfrm>
            <a:off x="2460625" y="312739"/>
            <a:ext cx="3346450" cy="3889375"/>
            <a:chOff x="340" y="0"/>
            <a:chExt cx="1976" cy="2297"/>
          </a:xfrm>
        </p:grpSpPr>
        <p:graphicFrame>
          <p:nvGraphicFramePr>
            <p:cNvPr id="16387" name="内容占位符 95234"/>
            <p:cNvGraphicFramePr>
              <a:graphicFrameLocks/>
            </p:cNvGraphicFramePr>
            <p:nvPr/>
          </p:nvGraphicFramePr>
          <p:xfrm>
            <a:off x="1247" y="0"/>
            <a:ext cx="277" cy="453"/>
          </p:xfrm>
          <a:graphic>
            <a:graphicData uri="http://schemas.openxmlformats.org/presentationml/2006/ole">
              <mc:AlternateContent xmlns:mc="http://schemas.openxmlformats.org/markup-compatibility/2006">
                <mc:Choice xmlns:v="urn:schemas-microsoft-com:vml" Requires="v">
                  <p:oleObj spid="_x0000_s43016" r:id="rId4" imgW="140017" imgH="228917" progId="Equation.DSMT4">
                    <p:embed/>
                  </p:oleObj>
                </mc:Choice>
                <mc:Fallback>
                  <p:oleObj r:id="rId4" imgW="140017" imgH="228917" progId="Equation.DSMT4">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47" y="0"/>
                          <a:ext cx="277" cy="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16388" name="对象 95235"/>
            <p:cNvGraphicFramePr>
              <a:graphicFrameLocks/>
            </p:cNvGraphicFramePr>
            <p:nvPr/>
          </p:nvGraphicFramePr>
          <p:xfrm>
            <a:off x="2064" y="663"/>
            <a:ext cx="252" cy="453"/>
          </p:xfrm>
          <a:graphic>
            <a:graphicData uri="http://schemas.openxmlformats.org/presentationml/2006/ole">
              <mc:AlternateContent xmlns:mc="http://schemas.openxmlformats.org/markup-compatibility/2006">
                <mc:Choice xmlns:v="urn:schemas-microsoft-com:vml" Requires="v">
                  <p:oleObj spid="_x0000_s43017" r:id="rId6" imgW="127042" imgH="228422" progId="Equation.DSMT4">
                    <p:embed/>
                  </p:oleObj>
                </mc:Choice>
                <mc:Fallback>
                  <p:oleObj r:id="rId6" imgW="127042" imgH="228422" progId="Equation.DSMT4">
                    <p:embed/>
                    <p:pic>
                      <p:nvPicPr>
                        <p:cNvPr id="0" name=""/>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64" y="663"/>
                          <a:ext cx="252" cy="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16389" name="对象 95236"/>
            <p:cNvGraphicFramePr>
              <a:graphicFrameLocks/>
            </p:cNvGraphicFramePr>
            <p:nvPr/>
          </p:nvGraphicFramePr>
          <p:xfrm>
            <a:off x="1973" y="1298"/>
            <a:ext cx="277" cy="453"/>
          </p:xfrm>
          <a:graphic>
            <a:graphicData uri="http://schemas.openxmlformats.org/presentationml/2006/ole">
              <mc:AlternateContent xmlns:mc="http://schemas.openxmlformats.org/markup-compatibility/2006">
                <mc:Choice xmlns:v="urn:schemas-microsoft-com:vml" Requires="v">
                  <p:oleObj spid="_x0000_s43018" r:id="rId8" imgW="140017" imgH="228917" progId="Equation.DSMT4">
                    <p:embed/>
                  </p:oleObj>
                </mc:Choice>
                <mc:Fallback>
                  <p:oleObj r:id="rId8" imgW="140017" imgH="228917" progId="Equation.DSMT4">
                    <p:embed/>
                    <p:pic>
                      <p:nvPicPr>
                        <p:cNvPr id="0" name=""/>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73" y="1298"/>
                          <a:ext cx="277" cy="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16390" name="对象 95237"/>
            <p:cNvGraphicFramePr>
              <a:graphicFrameLocks/>
            </p:cNvGraphicFramePr>
            <p:nvPr/>
          </p:nvGraphicFramePr>
          <p:xfrm>
            <a:off x="340" y="346"/>
            <a:ext cx="1712" cy="1951"/>
          </p:xfrm>
          <a:graphic>
            <a:graphicData uri="http://schemas.openxmlformats.org/presentationml/2006/ole">
              <mc:AlternateContent xmlns:mc="http://schemas.openxmlformats.org/markup-compatibility/2006">
                <mc:Choice xmlns:v="urn:schemas-microsoft-com:vml" Requires="v">
                  <p:oleObj spid="_x0000_s43019" r:id="rId10" imgW="1454357" imgH="1657757" progId="Flash.Movie">
                    <p:embed/>
                  </p:oleObj>
                </mc:Choice>
                <mc:Fallback>
                  <p:oleObj r:id="rId10" imgW="1454357" imgH="1657757" progId="Flash.Movie">
                    <p:embed/>
                    <p:pic>
                      <p:nvPicPr>
                        <p:cNvPr id="0" name=""/>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40" y="346"/>
                          <a:ext cx="1712" cy="1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aphicFrame>
        <p:nvGraphicFramePr>
          <p:cNvPr id="95239" name="对象 95238"/>
          <p:cNvGraphicFramePr>
            <a:graphicFrameLocks/>
          </p:cNvGraphicFramePr>
          <p:nvPr/>
        </p:nvGraphicFramePr>
        <p:xfrm>
          <a:off x="2897189" y="1757364"/>
          <a:ext cx="1811337" cy="1482725"/>
        </p:xfrm>
        <a:graphic>
          <a:graphicData uri="http://schemas.openxmlformats.org/presentationml/2006/ole">
            <mc:AlternateContent xmlns:mc="http://schemas.openxmlformats.org/markup-compatibility/2006">
              <mc:Choice xmlns:v="urn:schemas-microsoft-com:vml" Requires="v">
                <p:oleObj spid="_x0000_s43020" r:id="rId12" imgW="885557" imgH="725357" progId="Flash.Movie">
                  <p:embed/>
                </p:oleObj>
              </mc:Choice>
              <mc:Fallback>
                <p:oleObj r:id="rId12" imgW="885557" imgH="725357" progId="Flash.Movie">
                  <p:embed/>
                  <p:pic>
                    <p:nvPicPr>
                      <p:cNvPr id="0" name=""/>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897189" y="1757364"/>
                        <a:ext cx="1811337"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95240" name="对象 95239"/>
          <p:cNvGraphicFramePr>
            <a:graphicFrameLocks/>
          </p:cNvGraphicFramePr>
          <p:nvPr/>
        </p:nvGraphicFramePr>
        <p:xfrm>
          <a:off x="3262314" y="1812925"/>
          <a:ext cx="1512887" cy="1422400"/>
        </p:xfrm>
        <a:graphic>
          <a:graphicData uri="http://schemas.openxmlformats.org/presentationml/2006/ole">
            <mc:AlternateContent xmlns:mc="http://schemas.openxmlformats.org/markup-compatibility/2006">
              <mc:Choice xmlns:v="urn:schemas-microsoft-com:vml" Requires="v">
                <p:oleObj spid="_x0000_s43021" r:id="rId14" imgW="772517" imgH="725357" progId="Flash.Movie">
                  <p:embed/>
                </p:oleObj>
              </mc:Choice>
              <mc:Fallback>
                <p:oleObj r:id="rId14" imgW="772517" imgH="725357" progId="Flash.Movie">
                  <p:embed/>
                  <p:pic>
                    <p:nvPicPr>
                      <p:cNvPr id="0" name=""/>
                      <p:cNvPicPr>
                        <a:picLocks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262314" y="1812925"/>
                        <a:ext cx="1512887"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95241" name="对象 95240"/>
          <p:cNvGraphicFramePr>
            <a:graphicFrameLocks/>
          </p:cNvGraphicFramePr>
          <p:nvPr/>
        </p:nvGraphicFramePr>
        <p:xfrm>
          <a:off x="3000376" y="1803400"/>
          <a:ext cx="1687513" cy="2325688"/>
        </p:xfrm>
        <a:graphic>
          <a:graphicData uri="http://schemas.openxmlformats.org/presentationml/2006/ole">
            <mc:AlternateContent xmlns:mc="http://schemas.openxmlformats.org/markup-compatibility/2006">
              <mc:Choice xmlns:v="urn:schemas-microsoft-com:vml" Requires="v">
                <p:oleObj spid="_x0000_s43022" r:id="rId16" imgW="2237357" imgH="3083357" progId="Flash.Movie">
                  <p:embed/>
                </p:oleObj>
              </mc:Choice>
              <mc:Fallback>
                <p:oleObj r:id="rId16" imgW="2237357" imgH="3083357" progId="Flash.Movie">
                  <p:embed/>
                  <p:pic>
                    <p:nvPicPr>
                      <p:cNvPr id="0" name=""/>
                      <p:cNvPicPr>
                        <a:picLocks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000376" y="1803400"/>
                        <a:ext cx="1687513" cy="232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95242" name="文本框 95241"/>
          <p:cNvSpPr txBox="1"/>
          <p:nvPr/>
        </p:nvSpPr>
        <p:spPr>
          <a:xfrm>
            <a:off x="1847851" y="1"/>
            <a:ext cx="7777163" cy="507831"/>
          </a:xfrm>
          <a:prstGeom prst="rect">
            <a:avLst/>
          </a:prstGeom>
          <a:noFill/>
          <a:ln w="9525">
            <a:noFill/>
            <a:miter/>
          </a:ln>
        </p:spPr>
        <p:txBody>
          <a:bodyPr>
            <a:spAutoFit/>
          </a:bodyPr>
          <a:lstStyle/>
          <a:p>
            <a:pPr>
              <a:lnSpc>
                <a:spcPct val="150000"/>
              </a:lnSpc>
              <a:spcBef>
                <a:spcPct val="50000"/>
              </a:spcBef>
            </a:pPr>
            <a:r>
              <a:rPr lang="zh-CN" altLang="en-US" b="1">
                <a:effectLst>
                  <a:outerShdw blurRad="38100" dist="38100" dir="2700000" algn="tl">
                    <a:srgbClr val="C0C0C0"/>
                  </a:outerShdw>
                </a:effectLst>
                <a:latin typeface="宋体-方正超大字符集" charset="0"/>
                <a:ea typeface="宋体-方正超大字符集" charset="0"/>
              </a:rPr>
              <a:t>同位角、内错角和同旁内角的结构特征：</a:t>
            </a:r>
          </a:p>
        </p:txBody>
      </p:sp>
      <p:graphicFrame>
        <p:nvGraphicFramePr>
          <p:cNvPr id="95243" name="表格 95242"/>
          <p:cNvGraphicFramePr/>
          <p:nvPr/>
        </p:nvGraphicFramePr>
        <p:xfrm>
          <a:off x="2208214" y="3860800"/>
          <a:ext cx="7775575" cy="2336800"/>
        </p:xfrm>
        <a:graphic>
          <a:graphicData uri="http://schemas.openxmlformats.org/drawingml/2006/table">
            <a:tbl>
              <a:tblPr/>
              <a:tblGrid>
                <a:gridCol w="1825625"/>
                <a:gridCol w="1487488"/>
                <a:gridCol w="1824037"/>
                <a:gridCol w="2638425"/>
              </a:tblGrid>
              <a:tr h="579356">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sz="2800" dirty="0"/>
                    </a:p>
                  </a:txBody>
                  <a:tcPr marT="45739" marB="4573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sz="3200" b="1" dirty="0">
                          <a:solidFill>
                            <a:srgbClr val="0000FF"/>
                          </a:solidFill>
                          <a:ea typeface="宋体-方正超大字符集" pitchFamily="65" charset="-122"/>
                        </a:rPr>
                        <a:t>截线</a:t>
                      </a:r>
                    </a:p>
                  </a:txBody>
                  <a:tcPr marT="45739" marB="45739"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sz="3200" b="1" dirty="0">
                          <a:solidFill>
                            <a:srgbClr val="0000FF"/>
                          </a:solidFill>
                          <a:ea typeface="宋体-方正超大字符集" pitchFamily="65" charset="-122"/>
                        </a:rPr>
                        <a:t>被截线</a:t>
                      </a:r>
                    </a:p>
                  </a:txBody>
                  <a:tcPr marT="45739" marB="45739"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sz="3200" b="1" dirty="0">
                          <a:solidFill>
                            <a:srgbClr val="0000FF"/>
                          </a:solidFill>
                          <a:ea typeface="宋体-方正超大字符集" pitchFamily="65" charset="-122"/>
                        </a:rPr>
                        <a:t>结构特征</a:t>
                      </a:r>
                    </a:p>
                  </a:txBody>
                  <a:tcPr marT="45739" marB="45739"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79356">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3200" b="1" dirty="0">
                          <a:solidFill>
                            <a:srgbClr val="0000FF"/>
                          </a:solidFill>
                          <a:ea typeface="宋体-方正超大字符集" pitchFamily="65" charset="-122"/>
                        </a:rPr>
                        <a:t>同位角</a:t>
                      </a:r>
                    </a:p>
                  </a:txBody>
                  <a:tcPr marT="45739" marB="4573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sz="2800" dirty="0"/>
                    </a:p>
                  </a:txBody>
                  <a:tcPr marT="45739" marB="4573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sz="2800" dirty="0"/>
                    </a:p>
                  </a:txBody>
                  <a:tcPr marT="45739" marB="4573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sz="2800" dirty="0"/>
                    </a:p>
                  </a:txBody>
                  <a:tcPr marT="45739" marB="4573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79356">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3200" b="1" dirty="0">
                          <a:solidFill>
                            <a:srgbClr val="0000FF"/>
                          </a:solidFill>
                          <a:ea typeface="宋体-方正超大字符集" pitchFamily="65" charset="-122"/>
                        </a:rPr>
                        <a:t>内错角</a:t>
                      </a:r>
                    </a:p>
                  </a:txBody>
                  <a:tcPr marT="45739" marB="4573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sz="2800" dirty="0"/>
                    </a:p>
                  </a:txBody>
                  <a:tcPr marT="45739" marB="4573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sz="2800" dirty="0"/>
                    </a:p>
                  </a:txBody>
                  <a:tcPr marT="45739" marB="4573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sz="2800" dirty="0"/>
                    </a:p>
                  </a:txBody>
                  <a:tcPr marT="45739" marB="4573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98732">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3200" b="1" dirty="0">
                          <a:solidFill>
                            <a:srgbClr val="0000FF"/>
                          </a:solidFill>
                          <a:ea typeface="宋体-方正超大字符集" pitchFamily="65" charset="-122"/>
                        </a:rPr>
                        <a:t>同旁内角</a:t>
                      </a:r>
                    </a:p>
                  </a:txBody>
                  <a:tcPr marT="45739" marB="4573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sz="2800" dirty="0"/>
                    </a:p>
                  </a:txBody>
                  <a:tcPr marT="45739" marB="4573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sz="2800" dirty="0"/>
                    </a:p>
                  </a:txBody>
                  <a:tcPr marT="45739" marB="4573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Comic Sans MS" pitchFamily="66"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sz="2800" dirty="0"/>
                    </a:p>
                  </a:txBody>
                  <a:tcPr marT="45739" marB="4573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95270" name="矩形 95269"/>
          <p:cNvSpPr>
            <a:spLocks noChangeArrowheads="1"/>
          </p:cNvSpPr>
          <p:nvPr/>
        </p:nvSpPr>
        <p:spPr bwMode="auto">
          <a:xfrm>
            <a:off x="5664201" y="5661026"/>
            <a:ext cx="160496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b="1">
                <a:solidFill>
                  <a:srgbClr val="FF0000"/>
                </a:solidFill>
                <a:latin typeface="Times New Roman" charset="0"/>
                <a:ea typeface="宋体-方正超大字符集" charset="0"/>
              </a:rPr>
              <a:t>之间</a:t>
            </a:r>
          </a:p>
        </p:txBody>
      </p:sp>
      <p:sp>
        <p:nvSpPr>
          <p:cNvPr id="95271" name="矩形 95270"/>
          <p:cNvSpPr>
            <a:spLocks noChangeArrowheads="1"/>
          </p:cNvSpPr>
          <p:nvPr/>
        </p:nvSpPr>
        <p:spPr bwMode="auto">
          <a:xfrm>
            <a:off x="5722939" y="4940301"/>
            <a:ext cx="15208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b="1">
                <a:solidFill>
                  <a:srgbClr val="FF0000"/>
                </a:solidFill>
                <a:latin typeface="Times New Roman" charset="0"/>
                <a:ea typeface="宋体-方正超大字符集" charset="0"/>
              </a:rPr>
              <a:t>之间</a:t>
            </a:r>
          </a:p>
        </p:txBody>
      </p:sp>
      <p:sp>
        <p:nvSpPr>
          <p:cNvPr id="95272" name="矩形 95271"/>
          <p:cNvSpPr>
            <a:spLocks noChangeArrowheads="1"/>
          </p:cNvSpPr>
          <p:nvPr/>
        </p:nvSpPr>
        <p:spPr bwMode="auto">
          <a:xfrm>
            <a:off x="5718176" y="4411664"/>
            <a:ext cx="1604963"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b="1">
                <a:solidFill>
                  <a:srgbClr val="FF0000"/>
                </a:solidFill>
                <a:latin typeface="Times New Roman" charset="0"/>
                <a:ea typeface="宋体-方正超大字符集" charset="0"/>
              </a:rPr>
              <a:t>同侧</a:t>
            </a:r>
          </a:p>
        </p:txBody>
      </p:sp>
      <p:sp>
        <p:nvSpPr>
          <p:cNvPr id="95273" name="矩形 95272"/>
          <p:cNvSpPr>
            <a:spLocks noChangeArrowheads="1"/>
          </p:cNvSpPr>
          <p:nvPr/>
        </p:nvSpPr>
        <p:spPr bwMode="auto">
          <a:xfrm>
            <a:off x="4140200" y="5661026"/>
            <a:ext cx="1519238"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b="1">
                <a:solidFill>
                  <a:srgbClr val="FF0000"/>
                </a:solidFill>
                <a:latin typeface="Times New Roman" charset="0"/>
                <a:ea typeface="宋体-方正超大字符集" charset="0"/>
              </a:rPr>
              <a:t>同旁</a:t>
            </a:r>
          </a:p>
        </p:txBody>
      </p:sp>
      <p:sp>
        <p:nvSpPr>
          <p:cNvPr id="95274" name="矩形 95273"/>
          <p:cNvSpPr>
            <a:spLocks noChangeArrowheads="1"/>
          </p:cNvSpPr>
          <p:nvPr/>
        </p:nvSpPr>
        <p:spPr bwMode="auto">
          <a:xfrm>
            <a:off x="4144963" y="5013326"/>
            <a:ext cx="14351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b="1">
                <a:solidFill>
                  <a:srgbClr val="FF0000"/>
                </a:solidFill>
                <a:latin typeface="Times New Roman" charset="0"/>
                <a:ea typeface="宋体-方正超大字符集" charset="0"/>
              </a:rPr>
              <a:t>两旁</a:t>
            </a:r>
          </a:p>
        </p:txBody>
      </p:sp>
      <p:sp>
        <p:nvSpPr>
          <p:cNvPr id="95275" name="矩形 95274"/>
          <p:cNvSpPr>
            <a:spLocks noChangeArrowheads="1"/>
          </p:cNvSpPr>
          <p:nvPr/>
        </p:nvSpPr>
        <p:spPr bwMode="auto">
          <a:xfrm>
            <a:off x="4144963" y="4365625"/>
            <a:ext cx="1435100"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b="1">
                <a:solidFill>
                  <a:srgbClr val="FF0000"/>
                </a:solidFill>
                <a:latin typeface="Times New Roman" charset="0"/>
                <a:ea typeface="宋体-方正超大字符集" charset="0"/>
              </a:rPr>
              <a:t>同旁</a:t>
            </a:r>
          </a:p>
        </p:txBody>
      </p:sp>
      <p:sp>
        <p:nvSpPr>
          <p:cNvPr id="95276" name="矩形 95275"/>
          <p:cNvSpPr>
            <a:spLocks noChangeArrowheads="1"/>
          </p:cNvSpPr>
          <p:nvPr/>
        </p:nvSpPr>
        <p:spPr bwMode="auto">
          <a:xfrm>
            <a:off x="7518401" y="4437064"/>
            <a:ext cx="1604963"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altLang="zh-CN" sz="4000" b="1">
                <a:solidFill>
                  <a:srgbClr val="FF0000"/>
                </a:solidFill>
                <a:latin typeface="Comic Sans MS" charset="0"/>
                <a:ea typeface="宋体-方正超大字符集" charset="0"/>
              </a:rPr>
              <a:t>F</a:t>
            </a:r>
          </a:p>
        </p:txBody>
      </p:sp>
      <p:sp>
        <p:nvSpPr>
          <p:cNvPr id="95277" name="矩形 95276"/>
          <p:cNvSpPr>
            <a:spLocks noChangeArrowheads="1"/>
          </p:cNvSpPr>
          <p:nvPr/>
        </p:nvSpPr>
        <p:spPr bwMode="auto">
          <a:xfrm>
            <a:off x="7518401" y="5013325"/>
            <a:ext cx="1604963"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altLang="zh-CN" sz="4000" b="1">
                <a:solidFill>
                  <a:srgbClr val="FF0000"/>
                </a:solidFill>
                <a:latin typeface="Comic Sans MS" charset="0"/>
                <a:ea typeface="宋体-方正超大字符集" charset="0"/>
              </a:rPr>
              <a:t>Z</a:t>
            </a:r>
          </a:p>
        </p:txBody>
      </p:sp>
      <p:sp>
        <p:nvSpPr>
          <p:cNvPr id="95278" name="矩形 95277"/>
          <p:cNvSpPr>
            <a:spLocks noChangeArrowheads="1"/>
          </p:cNvSpPr>
          <p:nvPr/>
        </p:nvSpPr>
        <p:spPr bwMode="auto">
          <a:xfrm>
            <a:off x="7535863" y="5589589"/>
            <a:ext cx="1604962"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altLang="zh-CN" sz="4000" b="1">
                <a:solidFill>
                  <a:srgbClr val="FF0000"/>
                </a:solidFill>
                <a:latin typeface="Comic Sans MS" charset="0"/>
                <a:ea typeface="宋体-方正超大字符集" charset="0"/>
              </a:rPr>
              <a:t>U</a:t>
            </a:r>
          </a:p>
        </p:txBody>
      </p:sp>
    </p:spTree>
    <p:extLst>
      <p:ext uri="{BB962C8B-B14F-4D97-AF65-F5344CB8AC3E}">
        <p14:creationId xmlns:p14="http://schemas.microsoft.com/office/powerpoint/2010/main" val="134273804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5241"/>
                                        </p:tgtEl>
                                        <p:attrNameLst>
                                          <p:attrName>style.visibility</p:attrName>
                                        </p:attrNameLst>
                                      </p:cBhvr>
                                      <p:to>
                                        <p:strVal val="visible"/>
                                      </p:to>
                                    </p:set>
                                    <p:animEffect transition="in" filter="fade">
                                      <p:cBhvr>
                                        <p:cTn id="7" dur="500"/>
                                        <p:tgtEl>
                                          <p:spTgt spid="9524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0" presetClass="path" presetSubtype="0" accel="50000" decel="50000" fill="hold" nodeType="clickEffect">
                                  <p:stCondLst>
                                    <p:cond delay="0"/>
                                  </p:stCondLst>
                                  <p:childTnLst>
                                    <p:animMotion origin="layout" path="M 4.16667E-6 2.59259E-6 L 0.47465 -0.23681 " pathEditMode="relative" rAng="0" ptsTypes="AA">
                                      <p:cBhvr>
                                        <p:cTn id="11" dur="2000" fill="hold"/>
                                        <p:tgtEl>
                                          <p:spTgt spid="95241"/>
                                        </p:tgtEl>
                                        <p:attrNameLst>
                                          <p:attrName>ppt_x,ppt_y</p:attrName>
                                        </p:attrNameLst>
                                      </p:cBhvr>
                                      <p:rCtr x="23700" y="-11900"/>
                                    </p:animMotion>
                                  </p:childTnLst>
                                </p:cTn>
                              </p:par>
                              <p:par>
                                <p:cTn id="12" presetID="6" presetClass="emph" presetSubtype="0" fill="hold" nodeType="withEffect">
                                  <p:stCondLst>
                                    <p:cond delay="0"/>
                                  </p:stCondLst>
                                  <p:childTnLst>
                                    <p:animScale>
                                      <p:cBhvr>
                                        <p:cTn id="13" dur="2000" fill="hold"/>
                                        <p:tgtEl>
                                          <p:spTgt spid="95241"/>
                                        </p:tgtEl>
                                      </p:cBhvr>
                                      <p:by x="50000" y="50000"/>
                                    </p:animScale>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95239"/>
                                        </p:tgtEl>
                                        <p:attrNameLst>
                                          <p:attrName>style.visibility</p:attrName>
                                        </p:attrNameLst>
                                      </p:cBhvr>
                                      <p:to>
                                        <p:strVal val="visible"/>
                                      </p:to>
                                    </p:set>
                                    <p:animEffect transition="in" filter="fade">
                                      <p:cBhvr>
                                        <p:cTn id="18" dur="500"/>
                                        <p:tgtEl>
                                          <p:spTgt spid="9523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0" presetClass="path" presetSubtype="0" accel="50000" decel="50000" fill="hold" nodeType="clickEffect">
                                  <p:stCondLst>
                                    <p:cond delay="0"/>
                                  </p:stCondLst>
                                  <p:childTnLst>
                                    <p:animMotion origin="layout" path="M -2.77778E-7 -2.22222E-6 L 0.51181 -0.01713 " pathEditMode="relative" rAng="0" ptsTypes="AA">
                                      <p:cBhvr>
                                        <p:cTn id="22" dur="2000" fill="hold"/>
                                        <p:tgtEl>
                                          <p:spTgt spid="95239"/>
                                        </p:tgtEl>
                                        <p:attrNameLst>
                                          <p:attrName>ppt_x,ppt_y</p:attrName>
                                        </p:attrNameLst>
                                      </p:cBhvr>
                                      <p:rCtr x="25600" y="-900"/>
                                    </p:animMotion>
                                  </p:childTnLst>
                                </p:cTn>
                              </p:par>
                              <p:par>
                                <p:cTn id="23" presetID="6" presetClass="emph" presetSubtype="0" fill="hold" nodeType="withEffect">
                                  <p:stCondLst>
                                    <p:cond delay="0"/>
                                  </p:stCondLst>
                                  <p:childTnLst>
                                    <p:animScale>
                                      <p:cBhvr>
                                        <p:cTn id="24" dur="2000" fill="hold"/>
                                        <p:tgtEl>
                                          <p:spTgt spid="95239"/>
                                        </p:tgtEl>
                                      </p:cBhvr>
                                      <p:by x="50000" y="50000"/>
                                    </p:animScale>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95240"/>
                                        </p:tgtEl>
                                        <p:attrNameLst>
                                          <p:attrName>style.visibility</p:attrName>
                                        </p:attrNameLst>
                                      </p:cBhvr>
                                      <p:to>
                                        <p:strVal val="visible"/>
                                      </p:to>
                                    </p:set>
                                    <p:animEffect transition="in" filter="fade">
                                      <p:cBhvr>
                                        <p:cTn id="29" dur="500"/>
                                        <p:tgtEl>
                                          <p:spTgt spid="95240"/>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0" presetClass="path" presetSubtype="0" accel="50000" decel="50000" fill="hold" nodeType="clickEffect">
                                  <p:stCondLst>
                                    <p:cond delay="0"/>
                                  </p:stCondLst>
                                  <p:childTnLst>
                                    <p:animMotion origin="layout" path="M -1.38889E-6 4.07407E-6 L 0.4882 0.11551 " pathEditMode="relative" rAng="0" ptsTypes="AA">
                                      <p:cBhvr>
                                        <p:cTn id="33" dur="2000" fill="hold"/>
                                        <p:tgtEl>
                                          <p:spTgt spid="95240"/>
                                        </p:tgtEl>
                                        <p:attrNameLst>
                                          <p:attrName>ppt_x,ppt_y</p:attrName>
                                        </p:attrNameLst>
                                      </p:cBhvr>
                                      <p:rCtr x="24400" y="5800"/>
                                    </p:animMotion>
                                  </p:childTnLst>
                                </p:cTn>
                              </p:par>
                              <p:par>
                                <p:cTn id="34" presetID="6" presetClass="emph" presetSubtype="0" fill="hold" nodeType="withEffect">
                                  <p:stCondLst>
                                    <p:cond delay="0"/>
                                  </p:stCondLst>
                                  <p:childTnLst>
                                    <p:animScale>
                                      <p:cBhvr>
                                        <p:cTn id="35" dur="2000" fill="hold"/>
                                        <p:tgtEl>
                                          <p:spTgt spid="95240"/>
                                        </p:tgtEl>
                                      </p:cBhvr>
                                      <p:by x="50000" y="50000"/>
                                    </p:animScale>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95275"/>
                                        </p:tgtEl>
                                        <p:attrNameLst>
                                          <p:attrName>style.visibility</p:attrName>
                                        </p:attrNameLst>
                                      </p:cBhvr>
                                      <p:to>
                                        <p:strVal val="visible"/>
                                      </p:to>
                                    </p:set>
                                    <p:animEffect transition="in" filter="wipe(down)">
                                      <p:cBhvr>
                                        <p:cTn id="40" dur="500"/>
                                        <p:tgtEl>
                                          <p:spTgt spid="95275"/>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95272"/>
                                        </p:tgtEl>
                                        <p:attrNameLst>
                                          <p:attrName>style.visibility</p:attrName>
                                        </p:attrNameLst>
                                      </p:cBhvr>
                                      <p:to>
                                        <p:strVal val="visible"/>
                                      </p:to>
                                    </p:set>
                                    <p:animEffect transition="in" filter="wipe(down)">
                                      <p:cBhvr>
                                        <p:cTn id="45" dur="500"/>
                                        <p:tgtEl>
                                          <p:spTgt spid="95272"/>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95276"/>
                                        </p:tgtEl>
                                        <p:attrNameLst>
                                          <p:attrName>style.visibility</p:attrName>
                                        </p:attrNameLst>
                                      </p:cBhvr>
                                      <p:to>
                                        <p:strVal val="visible"/>
                                      </p:to>
                                    </p:set>
                                    <p:animEffect transition="in" filter="wipe(down)">
                                      <p:cBhvr>
                                        <p:cTn id="50" dur="500"/>
                                        <p:tgtEl>
                                          <p:spTgt spid="95276"/>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95274"/>
                                        </p:tgtEl>
                                        <p:attrNameLst>
                                          <p:attrName>style.visibility</p:attrName>
                                        </p:attrNameLst>
                                      </p:cBhvr>
                                      <p:to>
                                        <p:strVal val="visible"/>
                                      </p:to>
                                    </p:set>
                                    <p:animEffect transition="in" filter="wipe(down)">
                                      <p:cBhvr>
                                        <p:cTn id="55" dur="500"/>
                                        <p:tgtEl>
                                          <p:spTgt spid="95274"/>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95271"/>
                                        </p:tgtEl>
                                        <p:attrNameLst>
                                          <p:attrName>style.visibility</p:attrName>
                                        </p:attrNameLst>
                                      </p:cBhvr>
                                      <p:to>
                                        <p:strVal val="visible"/>
                                      </p:to>
                                    </p:set>
                                    <p:animEffect transition="in" filter="wipe(down)">
                                      <p:cBhvr>
                                        <p:cTn id="60" dur="500"/>
                                        <p:tgtEl>
                                          <p:spTgt spid="95271"/>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95277"/>
                                        </p:tgtEl>
                                        <p:attrNameLst>
                                          <p:attrName>style.visibility</p:attrName>
                                        </p:attrNameLst>
                                      </p:cBhvr>
                                      <p:to>
                                        <p:strVal val="visible"/>
                                      </p:to>
                                    </p:set>
                                    <p:animEffect transition="in" filter="wipe(down)">
                                      <p:cBhvr>
                                        <p:cTn id="65" dur="500"/>
                                        <p:tgtEl>
                                          <p:spTgt spid="95277"/>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95273"/>
                                        </p:tgtEl>
                                        <p:attrNameLst>
                                          <p:attrName>style.visibility</p:attrName>
                                        </p:attrNameLst>
                                      </p:cBhvr>
                                      <p:to>
                                        <p:strVal val="visible"/>
                                      </p:to>
                                    </p:set>
                                    <p:animEffect transition="in" filter="wipe(down)">
                                      <p:cBhvr>
                                        <p:cTn id="70" dur="500"/>
                                        <p:tgtEl>
                                          <p:spTgt spid="95273"/>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95270"/>
                                        </p:tgtEl>
                                        <p:attrNameLst>
                                          <p:attrName>style.visibility</p:attrName>
                                        </p:attrNameLst>
                                      </p:cBhvr>
                                      <p:to>
                                        <p:strVal val="visible"/>
                                      </p:to>
                                    </p:set>
                                    <p:animEffect transition="in" filter="wipe(down)">
                                      <p:cBhvr>
                                        <p:cTn id="75" dur="500"/>
                                        <p:tgtEl>
                                          <p:spTgt spid="95270"/>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95278"/>
                                        </p:tgtEl>
                                        <p:attrNameLst>
                                          <p:attrName>style.visibility</p:attrName>
                                        </p:attrNameLst>
                                      </p:cBhvr>
                                      <p:to>
                                        <p:strVal val="visible"/>
                                      </p:to>
                                    </p:set>
                                    <p:animEffect transition="in" filter="wipe(down)">
                                      <p:cBhvr>
                                        <p:cTn id="80" dur="500"/>
                                        <p:tgtEl>
                                          <p:spTgt spid="952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70" grpId="0"/>
      <p:bldP spid="95271" grpId="0"/>
      <p:bldP spid="95272" grpId="0"/>
      <p:bldP spid="95273" grpId="0"/>
      <p:bldP spid="95274" grpId="0"/>
      <p:bldP spid="95275" grpId="0"/>
      <p:bldP spid="95276" grpId="0"/>
      <p:bldP spid="95277" grpId="0"/>
      <p:bldP spid="95278"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图片 1" descr="图片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6" name="矩形 52225"/>
          <p:cNvSpPr/>
          <p:nvPr/>
        </p:nvSpPr>
        <p:spPr>
          <a:xfrm>
            <a:off x="6003925" y="3230564"/>
            <a:ext cx="184150" cy="396875"/>
          </a:xfrm>
          <a:prstGeom prst="rect">
            <a:avLst/>
          </a:prstGeom>
          <a:noFill/>
          <a:ln w="9525">
            <a:noFill/>
            <a:miter/>
          </a:ln>
        </p:spPr>
        <p:txBody>
          <a:bodyPr wrap="none">
            <a:spAutoFit/>
          </a:bodyPr>
          <a:lstStyle/>
          <a:p>
            <a:pPr algn="ctr" eaLnBrk="0" hangingPunct="0">
              <a:spcBef>
                <a:spcPct val="0"/>
              </a:spcBef>
              <a:buClr>
                <a:srgbClr val="000000"/>
              </a:buClr>
            </a:pPr>
            <a:endParaRPr lang="zh-CN" altLang="en-US" sz="2000" b="1" noProof="1">
              <a:solidFill>
                <a:srgbClr val="E7092E"/>
              </a:solidFill>
              <a:effectLst>
                <a:outerShdw blurRad="38100" dist="38100" dir="2700000">
                  <a:srgbClr val="C0C0C0"/>
                </a:outerShdw>
              </a:effectLst>
              <a:ea typeface="宋体" pitchFamily="2" charset="-122"/>
            </a:endParaRPr>
          </a:p>
        </p:txBody>
      </p:sp>
      <p:sp>
        <p:nvSpPr>
          <p:cNvPr id="52227" name="矩形 52226"/>
          <p:cNvSpPr/>
          <p:nvPr/>
        </p:nvSpPr>
        <p:spPr>
          <a:xfrm>
            <a:off x="7859713" y="4437063"/>
            <a:ext cx="2324100" cy="495300"/>
          </a:xfrm>
          <a:prstGeom prst="rect">
            <a:avLst/>
          </a:prstGeom>
          <a:noFill/>
          <a:ln w="9525">
            <a:noFill/>
            <a:miter/>
          </a:ln>
        </p:spPr>
        <p: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indent="0">
              <a:buNone/>
            </a:pPr>
            <a:r>
              <a:rPr lang="zh-CN" altLang="en-US" b="1" noProof="1">
                <a:solidFill>
                  <a:srgbClr val="5C1961"/>
                </a:solidFill>
                <a:effectLst>
                  <a:outerShdw blurRad="38100" dist="38100" dir="2700000">
                    <a:srgbClr val="C0C0C0"/>
                  </a:outerShdw>
                </a:effectLst>
                <a:cs typeface="+mn-ea"/>
              </a:rPr>
              <a:t>形如字母“</a:t>
            </a:r>
            <a:r>
              <a:rPr lang="en-US" altLang="zh-CN" b="1" noProof="1">
                <a:solidFill>
                  <a:srgbClr val="5C1961"/>
                </a:solidFill>
                <a:effectLst>
                  <a:outerShdw blurRad="38100" dist="38100" dir="2700000">
                    <a:srgbClr val="C0C0C0"/>
                  </a:outerShdw>
                </a:effectLst>
                <a:cs typeface="+mn-ea"/>
              </a:rPr>
              <a:t>U”</a:t>
            </a:r>
            <a:endParaRPr lang="en-US" altLang="zh-CN" b="1" noProof="1">
              <a:solidFill>
                <a:srgbClr val="5C1961"/>
              </a:solidFill>
              <a:effectLst>
                <a:outerShdw blurRad="38100" dist="38100" dir="2700000">
                  <a:srgbClr val="C0C0C0"/>
                </a:outerShdw>
              </a:effectLst>
            </a:endParaRPr>
          </a:p>
        </p:txBody>
      </p:sp>
      <p:sp>
        <p:nvSpPr>
          <p:cNvPr id="52228" name="矩形 52227"/>
          <p:cNvSpPr/>
          <p:nvPr/>
        </p:nvSpPr>
        <p:spPr>
          <a:xfrm>
            <a:off x="4008438" y="4229101"/>
            <a:ext cx="3816350" cy="1071563"/>
          </a:xfrm>
          <a:prstGeom prst="rect">
            <a:avLst/>
          </a:prstGeom>
          <a:noFill/>
          <a:ln w="9525">
            <a:noFill/>
            <a:miter/>
          </a:ln>
        </p:spPr>
        <p:txBody>
          <a:bodyPr/>
          <a:lstStyle/>
          <a:p>
            <a:r>
              <a:rPr lang="zh-CN" altLang="en-US" sz="2800" b="1">
                <a:solidFill>
                  <a:srgbClr val="5C1961"/>
                </a:solidFill>
                <a:effectLst>
                  <a:outerShdw blurRad="38100" dist="38100" dir="2700000" algn="tl">
                    <a:srgbClr val="C0C0C0"/>
                  </a:outerShdw>
                </a:effectLst>
                <a:latin typeface="Times New Roman" charset="0"/>
              </a:rPr>
              <a:t>在截线同侧</a:t>
            </a:r>
          </a:p>
          <a:p>
            <a:r>
              <a:rPr lang="zh-CN" altLang="en-US" sz="2800" b="1">
                <a:solidFill>
                  <a:srgbClr val="5C1961"/>
                </a:solidFill>
                <a:effectLst>
                  <a:outerShdw blurRad="38100" dist="38100" dir="2700000" algn="tl">
                    <a:srgbClr val="C0C0C0"/>
                  </a:outerShdw>
                </a:effectLst>
                <a:latin typeface="Times New Roman" charset="0"/>
              </a:rPr>
              <a:t>夹在两条被截线之间</a:t>
            </a:r>
          </a:p>
        </p:txBody>
      </p:sp>
      <p:sp>
        <p:nvSpPr>
          <p:cNvPr id="52229" name="矩形 52228"/>
          <p:cNvSpPr/>
          <p:nvPr/>
        </p:nvSpPr>
        <p:spPr>
          <a:xfrm>
            <a:off x="2041525" y="4373563"/>
            <a:ext cx="1822450" cy="639762"/>
          </a:xfrm>
          <a:prstGeom prst="rect">
            <a:avLst/>
          </a:prstGeom>
          <a:noFill/>
          <a:ln w="9525">
            <a:noFill/>
            <a:miter/>
          </a:ln>
        </p:spPr>
        <p: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indent="0">
              <a:buNone/>
            </a:pPr>
            <a:r>
              <a:rPr lang="zh-CN" altLang="en-US" b="1" noProof="1">
                <a:solidFill>
                  <a:srgbClr val="5C1961"/>
                </a:solidFill>
                <a:effectLst>
                  <a:outerShdw blurRad="38100" dist="38100" dir="2700000">
                    <a:srgbClr val="C0C0C0"/>
                  </a:outerShdw>
                </a:effectLst>
                <a:cs typeface="+mn-ea"/>
              </a:rPr>
              <a:t>同旁内角</a:t>
            </a:r>
            <a:endParaRPr lang="zh-CN" altLang="en-US" b="1" noProof="1">
              <a:solidFill>
                <a:srgbClr val="5C1961"/>
              </a:solidFill>
              <a:effectLst>
                <a:outerShdw blurRad="38100" dist="38100" dir="2700000">
                  <a:srgbClr val="C0C0C0"/>
                </a:outerShdw>
              </a:effectLst>
            </a:endParaRPr>
          </a:p>
        </p:txBody>
      </p:sp>
      <p:sp>
        <p:nvSpPr>
          <p:cNvPr id="52230" name="矩形 52229"/>
          <p:cNvSpPr/>
          <p:nvPr/>
        </p:nvSpPr>
        <p:spPr>
          <a:xfrm>
            <a:off x="7948613" y="2847975"/>
            <a:ext cx="2324100" cy="1373188"/>
          </a:xfrm>
          <a:prstGeom prst="rect">
            <a:avLst/>
          </a:prstGeom>
          <a:noFill/>
          <a:ln w="9525">
            <a:noFill/>
            <a:miter/>
          </a:ln>
        </p:spPr>
        <p:txBody>
          <a:bodyPr/>
          <a:lstStyle/>
          <a:p>
            <a:r>
              <a:rPr lang="zh-CN" altLang="pl-PL" sz="2800" b="1">
                <a:solidFill>
                  <a:srgbClr val="097406"/>
                </a:solidFill>
                <a:effectLst>
                  <a:outerShdw blurRad="38100" dist="38100" dir="2700000" algn="tl">
                    <a:srgbClr val="C0C0C0"/>
                  </a:outerShdw>
                </a:effectLst>
                <a:latin typeface="Times New Roman" charset="0"/>
              </a:rPr>
              <a:t>形如字母</a:t>
            </a:r>
            <a:r>
              <a:rPr lang="zh-CN" altLang="pl-PL" sz="2800" b="1">
                <a:solidFill>
                  <a:srgbClr val="097406"/>
                </a:solidFill>
                <a:effectLst>
                  <a:outerShdw blurRad="38100" dist="38100" dir="2700000" algn="tl">
                    <a:srgbClr val="C0C0C0"/>
                  </a:outerShdw>
                </a:effectLst>
              </a:rPr>
              <a:t>“</a:t>
            </a:r>
            <a:r>
              <a:rPr lang="pl-PL" altLang="zh-CN" sz="2800" b="1">
                <a:solidFill>
                  <a:srgbClr val="097406"/>
                </a:solidFill>
                <a:effectLst>
                  <a:outerShdw blurRad="38100" dist="38100" dir="2700000" algn="tl">
                    <a:srgbClr val="C0C0C0"/>
                  </a:outerShdw>
                </a:effectLst>
                <a:latin typeface="Times New Roman" charset="0"/>
              </a:rPr>
              <a:t>Z</a:t>
            </a:r>
            <a:r>
              <a:rPr lang="pl-PL" altLang="zh-CN" sz="2800" b="1">
                <a:solidFill>
                  <a:srgbClr val="097406"/>
                </a:solidFill>
                <a:effectLst>
                  <a:outerShdw blurRad="38100" dist="38100" dir="2700000" algn="tl">
                    <a:srgbClr val="C0C0C0"/>
                  </a:outerShdw>
                </a:effectLst>
              </a:rPr>
              <a:t>”</a:t>
            </a:r>
            <a:endParaRPr lang="pl-PL" altLang="zh-CN" sz="2800" b="1">
              <a:solidFill>
                <a:srgbClr val="097406"/>
              </a:solidFill>
              <a:effectLst>
                <a:outerShdw blurRad="38100" dist="38100" dir="2700000" algn="tl">
                  <a:srgbClr val="C0C0C0"/>
                </a:outerShdw>
              </a:effectLst>
              <a:latin typeface="Times New Roman" charset="0"/>
            </a:endParaRPr>
          </a:p>
          <a:p>
            <a:r>
              <a:rPr lang="pl-PL" altLang="zh-CN" sz="2800" b="1">
                <a:solidFill>
                  <a:srgbClr val="097406"/>
                </a:solidFill>
                <a:effectLst>
                  <a:outerShdw blurRad="38100" dist="38100" dir="2700000" algn="tl">
                    <a:srgbClr val="C0C0C0"/>
                  </a:outerShdw>
                </a:effectLst>
                <a:latin typeface="Times New Roman" charset="0"/>
              </a:rPr>
              <a:t>(</a:t>
            </a:r>
            <a:r>
              <a:rPr lang="zh-CN" altLang="pl-PL" sz="2800" b="1">
                <a:solidFill>
                  <a:srgbClr val="097406"/>
                </a:solidFill>
                <a:effectLst>
                  <a:outerShdw blurRad="38100" dist="38100" dir="2700000" algn="tl">
                    <a:srgbClr val="C0C0C0"/>
                  </a:outerShdw>
                </a:effectLst>
                <a:latin typeface="Times New Roman" charset="0"/>
              </a:rPr>
              <a:t>或反置</a:t>
            </a:r>
            <a:r>
              <a:rPr lang="pl-PL" altLang="zh-CN" sz="2800" b="1">
                <a:solidFill>
                  <a:srgbClr val="097406"/>
                </a:solidFill>
                <a:effectLst>
                  <a:outerShdw blurRad="38100" dist="38100" dir="2700000" algn="tl">
                    <a:srgbClr val="C0C0C0"/>
                  </a:outerShdw>
                </a:effectLst>
                <a:latin typeface="Times New Roman" charset="0"/>
              </a:rPr>
              <a:t>)</a:t>
            </a:r>
          </a:p>
        </p:txBody>
      </p:sp>
      <p:sp>
        <p:nvSpPr>
          <p:cNvPr id="52231" name="矩形 52230"/>
          <p:cNvSpPr/>
          <p:nvPr/>
        </p:nvSpPr>
        <p:spPr>
          <a:xfrm>
            <a:off x="4008438" y="2847975"/>
            <a:ext cx="3943350" cy="941388"/>
          </a:xfrm>
          <a:prstGeom prst="rect">
            <a:avLst/>
          </a:prstGeom>
          <a:noFill/>
          <a:ln w="9525">
            <a:noFill/>
            <a:miter/>
          </a:ln>
        </p:spPr>
        <p:txBody>
          <a:bodyPr/>
          <a:lstStyle/>
          <a:p>
            <a:r>
              <a:rPr lang="zh-CN" altLang="en-US" sz="2800" b="1">
                <a:solidFill>
                  <a:srgbClr val="097406"/>
                </a:solidFill>
                <a:effectLst>
                  <a:outerShdw blurRad="38100" dist="38100" dir="2700000" algn="tl">
                    <a:srgbClr val="C0C0C0"/>
                  </a:outerShdw>
                </a:effectLst>
                <a:latin typeface="Times New Roman" charset="0"/>
              </a:rPr>
              <a:t>在截线两侧</a:t>
            </a:r>
            <a:r>
              <a:rPr lang="en-US" altLang="zh-CN" sz="2800" b="1">
                <a:solidFill>
                  <a:srgbClr val="097406"/>
                </a:solidFill>
                <a:effectLst>
                  <a:outerShdw blurRad="38100" dist="38100" dir="2700000" algn="tl">
                    <a:srgbClr val="C0C0C0"/>
                  </a:outerShdw>
                </a:effectLst>
                <a:latin typeface="Times New Roman" charset="0"/>
              </a:rPr>
              <a:t>(</a:t>
            </a:r>
            <a:r>
              <a:rPr lang="zh-CN" altLang="en-US" sz="2800" b="1">
                <a:solidFill>
                  <a:srgbClr val="097406"/>
                </a:solidFill>
                <a:effectLst>
                  <a:outerShdw blurRad="38100" dist="38100" dir="2700000" algn="tl">
                    <a:srgbClr val="C0C0C0"/>
                  </a:outerShdw>
                </a:effectLst>
                <a:latin typeface="Times New Roman" charset="0"/>
              </a:rPr>
              <a:t>交错</a:t>
            </a:r>
            <a:r>
              <a:rPr lang="en-US" altLang="zh-CN" sz="2800" b="1">
                <a:solidFill>
                  <a:srgbClr val="097406"/>
                </a:solidFill>
                <a:effectLst>
                  <a:outerShdw blurRad="38100" dist="38100" dir="2700000" algn="tl">
                    <a:srgbClr val="C0C0C0"/>
                  </a:outerShdw>
                </a:effectLst>
                <a:latin typeface="Times New Roman" charset="0"/>
              </a:rPr>
              <a:t>)</a:t>
            </a:r>
          </a:p>
          <a:p>
            <a:r>
              <a:rPr lang="zh-CN" altLang="en-US" sz="2800" b="1">
                <a:solidFill>
                  <a:srgbClr val="097406"/>
                </a:solidFill>
                <a:effectLst>
                  <a:outerShdw blurRad="38100" dist="38100" dir="2700000" algn="tl">
                    <a:srgbClr val="C0C0C0"/>
                  </a:outerShdw>
                </a:effectLst>
                <a:latin typeface="Times New Roman" charset="0"/>
              </a:rPr>
              <a:t>夹在两条被截线之间</a:t>
            </a:r>
          </a:p>
        </p:txBody>
      </p:sp>
      <p:sp>
        <p:nvSpPr>
          <p:cNvPr id="52232" name="矩形 52231"/>
          <p:cNvSpPr/>
          <p:nvPr/>
        </p:nvSpPr>
        <p:spPr>
          <a:xfrm>
            <a:off x="2185989" y="2927350"/>
            <a:ext cx="1533525" cy="717550"/>
          </a:xfrm>
          <a:prstGeom prst="rect">
            <a:avLst/>
          </a:prstGeom>
          <a:noFill/>
          <a:ln w="9525">
            <a:noFill/>
            <a:miter/>
          </a:ln>
        </p:spPr>
        <p:txBody>
          <a:bodyPr/>
          <a:lstStyle/>
          <a:p>
            <a:r>
              <a:rPr lang="zh-CN" altLang="en-US" sz="2800" b="1">
                <a:solidFill>
                  <a:srgbClr val="097406"/>
                </a:solidFill>
                <a:effectLst>
                  <a:outerShdw blurRad="38100" dist="38100" dir="2700000" algn="tl">
                    <a:srgbClr val="C0C0C0"/>
                  </a:outerShdw>
                </a:effectLst>
                <a:latin typeface="Times New Roman" charset="0"/>
              </a:rPr>
              <a:t>内错角</a:t>
            </a:r>
          </a:p>
        </p:txBody>
      </p:sp>
      <p:sp>
        <p:nvSpPr>
          <p:cNvPr id="52233" name="矩形 52232"/>
          <p:cNvSpPr/>
          <p:nvPr/>
        </p:nvSpPr>
        <p:spPr>
          <a:xfrm>
            <a:off x="7859713" y="1412875"/>
            <a:ext cx="2324100" cy="1371600"/>
          </a:xfrm>
          <a:prstGeom prst="rect">
            <a:avLst/>
          </a:prstGeom>
          <a:noFill/>
          <a:ln w="9525">
            <a:noFill/>
            <a:miter/>
          </a:ln>
        </p:spPr>
        <p:txBody>
          <a:bodyPr/>
          <a:lstStyle/>
          <a:p>
            <a:pPr algn="ctr"/>
            <a:r>
              <a:rPr lang="zh-CN" altLang="en-US" sz="2800" b="1">
                <a:solidFill>
                  <a:schemeClr val="tx2"/>
                </a:solidFill>
                <a:effectLst>
                  <a:outerShdw blurRad="38100" dist="38100" dir="2700000" algn="tl">
                    <a:srgbClr val="C0C0C0"/>
                  </a:outerShdw>
                </a:effectLst>
                <a:latin typeface="Times New Roman" charset="0"/>
              </a:rPr>
              <a:t>形如字母</a:t>
            </a:r>
            <a:r>
              <a:rPr lang="zh-CN" altLang="en-US" sz="2800" b="1">
                <a:solidFill>
                  <a:schemeClr val="tx2"/>
                </a:solidFill>
                <a:effectLst>
                  <a:outerShdw blurRad="38100" dist="38100" dir="2700000" algn="tl">
                    <a:srgbClr val="C0C0C0"/>
                  </a:outerShdw>
                </a:effectLst>
              </a:rPr>
              <a:t>“</a:t>
            </a:r>
            <a:r>
              <a:rPr lang="en-US" altLang="zh-CN" sz="2800" b="1">
                <a:solidFill>
                  <a:schemeClr val="tx2"/>
                </a:solidFill>
                <a:effectLst>
                  <a:outerShdw blurRad="38100" dist="38100" dir="2700000" algn="tl">
                    <a:srgbClr val="C0C0C0"/>
                  </a:outerShdw>
                </a:effectLst>
                <a:latin typeface="Times New Roman" charset="0"/>
              </a:rPr>
              <a:t>F</a:t>
            </a:r>
            <a:r>
              <a:rPr lang="en-US" altLang="zh-CN" sz="2800" b="1">
                <a:solidFill>
                  <a:schemeClr val="tx2"/>
                </a:solidFill>
                <a:effectLst>
                  <a:outerShdw blurRad="38100" dist="38100" dir="2700000" algn="tl">
                    <a:srgbClr val="C0C0C0"/>
                  </a:outerShdw>
                </a:effectLst>
              </a:rPr>
              <a:t>”</a:t>
            </a:r>
            <a:endParaRPr lang="en-US" altLang="zh-CN" sz="2800" b="1">
              <a:solidFill>
                <a:schemeClr val="tx2"/>
              </a:solidFill>
              <a:effectLst>
                <a:outerShdw blurRad="38100" dist="38100" dir="2700000" algn="tl">
                  <a:srgbClr val="C0C0C0"/>
                </a:outerShdw>
              </a:effectLst>
              <a:latin typeface="Times New Roman" charset="0"/>
            </a:endParaRPr>
          </a:p>
          <a:p>
            <a:pPr algn="ctr"/>
            <a:r>
              <a:rPr lang="en-US" altLang="zh-CN" sz="2800" b="1">
                <a:solidFill>
                  <a:schemeClr val="tx2"/>
                </a:solidFill>
                <a:effectLst>
                  <a:outerShdw blurRad="38100" dist="38100" dir="2700000" algn="tl">
                    <a:srgbClr val="C0C0C0"/>
                  </a:outerShdw>
                </a:effectLst>
                <a:latin typeface="Times New Roman" charset="0"/>
              </a:rPr>
              <a:t>(</a:t>
            </a:r>
            <a:r>
              <a:rPr lang="zh-CN" altLang="en-US" sz="2800" b="1">
                <a:solidFill>
                  <a:schemeClr val="tx2"/>
                </a:solidFill>
                <a:effectLst>
                  <a:outerShdw blurRad="38100" dist="38100" dir="2700000" algn="tl">
                    <a:srgbClr val="C0C0C0"/>
                  </a:outerShdw>
                </a:effectLst>
                <a:latin typeface="Times New Roman" charset="0"/>
              </a:rPr>
              <a:t>或倒置</a:t>
            </a:r>
            <a:r>
              <a:rPr lang="en-US" altLang="zh-CN" sz="2800" b="1">
                <a:solidFill>
                  <a:schemeClr val="tx2"/>
                </a:solidFill>
                <a:effectLst>
                  <a:outerShdw blurRad="38100" dist="38100" dir="2700000" algn="tl">
                    <a:srgbClr val="C0C0C0"/>
                  </a:outerShdw>
                </a:effectLst>
                <a:latin typeface="Times New Roman" charset="0"/>
              </a:rPr>
              <a:t>)</a:t>
            </a:r>
          </a:p>
        </p:txBody>
      </p:sp>
      <p:sp>
        <p:nvSpPr>
          <p:cNvPr id="52234" name="矩形 52233"/>
          <p:cNvSpPr/>
          <p:nvPr/>
        </p:nvSpPr>
        <p:spPr>
          <a:xfrm>
            <a:off x="4008439" y="1412876"/>
            <a:ext cx="3959225" cy="1008063"/>
          </a:xfrm>
          <a:prstGeom prst="rect">
            <a:avLst/>
          </a:prstGeom>
          <a:noFill/>
          <a:ln w="9525">
            <a:noFill/>
            <a:miter/>
          </a:ln>
        </p:spPr>
        <p:txBody>
          <a:bodyPr/>
          <a:lstStyle/>
          <a:p>
            <a:pPr algn="ctr"/>
            <a:r>
              <a:rPr lang="zh-CN" altLang="en-US" sz="2800" b="1">
                <a:solidFill>
                  <a:schemeClr val="tx2"/>
                </a:solidFill>
                <a:effectLst>
                  <a:outerShdw blurRad="38100" dist="38100" dir="2700000" algn="tl">
                    <a:srgbClr val="C0C0C0"/>
                  </a:outerShdw>
                </a:effectLst>
                <a:latin typeface="Times New Roman" charset="0"/>
              </a:rPr>
              <a:t>在截线同侧</a:t>
            </a:r>
          </a:p>
          <a:p>
            <a:pPr algn="ctr"/>
            <a:r>
              <a:rPr lang="zh-CN" altLang="en-US" sz="2800" b="1">
                <a:solidFill>
                  <a:schemeClr val="tx2"/>
                </a:solidFill>
                <a:effectLst>
                  <a:outerShdw blurRad="38100" dist="38100" dir="2700000" algn="tl">
                    <a:srgbClr val="C0C0C0"/>
                  </a:outerShdw>
                </a:effectLst>
                <a:latin typeface="Times New Roman" charset="0"/>
              </a:rPr>
              <a:t>在被截线同一方</a:t>
            </a:r>
          </a:p>
        </p:txBody>
      </p:sp>
      <p:sp>
        <p:nvSpPr>
          <p:cNvPr id="52235" name="矩形 52234"/>
          <p:cNvSpPr/>
          <p:nvPr/>
        </p:nvSpPr>
        <p:spPr>
          <a:xfrm>
            <a:off x="1897063" y="1557339"/>
            <a:ext cx="1822450" cy="720725"/>
          </a:xfrm>
          <a:prstGeom prst="rect">
            <a:avLst/>
          </a:prstGeom>
          <a:noFill/>
          <a:ln w="9525">
            <a:noFill/>
            <a:miter/>
          </a:ln>
        </p:spPr>
        <p: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indent="0" algn="ctr">
              <a:buNone/>
            </a:pPr>
            <a:r>
              <a:rPr lang="zh-CN" altLang="en-US" b="1" noProof="1">
                <a:solidFill>
                  <a:schemeClr val="tx2"/>
                </a:solidFill>
                <a:effectLst>
                  <a:outerShdw blurRad="38100" dist="38100" dir="2700000">
                    <a:srgbClr val="C0C0C0"/>
                  </a:outerShdw>
                </a:effectLst>
                <a:cs typeface="+mn-ea"/>
              </a:rPr>
              <a:t>同位角</a:t>
            </a:r>
            <a:endParaRPr lang="zh-CN" altLang="en-US" b="1" noProof="1">
              <a:solidFill>
                <a:schemeClr val="tx2"/>
              </a:solidFill>
              <a:effectLst>
                <a:outerShdw blurRad="38100" dist="38100" dir="2700000">
                  <a:srgbClr val="C0C0C0"/>
                </a:outerShdw>
              </a:effectLst>
            </a:endParaRPr>
          </a:p>
        </p:txBody>
      </p:sp>
      <p:sp>
        <p:nvSpPr>
          <p:cNvPr id="17420" name="矩形 52235"/>
          <p:cNvSpPr>
            <a:spLocks noChangeArrowheads="1"/>
          </p:cNvSpPr>
          <p:nvPr/>
        </p:nvSpPr>
        <p:spPr bwMode="auto">
          <a:xfrm>
            <a:off x="7859713" y="644526"/>
            <a:ext cx="2324100" cy="65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sz="2800">
                <a:latin typeface="Times New Roman" charset="0"/>
              </a:rPr>
              <a:t>图形结构特征</a:t>
            </a:r>
          </a:p>
        </p:txBody>
      </p:sp>
      <p:sp>
        <p:nvSpPr>
          <p:cNvPr id="17421" name="矩形 52236"/>
          <p:cNvSpPr>
            <a:spLocks noChangeArrowheads="1"/>
          </p:cNvSpPr>
          <p:nvPr/>
        </p:nvSpPr>
        <p:spPr bwMode="auto">
          <a:xfrm>
            <a:off x="3792539" y="692151"/>
            <a:ext cx="4067175" cy="65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2800">
                <a:latin typeface="Times New Roman" charset="0"/>
              </a:rPr>
              <a:t>位  置  特  征</a:t>
            </a:r>
          </a:p>
        </p:txBody>
      </p:sp>
      <p:sp>
        <p:nvSpPr>
          <p:cNvPr id="17422" name="矩形 52237"/>
          <p:cNvSpPr>
            <a:spLocks noChangeArrowheads="1"/>
          </p:cNvSpPr>
          <p:nvPr/>
        </p:nvSpPr>
        <p:spPr bwMode="auto">
          <a:xfrm>
            <a:off x="1992314" y="682626"/>
            <a:ext cx="1677987" cy="65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sz="2800">
                <a:latin typeface="Times New Roman" charset="0"/>
              </a:rPr>
              <a:t>角的名称</a:t>
            </a:r>
          </a:p>
        </p:txBody>
      </p:sp>
      <p:sp>
        <p:nvSpPr>
          <p:cNvPr id="17423" name="直接连接符 52238"/>
          <p:cNvSpPr>
            <a:spLocks noChangeShapeType="1"/>
          </p:cNvSpPr>
          <p:nvPr/>
        </p:nvSpPr>
        <p:spPr bwMode="auto">
          <a:xfrm>
            <a:off x="1825625" y="609600"/>
            <a:ext cx="8358188"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7424" name="直接连接符 52239"/>
          <p:cNvSpPr>
            <a:spLocks noChangeShapeType="1"/>
          </p:cNvSpPr>
          <p:nvPr/>
        </p:nvSpPr>
        <p:spPr bwMode="auto">
          <a:xfrm>
            <a:off x="1825625" y="1268413"/>
            <a:ext cx="835818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7425" name="直接连接符 52240"/>
          <p:cNvSpPr>
            <a:spLocks noChangeShapeType="1"/>
          </p:cNvSpPr>
          <p:nvPr/>
        </p:nvSpPr>
        <p:spPr bwMode="auto">
          <a:xfrm>
            <a:off x="1825625" y="2640013"/>
            <a:ext cx="835818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7426" name="直接连接符 52241"/>
          <p:cNvSpPr>
            <a:spLocks noChangeShapeType="1"/>
          </p:cNvSpPr>
          <p:nvPr/>
        </p:nvSpPr>
        <p:spPr bwMode="auto">
          <a:xfrm>
            <a:off x="1825625" y="4013200"/>
            <a:ext cx="835818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7427" name="直接连接符 52242"/>
          <p:cNvSpPr>
            <a:spLocks noChangeShapeType="1"/>
          </p:cNvSpPr>
          <p:nvPr/>
        </p:nvSpPr>
        <p:spPr bwMode="auto">
          <a:xfrm>
            <a:off x="1825625" y="5384800"/>
            <a:ext cx="8358188"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7428" name="直接连接符 52243"/>
          <p:cNvSpPr>
            <a:spLocks noChangeShapeType="1"/>
          </p:cNvSpPr>
          <p:nvPr/>
        </p:nvSpPr>
        <p:spPr bwMode="auto">
          <a:xfrm>
            <a:off x="1825625" y="609600"/>
            <a:ext cx="0" cy="477520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7429" name="直接连接符 52244"/>
          <p:cNvSpPr>
            <a:spLocks noChangeShapeType="1"/>
          </p:cNvSpPr>
          <p:nvPr/>
        </p:nvSpPr>
        <p:spPr bwMode="auto">
          <a:xfrm>
            <a:off x="3792538" y="609600"/>
            <a:ext cx="0" cy="47752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7430" name="直接连接符 52245"/>
          <p:cNvSpPr>
            <a:spLocks noChangeShapeType="1"/>
          </p:cNvSpPr>
          <p:nvPr/>
        </p:nvSpPr>
        <p:spPr bwMode="auto">
          <a:xfrm>
            <a:off x="7859713" y="609600"/>
            <a:ext cx="0" cy="47752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7431" name="直接连接符 52246"/>
          <p:cNvSpPr>
            <a:spLocks noChangeShapeType="1"/>
          </p:cNvSpPr>
          <p:nvPr/>
        </p:nvSpPr>
        <p:spPr bwMode="auto">
          <a:xfrm>
            <a:off x="10183813" y="609600"/>
            <a:ext cx="0" cy="477520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52248" name="文本框 52247">
            <a:hlinkClick r:id="" action="ppaction://noaction" highlightClick="1">
              <a:snd r:embed="rId3" name="AM.WAV"/>
            </a:hlinkClick>
          </p:cNvPr>
          <p:cNvSpPr txBox="1"/>
          <p:nvPr/>
        </p:nvSpPr>
        <p:spPr>
          <a:xfrm>
            <a:off x="2559051" y="6284913"/>
            <a:ext cx="1439863" cy="369332"/>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5400000" scaled="1"/>
            <a:tileRect/>
          </a:gradFill>
          <a:ln w="9525">
            <a:noFill/>
            <a:miter/>
          </a:ln>
        </p:spPr>
        <p:txBody>
          <a:bodyPr>
            <a:spAutoFit/>
          </a:bodyPr>
          <a:lstStyle/>
          <a:p>
            <a:pPr algn="ctr" eaLnBrk="0" hangingPunct="0">
              <a:spcBef>
                <a:spcPct val="50000"/>
              </a:spcBef>
            </a:pPr>
            <a:r>
              <a:rPr lang="zh-CN" altLang="en-US" b="1">
                <a:solidFill>
                  <a:srgbClr val="F9F311"/>
                </a:solidFill>
                <a:effectLst>
                  <a:outerShdw blurRad="38100" dist="38100" dir="2700000" algn="tl">
                    <a:srgbClr val="000000"/>
                  </a:outerShdw>
                </a:effectLst>
                <a:ea typeface="方正舒体" charset="0"/>
              </a:rPr>
              <a:t>同位角</a:t>
            </a:r>
          </a:p>
        </p:txBody>
      </p:sp>
      <p:sp>
        <p:nvSpPr>
          <p:cNvPr id="52249" name="文本框 52248">
            <a:hlinkClick r:id="" action="ppaction://noaction" highlightClick="1">
              <a:snd r:embed="rId3" name="AM.WAV"/>
            </a:hlinkClick>
          </p:cNvPr>
          <p:cNvSpPr txBox="1"/>
          <p:nvPr/>
        </p:nvSpPr>
        <p:spPr>
          <a:xfrm>
            <a:off x="4057650" y="6284913"/>
            <a:ext cx="1441450" cy="369332"/>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5400000" scaled="1"/>
            <a:tileRect/>
          </a:gradFill>
          <a:ln w="9525">
            <a:noFill/>
            <a:miter/>
          </a:ln>
        </p:spPr>
        <p:txBody>
          <a:bodyPr>
            <a:spAutoFit/>
          </a:bodyPr>
          <a:lstStyle/>
          <a:p>
            <a:pPr algn="ctr" eaLnBrk="0" hangingPunct="0">
              <a:spcBef>
                <a:spcPct val="50000"/>
              </a:spcBef>
            </a:pPr>
            <a:r>
              <a:rPr lang="zh-CN" altLang="en-US" b="1">
                <a:solidFill>
                  <a:srgbClr val="F9F311"/>
                </a:solidFill>
                <a:effectLst>
                  <a:outerShdw blurRad="38100" dist="38100" dir="2700000" algn="tl">
                    <a:srgbClr val="000000"/>
                  </a:outerShdw>
                </a:effectLst>
                <a:ea typeface="方正舒体" charset="0"/>
              </a:rPr>
              <a:t>内错角</a:t>
            </a:r>
          </a:p>
        </p:txBody>
      </p:sp>
      <p:sp>
        <p:nvSpPr>
          <p:cNvPr id="52250" name="文本框 52249">
            <a:hlinkClick r:id="" action="ppaction://noaction" highlightClick="1">
              <a:snd r:embed="rId3" name="AM.WAV"/>
            </a:hlinkClick>
          </p:cNvPr>
          <p:cNvSpPr txBox="1"/>
          <p:nvPr/>
        </p:nvSpPr>
        <p:spPr>
          <a:xfrm>
            <a:off x="5561013" y="6281738"/>
            <a:ext cx="1871662" cy="369332"/>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5400000" scaled="1"/>
            <a:tileRect/>
          </a:gradFill>
          <a:ln w="9525">
            <a:noFill/>
            <a:miter/>
          </a:ln>
        </p:spPr>
        <p:txBody>
          <a:bodyPr>
            <a:spAutoFit/>
          </a:bodyPr>
          <a:lstStyle/>
          <a:p>
            <a:pPr algn="ctr" eaLnBrk="0" hangingPunct="0">
              <a:spcBef>
                <a:spcPct val="50000"/>
              </a:spcBef>
            </a:pPr>
            <a:r>
              <a:rPr lang="zh-CN" altLang="en-US" b="1">
                <a:solidFill>
                  <a:srgbClr val="F9F311"/>
                </a:solidFill>
                <a:effectLst>
                  <a:outerShdw blurRad="38100" dist="38100" dir="2700000" algn="tl">
                    <a:srgbClr val="000000"/>
                  </a:outerShdw>
                </a:effectLst>
                <a:ea typeface="方正舒体" charset="0"/>
              </a:rPr>
              <a:t>同旁内角</a:t>
            </a:r>
          </a:p>
        </p:txBody>
      </p:sp>
      <p:sp>
        <p:nvSpPr>
          <p:cNvPr id="52251" name="文本框 52250">
            <a:hlinkClick r:id="rId4" action="ppaction://hlinksldjump" highlightClick="1">
              <a:snd r:embed="rId3" name="AM.WAV"/>
            </a:hlinkClick>
          </p:cNvPr>
          <p:cNvSpPr txBox="1"/>
          <p:nvPr/>
        </p:nvSpPr>
        <p:spPr>
          <a:xfrm>
            <a:off x="8543926" y="6278563"/>
            <a:ext cx="1008063" cy="369332"/>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5400000" scaled="1"/>
            <a:tileRect/>
          </a:gradFill>
          <a:ln w="9525">
            <a:noFill/>
            <a:miter/>
          </a:ln>
        </p:spPr>
        <p:txBody>
          <a:bodyPr>
            <a:spAutoFit/>
          </a:bodyPr>
          <a:lstStyle/>
          <a:p>
            <a:pPr algn="ctr" eaLnBrk="0" hangingPunct="0">
              <a:spcBef>
                <a:spcPct val="50000"/>
              </a:spcBef>
            </a:pPr>
            <a:r>
              <a:rPr lang="zh-CN" altLang="en-US" b="1">
                <a:solidFill>
                  <a:srgbClr val="F9F311"/>
                </a:solidFill>
                <a:effectLst>
                  <a:outerShdw blurRad="38100" dist="38100" dir="2700000" algn="tl">
                    <a:srgbClr val="000000"/>
                  </a:outerShdw>
                </a:effectLst>
                <a:ea typeface="方正舒体" charset="0"/>
              </a:rPr>
              <a:t>练习</a:t>
            </a:r>
          </a:p>
        </p:txBody>
      </p:sp>
      <p:sp>
        <p:nvSpPr>
          <p:cNvPr id="52252" name="文本框 52251">
            <a:hlinkClick r:id="rId5" action="ppaction://hlinksldjump" highlightClick="1">
              <a:snd r:embed="rId3" name="AM.WAV"/>
            </a:hlinkClick>
          </p:cNvPr>
          <p:cNvSpPr txBox="1"/>
          <p:nvPr/>
        </p:nvSpPr>
        <p:spPr>
          <a:xfrm>
            <a:off x="7486651" y="6278563"/>
            <a:ext cx="1006475" cy="369332"/>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5400000" scaled="1"/>
            <a:tileRect/>
          </a:gradFill>
          <a:ln w="9525">
            <a:noFill/>
            <a:miter/>
          </a:ln>
        </p:spPr>
        <p:txBody>
          <a:bodyPr>
            <a:spAutoFit/>
          </a:bodyPr>
          <a:lstStyle/>
          <a:p>
            <a:pPr algn="ctr" eaLnBrk="0" hangingPunct="0">
              <a:spcBef>
                <a:spcPct val="50000"/>
              </a:spcBef>
            </a:pPr>
            <a:r>
              <a:rPr lang="zh-CN" altLang="en-US" b="1">
                <a:solidFill>
                  <a:srgbClr val="F9F311"/>
                </a:solidFill>
                <a:effectLst>
                  <a:outerShdw blurRad="38100" dist="38100" dir="2700000" algn="tl">
                    <a:srgbClr val="000000"/>
                  </a:outerShdw>
                </a:effectLst>
                <a:ea typeface="方正舒体" charset="0"/>
              </a:rPr>
              <a:t>举例</a:t>
            </a:r>
          </a:p>
        </p:txBody>
      </p:sp>
      <p:sp>
        <p:nvSpPr>
          <p:cNvPr id="52253" name="文本框 52252">
            <a:hlinkClick r:id="" action="ppaction://noaction" highlightClick="1">
              <a:snd r:embed="rId3" name="AM.WAV"/>
            </a:hlinkClick>
          </p:cNvPr>
          <p:cNvSpPr txBox="1"/>
          <p:nvPr/>
        </p:nvSpPr>
        <p:spPr>
          <a:xfrm>
            <a:off x="9625013" y="6278563"/>
            <a:ext cx="1116012" cy="369332"/>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5400000" scaled="1"/>
            <a:tileRect/>
          </a:gradFill>
          <a:ln w="9525">
            <a:noFill/>
            <a:miter/>
          </a:ln>
        </p:spPr>
        <p:txBody>
          <a:bodyPr>
            <a:spAutoFit/>
          </a:bodyPr>
          <a:lstStyle/>
          <a:p>
            <a:pPr algn="ctr" eaLnBrk="0" hangingPunct="0">
              <a:spcBef>
                <a:spcPct val="50000"/>
              </a:spcBef>
            </a:pPr>
            <a:r>
              <a:rPr lang="zh-CN" altLang="en-US" b="1">
                <a:solidFill>
                  <a:srgbClr val="F9F311"/>
                </a:solidFill>
                <a:effectLst>
                  <a:outerShdw blurRad="38100" dist="38100" dir="2700000" algn="tl">
                    <a:srgbClr val="000000"/>
                  </a:outerShdw>
                </a:effectLst>
                <a:ea typeface="方正舒体" charset="0"/>
              </a:rPr>
              <a:t>结束</a:t>
            </a:r>
          </a:p>
        </p:txBody>
      </p:sp>
      <p:sp>
        <p:nvSpPr>
          <p:cNvPr id="52254" name="文本框 52253">
            <a:hlinkClick r:id="" action="ppaction://noaction" highlightClick="1">
              <a:snd r:embed="rId3" name="AM.WAV"/>
            </a:hlinkClick>
          </p:cNvPr>
          <p:cNvSpPr txBox="1"/>
          <p:nvPr/>
        </p:nvSpPr>
        <p:spPr>
          <a:xfrm>
            <a:off x="1462087" y="6278563"/>
            <a:ext cx="1042988" cy="369332"/>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5400000" scaled="1"/>
            <a:tileRect/>
          </a:gradFill>
          <a:ln w="9525">
            <a:noFill/>
            <a:miter/>
          </a:ln>
        </p:spPr>
        <p:txBody>
          <a:bodyPr>
            <a:spAutoFit/>
          </a:bodyPr>
          <a:lstStyle/>
          <a:p>
            <a:pPr algn="ctr" eaLnBrk="0" hangingPunct="0">
              <a:spcBef>
                <a:spcPct val="50000"/>
              </a:spcBef>
            </a:pPr>
            <a:r>
              <a:rPr lang="zh-CN" altLang="en-US" b="1">
                <a:solidFill>
                  <a:srgbClr val="F9F311"/>
                </a:solidFill>
                <a:effectLst>
                  <a:outerShdw blurRad="38100" dist="38100" dir="2700000" algn="tl">
                    <a:srgbClr val="000000"/>
                  </a:outerShdw>
                </a:effectLst>
                <a:ea typeface="方正舒体" charset="0"/>
              </a:rPr>
              <a:t>复习</a:t>
            </a:r>
          </a:p>
        </p:txBody>
      </p:sp>
    </p:spTree>
    <p:extLst>
      <p:ext uri="{BB962C8B-B14F-4D97-AF65-F5344CB8AC3E}">
        <p14:creationId xmlns:p14="http://schemas.microsoft.com/office/powerpoint/2010/main" val="16402100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2235"/>
                                        </p:tgtEl>
                                        <p:attrNameLst>
                                          <p:attrName>style.visibility</p:attrName>
                                        </p:attrNameLst>
                                      </p:cBhvr>
                                      <p:to>
                                        <p:strVal val="visible"/>
                                      </p:to>
                                    </p:set>
                                    <p:animEffect transition="in" filter="fade">
                                      <p:cBhvr>
                                        <p:cTn id="7" dur="1000"/>
                                        <p:tgtEl>
                                          <p:spTgt spid="52235"/>
                                        </p:tgtEl>
                                      </p:cBhvr>
                                    </p:animEffect>
                                    <p:anim calcmode="lin" valueType="num">
                                      <p:cBhvr>
                                        <p:cTn id="8" dur="1000" fill="hold"/>
                                        <p:tgtEl>
                                          <p:spTgt spid="52235"/>
                                        </p:tgtEl>
                                        <p:attrNameLst>
                                          <p:attrName>ppt_x</p:attrName>
                                        </p:attrNameLst>
                                      </p:cBhvr>
                                      <p:tavLst>
                                        <p:tav tm="0">
                                          <p:val>
                                            <p:strVal val="#ppt_x"/>
                                          </p:val>
                                        </p:tav>
                                        <p:tav tm="100000">
                                          <p:val>
                                            <p:strVal val="#ppt_x"/>
                                          </p:val>
                                        </p:tav>
                                      </p:tavLst>
                                    </p:anim>
                                    <p:anim calcmode="lin" valueType="num">
                                      <p:cBhvr>
                                        <p:cTn id="9" dur="1000" fill="hold"/>
                                        <p:tgtEl>
                                          <p:spTgt spid="5223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2234"/>
                                        </p:tgtEl>
                                        <p:attrNameLst>
                                          <p:attrName>style.visibility</p:attrName>
                                        </p:attrNameLst>
                                      </p:cBhvr>
                                      <p:to>
                                        <p:strVal val="visible"/>
                                      </p:to>
                                    </p:set>
                                    <p:animEffect transition="in" filter="fade">
                                      <p:cBhvr>
                                        <p:cTn id="12" dur="1000"/>
                                        <p:tgtEl>
                                          <p:spTgt spid="52234"/>
                                        </p:tgtEl>
                                      </p:cBhvr>
                                    </p:animEffect>
                                    <p:anim calcmode="lin" valueType="num">
                                      <p:cBhvr>
                                        <p:cTn id="13" dur="1000" fill="hold"/>
                                        <p:tgtEl>
                                          <p:spTgt spid="52234"/>
                                        </p:tgtEl>
                                        <p:attrNameLst>
                                          <p:attrName>ppt_x</p:attrName>
                                        </p:attrNameLst>
                                      </p:cBhvr>
                                      <p:tavLst>
                                        <p:tav tm="0">
                                          <p:val>
                                            <p:strVal val="#ppt_x"/>
                                          </p:val>
                                        </p:tav>
                                        <p:tav tm="100000">
                                          <p:val>
                                            <p:strVal val="#ppt_x"/>
                                          </p:val>
                                        </p:tav>
                                      </p:tavLst>
                                    </p:anim>
                                    <p:anim calcmode="lin" valueType="num">
                                      <p:cBhvr>
                                        <p:cTn id="14" dur="1000" fill="hold"/>
                                        <p:tgtEl>
                                          <p:spTgt spid="5223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2233"/>
                                        </p:tgtEl>
                                        <p:attrNameLst>
                                          <p:attrName>style.visibility</p:attrName>
                                        </p:attrNameLst>
                                      </p:cBhvr>
                                      <p:to>
                                        <p:strVal val="visible"/>
                                      </p:to>
                                    </p:set>
                                    <p:animEffect transition="in" filter="fade">
                                      <p:cBhvr>
                                        <p:cTn id="17" dur="1000"/>
                                        <p:tgtEl>
                                          <p:spTgt spid="52233"/>
                                        </p:tgtEl>
                                      </p:cBhvr>
                                    </p:animEffect>
                                    <p:anim calcmode="lin" valueType="num">
                                      <p:cBhvr>
                                        <p:cTn id="18" dur="1000" fill="hold"/>
                                        <p:tgtEl>
                                          <p:spTgt spid="52233"/>
                                        </p:tgtEl>
                                        <p:attrNameLst>
                                          <p:attrName>ppt_x</p:attrName>
                                        </p:attrNameLst>
                                      </p:cBhvr>
                                      <p:tavLst>
                                        <p:tav tm="0">
                                          <p:val>
                                            <p:strVal val="#ppt_x"/>
                                          </p:val>
                                        </p:tav>
                                        <p:tav tm="100000">
                                          <p:val>
                                            <p:strVal val="#ppt_x"/>
                                          </p:val>
                                        </p:tav>
                                      </p:tavLst>
                                    </p:anim>
                                    <p:anim calcmode="lin" valueType="num">
                                      <p:cBhvr>
                                        <p:cTn id="19" dur="1000" fill="hold"/>
                                        <p:tgtEl>
                                          <p:spTgt spid="52233"/>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52232"/>
                                        </p:tgtEl>
                                        <p:attrNameLst>
                                          <p:attrName>style.visibility</p:attrName>
                                        </p:attrNameLst>
                                      </p:cBhvr>
                                      <p:to>
                                        <p:strVal val="visible"/>
                                      </p:to>
                                    </p:set>
                                    <p:animEffect transition="in" filter="fade">
                                      <p:cBhvr>
                                        <p:cTn id="24" dur="1000"/>
                                        <p:tgtEl>
                                          <p:spTgt spid="52232"/>
                                        </p:tgtEl>
                                      </p:cBhvr>
                                    </p:animEffect>
                                    <p:anim calcmode="lin" valueType="num">
                                      <p:cBhvr>
                                        <p:cTn id="25" dur="1000" fill="hold"/>
                                        <p:tgtEl>
                                          <p:spTgt spid="52232"/>
                                        </p:tgtEl>
                                        <p:attrNameLst>
                                          <p:attrName>ppt_x</p:attrName>
                                        </p:attrNameLst>
                                      </p:cBhvr>
                                      <p:tavLst>
                                        <p:tav tm="0">
                                          <p:val>
                                            <p:strVal val="#ppt_x"/>
                                          </p:val>
                                        </p:tav>
                                        <p:tav tm="100000">
                                          <p:val>
                                            <p:strVal val="#ppt_x"/>
                                          </p:val>
                                        </p:tav>
                                      </p:tavLst>
                                    </p:anim>
                                    <p:anim calcmode="lin" valueType="num">
                                      <p:cBhvr>
                                        <p:cTn id="26" dur="1000" fill="hold"/>
                                        <p:tgtEl>
                                          <p:spTgt spid="52232"/>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52231"/>
                                        </p:tgtEl>
                                        <p:attrNameLst>
                                          <p:attrName>style.visibility</p:attrName>
                                        </p:attrNameLst>
                                      </p:cBhvr>
                                      <p:to>
                                        <p:strVal val="visible"/>
                                      </p:to>
                                    </p:set>
                                    <p:animEffect transition="in" filter="fade">
                                      <p:cBhvr>
                                        <p:cTn id="29" dur="1000"/>
                                        <p:tgtEl>
                                          <p:spTgt spid="52231"/>
                                        </p:tgtEl>
                                      </p:cBhvr>
                                    </p:animEffect>
                                    <p:anim calcmode="lin" valueType="num">
                                      <p:cBhvr>
                                        <p:cTn id="30" dur="1000" fill="hold"/>
                                        <p:tgtEl>
                                          <p:spTgt spid="52231"/>
                                        </p:tgtEl>
                                        <p:attrNameLst>
                                          <p:attrName>ppt_x</p:attrName>
                                        </p:attrNameLst>
                                      </p:cBhvr>
                                      <p:tavLst>
                                        <p:tav tm="0">
                                          <p:val>
                                            <p:strVal val="#ppt_x"/>
                                          </p:val>
                                        </p:tav>
                                        <p:tav tm="100000">
                                          <p:val>
                                            <p:strVal val="#ppt_x"/>
                                          </p:val>
                                        </p:tav>
                                      </p:tavLst>
                                    </p:anim>
                                    <p:anim calcmode="lin" valueType="num">
                                      <p:cBhvr>
                                        <p:cTn id="31" dur="1000" fill="hold"/>
                                        <p:tgtEl>
                                          <p:spTgt spid="52231"/>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52230"/>
                                        </p:tgtEl>
                                        <p:attrNameLst>
                                          <p:attrName>style.visibility</p:attrName>
                                        </p:attrNameLst>
                                      </p:cBhvr>
                                      <p:to>
                                        <p:strVal val="visible"/>
                                      </p:to>
                                    </p:set>
                                    <p:animEffect transition="in" filter="fade">
                                      <p:cBhvr>
                                        <p:cTn id="34" dur="1000"/>
                                        <p:tgtEl>
                                          <p:spTgt spid="52230"/>
                                        </p:tgtEl>
                                      </p:cBhvr>
                                    </p:animEffect>
                                    <p:anim calcmode="lin" valueType="num">
                                      <p:cBhvr>
                                        <p:cTn id="35" dur="1000" fill="hold"/>
                                        <p:tgtEl>
                                          <p:spTgt spid="52230"/>
                                        </p:tgtEl>
                                        <p:attrNameLst>
                                          <p:attrName>ppt_x</p:attrName>
                                        </p:attrNameLst>
                                      </p:cBhvr>
                                      <p:tavLst>
                                        <p:tav tm="0">
                                          <p:val>
                                            <p:strVal val="#ppt_x"/>
                                          </p:val>
                                        </p:tav>
                                        <p:tav tm="100000">
                                          <p:val>
                                            <p:strVal val="#ppt_x"/>
                                          </p:val>
                                        </p:tav>
                                      </p:tavLst>
                                    </p:anim>
                                    <p:anim calcmode="lin" valueType="num">
                                      <p:cBhvr>
                                        <p:cTn id="36" dur="1000" fill="hold"/>
                                        <p:tgtEl>
                                          <p:spTgt spid="52230"/>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52229"/>
                                        </p:tgtEl>
                                        <p:attrNameLst>
                                          <p:attrName>style.visibility</p:attrName>
                                        </p:attrNameLst>
                                      </p:cBhvr>
                                      <p:to>
                                        <p:strVal val="visible"/>
                                      </p:to>
                                    </p:set>
                                    <p:animEffect transition="in" filter="fade">
                                      <p:cBhvr>
                                        <p:cTn id="41" dur="1000"/>
                                        <p:tgtEl>
                                          <p:spTgt spid="52229"/>
                                        </p:tgtEl>
                                      </p:cBhvr>
                                    </p:animEffect>
                                    <p:anim calcmode="lin" valueType="num">
                                      <p:cBhvr>
                                        <p:cTn id="42" dur="1000" fill="hold"/>
                                        <p:tgtEl>
                                          <p:spTgt spid="52229"/>
                                        </p:tgtEl>
                                        <p:attrNameLst>
                                          <p:attrName>ppt_x</p:attrName>
                                        </p:attrNameLst>
                                      </p:cBhvr>
                                      <p:tavLst>
                                        <p:tav tm="0">
                                          <p:val>
                                            <p:strVal val="#ppt_x"/>
                                          </p:val>
                                        </p:tav>
                                        <p:tav tm="100000">
                                          <p:val>
                                            <p:strVal val="#ppt_x"/>
                                          </p:val>
                                        </p:tav>
                                      </p:tavLst>
                                    </p:anim>
                                    <p:anim calcmode="lin" valueType="num">
                                      <p:cBhvr>
                                        <p:cTn id="43" dur="1000" fill="hold"/>
                                        <p:tgtEl>
                                          <p:spTgt spid="52229"/>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52228"/>
                                        </p:tgtEl>
                                        <p:attrNameLst>
                                          <p:attrName>style.visibility</p:attrName>
                                        </p:attrNameLst>
                                      </p:cBhvr>
                                      <p:to>
                                        <p:strVal val="visible"/>
                                      </p:to>
                                    </p:set>
                                    <p:animEffect transition="in" filter="fade">
                                      <p:cBhvr>
                                        <p:cTn id="46" dur="1000"/>
                                        <p:tgtEl>
                                          <p:spTgt spid="52228"/>
                                        </p:tgtEl>
                                      </p:cBhvr>
                                    </p:animEffect>
                                    <p:anim calcmode="lin" valueType="num">
                                      <p:cBhvr>
                                        <p:cTn id="47" dur="1000" fill="hold"/>
                                        <p:tgtEl>
                                          <p:spTgt spid="52228"/>
                                        </p:tgtEl>
                                        <p:attrNameLst>
                                          <p:attrName>ppt_x</p:attrName>
                                        </p:attrNameLst>
                                      </p:cBhvr>
                                      <p:tavLst>
                                        <p:tav tm="0">
                                          <p:val>
                                            <p:strVal val="#ppt_x"/>
                                          </p:val>
                                        </p:tav>
                                        <p:tav tm="100000">
                                          <p:val>
                                            <p:strVal val="#ppt_x"/>
                                          </p:val>
                                        </p:tav>
                                      </p:tavLst>
                                    </p:anim>
                                    <p:anim calcmode="lin" valueType="num">
                                      <p:cBhvr>
                                        <p:cTn id="48" dur="1000" fill="hold"/>
                                        <p:tgtEl>
                                          <p:spTgt spid="52228"/>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52227"/>
                                        </p:tgtEl>
                                        <p:attrNameLst>
                                          <p:attrName>style.visibility</p:attrName>
                                        </p:attrNameLst>
                                      </p:cBhvr>
                                      <p:to>
                                        <p:strVal val="visible"/>
                                      </p:to>
                                    </p:set>
                                    <p:animEffect transition="in" filter="fade">
                                      <p:cBhvr>
                                        <p:cTn id="51" dur="1000"/>
                                        <p:tgtEl>
                                          <p:spTgt spid="52227"/>
                                        </p:tgtEl>
                                      </p:cBhvr>
                                    </p:animEffect>
                                    <p:anim calcmode="lin" valueType="num">
                                      <p:cBhvr>
                                        <p:cTn id="52" dur="1000" fill="hold"/>
                                        <p:tgtEl>
                                          <p:spTgt spid="52227"/>
                                        </p:tgtEl>
                                        <p:attrNameLst>
                                          <p:attrName>ppt_x</p:attrName>
                                        </p:attrNameLst>
                                      </p:cBhvr>
                                      <p:tavLst>
                                        <p:tav tm="0">
                                          <p:val>
                                            <p:strVal val="#ppt_x"/>
                                          </p:val>
                                        </p:tav>
                                        <p:tav tm="100000">
                                          <p:val>
                                            <p:strVal val="#ppt_x"/>
                                          </p:val>
                                        </p:tav>
                                      </p:tavLst>
                                    </p:anim>
                                    <p:anim calcmode="lin" valueType="num">
                                      <p:cBhvr>
                                        <p:cTn id="53" dur="1000" fill="hold"/>
                                        <p:tgtEl>
                                          <p:spTgt spid="522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p:bldP spid="52228" grpId="0"/>
      <p:bldP spid="52229" grpId="0"/>
      <p:bldP spid="52230" grpId="0"/>
      <p:bldP spid="52231" grpId="0"/>
      <p:bldP spid="52232" grpId="0"/>
      <p:bldP spid="52233" grpId="0"/>
      <p:bldP spid="52234" grpId="0"/>
      <p:bldP spid="52235" grpId="0"/>
    </p:bldLst>
  </p:timing>
</p:sld>
</file>

<file path=ppt/slides/slide8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8433" name="图片 1" descr="图片4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4" name="圆角矩形 96257"/>
          <p:cNvSpPr>
            <a:spLocks noChangeArrowheads="1"/>
          </p:cNvSpPr>
          <p:nvPr/>
        </p:nvSpPr>
        <p:spPr bwMode="auto">
          <a:xfrm>
            <a:off x="1600200" y="62677"/>
            <a:ext cx="2743200" cy="995422"/>
          </a:xfrm>
          <a:prstGeom prst="roundRect">
            <a:avLst>
              <a:gd name="adj" fmla="val 50000"/>
            </a:avLst>
          </a:prstGeom>
          <a:gradFill rotWithShape="0">
            <a:gsLst>
              <a:gs pos="0">
                <a:srgbClr val="FF0000"/>
              </a:gs>
              <a:gs pos="50000">
                <a:srgbClr val="FFFF99"/>
              </a:gs>
              <a:gs pos="100000">
                <a:srgbClr val="FF0000"/>
              </a:gs>
            </a:gsLst>
            <a:lin ang="0" scaled="1"/>
          </a:gradFill>
          <a:ln w="12700" cap="sq">
            <a:solidFill>
              <a:srgbClr val="FF0066"/>
            </a:solidFill>
            <a:round/>
            <a:headEnd type="none" w="sm" len="sm"/>
            <a:tailEnd type="none" w="sm" len="sm"/>
          </a:ln>
        </p:spPr>
        <p:txBody>
          <a:bodyPr anchor="ctr">
            <a:spAutoFit/>
          </a:bodyPr>
          <a:lstStyle/>
          <a:p>
            <a:pPr algn="ctr">
              <a:spcBef>
                <a:spcPct val="50000"/>
              </a:spcBef>
            </a:pPr>
            <a:r>
              <a:rPr lang="zh-CN" altLang="en-US" sz="4000" b="1">
                <a:latin typeface="Times New Roman" charset="0"/>
                <a:ea typeface="隶书" charset="0"/>
              </a:rPr>
              <a:t>课堂练习</a:t>
            </a:r>
          </a:p>
        </p:txBody>
      </p:sp>
      <p:sp>
        <p:nvSpPr>
          <p:cNvPr id="18435" name="文本框 96258"/>
          <p:cNvSpPr txBox="1">
            <a:spLocks noChangeArrowheads="1"/>
          </p:cNvSpPr>
          <p:nvPr/>
        </p:nvSpPr>
        <p:spPr bwMode="auto">
          <a:xfrm>
            <a:off x="4419601" y="152400"/>
            <a:ext cx="58070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b="1">
                <a:latin typeface="Times New Roman" charset="0"/>
              </a:rPr>
              <a:t>识别哪些角是同位角、内错角</a:t>
            </a:r>
            <a:r>
              <a:rPr lang="zh-CN" altLang="en-US" b="1"/>
              <a:t>、</a:t>
            </a:r>
            <a:r>
              <a:rPr lang="zh-CN" altLang="en-US" b="1">
                <a:latin typeface="Times New Roman" charset="0"/>
              </a:rPr>
              <a:t>同旁内角。</a:t>
            </a:r>
          </a:p>
        </p:txBody>
      </p:sp>
      <p:sp>
        <p:nvSpPr>
          <p:cNvPr id="18436" name="直接连接符 96259"/>
          <p:cNvSpPr>
            <a:spLocks noChangeShapeType="1"/>
          </p:cNvSpPr>
          <p:nvPr/>
        </p:nvSpPr>
        <p:spPr bwMode="auto">
          <a:xfrm>
            <a:off x="1828800" y="2606675"/>
            <a:ext cx="11430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37" name="直接连接符 96260"/>
          <p:cNvSpPr>
            <a:spLocks noChangeShapeType="1"/>
          </p:cNvSpPr>
          <p:nvPr/>
        </p:nvSpPr>
        <p:spPr bwMode="auto">
          <a:xfrm flipV="1">
            <a:off x="2971800" y="1463675"/>
            <a:ext cx="0" cy="11430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38" name="直接连接符 96261"/>
          <p:cNvSpPr>
            <a:spLocks noChangeShapeType="1"/>
          </p:cNvSpPr>
          <p:nvPr/>
        </p:nvSpPr>
        <p:spPr bwMode="auto">
          <a:xfrm flipH="1" flipV="1">
            <a:off x="2133600" y="1539875"/>
            <a:ext cx="838200" cy="6096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39" name="任意多边形 96262"/>
          <p:cNvSpPr>
            <a:spLocks noChangeArrowheads="1"/>
          </p:cNvSpPr>
          <p:nvPr/>
        </p:nvSpPr>
        <p:spPr bwMode="auto">
          <a:xfrm>
            <a:off x="2755900" y="1898650"/>
            <a:ext cx="198438" cy="107950"/>
          </a:xfrm>
          <a:custGeom>
            <a:avLst/>
            <a:gdLst>
              <a:gd name="T0" fmla="*/ 0 w 125"/>
              <a:gd name="T1" fmla="*/ 68 h 68"/>
              <a:gd name="T2" fmla="*/ 125 w 125"/>
              <a:gd name="T3" fmla="*/ 0 h 68"/>
            </a:gdLst>
            <a:ahLst/>
            <a:cxnLst>
              <a:cxn ang="0">
                <a:pos x="T0" y="T1"/>
              </a:cxn>
              <a:cxn ang="0">
                <a:pos x="T2" y="T3"/>
              </a:cxn>
            </a:cxnLst>
            <a:rect l="0" t="0" r="r" b="b"/>
            <a:pathLst>
              <a:path w="125" h="68">
                <a:moveTo>
                  <a:pt x="0" y="68"/>
                </a:moveTo>
                <a:cubicBezTo>
                  <a:pt x="23" y="3"/>
                  <a:pt x="62" y="0"/>
                  <a:pt x="125" y="0"/>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40" name="任意多边形 96263"/>
          <p:cNvSpPr>
            <a:spLocks noChangeArrowheads="1"/>
          </p:cNvSpPr>
          <p:nvPr/>
        </p:nvSpPr>
        <p:spPr bwMode="auto">
          <a:xfrm>
            <a:off x="2743200" y="2454275"/>
            <a:ext cx="228600" cy="152400"/>
          </a:xfrm>
          <a:custGeom>
            <a:avLst/>
            <a:gdLst>
              <a:gd name="T0" fmla="*/ 0 w 147"/>
              <a:gd name="T1" fmla="*/ 109 h 109"/>
              <a:gd name="T2" fmla="*/ 79 w 147"/>
              <a:gd name="T3" fmla="*/ 7 h 109"/>
              <a:gd name="T4" fmla="*/ 147 w 147"/>
              <a:gd name="T5" fmla="*/ 7 h 109"/>
            </a:gdLst>
            <a:ahLst/>
            <a:cxnLst>
              <a:cxn ang="0">
                <a:pos x="T0" y="T1"/>
              </a:cxn>
              <a:cxn ang="0">
                <a:pos x="T2" y="T3"/>
              </a:cxn>
              <a:cxn ang="0">
                <a:pos x="T4" y="T5"/>
              </a:cxn>
            </a:cxnLst>
            <a:rect l="0" t="0" r="r" b="b"/>
            <a:pathLst>
              <a:path w="147" h="109">
                <a:moveTo>
                  <a:pt x="0" y="109"/>
                </a:moveTo>
                <a:cubicBezTo>
                  <a:pt x="3" y="105"/>
                  <a:pt x="56" y="15"/>
                  <a:pt x="79" y="7"/>
                </a:cubicBezTo>
                <a:cubicBezTo>
                  <a:pt x="101" y="0"/>
                  <a:pt x="124" y="7"/>
                  <a:pt x="147" y="7"/>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41" name="文本框 96264"/>
          <p:cNvSpPr txBox="1">
            <a:spLocks noChangeArrowheads="1"/>
          </p:cNvSpPr>
          <p:nvPr/>
        </p:nvSpPr>
        <p:spPr bwMode="auto">
          <a:xfrm>
            <a:off x="2590800" y="1539875"/>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1</a:t>
            </a:r>
          </a:p>
        </p:txBody>
      </p:sp>
      <p:sp>
        <p:nvSpPr>
          <p:cNvPr id="18442" name="文本框 96265"/>
          <p:cNvSpPr txBox="1">
            <a:spLocks noChangeArrowheads="1"/>
          </p:cNvSpPr>
          <p:nvPr/>
        </p:nvSpPr>
        <p:spPr bwMode="auto">
          <a:xfrm>
            <a:off x="2590800" y="2149475"/>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2</a:t>
            </a:r>
          </a:p>
        </p:txBody>
      </p:sp>
      <p:sp>
        <p:nvSpPr>
          <p:cNvPr id="18443" name="文本框 96266"/>
          <p:cNvSpPr txBox="1">
            <a:spLocks noChangeArrowheads="1"/>
          </p:cNvSpPr>
          <p:nvPr/>
        </p:nvSpPr>
        <p:spPr bwMode="auto">
          <a:xfrm>
            <a:off x="1828800" y="2667000"/>
            <a:ext cx="1098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2400">
                <a:latin typeface="Times New Roman" charset="0"/>
              </a:rPr>
              <a:t>（</a:t>
            </a:r>
            <a:r>
              <a:rPr lang="en-US" altLang="zh-CN" sz="2400">
                <a:latin typeface="Times New Roman" charset="0"/>
              </a:rPr>
              <a:t>1</a:t>
            </a:r>
            <a:r>
              <a:rPr lang="zh-CN" altLang="en-US" sz="2400">
                <a:latin typeface="Times New Roman" charset="0"/>
              </a:rPr>
              <a:t>）</a:t>
            </a:r>
          </a:p>
        </p:txBody>
      </p:sp>
      <p:sp>
        <p:nvSpPr>
          <p:cNvPr id="96268" name="文本框 96267"/>
          <p:cNvSpPr txBox="1">
            <a:spLocks noChangeArrowheads="1"/>
          </p:cNvSpPr>
          <p:nvPr/>
        </p:nvSpPr>
        <p:spPr bwMode="auto">
          <a:xfrm>
            <a:off x="1905000" y="3184526"/>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2000" b="1">
                <a:solidFill>
                  <a:srgbClr val="FF0000"/>
                </a:solidFill>
                <a:latin typeface="Times New Roman" charset="0"/>
              </a:rPr>
              <a:t>同位角</a:t>
            </a:r>
          </a:p>
        </p:txBody>
      </p:sp>
      <p:sp>
        <p:nvSpPr>
          <p:cNvPr id="18445" name="直接连接符 96268"/>
          <p:cNvSpPr>
            <a:spLocks noChangeShapeType="1"/>
          </p:cNvSpPr>
          <p:nvPr/>
        </p:nvSpPr>
        <p:spPr bwMode="auto">
          <a:xfrm>
            <a:off x="3429000" y="2514600"/>
            <a:ext cx="13716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46" name="直接连接符 96269"/>
          <p:cNvSpPr>
            <a:spLocks noChangeShapeType="1"/>
          </p:cNvSpPr>
          <p:nvPr/>
        </p:nvSpPr>
        <p:spPr bwMode="auto">
          <a:xfrm flipV="1">
            <a:off x="3429000" y="1600200"/>
            <a:ext cx="533400" cy="9144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47" name="直接连接符 96270"/>
          <p:cNvSpPr>
            <a:spLocks noChangeShapeType="1"/>
          </p:cNvSpPr>
          <p:nvPr/>
        </p:nvSpPr>
        <p:spPr bwMode="auto">
          <a:xfrm flipH="1" flipV="1">
            <a:off x="4343400" y="1676400"/>
            <a:ext cx="228600" cy="8382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48" name="任意多边形 96271"/>
          <p:cNvSpPr>
            <a:spLocks noChangeArrowheads="1"/>
          </p:cNvSpPr>
          <p:nvPr/>
        </p:nvSpPr>
        <p:spPr bwMode="auto">
          <a:xfrm>
            <a:off x="3544889" y="2308225"/>
            <a:ext cx="161925" cy="196850"/>
          </a:xfrm>
          <a:custGeom>
            <a:avLst/>
            <a:gdLst>
              <a:gd name="T0" fmla="*/ 0 w 102"/>
              <a:gd name="T1" fmla="*/ 0 h 124"/>
              <a:gd name="T2" fmla="*/ 57 w 102"/>
              <a:gd name="T3" fmla="*/ 11 h 124"/>
              <a:gd name="T4" fmla="*/ 102 w 102"/>
              <a:gd name="T5" fmla="*/ 124 h 124"/>
            </a:gdLst>
            <a:ahLst/>
            <a:cxnLst>
              <a:cxn ang="0">
                <a:pos x="T0" y="T1"/>
              </a:cxn>
              <a:cxn ang="0">
                <a:pos x="T2" y="T3"/>
              </a:cxn>
              <a:cxn ang="0">
                <a:pos x="T4" y="T5"/>
              </a:cxn>
            </a:cxnLst>
            <a:rect l="0" t="0" r="r" b="b"/>
            <a:pathLst>
              <a:path w="102" h="124">
                <a:moveTo>
                  <a:pt x="0" y="0"/>
                </a:moveTo>
                <a:cubicBezTo>
                  <a:pt x="19" y="4"/>
                  <a:pt x="40" y="1"/>
                  <a:pt x="57" y="11"/>
                </a:cubicBezTo>
                <a:cubicBezTo>
                  <a:pt x="86" y="28"/>
                  <a:pt x="102" y="94"/>
                  <a:pt x="102" y="124"/>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49" name="任意多边形 96272"/>
          <p:cNvSpPr>
            <a:spLocks noChangeArrowheads="1"/>
          </p:cNvSpPr>
          <p:nvPr/>
        </p:nvSpPr>
        <p:spPr bwMode="auto">
          <a:xfrm>
            <a:off x="4513264" y="2319339"/>
            <a:ext cx="179387" cy="204787"/>
          </a:xfrm>
          <a:custGeom>
            <a:avLst/>
            <a:gdLst>
              <a:gd name="T0" fmla="*/ 0 w 113"/>
              <a:gd name="T1" fmla="*/ 4 h 129"/>
              <a:gd name="T2" fmla="*/ 79 w 113"/>
              <a:gd name="T3" fmla="*/ 16 h 129"/>
              <a:gd name="T4" fmla="*/ 113 w 113"/>
              <a:gd name="T5" fmla="*/ 129 h 129"/>
            </a:gdLst>
            <a:ahLst/>
            <a:cxnLst>
              <a:cxn ang="0">
                <a:pos x="T0" y="T1"/>
              </a:cxn>
              <a:cxn ang="0">
                <a:pos x="T2" y="T3"/>
              </a:cxn>
              <a:cxn ang="0">
                <a:pos x="T4" y="T5"/>
              </a:cxn>
            </a:cxnLst>
            <a:rect l="0" t="0" r="r" b="b"/>
            <a:pathLst>
              <a:path w="113" h="129">
                <a:moveTo>
                  <a:pt x="0" y="4"/>
                </a:moveTo>
                <a:cubicBezTo>
                  <a:pt x="26" y="8"/>
                  <a:pt x="58" y="0"/>
                  <a:pt x="79" y="16"/>
                </a:cubicBezTo>
                <a:cubicBezTo>
                  <a:pt x="90" y="24"/>
                  <a:pt x="113" y="103"/>
                  <a:pt x="113" y="129"/>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50" name="文本框 96273"/>
          <p:cNvSpPr txBox="1">
            <a:spLocks noChangeArrowheads="1"/>
          </p:cNvSpPr>
          <p:nvPr/>
        </p:nvSpPr>
        <p:spPr bwMode="auto">
          <a:xfrm>
            <a:off x="3625850" y="21336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1</a:t>
            </a:r>
          </a:p>
        </p:txBody>
      </p:sp>
      <p:sp>
        <p:nvSpPr>
          <p:cNvPr id="18451" name="文本框 96274"/>
          <p:cNvSpPr txBox="1">
            <a:spLocks noChangeArrowheads="1"/>
          </p:cNvSpPr>
          <p:nvPr/>
        </p:nvSpPr>
        <p:spPr bwMode="auto">
          <a:xfrm>
            <a:off x="4616450" y="20574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2</a:t>
            </a:r>
          </a:p>
        </p:txBody>
      </p:sp>
      <p:sp>
        <p:nvSpPr>
          <p:cNvPr id="18452" name="文本框 96275"/>
          <p:cNvSpPr txBox="1">
            <a:spLocks noChangeArrowheads="1"/>
          </p:cNvSpPr>
          <p:nvPr/>
        </p:nvSpPr>
        <p:spPr bwMode="auto">
          <a:xfrm>
            <a:off x="3549650" y="2590800"/>
            <a:ext cx="946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p>
            <a:pPr>
              <a:spcBef>
                <a:spcPct val="50000"/>
              </a:spcBef>
            </a:pPr>
            <a:r>
              <a:rPr lang="zh-CN" altLang="en-US" sz="2400">
                <a:latin typeface="Times New Roman" charset="0"/>
              </a:rPr>
              <a:t>（</a:t>
            </a:r>
            <a:r>
              <a:rPr lang="en-US" altLang="zh-CN" sz="2400">
                <a:latin typeface="Times New Roman" charset="0"/>
              </a:rPr>
              <a:t>2</a:t>
            </a:r>
            <a:r>
              <a:rPr lang="zh-CN" altLang="en-US" sz="2400">
                <a:latin typeface="Times New Roman" charset="0"/>
              </a:rPr>
              <a:t>）</a:t>
            </a:r>
          </a:p>
        </p:txBody>
      </p:sp>
      <p:sp>
        <p:nvSpPr>
          <p:cNvPr id="18453" name="直接连接符 96276"/>
          <p:cNvSpPr>
            <a:spLocks noChangeShapeType="1"/>
          </p:cNvSpPr>
          <p:nvPr/>
        </p:nvSpPr>
        <p:spPr bwMode="auto">
          <a:xfrm flipH="1">
            <a:off x="5257800" y="1447800"/>
            <a:ext cx="533400" cy="10668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54" name="直接连接符 96277"/>
          <p:cNvSpPr>
            <a:spLocks noChangeShapeType="1"/>
          </p:cNvSpPr>
          <p:nvPr/>
        </p:nvSpPr>
        <p:spPr bwMode="auto">
          <a:xfrm>
            <a:off x="5791200" y="1447800"/>
            <a:ext cx="762000" cy="7620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55" name="直接连接符 96278"/>
          <p:cNvSpPr>
            <a:spLocks noChangeShapeType="1"/>
          </p:cNvSpPr>
          <p:nvPr/>
        </p:nvSpPr>
        <p:spPr bwMode="auto">
          <a:xfrm>
            <a:off x="5486400" y="2057400"/>
            <a:ext cx="609600" cy="6096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56" name="任意多边形 96279"/>
          <p:cNvSpPr>
            <a:spLocks noChangeArrowheads="1"/>
          </p:cNvSpPr>
          <p:nvPr/>
        </p:nvSpPr>
        <p:spPr bwMode="auto">
          <a:xfrm>
            <a:off x="5697539" y="1573214"/>
            <a:ext cx="357187" cy="77787"/>
          </a:xfrm>
          <a:custGeom>
            <a:avLst/>
            <a:gdLst>
              <a:gd name="T0" fmla="*/ 0 w 225"/>
              <a:gd name="T1" fmla="*/ 48 h 49"/>
              <a:gd name="T2" fmla="*/ 113 w 225"/>
              <a:gd name="T3" fmla="*/ 37 h 49"/>
              <a:gd name="T4" fmla="*/ 147 w 225"/>
              <a:gd name="T5" fmla="*/ 3 h 49"/>
            </a:gdLst>
            <a:ahLst/>
            <a:cxnLst>
              <a:cxn ang="0">
                <a:pos x="T0" y="T1"/>
              </a:cxn>
              <a:cxn ang="0">
                <a:pos x="T2" y="T3"/>
              </a:cxn>
              <a:cxn ang="0">
                <a:pos x="T4" y="T5"/>
              </a:cxn>
            </a:cxnLst>
            <a:rect l="0" t="0" r="r" b="b"/>
            <a:pathLst>
              <a:path w="225" h="49">
                <a:moveTo>
                  <a:pt x="0" y="48"/>
                </a:moveTo>
                <a:cubicBezTo>
                  <a:pt x="38" y="44"/>
                  <a:pt x="77" y="49"/>
                  <a:pt x="113" y="37"/>
                </a:cubicBezTo>
                <a:cubicBezTo>
                  <a:pt x="225" y="0"/>
                  <a:pt x="95" y="3"/>
                  <a:pt x="147" y="3"/>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57" name="任意多边形 96280"/>
          <p:cNvSpPr>
            <a:spLocks noChangeArrowheads="1"/>
          </p:cNvSpPr>
          <p:nvPr/>
        </p:nvSpPr>
        <p:spPr bwMode="auto">
          <a:xfrm>
            <a:off x="5392738" y="2241551"/>
            <a:ext cx="285750" cy="53975"/>
          </a:xfrm>
          <a:custGeom>
            <a:avLst/>
            <a:gdLst>
              <a:gd name="T0" fmla="*/ 0 w 180"/>
              <a:gd name="T1" fmla="*/ 0 h 34"/>
              <a:gd name="T2" fmla="*/ 67 w 180"/>
              <a:gd name="T3" fmla="*/ 22 h 34"/>
              <a:gd name="T4" fmla="*/ 101 w 180"/>
              <a:gd name="T5" fmla="*/ 34 h 34"/>
              <a:gd name="T6" fmla="*/ 180 w 180"/>
              <a:gd name="T7" fmla="*/ 22 h 34"/>
            </a:gdLst>
            <a:ahLst/>
            <a:cxnLst>
              <a:cxn ang="0">
                <a:pos x="T0" y="T1"/>
              </a:cxn>
              <a:cxn ang="0">
                <a:pos x="T2" y="T3"/>
              </a:cxn>
              <a:cxn ang="0">
                <a:pos x="T4" y="T5"/>
              </a:cxn>
              <a:cxn ang="0">
                <a:pos x="T6" y="T7"/>
              </a:cxn>
            </a:cxnLst>
            <a:rect l="0" t="0" r="r" b="b"/>
            <a:pathLst>
              <a:path w="180" h="34">
                <a:moveTo>
                  <a:pt x="0" y="0"/>
                </a:moveTo>
                <a:cubicBezTo>
                  <a:pt x="22" y="7"/>
                  <a:pt x="45" y="15"/>
                  <a:pt x="67" y="22"/>
                </a:cubicBezTo>
                <a:cubicBezTo>
                  <a:pt x="78" y="26"/>
                  <a:pt x="101" y="34"/>
                  <a:pt x="101" y="34"/>
                </a:cubicBezTo>
                <a:cubicBezTo>
                  <a:pt x="173" y="21"/>
                  <a:pt x="146" y="22"/>
                  <a:pt x="180" y="22"/>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58" name="文本框 96281"/>
          <p:cNvSpPr txBox="1">
            <a:spLocks noChangeArrowheads="1"/>
          </p:cNvSpPr>
          <p:nvPr/>
        </p:nvSpPr>
        <p:spPr bwMode="auto">
          <a:xfrm>
            <a:off x="5638800" y="16002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1</a:t>
            </a:r>
          </a:p>
        </p:txBody>
      </p:sp>
      <p:sp>
        <p:nvSpPr>
          <p:cNvPr id="18459" name="文本框 96282"/>
          <p:cNvSpPr txBox="1">
            <a:spLocks noChangeArrowheads="1"/>
          </p:cNvSpPr>
          <p:nvPr/>
        </p:nvSpPr>
        <p:spPr bwMode="auto">
          <a:xfrm>
            <a:off x="5410200" y="22098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2</a:t>
            </a:r>
          </a:p>
        </p:txBody>
      </p:sp>
      <p:sp>
        <p:nvSpPr>
          <p:cNvPr id="18460" name="文本框 96283"/>
          <p:cNvSpPr txBox="1">
            <a:spLocks noChangeArrowheads="1"/>
          </p:cNvSpPr>
          <p:nvPr/>
        </p:nvSpPr>
        <p:spPr bwMode="auto">
          <a:xfrm>
            <a:off x="5105400" y="2590800"/>
            <a:ext cx="990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2400">
                <a:latin typeface="Times New Roman" charset="0"/>
              </a:rPr>
              <a:t>（</a:t>
            </a:r>
            <a:r>
              <a:rPr lang="en-US" altLang="zh-CN" sz="2400">
                <a:latin typeface="Times New Roman" charset="0"/>
              </a:rPr>
              <a:t>3</a:t>
            </a:r>
            <a:r>
              <a:rPr lang="zh-CN" altLang="en-US" sz="2400">
                <a:latin typeface="Times New Roman" charset="0"/>
              </a:rPr>
              <a:t>）</a:t>
            </a:r>
          </a:p>
        </p:txBody>
      </p:sp>
      <p:sp>
        <p:nvSpPr>
          <p:cNvPr id="18461" name="直接连接符 96284"/>
          <p:cNvSpPr>
            <a:spLocks noChangeShapeType="1"/>
          </p:cNvSpPr>
          <p:nvPr/>
        </p:nvSpPr>
        <p:spPr bwMode="auto">
          <a:xfrm flipV="1">
            <a:off x="7239000" y="1371600"/>
            <a:ext cx="990600" cy="2286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62" name="直接连接符 96285"/>
          <p:cNvSpPr>
            <a:spLocks noChangeShapeType="1"/>
          </p:cNvSpPr>
          <p:nvPr/>
        </p:nvSpPr>
        <p:spPr bwMode="auto">
          <a:xfrm flipH="1">
            <a:off x="6858000" y="1600200"/>
            <a:ext cx="381000" cy="11430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63" name="直接连接符 96286"/>
          <p:cNvSpPr>
            <a:spLocks noChangeShapeType="1"/>
          </p:cNvSpPr>
          <p:nvPr/>
        </p:nvSpPr>
        <p:spPr bwMode="auto">
          <a:xfrm>
            <a:off x="7848600" y="1447800"/>
            <a:ext cx="457200" cy="11430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64" name="任意多边形 96287"/>
          <p:cNvSpPr>
            <a:spLocks noChangeArrowheads="1"/>
          </p:cNvSpPr>
          <p:nvPr/>
        </p:nvSpPr>
        <p:spPr bwMode="auto">
          <a:xfrm>
            <a:off x="7180264" y="1524001"/>
            <a:ext cx="358775" cy="250825"/>
          </a:xfrm>
          <a:custGeom>
            <a:avLst/>
            <a:gdLst>
              <a:gd name="T0" fmla="*/ 0 w 226"/>
              <a:gd name="T1" fmla="*/ 158 h 158"/>
              <a:gd name="T2" fmla="*/ 68 w 226"/>
              <a:gd name="T3" fmla="*/ 147 h 158"/>
              <a:gd name="T4" fmla="*/ 204 w 226"/>
              <a:gd name="T5" fmla="*/ 68 h 158"/>
              <a:gd name="T6" fmla="*/ 226 w 226"/>
              <a:gd name="T7" fmla="*/ 0 h 158"/>
            </a:gdLst>
            <a:ahLst/>
            <a:cxnLst>
              <a:cxn ang="0">
                <a:pos x="T0" y="T1"/>
              </a:cxn>
              <a:cxn ang="0">
                <a:pos x="T2" y="T3"/>
              </a:cxn>
              <a:cxn ang="0">
                <a:pos x="T4" y="T5"/>
              </a:cxn>
              <a:cxn ang="0">
                <a:pos x="T6" y="T7"/>
              </a:cxn>
            </a:cxnLst>
            <a:rect l="0" t="0" r="r" b="b"/>
            <a:pathLst>
              <a:path w="226" h="158">
                <a:moveTo>
                  <a:pt x="0" y="158"/>
                </a:moveTo>
                <a:cubicBezTo>
                  <a:pt x="23" y="154"/>
                  <a:pt x="47" y="156"/>
                  <a:pt x="68" y="147"/>
                </a:cubicBezTo>
                <a:cubicBezTo>
                  <a:pt x="78" y="143"/>
                  <a:pt x="186" y="80"/>
                  <a:pt x="204" y="68"/>
                </a:cubicBezTo>
                <a:cubicBezTo>
                  <a:pt x="211" y="45"/>
                  <a:pt x="226" y="0"/>
                  <a:pt x="226" y="0"/>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65" name="任意多边形 96288"/>
          <p:cNvSpPr>
            <a:spLocks noChangeArrowheads="1"/>
          </p:cNvSpPr>
          <p:nvPr/>
        </p:nvSpPr>
        <p:spPr bwMode="auto">
          <a:xfrm>
            <a:off x="7932738" y="1416050"/>
            <a:ext cx="100012" cy="342900"/>
          </a:xfrm>
          <a:custGeom>
            <a:avLst/>
            <a:gdLst>
              <a:gd name="T0" fmla="*/ 26 w 63"/>
              <a:gd name="T1" fmla="*/ 0 h 216"/>
              <a:gd name="T2" fmla="*/ 48 w 63"/>
              <a:gd name="T3" fmla="*/ 136 h 216"/>
              <a:gd name="T4" fmla="*/ 37 w 63"/>
              <a:gd name="T5" fmla="*/ 170 h 216"/>
              <a:gd name="T6" fmla="*/ 3 w 63"/>
              <a:gd name="T7" fmla="*/ 204 h 216"/>
            </a:gdLst>
            <a:ahLst/>
            <a:cxnLst>
              <a:cxn ang="0">
                <a:pos x="T0" y="T1"/>
              </a:cxn>
              <a:cxn ang="0">
                <a:pos x="T2" y="T3"/>
              </a:cxn>
              <a:cxn ang="0">
                <a:pos x="T4" y="T5"/>
              </a:cxn>
              <a:cxn ang="0">
                <a:pos x="T6" y="T7"/>
              </a:cxn>
            </a:cxnLst>
            <a:rect l="0" t="0" r="r" b="b"/>
            <a:pathLst>
              <a:path w="63" h="216">
                <a:moveTo>
                  <a:pt x="26" y="0"/>
                </a:moveTo>
                <a:cubicBezTo>
                  <a:pt x="61" y="54"/>
                  <a:pt x="63" y="67"/>
                  <a:pt x="48" y="136"/>
                </a:cubicBezTo>
                <a:cubicBezTo>
                  <a:pt x="45" y="148"/>
                  <a:pt x="44" y="161"/>
                  <a:pt x="37" y="170"/>
                </a:cubicBezTo>
                <a:cubicBezTo>
                  <a:pt x="0" y="216"/>
                  <a:pt x="3" y="172"/>
                  <a:pt x="3" y="204"/>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66" name="文本框 96289"/>
          <p:cNvSpPr txBox="1">
            <a:spLocks noChangeArrowheads="1"/>
          </p:cNvSpPr>
          <p:nvPr/>
        </p:nvSpPr>
        <p:spPr bwMode="auto">
          <a:xfrm>
            <a:off x="7283450" y="16002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1</a:t>
            </a:r>
          </a:p>
        </p:txBody>
      </p:sp>
      <p:sp>
        <p:nvSpPr>
          <p:cNvPr id="18467" name="文本框 96290"/>
          <p:cNvSpPr txBox="1">
            <a:spLocks noChangeArrowheads="1"/>
          </p:cNvSpPr>
          <p:nvPr/>
        </p:nvSpPr>
        <p:spPr bwMode="auto">
          <a:xfrm>
            <a:off x="8001000" y="14478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2</a:t>
            </a:r>
          </a:p>
        </p:txBody>
      </p:sp>
      <p:sp>
        <p:nvSpPr>
          <p:cNvPr id="18468" name="文本框 96291"/>
          <p:cNvSpPr txBox="1">
            <a:spLocks noChangeArrowheads="1"/>
          </p:cNvSpPr>
          <p:nvPr/>
        </p:nvSpPr>
        <p:spPr bwMode="auto">
          <a:xfrm>
            <a:off x="7086600" y="2590800"/>
            <a:ext cx="990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2400">
                <a:latin typeface="Times New Roman" charset="0"/>
              </a:rPr>
              <a:t>（</a:t>
            </a:r>
            <a:r>
              <a:rPr lang="en-US" altLang="zh-CN" sz="2400">
                <a:latin typeface="Times New Roman" charset="0"/>
              </a:rPr>
              <a:t>4</a:t>
            </a:r>
            <a:r>
              <a:rPr lang="zh-CN" altLang="en-US" sz="2400">
                <a:latin typeface="Times New Roman" charset="0"/>
              </a:rPr>
              <a:t>）</a:t>
            </a:r>
          </a:p>
        </p:txBody>
      </p:sp>
      <p:sp>
        <p:nvSpPr>
          <p:cNvPr id="18469" name="直接连接符 96292"/>
          <p:cNvSpPr>
            <a:spLocks noChangeShapeType="1"/>
          </p:cNvSpPr>
          <p:nvPr/>
        </p:nvSpPr>
        <p:spPr bwMode="auto">
          <a:xfrm>
            <a:off x="8839200" y="2590800"/>
            <a:ext cx="13716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70" name="直接连接符 96293"/>
          <p:cNvSpPr>
            <a:spLocks noChangeShapeType="1"/>
          </p:cNvSpPr>
          <p:nvPr/>
        </p:nvSpPr>
        <p:spPr bwMode="auto">
          <a:xfrm flipV="1">
            <a:off x="8839200" y="1219200"/>
            <a:ext cx="609600" cy="13716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71" name="直接连接符 96294"/>
          <p:cNvSpPr>
            <a:spLocks noChangeShapeType="1"/>
          </p:cNvSpPr>
          <p:nvPr/>
        </p:nvSpPr>
        <p:spPr bwMode="auto">
          <a:xfrm>
            <a:off x="9220200" y="1752600"/>
            <a:ext cx="9906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72" name="直接连接符 96295"/>
          <p:cNvSpPr>
            <a:spLocks noChangeShapeType="1"/>
          </p:cNvSpPr>
          <p:nvPr/>
        </p:nvSpPr>
        <p:spPr bwMode="auto">
          <a:xfrm>
            <a:off x="8915400" y="1600200"/>
            <a:ext cx="1066800" cy="6096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73" name="任意多边形 96296"/>
          <p:cNvSpPr>
            <a:spLocks noChangeArrowheads="1"/>
          </p:cNvSpPr>
          <p:nvPr/>
        </p:nvSpPr>
        <p:spPr bwMode="auto">
          <a:xfrm>
            <a:off x="8905875" y="2376488"/>
            <a:ext cx="198438" cy="214312"/>
          </a:xfrm>
          <a:custGeom>
            <a:avLst/>
            <a:gdLst>
              <a:gd name="T0" fmla="*/ 0 w 125"/>
              <a:gd name="T1" fmla="*/ 0 h 135"/>
              <a:gd name="T2" fmla="*/ 57 w 125"/>
              <a:gd name="T3" fmla="*/ 11 h 135"/>
              <a:gd name="T4" fmla="*/ 125 w 125"/>
              <a:gd name="T5" fmla="*/ 135 h 135"/>
            </a:gdLst>
            <a:ahLst/>
            <a:cxnLst>
              <a:cxn ang="0">
                <a:pos x="T0" y="T1"/>
              </a:cxn>
              <a:cxn ang="0">
                <a:pos x="T2" y="T3"/>
              </a:cxn>
              <a:cxn ang="0">
                <a:pos x="T4" y="T5"/>
              </a:cxn>
            </a:cxnLst>
            <a:rect l="0" t="0" r="r" b="b"/>
            <a:pathLst>
              <a:path w="125" h="135">
                <a:moveTo>
                  <a:pt x="0" y="0"/>
                </a:moveTo>
                <a:cubicBezTo>
                  <a:pt x="19" y="4"/>
                  <a:pt x="40" y="2"/>
                  <a:pt x="57" y="11"/>
                </a:cubicBezTo>
                <a:cubicBezTo>
                  <a:pt x="104" y="34"/>
                  <a:pt x="103" y="93"/>
                  <a:pt x="125" y="135"/>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74" name="任意多边形 96297"/>
          <p:cNvSpPr>
            <a:spLocks noChangeArrowheads="1"/>
          </p:cNvSpPr>
          <p:nvPr/>
        </p:nvSpPr>
        <p:spPr bwMode="auto">
          <a:xfrm>
            <a:off x="9444039" y="1757364"/>
            <a:ext cx="111125" cy="142875"/>
          </a:xfrm>
          <a:custGeom>
            <a:avLst/>
            <a:gdLst>
              <a:gd name="T0" fmla="*/ 0 w 70"/>
              <a:gd name="T1" fmla="*/ 90 h 90"/>
              <a:gd name="T2" fmla="*/ 68 w 70"/>
              <a:gd name="T3" fmla="*/ 45 h 90"/>
              <a:gd name="T4" fmla="*/ 57 w 70"/>
              <a:gd name="T5" fmla="*/ 0 h 90"/>
            </a:gdLst>
            <a:ahLst/>
            <a:cxnLst>
              <a:cxn ang="0">
                <a:pos x="T0" y="T1"/>
              </a:cxn>
              <a:cxn ang="0">
                <a:pos x="T2" y="T3"/>
              </a:cxn>
              <a:cxn ang="0">
                <a:pos x="T4" y="T5"/>
              </a:cxn>
            </a:cxnLst>
            <a:rect l="0" t="0" r="r" b="b"/>
            <a:pathLst>
              <a:path w="70" h="90">
                <a:moveTo>
                  <a:pt x="0" y="90"/>
                </a:moveTo>
                <a:cubicBezTo>
                  <a:pt x="30" y="83"/>
                  <a:pt x="62" y="86"/>
                  <a:pt x="68" y="45"/>
                </a:cubicBezTo>
                <a:cubicBezTo>
                  <a:pt x="70" y="30"/>
                  <a:pt x="57" y="0"/>
                  <a:pt x="57" y="0"/>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75" name="文本框 96298"/>
          <p:cNvSpPr txBox="1">
            <a:spLocks noChangeArrowheads="1"/>
          </p:cNvSpPr>
          <p:nvPr/>
        </p:nvSpPr>
        <p:spPr bwMode="auto">
          <a:xfrm>
            <a:off x="8991600" y="21336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1</a:t>
            </a:r>
          </a:p>
        </p:txBody>
      </p:sp>
      <p:sp>
        <p:nvSpPr>
          <p:cNvPr id="18476" name="文本框 96299"/>
          <p:cNvSpPr txBox="1">
            <a:spLocks noChangeArrowheads="1"/>
          </p:cNvSpPr>
          <p:nvPr/>
        </p:nvSpPr>
        <p:spPr bwMode="auto">
          <a:xfrm>
            <a:off x="9569450" y="16764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2</a:t>
            </a:r>
          </a:p>
        </p:txBody>
      </p:sp>
      <p:sp>
        <p:nvSpPr>
          <p:cNvPr id="18477" name="文本框 96300"/>
          <p:cNvSpPr txBox="1">
            <a:spLocks noChangeArrowheads="1"/>
          </p:cNvSpPr>
          <p:nvPr/>
        </p:nvSpPr>
        <p:spPr bwMode="auto">
          <a:xfrm>
            <a:off x="9051925" y="2590800"/>
            <a:ext cx="12207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2400">
                <a:latin typeface="Times New Roman" charset="0"/>
              </a:rPr>
              <a:t>（</a:t>
            </a:r>
            <a:r>
              <a:rPr lang="en-US" altLang="zh-CN" sz="2400">
                <a:latin typeface="Times New Roman" charset="0"/>
              </a:rPr>
              <a:t>5</a:t>
            </a:r>
            <a:r>
              <a:rPr lang="zh-CN" altLang="en-US" sz="2400">
                <a:latin typeface="Times New Roman" charset="0"/>
              </a:rPr>
              <a:t>）</a:t>
            </a:r>
          </a:p>
        </p:txBody>
      </p:sp>
      <p:sp>
        <p:nvSpPr>
          <p:cNvPr id="18478" name="直接连接符 96301"/>
          <p:cNvSpPr>
            <a:spLocks noChangeShapeType="1"/>
          </p:cNvSpPr>
          <p:nvPr/>
        </p:nvSpPr>
        <p:spPr bwMode="auto">
          <a:xfrm>
            <a:off x="1828800" y="5410200"/>
            <a:ext cx="13716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79" name="直接连接符 96302"/>
          <p:cNvSpPr>
            <a:spLocks noChangeShapeType="1"/>
          </p:cNvSpPr>
          <p:nvPr/>
        </p:nvSpPr>
        <p:spPr bwMode="auto">
          <a:xfrm flipV="1">
            <a:off x="1828801" y="4191000"/>
            <a:ext cx="792163" cy="13716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80" name="直接连接符 96303"/>
          <p:cNvSpPr>
            <a:spLocks noChangeShapeType="1"/>
          </p:cNvSpPr>
          <p:nvPr/>
        </p:nvSpPr>
        <p:spPr bwMode="auto">
          <a:xfrm flipH="1" flipV="1">
            <a:off x="2212976" y="4114800"/>
            <a:ext cx="835025" cy="14478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81" name="文本框 96304"/>
          <p:cNvSpPr txBox="1">
            <a:spLocks noChangeArrowheads="1"/>
          </p:cNvSpPr>
          <p:nvPr/>
        </p:nvSpPr>
        <p:spPr bwMode="auto">
          <a:xfrm>
            <a:off x="2590800" y="3810000"/>
            <a:ext cx="3190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a</a:t>
            </a:r>
          </a:p>
        </p:txBody>
      </p:sp>
      <p:sp>
        <p:nvSpPr>
          <p:cNvPr id="18482" name="文本框 96305"/>
          <p:cNvSpPr txBox="1">
            <a:spLocks noChangeArrowheads="1"/>
          </p:cNvSpPr>
          <p:nvPr/>
        </p:nvSpPr>
        <p:spPr bwMode="auto">
          <a:xfrm>
            <a:off x="1889125" y="38100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b</a:t>
            </a:r>
          </a:p>
        </p:txBody>
      </p:sp>
      <p:sp>
        <p:nvSpPr>
          <p:cNvPr id="18483" name="文本框 96306"/>
          <p:cNvSpPr txBox="1">
            <a:spLocks noChangeArrowheads="1"/>
          </p:cNvSpPr>
          <p:nvPr/>
        </p:nvSpPr>
        <p:spPr bwMode="auto">
          <a:xfrm>
            <a:off x="3109914" y="5181600"/>
            <a:ext cx="3190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c</a:t>
            </a:r>
          </a:p>
        </p:txBody>
      </p:sp>
      <p:sp>
        <p:nvSpPr>
          <p:cNvPr id="18484" name="任意多边形 96307"/>
          <p:cNvSpPr>
            <a:spLocks noChangeArrowheads="1"/>
          </p:cNvSpPr>
          <p:nvPr/>
        </p:nvSpPr>
        <p:spPr bwMode="auto">
          <a:xfrm>
            <a:off x="2025650" y="5218113"/>
            <a:ext cx="107950" cy="196850"/>
          </a:xfrm>
          <a:custGeom>
            <a:avLst/>
            <a:gdLst>
              <a:gd name="T0" fmla="*/ 0 w 68"/>
              <a:gd name="T1" fmla="*/ 0 h 124"/>
              <a:gd name="T2" fmla="*/ 57 w 68"/>
              <a:gd name="T3" fmla="*/ 90 h 124"/>
              <a:gd name="T4" fmla="*/ 68 w 68"/>
              <a:gd name="T5" fmla="*/ 124 h 124"/>
            </a:gdLst>
            <a:ahLst/>
            <a:cxnLst>
              <a:cxn ang="0">
                <a:pos x="T0" y="T1"/>
              </a:cxn>
              <a:cxn ang="0">
                <a:pos x="T2" y="T3"/>
              </a:cxn>
              <a:cxn ang="0">
                <a:pos x="T4" y="T5"/>
              </a:cxn>
            </a:cxnLst>
            <a:rect l="0" t="0" r="r" b="b"/>
            <a:pathLst>
              <a:path w="68" h="124">
                <a:moveTo>
                  <a:pt x="0" y="0"/>
                </a:moveTo>
                <a:cubicBezTo>
                  <a:pt x="54" y="35"/>
                  <a:pt x="30" y="10"/>
                  <a:pt x="57" y="90"/>
                </a:cubicBezTo>
                <a:cubicBezTo>
                  <a:pt x="61" y="101"/>
                  <a:pt x="68" y="124"/>
                  <a:pt x="68" y="124"/>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85" name="任意多边形 96308"/>
          <p:cNvSpPr>
            <a:spLocks noChangeArrowheads="1"/>
          </p:cNvSpPr>
          <p:nvPr/>
        </p:nvSpPr>
        <p:spPr bwMode="auto">
          <a:xfrm>
            <a:off x="2868614" y="5235575"/>
            <a:ext cx="268287" cy="196850"/>
          </a:xfrm>
          <a:custGeom>
            <a:avLst/>
            <a:gdLst>
              <a:gd name="T0" fmla="*/ 0 w 169"/>
              <a:gd name="T1" fmla="*/ 0 h 124"/>
              <a:gd name="T2" fmla="*/ 90 w 169"/>
              <a:gd name="T3" fmla="*/ 11 h 124"/>
              <a:gd name="T4" fmla="*/ 113 w 169"/>
              <a:gd name="T5" fmla="*/ 45 h 124"/>
              <a:gd name="T6" fmla="*/ 169 w 169"/>
              <a:gd name="T7" fmla="*/ 124 h 124"/>
            </a:gdLst>
            <a:ahLst/>
            <a:cxnLst>
              <a:cxn ang="0">
                <a:pos x="T0" y="T1"/>
              </a:cxn>
              <a:cxn ang="0">
                <a:pos x="T2" y="T3"/>
              </a:cxn>
              <a:cxn ang="0">
                <a:pos x="T4" y="T5"/>
              </a:cxn>
              <a:cxn ang="0">
                <a:pos x="T6" y="T7"/>
              </a:cxn>
            </a:cxnLst>
            <a:rect l="0" t="0" r="r" b="b"/>
            <a:pathLst>
              <a:path w="169" h="124">
                <a:moveTo>
                  <a:pt x="0" y="0"/>
                </a:moveTo>
                <a:cubicBezTo>
                  <a:pt x="30" y="4"/>
                  <a:pt x="62" y="0"/>
                  <a:pt x="90" y="11"/>
                </a:cubicBezTo>
                <a:cubicBezTo>
                  <a:pt x="103" y="16"/>
                  <a:pt x="104" y="35"/>
                  <a:pt x="113" y="45"/>
                </a:cubicBezTo>
                <a:cubicBezTo>
                  <a:pt x="133" y="68"/>
                  <a:pt x="169" y="89"/>
                  <a:pt x="169" y="124"/>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86" name="文本框 96309"/>
          <p:cNvSpPr txBox="1">
            <a:spLocks noChangeArrowheads="1"/>
          </p:cNvSpPr>
          <p:nvPr/>
        </p:nvSpPr>
        <p:spPr bwMode="auto">
          <a:xfrm>
            <a:off x="2057400" y="49530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1</a:t>
            </a:r>
          </a:p>
        </p:txBody>
      </p:sp>
      <p:sp>
        <p:nvSpPr>
          <p:cNvPr id="18487" name="文本框 96310"/>
          <p:cNvSpPr txBox="1">
            <a:spLocks noChangeArrowheads="1"/>
          </p:cNvSpPr>
          <p:nvPr/>
        </p:nvSpPr>
        <p:spPr bwMode="auto">
          <a:xfrm>
            <a:off x="2971800" y="48768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2</a:t>
            </a:r>
          </a:p>
        </p:txBody>
      </p:sp>
      <p:sp>
        <p:nvSpPr>
          <p:cNvPr id="18488" name="文本框 96311"/>
          <p:cNvSpPr txBox="1">
            <a:spLocks noChangeArrowheads="1"/>
          </p:cNvSpPr>
          <p:nvPr/>
        </p:nvSpPr>
        <p:spPr bwMode="auto">
          <a:xfrm>
            <a:off x="2133600" y="5410200"/>
            <a:ext cx="539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(6)</a:t>
            </a:r>
          </a:p>
        </p:txBody>
      </p:sp>
      <p:sp>
        <p:nvSpPr>
          <p:cNvPr id="18489" name="直接连接符 96312"/>
          <p:cNvSpPr>
            <a:spLocks noChangeShapeType="1"/>
          </p:cNvSpPr>
          <p:nvPr/>
        </p:nvSpPr>
        <p:spPr bwMode="auto">
          <a:xfrm>
            <a:off x="3733800" y="5410200"/>
            <a:ext cx="10668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90" name="直接连接符 96313"/>
          <p:cNvSpPr>
            <a:spLocks noChangeShapeType="1"/>
          </p:cNvSpPr>
          <p:nvPr/>
        </p:nvSpPr>
        <p:spPr bwMode="auto">
          <a:xfrm>
            <a:off x="3581400" y="4495800"/>
            <a:ext cx="12192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91" name="直接连接符 96314"/>
          <p:cNvSpPr>
            <a:spLocks noChangeShapeType="1"/>
          </p:cNvSpPr>
          <p:nvPr/>
        </p:nvSpPr>
        <p:spPr bwMode="auto">
          <a:xfrm flipH="1" flipV="1">
            <a:off x="3962400" y="4038600"/>
            <a:ext cx="838200" cy="13716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92" name="直接连接符 96315"/>
          <p:cNvSpPr>
            <a:spLocks noChangeShapeType="1"/>
          </p:cNvSpPr>
          <p:nvPr/>
        </p:nvSpPr>
        <p:spPr bwMode="auto">
          <a:xfrm flipH="1" flipV="1">
            <a:off x="3429000" y="4038600"/>
            <a:ext cx="1371600" cy="13716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93" name="任意多边形 96316"/>
          <p:cNvSpPr>
            <a:spLocks noChangeArrowheads="1"/>
          </p:cNvSpPr>
          <p:nvPr/>
        </p:nvSpPr>
        <p:spPr bwMode="auto">
          <a:xfrm>
            <a:off x="4435475" y="5199063"/>
            <a:ext cx="96838" cy="233362"/>
          </a:xfrm>
          <a:custGeom>
            <a:avLst/>
            <a:gdLst>
              <a:gd name="T0" fmla="*/ 61 w 61"/>
              <a:gd name="T1" fmla="*/ 0 h 147"/>
              <a:gd name="T2" fmla="*/ 15 w 61"/>
              <a:gd name="T3" fmla="*/ 147 h 147"/>
            </a:gdLst>
            <a:ahLst/>
            <a:cxnLst>
              <a:cxn ang="0">
                <a:pos x="T0" y="T1"/>
              </a:cxn>
              <a:cxn ang="0">
                <a:pos x="T2" y="T3"/>
              </a:cxn>
            </a:cxnLst>
            <a:rect l="0" t="0" r="r" b="b"/>
            <a:pathLst>
              <a:path w="61" h="147">
                <a:moveTo>
                  <a:pt x="61" y="0"/>
                </a:moveTo>
                <a:cubicBezTo>
                  <a:pt x="0" y="41"/>
                  <a:pt x="15" y="77"/>
                  <a:pt x="15" y="147"/>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94" name="任意多边形 96317"/>
          <p:cNvSpPr>
            <a:spLocks noChangeArrowheads="1"/>
          </p:cNvSpPr>
          <p:nvPr/>
        </p:nvSpPr>
        <p:spPr bwMode="auto">
          <a:xfrm>
            <a:off x="4370388" y="4483100"/>
            <a:ext cx="182562" cy="196850"/>
          </a:xfrm>
          <a:custGeom>
            <a:avLst/>
            <a:gdLst>
              <a:gd name="T0" fmla="*/ 0 w 115"/>
              <a:gd name="T1" fmla="*/ 124 h 124"/>
              <a:gd name="T2" fmla="*/ 102 w 115"/>
              <a:gd name="T3" fmla="*/ 67 h 124"/>
              <a:gd name="T4" fmla="*/ 113 w 115"/>
              <a:gd name="T5" fmla="*/ 0 h 124"/>
            </a:gdLst>
            <a:ahLst/>
            <a:cxnLst>
              <a:cxn ang="0">
                <a:pos x="T0" y="T1"/>
              </a:cxn>
              <a:cxn ang="0">
                <a:pos x="T2" y="T3"/>
              </a:cxn>
              <a:cxn ang="0">
                <a:pos x="T4" y="T5"/>
              </a:cxn>
            </a:cxnLst>
            <a:rect l="0" t="0" r="r" b="b"/>
            <a:pathLst>
              <a:path w="115" h="124">
                <a:moveTo>
                  <a:pt x="0" y="124"/>
                </a:moveTo>
                <a:cubicBezTo>
                  <a:pt x="83" y="96"/>
                  <a:pt x="51" y="118"/>
                  <a:pt x="102" y="67"/>
                </a:cubicBezTo>
                <a:cubicBezTo>
                  <a:pt x="115" y="15"/>
                  <a:pt x="113" y="37"/>
                  <a:pt x="113" y="0"/>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495" name="文本框 96318"/>
          <p:cNvSpPr txBox="1">
            <a:spLocks noChangeArrowheads="1"/>
          </p:cNvSpPr>
          <p:nvPr/>
        </p:nvSpPr>
        <p:spPr bwMode="auto">
          <a:xfrm>
            <a:off x="4419600" y="44958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1</a:t>
            </a:r>
          </a:p>
        </p:txBody>
      </p:sp>
      <p:sp>
        <p:nvSpPr>
          <p:cNvPr id="18496" name="文本框 96319"/>
          <p:cNvSpPr txBox="1">
            <a:spLocks noChangeArrowheads="1"/>
          </p:cNvSpPr>
          <p:nvPr/>
        </p:nvSpPr>
        <p:spPr bwMode="auto">
          <a:xfrm>
            <a:off x="4114800" y="49530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2</a:t>
            </a:r>
          </a:p>
        </p:txBody>
      </p:sp>
      <p:sp>
        <p:nvSpPr>
          <p:cNvPr id="18497" name="文本框 96320"/>
          <p:cNvSpPr txBox="1">
            <a:spLocks noChangeArrowheads="1"/>
          </p:cNvSpPr>
          <p:nvPr/>
        </p:nvSpPr>
        <p:spPr bwMode="auto">
          <a:xfrm>
            <a:off x="3886200" y="5410200"/>
            <a:ext cx="539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(7)</a:t>
            </a:r>
          </a:p>
        </p:txBody>
      </p:sp>
      <p:sp>
        <p:nvSpPr>
          <p:cNvPr id="18498" name="直接连接符 96321"/>
          <p:cNvSpPr>
            <a:spLocks noChangeShapeType="1"/>
          </p:cNvSpPr>
          <p:nvPr/>
        </p:nvSpPr>
        <p:spPr bwMode="auto">
          <a:xfrm>
            <a:off x="5257800" y="5410200"/>
            <a:ext cx="13716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499" name="直接连接符 96322"/>
          <p:cNvSpPr>
            <a:spLocks noChangeShapeType="1"/>
          </p:cNvSpPr>
          <p:nvPr/>
        </p:nvSpPr>
        <p:spPr bwMode="auto">
          <a:xfrm flipV="1">
            <a:off x="5257801" y="4191000"/>
            <a:ext cx="792163" cy="13716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500" name="直接连接符 96323"/>
          <p:cNvSpPr>
            <a:spLocks noChangeShapeType="1"/>
          </p:cNvSpPr>
          <p:nvPr/>
        </p:nvSpPr>
        <p:spPr bwMode="auto">
          <a:xfrm flipH="1" flipV="1">
            <a:off x="5641976" y="4114800"/>
            <a:ext cx="835025" cy="14478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501" name="任意多边形 96324"/>
          <p:cNvSpPr>
            <a:spLocks noChangeArrowheads="1"/>
          </p:cNvSpPr>
          <p:nvPr/>
        </p:nvSpPr>
        <p:spPr bwMode="auto">
          <a:xfrm>
            <a:off x="5591175" y="4356100"/>
            <a:ext cx="160338" cy="412750"/>
          </a:xfrm>
          <a:custGeom>
            <a:avLst/>
            <a:gdLst>
              <a:gd name="T0" fmla="*/ 101 w 101"/>
              <a:gd name="T1" fmla="*/ 0 h 260"/>
              <a:gd name="T2" fmla="*/ 78 w 101"/>
              <a:gd name="T3" fmla="*/ 260 h 260"/>
            </a:gdLst>
            <a:ahLst/>
            <a:cxnLst>
              <a:cxn ang="0">
                <a:pos x="T0" y="T1"/>
              </a:cxn>
              <a:cxn ang="0">
                <a:pos x="T2" y="T3"/>
              </a:cxn>
            </a:cxnLst>
            <a:rect l="0" t="0" r="r" b="b"/>
            <a:pathLst>
              <a:path w="101" h="260">
                <a:moveTo>
                  <a:pt x="101" y="0"/>
                </a:moveTo>
                <a:cubicBezTo>
                  <a:pt x="39" y="62"/>
                  <a:pt x="0" y="182"/>
                  <a:pt x="78" y="260"/>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502" name="任意多边形 96325"/>
          <p:cNvSpPr>
            <a:spLocks noChangeArrowheads="1"/>
          </p:cNvSpPr>
          <p:nvPr/>
        </p:nvSpPr>
        <p:spPr bwMode="auto">
          <a:xfrm>
            <a:off x="5481638" y="5181601"/>
            <a:ext cx="100012" cy="233363"/>
          </a:xfrm>
          <a:custGeom>
            <a:avLst/>
            <a:gdLst>
              <a:gd name="T0" fmla="*/ 0 w 63"/>
              <a:gd name="T1" fmla="*/ 0 h 147"/>
              <a:gd name="T2" fmla="*/ 57 w 63"/>
              <a:gd name="T3" fmla="*/ 147 h 147"/>
            </a:gdLst>
            <a:ahLst/>
            <a:cxnLst>
              <a:cxn ang="0">
                <a:pos x="T0" y="T1"/>
              </a:cxn>
              <a:cxn ang="0">
                <a:pos x="T2" y="T3"/>
              </a:cxn>
            </a:cxnLst>
            <a:rect l="0" t="0" r="r" b="b"/>
            <a:pathLst>
              <a:path w="63" h="147">
                <a:moveTo>
                  <a:pt x="0" y="0"/>
                </a:moveTo>
                <a:cubicBezTo>
                  <a:pt x="63" y="43"/>
                  <a:pt x="57" y="81"/>
                  <a:pt x="57" y="147"/>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503" name="文本框 96326"/>
          <p:cNvSpPr txBox="1">
            <a:spLocks noChangeArrowheads="1"/>
          </p:cNvSpPr>
          <p:nvPr/>
        </p:nvSpPr>
        <p:spPr bwMode="auto">
          <a:xfrm>
            <a:off x="5378450" y="43434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1</a:t>
            </a:r>
          </a:p>
        </p:txBody>
      </p:sp>
      <p:sp>
        <p:nvSpPr>
          <p:cNvPr id="18504" name="文本框 96327"/>
          <p:cNvSpPr txBox="1">
            <a:spLocks noChangeArrowheads="1"/>
          </p:cNvSpPr>
          <p:nvPr/>
        </p:nvSpPr>
        <p:spPr bwMode="auto">
          <a:xfrm>
            <a:off x="5530850" y="50292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2</a:t>
            </a:r>
          </a:p>
        </p:txBody>
      </p:sp>
      <p:sp>
        <p:nvSpPr>
          <p:cNvPr id="18505" name="文本框 96328"/>
          <p:cNvSpPr txBox="1">
            <a:spLocks noChangeArrowheads="1"/>
          </p:cNvSpPr>
          <p:nvPr/>
        </p:nvSpPr>
        <p:spPr bwMode="auto">
          <a:xfrm>
            <a:off x="5556250" y="5410200"/>
            <a:ext cx="539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(8)</a:t>
            </a:r>
          </a:p>
        </p:txBody>
      </p:sp>
      <p:sp>
        <p:nvSpPr>
          <p:cNvPr id="18506" name="直接连接符 96329"/>
          <p:cNvSpPr>
            <a:spLocks noChangeShapeType="1"/>
          </p:cNvSpPr>
          <p:nvPr/>
        </p:nvSpPr>
        <p:spPr bwMode="auto">
          <a:xfrm>
            <a:off x="7010400" y="4343400"/>
            <a:ext cx="12954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507" name="直接连接符 96330"/>
          <p:cNvSpPr>
            <a:spLocks noChangeShapeType="1"/>
          </p:cNvSpPr>
          <p:nvPr/>
        </p:nvSpPr>
        <p:spPr bwMode="auto">
          <a:xfrm>
            <a:off x="7010400" y="5105400"/>
            <a:ext cx="13716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508" name="直接连接符 96331"/>
          <p:cNvSpPr>
            <a:spLocks noChangeShapeType="1"/>
          </p:cNvSpPr>
          <p:nvPr/>
        </p:nvSpPr>
        <p:spPr bwMode="auto">
          <a:xfrm flipV="1">
            <a:off x="6934200" y="3962400"/>
            <a:ext cx="762000" cy="14478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509" name="直接连接符 96332"/>
          <p:cNvSpPr>
            <a:spLocks noChangeShapeType="1"/>
          </p:cNvSpPr>
          <p:nvPr/>
        </p:nvSpPr>
        <p:spPr bwMode="auto">
          <a:xfrm flipV="1">
            <a:off x="6934200" y="4191000"/>
            <a:ext cx="1219200" cy="12192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510" name="任意多边形 96333"/>
          <p:cNvSpPr>
            <a:spLocks noChangeArrowheads="1"/>
          </p:cNvSpPr>
          <p:nvPr/>
        </p:nvSpPr>
        <p:spPr bwMode="auto">
          <a:xfrm>
            <a:off x="7477125" y="4894263"/>
            <a:ext cx="88900" cy="215900"/>
          </a:xfrm>
          <a:custGeom>
            <a:avLst/>
            <a:gdLst>
              <a:gd name="T0" fmla="*/ 0 w 56"/>
              <a:gd name="T1" fmla="*/ 0 h 136"/>
              <a:gd name="T2" fmla="*/ 56 w 56"/>
              <a:gd name="T3" fmla="*/ 136 h 136"/>
            </a:gdLst>
            <a:ahLst/>
            <a:cxnLst>
              <a:cxn ang="0">
                <a:pos x="T0" y="T1"/>
              </a:cxn>
              <a:cxn ang="0">
                <a:pos x="T2" y="T3"/>
              </a:cxn>
            </a:cxnLst>
            <a:rect l="0" t="0" r="r" b="b"/>
            <a:pathLst>
              <a:path w="56" h="136">
                <a:moveTo>
                  <a:pt x="0" y="0"/>
                </a:moveTo>
                <a:cubicBezTo>
                  <a:pt x="51" y="35"/>
                  <a:pt x="56" y="73"/>
                  <a:pt x="56" y="136"/>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511" name="任意多边形 96334"/>
          <p:cNvSpPr>
            <a:spLocks noChangeArrowheads="1"/>
          </p:cNvSpPr>
          <p:nvPr/>
        </p:nvSpPr>
        <p:spPr bwMode="auto">
          <a:xfrm>
            <a:off x="7423151" y="4338639"/>
            <a:ext cx="233363" cy="149225"/>
          </a:xfrm>
          <a:custGeom>
            <a:avLst/>
            <a:gdLst>
              <a:gd name="T0" fmla="*/ 0 w 147"/>
              <a:gd name="T1" fmla="*/ 91 h 94"/>
              <a:gd name="T2" fmla="*/ 90 w 147"/>
              <a:gd name="T3" fmla="*/ 79 h 94"/>
              <a:gd name="T4" fmla="*/ 147 w 147"/>
              <a:gd name="T5" fmla="*/ 0 h 94"/>
            </a:gdLst>
            <a:ahLst/>
            <a:cxnLst>
              <a:cxn ang="0">
                <a:pos x="T0" y="T1"/>
              </a:cxn>
              <a:cxn ang="0">
                <a:pos x="T2" y="T3"/>
              </a:cxn>
              <a:cxn ang="0">
                <a:pos x="T4" y="T5"/>
              </a:cxn>
            </a:cxnLst>
            <a:rect l="0" t="0" r="r" b="b"/>
            <a:pathLst>
              <a:path w="147" h="94">
                <a:moveTo>
                  <a:pt x="0" y="91"/>
                </a:moveTo>
                <a:cubicBezTo>
                  <a:pt x="30" y="87"/>
                  <a:pt x="64" y="94"/>
                  <a:pt x="90" y="79"/>
                </a:cubicBezTo>
                <a:cubicBezTo>
                  <a:pt x="118" y="62"/>
                  <a:pt x="123" y="22"/>
                  <a:pt x="147" y="0"/>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512" name="文本框 96335"/>
          <p:cNvSpPr txBox="1">
            <a:spLocks noChangeArrowheads="1"/>
          </p:cNvSpPr>
          <p:nvPr/>
        </p:nvSpPr>
        <p:spPr bwMode="auto">
          <a:xfrm>
            <a:off x="7435850" y="43434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1</a:t>
            </a:r>
          </a:p>
        </p:txBody>
      </p:sp>
      <p:sp>
        <p:nvSpPr>
          <p:cNvPr id="18513" name="文本框 96336"/>
          <p:cNvSpPr txBox="1">
            <a:spLocks noChangeArrowheads="1"/>
          </p:cNvSpPr>
          <p:nvPr/>
        </p:nvSpPr>
        <p:spPr bwMode="auto">
          <a:xfrm>
            <a:off x="7512050" y="47244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2</a:t>
            </a:r>
          </a:p>
        </p:txBody>
      </p:sp>
      <p:sp>
        <p:nvSpPr>
          <p:cNvPr id="18514" name="直接连接符 96337"/>
          <p:cNvSpPr>
            <a:spLocks noChangeShapeType="1"/>
          </p:cNvSpPr>
          <p:nvPr/>
        </p:nvSpPr>
        <p:spPr bwMode="auto">
          <a:xfrm>
            <a:off x="8686800" y="5334000"/>
            <a:ext cx="16002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515" name="直接连接符 96338"/>
          <p:cNvSpPr>
            <a:spLocks noChangeShapeType="1"/>
          </p:cNvSpPr>
          <p:nvPr/>
        </p:nvSpPr>
        <p:spPr bwMode="auto">
          <a:xfrm flipV="1">
            <a:off x="8839200" y="3810000"/>
            <a:ext cx="838200" cy="16764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516" name="直接连接符 96339"/>
          <p:cNvSpPr>
            <a:spLocks noChangeShapeType="1"/>
          </p:cNvSpPr>
          <p:nvPr/>
        </p:nvSpPr>
        <p:spPr bwMode="auto">
          <a:xfrm flipH="1" flipV="1">
            <a:off x="9296400" y="3810000"/>
            <a:ext cx="838200" cy="167640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8517" name="任意多边形 96340"/>
          <p:cNvSpPr>
            <a:spLocks noChangeArrowheads="1"/>
          </p:cNvSpPr>
          <p:nvPr/>
        </p:nvSpPr>
        <p:spPr bwMode="auto">
          <a:xfrm>
            <a:off x="9385301" y="4338638"/>
            <a:ext cx="161925" cy="80962"/>
          </a:xfrm>
          <a:custGeom>
            <a:avLst/>
            <a:gdLst>
              <a:gd name="T0" fmla="*/ 0 w 102"/>
              <a:gd name="T1" fmla="*/ 34 h 51"/>
              <a:gd name="T2" fmla="*/ 102 w 102"/>
              <a:gd name="T3" fmla="*/ 0 h 51"/>
            </a:gdLst>
            <a:ahLst/>
            <a:cxnLst>
              <a:cxn ang="0">
                <a:pos x="T0" y="T1"/>
              </a:cxn>
              <a:cxn ang="0">
                <a:pos x="T2" y="T3"/>
              </a:cxn>
            </a:cxnLst>
            <a:rect l="0" t="0" r="r" b="b"/>
            <a:pathLst>
              <a:path w="102" h="51">
                <a:moveTo>
                  <a:pt x="0" y="34"/>
                </a:moveTo>
                <a:cubicBezTo>
                  <a:pt x="99" y="22"/>
                  <a:pt x="78" y="51"/>
                  <a:pt x="102" y="0"/>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518" name="任意多边形 96341"/>
          <p:cNvSpPr>
            <a:spLocks noChangeArrowheads="1"/>
          </p:cNvSpPr>
          <p:nvPr/>
        </p:nvSpPr>
        <p:spPr bwMode="auto">
          <a:xfrm>
            <a:off x="9009064" y="5110163"/>
            <a:ext cx="179387" cy="196850"/>
          </a:xfrm>
          <a:custGeom>
            <a:avLst/>
            <a:gdLst>
              <a:gd name="T0" fmla="*/ 0 w 113"/>
              <a:gd name="T1" fmla="*/ 0 h 124"/>
              <a:gd name="T2" fmla="*/ 113 w 113"/>
              <a:gd name="T3" fmla="*/ 124 h 124"/>
            </a:gdLst>
            <a:ahLst/>
            <a:cxnLst>
              <a:cxn ang="0">
                <a:pos x="T0" y="T1"/>
              </a:cxn>
              <a:cxn ang="0">
                <a:pos x="T2" y="T3"/>
              </a:cxn>
            </a:cxnLst>
            <a:rect l="0" t="0" r="r" b="b"/>
            <a:pathLst>
              <a:path w="113" h="124">
                <a:moveTo>
                  <a:pt x="0" y="0"/>
                </a:moveTo>
                <a:cubicBezTo>
                  <a:pt x="57" y="18"/>
                  <a:pt x="113" y="58"/>
                  <a:pt x="113" y="124"/>
                </a:cubicBezTo>
              </a:path>
            </a:pathLst>
          </a:cu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8519" name="文本框 96342"/>
          <p:cNvSpPr txBox="1">
            <a:spLocks noChangeArrowheads="1"/>
          </p:cNvSpPr>
          <p:nvPr/>
        </p:nvSpPr>
        <p:spPr bwMode="auto">
          <a:xfrm>
            <a:off x="9296400" y="43434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1</a:t>
            </a:r>
          </a:p>
        </p:txBody>
      </p:sp>
      <p:sp>
        <p:nvSpPr>
          <p:cNvPr id="18520" name="文本框 96343"/>
          <p:cNvSpPr txBox="1">
            <a:spLocks noChangeArrowheads="1"/>
          </p:cNvSpPr>
          <p:nvPr/>
        </p:nvSpPr>
        <p:spPr bwMode="auto">
          <a:xfrm>
            <a:off x="9112250" y="48768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2</a:t>
            </a:r>
          </a:p>
        </p:txBody>
      </p:sp>
      <p:sp>
        <p:nvSpPr>
          <p:cNvPr id="18521" name="文本框 96344"/>
          <p:cNvSpPr txBox="1">
            <a:spLocks noChangeArrowheads="1"/>
          </p:cNvSpPr>
          <p:nvPr/>
        </p:nvSpPr>
        <p:spPr bwMode="auto">
          <a:xfrm>
            <a:off x="7391400" y="5410200"/>
            <a:ext cx="685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en-US" altLang="zh-CN" sz="2400">
                <a:latin typeface="Times New Roman" charset="0"/>
              </a:rPr>
              <a:t>(9)</a:t>
            </a:r>
          </a:p>
        </p:txBody>
      </p:sp>
      <p:sp>
        <p:nvSpPr>
          <p:cNvPr id="18522" name="文本框 96345"/>
          <p:cNvSpPr txBox="1">
            <a:spLocks noChangeArrowheads="1"/>
          </p:cNvSpPr>
          <p:nvPr/>
        </p:nvSpPr>
        <p:spPr bwMode="auto">
          <a:xfrm>
            <a:off x="9137650" y="5410200"/>
            <a:ext cx="692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pPr>
              <a:spcBef>
                <a:spcPct val="50000"/>
              </a:spcBef>
            </a:pPr>
            <a:r>
              <a:rPr lang="en-US" altLang="zh-CN" sz="2400">
                <a:latin typeface="Times New Roman" charset="0"/>
              </a:rPr>
              <a:t>(10)</a:t>
            </a:r>
          </a:p>
        </p:txBody>
      </p:sp>
      <p:sp>
        <p:nvSpPr>
          <p:cNvPr id="96347" name="文本框 96346"/>
          <p:cNvSpPr txBox="1">
            <a:spLocks noChangeArrowheads="1"/>
          </p:cNvSpPr>
          <p:nvPr/>
        </p:nvSpPr>
        <p:spPr bwMode="auto">
          <a:xfrm>
            <a:off x="3429000" y="3184526"/>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2000" b="1">
                <a:solidFill>
                  <a:srgbClr val="FF0000"/>
                </a:solidFill>
                <a:latin typeface="Times New Roman" charset="0"/>
              </a:rPr>
              <a:t>同位角</a:t>
            </a:r>
          </a:p>
        </p:txBody>
      </p:sp>
      <p:sp>
        <p:nvSpPr>
          <p:cNvPr id="96348" name="文本框 96347"/>
          <p:cNvSpPr txBox="1">
            <a:spLocks noChangeArrowheads="1"/>
          </p:cNvSpPr>
          <p:nvPr/>
        </p:nvSpPr>
        <p:spPr bwMode="auto">
          <a:xfrm>
            <a:off x="5257800" y="3184526"/>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2000" b="1">
                <a:solidFill>
                  <a:srgbClr val="FF0000"/>
                </a:solidFill>
                <a:latin typeface="Times New Roman" charset="0"/>
              </a:rPr>
              <a:t>同位角</a:t>
            </a:r>
          </a:p>
        </p:txBody>
      </p:sp>
      <p:sp>
        <p:nvSpPr>
          <p:cNvPr id="96349" name="文本框 96348"/>
          <p:cNvSpPr txBox="1">
            <a:spLocks noChangeArrowheads="1"/>
          </p:cNvSpPr>
          <p:nvPr/>
        </p:nvSpPr>
        <p:spPr bwMode="auto">
          <a:xfrm>
            <a:off x="7162800" y="3124201"/>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2000" b="1">
                <a:solidFill>
                  <a:srgbClr val="FF0000"/>
                </a:solidFill>
                <a:latin typeface="Times New Roman" charset="0"/>
              </a:rPr>
              <a:t>同位角</a:t>
            </a:r>
          </a:p>
        </p:txBody>
      </p:sp>
      <p:sp>
        <p:nvSpPr>
          <p:cNvPr id="96350" name="文本框 96349"/>
          <p:cNvSpPr txBox="1">
            <a:spLocks noChangeArrowheads="1"/>
          </p:cNvSpPr>
          <p:nvPr/>
        </p:nvSpPr>
        <p:spPr bwMode="auto">
          <a:xfrm>
            <a:off x="1905000" y="5867401"/>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2000" b="1">
                <a:solidFill>
                  <a:srgbClr val="FF0000"/>
                </a:solidFill>
                <a:latin typeface="Times New Roman" charset="0"/>
              </a:rPr>
              <a:t>同位角</a:t>
            </a:r>
          </a:p>
        </p:txBody>
      </p:sp>
      <p:sp>
        <p:nvSpPr>
          <p:cNvPr id="18527" name="文本框 96350"/>
          <p:cNvSpPr txBox="1">
            <a:spLocks noChangeArrowheads="1"/>
          </p:cNvSpPr>
          <p:nvPr/>
        </p:nvSpPr>
        <p:spPr bwMode="auto">
          <a:xfrm>
            <a:off x="8747126" y="3068638"/>
            <a:ext cx="1311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endParaRPr lang="x-none" altLang="x-none" sz="2400">
              <a:latin typeface="Times New Roman" charset="0"/>
            </a:endParaRPr>
          </a:p>
        </p:txBody>
      </p:sp>
      <p:sp>
        <p:nvSpPr>
          <p:cNvPr id="96352" name="文本框 96351"/>
          <p:cNvSpPr txBox="1">
            <a:spLocks noChangeArrowheads="1"/>
          </p:cNvSpPr>
          <p:nvPr/>
        </p:nvSpPr>
        <p:spPr bwMode="auto">
          <a:xfrm>
            <a:off x="5334000" y="5867401"/>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2000" b="1">
                <a:solidFill>
                  <a:srgbClr val="FF0000"/>
                </a:solidFill>
                <a:latin typeface="Times New Roman" charset="0"/>
              </a:rPr>
              <a:t>内错角</a:t>
            </a:r>
          </a:p>
        </p:txBody>
      </p:sp>
      <p:sp>
        <p:nvSpPr>
          <p:cNvPr id="96353" name="文本框 96352"/>
          <p:cNvSpPr txBox="1">
            <a:spLocks noChangeArrowheads="1"/>
          </p:cNvSpPr>
          <p:nvPr/>
        </p:nvSpPr>
        <p:spPr bwMode="auto">
          <a:xfrm>
            <a:off x="8686800" y="5867401"/>
            <a:ext cx="1981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spcBef>
                <a:spcPct val="50000"/>
              </a:spcBef>
            </a:pPr>
            <a:r>
              <a:rPr lang="zh-CN" altLang="en-US" sz="2000" b="1">
                <a:solidFill>
                  <a:srgbClr val="FF0000"/>
                </a:solidFill>
                <a:latin typeface="Times New Roman" charset="0"/>
              </a:rPr>
              <a:t>同旁内角</a:t>
            </a:r>
          </a:p>
        </p:txBody>
      </p:sp>
      <p:sp>
        <p:nvSpPr>
          <p:cNvPr id="96354" name="文本框 96353"/>
          <p:cNvSpPr txBox="1">
            <a:spLocks noChangeArrowheads="1"/>
          </p:cNvSpPr>
          <p:nvPr/>
        </p:nvSpPr>
        <p:spPr bwMode="auto">
          <a:xfrm>
            <a:off x="8975726" y="2852739"/>
            <a:ext cx="13684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flatTx/>
          </a:bodyPr>
          <a:lstStyle/>
          <a:p>
            <a:pPr>
              <a:spcBef>
                <a:spcPct val="50000"/>
              </a:spcBef>
            </a:pPr>
            <a:r>
              <a:rPr lang="en-US" altLang="zh-CN" sz="4000" b="1">
                <a:solidFill>
                  <a:srgbClr val="0000FF"/>
                </a:solidFill>
                <a:latin typeface="Comic Sans MS" charset="0"/>
              </a:rPr>
              <a:t>×</a:t>
            </a:r>
            <a:endParaRPr lang="en-US" altLang="zh-CN" b="1">
              <a:solidFill>
                <a:srgbClr val="0000FF"/>
              </a:solidFill>
              <a:latin typeface="Comic Sans MS" charset="0"/>
            </a:endParaRPr>
          </a:p>
        </p:txBody>
      </p:sp>
      <p:sp>
        <p:nvSpPr>
          <p:cNvPr id="96355" name="文本框 96354"/>
          <p:cNvSpPr txBox="1">
            <a:spLocks noChangeArrowheads="1"/>
          </p:cNvSpPr>
          <p:nvPr/>
        </p:nvSpPr>
        <p:spPr bwMode="auto">
          <a:xfrm>
            <a:off x="3648076" y="5734051"/>
            <a:ext cx="13684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flatTx/>
          </a:bodyPr>
          <a:lstStyle/>
          <a:p>
            <a:pPr>
              <a:spcBef>
                <a:spcPct val="50000"/>
              </a:spcBef>
            </a:pPr>
            <a:r>
              <a:rPr lang="en-US" altLang="zh-CN" sz="4000" b="1">
                <a:solidFill>
                  <a:srgbClr val="0000FF"/>
                </a:solidFill>
                <a:latin typeface="Comic Sans MS" charset="0"/>
              </a:rPr>
              <a:t>×</a:t>
            </a:r>
            <a:endParaRPr lang="en-US" altLang="zh-CN" b="1">
              <a:solidFill>
                <a:srgbClr val="0000FF"/>
              </a:solidFill>
              <a:latin typeface="Comic Sans MS" charset="0"/>
            </a:endParaRPr>
          </a:p>
        </p:txBody>
      </p:sp>
      <p:sp>
        <p:nvSpPr>
          <p:cNvPr id="96356" name="文本框 96355"/>
          <p:cNvSpPr txBox="1">
            <a:spLocks noChangeArrowheads="1"/>
          </p:cNvSpPr>
          <p:nvPr/>
        </p:nvSpPr>
        <p:spPr bwMode="auto">
          <a:xfrm>
            <a:off x="6888164" y="5661026"/>
            <a:ext cx="13684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flatTx/>
          </a:bodyPr>
          <a:lstStyle/>
          <a:p>
            <a:pPr>
              <a:spcBef>
                <a:spcPct val="50000"/>
              </a:spcBef>
            </a:pPr>
            <a:r>
              <a:rPr lang="en-US" altLang="zh-CN" sz="4000" b="1">
                <a:solidFill>
                  <a:srgbClr val="0000FF"/>
                </a:solidFill>
                <a:latin typeface="Comic Sans MS" charset="0"/>
              </a:rPr>
              <a:t>×</a:t>
            </a:r>
            <a:endParaRPr lang="en-US" altLang="zh-CN" b="1">
              <a:solidFill>
                <a:srgbClr val="0000FF"/>
              </a:solidFill>
              <a:latin typeface="Comic Sans MS" charset="0"/>
            </a:endParaRPr>
          </a:p>
        </p:txBody>
      </p:sp>
    </p:spTree>
    <p:extLst>
      <p:ext uri="{BB962C8B-B14F-4D97-AF65-F5344CB8AC3E}">
        <p14:creationId xmlns:p14="http://schemas.microsoft.com/office/powerpoint/2010/main" val="1910385528"/>
      </p:ext>
    </p:extLst>
  </p:cSld>
  <p:clrMapOvr>
    <a:masterClrMapping/>
  </p:clrMapOvr>
  <p:transition spd="slow">
    <p:split orient="vert"/>
    <p:sndAc>
      <p:stSnd>
        <p:snd r:embed="rId2" name="chimes.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96268"/>
                                        </p:tgtEl>
                                        <p:attrNameLst>
                                          <p:attrName>style.visibility</p:attrName>
                                        </p:attrNameLst>
                                      </p:cBhvr>
                                      <p:to>
                                        <p:strVal val="visible"/>
                                      </p:to>
                                    </p:set>
                                    <p:animEffect transition="in" filter="barn(outVertical)">
                                      <p:cBhvr>
                                        <p:cTn id="7" dur="500"/>
                                        <p:tgtEl>
                                          <p:spTgt spid="962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6347"/>
                                        </p:tgtEl>
                                        <p:attrNameLst>
                                          <p:attrName>style.visibility</p:attrName>
                                        </p:attrNameLst>
                                      </p:cBhvr>
                                      <p:to>
                                        <p:strVal val="visible"/>
                                      </p:to>
                                    </p:set>
                                    <p:animEffect transition="in" filter="barn(outVertical)">
                                      <p:cBhvr>
                                        <p:cTn id="12" dur="500"/>
                                        <p:tgtEl>
                                          <p:spTgt spid="9634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96348"/>
                                        </p:tgtEl>
                                        <p:attrNameLst>
                                          <p:attrName>style.visibility</p:attrName>
                                        </p:attrNameLst>
                                      </p:cBhvr>
                                      <p:to>
                                        <p:strVal val="visible"/>
                                      </p:to>
                                    </p:set>
                                    <p:animEffect transition="in" filter="barn(outVertical)">
                                      <p:cBhvr>
                                        <p:cTn id="17" dur="500"/>
                                        <p:tgtEl>
                                          <p:spTgt spid="9634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37" fill="hold" grpId="0" nodeType="clickEffect">
                                  <p:stCondLst>
                                    <p:cond delay="0"/>
                                  </p:stCondLst>
                                  <p:childTnLst>
                                    <p:set>
                                      <p:cBhvr>
                                        <p:cTn id="21" dur="1" fill="hold">
                                          <p:stCondLst>
                                            <p:cond delay="0"/>
                                          </p:stCondLst>
                                        </p:cTn>
                                        <p:tgtEl>
                                          <p:spTgt spid="96349"/>
                                        </p:tgtEl>
                                        <p:attrNameLst>
                                          <p:attrName>style.visibility</p:attrName>
                                        </p:attrNameLst>
                                      </p:cBhvr>
                                      <p:to>
                                        <p:strVal val="visible"/>
                                      </p:to>
                                    </p:set>
                                    <p:animEffect transition="in" filter="barn(outVertical)">
                                      <p:cBhvr>
                                        <p:cTn id="22" dur="500"/>
                                        <p:tgtEl>
                                          <p:spTgt spid="9634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6354"/>
                                        </p:tgtEl>
                                        <p:attrNameLst>
                                          <p:attrName>style.visibility</p:attrName>
                                        </p:attrNameLst>
                                      </p:cBhvr>
                                      <p:to>
                                        <p:strVal val="visible"/>
                                      </p:to>
                                    </p:set>
                                    <p:anim calcmode="lin" valueType="num">
                                      <p:cBhvr>
                                        <p:cTn id="27" dur="500" fill="hold"/>
                                        <p:tgtEl>
                                          <p:spTgt spid="96354"/>
                                        </p:tgtEl>
                                        <p:attrNameLst>
                                          <p:attrName>ppt_x</p:attrName>
                                        </p:attrNameLst>
                                      </p:cBhvr>
                                      <p:tavLst>
                                        <p:tav tm="0">
                                          <p:val>
                                            <p:strVal val="#ppt_x"/>
                                          </p:val>
                                        </p:tav>
                                        <p:tav tm="100000">
                                          <p:val>
                                            <p:strVal val="#ppt_x"/>
                                          </p:val>
                                        </p:tav>
                                      </p:tavLst>
                                    </p:anim>
                                    <p:anim calcmode="lin" valueType="num">
                                      <p:cBhvr>
                                        <p:cTn id="28" dur="500" fill="hold"/>
                                        <p:tgtEl>
                                          <p:spTgt spid="96354"/>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16" presetClass="entr" presetSubtype="37" fill="hold" grpId="0" nodeType="clickEffect">
                                  <p:stCondLst>
                                    <p:cond delay="0"/>
                                  </p:stCondLst>
                                  <p:childTnLst>
                                    <p:set>
                                      <p:cBhvr>
                                        <p:cTn id="32" dur="1" fill="hold">
                                          <p:stCondLst>
                                            <p:cond delay="0"/>
                                          </p:stCondLst>
                                        </p:cTn>
                                        <p:tgtEl>
                                          <p:spTgt spid="96350"/>
                                        </p:tgtEl>
                                        <p:attrNameLst>
                                          <p:attrName>style.visibility</p:attrName>
                                        </p:attrNameLst>
                                      </p:cBhvr>
                                      <p:to>
                                        <p:strVal val="visible"/>
                                      </p:to>
                                    </p:set>
                                    <p:animEffect transition="in" filter="barn(outVertical)">
                                      <p:cBhvr>
                                        <p:cTn id="33" dur="500"/>
                                        <p:tgtEl>
                                          <p:spTgt spid="96350"/>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96355"/>
                                        </p:tgtEl>
                                        <p:attrNameLst>
                                          <p:attrName>style.visibility</p:attrName>
                                        </p:attrNameLst>
                                      </p:cBhvr>
                                      <p:to>
                                        <p:strVal val="visible"/>
                                      </p:to>
                                    </p:set>
                                    <p:anim calcmode="lin" valueType="num">
                                      <p:cBhvr>
                                        <p:cTn id="38" dur="500" fill="hold"/>
                                        <p:tgtEl>
                                          <p:spTgt spid="96355"/>
                                        </p:tgtEl>
                                        <p:attrNameLst>
                                          <p:attrName>ppt_x</p:attrName>
                                        </p:attrNameLst>
                                      </p:cBhvr>
                                      <p:tavLst>
                                        <p:tav tm="0">
                                          <p:val>
                                            <p:strVal val="#ppt_x"/>
                                          </p:val>
                                        </p:tav>
                                        <p:tav tm="100000">
                                          <p:val>
                                            <p:strVal val="#ppt_x"/>
                                          </p:val>
                                        </p:tav>
                                      </p:tavLst>
                                    </p:anim>
                                    <p:anim calcmode="lin" valueType="num">
                                      <p:cBhvr>
                                        <p:cTn id="39" dur="500" fill="hold"/>
                                        <p:tgtEl>
                                          <p:spTgt spid="96355"/>
                                        </p:tgtEl>
                                        <p:attrNameLst>
                                          <p:attrName>ppt_y</p:attrName>
                                        </p:attrNameLst>
                                      </p:cBhvr>
                                      <p:tavLst>
                                        <p:tav tm="0">
                                          <p:val>
                                            <p:strVal val="1+#ppt_h/2"/>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96352"/>
                                        </p:tgtEl>
                                        <p:attrNameLst>
                                          <p:attrName>style.visibility</p:attrName>
                                        </p:attrNameLst>
                                      </p:cBhvr>
                                      <p:to>
                                        <p:strVal val="visible"/>
                                      </p:to>
                                    </p:set>
                                    <p:animEffect transition="in" filter="wipe(left)">
                                      <p:cBhvr>
                                        <p:cTn id="44" dur="500"/>
                                        <p:tgtEl>
                                          <p:spTgt spid="96352"/>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6356"/>
                                        </p:tgtEl>
                                        <p:attrNameLst>
                                          <p:attrName>style.visibility</p:attrName>
                                        </p:attrNameLst>
                                      </p:cBhvr>
                                      <p:to>
                                        <p:strVal val="visible"/>
                                      </p:to>
                                    </p:set>
                                    <p:anim calcmode="lin" valueType="num">
                                      <p:cBhvr>
                                        <p:cTn id="49" dur="500" fill="hold"/>
                                        <p:tgtEl>
                                          <p:spTgt spid="96356"/>
                                        </p:tgtEl>
                                        <p:attrNameLst>
                                          <p:attrName>ppt_x</p:attrName>
                                        </p:attrNameLst>
                                      </p:cBhvr>
                                      <p:tavLst>
                                        <p:tav tm="0">
                                          <p:val>
                                            <p:strVal val="#ppt_x"/>
                                          </p:val>
                                        </p:tav>
                                        <p:tav tm="100000">
                                          <p:val>
                                            <p:strVal val="#ppt_x"/>
                                          </p:val>
                                        </p:tav>
                                      </p:tavLst>
                                    </p:anim>
                                    <p:anim calcmode="lin" valueType="num">
                                      <p:cBhvr>
                                        <p:cTn id="50" dur="500" fill="hold"/>
                                        <p:tgtEl>
                                          <p:spTgt spid="96356"/>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96353"/>
                                        </p:tgtEl>
                                        <p:attrNameLst>
                                          <p:attrName>style.visibility</p:attrName>
                                        </p:attrNameLst>
                                      </p:cBhvr>
                                      <p:to>
                                        <p:strVal val="visible"/>
                                      </p:to>
                                    </p:set>
                                    <p:animEffect transition="in" filter="wipe(left)">
                                      <p:cBhvr>
                                        <p:cTn id="55" dur="500"/>
                                        <p:tgtEl>
                                          <p:spTgt spid="96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68" grpId="0"/>
      <p:bldP spid="96347" grpId="0"/>
      <p:bldP spid="96348" grpId="0"/>
      <p:bldP spid="96349" grpId="0"/>
      <p:bldP spid="96350" grpId="0"/>
      <p:bldP spid="96352" grpId="0"/>
      <p:bldP spid="96353" grpId="0"/>
      <p:bldP spid="96354" grpId="0"/>
      <p:bldP spid="96355" grpId="0"/>
      <p:bldP spid="96356"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1" descr="图片4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434" name="组合 18433"/>
          <p:cNvGrpSpPr>
            <a:grpSpLocks/>
          </p:cNvGrpSpPr>
          <p:nvPr/>
        </p:nvGrpSpPr>
        <p:grpSpPr bwMode="auto">
          <a:xfrm>
            <a:off x="1676400" y="166688"/>
            <a:ext cx="8991600" cy="519112"/>
            <a:chOff x="96" y="105"/>
            <a:chExt cx="5664" cy="327"/>
          </a:xfrm>
        </p:grpSpPr>
        <p:sp>
          <p:nvSpPr>
            <p:cNvPr id="19460" name="文本框 18434"/>
            <p:cNvSpPr txBox="1">
              <a:spLocks noChangeArrowheads="1"/>
            </p:cNvSpPr>
            <p:nvPr/>
          </p:nvSpPr>
          <p:spPr bwMode="auto">
            <a:xfrm>
              <a:off x="96" y="105"/>
              <a:ext cx="5664"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2、下列各图中       与        哪些是同位角？哪些不是？</a:t>
              </a:r>
            </a:p>
          </p:txBody>
        </p:sp>
        <p:graphicFrame>
          <p:nvGraphicFramePr>
            <p:cNvPr id="19461" name="对象 18435"/>
            <p:cNvGraphicFramePr>
              <a:graphicFrameLocks/>
            </p:cNvGraphicFramePr>
            <p:nvPr/>
          </p:nvGraphicFramePr>
          <p:xfrm>
            <a:off x="1632" y="144"/>
            <a:ext cx="356" cy="272"/>
          </p:xfrm>
          <a:graphic>
            <a:graphicData uri="http://schemas.openxmlformats.org/presentationml/2006/ole">
              <mc:AlternateContent xmlns:mc="http://schemas.openxmlformats.org/markup-compatibility/2006">
                <mc:Choice xmlns:v="urn:schemas-microsoft-com:vml" Requires="v">
                  <p:oleObj spid="_x0000_s46083" r:id="rId5" imgW="216498" imgH="165632" progId="Equation.3">
                    <p:embed/>
                  </p:oleObj>
                </mc:Choice>
                <mc:Fallback>
                  <p:oleObj r:id="rId5" imgW="216498" imgH="165632" progId="Equation.3">
                    <p:embed/>
                    <p:pic>
                      <p:nvPicPr>
                        <p:cNvPr id="0" name=""/>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32" y="144"/>
                          <a:ext cx="356" cy="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19462" name="对象 18436"/>
            <p:cNvGraphicFramePr>
              <a:graphicFrameLocks/>
            </p:cNvGraphicFramePr>
            <p:nvPr/>
          </p:nvGraphicFramePr>
          <p:xfrm>
            <a:off x="2256" y="144"/>
            <a:ext cx="398" cy="272"/>
          </p:xfrm>
          <a:graphic>
            <a:graphicData uri="http://schemas.openxmlformats.org/presentationml/2006/ole">
              <mc:AlternateContent xmlns:mc="http://schemas.openxmlformats.org/markup-compatibility/2006">
                <mc:Choice xmlns:v="urn:schemas-microsoft-com:vml" Requires="v">
                  <p:oleObj spid="_x0000_s46084" r:id="rId7" imgW="241932" imgH="165632" progId="Equation.3">
                    <p:embed/>
                  </p:oleObj>
                </mc:Choice>
                <mc:Fallback>
                  <p:oleObj r:id="rId7" imgW="241932" imgH="165632" progId="Equation.3">
                    <p:embed/>
                    <p:pic>
                      <p:nvPicPr>
                        <p:cNvPr id="0" name=""/>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56" y="144"/>
                          <a:ext cx="398" cy="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pSp>
        <p:nvGrpSpPr>
          <p:cNvPr id="18438" name="组合 18437"/>
          <p:cNvGrpSpPr>
            <a:grpSpLocks/>
          </p:cNvGrpSpPr>
          <p:nvPr/>
        </p:nvGrpSpPr>
        <p:grpSpPr bwMode="auto">
          <a:xfrm>
            <a:off x="2286000" y="852488"/>
            <a:ext cx="1981200" cy="2043112"/>
            <a:chOff x="480" y="528"/>
            <a:chExt cx="1248" cy="1287"/>
          </a:xfrm>
        </p:grpSpPr>
        <p:grpSp>
          <p:nvGrpSpPr>
            <p:cNvPr id="19464" name="组合 18438"/>
            <p:cNvGrpSpPr>
              <a:grpSpLocks/>
            </p:cNvGrpSpPr>
            <p:nvPr/>
          </p:nvGrpSpPr>
          <p:grpSpPr bwMode="auto">
            <a:xfrm>
              <a:off x="480" y="528"/>
              <a:ext cx="1248" cy="960"/>
              <a:chOff x="480" y="528"/>
              <a:chExt cx="1248" cy="960"/>
            </a:xfrm>
          </p:grpSpPr>
          <p:sp>
            <p:nvSpPr>
              <p:cNvPr id="19465" name="直接连接符 18439"/>
              <p:cNvSpPr>
                <a:spLocks noChangeShapeType="1"/>
              </p:cNvSpPr>
              <p:nvPr/>
            </p:nvSpPr>
            <p:spPr bwMode="auto">
              <a:xfrm>
                <a:off x="480" y="768"/>
                <a:ext cx="1248"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466" name="直接连接符 18440"/>
              <p:cNvSpPr>
                <a:spLocks noChangeShapeType="1"/>
              </p:cNvSpPr>
              <p:nvPr/>
            </p:nvSpPr>
            <p:spPr bwMode="auto">
              <a:xfrm>
                <a:off x="480" y="1152"/>
                <a:ext cx="1248"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467" name="直接连接符 18441"/>
              <p:cNvSpPr>
                <a:spLocks noChangeShapeType="1"/>
              </p:cNvSpPr>
              <p:nvPr/>
            </p:nvSpPr>
            <p:spPr bwMode="auto">
              <a:xfrm>
                <a:off x="816" y="528"/>
                <a:ext cx="720" cy="96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468" name="任意多边形 18442"/>
              <p:cNvSpPr>
                <a:spLocks noChangeArrowheads="1"/>
              </p:cNvSpPr>
              <p:nvPr/>
            </p:nvSpPr>
            <p:spPr bwMode="auto">
              <a:xfrm rot="9188285">
                <a:off x="890" y="720"/>
                <a:ext cx="144" cy="19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9469" name="任意多边形 18443"/>
              <p:cNvSpPr>
                <a:spLocks noChangeArrowheads="1"/>
              </p:cNvSpPr>
              <p:nvPr/>
            </p:nvSpPr>
            <p:spPr bwMode="auto">
              <a:xfrm rot="9188285">
                <a:off x="1152" y="1104"/>
                <a:ext cx="144" cy="192"/>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sp>
          <p:nvSpPr>
            <p:cNvPr id="19470" name="文本框 18444"/>
            <p:cNvSpPr txBox="1">
              <a:spLocks noChangeArrowheads="1"/>
            </p:cNvSpPr>
            <p:nvPr/>
          </p:nvSpPr>
          <p:spPr bwMode="auto">
            <a:xfrm>
              <a:off x="768" y="777"/>
              <a:ext cx="28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1</a:t>
              </a:r>
            </a:p>
          </p:txBody>
        </p:sp>
        <p:sp>
          <p:nvSpPr>
            <p:cNvPr id="19471" name="文本框 18445"/>
            <p:cNvSpPr txBox="1">
              <a:spLocks noChangeArrowheads="1"/>
            </p:cNvSpPr>
            <p:nvPr/>
          </p:nvSpPr>
          <p:spPr bwMode="auto">
            <a:xfrm>
              <a:off x="1056" y="1209"/>
              <a:ext cx="28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2</a:t>
              </a:r>
            </a:p>
          </p:txBody>
        </p:sp>
        <p:sp>
          <p:nvSpPr>
            <p:cNvPr id="19472" name="文本框 18446"/>
            <p:cNvSpPr txBox="1">
              <a:spLocks noChangeArrowheads="1"/>
            </p:cNvSpPr>
            <p:nvPr/>
          </p:nvSpPr>
          <p:spPr bwMode="auto">
            <a:xfrm>
              <a:off x="768" y="1488"/>
              <a:ext cx="76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         )</a:t>
              </a:r>
            </a:p>
          </p:txBody>
        </p:sp>
      </p:grpSp>
      <p:grpSp>
        <p:nvGrpSpPr>
          <p:cNvPr id="18448" name="组合 18447"/>
          <p:cNvGrpSpPr>
            <a:grpSpLocks/>
          </p:cNvGrpSpPr>
          <p:nvPr/>
        </p:nvGrpSpPr>
        <p:grpSpPr bwMode="auto">
          <a:xfrm>
            <a:off x="6019800" y="914401"/>
            <a:ext cx="2819400" cy="2043113"/>
            <a:chOff x="2832" y="576"/>
            <a:chExt cx="1776" cy="1287"/>
          </a:xfrm>
        </p:grpSpPr>
        <p:grpSp>
          <p:nvGrpSpPr>
            <p:cNvPr id="19474" name="组合 18448"/>
            <p:cNvGrpSpPr>
              <a:grpSpLocks/>
            </p:cNvGrpSpPr>
            <p:nvPr/>
          </p:nvGrpSpPr>
          <p:grpSpPr bwMode="auto">
            <a:xfrm>
              <a:off x="2832" y="576"/>
              <a:ext cx="1776" cy="1056"/>
              <a:chOff x="2832" y="576"/>
              <a:chExt cx="1776" cy="1056"/>
            </a:xfrm>
          </p:grpSpPr>
          <p:sp>
            <p:nvSpPr>
              <p:cNvPr id="19475" name="直接连接符 18449"/>
              <p:cNvSpPr>
                <a:spLocks noChangeShapeType="1"/>
              </p:cNvSpPr>
              <p:nvPr/>
            </p:nvSpPr>
            <p:spPr bwMode="auto">
              <a:xfrm flipV="1">
                <a:off x="2832" y="672"/>
                <a:ext cx="1296" cy="72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476" name="直接连接符 18450"/>
              <p:cNvSpPr>
                <a:spLocks noChangeShapeType="1"/>
              </p:cNvSpPr>
              <p:nvPr/>
            </p:nvSpPr>
            <p:spPr bwMode="auto">
              <a:xfrm flipV="1">
                <a:off x="2832" y="1392"/>
                <a:ext cx="1776"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477" name="直接连接符 18451"/>
              <p:cNvSpPr>
                <a:spLocks noChangeShapeType="1"/>
              </p:cNvSpPr>
              <p:nvPr/>
            </p:nvSpPr>
            <p:spPr bwMode="auto">
              <a:xfrm>
                <a:off x="3120" y="576"/>
                <a:ext cx="1440" cy="105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478" name="任意多边形 18452"/>
              <p:cNvSpPr>
                <a:spLocks noChangeArrowheads="1"/>
              </p:cNvSpPr>
              <p:nvPr/>
            </p:nvSpPr>
            <p:spPr bwMode="auto">
              <a:xfrm rot="19519781" flipH="1">
                <a:off x="3377" y="861"/>
                <a:ext cx="192" cy="192"/>
              </a:xfrm>
              <a:custGeom>
                <a:avLst/>
                <a:gdLst>
                  <a:gd name="T0" fmla="*/ 0 w 20660"/>
                  <a:gd name="T1" fmla="*/ 0 h 21600"/>
                  <a:gd name="T2" fmla="*/ 20663 w 20660"/>
                  <a:gd name="T3" fmla="*/ 15287 h 21600"/>
                  <a:gd name="T4" fmla="*/ 20660 w 20660"/>
                  <a:gd name="T5" fmla="*/ 15297 h 21600"/>
                  <a:gd name="T6" fmla="*/ 20147 w 20660"/>
                  <a:gd name="T7" fmla="*/ 8721 h 21600"/>
                  <a:gd name="T8" fmla="*/ 30947 w 20660"/>
                  <a:gd name="T9" fmla="*/ -12879 h 21600"/>
                  <a:gd name="T10" fmla="*/ 41747 w 20660"/>
                  <a:gd name="T11" fmla="*/ 8721 h 21600"/>
                  <a:gd name="T12" fmla="*/ 41195 w 20660"/>
                  <a:gd name="T13" fmla="*/ 15557 h 21600"/>
                  <a:gd name="T14" fmla="*/ 0 w 20660"/>
                  <a:gd name="T15" fmla="*/ 0 h 21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60" h="21600" fill="none">
                    <a:moveTo>
                      <a:pt x="0" y="0"/>
                    </a:moveTo>
                    <a:cubicBezTo>
                      <a:pt x="9735" y="0"/>
                      <a:pt x="17966" y="6440"/>
                      <a:pt x="20663" y="15287"/>
                    </a:cubicBezTo>
                  </a:path>
                  <a:path w="20660" h="21600" stroke="0">
                    <a:moveTo>
                      <a:pt x="20660" y="15297"/>
                    </a:moveTo>
                    <a:cubicBezTo>
                      <a:pt x="20326" y="13227"/>
                      <a:pt x="20147" y="11016"/>
                      <a:pt x="20147" y="8721"/>
                    </a:cubicBezTo>
                    <a:cubicBezTo>
                      <a:pt x="20147" y="-3208"/>
                      <a:pt x="24982" y="-12879"/>
                      <a:pt x="30947" y="-12879"/>
                    </a:cubicBezTo>
                    <a:cubicBezTo>
                      <a:pt x="36912" y="-12879"/>
                      <a:pt x="41747" y="-3208"/>
                      <a:pt x="41747" y="8721"/>
                    </a:cubicBezTo>
                    <a:cubicBezTo>
                      <a:pt x="41747" y="11112"/>
                      <a:pt x="41553" y="13411"/>
                      <a:pt x="41195" y="15557"/>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9479" name="任意多边形 18453"/>
              <p:cNvSpPr>
                <a:spLocks noChangeArrowheads="1"/>
              </p:cNvSpPr>
              <p:nvPr/>
            </p:nvSpPr>
            <p:spPr bwMode="auto">
              <a:xfrm flipH="1">
                <a:off x="3888" y="1152"/>
                <a:ext cx="48" cy="240"/>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sp>
          <p:nvSpPr>
            <p:cNvPr id="19480" name="文本框 18454"/>
            <p:cNvSpPr txBox="1">
              <a:spLocks noChangeArrowheads="1"/>
            </p:cNvSpPr>
            <p:nvPr/>
          </p:nvSpPr>
          <p:spPr bwMode="auto">
            <a:xfrm flipH="1">
              <a:off x="3168" y="777"/>
              <a:ext cx="19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1</a:t>
              </a:r>
            </a:p>
          </p:txBody>
        </p:sp>
        <p:sp>
          <p:nvSpPr>
            <p:cNvPr id="19481" name="文本框 18455"/>
            <p:cNvSpPr txBox="1">
              <a:spLocks noChangeArrowheads="1"/>
            </p:cNvSpPr>
            <p:nvPr/>
          </p:nvSpPr>
          <p:spPr bwMode="auto">
            <a:xfrm>
              <a:off x="3648" y="1104"/>
              <a:ext cx="48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2</a:t>
              </a:r>
            </a:p>
          </p:txBody>
        </p:sp>
        <p:sp>
          <p:nvSpPr>
            <p:cNvPr id="19482" name="文本框 18456"/>
            <p:cNvSpPr txBox="1">
              <a:spLocks noChangeArrowheads="1"/>
            </p:cNvSpPr>
            <p:nvPr/>
          </p:nvSpPr>
          <p:spPr bwMode="auto">
            <a:xfrm>
              <a:off x="3216" y="1536"/>
              <a:ext cx="1104"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          ）</a:t>
              </a:r>
            </a:p>
          </p:txBody>
        </p:sp>
      </p:grpSp>
      <p:grpSp>
        <p:nvGrpSpPr>
          <p:cNvPr id="18458" name="组合 18457"/>
          <p:cNvGrpSpPr>
            <a:grpSpLocks/>
          </p:cNvGrpSpPr>
          <p:nvPr/>
        </p:nvGrpSpPr>
        <p:grpSpPr bwMode="auto">
          <a:xfrm>
            <a:off x="2209800" y="3352801"/>
            <a:ext cx="2209800" cy="2728913"/>
            <a:chOff x="432" y="2112"/>
            <a:chExt cx="1392" cy="1719"/>
          </a:xfrm>
        </p:grpSpPr>
        <p:sp>
          <p:nvSpPr>
            <p:cNvPr id="19484" name="文本框 18458"/>
            <p:cNvSpPr txBox="1">
              <a:spLocks noChangeArrowheads="1"/>
            </p:cNvSpPr>
            <p:nvPr/>
          </p:nvSpPr>
          <p:spPr bwMode="auto">
            <a:xfrm>
              <a:off x="480" y="3504"/>
              <a:ext cx="1104"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        ）</a:t>
              </a:r>
            </a:p>
          </p:txBody>
        </p:sp>
        <p:grpSp>
          <p:nvGrpSpPr>
            <p:cNvPr id="19485" name="组合 18459"/>
            <p:cNvGrpSpPr>
              <a:grpSpLocks/>
            </p:cNvGrpSpPr>
            <p:nvPr/>
          </p:nvGrpSpPr>
          <p:grpSpPr bwMode="auto">
            <a:xfrm>
              <a:off x="432" y="2112"/>
              <a:ext cx="1392" cy="1344"/>
              <a:chOff x="432" y="2160"/>
              <a:chExt cx="1392" cy="1344"/>
            </a:xfrm>
          </p:grpSpPr>
          <p:sp>
            <p:nvSpPr>
              <p:cNvPr id="19486" name="直接连接符 18460"/>
              <p:cNvSpPr>
                <a:spLocks noChangeShapeType="1"/>
              </p:cNvSpPr>
              <p:nvPr/>
            </p:nvSpPr>
            <p:spPr bwMode="auto">
              <a:xfrm>
                <a:off x="480" y="2592"/>
                <a:ext cx="1344"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487" name="直接连接符 18461"/>
              <p:cNvSpPr>
                <a:spLocks noChangeShapeType="1"/>
              </p:cNvSpPr>
              <p:nvPr/>
            </p:nvSpPr>
            <p:spPr bwMode="auto">
              <a:xfrm>
                <a:off x="432" y="3216"/>
                <a:ext cx="1344"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488" name="直接连接符 18462"/>
              <p:cNvSpPr>
                <a:spLocks noChangeShapeType="1"/>
              </p:cNvSpPr>
              <p:nvPr/>
            </p:nvSpPr>
            <p:spPr bwMode="auto">
              <a:xfrm flipV="1">
                <a:off x="480" y="2160"/>
                <a:ext cx="768" cy="13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489" name="直接连接符 18463"/>
              <p:cNvSpPr>
                <a:spLocks noChangeShapeType="1"/>
              </p:cNvSpPr>
              <p:nvPr/>
            </p:nvSpPr>
            <p:spPr bwMode="auto">
              <a:xfrm flipV="1">
                <a:off x="650" y="2880"/>
                <a:ext cx="742" cy="321"/>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490" name="直接连接符 18464"/>
              <p:cNvSpPr>
                <a:spLocks noChangeShapeType="1"/>
              </p:cNvSpPr>
              <p:nvPr/>
            </p:nvSpPr>
            <p:spPr bwMode="auto">
              <a:xfrm flipV="1">
                <a:off x="1008" y="2208"/>
                <a:ext cx="720" cy="38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491" name="任意多边形 18465"/>
              <p:cNvSpPr>
                <a:spLocks noChangeArrowheads="1"/>
              </p:cNvSpPr>
              <p:nvPr/>
            </p:nvSpPr>
            <p:spPr bwMode="auto">
              <a:xfrm>
                <a:off x="864" y="3120"/>
                <a:ext cx="48" cy="144"/>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9492" name="任意多边形 18466"/>
              <p:cNvSpPr>
                <a:spLocks noChangeArrowheads="1"/>
              </p:cNvSpPr>
              <p:nvPr/>
            </p:nvSpPr>
            <p:spPr bwMode="auto">
              <a:xfrm>
                <a:off x="1108" y="2363"/>
                <a:ext cx="96" cy="96"/>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9493" name="文本框 18467"/>
              <p:cNvSpPr txBox="1">
                <a:spLocks noChangeArrowheads="1"/>
              </p:cNvSpPr>
              <p:nvPr/>
            </p:nvSpPr>
            <p:spPr bwMode="auto">
              <a:xfrm>
                <a:off x="1152" y="2169"/>
                <a:ext cx="33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1</a:t>
                </a:r>
              </a:p>
            </p:txBody>
          </p:sp>
          <p:sp>
            <p:nvSpPr>
              <p:cNvPr id="19494" name="文本框 18468"/>
              <p:cNvSpPr txBox="1">
                <a:spLocks noChangeArrowheads="1"/>
              </p:cNvSpPr>
              <p:nvPr/>
            </p:nvSpPr>
            <p:spPr bwMode="auto">
              <a:xfrm>
                <a:off x="1056" y="2928"/>
                <a:ext cx="33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2</a:t>
                </a:r>
              </a:p>
            </p:txBody>
          </p:sp>
        </p:grpSp>
      </p:grpSp>
      <p:grpSp>
        <p:nvGrpSpPr>
          <p:cNvPr id="18470" name="组合 18469"/>
          <p:cNvGrpSpPr>
            <a:grpSpLocks/>
          </p:cNvGrpSpPr>
          <p:nvPr/>
        </p:nvGrpSpPr>
        <p:grpSpPr bwMode="auto">
          <a:xfrm>
            <a:off x="6400800" y="3200401"/>
            <a:ext cx="2209800" cy="2728913"/>
            <a:chOff x="3024" y="2073"/>
            <a:chExt cx="1392" cy="1719"/>
          </a:xfrm>
        </p:grpSpPr>
        <p:sp>
          <p:nvSpPr>
            <p:cNvPr id="19496" name="文本框 18470"/>
            <p:cNvSpPr txBox="1">
              <a:spLocks noChangeArrowheads="1"/>
            </p:cNvSpPr>
            <p:nvPr/>
          </p:nvSpPr>
          <p:spPr bwMode="auto">
            <a:xfrm flipH="1">
              <a:off x="3264" y="3465"/>
              <a:ext cx="1104"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        ）</a:t>
              </a:r>
            </a:p>
          </p:txBody>
        </p:sp>
        <p:sp>
          <p:nvSpPr>
            <p:cNvPr id="19497" name="文本框 18471"/>
            <p:cNvSpPr txBox="1">
              <a:spLocks noChangeArrowheads="1"/>
            </p:cNvSpPr>
            <p:nvPr/>
          </p:nvSpPr>
          <p:spPr bwMode="auto">
            <a:xfrm flipH="1">
              <a:off x="3168" y="2208"/>
              <a:ext cx="33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1</a:t>
              </a:r>
            </a:p>
          </p:txBody>
        </p:sp>
        <p:grpSp>
          <p:nvGrpSpPr>
            <p:cNvPr id="19498" name="组合 18472"/>
            <p:cNvGrpSpPr>
              <a:grpSpLocks/>
            </p:cNvGrpSpPr>
            <p:nvPr/>
          </p:nvGrpSpPr>
          <p:grpSpPr bwMode="auto">
            <a:xfrm>
              <a:off x="3024" y="2073"/>
              <a:ext cx="1392" cy="1344"/>
              <a:chOff x="3024" y="2073"/>
              <a:chExt cx="1392" cy="1344"/>
            </a:xfrm>
          </p:grpSpPr>
          <p:sp>
            <p:nvSpPr>
              <p:cNvPr id="19499" name="直接连接符 18473"/>
              <p:cNvSpPr>
                <a:spLocks noChangeShapeType="1"/>
              </p:cNvSpPr>
              <p:nvPr/>
            </p:nvSpPr>
            <p:spPr bwMode="auto">
              <a:xfrm flipH="1">
                <a:off x="3024" y="2505"/>
                <a:ext cx="1344"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00" name="直接连接符 18474"/>
              <p:cNvSpPr>
                <a:spLocks noChangeShapeType="1"/>
              </p:cNvSpPr>
              <p:nvPr/>
            </p:nvSpPr>
            <p:spPr bwMode="auto">
              <a:xfrm flipH="1">
                <a:off x="3072" y="3129"/>
                <a:ext cx="1344"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01" name="直接连接符 18475"/>
              <p:cNvSpPr>
                <a:spLocks noChangeShapeType="1"/>
              </p:cNvSpPr>
              <p:nvPr/>
            </p:nvSpPr>
            <p:spPr bwMode="auto">
              <a:xfrm flipH="1" flipV="1">
                <a:off x="3600" y="2073"/>
                <a:ext cx="768" cy="13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02" name="直接连接符 18476"/>
              <p:cNvSpPr>
                <a:spLocks noChangeShapeType="1"/>
              </p:cNvSpPr>
              <p:nvPr/>
            </p:nvSpPr>
            <p:spPr bwMode="auto">
              <a:xfrm flipH="1" flipV="1">
                <a:off x="3456" y="2793"/>
                <a:ext cx="742" cy="321"/>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03" name="直接连接符 18477"/>
              <p:cNvSpPr>
                <a:spLocks noChangeShapeType="1"/>
              </p:cNvSpPr>
              <p:nvPr/>
            </p:nvSpPr>
            <p:spPr bwMode="auto">
              <a:xfrm flipH="1" flipV="1">
                <a:off x="3120" y="2121"/>
                <a:ext cx="720" cy="38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04" name="任意多边形 18478"/>
              <p:cNvSpPr>
                <a:spLocks noChangeArrowheads="1"/>
              </p:cNvSpPr>
              <p:nvPr/>
            </p:nvSpPr>
            <p:spPr bwMode="auto">
              <a:xfrm flipH="1">
                <a:off x="3888" y="2976"/>
                <a:ext cx="48" cy="144"/>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9505" name="任意多边形 18479"/>
              <p:cNvSpPr>
                <a:spLocks noChangeArrowheads="1"/>
              </p:cNvSpPr>
              <p:nvPr/>
            </p:nvSpPr>
            <p:spPr bwMode="auto">
              <a:xfrm flipH="1">
                <a:off x="3408" y="2304"/>
                <a:ext cx="96" cy="192"/>
              </a:xfrm>
              <a:custGeom>
                <a:avLst/>
                <a:gdLst>
                  <a:gd name="T0" fmla="*/ 5725 w 21600"/>
                  <a:gd name="T1" fmla="*/ 0 h 20827"/>
                  <a:gd name="T2" fmla="*/ 21600 w 21600"/>
                  <a:gd name="T3" fmla="*/ 20827 h 20827"/>
                  <a:gd name="T4" fmla="*/ 21600 w 21600"/>
                  <a:gd name="T5" fmla="*/ 20827 h 20827"/>
                  <a:gd name="T6" fmla="*/ 21599 w 21600"/>
                  <a:gd name="T7" fmla="*/ 20441 h 20827"/>
                  <a:gd name="T8" fmla="*/ 29536 w 21600"/>
                  <a:gd name="T9" fmla="*/ -772 h 20827"/>
                  <a:gd name="T10" fmla="*/ 37473 w 21600"/>
                  <a:gd name="T11" fmla="*/ 20441 h 20827"/>
                  <a:gd name="T12" fmla="*/ 37267 w 21600"/>
                  <a:gd name="T13" fmla="*/ 25265 h 20827"/>
                  <a:gd name="T14" fmla="*/ 5725 w 21600"/>
                  <a:gd name="T15" fmla="*/ 0 h 208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00" h="20827" fill="none">
                    <a:moveTo>
                      <a:pt x="5725" y="0"/>
                    </a:moveTo>
                    <a:cubicBezTo>
                      <a:pt x="14881" y="2509"/>
                      <a:pt x="21600" y="10883"/>
                      <a:pt x="21600" y="20827"/>
                    </a:cubicBezTo>
                  </a:path>
                  <a:path w="21600" h="20827" stroke="0">
                    <a:moveTo>
                      <a:pt x="21600" y="20827"/>
                    </a:moveTo>
                    <a:cubicBezTo>
                      <a:pt x="21599" y="20699"/>
                      <a:pt x="21599" y="20570"/>
                      <a:pt x="21599" y="20441"/>
                    </a:cubicBezTo>
                    <a:cubicBezTo>
                      <a:pt x="21599" y="8725"/>
                      <a:pt x="25153" y="-772"/>
                      <a:pt x="29536" y="-772"/>
                    </a:cubicBezTo>
                    <a:cubicBezTo>
                      <a:pt x="33919" y="-772"/>
                      <a:pt x="37473" y="8725"/>
                      <a:pt x="37473" y="20441"/>
                    </a:cubicBezTo>
                    <a:cubicBezTo>
                      <a:pt x="37473" y="22103"/>
                      <a:pt x="37402" y="23719"/>
                      <a:pt x="37267" y="25265"/>
                    </a:cubicBezTo>
                    <a:lnTo>
                      <a:pt x="5725"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19506" name="文本框 18480"/>
              <p:cNvSpPr txBox="1">
                <a:spLocks noChangeArrowheads="1"/>
              </p:cNvSpPr>
              <p:nvPr/>
            </p:nvSpPr>
            <p:spPr bwMode="auto">
              <a:xfrm flipH="1">
                <a:off x="3456" y="2841"/>
                <a:ext cx="33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2</a:t>
                </a:r>
              </a:p>
            </p:txBody>
          </p:sp>
        </p:grpSp>
      </p:grpSp>
      <p:grpSp>
        <p:nvGrpSpPr>
          <p:cNvPr id="18482" name="组合 18481"/>
          <p:cNvGrpSpPr>
            <a:grpSpLocks/>
          </p:cNvGrpSpPr>
          <p:nvPr/>
        </p:nvGrpSpPr>
        <p:grpSpPr bwMode="auto">
          <a:xfrm>
            <a:off x="2971800" y="5638800"/>
            <a:ext cx="228600" cy="304800"/>
            <a:chOff x="2160" y="3648"/>
            <a:chExt cx="144" cy="192"/>
          </a:xfrm>
        </p:grpSpPr>
        <p:sp>
          <p:nvSpPr>
            <p:cNvPr id="19508" name="直接连接符 18482"/>
            <p:cNvSpPr>
              <a:spLocks noChangeShapeType="1"/>
            </p:cNvSpPr>
            <p:nvPr/>
          </p:nvSpPr>
          <p:spPr bwMode="auto">
            <a:xfrm>
              <a:off x="2160" y="3648"/>
              <a:ext cx="144" cy="192"/>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09" name="直接连接符 18483"/>
            <p:cNvSpPr>
              <a:spLocks noChangeShapeType="1"/>
            </p:cNvSpPr>
            <p:nvPr/>
          </p:nvSpPr>
          <p:spPr bwMode="auto">
            <a:xfrm flipH="1">
              <a:off x="2160" y="3648"/>
              <a:ext cx="144" cy="192"/>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grpSp>
        <p:nvGrpSpPr>
          <p:cNvPr id="18485" name="组合 18484"/>
          <p:cNvGrpSpPr>
            <a:grpSpLocks/>
          </p:cNvGrpSpPr>
          <p:nvPr/>
        </p:nvGrpSpPr>
        <p:grpSpPr bwMode="auto">
          <a:xfrm>
            <a:off x="7315200" y="2438400"/>
            <a:ext cx="457200" cy="381000"/>
            <a:chOff x="2736" y="3792"/>
            <a:chExt cx="288" cy="240"/>
          </a:xfrm>
        </p:grpSpPr>
        <p:sp>
          <p:nvSpPr>
            <p:cNvPr id="19511" name="直接连接符 18485"/>
            <p:cNvSpPr>
              <a:spLocks noChangeShapeType="1"/>
            </p:cNvSpPr>
            <p:nvPr/>
          </p:nvSpPr>
          <p:spPr bwMode="auto">
            <a:xfrm>
              <a:off x="2736" y="3888"/>
              <a:ext cx="96" cy="144"/>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12" name="直接连接符 18486"/>
            <p:cNvSpPr>
              <a:spLocks noChangeShapeType="1"/>
            </p:cNvSpPr>
            <p:nvPr/>
          </p:nvSpPr>
          <p:spPr bwMode="auto">
            <a:xfrm flipV="1">
              <a:off x="2832" y="3792"/>
              <a:ext cx="192" cy="24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grpSp>
        <p:nvGrpSpPr>
          <p:cNvPr id="18488" name="组合 18487"/>
          <p:cNvGrpSpPr>
            <a:grpSpLocks/>
          </p:cNvGrpSpPr>
          <p:nvPr/>
        </p:nvGrpSpPr>
        <p:grpSpPr bwMode="auto">
          <a:xfrm>
            <a:off x="7467600" y="5486400"/>
            <a:ext cx="228600" cy="304800"/>
            <a:chOff x="2160" y="3648"/>
            <a:chExt cx="144" cy="192"/>
          </a:xfrm>
        </p:grpSpPr>
        <p:sp>
          <p:nvSpPr>
            <p:cNvPr id="19514" name="直接连接符 18488"/>
            <p:cNvSpPr>
              <a:spLocks noChangeShapeType="1"/>
            </p:cNvSpPr>
            <p:nvPr/>
          </p:nvSpPr>
          <p:spPr bwMode="auto">
            <a:xfrm>
              <a:off x="2160" y="3648"/>
              <a:ext cx="144" cy="192"/>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15" name="直接连接符 18489"/>
            <p:cNvSpPr>
              <a:spLocks noChangeShapeType="1"/>
            </p:cNvSpPr>
            <p:nvPr/>
          </p:nvSpPr>
          <p:spPr bwMode="auto">
            <a:xfrm flipH="1">
              <a:off x="2160" y="3648"/>
              <a:ext cx="144" cy="192"/>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grpSp>
        <p:nvGrpSpPr>
          <p:cNvPr id="18491" name="组合 18490"/>
          <p:cNvGrpSpPr>
            <a:grpSpLocks/>
          </p:cNvGrpSpPr>
          <p:nvPr/>
        </p:nvGrpSpPr>
        <p:grpSpPr bwMode="auto">
          <a:xfrm>
            <a:off x="3200400" y="2438400"/>
            <a:ext cx="457200" cy="381000"/>
            <a:chOff x="2736" y="3792"/>
            <a:chExt cx="288" cy="240"/>
          </a:xfrm>
        </p:grpSpPr>
        <p:sp>
          <p:nvSpPr>
            <p:cNvPr id="19517" name="直接连接符 18491"/>
            <p:cNvSpPr>
              <a:spLocks noChangeShapeType="1"/>
            </p:cNvSpPr>
            <p:nvPr/>
          </p:nvSpPr>
          <p:spPr bwMode="auto">
            <a:xfrm>
              <a:off x="2736" y="3888"/>
              <a:ext cx="96" cy="144"/>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18" name="直接连接符 18492"/>
            <p:cNvSpPr>
              <a:spLocks noChangeShapeType="1"/>
            </p:cNvSpPr>
            <p:nvPr/>
          </p:nvSpPr>
          <p:spPr bwMode="auto">
            <a:xfrm flipV="1">
              <a:off x="2832" y="3792"/>
              <a:ext cx="192" cy="24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grpSp>
        <p:nvGrpSpPr>
          <p:cNvPr id="18494" name="组合 18493"/>
          <p:cNvGrpSpPr>
            <a:grpSpLocks/>
          </p:cNvGrpSpPr>
          <p:nvPr/>
        </p:nvGrpSpPr>
        <p:grpSpPr bwMode="auto">
          <a:xfrm>
            <a:off x="6477000" y="914400"/>
            <a:ext cx="2362200" cy="1676400"/>
            <a:chOff x="3120" y="576"/>
            <a:chExt cx="1488" cy="1056"/>
          </a:xfrm>
        </p:grpSpPr>
        <p:sp>
          <p:nvSpPr>
            <p:cNvPr id="19520" name="直接连接符 18494"/>
            <p:cNvSpPr>
              <a:spLocks noChangeShapeType="1"/>
            </p:cNvSpPr>
            <p:nvPr/>
          </p:nvSpPr>
          <p:spPr bwMode="auto">
            <a:xfrm>
              <a:off x="3120" y="576"/>
              <a:ext cx="1440" cy="1056"/>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21" name="直接连接符 18495"/>
            <p:cNvSpPr>
              <a:spLocks noChangeShapeType="1"/>
            </p:cNvSpPr>
            <p:nvPr/>
          </p:nvSpPr>
          <p:spPr bwMode="auto">
            <a:xfrm flipV="1">
              <a:off x="3168" y="672"/>
              <a:ext cx="960" cy="528"/>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22" name="直接连接符 18496"/>
            <p:cNvSpPr>
              <a:spLocks noChangeShapeType="1"/>
            </p:cNvSpPr>
            <p:nvPr/>
          </p:nvSpPr>
          <p:spPr bwMode="auto">
            <a:xfrm>
              <a:off x="3360" y="1392"/>
              <a:ext cx="1248"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grpSp>
        <p:nvGrpSpPr>
          <p:cNvPr id="18498" name="组合 18497"/>
          <p:cNvGrpSpPr>
            <a:grpSpLocks/>
          </p:cNvGrpSpPr>
          <p:nvPr/>
        </p:nvGrpSpPr>
        <p:grpSpPr bwMode="auto">
          <a:xfrm>
            <a:off x="2514600" y="3352800"/>
            <a:ext cx="1752600" cy="1676400"/>
            <a:chOff x="624" y="2112"/>
            <a:chExt cx="1104" cy="1056"/>
          </a:xfrm>
        </p:grpSpPr>
        <p:sp>
          <p:nvSpPr>
            <p:cNvPr id="19524" name="直接连接符 18498"/>
            <p:cNvSpPr>
              <a:spLocks noChangeShapeType="1"/>
            </p:cNvSpPr>
            <p:nvPr/>
          </p:nvSpPr>
          <p:spPr bwMode="auto">
            <a:xfrm flipH="1">
              <a:off x="1008" y="2112"/>
              <a:ext cx="240" cy="432"/>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25" name="直接连接符 18499"/>
            <p:cNvSpPr>
              <a:spLocks noChangeShapeType="1"/>
            </p:cNvSpPr>
            <p:nvPr/>
          </p:nvSpPr>
          <p:spPr bwMode="auto">
            <a:xfrm flipV="1">
              <a:off x="1008" y="2160"/>
              <a:ext cx="720" cy="384"/>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26" name="直接连接符 18500"/>
            <p:cNvSpPr>
              <a:spLocks noChangeShapeType="1"/>
            </p:cNvSpPr>
            <p:nvPr/>
          </p:nvSpPr>
          <p:spPr bwMode="auto">
            <a:xfrm flipH="1">
              <a:off x="624" y="2832"/>
              <a:ext cx="720" cy="336"/>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27" name="直接连接符 18501"/>
            <p:cNvSpPr>
              <a:spLocks noChangeShapeType="1"/>
            </p:cNvSpPr>
            <p:nvPr/>
          </p:nvSpPr>
          <p:spPr bwMode="auto">
            <a:xfrm>
              <a:off x="672" y="3168"/>
              <a:ext cx="1056"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grpSp>
        <p:nvGrpSpPr>
          <p:cNvPr id="18503" name="组合 18502"/>
          <p:cNvGrpSpPr>
            <a:grpSpLocks/>
          </p:cNvGrpSpPr>
          <p:nvPr/>
        </p:nvGrpSpPr>
        <p:grpSpPr bwMode="auto">
          <a:xfrm>
            <a:off x="6477000" y="3276600"/>
            <a:ext cx="1752600" cy="1600200"/>
            <a:chOff x="3120" y="2064"/>
            <a:chExt cx="1104" cy="1008"/>
          </a:xfrm>
        </p:grpSpPr>
        <p:sp>
          <p:nvSpPr>
            <p:cNvPr id="19529" name="直接连接符 18503"/>
            <p:cNvSpPr>
              <a:spLocks noChangeShapeType="1"/>
            </p:cNvSpPr>
            <p:nvPr/>
          </p:nvSpPr>
          <p:spPr bwMode="auto">
            <a:xfrm>
              <a:off x="3120" y="2448"/>
              <a:ext cx="768"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30" name="直接连接符 18504"/>
            <p:cNvSpPr>
              <a:spLocks noChangeShapeType="1"/>
            </p:cNvSpPr>
            <p:nvPr/>
          </p:nvSpPr>
          <p:spPr bwMode="auto">
            <a:xfrm>
              <a:off x="3168" y="2064"/>
              <a:ext cx="720" cy="384"/>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31" name="直接连接符 18505"/>
            <p:cNvSpPr>
              <a:spLocks noChangeShapeType="1"/>
            </p:cNvSpPr>
            <p:nvPr/>
          </p:nvSpPr>
          <p:spPr bwMode="auto">
            <a:xfrm>
              <a:off x="3120" y="3072"/>
              <a:ext cx="1104"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9532" name="直接连接符 18506"/>
            <p:cNvSpPr>
              <a:spLocks noChangeShapeType="1"/>
            </p:cNvSpPr>
            <p:nvPr/>
          </p:nvSpPr>
          <p:spPr bwMode="auto">
            <a:xfrm>
              <a:off x="3504" y="2736"/>
              <a:ext cx="720" cy="336"/>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Tree>
    <p:extLst>
      <p:ext uri="{BB962C8B-B14F-4D97-AF65-F5344CB8AC3E}">
        <p14:creationId xmlns:p14="http://schemas.microsoft.com/office/powerpoint/2010/main" val="821562799"/>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8434"/>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8438"/>
                                        </p:tgtEl>
                                        <p:attrNameLst>
                                          <p:attrName>style.visibility</p:attrName>
                                        </p:attrNameLst>
                                      </p:cBhvr>
                                      <p:to>
                                        <p:strVal val="visible"/>
                                      </p:to>
                                    </p:set>
                                  </p:childTnLst>
                                  <p:subTnLst>
                                    <p:audio>
                                      <p:cMediaNode>
                                        <p:cTn display="0" masterRel="sameClick">
                                          <p:stCondLst>
                                            <p:cond evt="begin" delay="0">
                                              <p:tn val="9"/>
                                            </p:cond>
                                          </p:stCondLst>
                                          <p:endCondLst>
                                            <p:cond evt="onStopAudio" delay="0">
                                              <p:tgtEl>
                                                <p:sldTgt/>
                                              </p:tgtEl>
                                            </p:cond>
                                          </p:endCondLst>
                                        </p:cTn>
                                        <p:tgtEl>
                                          <p:sndTgt r:embed="rId3" name="chimes.wav"/>
                                        </p:tgtEl>
                                      </p:cMediaNode>
                                    </p:audio>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8448"/>
                                        </p:tgtEl>
                                        <p:attrNameLst>
                                          <p:attrName>style.visibility</p:attrName>
                                        </p:attrNameLst>
                                      </p:cBhvr>
                                      <p:to>
                                        <p:strVal val="visible"/>
                                      </p:to>
                                    </p:set>
                                  </p:childTnLst>
                                  <p:subTnLst>
                                    <p:audio>
                                      <p:cMediaNode>
                                        <p:cTn display="0" masterRel="sameClick">
                                          <p:stCondLst>
                                            <p:cond evt="begin" delay="0">
                                              <p:tn val="13"/>
                                            </p:cond>
                                          </p:stCondLst>
                                          <p:endCondLst>
                                            <p:cond evt="onStopAudio" delay="0">
                                              <p:tgtEl>
                                                <p:sldTgt/>
                                              </p:tgtEl>
                                            </p:cond>
                                          </p:endCondLst>
                                        </p:cTn>
                                        <p:tgtEl>
                                          <p:sndTgt r:embed="rId3" name="chimes.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18458"/>
                                        </p:tgtEl>
                                        <p:attrNameLst>
                                          <p:attrName>style.visibility</p:attrName>
                                        </p:attrNameLst>
                                      </p:cBhvr>
                                      <p:to>
                                        <p:strVal val="visible"/>
                                      </p:to>
                                    </p:set>
                                  </p:childTnLst>
                                  <p:subTnLst>
                                    <p:audio>
                                      <p:cMediaNode>
                                        <p:cTn display="0" masterRel="sameClick">
                                          <p:stCondLst>
                                            <p:cond evt="begin" delay="0">
                                              <p:tn val="17"/>
                                            </p:cond>
                                          </p:stCondLst>
                                          <p:endCondLst>
                                            <p:cond evt="onStopAudio" delay="0">
                                              <p:tgtEl>
                                                <p:sldTgt/>
                                              </p:tgtEl>
                                            </p:cond>
                                          </p:endCondLst>
                                        </p:cTn>
                                        <p:tgtEl>
                                          <p:sndTgt r:embed="rId3" name="chimes.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18470"/>
                                        </p:tgtEl>
                                        <p:attrNameLst>
                                          <p:attrName>style.visibility</p:attrName>
                                        </p:attrNameLst>
                                      </p:cBhvr>
                                      <p:to>
                                        <p:strVal val="visible"/>
                                      </p:to>
                                    </p:set>
                                  </p:childTnLst>
                                  <p:subTnLst>
                                    <p:audio>
                                      <p:cMediaNode>
                                        <p:cTn display="0" masterRel="sameClick">
                                          <p:stCondLst>
                                            <p:cond evt="begin" delay="0">
                                              <p:tn val="21"/>
                                            </p:cond>
                                          </p:stCondLst>
                                          <p:endCondLst>
                                            <p:cond evt="onStopAudio" delay="0">
                                              <p:tgtEl>
                                                <p:sldTgt/>
                                              </p:tgtEl>
                                            </p:cond>
                                          </p:endCondLst>
                                        </p:cTn>
                                        <p:tgtEl>
                                          <p:sndTgt r:embed="rId3" name="chimes.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18491"/>
                                        </p:tgtEl>
                                        <p:attrNameLst>
                                          <p:attrName>style.visibility</p:attrName>
                                        </p:attrNameLst>
                                      </p:cBhvr>
                                      <p:to>
                                        <p:strVal val="visible"/>
                                      </p:to>
                                    </p:set>
                                  </p:childTnLst>
                                  <p:subTnLst>
                                    <p:audio>
                                      <p:cMediaNode>
                                        <p:cTn display="0" masterRel="sameClick">
                                          <p:stCondLst>
                                            <p:cond evt="begin" delay="0">
                                              <p:tn val="25"/>
                                            </p:cond>
                                          </p:stCondLst>
                                          <p:endCondLst>
                                            <p:cond evt="onStopAudio" delay="0">
                                              <p:tgtEl>
                                                <p:sldTgt/>
                                              </p:tgtEl>
                                            </p:cond>
                                          </p:endCondLst>
                                        </p:cTn>
                                        <p:tgtEl>
                                          <p:sndTgt r:embed="rId3" name="chimes.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499"/>
                                          </p:stCondLst>
                                        </p:cTn>
                                        <p:tgtEl>
                                          <p:spTgt spid="18494"/>
                                        </p:tgtEl>
                                        <p:attrNameLst>
                                          <p:attrName>style.visibility</p:attrName>
                                        </p:attrNameLst>
                                      </p:cBhvr>
                                      <p:to>
                                        <p:strVal val="visible"/>
                                      </p:to>
                                    </p:set>
                                  </p:childTnLst>
                                  <p:subTnLst>
                                    <p:audio>
                                      <p:cMediaNode>
                                        <p:cTn display="0" masterRel="sameClick">
                                          <p:stCondLst>
                                            <p:cond evt="begin" delay="0">
                                              <p:tn val="29"/>
                                            </p:cond>
                                          </p:stCondLst>
                                          <p:endCondLst>
                                            <p:cond evt="onStopAudio" delay="0">
                                              <p:tgtEl>
                                                <p:sldTgt/>
                                              </p:tgtEl>
                                            </p:cond>
                                          </p:endCondLst>
                                        </p:cTn>
                                        <p:tgtEl>
                                          <p:sndTgt r:embed="rId3" name="chimes.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499"/>
                                          </p:stCondLst>
                                        </p:cTn>
                                        <p:tgtEl>
                                          <p:spTgt spid="18485"/>
                                        </p:tgtEl>
                                        <p:attrNameLst>
                                          <p:attrName>style.visibility</p:attrName>
                                        </p:attrNameLst>
                                      </p:cBhvr>
                                      <p:to>
                                        <p:strVal val="visible"/>
                                      </p:to>
                                    </p:set>
                                  </p:childTnLst>
                                  <p:subTnLst>
                                    <p:audio>
                                      <p:cMediaNode>
                                        <p:cTn display="0" masterRel="sameClick">
                                          <p:stCondLst>
                                            <p:cond evt="begin" delay="0">
                                              <p:tn val="33"/>
                                            </p:cond>
                                          </p:stCondLst>
                                          <p:endCondLst>
                                            <p:cond evt="onStopAudio" delay="0">
                                              <p:tgtEl>
                                                <p:sldTgt/>
                                              </p:tgtEl>
                                            </p:cond>
                                          </p:endCondLst>
                                        </p:cTn>
                                        <p:tgtEl>
                                          <p:sndTgt r:embed="rId3" name="chimes.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499"/>
                                          </p:stCondLst>
                                        </p:cTn>
                                        <p:tgtEl>
                                          <p:spTgt spid="18498"/>
                                        </p:tgtEl>
                                        <p:attrNameLst>
                                          <p:attrName>style.visibility</p:attrName>
                                        </p:attrNameLst>
                                      </p:cBhvr>
                                      <p:to>
                                        <p:strVal val="visible"/>
                                      </p:to>
                                    </p:set>
                                  </p:childTnLst>
                                  <p:subTnLst>
                                    <p:audio>
                                      <p:cMediaNode>
                                        <p:cTn display="0" masterRel="sameClick">
                                          <p:stCondLst>
                                            <p:cond evt="begin" delay="0">
                                              <p:tn val="37"/>
                                            </p:cond>
                                          </p:stCondLst>
                                          <p:endCondLst>
                                            <p:cond evt="onStopAudio" delay="0">
                                              <p:tgtEl>
                                                <p:sldTgt/>
                                              </p:tgtEl>
                                            </p:cond>
                                          </p:endCondLst>
                                        </p:cTn>
                                        <p:tgtEl>
                                          <p:sndTgt r:embed="rId3" name="chimes.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499"/>
                                          </p:stCondLst>
                                        </p:cTn>
                                        <p:tgtEl>
                                          <p:spTgt spid="18482"/>
                                        </p:tgtEl>
                                        <p:attrNameLst>
                                          <p:attrName>style.visibility</p:attrName>
                                        </p:attrNameLst>
                                      </p:cBhvr>
                                      <p:to>
                                        <p:strVal val="visible"/>
                                      </p:to>
                                    </p:set>
                                  </p:childTnLst>
                                  <p:subTnLst>
                                    <p:audio>
                                      <p:cMediaNode>
                                        <p:cTn display="0" masterRel="sameClick">
                                          <p:stCondLst>
                                            <p:cond evt="begin" delay="0">
                                              <p:tn val="41"/>
                                            </p:cond>
                                          </p:stCondLst>
                                          <p:endCondLst>
                                            <p:cond evt="onStopAudio" delay="0">
                                              <p:tgtEl>
                                                <p:sldTgt/>
                                              </p:tgtEl>
                                            </p:cond>
                                          </p:endCondLst>
                                        </p:cTn>
                                        <p:tgtEl>
                                          <p:sndTgt r:embed="rId3" name="chimes.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499"/>
                                          </p:stCondLst>
                                        </p:cTn>
                                        <p:tgtEl>
                                          <p:spTgt spid="18503"/>
                                        </p:tgtEl>
                                        <p:attrNameLst>
                                          <p:attrName>style.visibility</p:attrName>
                                        </p:attrNameLst>
                                      </p:cBhvr>
                                      <p:to>
                                        <p:strVal val="visible"/>
                                      </p:to>
                                    </p:set>
                                  </p:childTnLst>
                                  <p:subTnLst>
                                    <p:audio>
                                      <p:cMediaNode>
                                        <p:cTn display="0" masterRel="sameClick">
                                          <p:stCondLst>
                                            <p:cond evt="begin" delay="0">
                                              <p:tn val="45"/>
                                            </p:cond>
                                          </p:stCondLst>
                                          <p:endCondLst>
                                            <p:cond evt="onStopAudio" delay="0">
                                              <p:tgtEl>
                                                <p:sldTgt/>
                                              </p:tgtEl>
                                            </p:cond>
                                          </p:endCondLst>
                                        </p:cTn>
                                        <p:tgtEl>
                                          <p:sndTgt r:embed="rId3" name="chimes.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nodeType="clickEffect">
                                  <p:stCondLst>
                                    <p:cond delay="0"/>
                                  </p:stCondLst>
                                  <p:childTnLst>
                                    <p:set>
                                      <p:cBhvr>
                                        <p:cTn id="50" dur="1" fill="hold">
                                          <p:stCondLst>
                                            <p:cond delay="499"/>
                                          </p:stCondLst>
                                        </p:cTn>
                                        <p:tgtEl>
                                          <p:spTgt spid="18488"/>
                                        </p:tgtEl>
                                        <p:attrNameLst>
                                          <p:attrName>style.visibility</p:attrName>
                                        </p:attrNameLst>
                                      </p:cBhvr>
                                      <p:to>
                                        <p:strVal val="visible"/>
                                      </p:to>
                                    </p:set>
                                  </p:childTnLst>
                                  <p:subTnLst>
                                    <p:audio>
                                      <p:cMediaNode>
                                        <p:cTn display="0" masterRel="sameClick">
                                          <p:stCondLst>
                                            <p:cond evt="begin" delay="0">
                                              <p:tn val="49"/>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图片 1" descr="图片4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0" name="文本框 53249"/>
          <p:cNvSpPr txBox="1"/>
          <p:nvPr/>
        </p:nvSpPr>
        <p:spPr>
          <a:xfrm>
            <a:off x="1487488" y="44450"/>
            <a:ext cx="9467851" cy="1338828"/>
          </a:xfrm>
          <a:prstGeom prst="rect">
            <a:avLst/>
          </a:prstGeom>
          <a:noFill/>
          <a:ln w="9525">
            <a:noFill/>
            <a:miter/>
          </a:ln>
        </p:spPr>
        <p:txBody>
          <a:bodyPr>
            <a:spAutoFit/>
          </a:bodyPr>
          <a:lstStyle/>
          <a:p>
            <a:pPr>
              <a:lnSpc>
                <a:spcPct val="150000"/>
              </a:lnSpc>
              <a:spcBef>
                <a:spcPct val="50000"/>
              </a:spcBef>
            </a:pPr>
            <a:r>
              <a:rPr lang="zh-CN" altLang="en-US" sz="3600" b="1">
                <a:solidFill>
                  <a:srgbClr val="FF0000"/>
                </a:solidFill>
                <a:effectLst>
                  <a:outerShdw blurRad="38100" dist="38100" dir="2700000" algn="tl">
                    <a:srgbClr val="C0C0C0"/>
                  </a:outerShdw>
                </a:effectLst>
              </a:rPr>
              <a:t>例</a:t>
            </a:r>
            <a:r>
              <a:rPr lang="en-US" altLang="zh-CN" sz="3600" b="1">
                <a:solidFill>
                  <a:srgbClr val="FF0000"/>
                </a:solidFill>
                <a:effectLst>
                  <a:outerShdw blurRad="38100" dist="38100" dir="2700000" algn="tl">
                    <a:srgbClr val="C0C0C0"/>
                  </a:outerShdw>
                </a:effectLst>
              </a:rPr>
              <a:t>1</a:t>
            </a:r>
            <a:r>
              <a:rPr lang="zh-CN" altLang="en-US" sz="3600" b="1">
                <a:solidFill>
                  <a:srgbClr val="FF0000"/>
                </a:solidFill>
                <a:effectLst>
                  <a:outerShdw blurRad="38100" dist="38100" dir="2700000" algn="tl">
                    <a:srgbClr val="C0C0C0"/>
                  </a:outerShdw>
                </a:effectLst>
              </a:rPr>
              <a:t>：</a:t>
            </a:r>
            <a:r>
              <a:rPr lang="zh-CN" altLang="en-US" b="1">
                <a:solidFill>
                  <a:srgbClr val="0000FF"/>
                </a:solidFill>
                <a:effectLst>
                  <a:outerShdw blurRad="38100" dist="38100" dir="2700000" algn="tl">
                    <a:srgbClr val="C0C0C0"/>
                  </a:outerShdw>
                </a:effectLst>
              </a:rPr>
              <a:t>如图，直线</a:t>
            </a:r>
            <a:r>
              <a:rPr lang="en-US" altLang="zh-CN" b="1">
                <a:solidFill>
                  <a:srgbClr val="0000FF"/>
                </a:solidFill>
                <a:effectLst>
                  <a:outerShdw blurRad="38100" dist="38100" dir="2700000" algn="tl">
                    <a:srgbClr val="C0C0C0"/>
                  </a:outerShdw>
                </a:effectLst>
              </a:rPr>
              <a:t>DE</a:t>
            </a:r>
            <a:r>
              <a:rPr lang="zh-CN" altLang="en-US" b="1">
                <a:solidFill>
                  <a:srgbClr val="0000FF"/>
                </a:solidFill>
                <a:effectLst>
                  <a:outerShdw blurRad="38100" dist="38100" dir="2700000" algn="tl">
                    <a:srgbClr val="C0C0C0"/>
                  </a:outerShdw>
                </a:effectLst>
              </a:rPr>
              <a:t>截直线</a:t>
            </a:r>
            <a:r>
              <a:rPr lang="en-US" altLang="zh-CN" b="1">
                <a:solidFill>
                  <a:srgbClr val="0000FF"/>
                </a:solidFill>
                <a:effectLst>
                  <a:outerShdw blurRad="38100" dist="38100" dir="2700000" algn="tl">
                    <a:srgbClr val="C0C0C0"/>
                  </a:outerShdw>
                </a:effectLst>
              </a:rPr>
              <a:t>AB</a:t>
            </a:r>
            <a:r>
              <a:rPr lang="zh-CN" altLang="en-US" b="1">
                <a:solidFill>
                  <a:srgbClr val="0000FF"/>
                </a:solidFill>
                <a:effectLst>
                  <a:outerShdw blurRad="38100" dist="38100" dir="2700000" algn="tl">
                    <a:srgbClr val="C0C0C0"/>
                  </a:outerShdw>
                </a:effectLst>
              </a:rPr>
              <a:t>，</a:t>
            </a:r>
            <a:r>
              <a:rPr lang="en-US" altLang="zh-CN" b="1">
                <a:solidFill>
                  <a:srgbClr val="0000FF"/>
                </a:solidFill>
                <a:effectLst>
                  <a:outerShdw blurRad="38100" dist="38100" dir="2700000" algn="tl">
                    <a:srgbClr val="C0C0C0"/>
                  </a:outerShdw>
                </a:effectLst>
              </a:rPr>
              <a:t>AC</a:t>
            </a:r>
            <a:r>
              <a:rPr lang="zh-CN" altLang="en-US" b="1">
                <a:solidFill>
                  <a:srgbClr val="0000FF"/>
                </a:solidFill>
                <a:effectLst>
                  <a:outerShdw blurRad="38100" dist="38100" dir="2700000" algn="tl">
                    <a:srgbClr val="C0C0C0"/>
                  </a:outerShdw>
                </a:effectLst>
              </a:rPr>
              <a:t>，构成</a:t>
            </a:r>
            <a:r>
              <a:rPr lang="en-US" altLang="zh-CN" b="1">
                <a:solidFill>
                  <a:srgbClr val="0000FF"/>
                </a:solidFill>
                <a:effectLst>
                  <a:outerShdw blurRad="38100" dist="38100" dir="2700000" algn="tl">
                    <a:srgbClr val="C0C0C0"/>
                  </a:outerShdw>
                </a:effectLst>
              </a:rPr>
              <a:t>8</a:t>
            </a:r>
            <a:r>
              <a:rPr lang="zh-CN" altLang="en-US" b="1">
                <a:solidFill>
                  <a:srgbClr val="0000FF"/>
                </a:solidFill>
                <a:effectLst>
                  <a:outerShdw blurRad="38100" dist="38100" dir="2700000" algn="tl">
                    <a:srgbClr val="C0C0C0"/>
                  </a:outerShdw>
                </a:effectLst>
              </a:rPr>
              <a:t>个角。指出所有的同位角、内错角和同旁内角。</a:t>
            </a:r>
          </a:p>
        </p:txBody>
      </p:sp>
      <p:graphicFrame>
        <p:nvGraphicFramePr>
          <p:cNvPr id="20483" name="对象 53250"/>
          <p:cNvGraphicFramePr>
            <a:graphicFrameLocks/>
          </p:cNvGraphicFramePr>
          <p:nvPr/>
        </p:nvGraphicFramePr>
        <p:xfrm>
          <a:off x="2514600" y="1676400"/>
          <a:ext cx="3886200" cy="3094038"/>
        </p:xfrm>
        <a:graphic>
          <a:graphicData uri="http://schemas.openxmlformats.org/presentationml/2006/ole">
            <mc:AlternateContent xmlns:mc="http://schemas.openxmlformats.org/markup-compatibility/2006">
              <mc:Choice xmlns:v="urn:schemas-microsoft-com:vml" Requires="v">
                <p:oleObj spid="_x0000_s47106" r:id="rId4" imgW="2320517" imgH="1918037" progId="Flash.Movie">
                  <p:embed/>
                </p:oleObj>
              </mc:Choice>
              <mc:Fallback>
                <p:oleObj r:id="rId4" imgW="2320517" imgH="1918037" progId="Flash.Movie">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4600" y="1676400"/>
                        <a:ext cx="3886200" cy="309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nvGrpSpPr>
          <p:cNvPr id="53252" name="组合 53251"/>
          <p:cNvGrpSpPr>
            <a:grpSpLocks/>
          </p:cNvGrpSpPr>
          <p:nvPr/>
        </p:nvGrpSpPr>
        <p:grpSpPr bwMode="auto">
          <a:xfrm>
            <a:off x="2438400" y="5181600"/>
            <a:ext cx="1600200" cy="865188"/>
            <a:chOff x="1018" y="3430"/>
            <a:chExt cx="1046" cy="545"/>
          </a:xfrm>
        </p:grpSpPr>
        <p:sp>
          <p:nvSpPr>
            <p:cNvPr id="20485" name="圆角矩形标注 53252"/>
            <p:cNvSpPr>
              <a:spLocks noChangeArrowheads="1"/>
            </p:cNvSpPr>
            <p:nvPr/>
          </p:nvSpPr>
          <p:spPr bwMode="auto">
            <a:xfrm flipH="1">
              <a:off x="1020" y="3430"/>
              <a:ext cx="1043" cy="545"/>
            </a:xfrm>
            <a:prstGeom prst="wedgeRoundRectCallout">
              <a:avLst>
                <a:gd name="adj1" fmla="val -3310"/>
                <a:gd name="adj2" fmla="val -198810"/>
                <a:gd name="adj3" fmla="val 16667"/>
              </a:avLst>
            </a:prstGeom>
            <a:solidFill>
              <a:srgbClr val="CCFFFF"/>
            </a:solidFill>
            <a:ln w="9525">
              <a:solidFill>
                <a:schemeClr val="tx1"/>
              </a:solidFill>
              <a:miter lim="800000"/>
              <a:headEnd/>
              <a:tailEnd/>
            </a:ln>
          </p:spPr>
          <p:txBody>
            <a:bodyPr/>
            <a:lstStyle/>
            <a:p>
              <a:pPr algn="ctr">
                <a:spcBef>
                  <a:spcPct val="0"/>
                </a:spcBef>
              </a:pPr>
              <a:endParaRPr lang="zh-CN" altLang="en-US" b="1"/>
            </a:p>
          </p:txBody>
        </p:sp>
        <p:sp>
          <p:nvSpPr>
            <p:cNvPr id="20486" name="圆角矩形标注 53253"/>
            <p:cNvSpPr>
              <a:spLocks noChangeArrowheads="1"/>
            </p:cNvSpPr>
            <p:nvPr/>
          </p:nvSpPr>
          <p:spPr bwMode="auto">
            <a:xfrm flipH="1">
              <a:off x="1018" y="3430"/>
              <a:ext cx="1043" cy="545"/>
            </a:xfrm>
            <a:prstGeom prst="wedgeRoundRectCallout">
              <a:avLst>
                <a:gd name="adj1" fmla="val -130829"/>
                <a:gd name="adj2" fmla="val -190370"/>
                <a:gd name="adj3" fmla="val 16667"/>
              </a:avLst>
            </a:prstGeom>
            <a:solidFill>
              <a:srgbClr val="CCFFFF"/>
            </a:solidFill>
            <a:ln w="9525">
              <a:solidFill>
                <a:schemeClr val="tx1"/>
              </a:solidFill>
              <a:miter lim="800000"/>
              <a:headEnd/>
              <a:tailEnd/>
            </a:ln>
          </p:spPr>
          <p:txBody>
            <a:bodyPr/>
            <a:lstStyle/>
            <a:p>
              <a:pPr algn="ctr">
                <a:spcBef>
                  <a:spcPct val="0"/>
                </a:spcBef>
              </a:pPr>
              <a:endParaRPr lang="zh-CN" altLang="en-US" b="1"/>
            </a:p>
          </p:txBody>
        </p:sp>
        <p:sp>
          <p:nvSpPr>
            <p:cNvPr id="53255" name="矩形 53254"/>
            <p:cNvSpPr/>
            <p:nvPr/>
          </p:nvSpPr>
          <p:spPr>
            <a:xfrm>
              <a:off x="1066" y="3519"/>
              <a:ext cx="998" cy="327"/>
            </a:xfrm>
            <a:prstGeom prst="rect">
              <a:avLst/>
            </a:prstGeom>
            <a:solidFill>
              <a:srgbClr val="CCFFFF"/>
            </a:solidFill>
            <a:ln w="9525">
              <a:noFill/>
              <a:miter/>
            </a:ln>
          </p:spPr>
          <p:txBody>
            <a:bodyPr>
              <a:spAutoFit/>
            </a:bodyPr>
            <a:lstStyle/>
            <a:p>
              <a:pPr>
                <a:spcBef>
                  <a:spcPct val="50000"/>
                </a:spcBef>
              </a:pPr>
              <a:r>
                <a:rPr lang="zh-CN" altLang="en-US" sz="2800" b="1">
                  <a:solidFill>
                    <a:srgbClr val="0000FF"/>
                  </a:solidFill>
                  <a:effectLst>
                    <a:outerShdw blurRad="38100" dist="38100" dir="2700000" algn="tl">
                      <a:srgbClr val="000000"/>
                    </a:outerShdw>
                  </a:effectLst>
                  <a:ea typeface="宋体-方正超大字符集" charset="0"/>
                </a:rPr>
                <a:t>被截线</a:t>
              </a:r>
            </a:p>
          </p:txBody>
        </p:sp>
      </p:grpSp>
      <p:sp>
        <p:nvSpPr>
          <p:cNvPr id="53256" name="文本框 53255"/>
          <p:cNvSpPr txBox="1">
            <a:spLocks noChangeArrowheads="1"/>
          </p:cNvSpPr>
          <p:nvPr/>
        </p:nvSpPr>
        <p:spPr bwMode="auto">
          <a:xfrm>
            <a:off x="6705600" y="2514600"/>
            <a:ext cx="1524000" cy="369332"/>
          </a:xfrm>
          <a:prstGeom prst="rect">
            <a:avLst/>
          </a:prstGeom>
          <a:solidFill>
            <a:srgbClr val="FFFF00"/>
          </a:solidFill>
          <a:ln w="9525">
            <a:solidFill>
              <a:srgbClr val="006600"/>
            </a:solidFill>
            <a:miter lim="800000"/>
            <a:headEnd/>
            <a:tailEnd/>
          </a:ln>
        </p:spPr>
        <p:txBody>
          <a:bodyPr>
            <a:spAutoFit/>
          </a:bodyPr>
          <a:lstStyle/>
          <a:p>
            <a:pPr>
              <a:spcBef>
                <a:spcPct val="50000"/>
              </a:spcBef>
            </a:pPr>
            <a:r>
              <a:rPr lang="zh-CN" altLang="en-US" b="1">
                <a:solidFill>
                  <a:srgbClr val="0000FF"/>
                </a:solidFill>
                <a:latin typeface="楷体_GB2312" charset="0"/>
                <a:ea typeface="楷体_GB2312" charset="0"/>
              </a:rPr>
              <a:t>同位角</a:t>
            </a:r>
          </a:p>
        </p:txBody>
      </p:sp>
      <p:sp>
        <p:nvSpPr>
          <p:cNvPr id="53257" name="文本框 53256"/>
          <p:cNvSpPr txBox="1">
            <a:spLocks noChangeArrowheads="1"/>
          </p:cNvSpPr>
          <p:nvPr/>
        </p:nvSpPr>
        <p:spPr bwMode="auto">
          <a:xfrm>
            <a:off x="6019801" y="3962400"/>
            <a:ext cx="1584325" cy="369332"/>
          </a:xfrm>
          <a:prstGeom prst="rect">
            <a:avLst/>
          </a:prstGeom>
          <a:solidFill>
            <a:srgbClr val="FFFF00"/>
          </a:solidFill>
          <a:ln w="9525">
            <a:solidFill>
              <a:srgbClr val="006600"/>
            </a:solidFill>
            <a:miter lim="800000"/>
            <a:headEnd/>
            <a:tailEnd/>
          </a:ln>
        </p:spPr>
        <p:txBody>
          <a:bodyPr>
            <a:spAutoFit/>
          </a:bodyPr>
          <a:lstStyle/>
          <a:p>
            <a:pPr>
              <a:spcBef>
                <a:spcPct val="50000"/>
              </a:spcBef>
            </a:pPr>
            <a:r>
              <a:rPr lang="zh-CN" altLang="en-US" b="1">
                <a:solidFill>
                  <a:srgbClr val="0000FF"/>
                </a:solidFill>
                <a:latin typeface="楷体_GB2312" charset="0"/>
                <a:ea typeface="楷体_GB2312" charset="0"/>
              </a:rPr>
              <a:t>内错角</a:t>
            </a:r>
          </a:p>
        </p:txBody>
      </p:sp>
      <p:sp>
        <p:nvSpPr>
          <p:cNvPr id="53258" name="文本框 53257"/>
          <p:cNvSpPr txBox="1">
            <a:spLocks noChangeArrowheads="1"/>
          </p:cNvSpPr>
          <p:nvPr/>
        </p:nvSpPr>
        <p:spPr bwMode="auto">
          <a:xfrm>
            <a:off x="5410201" y="5029200"/>
            <a:ext cx="2016125" cy="369332"/>
          </a:xfrm>
          <a:prstGeom prst="rect">
            <a:avLst/>
          </a:prstGeom>
          <a:solidFill>
            <a:srgbClr val="FFFF00"/>
          </a:solidFill>
          <a:ln w="9525">
            <a:solidFill>
              <a:srgbClr val="006600"/>
            </a:solidFill>
            <a:miter lim="800000"/>
            <a:headEnd/>
            <a:tailEnd/>
          </a:ln>
        </p:spPr>
        <p:txBody>
          <a:bodyPr>
            <a:spAutoFit/>
          </a:bodyPr>
          <a:lstStyle/>
          <a:p>
            <a:pPr>
              <a:spcBef>
                <a:spcPct val="50000"/>
              </a:spcBef>
            </a:pPr>
            <a:r>
              <a:rPr lang="zh-CN" altLang="en-US" b="1">
                <a:solidFill>
                  <a:srgbClr val="0000FF"/>
                </a:solidFill>
                <a:latin typeface="楷体_GB2312" charset="0"/>
                <a:ea typeface="楷体_GB2312" charset="0"/>
              </a:rPr>
              <a:t>同旁内角</a:t>
            </a:r>
          </a:p>
        </p:txBody>
      </p:sp>
      <p:sp>
        <p:nvSpPr>
          <p:cNvPr id="53259" name="矩形 53258"/>
          <p:cNvSpPr>
            <a:spLocks noChangeArrowheads="1"/>
          </p:cNvSpPr>
          <p:nvPr/>
        </p:nvSpPr>
        <p:spPr bwMode="auto">
          <a:xfrm>
            <a:off x="8153400" y="1905001"/>
            <a:ext cx="19446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pPr>
            <a:r>
              <a:rPr lang="zh-CN" altLang="en-US" sz="2800" b="1">
                <a:solidFill>
                  <a:srgbClr val="0000FF"/>
                </a:solidFill>
              </a:rPr>
              <a:t>∠</a:t>
            </a:r>
            <a:r>
              <a:rPr lang="en-US" altLang="zh-CN" sz="2800" b="1">
                <a:solidFill>
                  <a:srgbClr val="0000FF"/>
                </a:solidFill>
                <a:latin typeface="宋体" charset="-122"/>
              </a:rPr>
              <a:t>2</a:t>
            </a:r>
            <a:r>
              <a:rPr lang="zh-CN" altLang="en-US" sz="2800" b="1">
                <a:solidFill>
                  <a:srgbClr val="0000FF"/>
                </a:solidFill>
                <a:latin typeface="宋体" charset="-122"/>
              </a:rPr>
              <a:t>和</a:t>
            </a:r>
            <a:r>
              <a:rPr lang="zh-CN" altLang="en-US" sz="2800" b="1">
                <a:solidFill>
                  <a:srgbClr val="0000FF"/>
                </a:solidFill>
              </a:rPr>
              <a:t>∠</a:t>
            </a:r>
            <a:r>
              <a:rPr lang="en-US" altLang="zh-CN" sz="2800" b="1">
                <a:solidFill>
                  <a:srgbClr val="0000FF"/>
                </a:solidFill>
                <a:latin typeface="宋体" charset="-122"/>
              </a:rPr>
              <a:t>5</a:t>
            </a:r>
          </a:p>
        </p:txBody>
      </p:sp>
      <p:sp>
        <p:nvSpPr>
          <p:cNvPr id="53260" name="矩形 53259"/>
          <p:cNvSpPr>
            <a:spLocks noChangeArrowheads="1"/>
          </p:cNvSpPr>
          <p:nvPr/>
        </p:nvSpPr>
        <p:spPr bwMode="auto">
          <a:xfrm>
            <a:off x="8458201" y="3429001"/>
            <a:ext cx="19081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pPr>
            <a:r>
              <a:rPr lang="zh-CN" altLang="en-US" sz="2800" b="1">
                <a:solidFill>
                  <a:srgbClr val="0000FF"/>
                </a:solidFill>
              </a:rPr>
              <a:t>∠</a:t>
            </a:r>
            <a:r>
              <a:rPr lang="en-US" altLang="zh-CN" sz="2800" b="1">
                <a:solidFill>
                  <a:srgbClr val="0000FF"/>
                </a:solidFill>
                <a:latin typeface="宋体" charset="-122"/>
              </a:rPr>
              <a:t>1</a:t>
            </a:r>
            <a:r>
              <a:rPr lang="zh-CN" altLang="en-US" sz="2800" b="1">
                <a:solidFill>
                  <a:srgbClr val="0000FF"/>
                </a:solidFill>
                <a:latin typeface="宋体" charset="-122"/>
              </a:rPr>
              <a:t>和</a:t>
            </a:r>
            <a:r>
              <a:rPr lang="zh-CN" altLang="en-US" sz="2800" b="1">
                <a:solidFill>
                  <a:srgbClr val="0000FF"/>
                </a:solidFill>
              </a:rPr>
              <a:t>∠</a:t>
            </a:r>
            <a:r>
              <a:rPr lang="en-US" altLang="zh-CN" sz="2800" b="1">
                <a:solidFill>
                  <a:srgbClr val="0000FF"/>
                </a:solidFill>
                <a:latin typeface="宋体" charset="-122"/>
              </a:rPr>
              <a:t>8</a:t>
            </a:r>
          </a:p>
        </p:txBody>
      </p:sp>
      <p:sp>
        <p:nvSpPr>
          <p:cNvPr id="53261" name="矩形 53260"/>
          <p:cNvSpPr>
            <a:spLocks noChangeArrowheads="1"/>
          </p:cNvSpPr>
          <p:nvPr/>
        </p:nvSpPr>
        <p:spPr bwMode="auto">
          <a:xfrm>
            <a:off x="8305800" y="2362201"/>
            <a:ext cx="19446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pPr>
            <a:r>
              <a:rPr lang="zh-CN" altLang="en-US" sz="2800" b="1">
                <a:solidFill>
                  <a:srgbClr val="0000FF"/>
                </a:solidFill>
              </a:rPr>
              <a:t>∠</a:t>
            </a:r>
            <a:r>
              <a:rPr lang="en-US" altLang="zh-CN" sz="2800" b="1">
                <a:solidFill>
                  <a:srgbClr val="0000FF"/>
                </a:solidFill>
                <a:latin typeface="宋体" charset="-122"/>
              </a:rPr>
              <a:t>3</a:t>
            </a:r>
            <a:r>
              <a:rPr lang="zh-CN" altLang="en-US" sz="2800" b="1">
                <a:solidFill>
                  <a:srgbClr val="0000FF"/>
                </a:solidFill>
                <a:latin typeface="宋体" charset="-122"/>
              </a:rPr>
              <a:t>和</a:t>
            </a:r>
            <a:r>
              <a:rPr lang="zh-CN" altLang="en-US" sz="2800" b="1">
                <a:solidFill>
                  <a:srgbClr val="0000FF"/>
                </a:solidFill>
              </a:rPr>
              <a:t>∠</a:t>
            </a:r>
            <a:r>
              <a:rPr lang="en-US" altLang="zh-CN" sz="2800" b="1">
                <a:solidFill>
                  <a:srgbClr val="0000FF"/>
                </a:solidFill>
                <a:latin typeface="宋体" charset="-122"/>
              </a:rPr>
              <a:t>6</a:t>
            </a:r>
          </a:p>
        </p:txBody>
      </p:sp>
      <p:sp>
        <p:nvSpPr>
          <p:cNvPr id="53262" name="矩形 53261"/>
          <p:cNvSpPr>
            <a:spLocks noChangeArrowheads="1"/>
          </p:cNvSpPr>
          <p:nvPr/>
        </p:nvSpPr>
        <p:spPr bwMode="auto">
          <a:xfrm>
            <a:off x="8305801" y="2895601"/>
            <a:ext cx="19796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pPr>
            <a:r>
              <a:rPr lang="zh-CN" altLang="en-US" sz="2800" b="1">
                <a:solidFill>
                  <a:srgbClr val="0000FF"/>
                </a:solidFill>
              </a:rPr>
              <a:t>∠</a:t>
            </a:r>
            <a:r>
              <a:rPr lang="en-US" altLang="zh-CN" sz="2800" b="1">
                <a:solidFill>
                  <a:srgbClr val="0000FF"/>
                </a:solidFill>
                <a:latin typeface="宋体" charset="-122"/>
              </a:rPr>
              <a:t>4</a:t>
            </a:r>
            <a:r>
              <a:rPr lang="zh-CN" altLang="en-US" sz="2800" b="1">
                <a:solidFill>
                  <a:srgbClr val="0000FF"/>
                </a:solidFill>
                <a:latin typeface="宋体" charset="-122"/>
              </a:rPr>
              <a:t>和</a:t>
            </a:r>
            <a:r>
              <a:rPr lang="zh-CN" altLang="en-US" sz="2800" b="1">
                <a:solidFill>
                  <a:srgbClr val="0000FF"/>
                </a:solidFill>
              </a:rPr>
              <a:t>∠</a:t>
            </a:r>
            <a:r>
              <a:rPr lang="en-US" altLang="zh-CN" sz="2800" b="1">
                <a:solidFill>
                  <a:srgbClr val="0000FF"/>
                </a:solidFill>
                <a:latin typeface="宋体" charset="-122"/>
              </a:rPr>
              <a:t>7</a:t>
            </a:r>
          </a:p>
        </p:txBody>
      </p:sp>
      <p:sp>
        <p:nvSpPr>
          <p:cNvPr id="53263" name="矩形 53262"/>
          <p:cNvSpPr>
            <a:spLocks noChangeArrowheads="1"/>
          </p:cNvSpPr>
          <p:nvPr/>
        </p:nvSpPr>
        <p:spPr bwMode="auto">
          <a:xfrm>
            <a:off x="7696201" y="4038601"/>
            <a:ext cx="22320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pPr>
            <a:r>
              <a:rPr lang="zh-CN" altLang="en-US" sz="2800" b="1">
                <a:solidFill>
                  <a:srgbClr val="0000FF"/>
                </a:solidFill>
              </a:rPr>
              <a:t>∠</a:t>
            </a:r>
            <a:r>
              <a:rPr lang="en-US" altLang="zh-CN" sz="2800" b="1">
                <a:solidFill>
                  <a:srgbClr val="0000FF"/>
                </a:solidFill>
              </a:rPr>
              <a:t>4</a:t>
            </a:r>
            <a:r>
              <a:rPr lang="zh-CN" altLang="en-US" sz="2800" b="1">
                <a:solidFill>
                  <a:srgbClr val="0000FF"/>
                </a:solidFill>
                <a:latin typeface="宋体" charset="-122"/>
              </a:rPr>
              <a:t>和</a:t>
            </a:r>
            <a:r>
              <a:rPr lang="zh-CN" altLang="en-US" sz="2800" b="1">
                <a:solidFill>
                  <a:srgbClr val="0000FF"/>
                </a:solidFill>
              </a:rPr>
              <a:t>∠</a:t>
            </a:r>
            <a:r>
              <a:rPr lang="en-US" altLang="zh-CN" sz="2800" b="1">
                <a:solidFill>
                  <a:srgbClr val="0000FF"/>
                </a:solidFill>
                <a:latin typeface="宋体" charset="-122"/>
              </a:rPr>
              <a:t>5</a:t>
            </a:r>
          </a:p>
        </p:txBody>
      </p:sp>
      <p:sp>
        <p:nvSpPr>
          <p:cNvPr id="53264" name="矩形 53263"/>
          <p:cNvSpPr>
            <a:spLocks noChangeArrowheads="1"/>
          </p:cNvSpPr>
          <p:nvPr/>
        </p:nvSpPr>
        <p:spPr bwMode="auto">
          <a:xfrm>
            <a:off x="7772401" y="4572001"/>
            <a:ext cx="165576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pPr>
            <a:r>
              <a:rPr lang="zh-CN" altLang="en-US" sz="2800" b="1">
                <a:solidFill>
                  <a:srgbClr val="0000FF"/>
                </a:solidFill>
              </a:rPr>
              <a:t>∠</a:t>
            </a:r>
            <a:r>
              <a:rPr lang="en-US" altLang="zh-CN" sz="2800" b="1">
                <a:solidFill>
                  <a:srgbClr val="0000FF"/>
                </a:solidFill>
                <a:latin typeface="宋体" charset="-122"/>
              </a:rPr>
              <a:t>1</a:t>
            </a:r>
            <a:r>
              <a:rPr lang="zh-CN" altLang="en-US" sz="2800" b="1">
                <a:solidFill>
                  <a:srgbClr val="0000FF"/>
                </a:solidFill>
                <a:latin typeface="宋体" charset="-122"/>
              </a:rPr>
              <a:t>和</a:t>
            </a:r>
            <a:r>
              <a:rPr lang="zh-CN" altLang="en-US" sz="2800" b="1">
                <a:solidFill>
                  <a:srgbClr val="0000FF"/>
                </a:solidFill>
              </a:rPr>
              <a:t>∠</a:t>
            </a:r>
            <a:r>
              <a:rPr lang="en-US" altLang="zh-CN" sz="2800" b="1">
                <a:solidFill>
                  <a:srgbClr val="0000FF"/>
                </a:solidFill>
                <a:latin typeface="宋体" charset="-122"/>
              </a:rPr>
              <a:t>6</a:t>
            </a:r>
          </a:p>
        </p:txBody>
      </p:sp>
      <p:sp>
        <p:nvSpPr>
          <p:cNvPr id="53265" name="矩形 53264"/>
          <p:cNvSpPr>
            <a:spLocks noChangeArrowheads="1"/>
          </p:cNvSpPr>
          <p:nvPr/>
        </p:nvSpPr>
        <p:spPr bwMode="auto">
          <a:xfrm>
            <a:off x="7543801" y="5181601"/>
            <a:ext cx="21177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pPr>
            <a:r>
              <a:rPr lang="zh-CN" altLang="en-US" sz="2800" b="1">
                <a:solidFill>
                  <a:srgbClr val="0000FF"/>
                </a:solidFill>
              </a:rPr>
              <a:t>∠</a:t>
            </a:r>
            <a:r>
              <a:rPr lang="en-US" altLang="zh-CN" sz="2800" b="1">
                <a:solidFill>
                  <a:srgbClr val="0000FF"/>
                </a:solidFill>
                <a:latin typeface="宋体" charset="-122"/>
              </a:rPr>
              <a:t>1</a:t>
            </a:r>
            <a:r>
              <a:rPr lang="zh-CN" altLang="en-US" sz="2800" b="1">
                <a:solidFill>
                  <a:srgbClr val="0000FF"/>
                </a:solidFill>
                <a:latin typeface="宋体" charset="-122"/>
              </a:rPr>
              <a:t>和</a:t>
            </a:r>
            <a:r>
              <a:rPr lang="zh-CN" altLang="en-US" sz="2800" b="1">
                <a:solidFill>
                  <a:srgbClr val="0000FF"/>
                </a:solidFill>
              </a:rPr>
              <a:t>∠</a:t>
            </a:r>
            <a:r>
              <a:rPr lang="en-US" altLang="zh-CN" sz="2800" b="1">
                <a:solidFill>
                  <a:srgbClr val="0000FF"/>
                </a:solidFill>
                <a:latin typeface="宋体" charset="-122"/>
              </a:rPr>
              <a:t>5</a:t>
            </a:r>
          </a:p>
        </p:txBody>
      </p:sp>
      <p:sp>
        <p:nvSpPr>
          <p:cNvPr id="53266" name="矩形 53265"/>
          <p:cNvSpPr>
            <a:spLocks noChangeArrowheads="1"/>
          </p:cNvSpPr>
          <p:nvPr/>
        </p:nvSpPr>
        <p:spPr bwMode="auto">
          <a:xfrm>
            <a:off x="7543801" y="5715001"/>
            <a:ext cx="19081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pPr>
            <a:r>
              <a:rPr lang="zh-CN" altLang="en-US" sz="2800" b="1">
                <a:solidFill>
                  <a:srgbClr val="0000FF"/>
                </a:solidFill>
              </a:rPr>
              <a:t>∠</a:t>
            </a:r>
            <a:r>
              <a:rPr lang="en-US" altLang="zh-CN" sz="2800" b="1">
                <a:solidFill>
                  <a:srgbClr val="0000FF"/>
                </a:solidFill>
                <a:latin typeface="宋体" charset="-122"/>
              </a:rPr>
              <a:t>4</a:t>
            </a:r>
            <a:r>
              <a:rPr lang="zh-CN" altLang="en-US" sz="2800" b="1">
                <a:solidFill>
                  <a:srgbClr val="0000FF"/>
                </a:solidFill>
                <a:latin typeface="宋体" charset="-122"/>
              </a:rPr>
              <a:t>和</a:t>
            </a:r>
            <a:r>
              <a:rPr lang="zh-CN" altLang="en-US" sz="2800" b="1">
                <a:solidFill>
                  <a:srgbClr val="0000FF"/>
                </a:solidFill>
              </a:rPr>
              <a:t>∠</a:t>
            </a:r>
            <a:r>
              <a:rPr lang="en-US" altLang="zh-CN" sz="2800" b="1">
                <a:solidFill>
                  <a:srgbClr val="0000FF"/>
                </a:solidFill>
                <a:latin typeface="宋体" charset="-122"/>
              </a:rPr>
              <a:t>6</a:t>
            </a:r>
          </a:p>
        </p:txBody>
      </p:sp>
      <p:sp>
        <p:nvSpPr>
          <p:cNvPr id="53267" name="矩形标注 53266"/>
          <p:cNvSpPr/>
          <p:nvPr/>
        </p:nvSpPr>
        <p:spPr>
          <a:xfrm>
            <a:off x="5486400" y="2057400"/>
            <a:ext cx="990600" cy="533400"/>
          </a:xfrm>
          <a:prstGeom prst="wedgeRectCallout">
            <a:avLst>
              <a:gd name="adj1" fmla="val -45671"/>
              <a:gd name="adj2" fmla="val 215773"/>
            </a:avLst>
          </a:prstGeom>
          <a:solidFill>
            <a:schemeClr val="accent1"/>
          </a:solidFill>
          <a:ln w="9525" cap="flat" cmpd="sng">
            <a:solidFill>
              <a:schemeClr val="tx1"/>
            </a:solidFill>
            <a:prstDash val="solid"/>
            <a:miter/>
            <a:headEnd type="none" w="med" len="med"/>
            <a:tailEnd type="none" w="med" len="med"/>
          </a:ln>
        </p:spPr>
        <p:txBody>
          <a:bodyPr/>
          <a:lstStyle/>
          <a:p>
            <a:pPr algn="ctr">
              <a:spcBef>
                <a:spcPct val="0"/>
              </a:spcBef>
            </a:pPr>
            <a:r>
              <a:rPr lang="zh-CN" altLang="en-US" sz="2800" b="1">
                <a:solidFill>
                  <a:srgbClr val="0000FF"/>
                </a:solidFill>
                <a:effectLst>
                  <a:outerShdw blurRad="38100" dist="38100" dir="2700000" algn="tl">
                    <a:srgbClr val="000000"/>
                  </a:outerShdw>
                </a:effectLst>
                <a:ea typeface="宋体-方正超大字符集" charset="0"/>
              </a:rPr>
              <a:t>截线</a:t>
            </a:r>
          </a:p>
        </p:txBody>
      </p:sp>
    </p:spTree>
    <p:extLst>
      <p:ext uri="{BB962C8B-B14F-4D97-AF65-F5344CB8AC3E}">
        <p14:creationId xmlns:p14="http://schemas.microsoft.com/office/powerpoint/2010/main" val="183359623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53252"/>
                                        </p:tgtEl>
                                        <p:attrNameLst>
                                          <p:attrName>style.visibility</p:attrName>
                                        </p:attrNameLst>
                                      </p:cBhvr>
                                      <p:to>
                                        <p:strVal val="visible"/>
                                      </p:to>
                                    </p:set>
                                    <p:animEffect transition="in" filter="wipe(down)">
                                      <p:cBhvr>
                                        <p:cTn id="7" dur="500"/>
                                        <p:tgtEl>
                                          <p:spTgt spid="5325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3267"/>
                                        </p:tgtEl>
                                        <p:attrNameLst>
                                          <p:attrName>style.visibility</p:attrName>
                                        </p:attrNameLst>
                                      </p:cBhvr>
                                      <p:to>
                                        <p:strVal val="visible"/>
                                      </p:to>
                                    </p:set>
                                    <p:anim calcmode="lin" valueType="num">
                                      <p:cBhvr additive="base">
                                        <p:cTn id="12" dur="500" fill="hold"/>
                                        <p:tgtEl>
                                          <p:spTgt spid="53267"/>
                                        </p:tgtEl>
                                        <p:attrNameLst>
                                          <p:attrName>ppt_x</p:attrName>
                                        </p:attrNameLst>
                                      </p:cBhvr>
                                      <p:tavLst>
                                        <p:tav tm="0">
                                          <p:val>
                                            <p:strVal val="0-#ppt_w/2"/>
                                          </p:val>
                                        </p:tav>
                                        <p:tav tm="100000">
                                          <p:val>
                                            <p:strVal val="#ppt_x"/>
                                          </p:val>
                                        </p:tav>
                                      </p:tavLst>
                                    </p:anim>
                                    <p:anim calcmode="lin" valueType="num">
                                      <p:cBhvr additive="base">
                                        <p:cTn id="13" dur="500" fill="hold"/>
                                        <p:tgtEl>
                                          <p:spTgt spid="53267"/>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53256"/>
                                        </p:tgtEl>
                                        <p:attrNameLst>
                                          <p:attrName>style.visibility</p:attrName>
                                        </p:attrNameLst>
                                      </p:cBhvr>
                                      <p:to>
                                        <p:strVal val="visible"/>
                                      </p:to>
                                    </p:set>
                                    <p:animEffect transition="in" filter="wipe(left)">
                                      <p:cBhvr>
                                        <p:cTn id="18" dur="500"/>
                                        <p:tgtEl>
                                          <p:spTgt spid="5325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53259"/>
                                        </p:tgtEl>
                                        <p:attrNameLst>
                                          <p:attrName>style.visibility</p:attrName>
                                        </p:attrNameLst>
                                      </p:cBhvr>
                                      <p:to>
                                        <p:strVal val="visible"/>
                                      </p:to>
                                    </p:set>
                                    <p:animEffect transition="in" filter="wipe(left)">
                                      <p:cBhvr>
                                        <p:cTn id="23" dur="500"/>
                                        <p:tgtEl>
                                          <p:spTgt spid="53259"/>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53261"/>
                                        </p:tgtEl>
                                        <p:attrNameLst>
                                          <p:attrName>style.visibility</p:attrName>
                                        </p:attrNameLst>
                                      </p:cBhvr>
                                      <p:to>
                                        <p:strVal val="visible"/>
                                      </p:to>
                                    </p:set>
                                    <p:animEffect transition="in" filter="wipe(left)">
                                      <p:cBhvr>
                                        <p:cTn id="28" dur="500"/>
                                        <p:tgtEl>
                                          <p:spTgt spid="53261"/>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53262"/>
                                        </p:tgtEl>
                                        <p:attrNameLst>
                                          <p:attrName>style.visibility</p:attrName>
                                        </p:attrNameLst>
                                      </p:cBhvr>
                                      <p:to>
                                        <p:strVal val="visible"/>
                                      </p:to>
                                    </p:set>
                                    <p:animEffect transition="in" filter="wipe(left)">
                                      <p:cBhvr>
                                        <p:cTn id="33" dur="500"/>
                                        <p:tgtEl>
                                          <p:spTgt spid="53262"/>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53260"/>
                                        </p:tgtEl>
                                        <p:attrNameLst>
                                          <p:attrName>style.visibility</p:attrName>
                                        </p:attrNameLst>
                                      </p:cBhvr>
                                      <p:to>
                                        <p:strVal val="visible"/>
                                      </p:to>
                                    </p:set>
                                    <p:animEffect transition="in" filter="wipe(left)">
                                      <p:cBhvr>
                                        <p:cTn id="38" dur="500"/>
                                        <p:tgtEl>
                                          <p:spTgt spid="53260"/>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53257"/>
                                        </p:tgtEl>
                                        <p:attrNameLst>
                                          <p:attrName>style.visibility</p:attrName>
                                        </p:attrNameLst>
                                      </p:cBhvr>
                                      <p:to>
                                        <p:strVal val="visible"/>
                                      </p:to>
                                    </p:set>
                                    <p:animEffect transition="in" filter="wipe(left)">
                                      <p:cBhvr>
                                        <p:cTn id="43" dur="500"/>
                                        <p:tgtEl>
                                          <p:spTgt spid="53257"/>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53263"/>
                                        </p:tgtEl>
                                        <p:attrNameLst>
                                          <p:attrName>style.visibility</p:attrName>
                                        </p:attrNameLst>
                                      </p:cBhvr>
                                      <p:to>
                                        <p:strVal val="visible"/>
                                      </p:to>
                                    </p:set>
                                    <p:animEffect transition="in" filter="wipe(left)">
                                      <p:cBhvr>
                                        <p:cTn id="48" dur="500"/>
                                        <p:tgtEl>
                                          <p:spTgt spid="53263"/>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53264"/>
                                        </p:tgtEl>
                                        <p:attrNameLst>
                                          <p:attrName>style.visibility</p:attrName>
                                        </p:attrNameLst>
                                      </p:cBhvr>
                                      <p:to>
                                        <p:strVal val="visible"/>
                                      </p:to>
                                    </p:set>
                                    <p:animEffect transition="in" filter="wipe(left)">
                                      <p:cBhvr>
                                        <p:cTn id="53" dur="500"/>
                                        <p:tgtEl>
                                          <p:spTgt spid="53264"/>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53258"/>
                                        </p:tgtEl>
                                        <p:attrNameLst>
                                          <p:attrName>style.visibility</p:attrName>
                                        </p:attrNameLst>
                                      </p:cBhvr>
                                      <p:to>
                                        <p:strVal val="visible"/>
                                      </p:to>
                                    </p:set>
                                    <p:animEffect transition="in" filter="wipe(left)">
                                      <p:cBhvr>
                                        <p:cTn id="58" dur="500"/>
                                        <p:tgtEl>
                                          <p:spTgt spid="53258"/>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53265"/>
                                        </p:tgtEl>
                                        <p:attrNameLst>
                                          <p:attrName>style.visibility</p:attrName>
                                        </p:attrNameLst>
                                      </p:cBhvr>
                                      <p:to>
                                        <p:strVal val="visible"/>
                                      </p:to>
                                    </p:set>
                                    <p:animEffect transition="in" filter="wipe(left)">
                                      <p:cBhvr>
                                        <p:cTn id="63" dur="500"/>
                                        <p:tgtEl>
                                          <p:spTgt spid="53265"/>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53266"/>
                                        </p:tgtEl>
                                        <p:attrNameLst>
                                          <p:attrName>style.visibility</p:attrName>
                                        </p:attrNameLst>
                                      </p:cBhvr>
                                      <p:to>
                                        <p:strVal val="visible"/>
                                      </p:to>
                                    </p:set>
                                    <p:animEffect transition="in" filter="wipe(left)">
                                      <p:cBhvr>
                                        <p:cTn id="68" dur="500"/>
                                        <p:tgtEl>
                                          <p:spTgt spid="53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6" grpId="0" animBg="1"/>
      <p:bldP spid="53257" grpId="0" animBg="1"/>
      <p:bldP spid="53258" grpId="0" animBg="1"/>
      <p:bldP spid="53259" grpId="0"/>
      <p:bldP spid="53260" grpId="0"/>
      <p:bldP spid="53261" grpId="0"/>
      <p:bldP spid="53262" grpId="0"/>
      <p:bldP spid="53263" grpId="0"/>
      <p:bldP spid="53264" grpId="0"/>
      <p:bldP spid="53265" grpId="0"/>
      <p:bldP spid="53266" grpId="0"/>
      <p:bldP spid="53267" grpId="0" animBg="1"/>
    </p:bldLst>
  </p:timing>
</p:sld>
</file>

<file path=ppt/slides/slide8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1505" name="图片 1" descr="图片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矩形 115713"/>
          <p:cNvSpPr>
            <a:spLocks noChangeArrowheads="1"/>
          </p:cNvSpPr>
          <p:nvPr/>
        </p:nvSpPr>
        <p:spPr bwMode="auto">
          <a:xfrm>
            <a:off x="1595438" y="758285"/>
            <a:ext cx="9072562"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flatTx/>
          </a:bodyPr>
          <a:lstStyle>
            <a:lvl1pPr indent="266700">
              <a:defRPr sz="3200">
                <a:solidFill>
                  <a:schemeClr val="tx1"/>
                </a:solidFill>
                <a:latin typeface="Times New Roman" charset="0"/>
                <a:ea typeface="宋体" charset="-122"/>
              </a:defRPr>
            </a:lvl1pPr>
            <a:lvl2pPr>
              <a:defRPr sz="3200">
                <a:solidFill>
                  <a:schemeClr val="tx1"/>
                </a:solidFill>
                <a:latin typeface="Times New Roman" charset="0"/>
                <a:ea typeface="宋体" charset="-122"/>
              </a:defRPr>
            </a:lvl2pPr>
            <a:lvl3pPr>
              <a:defRPr sz="3200">
                <a:solidFill>
                  <a:schemeClr val="tx1"/>
                </a:solidFill>
                <a:latin typeface="Times New Roman" charset="0"/>
                <a:ea typeface="宋体" charset="-122"/>
              </a:defRPr>
            </a:lvl3pPr>
            <a:lvl4pPr>
              <a:defRPr sz="3200">
                <a:solidFill>
                  <a:schemeClr val="tx1"/>
                </a:solidFill>
                <a:latin typeface="Times New Roman" charset="0"/>
                <a:ea typeface="宋体" charset="-122"/>
              </a:defRPr>
            </a:lvl4pPr>
            <a:lvl5pPr>
              <a:defRPr sz="3200">
                <a:solidFill>
                  <a:schemeClr val="tx1"/>
                </a:solidFill>
                <a:latin typeface="Times New Roman" charset="0"/>
                <a:ea typeface="宋体" charset="-122"/>
              </a:defRPr>
            </a:lvl5pPr>
            <a:lvl6pPr fontAlgn="base">
              <a:spcBef>
                <a:spcPct val="20000"/>
              </a:spcBef>
              <a:spcAft>
                <a:spcPct val="0"/>
              </a:spcAft>
              <a:buFont typeface="Arial" charset="0"/>
              <a:defRPr sz="3200">
                <a:solidFill>
                  <a:schemeClr val="tx1"/>
                </a:solidFill>
                <a:latin typeface="Times New Roman" charset="0"/>
                <a:ea typeface="宋体" charset="-122"/>
              </a:defRPr>
            </a:lvl6pPr>
            <a:lvl7pPr fontAlgn="base">
              <a:spcBef>
                <a:spcPct val="20000"/>
              </a:spcBef>
              <a:spcAft>
                <a:spcPct val="0"/>
              </a:spcAft>
              <a:buFont typeface="Arial" charset="0"/>
              <a:defRPr sz="3200">
                <a:solidFill>
                  <a:schemeClr val="tx1"/>
                </a:solidFill>
                <a:latin typeface="Times New Roman" charset="0"/>
                <a:ea typeface="宋体" charset="-122"/>
              </a:defRPr>
            </a:lvl7pPr>
            <a:lvl8pPr fontAlgn="base">
              <a:spcBef>
                <a:spcPct val="20000"/>
              </a:spcBef>
              <a:spcAft>
                <a:spcPct val="0"/>
              </a:spcAft>
              <a:buFont typeface="Arial" charset="0"/>
              <a:defRPr sz="3200">
                <a:solidFill>
                  <a:schemeClr val="tx1"/>
                </a:solidFill>
                <a:latin typeface="Times New Roman" charset="0"/>
                <a:ea typeface="宋体" charset="-122"/>
              </a:defRPr>
            </a:lvl8pPr>
            <a:lvl9pPr fontAlgn="base">
              <a:spcBef>
                <a:spcPct val="20000"/>
              </a:spcBef>
              <a:spcAft>
                <a:spcPct val="0"/>
              </a:spcAft>
              <a:buFont typeface="Arial" charset="0"/>
              <a:defRPr sz="3200">
                <a:solidFill>
                  <a:schemeClr val="tx1"/>
                </a:solidFill>
                <a:latin typeface="Times New Roman" charset="0"/>
                <a:ea typeface="宋体" charset="-122"/>
              </a:defRPr>
            </a:lvl9pPr>
          </a:lstStyle>
          <a:p>
            <a:pPr>
              <a:lnSpc>
                <a:spcPct val="130000"/>
              </a:lnSpc>
            </a:pPr>
            <a:r>
              <a:rPr lang="zh-CN" altLang="en-US" b="1">
                <a:solidFill>
                  <a:srgbClr val="000066"/>
                </a:solidFill>
                <a:latin typeface="Arial" charset="0"/>
              </a:rPr>
              <a:t>变式：</a:t>
            </a:r>
            <a:r>
              <a:rPr lang="en-US" altLang="zh-CN" b="1">
                <a:solidFill>
                  <a:srgbClr val="000066"/>
                </a:solidFill>
                <a:latin typeface="Arial" charset="0"/>
              </a:rPr>
              <a:t>∠A</a:t>
            </a:r>
            <a:r>
              <a:rPr lang="zh-CN" altLang="en-US" b="1">
                <a:solidFill>
                  <a:srgbClr val="000066"/>
                </a:solidFill>
                <a:latin typeface="Arial" charset="0"/>
              </a:rPr>
              <a:t>与</a:t>
            </a:r>
            <a:r>
              <a:rPr lang="en-US" altLang="zh-CN" b="1">
                <a:solidFill>
                  <a:srgbClr val="000066"/>
                </a:solidFill>
                <a:latin typeface="Arial" charset="0"/>
              </a:rPr>
              <a:t>∠8</a:t>
            </a:r>
            <a:r>
              <a:rPr lang="zh-CN" altLang="en-US" b="1">
                <a:solidFill>
                  <a:srgbClr val="000066"/>
                </a:solidFill>
                <a:latin typeface="Arial" charset="0"/>
              </a:rPr>
              <a:t>是哪两条直线被第</a:t>
            </a:r>
            <a:r>
              <a:rPr lang="en-US" altLang="zh-CN" b="1">
                <a:solidFill>
                  <a:srgbClr val="000066"/>
                </a:solidFill>
                <a:latin typeface="Arial" charset="0"/>
              </a:rPr>
              <a:t>3</a:t>
            </a:r>
            <a:r>
              <a:rPr lang="zh-CN" altLang="en-US" b="1">
                <a:solidFill>
                  <a:srgbClr val="000066"/>
                </a:solidFill>
                <a:latin typeface="Arial" charset="0"/>
              </a:rPr>
              <a:t>条直线所截的角？它们是什么关系的角？</a:t>
            </a:r>
            <a:endParaRPr lang="zh-CN" altLang="en-US" b="1">
              <a:solidFill>
                <a:srgbClr val="FF0000"/>
              </a:solidFill>
              <a:latin typeface="Arial" charset="0"/>
            </a:endParaRPr>
          </a:p>
        </p:txBody>
      </p:sp>
      <p:grpSp>
        <p:nvGrpSpPr>
          <p:cNvPr id="21507" name="组合 115714"/>
          <p:cNvGrpSpPr>
            <a:grpSpLocks noChangeAspect="1"/>
          </p:cNvGrpSpPr>
          <p:nvPr/>
        </p:nvGrpSpPr>
        <p:grpSpPr bwMode="auto">
          <a:xfrm>
            <a:off x="6491288" y="1557339"/>
            <a:ext cx="4176712" cy="2765425"/>
            <a:chOff x="1565" y="1797"/>
            <a:chExt cx="2631" cy="1742"/>
          </a:xfrm>
        </p:grpSpPr>
        <p:sp>
          <p:nvSpPr>
            <p:cNvPr id="21508" name="矩形 115715"/>
            <p:cNvSpPr>
              <a:spLocks noChangeAspect="1" noChangeArrowheads="1" noTextEdit="1"/>
            </p:cNvSpPr>
            <p:nvPr/>
          </p:nvSpPr>
          <p:spPr bwMode="auto">
            <a:xfrm>
              <a:off x="1565" y="1797"/>
              <a:ext cx="2631" cy="1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Times New Roman" charset="0"/>
              </a:endParaRPr>
            </a:p>
          </p:txBody>
        </p:sp>
        <p:sp>
          <p:nvSpPr>
            <p:cNvPr id="21509" name="任意多边形 115716"/>
            <p:cNvSpPr>
              <a:spLocks noChangeArrowheads="1"/>
            </p:cNvSpPr>
            <p:nvPr/>
          </p:nvSpPr>
          <p:spPr bwMode="auto">
            <a:xfrm>
              <a:off x="2001" y="2961"/>
              <a:ext cx="199" cy="120"/>
            </a:xfrm>
            <a:custGeom>
              <a:avLst/>
              <a:gdLst>
                <a:gd name="T0" fmla="*/ 36915 w 36915"/>
                <a:gd name="T1" fmla="*/ 0 h 21600"/>
                <a:gd name="T2" fmla="*/ 15315 w 36915"/>
                <a:gd name="T3" fmla="*/ 21600 h 21600"/>
                <a:gd name="T4" fmla="*/ 0 w 36915"/>
                <a:gd name="T5" fmla="*/ 15231 h 21600"/>
                <a:gd name="T6" fmla="*/ 0 w 36915"/>
                <a:gd name="T7" fmla="*/ 15231 h 21600"/>
                <a:gd name="T8" fmla="*/ 36915 w 36915"/>
                <a:gd name="T9" fmla="*/ 0 h 21600"/>
              </a:gdLst>
              <a:ahLst/>
              <a:cxnLst>
                <a:cxn ang="0">
                  <a:pos x="T0" y="T1"/>
                </a:cxn>
                <a:cxn ang="0">
                  <a:pos x="T2" y="T3"/>
                </a:cxn>
                <a:cxn ang="0">
                  <a:pos x="T4" y="T5"/>
                </a:cxn>
                <a:cxn ang="0">
                  <a:pos x="T6" y="T7"/>
                </a:cxn>
                <a:cxn ang="0">
                  <a:pos x="T8" y="T9"/>
                </a:cxn>
              </a:cxnLst>
              <a:rect l="0" t="0" r="r" b="b"/>
              <a:pathLst>
                <a:path w="36915" h="21600" fill="none">
                  <a:moveTo>
                    <a:pt x="36915" y="0"/>
                  </a:moveTo>
                  <a:cubicBezTo>
                    <a:pt x="36915" y="11929"/>
                    <a:pt x="27244" y="21600"/>
                    <a:pt x="15315" y="21600"/>
                  </a:cubicBezTo>
                  <a:cubicBezTo>
                    <a:pt x="9329" y="21600"/>
                    <a:pt x="3912" y="19165"/>
                    <a:pt x="0" y="15231"/>
                  </a:cubicBezTo>
                </a:path>
                <a:path w="36915" h="21600" stroke="0">
                  <a:moveTo>
                    <a:pt x="0" y="15231"/>
                  </a:moveTo>
                  <a:lnTo>
                    <a:pt x="36915" y="0"/>
                  </a:lnTo>
                  <a:close/>
                </a:path>
              </a:pathLst>
            </a:custGeom>
            <a:noFill/>
            <a:ln w="33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1510" name="任意多边形 115717"/>
            <p:cNvSpPr>
              <a:spLocks noChangeArrowheads="1"/>
            </p:cNvSpPr>
            <p:nvPr/>
          </p:nvSpPr>
          <p:spPr bwMode="auto">
            <a:xfrm>
              <a:off x="2002" y="2961"/>
              <a:ext cx="82" cy="56"/>
            </a:xfrm>
            <a:custGeom>
              <a:avLst/>
              <a:gdLst>
                <a:gd name="T0" fmla="*/ 5428 w 21600"/>
                <a:gd name="T1" fmla="*/ 14319 h 14319"/>
                <a:gd name="T2" fmla="*/ 0 w 21600"/>
                <a:gd name="T3" fmla="*/ 0 h 14319"/>
                <a:gd name="T4" fmla="*/ 0 w 21600"/>
                <a:gd name="T5" fmla="*/ 0 h 14319"/>
                <a:gd name="T6" fmla="*/ -2538 w 21600"/>
                <a:gd name="T7" fmla="*/ 93 h 14319"/>
                <a:gd name="T8" fmla="*/ 5428 w 21600"/>
                <a:gd name="T9" fmla="*/ 14319 h 14319"/>
              </a:gdLst>
              <a:ahLst/>
              <a:cxnLst>
                <a:cxn ang="0">
                  <a:pos x="T0" y="T1"/>
                </a:cxn>
                <a:cxn ang="0">
                  <a:pos x="T2" y="T3"/>
                </a:cxn>
                <a:cxn ang="0">
                  <a:pos x="T4" y="T5"/>
                </a:cxn>
                <a:cxn ang="0">
                  <a:pos x="T6" y="T7"/>
                </a:cxn>
                <a:cxn ang="0">
                  <a:pos x="T8" y="T9"/>
                </a:cxn>
              </a:cxnLst>
              <a:rect l="0" t="0" r="r" b="b"/>
              <a:pathLst>
                <a:path w="21600" h="14319" fill="none">
                  <a:moveTo>
                    <a:pt x="5428" y="14319"/>
                  </a:moveTo>
                  <a:cubicBezTo>
                    <a:pt x="2051" y="10507"/>
                    <a:pt x="0" y="5493"/>
                    <a:pt x="0" y="0"/>
                  </a:cubicBezTo>
                </a:path>
                <a:path w="21600" h="14319" stroke="0">
                  <a:moveTo>
                    <a:pt x="0" y="0"/>
                  </a:moveTo>
                  <a:cubicBezTo>
                    <a:pt x="-824" y="42"/>
                    <a:pt x="-1675" y="73"/>
                    <a:pt x="-2538" y="93"/>
                  </a:cubicBezTo>
                  <a:lnTo>
                    <a:pt x="5428" y="14319"/>
                  </a:lnTo>
                  <a:close/>
                </a:path>
              </a:pathLst>
            </a:custGeom>
            <a:noFill/>
            <a:ln w="33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1511" name="任意多边形 115718"/>
            <p:cNvSpPr>
              <a:spLocks noChangeArrowheads="1"/>
            </p:cNvSpPr>
            <p:nvPr/>
          </p:nvSpPr>
          <p:spPr bwMode="auto">
            <a:xfrm>
              <a:off x="1967" y="2848"/>
              <a:ext cx="199" cy="113"/>
            </a:xfrm>
            <a:custGeom>
              <a:avLst/>
              <a:gdLst>
                <a:gd name="T0" fmla="*/ 0 w 36929"/>
                <a:gd name="T1" fmla="*/ 21600 h 21600"/>
                <a:gd name="T2" fmla="*/ 21600 w 36929"/>
                <a:gd name="T3" fmla="*/ 0 h 21600"/>
                <a:gd name="T4" fmla="*/ 36928 w 36929"/>
                <a:gd name="T5" fmla="*/ 6381 h 21600"/>
                <a:gd name="T6" fmla="*/ 36928 w 36929"/>
                <a:gd name="T7" fmla="*/ 6381 h 21600"/>
                <a:gd name="T8" fmla="*/ 21431 w 36929"/>
                <a:gd name="T9" fmla="*/ -3979 h 21600"/>
                <a:gd name="T10" fmla="*/ 43031 w 36929"/>
                <a:gd name="T11" fmla="*/ -14779 h 21600"/>
                <a:gd name="T12" fmla="*/ 64631 w 36929"/>
                <a:gd name="T13" fmla="*/ -3979 h 21600"/>
                <a:gd name="T14" fmla="*/ 49871 w 36929"/>
                <a:gd name="T15" fmla="*/ 6268 h 21600"/>
                <a:gd name="T16" fmla="*/ 0 w 36929"/>
                <a:gd name="T17"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929" h="21600" fill="none">
                  <a:moveTo>
                    <a:pt x="0" y="21600"/>
                  </a:moveTo>
                  <a:cubicBezTo>
                    <a:pt x="0" y="9671"/>
                    <a:pt x="9671" y="0"/>
                    <a:pt x="21600" y="0"/>
                  </a:cubicBezTo>
                  <a:cubicBezTo>
                    <a:pt x="27592" y="0"/>
                    <a:pt x="33015" y="2440"/>
                    <a:pt x="36928" y="6381"/>
                  </a:cubicBezTo>
                </a:path>
                <a:path w="36929" h="21600" stroke="0">
                  <a:moveTo>
                    <a:pt x="36928" y="6381"/>
                  </a:moveTo>
                  <a:cubicBezTo>
                    <a:pt x="27966" y="5064"/>
                    <a:pt x="21431" y="924"/>
                    <a:pt x="21431" y="-3979"/>
                  </a:cubicBezTo>
                  <a:cubicBezTo>
                    <a:pt x="21431" y="-9944"/>
                    <a:pt x="31102" y="-14779"/>
                    <a:pt x="43031" y="-14779"/>
                  </a:cubicBezTo>
                  <a:cubicBezTo>
                    <a:pt x="54960" y="-14779"/>
                    <a:pt x="64631" y="-9944"/>
                    <a:pt x="64631" y="-3979"/>
                  </a:cubicBezTo>
                  <a:cubicBezTo>
                    <a:pt x="64631" y="791"/>
                    <a:pt x="58446" y="4839"/>
                    <a:pt x="49871" y="6268"/>
                  </a:cubicBezTo>
                  <a:lnTo>
                    <a:pt x="0" y="21600"/>
                  </a:lnTo>
                  <a:close/>
                </a:path>
              </a:pathLst>
            </a:custGeom>
            <a:noFill/>
            <a:ln w="33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1512" name="任意多边形 115719"/>
            <p:cNvSpPr>
              <a:spLocks noChangeArrowheads="1"/>
            </p:cNvSpPr>
            <p:nvPr/>
          </p:nvSpPr>
          <p:spPr bwMode="auto">
            <a:xfrm>
              <a:off x="2087" y="2896"/>
              <a:ext cx="92" cy="65"/>
            </a:xfrm>
            <a:custGeom>
              <a:avLst/>
              <a:gdLst>
                <a:gd name="T0" fmla="*/ 15110 w 21600"/>
                <a:gd name="T1" fmla="*/ 0 h 15435"/>
                <a:gd name="T2" fmla="*/ 21600 w 21600"/>
                <a:gd name="T3" fmla="*/ 15435 h 15435"/>
                <a:gd name="T4" fmla="*/ 21600 w 21600"/>
                <a:gd name="T5" fmla="*/ 15435 h 15435"/>
                <a:gd name="T6" fmla="*/ 21556 w 21600"/>
                <a:gd name="T7" fmla="*/ 12395 h 15435"/>
                <a:gd name="T8" fmla="*/ 24801 w 21600"/>
                <a:gd name="T9" fmla="*/ -6122 h 15435"/>
                <a:gd name="T10" fmla="*/ 28046 w 21600"/>
                <a:gd name="T11" fmla="*/ 12395 h 15435"/>
                <a:gd name="T12" fmla="*/ 28027 w 21600"/>
                <a:gd name="T13" fmla="*/ 14390 h 15435"/>
                <a:gd name="T14" fmla="*/ 15110 w 21600"/>
                <a:gd name="T15" fmla="*/ 0 h 154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00" h="15435" fill="none">
                  <a:moveTo>
                    <a:pt x="15110" y="0"/>
                  </a:moveTo>
                  <a:cubicBezTo>
                    <a:pt x="19115" y="3921"/>
                    <a:pt x="21600" y="9388"/>
                    <a:pt x="21600" y="15435"/>
                  </a:cubicBezTo>
                </a:path>
                <a:path w="21600" h="15435" stroke="0">
                  <a:moveTo>
                    <a:pt x="21600" y="15435"/>
                  </a:moveTo>
                  <a:cubicBezTo>
                    <a:pt x="21571" y="14448"/>
                    <a:pt x="21556" y="13431"/>
                    <a:pt x="21556" y="12395"/>
                  </a:cubicBezTo>
                  <a:cubicBezTo>
                    <a:pt x="21556" y="2168"/>
                    <a:pt x="23009" y="-6122"/>
                    <a:pt x="24801" y="-6122"/>
                  </a:cubicBezTo>
                  <a:cubicBezTo>
                    <a:pt x="26593" y="-6122"/>
                    <a:pt x="28046" y="2168"/>
                    <a:pt x="28046" y="12395"/>
                  </a:cubicBezTo>
                  <a:cubicBezTo>
                    <a:pt x="28046" y="13071"/>
                    <a:pt x="28040" y="13738"/>
                    <a:pt x="28027" y="14390"/>
                  </a:cubicBezTo>
                  <a:lnTo>
                    <a:pt x="15110" y="0"/>
                  </a:lnTo>
                  <a:close/>
                </a:path>
              </a:pathLst>
            </a:custGeom>
            <a:noFill/>
            <a:ln w="33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1513" name="任意多边形 115720"/>
            <p:cNvSpPr>
              <a:spLocks noChangeArrowheads="1"/>
            </p:cNvSpPr>
            <p:nvPr/>
          </p:nvSpPr>
          <p:spPr bwMode="auto">
            <a:xfrm>
              <a:off x="3470" y="2961"/>
              <a:ext cx="120" cy="109"/>
            </a:xfrm>
            <a:custGeom>
              <a:avLst/>
              <a:gdLst>
                <a:gd name="T0" fmla="*/ 21600 w 21600"/>
                <a:gd name="T1" fmla="*/ 0 h 19559"/>
                <a:gd name="T2" fmla="*/ 9172 w 21600"/>
                <a:gd name="T3" fmla="*/ 19562 h 19559"/>
                <a:gd name="T4" fmla="*/ 9165 w 21600"/>
                <a:gd name="T5" fmla="*/ 19558 h 19559"/>
                <a:gd name="T6" fmla="*/ 21600 w 21600"/>
                <a:gd name="T7" fmla="*/ 0 h 19559"/>
              </a:gdLst>
              <a:ahLst/>
              <a:cxnLst>
                <a:cxn ang="0">
                  <a:pos x="T0" y="T1"/>
                </a:cxn>
                <a:cxn ang="0">
                  <a:pos x="T2" y="T3"/>
                </a:cxn>
                <a:cxn ang="0">
                  <a:pos x="T4" y="T5"/>
                </a:cxn>
                <a:cxn ang="0">
                  <a:pos x="T6" y="T7"/>
                </a:cxn>
              </a:cxnLst>
              <a:rect l="0" t="0" r="r" b="b"/>
              <a:pathLst>
                <a:path w="21600" h="19559" fill="none">
                  <a:moveTo>
                    <a:pt x="21600" y="0"/>
                  </a:moveTo>
                  <a:cubicBezTo>
                    <a:pt x="21600" y="8651"/>
                    <a:pt x="16514" y="16114"/>
                    <a:pt x="9172" y="19562"/>
                  </a:cubicBezTo>
                </a:path>
                <a:path w="21600" h="19559" stroke="0">
                  <a:moveTo>
                    <a:pt x="9165" y="19558"/>
                  </a:moveTo>
                  <a:lnTo>
                    <a:pt x="21600" y="0"/>
                  </a:lnTo>
                  <a:close/>
                </a:path>
              </a:pathLst>
            </a:custGeom>
            <a:noFill/>
            <a:ln w="33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1514" name="任意多边形 115721"/>
            <p:cNvSpPr>
              <a:spLocks noChangeArrowheads="1"/>
            </p:cNvSpPr>
            <p:nvPr/>
          </p:nvSpPr>
          <p:spPr bwMode="auto">
            <a:xfrm>
              <a:off x="3392" y="2961"/>
              <a:ext cx="112" cy="78"/>
            </a:xfrm>
            <a:custGeom>
              <a:avLst/>
              <a:gdLst>
                <a:gd name="T0" fmla="*/ 31259 w 31260"/>
                <a:gd name="T1" fmla="*/ 19319 h 21600"/>
                <a:gd name="T2" fmla="*/ 21600 w 31260"/>
                <a:gd name="T3" fmla="*/ 21599 h 21600"/>
                <a:gd name="T4" fmla="*/ 0 w 31260"/>
                <a:gd name="T5" fmla="*/ -1 h 21600"/>
                <a:gd name="T6" fmla="*/ 0 w 31260"/>
                <a:gd name="T7" fmla="*/ 0 h 21600"/>
                <a:gd name="T8" fmla="*/ -962 w 31260"/>
                <a:gd name="T9" fmla="*/ 47 h 21600"/>
                <a:gd name="T10" fmla="*/ 31259 w 31260"/>
                <a:gd name="T11" fmla="*/ 19319 h 21600"/>
              </a:gdLst>
              <a:ahLst/>
              <a:cxnLst>
                <a:cxn ang="0">
                  <a:pos x="T0" y="T1"/>
                </a:cxn>
                <a:cxn ang="0">
                  <a:pos x="T2" y="T3"/>
                </a:cxn>
                <a:cxn ang="0">
                  <a:pos x="T4" y="T5"/>
                </a:cxn>
                <a:cxn ang="0">
                  <a:pos x="T6" y="T7"/>
                </a:cxn>
                <a:cxn ang="0">
                  <a:pos x="T8" y="T9"/>
                </a:cxn>
                <a:cxn ang="0">
                  <a:pos x="T10" y="T11"/>
                </a:cxn>
              </a:cxnLst>
              <a:rect l="0" t="0" r="r" b="b"/>
              <a:pathLst>
                <a:path w="31260" h="21600" fill="none">
                  <a:moveTo>
                    <a:pt x="31259" y="19319"/>
                  </a:moveTo>
                  <a:cubicBezTo>
                    <a:pt x="28355" y="20779"/>
                    <a:pt x="25073" y="21599"/>
                    <a:pt x="21600" y="21599"/>
                  </a:cubicBezTo>
                  <a:cubicBezTo>
                    <a:pt x="9671" y="21599"/>
                    <a:pt x="0" y="11928"/>
                    <a:pt x="0" y="-1"/>
                  </a:cubicBezTo>
                </a:path>
                <a:path w="31260" h="21600" stroke="0">
                  <a:moveTo>
                    <a:pt x="0" y="0"/>
                  </a:moveTo>
                  <a:cubicBezTo>
                    <a:pt x="-310" y="21"/>
                    <a:pt x="-632" y="37"/>
                    <a:pt x="-962" y="47"/>
                  </a:cubicBezTo>
                  <a:lnTo>
                    <a:pt x="31259" y="19319"/>
                  </a:lnTo>
                  <a:close/>
                </a:path>
              </a:pathLst>
            </a:custGeom>
            <a:noFill/>
            <a:ln w="33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1515" name="任意多边形 115722"/>
            <p:cNvSpPr>
              <a:spLocks noChangeArrowheads="1"/>
            </p:cNvSpPr>
            <p:nvPr/>
          </p:nvSpPr>
          <p:spPr bwMode="auto">
            <a:xfrm>
              <a:off x="3371" y="2872"/>
              <a:ext cx="102" cy="89"/>
            </a:xfrm>
            <a:custGeom>
              <a:avLst/>
              <a:gdLst>
                <a:gd name="T0" fmla="*/ 0 w 21600"/>
                <a:gd name="T1" fmla="*/ 19451 h 19451"/>
                <a:gd name="T2" fmla="*/ 12202 w 21600"/>
                <a:gd name="T3" fmla="*/ -3 h 19451"/>
                <a:gd name="T4" fmla="*/ 12208 w 21600"/>
                <a:gd name="T5" fmla="*/ 0 h 19451"/>
                <a:gd name="T6" fmla="*/ 8895 w 21600"/>
                <a:gd name="T7" fmla="*/ 128 h 19451"/>
                <a:gd name="T8" fmla="*/ -12705 w 21600"/>
                <a:gd name="T9" fmla="*/ -10672 h 19451"/>
                <a:gd name="T10" fmla="*/ 8895 w 21600"/>
                <a:gd name="T11" fmla="*/ -21472 h 19451"/>
                <a:gd name="T12" fmla="*/ 30495 w 21600"/>
                <a:gd name="T13" fmla="*/ -10672 h 19451"/>
                <a:gd name="T14" fmla="*/ 15735 w 21600"/>
                <a:gd name="T15" fmla="*/ -425 h 19451"/>
                <a:gd name="T16" fmla="*/ 0 w 21600"/>
                <a:gd name="T17" fmla="*/ 19451 h 19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600" h="19451" fill="none">
                  <a:moveTo>
                    <a:pt x="0" y="19451"/>
                  </a:moveTo>
                  <a:cubicBezTo>
                    <a:pt x="0" y="10889"/>
                    <a:pt x="4981" y="3491"/>
                    <a:pt x="12202" y="-3"/>
                  </a:cubicBezTo>
                </a:path>
                <a:path w="21600" h="19451" stroke="0">
                  <a:moveTo>
                    <a:pt x="12208" y="0"/>
                  </a:moveTo>
                  <a:cubicBezTo>
                    <a:pt x="11130" y="85"/>
                    <a:pt x="10023" y="128"/>
                    <a:pt x="8895" y="128"/>
                  </a:cubicBezTo>
                  <a:cubicBezTo>
                    <a:pt x="-3034" y="128"/>
                    <a:pt x="-12705" y="-4707"/>
                    <a:pt x="-12705" y="-10672"/>
                  </a:cubicBezTo>
                  <a:cubicBezTo>
                    <a:pt x="-12705" y="-16637"/>
                    <a:pt x="-3034" y="-21472"/>
                    <a:pt x="8895" y="-21472"/>
                  </a:cubicBezTo>
                  <a:cubicBezTo>
                    <a:pt x="20824" y="-21472"/>
                    <a:pt x="30495" y="-16637"/>
                    <a:pt x="30495" y="-10672"/>
                  </a:cubicBezTo>
                  <a:cubicBezTo>
                    <a:pt x="30495" y="-5902"/>
                    <a:pt x="24310" y="-1854"/>
                    <a:pt x="15735" y="-425"/>
                  </a:cubicBezTo>
                  <a:lnTo>
                    <a:pt x="0" y="19451"/>
                  </a:lnTo>
                  <a:close/>
                </a:path>
              </a:pathLst>
            </a:custGeom>
            <a:noFill/>
            <a:ln w="33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1516" name="任意多边形 115723"/>
            <p:cNvSpPr>
              <a:spLocks noChangeArrowheads="1"/>
            </p:cNvSpPr>
            <p:nvPr/>
          </p:nvSpPr>
          <p:spPr bwMode="auto">
            <a:xfrm>
              <a:off x="3441" y="2890"/>
              <a:ext cx="100" cy="71"/>
            </a:xfrm>
            <a:custGeom>
              <a:avLst/>
              <a:gdLst>
                <a:gd name="T0" fmla="*/ 0 w 30515"/>
                <a:gd name="T1" fmla="*/ 1925 h 21600"/>
                <a:gd name="T2" fmla="*/ 8915 w 30515"/>
                <a:gd name="T3" fmla="*/ 0 h 21600"/>
                <a:gd name="T4" fmla="*/ 30515 w 30515"/>
                <a:gd name="T5" fmla="*/ 21600 h 21600"/>
                <a:gd name="T6" fmla="*/ 30515 w 30515"/>
                <a:gd name="T7" fmla="*/ 21600 h 21600"/>
                <a:gd name="T8" fmla="*/ 30498 w 30515"/>
                <a:gd name="T9" fmla="*/ 20639 h 21600"/>
                <a:gd name="T10" fmla="*/ 45755 w 30515"/>
                <a:gd name="T11" fmla="*/ 2 h 21600"/>
                <a:gd name="T12" fmla="*/ 61012 w 30515"/>
                <a:gd name="T13" fmla="*/ 20639 h 21600"/>
                <a:gd name="T14" fmla="*/ 58857 w 30515"/>
                <a:gd name="T15" fmla="*/ 31219 h 21600"/>
                <a:gd name="T16" fmla="*/ 0 w 30515"/>
                <a:gd name="T17" fmla="*/ 1925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515" h="21600" fill="none">
                  <a:moveTo>
                    <a:pt x="0" y="1925"/>
                  </a:moveTo>
                  <a:cubicBezTo>
                    <a:pt x="2715" y="687"/>
                    <a:pt x="5735" y="0"/>
                    <a:pt x="8915" y="0"/>
                  </a:cubicBezTo>
                  <a:cubicBezTo>
                    <a:pt x="20844" y="0"/>
                    <a:pt x="30515" y="9671"/>
                    <a:pt x="30515" y="21600"/>
                  </a:cubicBezTo>
                </a:path>
                <a:path w="30515" h="21600" stroke="0">
                  <a:moveTo>
                    <a:pt x="30515" y="21600"/>
                  </a:moveTo>
                  <a:cubicBezTo>
                    <a:pt x="30503" y="21282"/>
                    <a:pt x="30498" y="20961"/>
                    <a:pt x="30498" y="20639"/>
                  </a:cubicBezTo>
                  <a:cubicBezTo>
                    <a:pt x="30498" y="9241"/>
                    <a:pt x="37329" y="2"/>
                    <a:pt x="45755" y="2"/>
                  </a:cubicBezTo>
                  <a:cubicBezTo>
                    <a:pt x="54181" y="2"/>
                    <a:pt x="61012" y="9241"/>
                    <a:pt x="61012" y="20639"/>
                  </a:cubicBezTo>
                  <a:cubicBezTo>
                    <a:pt x="61012" y="24507"/>
                    <a:pt x="60225" y="28126"/>
                    <a:pt x="58857" y="31219"/>
                  </a:cubicBezTo>
                  <a:lnTo>
                    <a:pt x="0" y="1925"/>
                  </a:lnTo>
                  <a:close/>
                </a:path>
              </a:pathLst>
            </a:custGeom>
            <a:noFill/>
            <a:ln w="33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1517" name="直接连接符 115724"/>
            <p:cNvSpPr>
              <a:spLocks noChangeShapeType="1"/>
            </p:cNvSpPr>
            <p:nvPr/>
          </p:nvSpPr>
          <p:spPr bwMode="auto">
            <a:xfrm flipH="1">
              <a:off x="1734" y="2016"/>
              <a:ext cx="1326" cy="1283"/>
            </a:xfrm>
            <a:prstGeom prst="line">
              <a:avLst/>
            </a:prstGeom>
            <a:noFill/>
            <a:ln w="33338">
              <a:solidFill>
                <a:srgbClr val="00008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1518" name="直接连接符 115725"/>
            <p:cNvSpPr>
              <a:spLocks noChangeShapeType="1"/>
            </p:cNvSpPr>
            <p:nvPr/>
          </p:nvSpPr>
          <p:spPr bwMode="auto">
            <a:xfrm>
              <a:off x="3060" y="2016"/>
              <a:ext cx="558" cy="1283"/>
            </a:xfrm>
            <a:prstGeom prst="line">
              <a:avLst/>
            </a:prstGeom>
            <a:noFill/>
            <a:ln w="33338">
              <a:solidFill>
                <a:srgbClr val="00008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1519" name="直接连接符 115726"/>
            <p:cNvSpPr>
              <a:spLocks noChangeShapeType="1"/>
            </p:cNvSpPr>
            <p:nvPr/>
          </p:nvSpPr>
          <p:spPr bwMode="auto">
            <a:xfrm>
              <a:off x="1650" y="2961"/>
              <a:ext cx="2461" cy="1"/>
            </a:xfrm>
            <a:prstGeom prst="line">
              <a:avLst/>
            </a:prstGeom>
            <a:noFill/>
            <a:ln w="33338">
              <a:solidFill>
                <a:srgbClr val="00008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1520" name="矩形 115727"/>
            <p:cNvSpPr>
              <a:spLocks noChangeArrowheads="1"/>
            </p:cNvSpPr>
            <p:nvPr/>
          </p:nvSpPr>
          <p:spPr bwMode="auto">
            <a:xfrm>
              <a:off x="3953" y="2961"/>
              <a:ext cx="112"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2100" b="1" i="1">
                  <a:solidFill>
                    <a:srgbClr val="000000"/>
                  </a:solidFill>
                </a:rPr>
                <a:t>E</a:t>
              </a:r>
              <a:endParaRPr lang="en-US" altLang="zh-CN"/>
            </a:p>
          </p:txBody>
        </p:sp>
        <p:sp>
          <p:nvSpPr>
            <p:cNvPr id="21521" name="矩形 115728"/>
            <p:cNvSpPr>
              <a:spLocks noChangeArrowheads="1"/>
            </p:cNvSpPr>
            <p:nvPr/>
          </p:nvSpPr>
          <p:spPr bwMode="auto">
            <a:xfrm>
              <a:off x="1708" y="2756"/>
              <a:ext cx="122" cy="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2100" b="1" i="1">
                  <a:solidFill>
                    <a:srgbClr val="000000"/>
                  </a:solidFill>
                </a:rPr>
                <a:t>D</a:t>
              </a:r>
              <a:endParaRPr lang="en-US" altLang="zh-CN"/>
            </a:p>
          </p:txBody>
        </p:sp>
        <p:sp>
          <p:nvSpPr>
            <p:cNvPr id="21522" name="矩形 115729"/>
            <p:cNvSpPr>
              <a:spLocks noChangeArrowheads="1"/>
            </p:cNvSpPr>
            <p:nvPr/>
          </p:nvSpPr>
          <p:spPr bwMode="auto">
            <a:xfrm>
              <a:off x="3725" y="3250"/>
              <a:ext cx="122" cy="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2100" b="1" i="1">
                  <a:solidFill>
                    <a:srgbClr val="000000"/>
                  </a:solidFill>
                </a:rPr>
                <a:t>C</a:t>
              </a:r>
              <a:endParaRPr lang="en-US" altLang="zh-CN"/>
            </a:p>
          </p:txBody>
        </p:sp>
        <p:sp>
          <p:nvSpPr>
            <p:cNvPr id="21523" name="矩形 115730"/>
            <p:cNvSpPr>
              <a:spLocks noChangeArrowheads="1"/>
            </p:cNvSpPr>
            <p:nvPr/>
          </p:nvSpPr>
          <p:spPr bwMode="auto">
            <a:xfrm>
              <a:off x="1821" y="3257"/>
              <a:ext cx="122" cy="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2100" b="1" i="1">
                  <a:solidFill>
                    <a:srgbClr val="000000"/>
                  </a:solidFill>
                </a:rPr>
                <a:t>B</a:t>
              </a:r>
              <a:endParaRPr lang="en-US" altLang="zh-CN"/>
            </a:p>
          </p:txBody>
        </p:sp>
        <p:sp>
          <p:nvSpPr>
            <p:cNvPr id="21524" name="矩形 115731"/>
            <p:cNvSpPr>
              <a:spLocks noChangeArrowheads="1"/>
            </p:cNvSpPr>
            <p:nvPr/>
          </p:nvSpPr>
          <p:spPr bwMode="auto">
            <a:xfrm>
              <a:off x="3165" y="1882"/>
              <a:ext cx="122" cy="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2100" b="1" i="1">
                  <a:solidFill>
                    <a:srgbClr val="000000"/>
                  </a:solidFill>
                </a:rPr>
                <a:t>A</a:t>
              </a:r>
              <a:endParaRPr lang="en-US" altLang="zh-CN"/>
            </a:p>
          </p:txBody>
        </p:sp>
        <p:sp>
          <p:nvSpPr>
            <p:cNvPr id="21525" name="矩形 115732"/>
            <p:cNvSpPr>
              <a:spLocks noChangeArrowheads="1"/>
            </p:cNvSpPr>
            <p:nvPr/>
          </p:nvSpPr>
          <p:spPr bwMode="auto">
            <a:xfrm>
              <a:off x="3569" y="2784"/>
              <a:ext cx="63"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1400" b="1">
                  <a:solidFill>
                    <a:srgbClr val="000000"/>
                  </a:solidFill>
                </a:rPr>
                <a:t>8</a:t>
              </a:r>
              <a:endParaRPr lang="en-US" altLang="zh-CN"/>
            </a:p>
          </p:txBody>
        </p:sp>
        <p:sp>
          <p:nvSpPr>
            <p:cNvPr id="21526" name="矩形 115733"/>
            <p:cNvSpPr>
              <a:spLocks noChangeArrowheads="1"/>
            </p:cNvSpPr>
            <p:nvPr/>
          </p:nvSpPr>
          <p:spPr bwMode="auto">
            <a:xfrm>
              <a:off x="3632" y="3010"/>
              <a:ext cx="63"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1400" b="1">
                  <a:solidFill>
                    <a:srgbClr val="000000"/>
                  </a:solidFill>
                </a:rPr>
                <a:t>7</a:t>
              </a:r>
              <a:endParaRPr lang="en-US" altLang="zh-CN"/>
            </a:p>
          </p:txBody>
        </p:sp>
        <p:sp>
          <p:nvSpPr>
            <p:cNvPr id="21527" name="矩形 115734"/>
            <p:cNvSpPr>
              <a:spLocks noChangeArrowheads="1"/>
            </p:cNvSpPr>
            <p:nvPr/>
          </p:nvSpPr>
          <p:spPr bwMode="auto">
            <a:xfrm>
              <a:off x="3414" y="3031"/>
              <a:ext cx="63"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1400" b="1">
                  <a:solidFill>
                    <a:srgbClr val="000000"/>
                  </a:solidFill>
                </a:rPr>
                <a:t>6</a:t>
              </a:r>
              <a:endParaRPr lang="en-US" altLang="zh-CN"/>
            </a:p>
          </p:txBody>
        </p:sp>
        <p:sp>
          <p:nvSpPr>
            <p:cNvPr id="21528" name="矩形 115735"/>
            <p:cNvSpPr>
              <a:spLocks noChangeArrowheads="1"/>
            </p:cNvSpPr>
            <p:nvPr/>
          </p:nvSpPr>
          <p:spPr bwMode="auto">
            <a:xfrm>
              <a:off x="3322" y="2813"/>
              <a:ext cx="63"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1400" b="1">
                  <a:solidFill>
                    <a:srgbClr val="000000"/>
                  </a:solidFill>
                </a:rPr>
                <a:t>5</a:t>
              </a:r>
              <a:endParaRPr lang="en-US" altLang="zh-CN"/>
            </a:p>
          </p:txBody>
        </p:sp>
        <p:sp>
          <p:nvSpPr>
            <p:cNvPr id="21529" name="矩形 115736"/>
            <p:cNvSpPr>
              <a:spLocks noChangeArrowheads="1"/>
            </p:cNvSpPr>
            <p:nvPr/>
          </p:nvSpPr>
          <p:spPr bwMode="auto">
            <a:xfrm>
              <a:off x="2151" y="3074"/>
              <a:ext cx="63"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1400" b="1">
                  <a:solidFill>
                    <a:srgbClr val="000000"/>
                  </a:solidFill>
                </a:rPr>
                <a:t>4</a:t>
              </a:r>
              <a:endParaRPr lang="en-US" altLang="zh-CN"/>
            </a:p>
          </p:txBody>
        </p:sp>
        <p:sp>
          <p:nvSpPr>
            <p:cNvPr id="21530" name="矩形 115737"/>
            <p:cNvSpPr>
              <a:spLocks noChangeArrowheads="1"/>
            </p:cNvSpPr>
            <p:nvPr/>
          </p:nvSpPr>
          <p:spPr bwMode="auto">
            <a:xfrm>
              <a:off x="1904" y="2968"/>
              <a:ext cx="63"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1400" b="1">
                  <a:solidFill>
                    <a:srgbClr val="000000"/>
                  </a:solidFill>
                </a:rPr>
                <a:t>3</a:t>
              </a:r>
              <a:endParaRPr lang="en-US" altLang="zh-CN"/>
            </a:p>
          </p:txBody>
        </p:sp>
        <p:sp>
          <p:nvSpPr>
            <p:cNvPr id="21531" name="矩形 115738"/>
            <p:cNvSpPr>
              <a:spLocks noChangeArrowheads="1"/>
            </p:cNvSpPr>
            <p:nvPr/>
          </p:nvSpPr>
          <p:spPr bwMode="auto">
            <a:xfrm>
              <a:off x="2038" y="2707"/>
              <a:ext cx="63"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1400" b="1">
                  <a:solidFill>
                    <a:srgbClr val="000000"/>
                  </a:solidFill>
                </a:rPr>
                <a:t>2</a:t>
              </a:r>
              <a:endParaRPr lang="en-US" altLang="zh-CN"/>
            </a:p>
          </p:txBody>
        </p:sp>
        <p:sp>
          <p:nvSpPr>
            <p:cNvPr id="21532" name="矩形 115739"/>
            <p:cNvSpPr>
              <a:spLocks noChangeArrowheads="1"/>
            </p:cNvSpPr>
            <p:nvPr/>
          </p:nvSpPr>
          <p:spPr bwMode="auto">
            <a:xfrm>
              <a:off x="2236" y="2848"/>
              <a:ext cx="63"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1400" b="1">
                  <a:solidFill>
                    <a:srgbClr val="000000"/>
                  </a:solidFill>
                </a:rPr>
                <a:t>1</a:t>
              </a:r>
              <a:endParaRPr lang="en-US" altLang="zh-CN"/>
            </a:p>
          </p:txBody>
        </p:sp>
      </p:grpSp>
      <p:sp>
        <p:nvSpPr>
          <p:cNvPr id="115741" name="矩形 115740"/>
          <p:cNvSpPr>
            <a:spLocks noChangeArrowheads="1"/>
          </p:cNvSpPr>
          <p:nvPr/>
        </p:nvSpPr>
        <p:spPr bwMode="auto">
          <a:xfrm>
            <a:off x="1846264" y="5010151"/>
            <a:ext cx="432117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flatTx/>
          </a:bodyPr>
          <a:lstStyle/>
          <a:p>
            <a:r>
              <a:rPr lang="en-US" altLang="zh-CN" sz="3600" b="1">
                <a:solidFill>
                  <a:srgbClr val="FF0000"/>
                </a:solidFill>
                <a:latin typeface="楷体_GB2312" charset="0"/>
                <a:ea typeface="楷体_GB2312" charset="0"/>
              </a:rPr>
              <a:t>AC</a:t>
            </a:r>
            <a:r>
              <a:rPr lang="zh-CN" altLang="en-US" sz="3600" b="1">
                <a:solidFill>
                  <a:srgbClr val="FF0000"/>
                </a:solidFill>
                <a:latin typeface="楷体_GB2312" charset="0"/>
                <a:ea typeface="楷体_GB2312" charset="0"/>
              </a:rPr>
              <a:t>与</a:t>
            </a:r>
            <a:r>
              <a:rPr lang="en-US" altLang="zh-CN" sz="3600" b="1">
                <a:solidFill>
                  <a:srgbClr val="FF0000"/>
                </a:solidFill>
                <a:latin typeface="楷体_GB2312" charset="0"/>
                <a:ea typeface="楷体_GB2312" charset="0"/>
              </a:rPr>
              <a:t>DE </a:t>
            </a:r>
            <a:r>
              <a:rPr lang="zh-CN" altLang="en-US" sz="3600" b="1">
                <a:solidFill>
                  <a:srgbClr val="FF0000"/>
                </a:solidFill>
                <a:latin typeface="楷体_GB2312" charset="0"/>
                <a:ea typeface="楷体_GB2312" charset="0"/>
              </a:rPr>
              <a:t>被</a:t>
            </a:r>
            <a:r>
              <a:rPr lang="en-US" altLang="zh-CN" sz="3600" b="1">
                <a:solidFill>
                  <a:srgbClr val="FF0000"/>
                </a:solidFill>
                <a:latin typeface="楷体_GB2312" charset="0"/>
                <a:ea typeface="楷体_GB2312" charset="0"/>
              </a:rPr>
              <a:t>AB</a:t>
            </a:r>
            <a:r>
              <a:rPr lang="zh-CN" altLang="en-US" sz="3600" b="1">
                <a:solidFill>
                  <a:srgbClr val="FF0000"/>
                </a:solidFill>
                <a:latin typeface="楷体_GB2312" charset="0"/>
                <a:ea typeface="楷体_GB2312" charset="0"/>
              </a:rPr>
              <a:t>所截，</a:t>
            </a:r>
          </a:p>
          <a:p>
            <a:r>
              <a:rPr lang="zh-CN" altLang="en-US" sz="3600" b="1">
                <a:solidFill>
                  <a:srgbClr val="FF0000"/>
                </a:solidFill>
                <a:latin typeface="楷体_GB2312" charset="0"/>
                <a:ea typeface="楷体_GB2312" charset="0"/>
              </a:rPr>
              <a:t>是同位角</a:t>
            </a:r>
          </a:p>
        </p:txBody>
      </p:sp>
      <p:sp>
        <p:nvSpPr>
          <p:cNvPr id="115742" name="矩形 115741"/>
          <p:cNvSpPr>
            <a:spLocks noChangeArrowheads="1"/>
          </p:cNvSpPr>
          <p:nvPr/>
        </p:nvSpPr>
        <p:spPr bwMode="auto">
          <a:xfrm>
            <a:off x="1847851" y="2079626"/>
            <a:ext cx="62642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flatTx/>
          </a:bodyPr>
          <a:lstStyle/>
          <a:p>
            <a:pPr algn="ctr"/>
            <a:r>
              <a:rPr lang="en-US" altLang="zh-CN" sz="3600" b="1">
                <a:solidFill>
                  <a:srgbClr val="FF0000"/>
                </a:solidFill>
                <a:latin typeface="楷体_GB2312" charset="0"/>
                <a:ea typeface="楷体_GB2312" charset="0"/>
              </a:rPr>
              <a:t>AB</a:t>
            </a:r>
            <a:r>
              <a:rPr lang="zh-CN" altLang="en-US" sz="3600" b="1">
                <a:solidFill>
                  <a:srgbClr val="FF0000"/>
                </a:solidFill>
                <a:latin typeface="楷体_GB2312" charset="0"/>
                <a:ea typeface="楷体_GB2312" charset="0"/>
              </a:rPr>
              <a:t>与</a:t>
            </a:r>
            <a:r>
              <a:rPr lang="en-US" altLang="zh-CN" sz="3600" b="1">
                <a:solidFill>
                  <a:srgbClr val="FF0000"/>
                </a:solidFill>
                <a:latin typeface="楷体_GB2312" charset="0"/>
                <a:ea typeface="楷体_GB2312" charset="0"/>
              </a:rPr>
              <a:t>DE </a:t>
            </a:r>
            <a:r>
              <a:rPr lang="zh-CN" altLang="en-US" sz="3600" b="1">
                <a:solidFill>
                  <a:srgbClr val="FF0000"/>
                </a:solidFill>
                <a:latin typeface="楷体_GB2312" charset="0"/>
                <a:ea typeface="楷体_GB2312" charset="0"/>
              </a:rPr>
              <a:t>被</a:t>
            </a:r>
            <a:r>
              <a:rPr lang="en-US" altLang="zh-CN" sz="3600" b="1">
                <a:solidFill>
                  <a:srgbClr val="FF0000"/>
                </a:solidFill>
                <a:latin typeface="楷体_GB2312" charset="0"/>
                <a:ea typeface="楷体_GB2312" charset="0"/>
              </a:rPr>
              <a:t>AC</a:t>
            </a:r>
            <a:r>
              <a:rPr lang="zh-CN" altLang="en-US" sz="3600" b="1">
                <a:solidFill>
                  <a:srgbClr val="FF0000"/>
                </a:solidFill>
                <a:latin typeface="楷体_GB2312" charset="0"/>
                <a:ea typeface="楷体_GB2312" charset="0"/>
              </a:rPr>
              <a:t>所截，是内错角</a:t>
            </a:r>
          </a:p>
        </p:txBody>
      </p:sp>
      <p:sp>
        <p:nvSpPr>
          <p:cNvPr id="115743" name="矩形 115742"/>
          <p:cNvSpPr>
            <a:spLocks noChangeArrowheads="1"/>
          </p:cNvSpPr>
          <p:nvPr/>
        </p:nvSpPr>
        <p:spPr bwMode="auto">
          <a:xfrm>
            <a:off x="1992314" y="2781300"/>
            <a:ext cx="30241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flatTx/>
          </a:bodyPr>
          <a:lstStyle/>
          <a:p>
            <a:r>
              <a:rPr lang="en-US" altLang="zh-CN" b="1">
                <a:solidFill>
                  <a:srgbClr val="000066"/>
                </a:solidFill>
              </a:rPr>
              <a:t>∠A</a:t>
            </a:r>
            <a:r>
              <a:rPr lang="zh-CN" altLang="en-US" b="1">
                <a:solidFill>
                  <a:srgbClr val="000066"/>
                </a:solidFill>
              </a:rPr>
              <a:t>与</a:t>
            </a:r>
            <a:r>
              <a:rPr lang="en-US" altLang="zh-CN" b="1">
                <a:solidFill>
                  <a:srgbClr val="000066"/>
                </a:solidFill>
              </a:rPr>
              <a:t>∠5</a:t>
            </a:r>
            <a:r>
              <a:rPr lang="zh-CN" altLang="en-US" b="1">
                <a:solidFill>
                  <a:srgbClr val="000066"/>
                </a:solidFill>
              </a:rPr>
              <a:t>呢？</a:t>
            </a:r>
          </a:p>
        </p:txBody>
      </p:sp>
      <p:sp>
        <p:nvSpPr>
          <p:cNvPr id="115744" name="矩形 115743"/>
          <p:cNvSpPr>
            <a:spLocks noChangeArrowheads="1"/>
          </p:cNvSpPr>
          <p:nvPr/>
        </p:nvSpPr>
        <p:spPr bwMode="auto">
          <a:xfrm>
            <a:off x="1847850" y="3357564"/>
            <a:ext cx="489585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flatTx/>
          </a:bodyPr>
          <a:lstStyle/>
          <a:p>
            <a:r>
              <a:rPr lang="en-US" altLang="zh-CN" sz="3600" b="1">
                <a:solidFill>
                  <a:srgbClr val="FF0000"/>
                </a:solidFill>
                <a:latin typeface="楷体_GB2312" charset="0"/>
                <a:ea typeface="楷体_GB2312" charset="0"/>
              </a:rPr>
              <a:t>AB</a:t>
            </a:r>
            <a:r>
              <a:rPr lang="zh-CN" altLang="en-US" sz="3600" b="1">
                <a:solidFill>
                  <a:srgbClr val="FF0000"/>
                </a:solidFill>
                <a:latin typeface="楷体_GB2312" charset="0"/>
                <a:ea typeface="楷体_GB2312" charset="0"/>
              </a:rPr>
              <a:t>与</a:t>
            </a:r>
            <a:r>
              <a:rPr lang="en-US" altLang="zh-CN" sz="3600" b="1">
                <a:solidFill>
                  <a:srgbClr val="FF0000"/>
                </a:solidFill>
                <a:latin typeface="楷体_GB2312" charset="0"/>
                <a:ea typeface="楷体_GB2312" charset="0"/>
              </a:rPr>
              <a:t>DE </a:t>
            </a:r>
            <a:r>
              <a:rPr lang="zh-CN" altLang="en-US" sz="3600" b="1">
                <a:solidFill>
                  <a:srgbClr val="FF0000"/>
                </a:solidFill>
                <a:latin typeface="楷体_GB2312" charset="0"/>
                <a:ea typeface="楷体_GB2312" charset="0"/>
              </a:rPr>
              <a:t>被</a:t>
            </a:r>
            <a:r>
              <a:rPr lang="en-US" altLang="zh-CN" sz="3600" b="1">
                <a:solidFill>
                  <a:srgbClr val="FF0000"/>
                </a:solidFill>
                <a:latin typeface="楷体_GB2312" charset="0"/>
                <a:ea typeface="楷体_GB2312" charset="0"/>
              </a:rPr>
              <a:t>AC</a:t>
            </a:r>
            <a:r>
              <a:rPr lang="zh-CN" altLang="en-US" sz="3600" b="1">
                <a:solidFill>
                  <a:srgbClr val="FF0000"/>
                </a:solidFill>
                <a:latin typeface="楷体_GB2312" charset="0"/>
                <a:ea typeface="楷体_GB2312" charset="0"/>
              </a:rPr>
              <a:t>所截，</a:t>
            </a:r>
          </a:p>
          <a:p>
            <a:r>
              <a:rPr lang="zh-CN" altLang="en-US" sz="3600" b="1">
                <a:solidFill>
                  <a:srgbClr val="FF0000"/>
                </a:solidFill>
                <a:latin typeface="楷体_GB2312" charset="0"/>
                <a:ea typeface="楷体_GB2312" charset="0"/>
              </a:rPr>
              <a:t>是同旁内角</a:t>
            </a:r>
          </a:p>
        </p:txBody>
      </p:sp>
      <p:sp>
        <p:nvSpPr>
          <p:cNvPr id="115745" name="矩形 115744"/>
          <p:cNvSpPr>
            <a:spLocks noChangeArrowheads="1"/>
          </p:cNvSpPr>
          <p:nvPr/>
        </p:nvSpPr>
        <p:spPr bwMode="auto">
          <a:xfrm>
            <a:off x="1955800" y="4433888"/>
            <a:ext cx="457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flatTx/>
          </a:bodyPr>
          <a:lstStyle/>
          <a:p>
            <a:r>
              <a:rPr lang="en-US" altLang="zh-CN" b="1">
                <a:solidFill>
                  <a:srgbClr val="000066"/>
                </a:solidFill>
              </a:rPr>
              <a:t>∠A</a:t>
            </a:r>
            <a:r>
              <a:rPr lang="zh-CN" altLang="en-US" b="1">
                <a:solidFill>
                  <a:srgbClr val="000066"/>
                </a:solidFill>
              </a:rPr>
              <a:t>与</a:t>
            </a:r>
            <a:r>
              <a:rPr lang="en-US" altLang="zh-CN" b="1">
                <a:solidFill>
                  <a:srgbClr val="000066"/>
                </a:solidFill>
              </a:rPr>
              <a:t>∠4</a:t>
            </a:r>
            <a:r>
              <a:rPr lang="zh-CN" altLang="en-US" b="1">
                <a:solidFill>
                  <a:srgbClr val="000066"/>
                </a:solidFill>
              </a:rPr>
              <a:t>呢？</a:t>
            </a:r>
          </a:p>
        </p:txBody>
      </p:sp>
    </p:spTree>
    <p:extLst>
      <p:ext uri="{BB962C8B-B14F-4D97-AF65-F5344CB8AC3E}">
        <p14:creationId xmlns:p14="http://schemas.microsoft.com/office/powerpoint/2010/main" val="861503160"/>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115742"/>
                                        </p:tgtEl>
                                        <p:attrNameLst>
                                          <p:attrName>style.visibility</p:attrName>
                                        </p:attrNameLst>
                                      </p:cBhvr>
                                      <p:to>
                                        <p:strVal val="visible"/>
                                      </p:to>
                                    </p:set>
                                    <p:anim calcmode="lin" valueType="num">
                                      <p:cBhvr>
                                        <p:cTn id="7" dur="500" fill="hold"/>
                                        <p:tgtEl>
                                          <p:spTgt spid="115742"/>
                                        </p:tgtEl>
                                        <p:attrNameLst>
                                          <p:attrName>ppt_x</p:attrName>
                                        </p:attrNameLst>
                                      </p:cBhvr>
                                      <p:tavLst>
                                        <p:tav tm="0">
                                          <p:val>
                                            <p:strVal val="#ppt_x"/>
                                          </p:val>
                                        </p:tav>
                                        <p:tav tm="100000">
                                          <p:val>
                                            <p:strVal val="#ppt_x"/>
                                          </p:val>
                                        </p:tav>
                                      </p:tavLst>
                                    </p:anim>
                                    <p:anim calcmode="lin" valueType="num">
                                      <p:cBhvr>
                                        <p:cTn id="8" dur="500" fill="hold"/>
                                        <p:tgtEl>
                                          <p:spTgt spid="115742"/>
                                        </p:tgtEl>
                                        <p:attrNameLst>
                                          <p:attrName>ppt_y</p:attrName>
                                        </p:attrNameLst>
                                      </p:cBhvr>
                                      <p:tavLst>
                                        <p:tav tm="0">
                                          <p:val>
                                            <p:strVal val="#ppt_y-#ppt_h/2"/>
                                          </p:val>
                                        </p:tav>
                                        <p:tav tm="100000">
                                          <p:val>
                                            <p:strVal val="#ppt_y"/>
                                          </p:val>
                                        </p:tav>
                                      </p:tavLst>
                                    </p:anim>
                                    <p:anim calcmode="lin" valueType="num">
                                      <p:cBhvr>
                                        <p:cTn id="9" dur="500" fill="hold"/>
                                        <p:tgtEl>
                                          <p:spTgt spid="115742"/>
                                        </p:tgtEl>
                                        <p:attrNameLst>
                                          <p:attrName>ppt_w</p:attrName>
                                        </p:attrNameLst>
                                      </p:cBhvr>
                                      <p:tavLst>
                                        <p:tav tm="0">
                                          <p:val>
                                            <p:strVal val="#ppt_w"/>
                                          </p:val>
                                        </p:tav>
                                        <p:tav tm="100000">
                                          <p:val>
                                            <p:strVal val="#ppt_w"/>
                                          </p:val>
                                        </p:tav>
                                      </p:tavLst>
                                    </p:anim>
                                    <p:anim calcmode="lin" valueType="num">
                                      <p:cBhvr>
                                        <p:cTn id="10" dur="500" fill="hold"/>
                                        <p:tgtEl>
                                          <p:spTgt spid="115742"/>
                                        </p:tgtEl>
                                        <p:attrNameLst>
                                          <p:attrName>ppt_h</p:attrName>
                                        </p:attrNameLst>
                                      </p:cBhvr>
                                      <p:tavLst>
                                        <p:tav tm="0">
                                          <p:val>
                                            <p:fltVal val="0"/>
                                          </p:val>
                                        </p:tav>
                                        <p:tav tm="100000">
                                          <p:val>
                                            <p:strVal val="#ppt_h"/>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7" presetClass="entr" presetSubtype="1" fill="hold" grpId="0" nodeType="clickEffect">
                                  <p:stCondLst>
                                    <p:cond delay="0"/>
                                  </p:stCondLst>
                                  <p:childTnLst>
                                    <p:set>
                                      <p:cBhvr>
                                        <p:cTn id="14" dur="1" fill="hold">
                                          <p:stCondLst>
                                            <p:cond delay="0"/>
                                          </p:stCondLst>
                                        </p:cTn>
                                        <p:tgtEl>
                                          <p:spTgt spid="115743"/>
                                        </p:tgtEl>
                                        <p:attrNameLst>
                                          <p:attrName>style.visibility</p:attrName>
                                        </p:attrNameLst>
                                      </p:cBhvr>
                                      <p:to>
                                        <p:strVal val="visible"/>
                                      </p:to>
                                    </p:set>
                                    <p:anim calcmode="lin" valueType="num">
                                      <p:cBhvr>
                                        <p:cTn id="15" dur="500" fill="hold"/>
                                        <p:tgtEl>
                                          <p:spTgt spid="115743"/>
                                        </p:tgtEl>
                                        <p:attrNameLst>
                                          <p:attrName>ppt_x</p:attrName>
                                        </p:attrNameLst>
                                      </p:cBhvr>
                                      <p:tavLst>
                                        <p:tav tm="0">
                                          <p:val>
                                            <p:strVal val="#ppt_x"/>
                                          </p:val>
                                        </p:tav>
                                        <p:tav tm="100000">
                                          <p:val>
                                            <p:strVal val="#ppt_x"/>
                                          </p:val>
                                        </p:tav>
                                      </p:tavLst>
                                    </p:anim>
                                    <p:anim calcmode="lin" valueType="num">
                                      <p:cBhvr>
                                        <p:cTn id="16" dur="500" fill="hold"/>
                                        <p:tgtEl>
                                          <p:spTgt spid="115743"/>
                                        </p:tgtEl>
                                        <p:attrNameLst>
                                          <p:attrName>ppt_y</p:attrName>
                                        </p:attrNameLst>
                                      </p:cBhvr>
                                      <p:tavLst>
                                        <p:tav tm="0">
                                          <p:val>
                                            <p:strVal val="#ppt_y-#ppt_h/2"/>
                                          </p:val>
                                        </p:tav>
                                        <p:tav tm="100000">
                                          <p:val>
                                            <p:strVal val="#ppt_y"/>
                                          </p:val>
                                        </p:tav>
                                      </p:tavLst>
                                    </p:anim>
                                    <p:anim calcmode="lin" valueType="num">
                                      <p:cBhvr>
                                        <p:cTn id="17" dur="500" fill="hold"/>
                                        <p:tgtEl>
                                          <p:spTgt spid="115743"/>
                                        </p:tgtEl>
                                        <p:attrNameLst>
                                          <p:attrName>ppt_w</p:attrName>
                                        </p:attrNameLst>
                                      </p:cBhvr>
                                      <p:tavLst>
                                        <p:tav tm="0">
                                          <p:val>
                                            <p:strVal val="#ppt_w"/>
                                          </p:val>
                                        </p:tav>
                                        <p:tav tm="100000">
                                          <p:val>
                                            <p:strVal val="#ppt_w"/>
                                          </p:val>
                                        </p:tav>
                                      </p:tavLst>
                                    </p:anim>
                                    <p:anim calcmode="lin" valueType="num">
                                      <p:cBhvr>
                                        <p:cTn id="18" dur="500" fill="hold"/>
                                        <p:tgtEl>
                                          <p:spTgt spid="115743"/>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7" presetClass="entr" presetSubtype="1" fill="hold" grpId="0" nodeType="clickEffect">
                                  <p:stCondLst>
                                    <p:cond delay="0"/>
                                  </p:stCondLst>
                                  <p:childTnLst>
                                    <p:set>
                                      <p:cBhvr>
                                        <p:cTn id="22" dur="1" fill="hold">
                                          <p:stCondLst>
                                            <p:cond delay="0"/>
                                          </p:stCondLst>
                                        </p:cTn>
                                        <p:tgtEl>
                                          <p:spTgt spid="115744"/>
                                        </p:tgtEl>
                                        <p:attrNameLst>
                                          <p:attrName>style.visibility</p:attrName>
                                        </p:attrNameLst>
                                      </p:cBhvr>
                                      <p:to>
                                        <p:strVal val="visible"/>
                                      </p:to>
                                    </p:set>
                                    <p:anim calcmode="lin" valueType="num">
                                      <p:cBhvr>
                                        <p:cTn id="23" dur="500" fill="hold"/>
                                        <p:tgtEl>
                                          <p:spTgt spid="115744"/>
                                        </p:tgtEl>
                                        <p:attrNameLst>
                                          <p:attrName>ppt_x</p:attrName>
                                        </p:attrNameLst>
                                      </p:cBhvr>
                                      <p:tavLst>
                                        <p:tav tm="0">
                                          <p:val>
                                            <p:strVal val="#ppt_x"/>
                                          </p:val>
                                        </p:tav>
                                        <p:tav tm="100000">
                                          <p:val>
                                            <p:strVal val="#ppt_x"/>
                                          </p:val>
                                        </p:tav>
                                      </p:tavLst>
                                    </p:anim>
                                    <p:anim calcmode="lin" valueType="num">
                                      <p:cBhvr>
                                        <p:cTn id="24" dur="500" fill="hold"/>
                                        <p:tgtEl>
                                          <p:spTgt spid="115744"/>
                                        </p:tgtEl>
                                        <p:attrNameLst>
                                          <p:attrName>ppt_y</p:attrName>
                                        </p:attrNameLst>
                                      </p:cBhvr>
                                      <p:tavLst>
                                        <p:tav tm="0">
                                          <p:val>
                                            <p:strVal val="#ppt_y-#ppt_h/2"/>
                                          </p:val>
                                        </p:tav>
                                        <p:tav tm="100000">
                                          <p:val>
                                            <p:strVal val="#ppt_y"/>
                                          </p:val>
                                        </p:tav>
                                      </p:tavLst>
                                    </p:anim>
                                    <p:anim calcmode="lin" valueType="num">
                                      <p:cBhvr>
                                        <p:cTn id="25" dur="500" fill="hold"/>
                                        <p:tgtEl>
                                          <p:spTgt spid="115744"/>
                                        </p:tgtEl>
                                        <p:attrNameLst>
                                          <p:attrName>ppt_w</p:attrName>
                                        </p:attrNameLst>
                                      </p:cBhvr>
                                      <p:tavLst>
                                        <p:tav tm="0">
                                          <p:val>
                                            <p:strVal val="#ppt_w"/>
                                          </p:val>
                                        </p:tav>
                                        <p:tav tm="100000">
                                          <p:val>
                                            <p:strVal val="#ppt_w"/>
                                          </p:val>
                                        </p:tav>
                                      </p:tavLst>
                                    </p:anim>
                                    <p:anim calcmode="lin" valueType="num">
                                      <p:cBhvr>
                                        <p:cTn id="26" dur="500" fill="hold"/>
                                        <p:tgtEl>
                                          <p:spTgt spid="115744"/>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 fill="hold" grpId="0" nodeType="clickEffect">
                                  <p:stCondLst>
                                    <p:cond delay="0"/>
                                  </p:stCondLst>
                                  <p:childTnLst>
                                    <p:set>
                                      <p:cBhvr>
                                        <p:cTn id="30" dur="1" fill="hold">
                                          <p:stCondLst>
                                            <p:cond delay="0"/>
                                          </p:stCondLst>
                                        </p:cTn>
                                        <p:tgtEl>
                                          <p:spTgt spid="115745"/>
                                        </p:tgtEl>
                                        <p:attrNameLst>
                                          <p:attrName>style.visibility</p:attrName>
                                        </p:attrNameLst>
                                      </p:cBhvr>
                                      <p:to>
                                        <p:strVal val="visible"/>
                                      </p:to>
                                    </p:set>
                                    <p:anim calcmode="lin" valueType="num">
                                      <p:cBhvr>
                                        <p:cTn id="31" dur="500" fill="hold"/>
                                        <p:tgtEl>
                                          <p:spTgt spid="115745"/>
                                        </p:tgtEl>
                                        <p:attrNameLst>
                                          <p:attrName>ppt_x</p:attrName>
                                        </p:attrNameLst>
                                      </p:cBhvr>
                                      <p:tavLst>
                                        <p:tav tm="0">
                                          <p:val>
                                            <p:strVal val="#ppt_x"/>
                                          </p:val>
                                        </p:tav>
                                        <p:tav tm="100000">
                                          <p:val>
                                            <p:strVal val="#ppt_x"/>
                                          </p:val>
                                        </p:tav>
                                      </p:tavLst>
                                    </p:anim>
                                    <p:anim calcmode="lin" valueType="num">
                                      <p:cBhvr>
                                        <p:cTn id="32" dur="500" fill="hold"/>
                                        <p:tgtEl>
                                          <p:spTgt spid="115745"/>
                                        </p:tgtEl>
                                        <p:attrNameLst>
                                          <p:attrName>ppt_y</p:attrName>
                                        </p:attrNameLst>
                                      </p:cBhvr>
                                      <p:tavLst>
                                        <p:tav tm="0">
                                          <p:val>
                                            <p:strVal val="#ppt_y-#ppt_h/2"/>
                                          </p:val>
                                        </p:tav>
                                        <p:tav tm="100000">
                                          <p:val>
                                            <p:strVal val="#ppt_y"/>
                                          </p:val>
                                        </p:tav>
                                      </p:tavLst>
                                    </p:anim>
                                    <p:anim calcmode="lin" valueType="num">
                                      <p:cBhvr>
                                        <p:cTn id="33" dur="500" fill="hold"/>
                                        <p:tgtEl>
                                          <p:spTgt spid="115745"/>
                                        </p:tgtEl>
                                        <p:attrNameLst>
                                          <p:attrName>ppt_w</p:attrName>
                                        </p:attrNameLst>
                                      </p:cBhvr>
                                      <p:tavLst>
                                        <p:tav tm="0">
                                          <p:val>
                                            <p:strVal val="#ppt_w"/>
                                          </p:val>
                                        </p:tav>
                                        <p:tav tm="100000">
                                          <p:val>
                                            <p:strVal val="#ppt_w"/>
                                          </p:val>
                                        </p:tav>
                                      </p:tavLst>
                                    </p:anim>
                                    <p:anim calcmode="lin" valueType="num">
                                      <p:cBhvr>
                                        <p:cTn id="34" dur="500" fill="hold"/>
                                        <p:tgtEl>
                                          <p:spTgt spid="115745"/>
                                        </p:tgtEl>
                                        <p:attrNameLst>
                                          <p:attrName>ppt_h</p:attrName>
                                        </p:attrNameLst>
                                      </p:cBhvr>
                                      <p:tavLst>
                                        <p:tav tm="0">
                                          <p:val>
                                            <p:fltVal val="0"/>
                                          </p:val>
                                        </p:tav>
                                        <p:tav tm="100000">
                                          <p:val>
                                            <p:strVal val="#ppt_h"/>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17" presetClass="entr" presetSubtype="1" fill="hold" grpId="0" nodeType="clickEffect">
                                  <p:stCondLst>
                                    <p:cond delay="0"/>
                                  </p:stCondLst>
                                  <p:childTnLst>
                                    <p:set>
                                      <p:cBhvr>
                                        <p:cTn id="38" dur="1" fill="hold">
                                          <p:stCondLst>
                                            <p:cond delay="0"/>
                                          </p:stCondLst>
                                        </p:cTn>
                                        <p:tgtEl>
                                          <p:spTgt spid="115741"/>
                                        </p:tgtEl>
                                        <p:attrNameLst>
                                          <p:attrName>style.visibility</p:attrName>
                                        </p:attrNameLst>
                                      </p:cBhvr>
                                      <p:to>
                                        <p:strVal val="visible"/>
                                      </p:to>
                                    </p:set>
                                    <p:anim calcmode="lin" valueType="num">
                                      <p:cBhvr>
                                        <p:cTn id="39" dur="500" fill="hold"/>
                                        <p:tgtEl>
                                          <p:spTgt spid="115741"/>
                                        </p:tgtEl>
                                        <p:attrNameLst>
                                          <p:attrName>ppt_x</p:attrName>
                                        </p:attrNameLst>
                                      </p:cBhvr>
                                      <p:tavLst>
                                        <p:tav tm="0">
                                          <p:val>
                                            <p:strVal val="#ppt_x"/>
                                          </p:val>
                                        </p:tav>
                                        <p:tav tm="100000">
                                          <p:val>
                                            <p:strVal val="#ppt_x"/>
                                          </p:val>
                                        </p:tav>
                                      </p:tavLst>
                                    </p:anim>
                                    <p:anim calcmode="lin" valueType="num">
                                      <p:cBhvr>
                                        <p:cTn id="40" dur="500" fill="hold"/>
                                        <p:tgtEl>
                                          <p:spTgt spid="115741"/>
                                        </p:tgtEl>
                                        <p:attrNameLst>
                                          <p:attrName>ppt_y</p:attrName>
                                        </p:attrNameLst>
                                      </p:cBhvr>
                                      <p:tavLst>
                                        <p:tav tm="0">
                                          <p:val>
                                            <p:strVal val="#ppt_y-#ppt_h/2"/>
                                          </p:val>
                                        </p:tav>
                                        <p:tav tm="100000">
                                          <p:val>
                                            <p:strVal val="#ppt_y"/>
                                          </p:val>
                                        </p:tav>
                                      </p:tavLst>
                                    </p:anim>
                                    <p:anim calcmode="lin" valueType="num">
                                      <p:cBhvr>
                                        <p:cTn id="41" dur="500" fill="hold"/>
                                        <p:tgtEl>
                                          <p:spTgt spid="115741"/>
                                        </p:tgtEl>
                                        <p:attrNameLst>
                                          <p:attrName>ppt_w</p:attrName>
                                        </p:attrNameLst>
                                      </p:cBhvr>
                                      <p:tavLst>
                                        <p:tav tm="0">
                                          <p:val>
                                            <p:strVal val="#ppt_w"/>
                                          </p:val>
                                        </p:tav>
                                        <p:tav tm="100000">
                                          <p:val>
                                            <p:strVal val="#ppt_w"/>
                                          </p:val>
                                        </p:tav>
                                      </p:tavLst>
                                    </p:anim>
                                    <p:anim calcmode="lin" valueType="num">
                                      <p:cBhvr>
                                        <p:cTn id="42" dur="500" fill="hold"/>
                                        <p:tgtEl>
                                          <p:spTgt spid="11574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41" grpId="0"/>
      <p:bldP spid="115742" grpId="0"/>
      <p:bldP spid="115743" grpId="0"/>
      <p:bldP spid="115744" grpId="0"/>
      <p:bldP spid="115745"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图片 1" descr="图片4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458" name="组合 19457"/>
          <p:cNvGrpSpPr>
            <a:grpSpLocks/>
          </p:cNvGrpSpPr>
          <p:nvPr/>
        </p:nvGrpSpPr>
        <p:grpSpPr bwMode="auto">
          <a:xfrm>
            <a:off x="1676400" y="76200"/>
            <a:ext cx="8763000" cy="5410200"/>
            <a:chOff x="96" y="48"/>
            <a:chExt cx="5520" cy="3408"/>
          </a:xfrm>
        </p:grpSpPr>
        <p:grpSp>
          <p:nvGrpSpPr>
            <p:cNvPr id="22531" name="组合 19458"/>
            <p:cNvGrpSpPr>
              <a:grpSpLocks/>
            </p:cNvGrpSpPr>
            <p:nvPr/>
          </p:nvGrpSpPr>
          <p:grpSpPr bwMode="auto">
            <a:xfrm>
              <a:off x="96" y="48"/>
              <a:ext cx="5520" cy="1454"/>
              <a:chOff x="96" y="48"/>
              <a:chExt cx="5520" cy="1454"/>
            </a:xfrm>
          </p:grpSpPr>
          <p:sp>
            <p:nvSpPr>
              <p:cNvPr id="22532" name="文本框 19459"/>
              <p:cNvSpPr txBox="1">
                <a:spLocks noChangeArrowheads="1"/>
              </p:cNvSpPr>
              <p:nvPr/>
            </p:nvSpPr>
            <p:spPr bwMode="auto">
              <a:xfrm>
                <a:off x="96" y="48"/>
                <a:ext cx="5520" cy="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课堂练习：</a:t>
                </a:r>
              </a:p>
              <a:p>
                <a:pPr>
                  <a:spcBef>
                    <a:spcPct val="50000"/>
                  </a:spcBef>
                </a:pPr>
                <a:r>
                  <a:rPr lang="zh-CN" altLang="en-US" sz="2400" b="1">
                    <a:latin typeface="Times New Roman" charset="0"/>
                  </a:rPr>
                  <a:t>1、如图，（1）      和       是直线_____与直线____被直线______所截形成的__________。</a:t>
                </a:r>
              </a:p>
              <a:p>
                <a:pPr>
                  <a:spcBef>
                    <a:spcPct val="50000"/>
                  </a:spcBef>
                </a:pPr>
                <a:r>
                  <a:rPr lang="zh-CN" altLang="en-US" sz="2400" b="1">
                    <a:latin typeface="Times New Roman" charset="0"/>
                  </a:rPr>
                  <a:t>（2）      和       是直线_____与直线____被直线______所截形成的_________。</a:t>
                </a:r>
              </a:p>
            </p:txBody>
          </p:sp>
          <p:graphicFrame>
            <p:nvGraphicFramePr>
              <p:cNvPr id="22533" name="对象 19460"/>
              <p:cNvGraphicFramePr>
                <a:graphicFrameLocks/>
              </p:cNvGraphicFramePr>
              <p:nvPr/>
            </p:nvGraphicFramePr>
            <p:xfrm>
              <a:off x="1440" y="392"/>
              <a:ext cx="384" cy="232"/>
            </p:xfrm>
            <a:graphic>
              <a:graphicData uri="http://schemas.openxmlformats.org/presentationml/2006/ole">
                <mc:AlternateContent xmlns:mc="http://schemas.openxmlformats.org/markup-compatibility/2006">
                  <mc:Choice xmlns:v="urn:schemas-microsoft-com:vml" Requires="v">
                    <p:oleObj spid="_x0000_s49157" r:id="rId6" imgW="216498" imgH="165632" progId="Equation.3">
                      <p:embed/>
                    </p:oleObj>
                  </mc:Choice>
                  <mc:Fallback>
                    <p:oleObj r:id="rId6" imgW="216498" imgH="165632" progId="Equation.3">
                      <p:embed/>
                      <p:pic>
                        <p:nvPicPr>
                          <p:cNvPr id="0" name=""/>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40" y="392"/>
                            <a:ext cx="384" cy="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22534" name="对象 19461"/>
              <p:cNvGraphicFramePr>
                <a:graphicFrameLocks/>
              </p:cNvGraphicFramePr>
              <p:nvPr/>
            </p:nvGraphicFramePr>
            <p:xfrm>
              <a:off x="1946" y="384"/>
              <a:ext cx="429" cy="232"/>
            </p:xfrm>
            <a:graphic>
              <a:graphicData uri="http://schemas.openxmlformats.org/presentationml/2006/ole">
                <mc:AlternateContent xmlns:mc="http://schemas.openxmlformats.org/markup-compatibility/2006">
                  <mc:Choice xmlns:v="urn:schemas-microsoft-com:vml" Requires="v">
                    <p:oleObj spid="_x0000_s49158" r:id="rId8" imgW="241617" imgH="165417" progId="Equation.3">
                      <p:embed/>
                    </p:oleObj>
                  </mc:Choice>
                  <mc:Fallback>
                    <p:oleObj r:id="rId8" imgW="241617" imgH="165417" progId="Equation.3">
                      <p:embed/>
                      <p:pic>
                        <p:nvPicPr>
                          <p:cNvPr id="0" name=""/>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46" y="384"/>
                            <a:ext cx="429" cy="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22535" name="对象 19462"/>
              <p:cNvGraphicFramePr>
                <a:graphicFrameLocks/>
              </p:cNvGraphicFramePr>
              <p:nvPr/>
            </p:nvGraphicFramePr>
            <p:xfrm>
              <a:off x="539" y="982"/>
              <a:ext cx="429" cy="232"/>
            </p:xfrm>
            <a:graphic>
              <a:graphicData uri="http://schemas.openxmlformats.org/presentationml/2006/ole">
                <mc:AlternateContent xmlns:mc="http://schemas.openxmlformats.org/markup-compatibility/2006">
                  <mc:Choice xmlns:v="urn:schemas-microsoft-com:vml" Requires="v">
                    <p:oleObj spid="_x0000_s49159" r:id="rId10" imgW="241932" imgH="165632" progId="Equation.3">
                      <p:embed/>
                    </p:oleObj>
                  </mc:Choice>
                  <mc:Fallback>
                    <p:oleObj r:id="rId10" imgW="241932" imgH="165632" progId="Equation.3">
                      <p:embed/>
                      <p:pic>
                        <p:nvPicPr>
                          <p:cNvPr id="0" name=""/>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9" y="982"/>
                            <a:ext cx="429" cy="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22536" name="对象 19463"/>
              <p:cNvGraphicFramePr>
                <a:graphicFrameLocks/>
              </p:cNvGraphicFramePr>
              <p:nvPr/>
            </p:nvGraphicFramePr>
            <p:xfrm>
              <a:off x="1108" y="1001"/>
              <a:ext cx="407" cy="250"/>
            </p:xfrm>
            <a:graphic>
              <a:graphicData uri="http://schemas.openxmlformats.org/presentationml/2006/ole">
                <mc:AlternateContent xmlns:mc="http://schemas.openxmlformats.org/markup-compatibility/2006">
                  <mc:Choice xmlns:v="urn:schemas-microsoft-com:vml" Requires="v">
                    <p:oleObj spid="_x0000_s49160" r:id="rId12" imgW="228818" imgH="178040" progId="Equation.3">
                      <p:embed/>
                    </p:oleObj>
                  </mc:Choice>
                  <mc:Fallback>
                    <p:oleObj r:id="rId12" imgW="228818" imgH="178040" progId="Equation.3">
                      <p:embed/>
                      <p:pic>
                        <p:nvPicPr>
                          <p:cNvPr id="0" name=""/>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108" y="1001"/>
                            <a:ext cx="407"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pSp>
          <p:nvGrpSpPr>
            <p:cNvPr id="22537" name="组合 19464"/>
            <p:cNvGrpSpPr>
              <a:grpSpLocks/>
            </p:cNvGrpSpPr>
            <p:nvPr/>
          </p:nvGrpSpPr>
          <p:grpSpPr bwMode="auto">
            <a:xfrm>
              <a:off x="288" y="2160"/>
              <a:ext cx="1920" cy="1296"/>
              <a:chOff x="288" y="2160"/>
              <a:chExt cx="1920" cy="1296"/>
            </a:xfrm>
          </p:grpSpPr>
          <p:grpSp>
            <p:nvGrpSpPr>
              <p:cNvPr id="22538" name="组合 19465"/>
              <p:cNvGrpSpPr>
                <a:grpSpLocks/>
              </p:cNvGrpSpPr>
              <p:nvPr/>
            </p:nvGrpSpPr>
            <p:grpSpPr bwMode="auto">
              <a:xfrm>
                <a:off x="480" y="2352"/>
                <a:ext cx="1584" cy="869"/>
                <a:chOff x="528" y="2492"/>
                <a:chExt cx="1584" cy="869"/>
              </a:xfrm>
            </p:grpSpPr>
            <p:grpSp>
              <p:nvGrpSpPr>
                <p:cNvPr id="22539" name="组合 19466"/>
                <p:cNvGrpSpPr>
                  <a:grpSpLocks/>
                </p:cNvGrpSpPr>
                <p:nvPr/>
              </p:nvGrpSpPr>
              <p:grpSpPr bwMode="auto">
                <a:xfrm>
                  <a:off x="528" y="2544"/>
                  <a:ext cx="1584" cy="816"/>
                  <a:chOff x="528" y="2544"/>
                  <a:chExt cx="1584" cy="816"/>
                </a:xfrm>
              </p:grpSpPr>
              <p:sp>
                <p:nvSpPr>
                  <p:cNvPr id="22540" name="平行四边形 19467"/>
                  <p:cNvSpPr>
                    <a:spLocks noChangeArrowheads="1"/>
                  </p:cNvSpPr>
                  <p:nvPr/>
                </p:nvSpPr>
                <p:spPr bwMode="auto">
                  <a:xfrm>
                    <a:off x="528" y="2544"/>
                    <a:ext cx="1584" cy="816"/>
                  </a:xfrm>
                  <a:prstGeom prst="parallelogram">
                    <a:avLst>
                      <a:gd name="adj" fmla="val 48529"/>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2541" name="直接连接符 19468"/>
                  <p:cNvSpPr>
                    <a:spLocks noChangeShapeType="1"/>
                  </p:cNvSpPr>
                  <p:nvPr/>
                </p:nvSpPr>
                <p:spPr bwMode="auto">
                  <a:xfrm flipV="1">
                    <a:off x="528" y="2544"/>
                    <a:ext cx="1584" cy="81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
              <p:nvSpPr>
                <p:cNvPr id="22542" name="任意多边形 19469"/>
                <p:cNvSpPr>
                  <a:spLocks noChangeArrowheads="1"/>
                </p:cNvSpPr>
                <p:nvPr/>
              </p:nvSpPr>
              <p:spPr bwMode="auto">
                <a:xfrm>
                  <a:off x="672" y="3072"/>
                  <a:ext cx="96" cy="144"/>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2543" name="任意多边形 19470"/>
                <p:cNvSpPr>
                  <a:spLocks noChangeArrowheads="1"/>
                </p:cNvSpPr>
                <p:nvPr/>
              </p:nvSpPr>
              <p:spPr bwMode="auto">
                <a:xfrm rot="19618568" flipH="1">
                  <a:off x="1728" y="2544"/>
                  <a:ext cx="96" cy="144"/>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2544" name="任意多边形 19471"/>
                <p:cNvSpPr>
                  <a:spLocks noChangeArrowheads="1"/>
                </p:cNvSpPr>
                <p:nvPr/>
              </p:nvSpPr>
              <p:spPr bwMode="auto">
                <a:xfrm>
                  <a:off x="853" y="3168"/>
                  <a:ext cx="96" cy="193"/>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2545" name="任意多边形 19472"/>
                <p:cNvSpPr>
                  <a:spLocks noChangeArrowheads="1"/>
                </p:cNvSpPr>
                <p:nvPr/>
              </p:nvSpPr>
              <p:spPr bwMode="auto">
                <a:xfrm rot="-10549914">
                  <a:off x="1850" y="2673"/>
                  <a:ext cx="96" cy="144"/>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2546" name="文本框 19473"/>
                <p:cNvSpPr txBox="1">
                  <a:spLocks noChangeArrowheads="1"/>
                </p:cNvSpPr>
                <p:nvPr/>
              </p:nvSpPr>
              <p:spPr bwMode="auto">
                <a:xfrm>
                  <a:off x="1654" y="2707"/>
                  <a:ext cx="19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4</a:t>
                  </a:r>
                </a:p>
              </p:txBody>
            </p:sp>
            <p:sp>
              <p:nvSpPr>
                <p:cNvPr id="22547" name="文本框 19474"/>
                <p:cNvSpPr txBox="1">
                  <a:spLocks noChangeArrowheads="1"/>
                </p:cNvSpPr>
                <p:nvPr/>
              </p:nvSpPr>
              <p:spPr bwMode="auto">
                <a:xfrm>
                  <a:off x="1525" y="2492"/>
                  <a:ext cx="19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3</a:t>
                  </a:r>
                </a:p>
              </p:txBody>
            </p:sp>
            <p:sp>
              <p:nvSpPr>
                <p:cNvPr id="22548" name="文本框 19475"/>
                <p:cNvSpPr txBox="1">
                  <a:spLocks noChangeArrowheads="1"/>
                </p:cNvSpPr>
                <p:nvPr/>
              </p:nvSpPr>
              <p:spPr bwMode="auto">
                <a:xfrm>
                  <a:off x="960" y="3072"/>
                  <a:ext cx="19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2</a:t>
                  </a:r>
                </a:p>
              </p:txBody>
            </p:sp>
            <p:sp>
              <p:nvSpPr>
                <p:cNvPr id="22549" name="文本框 19476"/>
                <p:cNvSpPr txBox="1">
                  <a:spLocks noChangeArrowheads="1"/>
                </p:cNvSpPr>
                <p:nvPr/>
              </p:nvSpPr>
              <p:spPr bwMode="auto">
                <a:xfrm>
                  <a:off x="732" y="2880"/>
                  <a:ext cx="19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1</a:t>
                  </a:r>
                </a:p>
              </p:txBody>
            </p:sp>
          </p:grpSp>
          <p:sp>
            <p:nvSpPr>
              <p:cNvPr id="22550" name="文本框 19477"/>
              <p:cNvSpPr txBox="1">
                <a:spLocks noChangeArrowheads="1"/>
              </p:cNvSpPr>
              <p:nvPr/>
            </p:nvSpPr>
            <p:spPr bwMode="auto">
              <a:xfrm>
                <a:off x="720" y="2160"/>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latin typeface="Times New Roman" charset="0"/>
                  </a:rPr>
                  <a:t>A</a:t>
                </a:r>
              </a:p>
            </p:txBody>
          </p:sp>
          <p:sp>
            <p:nvSpPr>
              <p:cNvPr id="22551" name="文本框 19478"/>
              <p:cNvSpPr txBox="1">
                <a:spLocks noChangeArrowheads="1"/>
              </p:cNvSpPr>
              <p:nvPr/>
            </p:nvSpPr>
            <p:spPr bwMode="auto">
              <a:xfrm>
                <a:off x="288" y="3168"/>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latin typeface="Times New Roman" charset="0"/>
                  </a:rPr>
                  <a:t>B</a:t>
                </a:r>
              </a:p>
            </p:txBody>
          </p:sp>
          <p:sp>
            <p:nvSpPr>
              <p:cNvPr id="22552" name="文本框 19479"/>
              <p:cNvSpPr txBox="1">
                <a:spLocks noChangeArrowheads="1"/>
              </p:cNvSpPr>
              <p:nvPr/>
            </p:nvSpPr>
            <p:spPr bwMode="auto">
              <a:xfrm>
                <a:off x="1584" y="3168"/>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latin typeface="Times New Roman" charset="0"/>
                  </a:rPr>
                  <a:t>C</a:t>
                </a:r>
              </a:p>
            </p:txBody>
          </p:sp>
          <p:sp>
            <p:nvSpPr>
              <p:cNvPr id="22553" name="文本框 19480"/>
              <p:cNvSpPr txBox="1">
                <a:spLocks noChangeArrowheads="1"/>
              </p:cNvSpPr>
              <p:nvPr/>
            </p:nvSpPr>
            <p:spPr bwMode="auto">
              <a:xfrm>
                <a:off x="1968" y="2160"/>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latin typeface="Times New Roman" charset="0"/>
                  </a:rPr>
                  <a:t>D</a:t>
                </a:r>
              </a:p>
            </p:txBody>
          </p:sp>
        </p:grpSp>
      </p:grpSp>
      <p:sp>
        <p:nvSpPr>
          <p:cNvPr id="19482" name="文本框 19481"/>
          <p:cNvSpPr txBox="1">
            <a:spLocks noChangeArrowheads="1"/>
          </p:cNvSpPr>
          <p:nvPr/>
        </p:nvSpPr>
        <p:spPr bwMode="auto">
          <a:xfrm>
            <a:off x="3581400" y="973138"/>
            <a:ext cx="114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solidFill>
                  <a:srgbClr val="FF0000"/>
                </a:solidFill>
                <a:latin typeface="Times New Roman" charset="0"/>
              </a:rPr>
              <a:t>内错角</a:t>
            </a:r>
          </a:p>
        </p:txBody>
      </p:sp>
      <p:sp>
        <p:nvSpPr>
          <p:cNvPr id="19483" name="文本框 19482"/>
          <p:cNvSpPr txBox="1">
            <a:spLocks noChangeArrowheads="1"/>
          </p:cNvSpPr>
          <p:nvPr/>
        </p:nvSpPr>
        <p:spPr bwMode="auto">
          <a:xfrm>
            <a:off x="8001000" y="1524000"/>
            <a:ext cx="76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solidFill>
                  <a:srgbClr val="FF0000"/>
                </a:solidFill>
                <a:latin typeface="Times New Roman" charset="0"/>
              </a:rPr>
              <a:t>BD</a:t>
            </a:r>
          </a:p>
        </p:txBody>
      </p:sp>
      <p:sp>
        <p:nvSpPr>
          <p:cNvPr id="19484" name="文本框 19483"/>
          <p:cNvSpPr txBox="1">
            <a:spLocks noChangeArrowheads="1"/>
          </p:cNvSpPr>
          <p:nvPr/>
        </p:nvSpPr>
        <p:spPr bwMode="auto">
          <a:xfrm>
            <a:off x="6400800" y="1524000"/>
            <a:ext cx="76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solidFill>
                  <a:srgbClr val="FF0000"/>
                </a:solidFill>
                <a:latin typeface="Times New Roman" charset="0"/>
              </a:rPr>
              <a:t>BC</a:t>
            </a:r>
          </a:p>
        </p:txBody>
      </p:sp>
      <p:sp>
        <p:nvSpPr>
          <p:cNvPr id="19485" name="文本框 19484"/>
          <p:cNvSpPr txBox="1">
            <a:spLocks noChangeArrowheads="1"/>
          </p:cNvSpPr>
          <p:nvPr/>
        </p:nvSpPr>
        <p:spPr bwMode="auto">
          <a:xfrm>
            <a:off x="4800600" y="1524000"/>
            <a:ext cx="76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solidFill>
                  <a:srgbClr val="FF0000"/>
                </a:solidFill>
                <a:latin typeface="Times New Roman" charset="0"/>
              </a:rPr>
              <a:t>AD</a:t>
            </a:r>
          </a:p>
        </p:txBody>
      </p:sp>
      <p:sp>
        <p:nvSpPr>
          <p:cNvPr id="19486" name="文本框 19485"/>
          <p:cNvSpPr txBox="1">
            <a:spLocks noChangeArrowheads="1"/>
          </p:cNvSpPr>
          <p:nvPr/>
        </p:nvSpPr>
        <p:spPr bwMode="auto">
          <a:xfrm>
            <a:off x="9372600" y="609600"/>
            <a:ext cx="76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solidFill>
                  <a:srgbClr val="FF0000"/>
                </a:solidFill>
                <a:latin typeface="Times New Roman" charset="0"/>
              </a:rPr>
              <a:t>BD</a:t>
            </a:r>
          </a:p>
        </p:txBody>
      </p:sp>
      <p:sp>
        <p:nvSpPr>
          <p:cNvPr id="19487" name="文本框 19486"/>
          <p:cNvSpPr txBox="1">
            <a:spLocks noChangeArrowheads="1"/>
          </p:cNvSpPr>
          <p:nvPr/>
        </p:nvSpPr>
        <p:spPr bwMode="auto">
          <a:xfrm>
            <a:off x="7772400" y="615950"/>
            <a:ext cx="76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solidFill>
                  <a:srgbClr val="FF0000"/>
                </a:solidFill>
                <a:latin typeface="Times New Roman" charset="0"/>
              </a:rPr>
              <a:t>CD</a:t>
            </a:r>
          </a:p>
        </p:txBody>
      </p:sp>
      <p:sp>
        <p:nvSpPr>
          <p:cNvPr id="19488" name="文本框 19487"/>
          <p:cNvSpPr txBox="1">
            <a:spLocks noChangeArrowheads="1"/>
          </p:cNvSpPr>
          <p:nvPr/>
        </p:nvSpPr>
        <p:spPr bwMode="auto">
          <a:xfrm>
            <a:off x="6189663" y="609600"/>
            <a:ext cx="76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solidFill>
                  <a:srgbClr val="FF0000"/>
                </a:solidFill>
                <a:latin typeface="Times New Roman" charset="0"/>
              </a:rPr>
              <a:t>AB</a:t>
            </a:r>
          </a:p>
        </p:txBody>
      </p:sp>
      <p:sp>
        <p:nvSpPr>
          <p:cNvPr id="19489" name="文本框 19488"/>
          <p:cNvSpPr txBox="1">
            <a:spLocks noChangeArrowheads="1"/>
          </p:cNvSpPr>
          <p:nvPr/>
        </p:nvSpPr>
        <p:spPr bwMode="auto">
          <a:xfrm>
            <a:off x="2209800" y="1858963"/>
            <a:ext cx="114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solidFill>
                  <a:srgbClr val="FF0000"/>
                </a:solidFill>
                <a:latin typeface="Times New Roman" charset="0"/>
              </a:rPr>
              <a:t>内错角</a:t>
            </a:r>
          </a:p>
        </p:txBody>
      </p:sp>
      <p:grpSp>
        <p:nvGrpSpPr>
          <p:cNvPr id="19490" name="组合 19489"/>
          <p:cNvGrpSpPr>
            <a:grpSpLocks/>
          </p:cNvGrpSpPr>
          <p:nvPr/>
        </p:nvGrpSpPr>
        <p:grpSpPr bwMode="auto">
          <a:xfrm>
            <a:off x="2286000" y="3429000"/>
            <a:ext cx="2514600" cy="2057400"/>
            <a:chOff x="2496" y="2160"/>
            <a:chExt cx="1584" cy="1296"/>
          </a:xfrm>
        </p:grpSpPr>
        <p:grpSp>
          <p:nvGrpSpPr>
            <p:cNvPr id="22563" name="组合 19490"/>
            <p:cNvGrpSpPr>
              <a:grpSpLocks/>
            </p:cNvGrpSpPr>
            <p:nvPr/>
          </p:nvGrpSpPr>
          <p:grpSpPr bwMode="auto">
            <a:xfrm>
              <a:off x="2496" y="2160"/>
              <a:ext cx="1584" cy="1296"/>
              <a:chOff x="480" y="2160"/>
              <a:chExt cx="1584" cy="1296"/>
            </a:xfrm>
          </p:grpSpPr>
          <p:sp>
            <p:nvSpPr>
              <p:cNvPr id="22564" name="直接连接符 19491"/>
              <p:cNvSpPr>
                <a:spLocks noChangeShapeType="1"/>
              </p:cNvSpPr>
              <p:nvPr/>
            </p:nvSpPr>
            <p:spPr bwMode="auto">
              <a:xfrm flipV="1">
                <a:off x="1536" y="2400"/>
                <a:ext cx="528" cy="1056"/>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2565" name="直接连接符 19492"/>
              <p:cNvSpPr>
                <a:spLocks noChangeShapeType="1"/>
              </p:cNvSpPr>
              <p:nvPr/>
            </p:nvSpPr>
            <p:spPr bwMode="auto">
              <a:xfrm flipV="1">
                <a:off x="480" y="2160"/>
                <a:ext cx="528" cy="1056"/>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2566" name="直接连接符 19493"/>
              <p:cNvSpPr>
                <a:spLocks noChangeShapeType="1"/>
              </p:cNvSpPr>
              <p:nvPr/>
            </p:nvSpPr>
            <p:spPr bwMode="auto">
              <a:xfrm flipV="1">
                <a:off x="480" y="2400"/>
                <a:ext cx="1584" cy="816"/>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
          <p:nvSpPr>
            <p:cNvPr id="22567" name="任意多边形 19494"/>
            <p:cNvSpPr>
              <a:spLocks noChangeArrowheads="1"/>
            </p:cNvSpPr>
            <p:nvPr/>
          </p:nvSpPr>
          <p:spPr bwMode="auto">
            <a:xfrm>
              <a:off x="2640" y="2976"/>
              <a:ext cx="96" cy="144"/>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2568" name="任意多边形 19495"/>
            <p:cNvSpPr>
              <a:spLocks noChangeArrowheads="1"/>
            </p:cNvSpPr>
            <p:nvPr/>
          </p:nvSpPr>
          <p:spPr bwMode="auto">
            <a:xfrm rot="16389415" flipH="1">
              <a:off x="3816" y="2520"/>
              <a:ext cx="96" cy="144"/>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2569" name="文本框 19496"/>
            <p:cNvSpPr txBox="1">
              <a:spLocks noChangeArrowheads="1"/>
            </p:cNvSpPr>
            <p:nvPr/>
          </p:nvSpPr>
          <p:spPr bwMode="auto">
            <a:xfrm>
              <a:off x="2736" y="2784"/>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1</a:t>
              </a:r>
            </a:p>
          </p:txBody>
        </p:sp>
        <p:sp>
          <p:nvSpPr>
            <p:cNvPr id="22570" name="文本框 19497"/>
            <p:cNvSpPr txBox="1">
              <a:spLocks noChangeArrowheads="1"/>
            </p:cNvSpPr>
            <p:nvPr/>
          </p:nvSpPr>
          <p:spPr bwMode="auto">
            <a:xfrm>
              <a:off x="3648" y="2592"/>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4</a:t>
              </a:r>
            </a:p>
          </p:txBody>
        </p:sp>
      </p:grpSp>
      <p:grpSp>
        <p:nvGrpSpPr>
          <p:cNvPr id="19562" name="组合 19561"/>
          <p:cNvGrpSpPr>
            <a:grpSpLocks/>
          </p:cNvGrpSpPr>
          <p:nvPr/>
        </p:nvGrpSpPr>
        <p:grpSpPr bwMode="auto">
          <a:xfrm>
            <a:off x="2286000" y="3810000"/>
            <a:ext cx="2514600" cy="1295400"/>
            <a:chOff x="1824" y="3408"/>
            <a:chExt cx="1584" cy="816"/>
          </a:xfrm>
        </p:grpSpPr>
        <p:grpSp>
          <p:nvGrpSpPr>
            <p:cNvPr id="22572" name="组合 19562"/>
            <p:cNvGrpSpPr>
              <a:grpSpLocks/>
            </p:cNvGrpSpPr>
            <p:nvPr/>
          </p:nvGrpSpPr>
          <p:grpSpPr bwMode="auto">
            <a:xfrm>
              <a:off x="1824" y="3408"/>
              <a:ext cx="1584" cy="816"/>
              <a:chOff x="1824" y="3408"/>
              <a:chExt cx="1584" cy="816"/>
            </a:xfrm>
          </p:grpSpPr>
          <p:grpSp>
            <p:nvGrpSpPr>
              <p:cNvPr id="22573" name="组合 19563"/>
              <p:cNvGrpSpPr>
                <a:grpSpLocks/>
              </p:cNvGrpSpPr>
              <p:nvPr/>
            </p:nvGrpSpPr>
            <p:grpSpPr bwMode="auto">
              <a:xfrm>
                <a:off x="1824" y="3408"/>
                <a:ext cx="1584" cy="816"/>
                <a:chOff x="480" y="2400"/>
                <a:chExt cx="1584" cy="816"/>
              </a:xfrm>
            </p:grpSpPr>
            <p:sp>
              <p:nvSpPr>
                <p:cNvPr id="22574" name="直接连接符 19564"/>
                <p:cNvSpPr>
                  <a:spLocks noChangeShapeType="1"/>
                </p:cNvSpPr>
                <p:nvPr/>
              </p:nvSpPr>
              <p:spPr bwMode="auto">
                <a:xfrm>
                  <a:off x="480" y="3216"/>
                  <a:ext cx="1392" cy="0"/>
                </a:xfrm>
                <a:prstGeom prst="line">
                  <a:avLst/>
                </a:prstGeom>
                <a:noFill/>
                <a:ln w="57150">
                  <a:solidFill>
                    <a:srgbClr val="FF00FF"/>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2575" name="直接连接符 19565"/>
                <p:cNvSpPr>
                  <a:spLocks noChangeShapeType="1"/>
                </p:cNvSpPr>
                <p:nvPr/>
              </p:nvSpPr>
              <p:spPr bwMode="auto">
                <a:xfrm>
                  <a:off x="624" y="2400"/>
                  <a:ext cx="1440" cy="0"/>
                </a:xfrm>
                <a:prstGeom prst="line">
                  <a:avLst/>
                </a:prstGeom>
                <a:noFill/>
                <a:ln w="57150">
                  <a:solidFill>
                    <a:srgbClr val="FF00FF"/>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2576" name="直接连接符 19566"/>
                <p:cNvSpPr>
                  <a:spLocks noChangeShapeType="1"/>
                </p:cNvSpPr>
                <p:nvPr/>
              </p:nvSpPr>
              <p:spPr bwMode="auto">
                <a:xfrm flipV="1">
                  <a:off x="480" y="2400"/>
                  <a:ext cx="1584" cy="816"/>
                </a:xfrm>
                <a:prstGeom prst="line">
                  <a:avLst/>
                </a:prstGeom>
                <a:noFill/>
                <a:ln w="57150">
                  <a:solidFill>
                    <a:srgbClr val="FF00FF"/>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
            <p:nvSpPr>
              <p:cNvPr id="22577" name="任意多边形 19567"/>
              <p:cNvSpPr>
                <a:spLocks noChangeArrowheads="1"/>
              </p:cNvSpPr>
              <p:nvPr/>
            </p:nvSpPr>
            <p:spPr bwMode="auto">
              <a:xfrm rot="19682738" flipH="1">
                <a:off x="3072" y="3408"/>
                <a:ext cx="48" cy="144"/>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FF"/>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2578" name="任意多边形 19568"/>
              <p:cNvSpPr>
                <a:spLocks noChangeArrowheads="1"/>
              </p:cNvSpPr>
              <p:nvPr/>
            </p:nvSpPr>
            <p:spPr bwMode="auto">
              <a:xfrm>
                <a:off x="2160" y="4080"/>
                <a:ext cx="48" cy="144"/>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FF"/>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sp>
          <p:nvSpPr>
            <p:cNvPr id="22579" name="文本框 19569"/>
            <p:cNvSpPr txBox="1">
              <a:spLocks noChangeArrowheads="1"/>
            </p:cNvSpPr>
            <p:nvPr/>
          </p:nvSpPr>
          <p:spPr bwMode="auto">
            <a:xfrm>
              <a:off x="2304" y="3936"/>
              <a:ext cx="19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2</a:t>
              </a:r>
            </a:p>
          </p:txBody>
        </p:sp>
        <p:sp>
          <p:nvSpPr>
            <p:cNvPr id="22580" name="文本框 19570"/>
            <p:cNvSpPr txBox="1">
              <a:spLocks noChangeArrowheads="1"/>
            </p:cNvSpPr>
            <p:nvPr/>
          </p:nvSpPr>
          <p:spPr bwMode="auto">
            <a:xfrm>
              <a:off x="2784" y="3408"/>
              <a:ext cx="19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3</a:t>
              </a:r>
            </a:p>
          </p:txBody>
        </p:sp>
      </p:grpSp>
      <p:grpSp>
        <p:nvGrpSpPr>
          <p:cNvPr id="19642" name="组合 19641"/>
          <p:cNvGrpSpPr>
            <a:grpSpLocks/>
          </p:cNvGrpSpPr>
          <p:nvPr/>
        </p:nvGrpSpPr>
        <p:grpSpPr bwMode="auto">
          <a:xfrm>
            <a:off x="7086600" y="1981200"/>
            <a:ext cx="3352800" cy="2667000"/>
            <a:chOff x="4272" y="1248"/>
            <a:chExt cx="2112" cy="1680"/>
          </a:xfrm>
        </p:grpSpPr>
        <p:grpSp>
          <p:nvGrpSpPr>
            <p:cNvPr id="22582" name="组合 19642"/>
            <p:cNvGrpSpPr>
              <a:grpSpLocks/>
            </p:cNvGrpSpPr>
            <p:nvPr/>
          </p:nvGrpSpPr>
          <p:grpSpPr bwMode="auto">
            <a:xfrm>
              <a:off x="4512" y="1440"/>
              <a:ext cx="1584" cy="1296"/>
              <a:chOff x="2496" y="2160"/>
              <a:chExt cx="1584" cy="1296"/>
            </a:xfrm>
          </p:grpSpPr>
          <p:grpSp>
            <p:nvGrpSpPr>
              <p:cNvPr id="22583" name="组合 19643"/>
              <p:cNvGrpSpPr>
                <a:grpSpLocks/>
              </p:cNvGrpSpPr>
              <p:nvPr/>
            </p:nvGrpSpPr>
            <p:grpSpPr bwMode="auto">
              <a:xfrm>
                <a:off x="2496" y="2160"/>
                <a:ext cx="1584" cy="1296"/>
                <a:chOff x="480" y="2160"/>
                <a:chExt cx="1584" cy="1296"/>
              </a:xfrm>
            </p:grpSpPr>
            <p:sp>
              <p:nvSpPr>
                <p:cNvPr id="22584" name="直接连接符 19644"/>
                <p:cNvSpPr>
                  <a:spLocks noChangeShapeType="1"/>
                </p:cNvSpPr>
                <p:nvPr/>
              </p:nvSpPr>
              <p:spPr bwMode="auto">
                <a:xfrm flipV="1">
                  <a:off x="1536" y="2400"/>
                  <a:ext cx="528" cy="1056"/>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2585" name="直接连接符 19645"/>
                <p:cNvSpPr>
                  <a:spLocks noChangeShapeType="1"/>
                </p:cNvSpPr>
                <p:nvPr/>
              </p:nvSpPr>
              <p:spPr bwMode="auto">
                <a:xfrm flipV="1">
                  <a:off x="480" y="2160"/>
                  <a:ext cx="528" cy="1056"/>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2586" name="直接连接符 19646"/>
                <p:cNvSpPr>
                  <a:spLocks noChangeShapeType="1"/>
                </p:cNvSpPr>
                <p:nvPr/>
              </p:nvSpPr>
              <p:spPr bwMode="auto">
                <a:xfrm flipV="1">
                  <a:off x="480" y="2400"/>
                  <a:ext cx="1584" cy="816"/>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
            <p:nvSpPr>
              <p:cNvPr id="22587" name="任意多边形 19647"/>
              <p:cNvSpPr>
                <a:spLocks noChangeArrowheads="1"/>
              </p:cNvSpPr>
              <p:nvPr/>
            </p:nvSpPr>
            <p:spPr bwMode="auto">
              <a:xfrm>
                <a:off x="2640" y="2976"/>
                <a:ext cx="96" cy="144"/>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2588" name="任意多边形 19648"/>
              <p:cNvSpPr>
                <a:spLocks noChangeArrowheads="1"/>
              </p:cNvSpPr>
              <p:nvPr/>
            </p:nvSpPr>
            <p:spPr bwMode="auto">
              <a:xfrm rot="16389415" flipH="1">
                <a:off x="3816" y="2520"/>
                <a:ext cx="96" cy="144"/>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2589" name="文本框 19649"/>
              <p:cNvSpPr txBox="1">
                <a:spLocks noChangeArrowheads="1"/>
              </p:cNvSpPr>
              <p:nvPr/>
            </p:nvSpPr>
            <p:spPr bwMode="auto">
              <a:xfrm>
                <a:off x="2736" y="2784"/>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1</a:t>
                </a:r>
              </a:p>
            </p:txBody>
          </p:sp>
          <p:sp>
            <p:nvSpPr>
              <p:cNvPr id="22590" name="文本框 19650"/>
              <p:cNvSpPr txBox="1">
                <a:spLocks noChangeArrowheads="1"/>
              </p:cNvSpPr>
              <p:nvPr/>
            </p:nvSpPr>
            <p:spPr bwMode="auto">
              <a:xfrm>
                <a:off x="3648" y="2592"/>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4</a:t>
                </a:r>
              </a:p>
            </p:txBody>
          </p:sp>
        </p:grpSp>
        <p:sp>
          <p:nvSpPr>
            <p:cNvPr id="22591" name="文本框 19651"/>
            <p:cNvSpPr txBox="1">
              <a:spLocks noChangeArrowheads="1"/>
            </p:cNvSpPr>
            <p:nvPr/>
          </p:nvSpPr>
          <p:spPr bwMode="auto">
            <a:xfrm>
              <a:off x="4800" y="1248"/>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latin typeface="Times New Roman" charset="0"/>
                </a:rPr>
                <a:t>A</a:t>
              </a:r>
            </a:p>
          </p:txBody>
        </p:sp>
        <p:sp>
          <p:nvSpPr>
            <p:cNvPr id="22592" name="文本框 19652"/>
            <p:cNvSpPr txBox="1">
              <a:spLocks noChangeArrowheads="1"/>
            </p:cNvSpPr>
            <p:nvPr/>
          </p:nvSpPr>
          <p:spPr bwMode="auto">
            <a:xfrm>
              <a:off x="4272" y="2352"/>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latin typeface="Times New Roman" charset="0"/>
                </a:rPr>
                <a:t>B</a:t>
              </a:r>
            </a:p>
          </p:txBody>
        </p:sp>
        <p:sp>
          <p:nvSpPr>
            <p:cNvPr id="22593" name="文本框 19653"/>
            <p:cNvSpPr txBox="1">
              <a:spLocks noChangeArrowheads="1"/>
            </p:cNvSpPr>
            <p:nvPr/>
          </p:nvSpPr>
          <p:spPr bwMode="auto">
            <a:xfrm>
              <a:off x="5568" y="2640"/>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latin typeface="Times New Roman" charset="0"/>
                </a:rPr>
                <a:t>C</a:t>
              </a:r>
            </a:p>
          </p:txBody>
        </p:sp>
        <p:sp>
          <p:nvSpPr>
            <p:cNvPr id="22594" name="文本框 19654"/>
            <p:cNvSpPr txBox="1">
              <a:spLocks noChangeArrowheads="1"/>
            </p:cNvSpPr>
            <p:nvPr/>
          </p:nvSpPr>
          <p:spPr bwMode="auto">
            <a:xfrm>
              <a:off x="5952" y="1344"/>
              <a:ext cx="43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latin typeface="Times New Roman" charset="0"/>
                </a:rPr>
                <a:t>D</a:t>
              </a:r>
            </a:p>
          </p:txBody>
        </p:sp>
      </p:grpSp>
      <p:grpSp>
        <p:nvGrpSpPr>
          <p:cNvPr id="19656" name="组合 19655"/>
          <p:cNvGrpSpPr>
            <a:grpSpLocks/>
          </p:cNvGrpSpPr>
          <p:nvPr/>
        </p:nvGrpSpPr>
        <p:grpSpPr bwMode="auto">
          <a:xfrm>
            <a:off x="7400925" y="4433888"/>
            <a:ext cx="3276600" cy="2133600"/>
            <a:chOff x="4848" y="2832"/>
            <a:chExt cx="2064" cy="1344"/>
          </a:xfrm>
        </p:grpSpPr>
        <p:grpSp>
          <p:nvGrpSpPr>
            <p:cNvPr id="22596" name="组合 19656"/>
            <p:cNvGrpSpPr>
              <a:grpSpLocks/>
            </p:cNvGrpSpPr>
            <p:nvPr/>
          </p:nvGrpSpPr>
          <p:grpSpPr bwMode="auto">
            <a:xfrm>
              <a:off x="5088" y="3168"/>
              <a:ext cx="1584" cy="816"/>
              <a:chOff x="1824" y="3408"/>
              <a:chExt cx="1584" cy="816"/>
            </a:xfrm>
          </p:grpSpPr>
          <p:grpSp>
            <p:nvGrpSpPr>
              <p:cNvPr id="22597" name="组合 19657"/>
              <p:cNvGrpSpPr>
                <a:grpSpLocks/>
              </p:cNvGrpSpPr>
              <p:nvPr/>
            </p:nvGrpSpPr>
            <p:grpSpPr bwMode="auto">
              <a:xfrm>
                <a:off x="1824" y="3408"/>
                <a:ext cx="1584" cy="816"/>
                <a:chOff x="1824" y="3408"/>
                <a:chExt cx="1584" cy="816"/>
              </a:xfrm>
            </p:grpSpPr>
            <p:grpSp>
              <p:nvGrpSpPr>
                <p:cNvPr id="22598" name="组合 19658"/>
                <p:cNvGrpSpPr>
                  <a:grpSpLocks/>
                </p:cNvGrpSpPr>
                <p:nvPr/>
              </p:nvGrpSpPr>
              <p:grpSpPr bwMode="auto">
                <a:xfrm>
                  <a:off x="1824" y="3408"/>
                  <a:ext cx="1584" cy="816"/>
                  <a:chOff x="480" y="2400"/>
                  <a:chExt cx="1584" cy="816"/>
                </a:xfrm>
              </p:grpSpPr>
              <p:sp>
                <p:nvSpPr>
                  <p:cNvPr id="22599" name="直接连接符 19659"/>
                  <p:cNvSpPr>
                    <a:spLocks noChangeShapeType="1"/>
                  </p:cNvSpPr>
                  <p:nvPr/>
                </p:nvSpPr>
                <p:spPr bwMode="auto">
                  <a:xfrm>
                    <a:off x="480" y="3216"/>
                    <a:ext cx="1392" cy="0"/>
                  </a:xfrm>
                  <a:prstGeom prst="line">
                    <a:avLst/>
                  </a:prstGeom>
                  <a:noFill/>
                  <a:ln w="57150">
                    <a:solidFill>
                      <a:srgbClr val="FF00FF"/>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2600" name="直接连接符 19660"/>
                  <p:cNvSpPr>
                    <a:spLocks noChangeShapeType="1"/>
                  </p:cNvSpPr>
                  <p:nvPr/>
                </p:nvSpPr>
                <p:spPr bwMode="auto">
                  <a:xfrm>
                    <a:off x="624" y="2400"/>
                    <a:ext cx="1440" cy="0"/>
                  </a:xfrm>
                  <a:prstGeom prst="line">
                    <a:avLst/>
                  </a:prstGeom>
                  <a:noFill/>
                  <a:ln w="57150">
                    <a:solidFill>
                      <a:srgbClr val="FF00FF"/>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2601" name="直接连接符 19661"/>
                  <p:cNvSpPr>
                    <a:spLocks noChangeShapeType="1"/>
                  </p:cNvSpPr>
                  <p:nvPr/>
                </p:nvSpPr>
                <p:spPr bwMode="auto">
                  <a:xfrm flipV="1">
                    <a:off x="480" y="2400"/>
                    <a:ext cx="1584" cy="816"/>
                  </a:xfrm>
                  <a:prstGeom prst="line">
                    <a:avLst/>
                  </a:prstGeom>
                  <a:noFill/>
                  <a:ln w="57150">
                    <a:solidFill>
                      <a:srgbClr val="FF00FF"/>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sp>
              <p:nvSpPr>
                <p:cNvPr id="22602" name="任意多边形 19662"/>
                <p:cNvSpPr>
                  <a:spLocks noChangeArrowheads="1"/>
                </p:cNvSpPr>
                <p:nvPr/>
              </p:nvSpPr>
              <p:spPr bwMode="auto">
                <a:xfrm rot="19682738" flipH="1">
                  <a:off x="3072" y="3408"/>
                  <a:ext cx="48" cy="144"/>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FF"/>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2603" name="任意多边形 19663"/>
                <p:cNvSpPr>
                  <a:spLocks noChangeArrowheads="1"/>
                </p:cNvSpPr>
                <p:nvPr/>
              </p:nvSpPr>
              <p:spPr bwMode="auto">
                <a:xfrm>
                  <a:off x="2160" y="4080"/>
                  <a:ext cx="48" cy="144"/>
                </a:xfrm>
                <a:custGeom>
                  <a:avLst/>
                  <a:gdLst>
                    <a:gd name="T0" fmla="*/ 0 w 21600"/>
                    <a:gd name="T1" fmla="*/ 0 h 21600"/>
                    <a:gd name="T2" fmla="*/ 21600 w 21600"/>
                    <a:gd name="T3" fmla="*/ 21600 h 21600"/>
                    <a:gd name="T4" fmla="*/ 21600 w 21600"/>
                    <a:gd name="T5" fmla="*/ 21600 h 21600"/>
                    <a:gd name="T6" fmla="*/ 32400 w 21600"/>
                    <a:gd name="T7" fmla="*/ 0 h 21600"/>
                    <a:gd name="T8" fmla="*/ 43200 w 21600"/>
                    <a:gd name="T9" fmla="*/ 21600 h 21600"/>
                    <a:gd name="T10" fmla="*/ 42648 w 21600"/>
                    <a:gd name="T11" fmla="*/ 28436 h 21600"/>
                    <a:gd name="T12" fmla="*/ 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fill="none">
                      <a:moveTo>
                        <a:pt x="0" y="0"/>
                      </a:moveTo>
                      <a:cubicBezTo>
                        <a:pt x="11929" y="0"/>
                        <a:pt x="21600" y="9671"/>
                        <a:pt x="21600" y="21600"/>
                      </a:cubicBezTo>
                    </a:path>
                    <a:path w="21600" h="21600" stroke="0">
                      <a:moveTo>
                        <a:pt x="21600" y="21600"/>
                      </a:moveTo>
                      <a:cubicBezTo>
                        <a:pt x="21600" y="9671"/>
                        <a:pt x="26435" y="0"/>
                        <a:pt x="32400" y="0"/>
                      </a:cubicBezTo>
                      <a:cubicBezTo>
                        <a:pt x="38365" y="0"/>
                        <a:pt x="43200" y="9671"/>
                        <a:pt x="43200" y="21600"/>
                      </a:cubicBezTo>
                      <a:cubicBezTo>
                        <a:pt x="43200" y="23991"/>
                        <a:pt x="43006" y="26290"/>
                        <a:pt x="42648" y="28436"/>
                      </a:cubicBezTo>
                      <a:lnTo>
                        <a:pt x="0" y="0"/>
                      </a:lnTo>
                      <a:close/>
                    </a:path>
                  </a:pathLst>
                </a:custGeom>
                <a:noFill/>
                <a:ln w="38100">
                  <a:solidFill>
                    <a:srgbClr val="FF00FF"/>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grpSp>
          <p:sp>
            <p:nvSpPr>
              <p:cNvPr id="22604" name="文本框 19664"/>
              <p:cNvSpPr txBox="1">
                <a:spLocks noChangeArrowheads="1"/>
              </p:cNvSpPr>
              <p:nvPr/>
            </p:nvSpPr>
            <p:spPr bwMode="auto">
              <a:xfrm>
                <a:off x="2304" y="3936"/>
                <a:ext cx="19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2</a:t>
                </a:r>
              </a:p>
            </p:txBody>
          </p:sp>
          <p:sp>
            <p:nvSpPr>
              <p:cNvPr id="22605" name="文本框 19665"/>
              <p:cNvSpPr txBox="1">
                <a:spLocks noChangeArrowheads="1"/>
              </p:cNvSpPr>
              <p:nvPr/>
            </p:nvSpPr>
            <p:spPr bwMode="auto">
              <a:xfrm>
                <a:off x="2784" y="3408"/>
                <a:ext cx="19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3</a:t>
                </a:r>
              </a:p>
            </p:txBody>
          </p:sp>
        </p:grpSp>
        <p:sp>
          <p:nvSpPr>
            <p:cNvPr id="22606" name="文本框 19666"/>
            <p:cNvSpPr txBox="1">
              <a:spLocks noChangeArrowheads="1"/>
            </p:cNvSpPr>
            <p:nvPr/>
          </p:nvSpPr>
          <p:spPr bwMode="auto">
            <a:xfrm>
              <a:off x="5088" y="2832"/>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latin typeface="Times New Roman" charset="0"/>
                </a:rPr>
                <a:t>A</a:t>
              </a:r>
            </a:p>
          </p:txBody>
        </p:sp>
        <p:sp>
          <p:nvSpPr>
            <p:cNvPr id="22607" name="文本框 19667"/>
            <p:cNvSpPr txBox="1">
              <a:spLocks noChangeArrowheads="1"/>
            </p:cNvSpPr>
            <p:nvPr/>
          </p:nvSpPr>
          <p:spPr bwMode="auto">
            <a:xfrm>
              <a:off x="4848" y="3888"/>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latin typeface="Times New Roman" charset="0"/>
                </a:rPr>
                <a:t>B</a:t>
              </a:r>
            </a:p>
          </p:txBody>
        </p:sp>
        <p:sp>
          <p:nvSpPr>
            <p:cNvPr id="22608" name="文本框 19668"/>
            <p:cNvSpPr txBox="1">
              <a:spLocks noChangeArrowheads="1"/>
            </p:cNvSpPr>
            <p:nvPr/>
          </p:nvSpPr>
          <p:spPr bwMode="auto">
            <a:xfrm>
              <a:off x="6432" y="2880"/>
              <a:ext cx="48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latin typeface="Times New Roman" charset="0"/>
                </a:rPr>
                <a:t>D</a:t>
              </a:r>
            </a:p>
          </p:txBody>
        </p:sp>
        <p:sp>
          <p:nvSpPr>
            <p:cNvPr id="22609" name="文本框 19669"/>
            <p:cNvSpPr txBox="1">
              <a:spLocks noChangeArrowheads="1"/>
            </p:cNvSpPr>
            <p:nvPr/>
          </p:nvSpPr>
          <p:spPr bwMode="auto">
            <a:xfrm>
              <a:off x="6384" y="3696"/>
              <a:ext cx="3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latin typeface="Times New Roman" charset="0"/>
                </a:rPr>
                <a:t>C</a:t>
              </a:r>
            </a:p>
          </p:txBody>
        </p:sp>
      </p:grpSp>
      <p:grpSp>
        <p:nvGrpSpPr>
          <p:cNvPr id="19671" name="组合 19670"/>
          <p:cNvGrpSpPr>
            <a:grpSpLocks/>
          </p:cNvGrpSpPr>
          <p:nvPr/>
        </p:nvGrpSpPr>
        <p:grpSpPr bwMode="auto">
          <a:xfrm>
            <a:off x="5318126" y="3505200"/>
            <a:ext cx="1768475" cy="617538"/>
            <a:chOff x="2390" y="1152"/>
            <a:chExt cx="1114" cy="389"/>
          </a:xfrm>
        </p:grpSpPr>
        <p:sp>
          <p:nvSpPr>
            <p:cNvPr id="22611" name="右箭头 19671"/>
            <p:cNvSpPr>
              <a:spLocks noChangeArrowheads="1"/>
            </p:cNvSpPr>
            <p:nvPr/>
          </p:nvSpPr>
          <p:spPr bwMode="auto">
            <a:xfrm rot="-866492">
              <a:off x="2390" y="1344"/>
              <a:ext cx="1114" cy="197"/>
            </a:xfrm>
            <a:prstGeom prst="rightArrow">
              <a:avLst>
                <a:gd name="adj1" fmla="val 50000"/>
                <a:gd name="adj2" fmla="val 141318"/>
              </a:avLst>
            </a:prstGeom>
            <a:solidFill>
              <a:schemeClr val="accent1"/>
            </a:solidFill>
            <a:ln w="9525">
              <a:solidFill>
                <a:schemeClr val="tx1"/>
              </a:solidFill>
              <a:miter lim="800000"/>
              <a:headEnd/>
              <a:tailEnd/>
            </a:ln>
          </p:spPr>
          <p:txBody>
            <a:bodyPr/>
            <a:lstStyle/>
            <a:p>
              <a:endParaRPr lang="zh-CN" altLang="en-US">
                <a:latin typeface="Times New Roman" charset="0"/>
              </a:endParaRPr>
            </a:p>
          </p:txBody>
        </p:sp>
        <p:sp>
          <p:nvSpPr>
            <p:cNvPr id="22612" name="文本框 19672"/>
            <p:cNvSpPr txBox="1">
              <a:spLocks noChangeArrowheads="1"/>
            </p:cNvSpPr>
            <p:nvPr/>
          </p:nvSpPr>
          <p:spPr bwMode="auto">
            <a:xfrm>
              <a:off x="2592" y="1152"/>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(1)</a:t>
              </a:r>
            </a:p>
          </p:txBody>
        </p:sp>
      </p:grpSp>
      <p:grpSp>
        <p:nvGrpSpPr>
          <p:cNvPr id="19674" name="组合 19673"/>
          <p:cNvGrpSpPr>
            <a:grpSpLocks/>
          </p:cNvGrpSpPr>
          <p:nvPr/>
        </p:nvGrpSpPr>
        <p:grpSpPr bwMode="auto">
          <a:xfrm>
            <a:off x="5181601" y="4876800"/>
            <a:ext cx="1768475" cy="617538"/>
            <a:chOff x="2304" y="3931"/>
            <a:chExt cx="1114" cy="389"/>
          </a:xfrm>
        </p:grpSpPr>
        <p:sp>
          <p:nvSpPr>
            <p:cNvPr id="22614" name="右箭头 19674"/>
            <p:cNvSpPr>
              <a:spLocks noChangeArrowheads="1"/>
            </p:cNvSpPr>
            <p:nvPr/>
          </p:nvSpPr>
          <p:spPr bwMode="auto">
            <a:xfrm rot="708059">
              <a:off x="2304" y="3931"/>
              <a:ext cx="1114" cy="197"/>
            </a:xfrm>
            <a:prstGeom prst="rightArrow">
              <a:avLst>
                <a:gd name="adj1" fmla="val 50000"/>
                <a:gd name="adj2" fmla="val 141318"/>
              </a:avLst>
            </a:prstGeom>
            <a:solidFill>
              <a:schemeClr val="accent1"/>
            </a:solidFill>
            <a:ln w="9525">
              <a:solidFill>
                <a:schemeClr val="tx1"/>
              </a:solidFill>
              <a:miter lim="800000"/>
              <a:headEnd/>
              <a:tailEnd/>
            </a:ln>
          </p:spPr>
          <p:txBody>
            <a:bodyPr/>
            <a:lstStyle/>
            <a:p>
              <a:endParaRPr lang="zh-CN" altLang="en-US">
                <a:latin typeface="Times New Roman" charset="0"/>
              </a:endParaRPr>
            </a:p>
          </p:txBody>
        </p:sp>
        <p:sp>
          <p:nvSpPr>
            <p:cNvPr id="22615" name="文本框 19675"/>
            <p:cNvSpPr txBox="1">
              <a:spLocks noChangeArrowheads="1"/>
            </p:cNvSpPr>
            <p:nvPr/>
          </p:nvSpPr>
          <p:spPr bwMode="auto">
            <a:xfrm>
              <a:off x="2400" y="4032"/>
              <a:ext cx="52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（2）</a:t>
              </a:r>
            </a:p>
          </p:txBody>
        </p:sp>
      </p:grpSp>
    </p:spTree>
    <p:extLst>
      <p:ext uri="{BB962C8B-B14F-4D97-AF65-F5344CB8AC3E}">
        <p14:creationId xmlns:p14="http://schemas.microsoft.com/office/powerpoint/2010/main" val="948862046"/>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arn(outVertical)">
                                      <p:cBhvr>
                                        <p:cTn id="7" dur="500"/>
                                        <p:tgtEl>
                                          <p:spTgt spid="19458"/>
                                        </p:tgtEl>
                                      </p:cBhvr>
                                    </p:animEffect>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19490"/>
                                        </p:tgtEl>
                                        <p:attrNameLst>
                                          <p:attrName>style.visibility</p:attrName>
                                        </p:attrNameLst>
                                      </p:cBhvr>
                                      <p:to>
                                        <p:strVal val="visible"/>
                                      </p:to>
                                    </p:set>
                                  </p:childTnLst>
                                  <p:subTnLst>
                                    <p:set>
                                      <p:cBhvr override="childStyle">
                                        <p:cTn dur="1" fill="hold" display="0" masterRel="nextClick" afterEffect="1"/>
                                        <p:tgtEl>
                                          <p:spTgt spid="19490"/>
                                        </p:tgtEl>
                                        <p:attrNameLst>
                                          <p:attrName>style.visibility</p:attrName>
                                        </p:attrNameLst>
                                      </p:cBhvr>
                                      <p:to>
                                        <p:strVal val="hidden"/>
                                      </p:to>
                                    </p:set>
                                    <p:audio>
                                      <p:cMediaNode>
                                        <p:cTn display="0" masterRel="sameClick">
                                          <p:stCondLst>
                                            <p:cond evt="begin" delay="0">
                                              <p:tn val="10"/>
                                            </p:cond>
                                          </p:stCondLst>
                                          <p:endCondLst>
                                            <p:cond evt="onStopAudio" delay="0">
                                              <p:tgtEl>
                                                <p:sldTgt/>
                                              </p:tgtEl>
                                            </p:cond>
                                          </p:endCondLst>
                                        </p:cTn>
                                        <p:tgtEl>
                                          <p:sndTgt r:embed="rId3" name="chimes.wav"/>
                                        </p:tgtEl>
                                      </p:cMediaNode>
                                    </p:audio>
                                  </p:sub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499"/>
                                          </p:stCondLst>
                                        </p:cTn>
                                        <p:tgtEl>
                                          <p:spTgt spid="19642"/>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chimes.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499"/>
                                          </p:stCondLst>
                                        </p:cTn>
                                        <p:tgtEl>
                                          <p:spTgt spid="19671"/>
                                        </p:tgtEl>
                                        <p:attrNameLst>
                                          <p:attrName>style.visibility</p:attrName>
                                        </p:attrNameLst>
                                      </p:cBhvr>
                                      <p:to>
                                        <p:strVal val="visible"/>
                                      </p:to>
                                    </p:set>
                                  </p:childTnLst>
                                  <p:subTnLst>
                                    <p:audio>
                                      <p:cMediaNode>
                                        <p:cTn display="0" masterRel="sameClick">
                                          <p:stCondLst>
                                            <p:cond evt="begin" delay="0">
                                              <p:tn val="18"/>
                                            </p:cond>
                                          </p:stCondLst>
                                          <p:endCondLst>
                                            <p:cond evt="onStopAudio" delay="0">
                                              <p:tgtEl>
                                                <p:sldTgt/>
                                              </p:tgtEl>
                                            </p:cond>
                                          </p:endCondLst>
                                        </p:cTn>
                                        <p:tgtEl>
                                          <p:sndTgt r:embed="rId3" name="chimes.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19488"/>
                                        </p:tgtEl>
                                        <p:attrNameLst>
                                          <p:attrName>style.visibility</p:attrName>
                                        </p:attrNameLst>
                                      </p:cBhvr>
                                      <p:to>
                                        <p:strVal val="visible"/>
                                      </p:to>
                                    </p:set>
                                    <p:animEffect transition="in" filter="slide(fromBottom)">
                                      <p:cBhvr>
                                        <p:cTn id="24" dur="500"/>
                                        <p:tgtEl>
                                          <p:spTgt spid="19488"/>
                                        </p:tgtEl>
                                      </p:cBhvr>
                                    </p:animEffect>
                                  </p:childTnLst>
                                  <p:subTnLst>
                                    <p:audio>
                                      <p:cMediaNode>
                                        <p:cTn display="0" masterRel="sameClick">
                                          <p:stCondLst>
                                            <p:cond evt="begin" delay="0">
                                              <p:tn val="22"/>
                                            </p:cond>
                                          </p:stCondLst>
                                          <p:endCondLst>
                                            <p:cond evt="onStopAudio" delay="0">
                                              <p:tgtEl>
                                                <p:sldTgt/>
                                              </p:tgtEl>
                                            </p:cond>
                                          </p:endCondLst>
                                        </p:cTn>
                                        <p:tgtEl>
                                          <p:sndTgt r:embed="rId3" name="chimes.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19487"/>
                                        </p:tgtEl>
                                        <p:attrNameLst>
                                          <p:attrName>style.visibility</p:attrName>
                                        </p:attrNameLst>
                                      </p:cBhvr>
                                      <p:to>
                                        <p:strVal val="visible"/>
                                      </p:to>
                                    </p:set>
                                    <p:animEffect transition="in" filter="slide(fromBottom)">
                                      <p:cBhvr>
                                        <p:cTn id="29" dur="500"/>
                                        <p:tgtEl>
                                          <p:spTgt spid="19487"/>
                                        </p:tgtEl>
                                      </p:cBhvr>
                                    </p:animEffect>
                                  </p:childTnLst>
                                  <p:subTnLst>
                                    <p:audio>
                                      <p:cMediaNode>
                                        <p:cTn display="0" masterRel="sameClick">
                                          <p:stCondLst>
                                            <p:cond evt="begin" delay="0">
                                              <p:tn val="27"/>
                                            </p:cond>
                                          </p:stCondLst>
                                          <p:endCondLst>
                                            <p:cond evt="onStopAudio" delay="0">
                                              <p:tgtEl>
                                                <p:sldTgt/>
                                              </p:tgtEl>
                                            </p:cond>
                                          </p:endCondLst>
                                        </p:cTn>
                                        <p:tgtEl>
                                          <p:sndTgt r:embed="rId3" name="chimes.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12" presetClass="entr" presetSubtype="4" fill="hold" grpId="0" nodeType="clickEffect">
                                  <p:stCondLst>
                                    <p:cond delay="0"/>
                                  </p:stCondLst>
                                  <p:childTnLst>
                                    <p:set>
                                      <p:cBhvr>
                                        <p:cTn id="33" dur="1" fill="hold">
                                          <p:stCondLst>
                                            <p:cond delay="0"/>
                                          </p:stCondLst>
                                        </p:cTn>
                                        <p:tgtEl>
                                          <p:spTgt spid="19486"/>
                                        </p:tgtEl>
                                        <p:attrNameLst>
                                          <p:attrName>style.visibility</p:attrName>
                                        </p:attrNameLst>
                                      </p:cBhvr>
                                      <p:to>
                                        <p:strVal val="visible"/>
                                      </p:to>
                                    </p:set>
                                    <p:animEffect transition="in" filter="slide(fromBottom)">
                                      <p:cBhvr>
                                        <p:cTn id="34" dur="500"/>
                                        <p:tgtEl>
                                          <p:spTgt spid="19486"/>
                                        </p:tgtEl>
                                      </p:cBhvr>
                                    </p:animEffect>
                                  </p:childTnLst>
                                  <p:subTnLst>
                                    <p:audio>
                                      <p:cMediaNode>
                                        <p:cTn display="0" masterRel="sameClick">
                                          <p:stCondLst>
                                            <p:cond evt="begin" delay="0">
                                              <p:tn val="32"/>
                                            </p:cond>
                                          </p:stCondLst>
                                          <p:endCondLst>
                                            <p:cond evt="onStopAudio" delay="0">
                                              <p:tgtEl>
                                                <p:sldTgt/>
                                              </p:tgtEl>
                                            </p:cond>
                                          </p:endCondLst>
                                        </p:cTn>
                                        <p:tgtEl>
                                          <p:sndTgt r:embed="rId3" name="chimes.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12" presetClass="entr" presetSubtype="4" fill="hold" grpId="0" nodeType="clickEffect">
                                  <p:stCondLst>
                                    <p:cond delay="0"/>
                                  </p:stCondLst>
                                  <p:childTnLst>
                                    <p:set>
                                      <p:cBhvr>
                                        <p:cTn id="38" dur="1" fill="hold">
                                          <p:stCondLst>
                                            <p:cond delay="0"/>
                                          </p:stCondLst>
                                        </p:cTn>
                                        <p:tgtEl>
                                          <p:spTgt spid="19482"/>
                                        </p:tgtEl>
                                        <p:attrNameLst>
                                          <p:attrName>style.visibility</p:attrName>
                                        </p:attrNameLst>
                                      </p:cBhvr>
                                      <p:to>
                                        <p:strVal val="visible"/>
                                      </p:to>
                                    </p:set>
                                    <p:animEffect transition="in" filter="slide(fromBottom)">
                                      <p:cBhvr>
                                        <p:cTn id="39" dur="500"/>
                                        <p:tgtEl>
                                          <p:spTgt spid="19482"/>
                                        </p:tgtEl>
                                      </p:cBhvr>
                                    </p:animEffect>
                                  </p:childTnLst>
                                  <p:subTnLst>
                                    <p:audio>
                                      <p:cMediaNode>
                                        <p:cTn display="0" masterRel="sameClick">
                                          <p:stCondLst>
                                            <p:cond evt="begin" delay="0">
                                              <p:tn val="37"/>
                                            </p:cond>
                                          </p:stCondLst>
                                          <p:endCondLst>
                                            <p:cond evt="onStopAudio" delay="0">
                                              <p:tgtEl>
                                                <p:sldTgt/>
                                              </p:tgtEl>
                                            </p:cond>
                                          </p:endCondLst>
                                        </p:cTn>
                                        <p:tgtEl>
                                          <p:sndTgt r:embed="rId3" name="chimes.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nodeType="clickEffect">
                                  <p:stCondLst>
                                    <p:cond delay="0"/>
                                  </p:stCondLst>
                                  <p:childTnLst>
                                    <p:set>
                                      <p:cBhvr>
                                        <p:cTn id="43" dur="1" fill="hold">
                                          <p:stCondLst>
                                            <p:cond delay="499"/>
                                          </p:stCondLst>
                                        </p:cTn>
                                        <p:tgtEl>
                                          <p:spTgt spid="19562"/>
                                        </p:tgtEl>
                                        <p:attrNameLst>
                                          <p:attrName>style.visibility</p:attrName>
                                        </p:attrNameLst>
                                      </p:cBhvr>
                                      <p:to>
                                        <p:strVal val="visible"/>
                                      </p:to>
                                    </p:set>
                                  </p:childTnLst>
                                  <p:subTnLst>
                                    <p:set>
                                      <p:cBhvr override="childStyle">
                                        <p:cTn dur="1" fill="hold" display="0" masterRel="nextClick" afterEffect="1"/>
                                        <p:tgtEl>
                                          <p:spTgt spid="19562"/>
                                        </p:tgtEl>
                                        <p:attrNameLst>
                                          <p:attrName>style.visibility</p:attrName>
                                        </p:attrNameLst>
                                      </p:cBhvr>
                                      <p:to>
                                        <p:strVal val="hidden"/>
                                      </p:to>
                                    </p:set>
                                    <p:audio>
                                      <p:cMediaNode>
                                        <p:cTn display="0" masterRel="sameClick">
                                          <p:stCondLst>
                                            <p:cond evt="begin" delay="0">
                                              <p:tn val="42"/>
                                            </p:cond>
                                          </p:stCondLst>
                                          <p:endCondLst>
                                            <p:cond evt="onStopAudio" delay="0">
                                              <p:tgtEl>
                                                <p:sldTgt/>
                                              </p:tgtEl>
                                            </p:cond>
                                          </p:endCondLst>
                                        </p:cTn>
                                        <p:tgtEl>
                                          <p:sndTgt r:embed="rId4" name="type.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1" presetClass="entr" presetSubtype="0" fill="hold" nodeType="clickEffect">
                                  <p:stCondLst>
                                    <p:cond delay="0"/>
                                  </p:stCondLst>
                                  <p:childTnLst>
                                    <p:set>
                                      <p:cBhvr>
                                        <p:cTn id="47" dur="1" fill="hold">
                                          <p:stCondLst>
                                            <p:cond delay="499"/>
                                          </p:stCondLst>
                                        </p:cTn>
                                        <p:tgtEl>
                                          <p:spTgt spid="19656"/>
                                        </p:tgtEl>
                                        <p:attrNameLst>
                                          <p:attrName>style.visibility</p:attrName>
                                        </p:attrNameLst>
                                      </p:cBhvr>
                                      <p:to>
                                        <p:strVal val="visible"/>
                                      </p:to>
                                    </p:set>
                                  </p:childTnLst>
                                  <p:subTnLst>
                                    <p:audio>
                                      <p:cMediaNode>
                                        <p:cTn display="0" masterRel="sameClick">
                                          <p:stCondLst>
                                            <p:cond evt="begin" delay="0">
                                              <p:tn val="46"/>
                                            </p:cond>
                                          </p:stCondLst>
                                          <p:endCondLst>
                                            <p:cond evt="onStopAudio" delay="0">
                                              <p:tgtEl>
                                                <p:sldTgt/>
                                              </p:tgtEl>
                                            </p:cond>
                                          </p:endCondLst>
                                        </p:cTn>
                                        <p:tgtEl>
                                          <p:sndTgt r:embed="rId4" name="type.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1" presetClass="entr" presetSubtype="0" fill="hold" nodeType="clickEffect">
                                  <p:stCondLst>
                                    <p:cond delay="0"/>
                                  </p:stCondLst>
                                  <p:childTnLst>
                                    <p:set>
                                      <p:cBhvr>
                                        <p:cTn id="51" dur="1" fill="hold">
                                          <p:stCondLst>
                                            <p:cond delay="499"/>
                                          </p:stCondLst>
                                        </p:cTn>
                                        <p:tgtEl>
                                          <p:spTgt spid="19674"/>
                                        </p:tgtEl>
                                        <p:attrNameLst>
                                          <p:attrName>style.visibility</p:attrName>
                                        </p:attrNameLst>
                                      </p:cBhvr>
                                      <p:to>
                                        <p:strVal val="visible"/>
                                      </p:to>
                                    </p:set>
                                  </p:childTnLst>
                                  <p:subTnLst>
                                    <p:audio>
                                      <p:cMediaNode>
                                        <p:cTn display="0" masterRel="sameClick">
                                          <p:stCondLst>
                                            <p:cond evt="begin" delay="0">
                                              <p:tn val="50"/>
                                            </p:cond>
                                          </p:stCondLst>
                                          <p:endCondLst>
                                            <p:cond evt="onStopAudio" delay="0">
                                              <p:tgtEl>
                                                <p:sldTgt/>
                                              </p:tgtEl>
                                            </p:cond>
                                          </p:endCondLst>
                                        </p:cTn>
                                        <p:tgtEl>
                                          <p:sndTgt r:embed="rId4" name="type.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12" presetClass="entr" presetSubtype="4" fill="hold" grpId="0" nodeType="clickEffect">
                                  <p:stCondLst>
                                    <p:cond delay="0"/>
                                  </p:stCondLst>
                                  <p:childTnLst>
                                    <p:set>
                                      <p:cBhvr>
                                        <p:cTn id="55" dur="1" fill="hold">
                                          <p:stCondLst>
                                            <p:cond delay="0"/>
                                          </p:stCondLst>
                                        </p:cTn>
                                        <p:tgtEl>
                                          <p:spTgt spid="19485"/>
                                        </p:tgtEl>
                                        <p:attrNameLst>
                                          <p:attrName>style.visibility</p:attrName>
                                        </p:attrNameLst>
                                      </p:cBhvr>
                                      <p:to>
                                        <p:strVal val="visible"/>
                                      </p:to>
                                    </p:set>
                                    <p:animEffect transition="in" filter="slide(fromBottom)">
                                      <p:cBhvr>
                                        <p:cTn id="56" dur="500"/>
                                        <p:tgtEl>
                                          <p:spTgt spid="19485"/>
                                        </p:tgtEl>
                                      </p:cBhvr>
                                    </p:animEffect>
                                  </p:childTnLst>
                                  <p:subTnLst>
                                    <p:audio>
                                      <p:cMediaNode>
                                        <p:cTn display="0" masterRel="sameClick">
                                          <p:stCondLst>
                                            <p:cond evt="begin" delay="0">
                                              <p:tn val="54"/>
                                            </p:cond>
                                          </p:stCondLst>
                                          <p:endCondLst>
                                            <p:cond evt="onStopAudio" delay="0">
                                              <p:tgtEl>
                                                <p:sldTgt/>
                                              </p:tgtEl>
                                            </p:cond>
                                          </p:endCondLst>
                                        </p:cTn>
                                        <p:tgtEl>
                                          <p:sndTgt r:embed="rId4" name="type.wav"/>
                                        </p:tgtEl>
                                      </p:cMediaNode>
                                    </p:audio>
                                  </p:subTnLst>
                                </p:cTn>
                              </p:par>
                            </p:childTnLst>
                          </p:cTn>
                        </p:par>
                      </p:childTnLst>
                    </p:cTn>
                  </p:par>
                  <p:par>
                    <p:cTn id="57" fill="hold" nodeType="clickPar">
                      <p:stCondLst>
                        <p:cond delay="indefinite"/>
                      </p:stCondLst>
                      <p:childTnLst>
                        <p:par>
                          <p:cTn id="58" fill="hold" nodeType="withGroup">
                            <p:stCondLst>
                              <p:cond delay="0"/>
                            </p:stCondLst>
                            <p:childTnLst>
                              <p:par>
                                <p:cTn id="59" presetID="12" presetClass="entr" presetSubtype="4" fill="hold" grpId="0" nodeType="clickEffect">
                                  <p:stCondLst>
                                    <p:cond delay="0"/>
                                  </p:stCondLst>
                                  <p:childTnLst>
                                    <p:set>
                                      <p:cBhvr>
                                        <p:cTn id="60" dur="1" fill="hold">
                                          <p:stCondLst>
                                            <p:cond delay="0"/>
                                          </p:stCondLst>
                                        </p:cTn>
                                        <p:tgtEl>
                                          <p:spTgt spid="19484"/>
                                        </p:tgtEl>
                                        <p:attrNameLst>
                                          <p:attrName>style.visibility</p:attrName>
                                        </p:attrNameLst>
                                      </p:cBhvr>
                                      <p:to>
                                        <p:strVal val="visible"/>
                                      </p:to>
                                    </p:set>
                                    <p:animEffect transition="in" filter="slide(fromBottom)">
                                      <p:cBhvr>
                                        <p:cTn id="61" dur="500"/>
                                        <p:tgtEl>
                                          <p:spTgt spid="19484"/>
                                        </p:tgtEl>
                                      </p:cBhvr>
                                    </p:animEffect>
                                  </p:childTnLst>
                                  <p:subTnLst>
                                    <p:audio>
                                      <p:cMediaNode>
                                        <p:cTn display="0" masterRel="sameClick">
                                          <p:stCondLst>
                                            <p:cond evt="begin" delay="0">
                                              <p:tn val="59"/>
                                            </p:cond>
                                          </p:stCondLst>
                                          <p:endCondLst>
                                            <p:cond evt="onStopAudio" delay="0">
                                              <p:tgtEl>
                                                <p:sldTgt/>
                                              </p:tgtEl>
                                            </p:cond>
                                          </p:endCondLst>
                                        </p:cTn>
                                        <p:tgtEl>
                                          <p:sndTgt r:embed="rId4" name="type.wav"/>
                                        </p:tgtEl>
                                      </p:cMediaNode>
                                    </p:audio>
                                  </p:subTnLst>
                                </p:cTn>
                              </p:par>
                            </p:childTnLst>
                          </p:cTn>
                        </p:par>
                      </p:childTnLst>
                    </p:cTn>
                  </p:par>
                  <p:par>
                    <p:cTn id="62" fill="hold" nodeType="clickPar">
                      <p:stCondLst>
                        <p:cond delay="indefinite"/>
                      </p:stCondLst>
                      <p:childTnLst>
                        <p:par>
                          <p:cTn id="63" fill="hold" nodeType="withGroup">
                            <p:stCondLst>
                              <p:cond delay="0"/>
                            </p:stCondLst>
                            <p:childTnLst>
                              <p:par>
                                <p:cTn id="64" presetID="12" presetClass="entr" presetSubtype="4" fill="hold" grpId="0" nodeType="clickEffect">
                                  <p:stCondLst>
                                    <p:cond delay="0"/>
                                  </p:stCondLst>
                                  <p:childTnLst>
                                    <p:set>
                                      <p:cBhvr>
                                        <p:cTn id="65" dur="1" fill="hold">
                                          <p:stCondLst>
                                            <p:cond delay="0"/>
                                          </p:stCondLst>
                                        </p:cTn>
                                        <p:tgtEl>
                                          <p:spTgt spid="19483"/>
                                        </p:tgtEl>
                                        <p:attrNameLst>
                                          <p:attrName>style.visibility</p:attrName>
                                        </p:attrNameLst>
                                      </p:cBhvr>
                                      <p:to>
                                        <p:strVal val="visible"/>
                                      </p:to>
                                    </p:set>
                                    <p:animEffect transition="in" filter="slide(fromBottom)">
                                      <p:cBhvr>
                                        <p:cTn id="66" dur="500"/>
                                        <p:tgtEl>
                                          <p:spTgt spid="19483"/>
                                        </p:tgtEl>
                                      </p:cBhvr>
                                    </p:animEffect>
                                  </p:childTnLst>
                                  <p:subTnLst>
                                    <p:audio>
                                      <p:cMediaNode>
                                        <p:cTn display="0" masterRel="sameClick">
                                          <p:stCondLst>
                                            <p:cond evt="begin" delay="0">
                                              <p:tn val="64"/>
                                            </p:cond>
                                          </p:stCondLst>
                                          <p:endCondLst>
                                            <p:cond evt="onStopAudio" delay="0">
                                              <p:tgtEl>
                                                <p:sldTgt/>
                                              </p:tgtEl>
                                            </p:cond>
                                          </p:endCondLst>
                                        </p:cTn>
                                        <p:tgtEl>
                                          <p:sndTgt r:embed="rId4" name="type.wav"/>
                                        </p:tgtEl>
                                      </p:cMediaNode>
                                    </p:audio>
                                  </p:subTnLst>
                                </p:cTn>
                              </p:par>
                            </p:childTnLst>
                          </p:cTn>
                        </p:par>
                      </p:childTnLst>
                    </p:cTn>
                  </p:par>
                  <p:par>
                    <p:cTn id="67" fill="hold" nodeType="clickPar">
                      <p:stCondLst>
                        <p:cond delay="indefinite"/>
                      </p:stCondLst>
                      <p:childTnLst>
                        <p:par>
                          <p:cTn id="68" fill="hold" nodeType="withGroup">
                            <p:stCondLst>
                              <p:cond delay="0"/>
                            </p:stCondLst>
                            <p:childTnLst>
                              <p:par>
                                <p:cTn id="69" presetID="12" presetClass="entr" presetSubtype="4" fill="hold" grpId="0" nodeType="clickEffect">
                                  <p:stCondLst>
                                    <p:cond delay="0"/>
                                  </p:stCondLst>
                                  <p:childTnLst>
                                    <p:set>
                                      <p:cBhvr>
                                        <p:cTn id="70" dur="1" fill="hold">
                                          <p:stCondLst>
                                            <p:cond delay="0"/>
                                          </p:stCondLst>
                                        </p:cTn>
                                        <p:tgtEl>
                                          <p:spTgt spid="19489"/>
                                        </p:tgtEl>
                                        <p:attrNameLst>
                                          <p:attrName>style.visibility</p:attrName>
                                        </p:attrNameLst>
                                      </p:cBhvr>
                                      <p:to>
                                        <p:strVal val="visible"/>
                                      </p:to>
                                    </p:set>
                                    <p:animEffect transition="in" filter="slide(fromBottom)">
                                      <p:cBhvr>
                                        <p:cTn id="71" dur="500"/>
                                        <p:tgtEl>
                                          <p:spTgt spid="19489"/>
                                        </p:tgtEl>
                                      </p:cBhvr>
                                    </p:animEffect>
                                  </p:childTnLst>
                                  <p:subTnLst>
                                    <p:audio>
                                      <p:cMediaNode>
                                        <p:cTn display="0" masterRel="sameClick">
                                          <p:stCondLst>
                                            <p:cond evt="begin" delay="0">
                                              <p:tn val="69"/>
                                            </p:cond>
                                          </p:stCondLst>
                                          <p:endCondLst>
                                            <p:cond evt="onStopAudio" delay="0">
                                              <p:tgtEl>
                                                <p:sldTgt/>
                                              </p:tgtEl>
                                            </p:cond>
                                          </p:endCondLst>
                                        </p:cTn>
                                        <p:tgtEl>
                                          <p:sndTgt r:embed="rId4"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82" grpId="0"/>
      <p:bldP spid="19483" grpId="0"/>
      <p:bldP spid="19484" grpId="0"/>
      <p:bldP spid="19485" grpId="0"/>
      <p:bldP spid="19486" grpId="0"/>
      <p:bldP spid="19487" grpId="0"/>
      <p:bldP spid="19488" grpId="0"/>
      <p:bldP spid="19489"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图片 1" descr="图片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4" name="AutoShape 4"/>
          <p:cNvSpPr>
            <a:spLocks noChangeArrowheads="1"/>
          </p:cNvSpPr>
          <p:nvPr/>
        </p:nvSpPr>
        <p:spPr bwMode="auto">
          <a:xfrm>
            <a:off x="1774825" y="620714"/>
            <a:ext cx="1728788" cy="1150937"/>
          </a:xfrm>
          <a:prstGeom prst="cloudCallout">
            <a:avLst>
              <a:gd name="adj1" fmla="val 16574"/>
              <a:gd name="adj2" fmla="val -4481"/>
            </a:avLst>
          </a:prstGeom>
          <a:solidFill>
            <a:srgbClr val="FF9900"/>
          </a:solidFill>
          <a:ln w="9525">
            <a:solidFill>
              <a:schemeClr val="tx1"/>
            </a:solidFill>
            <a:round/>
            <a:headEnd/>
            <a:tailEnd/>
          </a:ln>
        </p:spPr>
        <p:txBody>
          <a:bodyPr/>
          <a:lstStyle/>
          <a:p>
            <a:pPr algn="ctr">
              <a:spcBef>
                <a:spcPct val="0"/>
              </a:spcBef>
            </a:pPr>
            <a:r>
              <a:rPr lang="zh-CN" altLang="en-US" b="1">
                <a:solidFill>
                  <a:srgbClr val="006600"/>
                </a:solidFill>
              </a:rPr>
              <a:t>例</a:t>
            </a:r>
            <a:r>
              <a:rPr lang="en-US" altLang="zh-CN" b="1">
                <a:solidFill>
                  <a:srgbClr val="006600"/>
                </a:solidFill>
              </a:rPr>
              <a:t>2</a:t>
            </a:r>
          </a:p>
        </p:txBody>
      </p:sp>
      <p:sp>
        <p:nvSpPr>
          <p:cNvPr id="23555" name="Text Box 5"/>
          <p:cNvSpPr txBox="1">
            <a:spLocks noChangeArrowheads="1"/>
          </p:cNvSpPr>
          <p:nvPr/>
        </p:nvSpPr>
        <p:spPr bwMode="auto">
          <a:xfrm>
            <a:off x="1703389" y="1412875"/>
            <a:ext cx="8207375" cy="421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600" b="1">
                <a:solidFill>
                  <a:srgbClr val="000066"/>
                </a:solidFill>
              </a:rPr>
              <a:t>             </a:t>
            </a:r>
            <a:r>
              <a:rPr lang="zh-CN" altLang="en-US" sz="3600" b="1">
                <a:solidFill>
                  <a:srgbClr val="000066"/>
                </a:solidFill>
              </a:rPr>
              <a:t>如图：直线</a:t>
            </a:r>
            <a:r>
              <a:rPr lang="en-US" altLang="zh-CN" sz="3600" b="1">
                <a:solidFill>
                  <a:srgbClr val="000066"/>
                </a:solidFill>
              </a:rPr>
              <a:t>DE,BC</a:t>
            </a:r>
            <a:r>
              <a:rPr lang="zh-CN" altLang="en-US" sz="3600" b="1">
                <a:solidFill>
                  <a:srgbClr val="000066"/>
                </a:solidFill>
              </a:rPr>
              <a:t>被直线</a:t>
            </a:r>
            <a:r>
              <a:rPr lang="en-US" altLang="zh-CN" sz="3600" b="1">
                <a:solidFill>
                  <a:srgbClr val="000066"/>
                </a:solidFill>
              </a:rPr>
              <a:t>AB</a:t>
            </a:r>
            <a:r>
              <a:rPr lang="zh-CN" altLang="en-US" sz="3600" b="1">
                <a:solidFill>
                  <a:srgbClr val="000066"/>
                </a:solidFill>
              </a:rPr>
              <a:t>所截</a:t>
            </a:r>
            <a:r>
              <a:rPr lang="en-US" altLang="zh-CN" sz="3600" b="1">
                <a:solidFill>
                  <a:srgbClr val="000066"/>
                </a:solidFill>
              </a:rPr>
              <a:t>. </a:t>
            </a:r>
          </a:p>
          <a:p>
            <a:pPr>
              <a:spcBef>
                <a:spcPct val="50000"/>
              </a:spcBef>
            </a:pPr>
            <a:r>
              <a:rPr lang="zh-CN" altLang="en-US" sz="3600" b="1">
                <a:solidFill>
                  <a:srgbClr val="000066"/>
                </a:solidFill>
              </a:rPr>
              <a:t>（</a:t>
            </a:r>
            <a:r>
              <a:rPr lang="en-US" altLang="zh-CN" sz="3600" b="1">
                <a:solidFill>
                  <a:srgbClr val="000066"/>
                </a:solidFill>
              </a:rPr>
              <a:t>1</a:t>
            </a:r>
            <a:r>
              <a:rPr lang="zh-CN" altLang="en-US" sz="3600" b="1">
                <a:solidFill>
                  <a:srgbClr val="000066"/>
                </a:solidFill>
              </a:rPr>
              <a:t>）∠</a:t>
            </a:r>
            <a:r>
              <a:rPr lang="en-US" altLang="zh-CN" sz="3600" b="1">
                <a:solidFill>
                  <a:srgbClr val="000066"/>
                </a:solidFill>
              </a:rPr>
              <a:t>1</a:t>
            </a:r>
            <a:r>
              <a:rPr lang="zh-CN" altLang="en-US" sz="3600" b="1">
                <a:solidFill>
                  <a:srgbClr val="000066"/>
                </a:solidFill>
              </a:rPr>
              <a:t>与∠</a:t>
            </a:r>
            <a:r>
              <a:rPr lang="en-US" altLang="zh-CN" sz="3600" b="1">
                <a:solidFill>
                  <a:srgbClr val="000066"/>
                </a:solidFill>
              </a:rPr>
              <a:t>2</a:t>
            </a:r>
            <a:r>
              <a:rPr lang="zh-CN" altLang="en-US" sz="3600" b="1">
                <a:solidFill>
                  <a:srgbClr val="000066"/>
                </a:solidFill>
              </a:rPr>
              <a:t>， ∠</a:t>
            </a:r>
            <a:r>
              <a:rPr lang="en-US" altLang="zh-CN" sz="3600" b="1">
                <a:solidFill>
                  <a:srgbClr val="000066"/>
                </a:solidFill>
              </a:rPr>
              <a:t>1</a:t>
            </a:r>
            <a:r>
              <a:rPr lang="zh-CN" altLang="en-US" sz="3600" b="1">
                <a:solidFill>
                  <a:srgbClr val="000066"/>
                </a:solidFill>
              </a:rPr>
              <a:t>和 ∠</a:t>
            </a:r>
            <a:r>
              <a:rPr lang="en-US" altLang="zh-CN" sz="3600" b="1">
                <a:solidFill>
                  <a:srgbClr val="000066"/>
                </a:solidFill>
              </a:rPr>
              <a:t>3</a:t>
            </a:r>
            <a:r>
              <a:rPr lang="zh-CN" altLang="en-US" sz="3600" b="1">
                <a:solidFill>
                  <a:srgbClr val="000066"/>
                </a:solidFill>
              </a:rPr>
              <a:t>，</a:t>
            </a:r>
          </a:p>
          <a:p>
            <a:pPr>
              <a:spcBef>
                <a:spcPct val="50000"/>
              </a:spcBef>
            </a:pPr>
            <a:r>
              <a:rPr lang="zh-CN" altLang="en-US" sz="3600" b="1">
                <a:solidFill>
                  <a:srgbClr val="000066"/>
                </a:solidFill>
              </a:rPr>
              <a:t> ∠</a:t>
            </a:r>
            <a:r>
              <a:rPr lang="en-US" altLang="zh-CN" sz="3600" b="1">
                <a:solidFill>
                  <a:srgbClr val="000066"/>
                </a:solidFill>
              </a:rPr>
              <a:t>1</a:t>
            </a:r>
            <a:r>
              <a:rPr lang="zh-CN" altLang="en-US" sz="3600" b="1">
                <a:solidFill>
                  <a:srgbClr val="000066"/>
                </a:solidFill>
              </a:rPr>
              <a:t>和 ∠</a:t>
            </a:r>
            <a:r>
              <a:rPr lang="en-US" altLang="zh-CN" sz="3600" b="1">
                <a:solidFill>
                  <a:srgbClr val="000066"/>
                </a:solidFill>
              </a:rPr>
              <a:t>4</a:t>
            </a:r>
            <a:r>
              <a:rPr lang="zh-CN" altLang="en-US" sz="3600" b="1">
                <a:solidFill>
                  <a:srgbClr val="000066"/>
                </a:solidFill>
              </a:rPr>
              <a:t>各是什么角？</a:t>
            </a:r>
          </a:p>
          <a:p>
            <a:pPr>
              <a:spcBef>
                <a:spcPct val="50000"/>
              </a:spcBef>
            </a:pPr>
            <a:r>
              <a:rPr lang="zh-CN" altLang="en-US" sz="3600" b="1">
                <a:solidFill>
                  <a:srgbClr val="000066"/>
                </a:solidFill>
              </a:rPr>
              <a:t>（</a:t>
            </a:r>
            <a:r>
              <a:rPr lang="en-US" altLang="zh-CN" sz="3600" b="1">
                <a:solidFill>
                  <a:srgbClr val="000066"/>
                </a:solidFill>
              </a:rPr>
              <a:t>2</a:t>
            </a:r>
            <a:r>
              <a:rPr lang="zh-CN" altLang="en-US" sz="3600" b="1">
                <a:solidFill>
                  <a:srgbClr val="000066"/>
                </a:solidFill>
              </a:rPr>
              <a:t>）如果∠</a:t>
            </a:r>
            <a:r>
              <a:rPr lang="en-US" altLang="zh-CN" sz="3600" b="1">
                <a:solidFill>
                  <a:srgbClr val="000066"/>
                </a:solidFill>
              </a:rPr>
              <a:t>1=∠4</a:t>
            </a:r>
            <a:r>
              <a:rPr lang="zh-CN" altLang="en-US" sz="3600" b="1">
                <a:solidFill>
                  <a:srgbClr val="000066"/>
                </a:solidFill>
              </a:rPr>
              <a:t>，那么∠</a:t>
            </a:r>
            <a:r>
              <a:rPr lang="en-US" altLang="zh-CN" sz="3600" b="1">
                <a:solidFill>
                  <a:srgbClr val="000066"/>
                </a:solidFill>
              </a:rPr>
              <a:t>1</a:t>
            </a:r>
            <a:r>
              <a:rPr lang="zh-CN" altLang="en-US" sz="3600" b="1">
                <a:solidFill>
                  <a:srgbClr val="000066"/>
                </a:solidFill>
              </a:rPr>
              <a:t>与∠</a:t>
            </a:r>
            <a:r>
              <a:rPr lang="en-US" altLang="zh-CN" sz="3600" b="1">
                <a:solidFill>
                  <a:srgbClr val="000066"/>
                </a:solidFill>
              </a:rPr>
              <a:t>3</a:t>
            </a:r>
            <a:r>
              <a:rPr lang="zh-CN" altLang="en-US" sz="3600" b="1">
                <a:solidFill>
                  <a:srgbClr val="000066"/>
                </a:solidFill>
              </a:rPr>
              <a:t>相等吗？∠</a:t>
            </a:r>
            <a:r>
              <a:rPr lang="en-US" altLang="zh-CN" sz="3600" b="1">
                <a:solidFill>
                  <a:srgbClr val="000066"/>
                </a:solidFill>
              </a:rPr>
              <a:t>1</a:t>
            </a:r>
            <a:r>
              <a:rPr lang="zh-CN" altLang="en-US" sz="3600" b="1">
                <a:solidFill>
                  <a:srgbClr val="000066"/>
                </a:solidFill>
              </a:rPr>
              <a:t>与∠</a:t>
            </a:r>
            <a:r>
              <a:rPr lang="en-US" altLang="zh-CN" sz="3600" b="1">
                <a:solidFill>
                  <a:srgbClr val="000066"/>
                </a:solidFill>
              </a:rPr>
              <a:t>3</a:t>
            </a:r>
            <a:r>
              <a:rPr lang="zh-CN" altLang="en-US" sz="3600" b="1">
                <a:solidFill>
                  <a:srgbClr val="000066"/>
                </a:solidFill>
              </a:rPr>
              <a:t>互补吗？为什么？</a:t>
            </a:r>
          </a:p>
        </p:txBody>
      </p:sp>
      <p:grpSp>
        <p:nvGrpSpPr>
          <p:cNvPr id="23556" name="Group 48"/>
          <p:cNvGrpSpPr>
            <a:grpSpLocks noChangeAspect="1"/>
          </p:cNvGrpSpPr>
          <p:nvPr/>
        </p:nvGrpSpPr>
        <p:grpSpPr bwMode="auto">
          <a:xfrm>
            <a:off x="7175501" y="1828800"/>
            <a:ext cx="3057525" cy="2463800"/>
            <a:chOff x="1429" y="2296"/>
            <a:chExt cx="1926" cy="1552"/>
          </a:xfrm>
        </p:grpSpPr>
        <p:sp>
          <p:nvSpPr>
            <p:cNvPr id="23557" name="AutoShape 47"/>
            <p:cNvSpPr>
              <a:spLocks noChangeAspect="1" noChangeArrowheads="1" noTextEdit="1"/>
            </p:cNvSpPr>
            <p:nvPr/>
          </p:nvSpPr>
          <p:spPr bwMode="auto">
            <a:xfrm>
              <a:off x="1429" y="2296"/>
              <a:ext cx="1926" cy="1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Times New Roman" charset="0"/>
              </a:endParaRPr>
            </a:p>
          </p:txBody>
        </p:sp>
        <p:sp>
          <p:nvSpPr>
            <p:cNvPr id="23558" name="Arc 49"/>
            <p:cNvSpPr>
              <a:spLocks noChangeArrowheads="1"/>
            </p:cNvSpPr>
            <p:nvPr/>
          </p:nvSpPr>
          <p:spPr bwMode="auto">
            <a:xfrm>
              <a:off x="1573" y="3467"/>
              <a:ext cx="114" cy="85"/>
            </a:xfrm>
            <a:custGeom>
              <a:avLst/>
              <a:gdLst>
                <a:gd name="T0" fmla="*/ 15873 w 21600"/>
                <a:gd name="T1" fmla="*/ -1 h 14649"/>
                <a:gd name="T2" fmla="*/ 21600 w 21600"/>
                <a:gd name="T3" fmla="*/ 14649 h 14649"/>
                <a:gd name="T4" fmla="*/ 15873 w 21600"/>
                <a:gd name="T5" fmla="*/ -1 h 14649"/>
                <a:gd name="T6" fmla="*/ 21600 w 21600"/>
                <a:gd name="T7" fmla="*/ 14649 h 14649"/>
                <a:gd name="T8" fmla="*/ 0 w 21600"/>
                <a:gd name="T9" fmla="*/ 14649 h 14649"/>
              </a:gdLst>
              <a:ahLst/>
              <a:cxnLst>
                <a:cxn ang="0">
                  <a:pos x="T0" y="T1"/>
                </a:cxn>
                <a:cxn ang="0">
                  <a:pos x="T2" y="T3"/>
                </a:cxn>
                <a:cxn ang="0">
                  <a:pos x="T4" y="T5"/>
                </a:cxn>
                <a:cxn ang="0">
                  <a:pos x="T6" y="T7"/>
                </a:cxn>
                <a:cxn ang="0">
                  <a:pos x="T8" y="T9"/>
                </a:cxn>
              </a:cxnLst>
              <a:rect l="0" t="0" r="r" b="b"/>
              <a:pathLst>
                <a:path w="21600" h="14649" fill="none">
                  <a:moveTo>
                    <a:pt x="15873" y="-1"/>
                  </a:moveTo>
                  <a:cubicBezTo>
                    <a:pt x="19555" y="3989"/>
                    <a:pt x="21600" y="9219"/>
                    <a:pt x="21600" y="14649"/>
                  </a:cubicBezTo>
                </a:path>
                <a:path w="21600" h="14649" stroke="0">
                  <a:moveTo>
                    <a:pt x="15873" y="-1"/>
                  </a:moveTo>
                  <a:cubicBezTo>
                    <a:pt x="19555" y="3989"/>
                    <a:pt x="21600" y="9219"/>
                    <a:pt x="21600" y="14649"/>
                  </a:cubicBezTo>
                  <a:lnTo>
                    <a:pt x="0" y="14649"/>
                  </a:lnTo>
                  <a:close/>
                </a:path>
              </a:pathLst>
            </a:custGeom>
            <a:noFill/>
            <a:ln w="2857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3559" name="Arc 50"/>
            <p:cNvSpPr>
              <a:spLocks noChangeArrowheads="1"/>
            </p:cNvSpPr>
            <p:nvPr/>
          </p:nvSpPr>
          <p:spPr bwMode="auto">
            <a:xfrm>
              <a:off x="2047" y="2924"/>
              <a:ext cx="126" cy="95"/>
            </a:xfrm>
            <a:custGeom>
              <a:avLst/>
              <a:gdLst>
                <a:gd name="T0" fmla="*/ 6207 w 21595"/>
                <a:gd name="T1" fmla="*/ 15159 h 15159"/>
                <a:gd name="T2" fmla="*/ 0 w 21595"/>
                <a:gd name="T3" fmla="*/ 479 h 15159"/>
                <a:gd name="T4" fmla="*/ 6207 w 21595"/>
                <a:gd name="T5" fmla="*/ 15159 h 15159"/>
                <a:gd name="T6" fmla="*/ 0 w 21595"/>
                <a:gd name="T7" fmla="*/ 479 h 15159"/>
                <a:gd name="T8" fmla="*/ 21595 w 21595"/>
                <a:gd name="T9" fmla="*/ 0 h 15159"/>
              </a:gdLst>
              <a:ahLst/>
              <a:cxnLst>
                <a:cxn ang="0">
                  <a:pos x="T0" y="T1"/>
                </a:cxn>
                <a:cxn ang="0">
                  <a:pos x="T2" y="T3"/>
                </a:cxn>
                <a:cxn ang="0">
                  <a:pos x="T4" y="T5"/>
                </a:cxn>
                <a:cxn ang="0">
                  <a:pos x="T6" y="T7"/>
                </a:cxn>
                <a:cxn ang="0">
                  <a:pos x="T8" y="T9"/>
                </a:cxn>
              </a:cxnLst>
              <a:rect l="0" t="0" r="r" b="b"/>
              <a:pathLst>
                <a:path w="21595" h="15159" fill="none">
                  <a:moveTo>
                    <a:pt x="6207" y="15159"/>
                  </a:moveTo>
                  <a:cubicBezTo>
                    <a:pt x="2343" y="11236"/>
                    <a:pt x="122" y="5985"/>
                    <a:pt x="0" y="479"/>
                  </a:cubicBezTo>
                </a:path>
                <a:path w="21595" h="15159" stroke="0">
                  <a:moveTo>
                    <a:pt x="6207" y="15159"/>
                  </a:moveTo>
                  <a:cubicBezTo>
                    <a:pt x="2343" y="11236"/>
                    <a:pt x="122" y="5985"/>
                    <a:pt x="0" y="479"/>
                  </a:cubicBezTo>
                  <a:lnTo>
                    <a:pt x="21595" y="0"/>
                  </a:lnTo>
                  <a:close/>
                </a:path>
              </a:pathLst>
            </a:custGeom>
            <a:noFill/>
            <a:ln w="2857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3560" name="Arc 51"/>
            <p:cNvSpPr>
              <a:spLocks noChangeArrowheads="1"/>
            </p:cNvSpPr>
            <p:nvPr/>
          </p:nvSpPr>
          <p:spPr bwMode="auto">
            <a:xfrm>
              <a:off x="2119" y="2927"/>
              <a:ext cx="126" cy="79"/>
            </a:xfrm>
            <a:custGeom>
              <a:avLst/>
              <a:gdLst>
                <a:gd name="T0" fmla="*/ 37699 w 37699"/>
                <a:gd name="T1" fmla="*/ 0 h 21600"/>
                <a:gd name="T2" fmla="*/ 16099 w 37699"/>
                <a:gd name="T3" fmla="*/ 21600 h 21600"/>
                <a:gd name="T4" fmla="*/ 0 w 37699"/>
                <a:gd name="T5" fmla="*/ 14400 h 21600"/>
                <a:gd name="T6" fmla="*/ 37699 w 37699"/>
                <a:gd name="T7" fmla="*/ 0 h 21600"/>
                <a:gd name="T8" fmla="*/ 16099 w 37699"/>
                <a:gd name="T9" fmla="*/ 21600 h 21600"/>
                <a:gd name="T10" fmla="*/ 0 w 37699"/>
                <a:gd name="T11" fmla="*/ 14400 h 21600"/>
                <a:gd name="T12" fmla="*/ 16099 w 37699"/>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37699" h="21600" fill="none">
                  <a:moveTo>
                    <a:pt x="37699" y="0"/>
                  </a:moveTo>
                  <a:cubicBezTo>
                    <a:pt x="37699" y="11929"/>
                    <a:pt x="28028" y="21600"/>
                    <a:pt x="16099" y="21600"/>
                  </a:cubicBezTo>
                  <a:cubicBezTo>
                    <a:pt x="9952" y="21600"/>
                    <a:pt x="4097" y="18981"/>
                    <a:pt x="0" y="14400"/>
                  </a:cubicBezTo>
                </a:path>
                <a:path w="37699" h="21600" stroke="0">
                  <a:moveTo>
                    <a:pt x="37699" y="0"/>
                  </a:moveTo>
                  <a:cubicBezTo>
                    <a:pt x="37699" y="11929"/>
                    <a:pt x="28028" y="21600"/>
                    <a:pt x="16099" y="21600"/>
                  </a:cubicBezTo>
                  <a:cubicBezTo>
                    <a:pt x="9952" y="21600"/>
                    <a:pt x="4097" y="18981"/>
                    <a:pt x="0" y="14400"/>
                  </a:cubicBezTo>
                  <a:lnTo>
                    <a:pt x="16099" y="0"/>
                  </a:lnTo>
                  <a:close/>
                </a:path>
              </a:pathLst>
            </a:custGeom>
            <a:noFill/>
            <a:ln w="2857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3561" name="Arc 52"/>
            <p:cNvSpPr>
              <a:spLocks noChangeArrowheads="1"/>
            </p:cNvSpPr>
            <p:nvPr/>
          </p:nvSpPr>
          <p:spPr bwMode="auto">
            <a:xfrm>
              <a:off x="2173" y="2834"/>
              <a:ext cx="120" cy="93"/>
            </a:xfrm>
            <a:custGeom>
              <a:avLst/>
              <a:gdLst>
                <a:gd name="T0" fmla="*/ 15324 w 21600"/>
                <a:gd name="T1" fmla="*/ 0 h 15728"/>
                <a:gd name="T2" fmla="*/ 21600 w 21600"/>
                <a:gd name="T3" fmla="*/ 15222 h 15728"/>
                <a:gd name="T4" fmla="*/ 21594 w 21600"/>
                <a:gd name="T5" fmla="*/ 15728 h 15728"/>
                <a:gd name="T6" fmla="*/ 15324 w 21600"/>
                <a:gd name="T7" fmla="*/ 0 h 15728"/>
                <a:gd name="T8" fmla="*/ 21600 w 21600"/>
                <a:gd name="T9" fmla="*/ 15222 h 15728"/>
                <a:gd name="T10" fmla="*/ 21594 w 21600"/>
                <a:gd name="T11" fmla="*/ 15728 h 15728"/>
                <a:gd name="T12" fmla="*/ 0 w 21600"/>
                <a:gd name="T13" fmla="*/ 15222 h 15728"/>
              </a:gdLst>
              <a:ahLst/>
              <a:cxnLst>
                <a:cxn ang="0">
                  <a:pos x="T0" y="T1"/>
                </a:cxn>
                <a:cxn ang="0">
                  <a:pos x="T2" y="T3"/>
                </a:cxn>
                <a:cxn ang="0">
                  <a:pos x="T4" y="T5"/>
                </a:cxn>
                <a:cxn ang="0">
                  <a:pos x="T6" y="T7"/>
                </a:cxn>
                <a:cxn ang="0">
                  <a:pos x="T8" y="T9"/>
                </a:cxn>
                <a:cxn ang="0">
                  <a:pos x="T10" y="T11"/>
                </a:cxn>
                <a:cxn ang="0">
                  <a:pos x="T12" y="T13"/>
                </a:cxn>
              </a:cxnLst>
              <a:rect l="0" t="0" r="r" b="b"/>
              <a:pathLst>
                <a:path w="21600" h="15728" fill="none">
                  <a:moveTo>
                    <a:pt x="15324" y="0"/>
                  </a:moveTo>
                  <a:cubicBezTo>
                    <a:pt x="19344" y="4046"/>
                    <a:pt x="21600" y="9518"/>
                    <a:pt x="21600" y="15222"/>
                  </a:cubicBezTo>
                  <a:cubicBezTo>
                    <a:pt x="21600" y="15390"/>
                    <a:pt x="21598" y="15559"/>
                    <a:pt x="21594" y="15728"/>
                  </a:cubicBezTo>
                </a:path>
                <a:path w="21600" h="15728" stroke="0">
                  <a:moveTo>
                    <a:pt x="15324" y="0"/>
                  </a:moveTo>
                  <a:cubicBezTo>
                    <a:pt x="19344" y="4046"/>
                    <a:pt x="21600" y="9518"/>
                    <a:pt x="21600" y="15222"/>
                  </a:cubicBezTo>
                  <a:cubicBezTo>
                    <a:pt x="21600" y="15390"/>
                    <a:pt x="21598" y="15559"/>
                    <a:pt x="21594" y="15728"/>
                  </a:cubicBezTo>
                  <a:lnTo>
                    <a:pt x="0" y="15222"/>
                  </a:lnTo>
                  <a:close/>
                </a:path>
              </a:pathLst>
            </a:custGeom>
            <a:noFill/>
            <a:ln w="2857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23562" name="Line 53"/>
            <p:cNvSpPr>
              <a:spLocks noChangeShapeType="1"/>
            </p:cNvSpPr>
            <p:nvPr/>
          </p:nvSpPr>
          <p:spPr bwMode="auto">
            <a:xfrm flipH="1">
              <a:off x="1573" y="2375"/>
              <a:ext cx="1128" cy="1177"/>
            </a:xfrm>
            <a:prstGeom prst="line">
              <a:avLst/>
            </a:prstGeom>
            <a:noFill/>
            <a:ln w="28575">
              <a:solidFill>
                <a:srgbClr val="00008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3563" name="Line 54"/>
            <p:cNvSpPr>
              <a:spLocks noChangeShapeType="1"/>
            </p:cNvSpPr>
            <p:nvPr/>
          </p:nvSpPr>
          <p:spPr bwMode="auto">
            <a:xfrm>
              <a:off x="1573" y="3552"/>
              <a:ext cx="1710" cy="1"/>
            </a:xfrm>
            <a:prstGeom prst="line">
              <a:avLst/>
            </a:prstGeom>
            <a:noFill/>
            <a:ln w="28575">
              <a:solidFill>
                <a:srgbClr val="00008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3564" name="Line 55"/>
            <p:cNvSpPr>
              <a:spLocks noChangeShapeType="1"/>
            </p:cNvSpPr>
            <p:nvPr/>
          </p:nvSpPr>
          <p:spPr bwMode="auto">
            <a:xfrm flipH="1">
              <a:off x="1639" y="2921"/>
              <a:ext cx="1584" cy="6"/>
            </a:xfrm>
            <a:prstGeom prst="line">
              <a:avLst/>
            </a:prstGeom>
            <a:noFill/>
            <a:ln w="28575">
              <a:solidFill>
                <a:srgbClr val="00008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23565" name="Rectangle 56"/>
            <p:cNvSpPr>
              <a:spLocks noChangeArrowheads="1"/>
            </p:cNvSpPr>
            <p:nvPr/>
          </p:nvSpPr>
          <p:spPr bwMode="auto">
            <a:xfrm>
              <a:off x="2333" y="2796"/>
              <a:ext cx="58" cy="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spcBef>
                  <a:spcPct val="0"/>
                </a:spcBef>
              </a:pPr>
              <a:r>
                <a:rPr lang="en-US" altLang="zh-CN" sz="1300" b="1">
                  <a:solidFill>
                    <a:srgbClr val="000000"/>
                  </a:solidFill>
                </a:rPr>
                <a:t>4</a:t>
              </a:r>
              <a:endParaRPr lang="en-US" altLang="zh-CN"/>
            </a:p>
          </p:txBody>
        </p:sp>
        <p:sp>
          <p:nvSpPr>
            <p:cNvPr id="23566" name="Rectangle 57"/>
            <p:cNvSpPr>
              <a:spLocks noChangeArrowheads="1"/>
            </p:cNvSpPr>
            <p:nvPr/>
          </p:nvSpPr>
          <p:spPr bwMode="auto">
            <a:xfrm>
              <a:off x="2219" y="3006"/>
              <a:ext cx="58" cy="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spcBef>
                  <a:spcPct val="0"/>
                </a:spcBef>
              </a:pPr>
              <a:r>
                <a:rPr lang="en-US" altLang="zh-CN" sz="1300" b="1">
                  <a:solidFill>
                    <a:srgbClr val="000000"/>
                  </a:solidFill>
                </a:rPr>
                <a:t>3</a:t>
              </a:r>
              <a:endParaRPr lang="en-US" altLang="zh-CN"/>
            </a:p>
          </p:txBody>
        </p:sp>
        <p:sp>
          <p:nvSpPr>
            <p:cNvPr id="23567" name="Rectangle 58"/>
            <p:cNvSpPr>
              <a:spLocks noChangeArrowheads="1"/>
            </p:cNvSpPr>
            <p:nvPr/>
          </p:nvSpPr>
          <p:spPr bwMode="auto">
            <a:xfrm>
              <a:off x="1961" y="2940"/>
              <a:ext cx="58" cy="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spcBef>
                  <a:spcPct val="0"/>
                </a:spcBef>
              </a:pPr>
              <a:r>
                <a:rPr lang="en-US" altLang="zh-CN" sz="1300" b="1">
                  <a:solidFill>
                    <a:srgbClr val="000000"/>
                  </a:solidFill>
                </a:rPr>
                <a:t>2</a:t>
              </a:r>
              <a:endParaRPr lang="en-US" altLang="zh-CN"/>
            </a:p>
          </p:txBody>
        </p:sp>
        <p:sp>
          <p:nvSpPr>
            <p:cNvPr id="23568" name="Rectangle 59"/>
            <p:cNvSpPr>
              <a:spLocks noChangeArrowheads="1"/>
            </p:cNvSpPr>
            <p:nvPr/>
          </p:nvSpPr>
          <p:spPr bwMode="auto">
            <a:xfrm>
              <a:off x="1739" y="3434"/>
              <a:ext cx="58" cy="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spcBef>
                  <a:spcPct val="0"/>
                </a:spcBef>
              </a:pPr>
              <a:r>
                <a:rPr lang="en-US" altLang="zh-CN" sz="1300" b="1">
                  <a:solidFill>
                    <a:srgbClr val="000000"/>
                  </a:solidFill>
                </a:rPr>
                <a:t>1</a:t>
              </a:r>
              <a:endParaRPr lang="en-US" altLang="zh-CN"/>
            </a:p>
          </p:txBody>
        </p:sp>
        <p:sp>
          <p:nvSpPr>
            <p:cNvPr id="23569" name="Rectangle 60"/>
            <p:cNvSpPr>
              <a:spLocks noChangeArrowheads="1"/>
            </p:cNvSpPr>
            <p:nvPr/>
          </p:nvSpPr>
          <p:spPr bwMode="auto">
            <a:xfrm>
              <a:off x="2142" y="2717"/>
              <a:ext cx="9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spcBef>
                  <a:spcPct val="0"/>
                </a:spcBef>
              </a:pPr>
              <a:r>
                <a:rPr lang="en-US" altLang="zh-CN" sz="2000" b="1" i="1">
                  <a:solidFill>
                    <a:srgbClr val="000000"/>
                  </a:solidFill>
                </a:rPr>
                <a:t>F</a:t>
              </a:r>
              <a:endParaRPr lang="en-US" altLang="zh-CN"/>
            </a:p>
          </p:txBody>
        </p:sp>
        <p:sp>
          <p:nvSpPr>
            <p:cNvPr id="23570" name="Rectangle 61"/>
            <p:cNvSpPr>
              <a:spLocks noChangeArrowheads="1"/>
            </p:cNvSpPr>
            <p:nvPr/>
          </p:nvSpPr>
          <p:spPr bwMode="auto">
            <a:xfrm>
              <a:off x="3166" y="2723"/>
              <a:ext cx="107"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spcBef>
                  <a:spcPct val="0"/>
                </a:spcBef>
              </a:pPr>
              <a:r>
                <a:rPr lang="en-US" altLang="zh-CN" sz="2000" b="1" i="1">
                  <a:solidFill>
                    <a:srgbClr val="000000"/>
                  </a:solidFill>
                </a:rPr>
                <a:t>E</a:t>
              </a:r>
              <a:endParaRPr lang="en-US" altLang="zh-CN"/>
            </a:p>
          </p:txBody>
        </p:sp>
        <p:sp>
          <p:nvSpPr>
            <p:cNvPr id="23571" name="Rectangle 62"/>
            <p:cNvSpPr>
              <a:spLocks noChangeArrowheads="1"/>
            </p:cNvSpPr>
            <p:nvPr/>
          </p:nvSpPr>
          <p:spPr bwMode="auto">
            <a:xfrm>
              <a:off x="1653" y="2750"/>
              <a:ext cx="11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spcBef>
                  <a:spcPct val="0"/>
                </a:spcBef>
              </a:pPr>
              <a:r>
                <a:rPr lang="en-US" altLang="zh-CN" sz="2000" b="1" i="1">
                  <a:solidFill>
                    <a:srgbClr val="000000"/>
                  </a:solidFill>
                </a:rPr>
                <a:t>D</a:t>
              </a:r>
              <a:endParaRPr lang="en-US" altLang="zh-CN"/>
            </a:p>
          </p:txBody>
        </p:sp>
        <p:sp>
          <p:nvSpPr>
            <p:cNvPr id="23572" name="Rectangle 63"/>
            <p:cNvSpPr>
              <a:spLocks noChangeArrowheads="1"/>
            </p:cNvSpPr>
            <p:nvPr/>
          </p:nvSpPr>
          <p:spPr bwMode="auto">
            <a:xfrm>
              <a:off x="3099" y="3552"/>
              <a:ext cx="11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spcBef>
                  <a:spcPct val="0"/>
                </a:spcBef>
              </a:pPr>
              <a:r>
                <a:rPr lang="en-US" altLang="zh-CN" sz="2000" b="1" i="1">
                  <a:solidFill>
                    <a:srgbClr val="000000"/>
                  </a:solidFill>
                </a:rPr>
                <a:t>C</a:t>
              </a:r>
              <a:endParaRPr lang="en-US" altLang="zh-CN"/>
            </a:p>
          </p:txBody>
        </p:sp>
        <p:sp>
          <p:nvSpPr>
            <p:cNvPr id="23573" name="Rectangle 64"/>
            <p:cNvSpPr>
              <a:spLocks noChangeArrowheads="1"/>
            </p:cNvSpPr>
            <p:nvPr/>
          </p:nvSpPr>
          <p:spPr bwMode="auto">
            <a:xfrm>
              <a:off x="1536" y="3585"/>
              <a:ext cx="11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spcBef>
                  <a:spcPct val="0"/>
                </a:spcBef>
              </a:pPr>
              <a:r>
                <a:rPr lang="en-US" altLang="zh-CN" sz="2000" b="1" i="1">
                  <a:solidFill>
                    <a:srgbClr val="000000"/>
                  </a:solidFill>
                </a:rPr>
                <a:t>B</a:t>
              </a:r>
              <a:endParaRPr lang="en-US" altLang="zh-CN"/>
            </a:p>
          </p:txBody>
        </p:sp>
        <p:sp>
          <p:nvSpPr>
            <p:cNvPr id="23574" name="Rectangle 65"/>
            <p:cNvSpPr>
              <a:spLocks noChangeArrowheads="1"/>
            </p:cNvSpPr>
            <p:nvPr/>
          </p:nvSpPr>
          <p:spPr bwMode="auto">
            <a:xfrm>
              <a:off x="2748" y="2395"/>
              <a:ext cx="11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spcBef>
                  <a:spcPct val="0"/>
                </a:spcBef>
              </a:pPr>
              <a:r>
                <a:rPr lang="en-US" altLang="zh-CN" sz="2000" b="1" i="1">
                  <a:solidFill>
                    <a:srgbClr val="000000"/>
                  </a:solidFill>
                </a:rPr>
                <a:t>A</a:t>
              </a:r>
              <a:endParaRPr lang="en-US" altLang="zh-CN"/>
            </a:p>
          </p:txBody>
        </p:sp>
      </p:grpSp>
    </p:spTree>
    <p:extLst>
      <p:ext uri="{BB962C8B-B14F-4D97-AF65-F5344CB8AC3E}">
        <p14:creationId xmlns:p14="http://schemas.microsoft.com/office/powerpoint/2010/main" val="310844500"/>
      </p:ext>
    </p:extLst>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图片 1" descr="图片4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8" name="Text Box 2"/>
          <p:cNvSpPr txBox="1">
            <a:spLocks noChangeArrowheads="1"/>
          </p:cNvSpPr>
          <p:nvPr/>
        </p:nvSpPr>
        <p:spPr bwMode="auto">
          <a:xfrm>
            <a:off x="1701801" y="188913"/>
            <a:ext cx="47545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600" b="1">
                <a:solidFill>
                  <a:srgbClr val="FF0000"/>
                </a:solidFill>
                <a:latin typeface="华文彩云" charset="0"/>
                <a:ea typeface="华文彩云" charset="0"/>
              </a:rPr>
              <a:t>能力挑战</a:t>
            </a:r>
            <a:r>
              <a:rPr lang="en-US" altLang="zh-CN" sz="3600" b="1">
                <a:solidFill>
                  <a:srgbClr val="FF0000"/>
                </a:solidFill>
                <a:latin typeface="华文彩云" charset="0"/>
                <a:ea typeface="华文彩云" charset="0"/>
              </a:rPr>
              <a:t>:    </a:t>
            </a:r>
            <a:r>
              <a:rPr lang="zh-CN" altLang="en-US" sz="3600" b="1">
                <a:solidFill>
                  <a:srgbClr val="0000FF"/>
                </a:solidFill>
                <a:latin typeface="宋体" charset="-122"/>
              </a:rPr>
              <a:t>看图填空</a:t>
            </a:r>
            <a:endParaRPr lang="zh-CN" altLang="en-US" b="1">
              <a:solidFill>
                <a:srgbClr val="0000FF"/>
              </a:solidFill>
              <a:latin typeface="宋体" charset="-122"/>
            </a:endParaRPr>
          </a:p>
        </p:txBody>
      </p:sp>
      <p:sp>
        <p:nvSpPr>
          <p:cNvPr id="62467" name="Text Box 3"/>
          <p:cNvSpPr txBox="1">
            <a:spLocks noChangeArrowheads="1"/>
          </p:cNvSpPr>
          <p:nvPr/>
        </p:nvSpPr>
        <p:spPr bwMode="auto">
          <a:xfrm>
            <a:off x="2063750" y="4076700"/>
            <a:ext cx="5219700" cy="923330"/>
          </a:xfrm>
          <a:prstGeom prst="rect">
            <a:avLst/>
          </a:prstGeom>
          <a:noFill/>
          <a:ln w="9525" algn="ctr">
            <a:noFill/>
            <a:miter lim="800000"/>
          </a:ln>
          <a:effectLst/>
        </p:spPr>
        <p:txBody>
          <a:bodyPr>
            <a:spAutoFit/>
          </a:bodyPr>
          <a:lstStyle/>
          <a:p>
            <a:pPr>
              <a:lnSpc>
                <a:spcPct val="150000"/>
              </a:lnSpc>
              <a:spcBef>
                <a:spcPct val="50000"/>
              </a:spcBef>
            </a:pP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1</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）若</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ED</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BF</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被</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AB</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所截，</a:t>
            </a:r>
            <a:b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b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则</a:t>
            </a:r>
            <a:r>
              <a:rPr lang="zh-CN" altLang="en-US" b="1">
                <a:solidFill>
                  <a:srgbClr val="0000FF"/>
                </a:solidFill>
                <a:effectLst>
                  <a:outerShdw blurRad="38100" dist="38100" dir="2700000" algn="tl">
                    <a:srgbClr val="C0C0C0"/>
                  </a:outerShdw>
                </a:effectLst>
                <a:latin typeface="宋体" charset="-122"/>
              </a:rPr>
              <a:t>∠</a:t>
            </a:r>
            <a:r>
              <a:rPr lang="en-US" altLang="zh-CN" b="1">
                <a:solidFill>
                  <a:srgbClr val="0000FF"/>
                </a:solidFill>
                <a:effectLst>
                  <a:outerShdw blurRad="38100" dist="38100" dir="2700000" algn="tl">
                    <a:srgbClr val="C0C0C0"/>
                  </a:outerShdw>
                </a:effectLst>
                <a:latin typeface="宋体" charset="-122"/>
              </a:rPr>
              <a:t>1</a:t>
            </a:r>
            <a:r>
              <a:rPr lang="zh-CN" altLang="en-US" b="1">
                <a:solidFill>
                  <a:srgbClr val="0000FF"/>
                </a:solidFill>
                <a:effectLst>
                  <a:outerShdw blurRad="38100" dist="38100" dir="2700000" algn="tl">
                    <a:srgbClr val="C0C0C0"/>
                  </a:outerShdw>
                </a:effectLst>
                <a:latin typeface="宋体" charset="-122"/>
              </a:rPr>
              <a:t>与</a:t>
            </a:r>
            <a:r>
              <a:rPr lang="en-US" altLang="zh-CN" b="1">
                <a:solidFill>
                  <a:srgbClr val="0000FF"/>
                </a:solidFill>
                <a:effectLst>
                  <a:outerShdw blurRad="38100" dist="38100" dir="2700000" algn="tl">
                    <a:srgbClr val="C0C0C0"/>
                  </a:outerShdw>
                </a:effectLst>
                <a:latin typeface="宋体" charset="-122"/>
              </a:rPr>
              <a:t>_____</a:t>
            </a:r>
            <a:r>
              <a:rPr lang="zh-CN" altLang="en-US" b="1">
                <a:solidFill>
                  <a:srgbClr val="0000FF"/>
                </a:solidFill>
                <a:effectLst>
                  <a:outerShdw blurRad="38100" dist="38100" dir="2700000" algn="tl">
                    <a:srgbClr val="C0C0C0"/>
                  </a:outerShdw>
                </a:effectLst>
                <a:latin typeface="宋体" charset="-122"/>
              </a:rPr>
              <a:t>是同位角。</a:t>
            </a:r>
          </a:p>
        </p:txBody>
      </p:sp>
      <p:graphicFrame>
        <p:nvGraphicFramePr>
          <p:cNvPr id="24580" name="Object 4"/>
          <p:cNvGraphicFramePr>
            <a:graphicFrameLocks/>
          </p:cNvGraphicFramePr>
          <p:nvPr/>
        </p:nvGraphicFramePr>
        <p:xfrm>
          <a:off x="1774825" y="908050"/>
          <a:ext cx="3168650" cy="2876550"/>
        </p:xfrm>
        <a:graphic>
          <a:graphicData uri="http://schemas.openxmlformats.org/presentationml/2006/ole">
            <mc:AlternateContent xmlns:mc="http://schemas.openxmlformats.org/markup-compatibility/2006">
              <mc:Choice xmlns:v="urn:schemas-microsoft-com:vml" Requires="v">
                <p:oleObj spid="_x0000_s51203" r:id="rId5" imgW="2077877" imgH="1886357" progId="Flash.Movie">
                  <p:embed/>
                </p:oleObj>
              </mc:Choice>
              <mc:Fallback>
                <p:oleObj r:id="rId5" imgW="2077877" imgH="1886357" progId="Flash.Movie">
                  <p:embed/>
                  <p:pic>
                    <p:nvPicPr>
                      <p:cNvPr id="0" name=""/>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74825" y="908050"/>
                        <a:ext cx="3168650"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45061" name="Object 5"/>
          <p:cNvGraphicFramePr>
            <a:graphicFrameLocks/>
          </p:cNvGraphicFramePr>
          <p:nvPr/>
        </p:nvGraphicFramePr>
        <p:xfrm>
          <a:off x="2058989" y="1341439"/>
          <a:ext cx="1387475" cy="2027237"/>
        </p:xfrm>
        <a:graphic>
          <a:graphicData uri="http://schemas.openxmlformats.org/presentationml/2006/ole">
            <mc:AlternateContent xmlns:mc="http://schemas.openxmlformats.org/markup-compatibility/2006">
              <mc:Choice xmlns:v="urn:schemas-microsoft-com:vml" Requires="v">
                <p:oleObj spid="_x0000_s51204" r:id="rId7" imgW="1835597" imgH="2681957" progId="Flash.Movie">
                  <p:embed/>
                </p:oleObj>
              </mc:Choice>
              <mc:Fallback>
                <p:oleObj r:id="rId7" imgW="1835597" imgH="2681957" progId="Flash.Movie">
                  <p:embed/>
                  <p:pic>
                    <p:nvPicPr>
                      <p:cNvPr id="0" name=""/>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58989" y="1341439"/>
                        <a:ext cx="1387475" cy="202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45062" name="Rectangle 6"/>
          <p:cNvSpPr/>
          <p:nvPr/>
        </p:nvSpPr>
        <p:spPr>
          <a:xfrm>
            <a:off x="2952337" y="4461358"/>
            <a:ext cx="1223963" cy="369332"/>
          </a:xfrm>
          <a:prstGeom prst="rect">
            <a:avLst/>
          </a:prstGeom>
          <a:noFill/>
          <a:ln w="9525">
            <a:noFill/>
            <a:miter/>
          </a:ln>
        </p:spPr>
        <p:txBody>
          <a:bodyPr>
            <a:spAutoFit/>
          </a:bodyPr>
          <a:lstStyle/>
          <a:p>
            <a:pPr>
              <a:spcBef>
                <a:spcPct val="0"/>
              </a:spcBef>
              <a:buClr>
                <a:srgbClr val="000000"/>
              </a:buClr>
            </a:pPr>
            <a:r>
              <a:rPr lang="en-US" altLang="zh-CN" b="1" noProof="1">
                <a:solidFill>
                  <a:srgbClr val="FF0000"/>
                </a:solidFill>
                <a:effectLst>
                  <a:outerShdw blurRad="38100" dist="38100" dir="2700000">
                    <a:srgbClr val="C0C0C0"/>
                  </a:outerShdw>
                </a:effectLst>
                <a:ea typeface="宋体" pitchFamily="2" charset="-122"/>
                <a:cs typeface="+mn-ea"/>
              </a:rPr>
              <a:t>∠2</a:t>
            </a:r>
            <a:endParaRPr lang="en-US" altLang="zh-CN" b="1" noProof="1">
              <a:solidFill>
                <a:srgbClr val="FF0000"/>
              </a:solidFill>
              <a:effectLst>
                <a:outerShdw blurRad="38100" dist="38100" dir="2700000">
                  <a:srgbClr val="C0C0C0"/>
                </a:outerShdw>
              </a:effectLst>
              <a:ea typeface="宋体" pitchFamily="2" charset="-122"/>
            </a:endParaRPr>
          </a:p>
        </p:txBody>
      </p:sp>
    </p:spTree>
    <p:extLst>
      <p:ext uri="{BB962C8B-B14F-4D97-AF65-F5344CB8AC3E}">
        <p14:creationId xmlns:p14="http://schemas.microsoft.com/office/powerpoint/2010/main" val="168328199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2467"/>
                                        </p:tgtEl>
                                        <p:attrNameLst>
                                          <p:attrName>style.visibility</p:attrName>
                                        </p:attrNameLst>
                                      </p:cBhvr>
                                      <p:to>
                                        <p:strVal val="visible"/>
                                      </p:to>
                                    </p:set>
                                    <p:animEffect transition="in" filter="wipe(left)">
                                      <p:cBhvr>
                                        <p:cTn id="7" dur="500"/>
                                        <p:tgtEl>
                                          <p:spTgt spid="624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9" presetClass="entr" presetSubtype="0" accel="100000" fill="hold" grpId="0" nodeType="clickEffect">
                                  <p:stCondLst>
                                    <p:cond delay="0"/>
                                  </p:stCondLst>
                                  <p:childTnLst>
                                    <p:set>
                                      <p:cBhvr>
                                        <p:cTn id="11" dur="1" fill="hold">
                                          <p:stCondLst>
                                            <p:cond delay="0"/>
                                          </p:stCondLst>
                                        </p:cTn>
                                        <p:tgtEl>
                                          <p:spTgt spid="45062"/>
                                        </p:tgtEl>
                                        <p:attrNameLst>
                                          <p:attrName>style.visibility</p:attrName>
                                        </p:attrNameLst>
                                      </p:cBhvr>
                                      <p:to>
                                        <p:strVal val="visible"/>
                                      </p:to>
                                    </p:set>
                                    <p:anim calcmode="lin" valueType="num">
                                      <p:cBhvr>
                                        <p:cTn id="12" dur="500" fill="hold"/>
                                        <p:tgtEl>
                                          <p:spTgt spid="45062"/>
                                        </p:tgtEl>
                                        <p:attrNameLst>
                                          <p:attrName>ppt_h</p:attrName>
                                        </p:attrNameLst>
                                      </p:cBhvr>
                                      <p:tavLst>
                                        <p:tav tm="0">
                                          <p:val>
                                            <p:strVal val="#ppt_h/20"/>
                                          </p:val>
                                        </p:tav>
                                        <p:tav tm="50000">
                                          <p:val>
                                            <p:strVal val="#ppt_h/20"/>
                                          </p:val>
                                        </p:tav>
                                        <p:tav tm="100000">
                                          <p:val>
                                            <p:strVal val="#ppt_h"/>
                                          </p:val>
                                        </p:tav>
                                      </p:tavLst>
                                    </p:anim>
                                    <p:anim calcmode="lin" valueType="num">
                                      <p:cBhvr>
                                        <p:cTn id="13" dur="500" fill="hold"/>
                                        <p:tgtEl>
                                          <p:spTgt spid="45062"/>
                                        </p:tgtEl>
                                        <p:attrNameLst>
                                          <p:attrName>ppt_w</p:attrName>
                                        </p:attrNameLst>
                                      </p:cBhvr>
                                      <p:tavLst>
                                        <p:tav tm="0">
                                          <p:val>
                                            <p:strVal val="#ppt_w+.3"/>
                                          </p:val>
                                        </p:tav>
                                        <p:tav tm="50000">
                                          <p:val>
                                            <p:strVal val="#ppt_w+.3"/>
                                          </p:val>
                                        </p:tav>
                                        <p:tav tm="100000">
                                          <p:val>
                                            <p:strVal val="#ppt_w"/>
                                          </p:val>
                                        </p:tav>
                                      </p:tavLst>
                                    </p:anim>
                                    <p:anim calcmode="lin" valueType="num">
                                      <p:cBhvr>
                                        <p:cTn id="14" dur="500" fill="hold"/>
                                        <p:tgtEl>
                                          <p:spTgt spid="45062"/>
                                        </p:tgtEl>
                                        <p:attrNameLst>
                                          <p:attrName>ppt_x</p:attrName>
                                        </p:attrNameLst>
                                      </p:cBhvr>
                                      <p:tavLst>
                                        <p:tav tm="0">
                                          <p:val>
                                            <p:strVal val="#ppt_x-.3"/>
                                          </p:val>
                                        </p:tav>
                                        <p:tav tm="50000">
                                          <p:val>
                                            <p:strVal val="#ppt_x"/>
                                          </p:val>
                                        </p:tav>
                                        <p:tav tm="100000">
                                          <p:val>
                                            <p:strVal val="#ppt_x"/>
                                          </p:val>
                                        </p:tav>
                                      </p:tavLst>
                                    </p:anim>
                                    <p:anim calcmode="lin" valueType="num">
                                      <p:cBhvr>
                                        <p:cTn id="15" dur="500" fill="hold"/>
                                        <p:tgtEl>
                                          <p:spTgt spid="45062"/>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45061"/>
                                        </p:tgtEl>
                                        <p:attrNameLst>
                                          <p:attrName>style.visibility</p:attrName>
                                        </p:attrNameLst>
                                      </p:cBhvr>
                                      <p:to>
                                        <p:strVal val="visible"/>
                                      </p:to>
                                    </p:set>
                                    <p:animEffect transition="in" filter="fade">
                                      <p:cBhvr>
                                        <p:cTn id="20" dur="500"/>
                                        <p:tgtEl>
                                          <p:spTgt spid="4506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63" presetClass="path" presetSubtype="0" accel="50000" decel="50000" fill="hold" nodeType="clickEffect">
                                  <p:stCondLst>
                                    <p:cond delay="0"/>
                                  </p:stCondLst>
                                  <p:childTnLst>
                                    <p:animMotion origin="layout" path="M 2.77778E-6 2.85417E-6 L 0.57309 -0.00601 " pathEditMode="relative" rAng="0" ptsTypes="AA">
                                      <p:cBhvr>
                                        <p:cTn id="24" dur="2000" fill="hold"/>
                                        <p:tgtEl>
                                          <p:spTgt spid="45061"/>
                                        </p:tgtEl>
                                        <p:attrNameLst>
                                          <p:attrName>ppt_x,ppt_y</p:attrName>
                                        </p:attrNameLst>
                                      </p:cBhvr>
                                      <p:rCtr x="28600" y="-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p:bldP spid="45062"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图片 1" descr="图片4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6" name="Text Box 2"/>
          <p:cNvSpPr txBox="1">
            <a:spLocks noChangeArrowheads="1"/>
          </p:cNvSpPr>
          <p:nvPr/>
        </p:nvSpPr>
        <p:spPr bwMode="auto">
          <a:xfrm>
            <a:off x="1701801" y="188913"/>
            <a:ext cx="47545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600" b="1">
                <a:solidFill>
                  <a:srgbClr val="FF0000"/>
                </a:solidFill>
                <a:latin typeface="华文彩云" charset="0"/>
                <a:ea typeface="华文彩云" charset="0"/>
              </a:rPr>
              <a:t>能力挑战</a:t>
            </a:r>
            <a:r>
              <a:rPr lang="en-US" altLang="zh-CN" sz="3600" b="1">
                <a:solidFill>
                  <a:srgbClr val="FF0000"/>
                </a:solidFill>
                <a:latin typeface="华文彩云" charset="0"/>
                <a:ea typeface="华文彩云" charset="0"/>
              </a:rPr>
              <a:t>:    </a:t>
            </a:r>
            <a:r>
              <a:rPr lang="zh-CN" altLang="en-US" sz="3600" b="1">
                <a:solidFill>
                  <a:srgbClr val="0000FF"/>
                </a:solidFill>
                <a:latin typeface="宋体" charset="-122"/>
              </a:rPr>
              <a:t>看图填空</a:t>
            </a:r>
            <a:endParaRPr lang="zh-CN" altLang="en-US" b="1">
              <a:solidFill>
                <a:srgbClr val="0000FF"/>
              </a:solidFill>
              <a:latin typeface="宋体" charset="-122"/>
            </a:endParaRPr>
          </a:p>
        </p:txBody>
      </p:sp>
      <p:graphicFrame>
        <p:nvGraphicFramePr>
          <p:cNvPr id="26627" name="Object 3"/>
          <p:cNvGraphicFramePr>
            <a:graphicFrameLocks/>
          </p:cNvGraphicFramePr>
          <p:nvPr/>
        </p:nvGraphicFramePr>
        <p:xfrm>
          <a:off x="1774825" y="908050"/>
          <a:ext cx="3168650" cy="2876550"/>
        </p:xfrm>
        <a:graphic>
          <a:graphicData uri="http://schemas.openxmlformats.org/presentationml/2006/ole">
            <mc:AlternateContent xmlns:mc="http://schemas.openxmlformats.org/markup-compatibility/2006">
              <mc:Choice xmlns:v="urn:schemas-microsoft-com:vml" Requires="v">
                <p:oleObj spid="_x0000_s53251" r:id="rId4" imgW="2077877" imgH="1886357" progId="Flash.Movie">
                  <p:embed/>
                </p:oleObj>
              </mc:Choice>
              <mc:Fallback>
                <p:oleObj r:id="rId4" imgW="2077877" imgH="1886357" progId="Flash.Movie">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74825" y="908050"/>
                        <a:ext cx="3168650"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64516" name="Text Box 4"/>
          <p:cNvSpPr txBox="1">
            <a:spLocks noChangeArrowheads="1"/>
          </p:cNvSpPr>
          <p:nvPr/>
        </p:nvSpPr>
        <p:spPr bwMode="auto">
          <a:xfrm>
            <a:off x="1847850" y="3860800"/>
            <a:ext cx="5257800" cy="923330"/>
          </a:xfrm>
          <a:prstGeom prst="rect">
            <a:avLst/>
          </a:prstGeom>
          <a:noFill/>
          <a:ln w="9525" algn="ctr">
            <a:noFill/>
            <a:miter lim="800000"/>
          </a:ln>
          <a:effectLst/>
        </p:spPr>
        <p:txBody>
          <a:bodyPr>
            <a:spAutoFit/>
          </a:bodyPr>
          <a:lstStyle/>
          <a:p>
            <a:pPr>
              <a:lnSpc>
                <a:spcPct val="150000"/>
              </a:lnSpc>
              <a:spcBef>
                <a:spcPct val="50000"/>
              </a:spcBef>
            </a:pP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2</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）若</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ED</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BC</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被</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AF</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所截，</a:t>
            </a:r>
            <a:b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b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则</a:t>
            </a:r>
            <a:r>
              <a:rPr lang="zh-CN" altLang="en-US" b="1">
                <a:solidFill>
                  <a:srgbClr val="0000FF"/>
                </a:solidFill>
                <a:effectLst>
                  <a:outerShdw blurRad="38100" dist="38100" dir="2700000" algn="tl">
                    <a:srgbClr val="C0C0C0"/>
                  </a:outerShdw>
                </a:effectLst>
                <a:latin typeface="宋体" charset="-122"/>
              </a:rPr>
              <a:t>∠</a:t>
            </a:r>
            <a:r>
              <a:rPr lang="en-US" altLang="zh-CN" b="1">
                <a:solidFill>
                  <a:srgbClr val="0000FF"/>
                </a:solidFill>
                <a:effectLst>
                  <a:outerShdw blurRad="38100" dist="38100" dir="2700000" algn="tl">
                    <a:srgbClr val="C0C0C0"/>
                  </a:outerShdw>
                </a:effectLst>
                <a:latin typeface="宋体" charset="-122"/>
              </a:rPr>
              <a:t>3</a:t>
            </a:r>
            <a:r>
              <a:rPr lang="zh-CN" altLang="en-US" b="1">
                <a:solidFill>
                  <a:srgbClr val="0000FF"/>
                </a:solidFill>
                <a:effectLst>
                  <a:outerShdw blurRad="38100" dist="38100" dir="2700000" algn="tl">
                    <a:srgbClr val="C0C0C0"/>
                  </a:outerShdw>
                </a:effectLst>
                <a:latin typeface="宋体" charset="-122"/>
              </a:rPr>
              <a:t>与</a:t>
            </a:r>
            <a:r>
              <a:rPr lang="en-US" altLang="zh-CN" b="1">
                <a:solidFill>
                  <a:srgbClr val="0000FF"/>
                </a:solidFill>
                <a:effectLst>
                  <a:outerShdw blurRad="38100" dist="38100" dir="2700000" algn="tl">
                    <a:srgbClr val="C0C0C0"/>
                  </a:outerShdw>
                </a:effectLst>
                <a:latin typeface="宋体" charset="-122"/>
              </a:rPr>
              <a:t>_____</a:t>
            </a:r>
            <a:r>
              <a:rPr lang="zh-CN" altLang="en-US" b="1">
                <a:solidFill>
                  <a:srgbClr val="0000FF"/>
                </a:solidFill>
                <a:effectLst>
                  <a:outerShdw blurRad="38100" dist="38100" dir="2700000" algn="tl">
                    <a:srgbClr val="C0C0C0"/>
                  </a:outerShdw>
                </a:effectLst>
                <a:latin typeface="宋体" charset="-122"/>
              </a:rPr>
              <a:t>是内错角。</a:t>
            </a:r>
          </a:p>
        </p:txBody>
      </p:sp>
      <p:sp>
        <p:nvSpPr>
          <p:cNvPr id="47109" name="Rectangle 5"/>
          <p:cNvSpPr/>
          <p:nvPr/>
        </p:nvSpPr>
        <p:spPr>
          <a:xfrm>
            <a:off x="2742924" y="4272299"/>
            <a:ext cx="1512888" cy="369332"/>
          </a:xfrm>
          <a:prstGeom prst="rect">
            <a:avLst/>
          </a:prstGeom>
          <a:noFill/>
          <a:ln w="9525">
            <a:noFill/>
            <a:miter/>
          </a:ln>
        </p:spPr>
        <p:txBody>
          <a:bodyPr>
            <a:spAutoFit/>
          </a:bodyPr>
          <a:lstStyle/>
          <a:p>
            <a:pPr>
              <a:spcBef>
                <a:spcPct val="0"/>
              </a:spcBef>
              <a:buClr>
                <a:srgbClr val="000000"/>
              </a:buClr>
            </a:pPr>
            <a:r>
              <a:rPr lang="en-US" altLang="zh-CN" b="1" noProof="1">
                <a:solidFill>
                  <a:srgbClr val="FF0000"/>
                </a:solidFill>
                <a:effectLst>
                  <a:outerShdw blurRad="38100" dist="38100" dir="2700000">
                    <a:srgbClr val="C0C0C0"/>
                  </a:outerShdw>
                </a:effectLst>
                <a:ea typeface="宋体" pitchFamily="2" charset="-122"/>
                <a:cs typeface="+mn-ea"/>
              </a:rPr>
              <a:t>∠4</a:t>
            </a:r>
            <a:endParaRPr lang="en-US" altLang="zh-CN" b="1" noProof="1">
              <a:solidFill>
                <a:srgbClr val="FF0000"/>
              </a:solidFill>
              <a:effectLst>
                <a:outerShdw blurRad="38100" dist="38100" dir="2700000">
                  <a:srgbClr val="C0C0C0"/>
                </a:outerShdw>
              </a:effectLst>
              <a:ea typeface="宋体" pitchFamily="2" charset="-122"/>
            </a:endParaRPr>
          </a:p>
        </p:txBody>
      </p:sp>
      <p:graphicFrame>
        <p:nvGraphicFramePr>
          <p:cNvPr id="47110" name="Object 6"/>
          <p:cNvGraphicFramePr>
            <a:graphicFrameLocks/>
          </p:cNvGraphicFramePr>
          <p:nvPr/>
        </p:nvGraphicFramePr>
        <p:xfrm>
          <a:off x="3087688" y="2143126"/>
          <a:ext cx="1301750" cy="1190625"/>
        </p:xfrm>
        <a:graphic>
          <a:graphicData uri="http://schemas.openxmlformats.org/presentationml/2006/ole">
            <mc:AlternateContent xmlns:mc="http://schemas.openxmlformats.org/markup-compatibility/2006">
              <mc:Choice xmlns:v="urn:schemas-microsoft-com:vml" Requires="v">
                <p:oleObj spid="_x0000_s53252" r:id="rId6" imgW="1730117" imgH="1582157" progId="Flash.Movie">
                  <p:embed/>
                </p:oleObj>
              </mc:Choice>
              <mc:Fallback>
                <p:oleObj r:id="rId6" imgW="1730117" imgH="1582157" progId="Flash.Movie">
                  <p:embed/>
                  <p:pic>
                    <p:nvPicPr>
                      <p:cNvPr id="0" name=""/>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87688" y="2143126"/>
                        <a:ext cx="130175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23491907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4516"/>
                                        </p:tgtEl>
                                        <p:attrNameLst>
                                          <p:attrName>style.visibility</p:attrName>
                                        </p:attrNameLst>
                                      </p:cBhvr>
                                      <p:to>
                                        <p:strVal val="visible"/>
                                      </p:to>
                                    </p:set>
                                    <p:animEffect transition="in" filter="wipe(left)">
                                      <p:cBhvr>
                                        <p:cTn id="7" dur="500"/>
                                        <p:tgtEl>
                                          <p:spTgt spid="645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9" presetClass="entr" presetSubtype="0" accel="100000" fill="hold" grpId="0" nodeType="clickEffect">
                                  <p:stCondLst>
                                    <p:cond delay="0"/>
                                  </p:stCondLst>
                                  <p:childTnLst>
                                    <p:set>
                                      <p:cBhvr>
                                        <p:cTn id="11" dur="1" fill="hold">
                                          <p:stCondLst>
                                            <p:cond delay="0"/>
                                          </p:stCondLst>
                                        </p:cTn>
                                        <p:tgtEl>
                                          <p:spTgt spid="47109"/>
                                        </p:tgtEl>
                                        <p:attrNameLst>
                                          <p:attrName>style.visibility</p:attrName>
                                        </p:attrNameLst>
                                      </p:cBhvr>
                                      <p:to>
                                        <p:strVal val="visible"/>
                                      </p:to>
                                    </p:set>
                                    <p:anim calcmode="lin" valueType="num">
                                      <p:cBhvr>
                                        <p:cTn id="12" dur="500" fill="hold"/>
                                        <p:tgtEl>
                                          <p:spTgt spid="47109"/>
                                        </p:tgtEl>
                                        <p:attrNameLst>
                                          <p:attrName>ppt_h</p:attrName>
                                        </p:attrNameLst>
                                      </p:cBhvr>
                                      <p:tavLst>
                                        <p:tav tm="0">
                                          <p:val>
                                            <p:strVal val="#ppt_h/20"/>
                                          </p:val>
                                        </p:tav>
                                        <p:tav tm="50000">
                                          <p:val>
                                            <p:strVal val="#ppt_h/20"/>
                                          </p:val>
                                        </p:tav>
                                        <p:tav tm="100000">
                                          <p:val>
                                            <p:strVal val="#ppt_h"/>
                                          </p:val>
                                        </p:tav>
                                      </p:tavLst>
                                    </p:anim>
                                    <p:anim calcmode="lin" valueType="num">
                                      <p:cBhvr>
                                        <p:cTn id="13" dur="500" fill="hold"/>
                                        <p:tgtEl>
                                          <p:spTgt spid="47109"/>
                                        </p:tgtEl>
                                        <p:attrNameLst>
                                          <p:attrName>ppt_w</p:attrName>
                                        </p:attrNameLst>
                                      </p:cBhvr>
                                      <p:tavLst>
                                        <p:tav tm="0">
                                          <p:val>
                                            <p:strVal val="#ppt_w+.3"/>
                                          </p:val>
                                        </p:tav>
                                        <p:tav tm="50000">
                                          <p:val>
                                            <p:strVal val="#ppt_w+.3"/>
                                          </p:val>
                                        </p:tav>
                                        <p:tav tm="100000">
                                          <p:val>
                                            <p:strVal val="#ppt_w"/>
                                          </p:val>
                                        </p:tav>
                                      </p:tavLst>
                                    </p:anim>
                                    <p:anim calcmode="lin" valueType="num">
                                      <p:cBhvr>
                                        <p:cTn id="14" dur="500" fill="hold"/>
                                        <p:tgtEl>
                                          <p:spTgt spid="47109"/>
                                        </p:tgtEl>
                                        <p:attrNameLst>
                                          <p:attrName>ppt_x</p:attrName>
                                        </p:attrNameLst>
                                      </p:cBhvr>
                                      <p:tavLst>
                                        <p:tav tm="0">
                                          <p:val>
                                            <p:strVal val="#ppt_x-.3"/>
                                          </p:val>
                                        </p:tav>
                                        <p:tav tm="50000">
                                          <p:val>
                                            <p:strVal val="#ppt_x"/>
                                          </p:val>
                                        </p:tav>
                                        <p:tav tm="100000">
                                          <p:val>
                                            <p:strVal val="#ppt_x"/>
                                          </p:val>
                                        </p:tav>
                                      </p:tavLst>
                                    </p:anim>
                                    <p:anim calcmode="lin" valueType="num">
                                      <p:cBhvr>
                                        <p:cTn id="15" dur="500" fill="hold"/>
                                        <p:tgtEl>
                                          <p:spTgt spid="47109"/>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47110"/>
                                        </p:tgtEl>
                                        <p:attrNameLst>
                                          <p:attrName>style.visibility</p:attrName>
                                        </p:attrNameLst>
                                      </p:cBhvr>
                                      <p:to>
                                        <p:strVal val="visible"/>
                                      </p:to>
                                    </p:set>
                                    <p:animEffect transition="in" filter="fade">
                                      <p:cBhvr>
                                        <p:cTn id="20" dur="500"/>
                                        <p:tgtEl>
                                          <p:spTgt spid="47110"/>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63" presetClass="path" presetSubtype="0" accel="50000" decel="50000" fill="hold" nodeType="clickEffect">
                                  <p:stCondLst>
                                    <p:cond delay="0"/>
                                  </p:stCondLst>
                                  <p:childTnLst>
                                    <p:animMotion origin="layout" path="M 2.5E-6 4.20615E-7 L 0.50191 -0.00439 " pathEditMode="relative" rAng="0" ptsTypes="AA">
                                      <p:cBhvr>
                                        <p:cTn id="24" dur="2000" fill="hold"/>
                                        <p:tgtEl>
                                          <p:spTgt spid="47110"/>
                                        </p:tgtEl>
                                        <p:attrNameLst>
                                          <p:attrName>ppt_x,ppt_y</p:attrName>
                                        </p:attrNameLst>
                                      </p:cBhvr>
                                      <p:rCtr x="25100" y="-2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p:bldP spid="47109"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图片 1" descr="图片4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0" name="Text Box 2"/>
          <p:cNvSpPr txBox="1">
            <a:spLocks noChangeArrowheads="1"/>
          </p:cNvSpPr>
          <p:nvPr/>
        </p:nvSpPr>
        <p:spPr bwMode="auto">
          <a:xfrm>
            <a:off x="1701801" y="188913"/>
            <a:ext cx="47545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600" b="1">
                <a:solidFill>
                  <a:srgbClr val="FF0000"/>
                </a:solidFill>
                <a:latin typeface="华文彩云" charset="0"/>
                <a:ea typeface="华文彩云" charset="0"/>
              </a:rPr>
              <a:t>能力挑战</a:t>
            </a:r>
            <a:r>
              <a:rPr lang="en-US" altLang="zh-CN" sz="3600" b="1">
                <a:solidFill>
                  <a:srgbClr val="FF0000"/>
                </a:solidFill>
                <a:latin typeface="华文彩云" charset="0"/>
                <a:ea typeface="华文彩云" charset="0"/>
              </a:rPr>
              <a:t>:    </a:t>
            </a:r>
            <a:r>
              <a:rPr lang="zh-CN" altLang="en-US" sz="3600" b="1">
                <a:solidFill>
                  <a:srgbClr val="FF0000"/>
                </a:solidFill>
                <a:latin typeface="方正水黑简体" charset="0"/>
                <a:ea typeface="方正水黑简体" charset="0"/>
              </a:rPr>
              <a:t>看图填空</a:t>
            </a:r>
            <a:endParaRPr lang="zh-CN" altLang="en-US" b="1">
              <a:solidFill>
                <a:srgbClr val="FF0000"/>
              </a:solidFill>
              <a:latin typeface="方正水黑简体" charset="0"/>
              <a:ea typeface="方正水黑简体" charset="0"/>
            </a:endParaRPr>
          </a:p>
        </p:txBody>
      </p:sp>
      <p:graphicFrame>
        <p:nvGraphicFramePr>
          <p:cNvPr id="27651" name="Object 3"/>
          <p:cNvGraphicFramePr>
            <a:graphicFrameLocks/>
          </p:cNvGraphicFramePr>
          <p:nvPr/>
        </p:nvGraphicFramePr>
        <p:xfrm>
          <a:off x="1774825" y="908050"/>
          <a:ext cx="3168650" cy="2876550"/>
        </p:xfrm>
        <a:graphic>
          <a:graphicData uri="http://schemas.openxmlformats.org/presentationml/2006/ole">
            <mc:AlternateContent xmlns:mc="http://schemas.openxmlformats.org/markup-compatibility/2006">
              <mc:Choice xmlns:v="urn:schemas-microsoft-com:vml" Requires="v">
                <p:oleObj spid="_x0000_s54275" r:id="rId4" imgW="2077877" imgH="1886357" progId="Flash.Movie">
                  <p:embed/>
                </p:oleObj>
              </mc:Choice>
              <mc:Fallback>
                <p:oleObj r:id="rId4" imgW="2077877" imgH="1886357" progId="Flash.Movie">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74825" y="908050"/>
                        <a:ext cx="3168650"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65540" name="Text Box 4"/>
          <p:cNvSpPr txBox="1">
            <a:spLocks noChangeArrowheads="1"/>
          </p:cNvSpPr>
          <p:nvPr/>
        </p:nvSpPr>
        <p:spPr bwMode="auto">
          <a:xfrm>
            <a:off x="1847850" y="4005263"/>
            <a:ext cx="5651500" cy="923330"/>
          </a:xfrm>
          <a:prstGeom prst="rect">
            <a:avLst/>
          </a:prstGeom>
          <a:noFill/>
          <a:ln w="9525" algn="ctr">
            <a:noFill/>
            <a:miter lim="800000"/>
          </a:ln>
          <a:effectLst/>
        </p:spPr>
        <p:txBody>
          <a:bodyPr>
            <a:spAutoFit/>
          </a:bodyPr>
          <a:lstStyle/>
          <a:p>
            <a:pPr>
              <a:lnSpc>
                <a:spcPct val="150000"/>
              </a:lnSpc>
              <a:spcBef>
                <a:spcPct val="50000"/>
              </a:spcBef>
            </a:pPr>
            <a:r>
              <a:rPr lang="zh-CN" altLang="en-US" b="1" dirty="0">
                <a:solidFill>
                  <a:srgbClr val="0000FF"/>
                </a:solidFill>
                <a:effectLst>
                  <a:outerShdw blurRad="38100" dist="38100" dir="2700000" algn="tl">
                    <a:srgbClr val="C0C0C0"/>
                  </a:outerShdw>
                </a:effectLst>
                <a:latin typeface="宋体-方正超大字符集" charset="0"/>
                <a:ea typeface="宋体-方正超大字符集" charset="0"/>
              </a:rPr>
              <a:t>（</a:t>
            </a:r>
            <a:r>
              <a:rPr lang="en-US" altLang="zh-CN" b="1" dirty="0">
                <a:solidFill>
                  <a:srgbClr val="0000FF"/>
                </a:solidFill>
                <a:effectLst>
                  <a:outerShdw blurRad="38100" dist="38100" dir="2700000" algn="tl">
                    <a:srgbClr val="C0C0C0"/>
                  </a:outerShdw>
                </a:effectLst>
                <a:latin typeface="宋体-方正超大字符集" charset="0"/>
                <a:ea typeface="宋体-方正超大字符集" charset="0"/>
              </a:rPr>
              <a:t>3</a:t>
            </a:r>
            <a:r>
              <a:rPr lang="zh-CN" altLang="en-US" b="1" dirty="0">
                <a:solidFill>
                  <a:srgbClr val="0000FF"/>
                </a:solidFill>
                <a:effectLst>
                  <a:outerShdw blurRad="38100" dist="38100" dir="2700000" algn="tl">
                    <a:srgbClr val="C0C0C0"/>
                  </a:outerShdw>
                </a:effectLst>
                <a:latin typeface="宋体-方正超大字符集" charset="0"/>
                <a:ea typeface="宋体-方正超大字符集" charset="0"/>
              </a:rPr>
              <a:t>）</a:t>
            </a:r>
            <a:r>
              <a:rPr lang="zh-CN" altLang="en-US" b="1" dirty="0">
                <a:solidFill>
                  <a:srgbClr val="0000FF"/>
                </a:solidFill>
                <a:effectLst>
                  <a:outerShdw blurRad="38100" dist="38100" dir="2700000" algn="tl">
                    <a:srgbClr val="C0C0C0"/>
                  </a:outerShdw>
                </a:effectLst>
                <a:latin typeface="宋体" charset="-122"/>
              </a:rPr>
              <a:t>∠</a:t>
            </a:r>
            <a:r>
              <a:rPr lang="en-US" altLang="zh-CN" b="1" dirty="0">
                <a:solidFill>
                  <a:srgbClr val="0000FF"/>
                </a:solidFill>
                <a:effectLst>
                  <a:outerShdw blurRad="38100" dist="38100" dir="2700000" algn="tl">
                    <a:srgbClr val="C0C0C0"/>
                  </a:outerShdw>
                </a:effectLst>
                <a:latin typeface="宋体-方正超大字符集" charset="0"/>
                <a:ea typeface="宋体-方正超大字符集" charset="0"/>
              </a:rPr>
              <a:t>1</a:t>
            </a:r>
            <a:r>
              <a:rPr lang="zh-CN" altLang="en-US" b="1" dirty="0">
                <a:solidFill>
                  <a:srgbClr val="0000FF"/>
                </a:solidFill>
                <a:effectLst>
                  <a:outerShdw blurRad="38100" dist="38100" dir="2700000" algn="tl">
                    <a:srgbClr val="C0C0C0"/>
                  </a:outerShdw>
                </a:effectLst>
                <a:latin typeface="宋体-方正超大字符集" charset="0"/>
                <a:ea typeface="宋体-方正超大字符集" charset="0"/>
              </a:rPr>
              <a:t>与</a:t>
            </a:r>
            <a:r>
              <a:rPr lang="zh-CN" altLang="en-US" b="1" dirty="0">
                <a:solidFill>
                  <a:srgbClr val="0000FF"/>
                </a:solidFill>
                <a:effectLst>
                  <a:outerShdw blurRad="38100" dist="38100" dir="2700000" algn="tl">
                    <a:srgbClr val="C0C0C0"/>
                  </a:outerShdw>
                </a:effectLst>
                <a:latin typeface="宋体" charset="-122"/>
              </a:rPr>
              <a:t>∠</a:t>
            </a:r>
            <a:r>
              <a:rPr lang="en-US" altLang="zh-CN" b="1" dirty="0">
                <a:solidFill>
                  <a:srgbClr val="0000FF"/>
                </a:solidFill>
                <a:effectLst>
                  <a:outerShdw blurRad="38100" dist="38100" dir="2700000" algn="tl">
                    <a:srgbClr val="C0C0C0"/>
                  </a:outerShdw>
                </a:effectLst>
                <a:latin typeface="宋体-方正超大字符集" charset="0"/>
                <a:ea typeface="宋体-方正超大字符集" charset="0"/>
              </a:rPr>
              <a:t>3</a:t>
            </a:r>
            <a:r>
              <a:rPr lang="zh-CN" altLang="en-US" b="1" dirty="0">
                <a:solidFill>
                  <a:srgbClr val="0000FF"/>
                </a:solidFill>
                <a:effectLst>
                  <a:outerShdw blurRad="38100" dist="38100" dir="2700000" algn="tl">
                    <a:srgbClr val="C0C0C0"/>
                  </a:outerShdw>
                </a:effectLst>
                <a:latin typeface="宋体-方正超大字符集" charset="0"/>
                <a:ea typeface="宋体-方正超大字符集" charset="0"/>
              </a:rPr>
              <a:t>是</a:t>
            </a:r>
            <a:r>
              <a:rPr lang="en-US" altLang="zh-CN" b="1" dirty="0">
                <a:solidFill>
                  <a:srgbClr val="0000FF"/>
                </a:solidFill>
                <a:effectLst>
                  <a:outerShdw blurRad="38100" dist="38100" dir="2700000" algn="tl">
                    <a:srgbClr val="C0C0C0"/>
                  </a:outerShdw>
                </a:effectLst>
                <a:latin typeface="宋体-方正超大字符集" charset="0"/>
                <a:ea typeface="宋体-方正超大字符集" charset="0"/>
              </a:rPr>
              <a:t>AB</a:t>
            </a:r>
            <a:r>
              <a:rPr lang="zh-CN" altLang="en-US" b="1" dirty="0">
                <a:solidFill>
                  <a:srgbClr val="0000FF"/>
                </a:solidFill>
                <a:effectLst>
                  <a:outerShdw blurRad="38100" dist="38100" dir="2700000" algn="tl">
                    <a:srgbClr val="C0C0C0"/>
                  </a:outerShdw>
                </a:effectLst>
                <a:latin typeface="宋体-方正超大字符集" charset="0"/>
                <a:ea typeface="宋体-方正超大字符集" charset="0"/>
              </a:rPr>
              <a:t>和</a:t>
            </a:r>
            <a:r>
              <a:rPr lang="en-US" altLang="zh-CN" b="1" dirty="0">
                <a:solidFill>
                  <a:srgbClr val="0000FF"/>
                </a:solidFill>
                <a:effectLst>
                  <a:outerShdw blurRad="38100" dist="38100" dir="2700000" algn="tl">
                    <a:srgbClr val="C0C0C0"/>
                  </a:outerShdw>
                </a:effectLst>
                <a:latin typeface="宋体-方正超大字符集" charset="0"/>
                <a:ea typeface="宋体-方正超大字符集" charset="0"/>
              </a:rPr>
              <a:t>AF</a:t>
            </a:r>
            <a:r>
              <a:rPr lang="zh-CN" altLang="en-US" b="1" dirty="0">
                <a:solidFill>
                  <a:srgbClr val="0000FF"/>
                </a:solidFill>
                <a:effectLst>
                  <a:outerShdw blurRad="38100" dist="38100" dir="2700000" algn="tl">
                    <a:srgbClr val="C0C0C0"/>
                  </a:outerShdw>
                </a:effectLst>
                <a:latin typeface="宋体-方正超大字符集" charset="0"/>
                <a:ea typeface="宋体-方正超大字符集" charset="0"/>
              </a:rPr>
              <a:t>被</a:t>
            </a:r>
            <a:r>
              <a:rPr lang="en-US" altLang="zh-CN" b="1" dirty="0">
                <a:solidFill>
                  <a:srgbClr val="0000FF"/>
                </a:solidFill>
                <a:effectLst>
                  <a:outerShdw blurRad="38100" dist="38100" dir="2700000" algn="tl">
                    <a:srgbClr val="C0C0C0"/>
                  </a:outerShdw>
                </a:effectLst>
                <a:latin typeface="宋体-方正超大字符集" charset="0"/>
                <a:ea typeface="宋体-方正超大字符集" charset="0"/>
              </a:rPr>
              <a:t>_____</a:t>
            </a:r>
            <a:r>
              <a:rPr lang="zh-CN" altLang="en-US" b="1" dirty="0">
                <a:solidFill>
                  <a:srgbClr val="0000FF"/>
                </a:solidFill>
                <a:effectLst>
                  <a:outerShdw blurRad="38100" dist="38100" dir="2700000" algn="tl">
                    <a:srgbClr val="C0C0C0"/>
                  </a:outerShdw>
                </a:effectLst>
                <a:latin typeface="宋体-方正超大字符集" charset="0"/>
                <a:ea typeface="宋体-方正超大字符集" charset="0"/>
              </a:rPr>
              <a:t>所截构成的</a:t>
            </a:r>
            <a:r>
              <a:rPr lang="en-US" altLang="zh-CN" b="1" dirty="0">
                <a:solidFill>
                  <a:srgbClr val="0000FF"/>
                </a:solidFill>
                <a:effectLst>
                  <a:outerShdw blurRad="38100" dist="38100" dir="2700000" algn="tl">
                    <a:srgbClr val="C0C0C0"/>
                  </a:outerShdw>
                </a:effectLst>
                <a:latin typeface="宋体-方正超大字符集" charset="0"/>
                <a:ea typeface="宋体-方正超大字符集" charset="0"/>
              </a:rPr>
              <a:t>_______</a:t>
            </a:r>
            <a:r>
              <a:rPr lang="zh-CN" altLang="en-US" b="1" dirty="0">
                <a:solidFill>
                  <a:srgbClr val="0000FF"/>
                </a:solidFill>
                <a:effectLst>
                  <a:outerShdw blurRad="38100" dist="38100" dir="2700000" algn="tl">
                    <a:srgbClr val="C0C0C0"/>
                  </a:outerShdw>
                </a:effectLst>
                <a:latin typeface="宋体-方正超大字符集" charset="0"/>
                <a:ea typeface="宋体-方正超大字符集" charset="0"/>
              </a:rPr>
              <a:t>角。</a:t>
            </a:r>
          </a:p>
        </p:txBody>
      </p:sp>
      <p:sp>
        <p:nvSpPr>
          <p:cNvPr id="65541" name="Rectangle 5"/>
          <p:cNvSpPr>
            <a:spLocks noChangeArrowheads="1"/>
          </p:cNvSpPr>
          <p:nvPr/>
        </p:nvSpPr>
        <p:spPr bwMode="auto">
          <a:xfrm>
            <a:off x="4690841" y="4002088"/>
            <a:ext cx="505267" cy="369332"/>
          </a:xfrm>
          <a:prstGeom prst="rect">
            <a:avLst/>
          </a:prstGeom>
          <a:noFill/>
          <a:ln w="9525">
            <a:noFill/>
            <a:miter lim="800000"/>
          </a:ln>
          <a:effectLst/>
        </p:spPr>
        <p:txBody>
          <a:bodyPr wrap="none">
            <a:spAutoFit/>
          </a:bodyPr>
          <a:lstStyle/>
          <a:p>
            <a:pPr>
              <a:spcBef>
                <a:spcPct val="0"/>
              </a:spcBef>
              <a:buFontTx/>
              <a:buNone/>
              <a:defRPr/>
            </a:pPr>
            <a:r>
              <a:rPr lang="en-US" altLang="zh-CN" b="1">
                <a:solidFill>
                  <a:srgbClr val="FF0000"/>
                </a:solidFill>
                <a:effectLst>
                  <a:outerShdw blurRad="38100" dist="38100" dir="2700000" algn="tl">
                    <a:srgbClr val="C0C0C0"/>
                  </a:outerShdw>
                </a:effectLst>
              </a:rPr>
              <a:t>DE</a:t>
            </a:r>
          </a:p>
        </p:txBody>
      </p:sp>
      <p:sp>
        <p:nvSpPr>
          <p:cNvPr id="65542" name="Rectangle 6"/>
          <p:cNvSpPr>
            <a:spLocks noChangeArrowheads="1"/>
          </p:cNvSpPr>
          <p:nvPr/>
        </p:nvSpPr>
        <p:spPr bwMode="auto">
          <a:xfrm>
            <a:off x="6317566" y="3791982"/>
            <a:ext cx="1079500" cy="579438"/>
          </a:xfrm>
          <a:prstGeom prst="rect">
            <a:avLst/>
          </a:prstGeom>
          <a:noFill/>
          <a:ln w="9525">
            <a:noFill/>
            <a:miter lim="800000"/>
          </a:ln>
          <a:effectLst/>
        </p:spPr>
        <p:txBody>
          <a:bodyPr>
            <a:spAutoFit/>
          </a:bodyPr>
          <a:lstStyle>
            <a:lvl1pPr>
              <a:defRPr sz="3200">
                <a:solidFill>
                  <a:schemeClr val="tx1"/>
                </a:solidFill>
                <a:latin typeface="Times New Roman" charset="0"/>
                <a:ea typeface="宋体" charset="-122"/>
              </a:defRPr>
            </a:lvl1pPr>
            <a:lvl2pPr>
              <a:defRPr sz="3200">
                <a:solidFill>
                  <a:schemeClr val="tx1"/>
                </a:solidFill>
                <a:latin typeface="Times New Roman" charset="0"/>
                <a:ea typeface="宋体" charset="-122"/>
              </a:defRPr>
            </a:lvl2pPr>
            <a:lvl3pPr>
              <a:defRPr sz="3200">
                <a:solidFill>
                  <a:schemeClr val="tx1"/>
                </a:solidFill>
                <a:latin typeface="Times New Roman" charset="0"/>
                <a:ea typeface="宋体" charset="-122"/>
              </a:defRPr>
            </a:lvl3pPr>
            <a:lvl4pPr>
              <a:defRPr sz="3200">
                <a:solidFill>
                  <a:schemeClr val="tx1"/>
                </a:solidFill>
                <a:latin typeface="Times New Roman" charset="0"/>
                <a:ea typeface="宋体" charset="-122"/>
              </a:defRPr>
            </a:lvl4pPr>
            <a:lvl5pPr>
              <a:defRPr sz="3200">
                <a:solidFill>
                  <a:schemeClr val="tx1"/>
                </a:solidFill>
                <a:latin typeface="Times New Roman" charset="0"/>
                <a:ea typeface="宋体" charset="-122"/>
              </a:defRPr>
            </a:lvl5pPr>
            <a:lvl6pPr fontAlgn="base">
              <a:spcBef>
                <a:spcPct val="20000"/>
              </a:spcBef>
              <a:spcAft>
                <a:spcPct val="0"/>
              </a:spcAft>
              <a:buFont typeface="Arial" charset="0"/>
              <a:defRPr sz="3200">
                <a:solidFill>
                  <a:schemeClr val="tx1"/>
                </a:solidFill>
                <a:latin typeface="Times New Roman" charset="0"/>
                <a:ea typeface="宋体" charset="-122"/>
              </a:defRPr>
            </a:lvl6pPr>
            <a:lvl7pPr fontAlgn="base">
              <a:spcBef>
                <a:spcPct val="20000"/>
              </a:spcBef>
              <a:spcAft>
                <a:spcPct val="0"/>
              </a:spcAft>
              <a:buFont typeface="Arial" charset="0"/>
              <a:defRPr sz="3200">
                <a:solidFill>
                  <a:schemeClr val="tx1"/>
                </a:solidFill>
                <a:latin typeface="Times New Roman" charset="0"/>
                <a:ea typeface="宋体" charset="-122"/>
              </a:defRPr>
            </a:lvl7pPr>
            <a:lvl8pPr fontAlgn="base">
              <a:spcBef>
                <a:spcPct val="20000"/>
              </a:spcBef>
              <a:spcAft>
                <a:spcPct val="0"/>
              </a:spcAft>
              <a:buFont typeface="Arial" charset="0"/>
              <a:defRPr sz="3200">
                <a:solidFill>
                  <a:schemeClr val="tx1"/>
                </a:solidFill>
                <a:latin typeface="Times New Roman" charset="0"/>
                <a:ea typeface="宋体" charset="-122"/>
              </a:defRPr>
            </a:lvl8pPr>
            <a:lvl9pPr fontAlgn="base">
              <a:spcBef>
                <a:spcPct val="20000"/>
              </a:spcBef>
              <a:spcAft>
                <a:spcPct val="0"/>
              </a:spcAft>
              <a:buFont typeface="Arial" charset="0"/>
              <a:defRPr sz="3200">
                <a:solidFill>
                  <a:schemeClr val="tx1"/>
                </a:solidFill>
                <a:latin typeface="Times New Roman" charset="0"/>
                <a:ea typeface="宋体" charset="-122"/>
              </a:defRPr>
            </a:lvl9pPr>
          </a:lstStyle>
          <a:p>
            <a:pPr>
              <a:spcBef>
                <a:spcPct val="0"/>
              </a:spcBef>
            </a:pPr>
            <a:r>
              <a:rPr lang="zh-CN" altLang="en-US" b="1" dirty="0">
                <a:solidFill>
                  <a:srgbClr val="FF0000"/>
                </a:solidFill>
                <a:effectLst>
                  <a:outerShdw blurRad="38100" dist="38100" dir="2700000" algn="tl">
                    <a:srgbClr val="C0C0C0"/>
                  </a:outerShdw>
                </a:effectLst>
                <a:latin typeface="Arial" charset="0"/>
              </a:rPr>
              <a:t>内错</a:t>
            </a:r>
          </a:p>
        </p:txBody>
      </p:sp>
      <p:graphicFrame>
        <p:nvGraphicFramePr>
          <p:cNvPr id="48135" name="Object 7"/>
          <p:cNvGraphicFramePr>
            <a:graphicFrameLocks/>
          </p:cNvGraphicFramePr>
          <p:nvPr/>
        </p:nvGraphicFramePr>
        <p:xfrm>
          <a:off x="2846388" y="1751014"/>
          <a:ext cx="781050" cy="1150937"/>
        </p:xfrm>
        <a:graphic>
          <a:graphicData uri="http://schemas.openxmlformats.org/presentationml/2006/ole">
            <mc:AlternateContent xmlns:mc="http://schemas.openxmlformats.org/markup-compatibility/2006">
              <mc:Choice xmlns:v="urn:schemas-microsoft-com:vml" Requires="v">
                <p:oleObj spid="_x0000_s54276" r:id="rId6" imgW="989597" imgH="1455797" progId="Flash.Movie">
                  <p:embed/>
                </p:oleObj>
              </mc:Choice>
              <mc:Fallback>
                <p:oleObj r:id="rId6" imgW="989597" imgH="1455797" progId="Flash.Movie">
                  <p:embed/>
                  <p:pic>
                    <p:nvPicPr>
                      <p:cNvPr id="0" name=""/>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46388" y="1751014"/>
                        <a:ext cx="781050" cy="115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00291211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5540"/>
                                        </p:tgtEl>
                                        <p:attrNameLst>
                                          <p:attrName>style.visibility</p:attrName>
                                        </p:attrNameLst>
                                      </p:cBhvr>
                                      <p:to>
                                        <p:strVal val="visible"/>
                                      </p:to>
                                    </p:set>
                                    <p:animEffect transition="in" filter="wipe(left)">
                                      <p:cBhvr>
                                        <p:cTn id="7" dur="500"/>
                                        <p:tgtEl>
                                          <p:spTgt spid="6554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9" presetClass="entr" presetSubtype="0" accel="100000" fill="hold" grpId="0" nodeType="clickEffect">
                                  <p:stCondLst>
                                    <p:cond delay="0"/>
                                  </p:stCondLst>
                                  <p:childTnLst>
                                    <p:set>
                                      <p:cBhvr>
                                        <p:cTn id="11" dur="1" fill="hold">
                                          <p:stCondLst>
                                            <p:cond delay="0"/>
                                          </p:stCondLst>
                                        </p:cTn>
                                        <p:tgtEl>
                                          <p:spTgt spid="65541"/>
                                        </p:tgtEl>
                                        <p:attrNameLst>
                                          <p:attrName>style.visibility</p:attrName>
                                        </p:attrNameLst>
                                      </p:cBhvr>
                                      <p:to>
                                        <p:strVal val="visible"/>
                                      </p:to>
                                    </p:set>
                                    <p:anim calcmode="lin" valueType="num">
                                      <p:cBhvr>
                                        <p:cTn id="12" dur="500" fill="hold"/>
                                        <p:tgtEl>
                                          <p:spTgt spid="65541"/>
                                        </p:tgtEl>
                                        <p:attrNameLst>
                                          <p:attrName>ppt_h</p:attrName>
                                        </p:attrNameLst>
                                      </p:cBhvr>
                                      <p:tavLst>
                                        <p:tav tm="0">
                                          <p:val>
                                            <p:strVal val="#ppt_h/20"/>
                                          </p:val>
                                        </p:tav>
                                        <p:tav tm="50000">
                                          <p:val>
                                            <p:strVal val="#ppt_h/20"/>
                                          </p:val>
                                        </p:tav>
                                        <p:tav tm="100000">
                                          <p:val>
                                            <p:strVal val="#ppt_h"/>
                                          </p:val>
                                        </p:tav>
                                      </p:tavLst>
                                    </p:anim>
                                    <p:anim calcmode="lin" valueType="num">
                                      <p:cBhvr>
                                        <p:cTn id="13" dur="500" fill="hold"/>
                                        <p:tgtEl>
                                          <p:spTgt spid="65541"/>
                                        </p:tgtEl>
                                        <p:attrNameLst>
                                          <p:attrName>ppt_w</p:attrName>
                                        </p:attrNameLst>
                                      </p:cBhvr>
                                      <p:tavLst>
                                        <p:tav tm="0">
                                          <p:val>
                                            <p:strVal val="#ppt_w+.3"/>
                                          </p:val>
                                        </p:tav>
                                        <p:tav tm="50000">
                                          <p:val>
                                            <p:strVal val="#ppt_w+.3"/>
                                          </p:val>
                                        </p:tav>
                                        <p:tav tm="100000">
                                          <p:val>
                                            <p:strVal val="#ppt_w"/>
                                          </p:val>
                                        </p:tav>
                                      </p:tavLst>
                                    </p:anim>
                                    <p:anim calcmode="lin" valueType="num">
                                      <p:cBhvr>
                                        <p:cTn id="14" dur="500" fill="hold"/>
                                        <p:tgtEl>
                                          <p:spTgt spid="65541"/>
                                        </p:tgtEl>
                                        <p:attrNameLst>
                                          <p:attrName>ppt_x</p:attrName>
                                        </p:attrNameLst>
                                      </p:cBhvr>
                                      <p:tavLst>
                                        <p:tav tm="0">
                                          <p:val>
                                            <p:strVal val="#ppt_x-.3"/>
                                          </p:val>
                                        </p:tav>
                                        <p:tav tm="50000">
                                          <p:val>
                                            <p:strVal val="#ppt_x"/>
                                          </p:val>
                                        </p:tav>
                                        <p:tav tm="100000">
                                          <p:val>
                                            <p:strVal val="#ppt_x"/>
                                          </p:val>
                                        </p:tav>
                                      </p:tavLst>
                                    </p:anim>
                                    <p:anim calcmode="lin" valueType="num">
                                      <p:cBhvr>
                                        <p:cTn id="15" dur="500" fill="hold"/>
                                        <p:tgtEl>
                                          <p:spTgt spid="65541"/>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9" presetClass="entr" presetSubtype="0" accel="100000" fill="hold" grpId="0" nodeType="clickEffect">
                                  <p:stCondLst>
                                    <p:cond delay="0"/>
                                  </p:stCondLst>
                                  <p:childTnLst>
                                    <p:set>
                                      <p:cBhvr>
                                        <p:cTn id="19" dur="1" fill="hold">
                                          <p:stCondLst>
                                            <p:cond delay="0"/>
                                          </p:stCondLst>
                                        </p:cTn>
                                        <p:tgtEl>
                                          <p:spTgt spid="65542"/>
                                        </p:tgtEl>
                                        <p:attrNameLst>
                                          <p:attrName>style.visibility</p:attrName>
                                        </p:attrNameLst>
                                      </p:cBhvr>
                                      <p:to>
                                        <p:strVal val="visible"/>
                                      </p:to>
                                    </p:set>
                                    <p:anim calcmode="lin" valueType="num">
                                      <p:cBhvr>
                                        <p:cTn id="20" dur="500" fill="hold"/>
                                        <p:tgtEl>
                                          <p:spTgt spid="65542"/>
                                        </p:tgtEl>
                                        <p:attrNameLst>
                                          <p:attrName>ppt_h</p:attrName>
                                        </p:attrNameLst>
                                      </p:cBhvr>
                                      <p:tavLst>
                                        <p:tav tm="0">
                                          <p:val>
                                            <p:strVal val="#ppt_h/20"/>
                                          </p:val>
                                        </p:tav>
                                        <p:tav tm="50000">
                                          <p:val>
                                            <p:strVal val="#ppt_h/20"/>
                                          </p:val>
                                        </p:tav>
                                        <p:tav tm="100000">
                                          <p:val>
                                            <p:strVal val="#ppt_h"/>
                                          </p:val>
                                        </p:tav>
                                      </p:tavLst>
                                    </p:anim>
                                    <p:anim calcmode="lin" valueType="num">
                                      <p:cBhvr>
                                        <p:cTn id="21" dur="500" fill="hold"/>
                                        <p:tgtEl>
                                          <p:spTgt spid="65542"/>
                                        </p:tgtEl>
                                        <p:attrNameLst>
                                          <p:attrName>ppt_w</p:attrName>
                                        </p:attrNameLst>
                                      </p:cBhvr>
                                      <p:tavLst>
                                        <p:tav tm="0">
                                          <p:val>
                                            <p:strVal val="#ppt_w+.3"/>
                                          </p:val>
                                        </p:tav>
                                        <p:tav tm="50000">
                                          <p:val>
                                            <p:strVal val="#ppt_w+.3"/>
                                          </p:val>
                                        </p:tav>
                                        <p:tav tm="100000">
                                          <p:val>
                                            <p:strVal val="#ppt_w"/>
                                          </p:val>
                                        </p:tav>
                                      </p:tavLst>
                                    </p:anim>
                                    <p:anim calcmode="lin" valueType="num">
                                      <p:cBhvr>
                                        <p:cTn id="22" dur="500" fill="hold"/>
                                        <p:tgtEl>
                                          <p:spTgt spid="65542"/>
                                        </p:tgtEl>
                                        <p:attrNameLst>
                                          <p:attrName>ppt_x</p:attrName>
                                        </p:attrNameLst>
                                      </p:cBhvr>
                                      <p:tavLst>
                                        <p:tav tm="0">
                                          <p:val>
                                            <p:strVal val="#ppt_x-.3"/>
                                          </p:val>
                                        </p:tav>
                                        <p:tav tm="50000">
                                          <p:val>
                                            <p:strVal val="#ppt_x"/>
                                          </p:val>
                                        </p:tav>
                                        <p:tav tm="100000">
                                          <p:val>
                                            <p:strVal val="#ppt_x"/>
                                          </p:val>
                                        </p:tav>
                                      </p:tavLst>
                                    </p:anim>
                                    <p:anim calcmode="lin" valueType="num">
                                      <p:cBhvr>
                                        <p:cTn id="23" dur="500" fill="hold"/>
                                        <p:tgtEl>
                                          <p:spTgt spid="65542"/>
                                        </p:tgtEl>
                                        <p:attrNameLst>
                                          <p:attrName>ppt_y</p:attrName>
                                        </p:attrNameLst>
                                      </p:cBhvr>
                                      <p:tavLst>
                                        <p:tav tm="0">
                                          <p:val>
                                            <p:strVal val="#ppt_y"/>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48135"/>
                                        </p:tgtEl>
                                        <p:attrNameLst>
                                          <p:attrName>style.visibility</p:attrName>
                                        </p:attrNameLst>
                                      </p:cBhvr>
                                      <p:to>
                                        <p:strVal val="visible"/>
                                      </p:to>
                                    </p:set>
                                    <p:animEffect transition="in" filter="fade">
                                      <p:cBhvr>
                                        <p:cTn id="28" dur="500"/>
                                        <p:tgtEl>
                                          <p:spTgt spid="4813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63" presetClass="path" presetSubtype="0" accel="50000" decel="50000" fill="hold" nodeType="clickEffect">
                                  <p:stCondLst>
                                    <p:cond delay="0"/>
                                  </p:stCondLst>
                                  <p:childTnLst>
                                    <p:animMotion origin="layout" path="M 3.61111E-6 -1.75872E-6 L 0.52534 0.01387 " pathEditMode="relative" rAng="0" ptsTypes="AA">
                                      <p:cBhvr>
                                        <p:cTn id="32" dur="2000" fill="hold"/>
                                        <p:tgtEl>
                                          <p:spTgt spid="48135"/>
                                        </p:tgtEl>
                                        <p:attrNameLst>
                                          <p:attrName>ppt_x,ppt_y</p:attrName>
                                        </p:attrNameLst>
                                      </p:cBhvr>
                                      <p:rCtr x="26300" y="7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0" grpId="0"/>
      <p:bldP spid="65541" grpId="0"/>
      <p:bldP spid="65542"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图片 1" descr="图片4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4475" y="10353"/>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4" name="Text Box 2"/>
          <p:cNvSpPr txBox="1">
            <a:spLocks noChangeArrowheads="1"/>
          </p:cNvSpPr>
          <p:nvPr/>
        </p:nvSpPr>
        <p:spPr bwMode="auto">
          <a:xfrm>
            <a:off x="1701801" y="188913"/>
            <a:ext cx="47545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600" b="1">
                <a:solidFill>
                  <a:srgbClr val="FF0000"/>
                </a:solidFill>
                <a:latin typeface="华文彩云" charset="0"/>
                <a:ea typeface="华文彩云" charset="0"/>
              </a:rPr>
              <a:t>能力挑战</a:t>
            </a:r>
            <a:r>
              <a:rPr lang="en-US" altLang="zh-CN" sz="3600" b="1">
                <a:solidFill>
                  <a:srgbClr val="FF0000"/>
                </a:solidFill>
                <a:latin typeface="华文彩云" charset="0"/>
                <a:ea typeface="华文彩云" charset="0"/>
              </a:rPr>
              <a:t>:    </a:t>
            </a:r>
            <a:r>
              <a:rPr lang="zh-CN" altLang="en-US" sz="3600" b="1">
                <a:solidFill>
                  <a:srgbClr val="0000FF"/>
                </a:solidFill>
                <a:latin typeface="宋体" charset="-122"/>
              </a:rPr>
              <a:t>看图填空</a:t>
            </a:r>
            <a:endParaRPr lang="zh-CN" altLang="en-US" b="1">
              <a:solidFill>
                <a:srgbClr val="0000FF"/>
              </a:solidFill>
              <a:latin typeface="宋体" charset="-122"/>
            </a:endParaRPr>
          </a:p>
        </p:txBody>
      </p:sp>
      <p:graphicFrame>
        <p:nvGraphicFramePr>
          <p:cNvPr id="28675" name="Object 3"/>
          <p:cNvGraphicFramePr>
            <a:graphicFrameLocks/>
          </p:cNvGraphicFramePr>
          <p:nvPr/>
        </p:nvGraphicFramePr>
        <p:xfrm>
          <a:off x="1774825" y="908050"/>
          <a:ext cx="3168650" cy="2876550"/>
        </p:xfrm>
        <a:graphic>
          <a:graphicData uri="http://schemas.openxmlformats.org/presentationml/2006/ole">
            <mc:AlternateContent xmlns:mc="http://schemas.openxmlformats.org/markup-compatibility/2006">
              <mc:Choice xmlns:v="urn:schemas-microsoft-com:vml" Requires="v">
                <p:oleObj spid="_x0000_s55299" r:id="rId4" imgW="2077877" imgH="1886357" progId="Flash.Movie">
                  <p:embed/>
                </p:oleObj>
              </mc:Choice>
              <mc:Fallback>
                <p:oleObj r:id="rId4" imgW="2077877" imgH="1886357" progId="Flash.Movie">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74825" y="908050"/>
                        <a:ext cx="3168650"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66564" name="Text Box 4"/>
          <p:cNvSpPr txBox="1">
            <a:spLocks noChangeArrowheads="1"/>
          </p:cNvSpPr>
          <p:nvPr/>
        </p:nvSpPr>
        <p:spPr bwMode="auto">
          <a:xfrm>
            <a:off x="1595439" y="3860800"/>
            <a:ext cx="6588125" cy="923330"/>
          </a:xfrm>
          <a:prstGeom prst="rect">
            <a:avLst/>
          </a:prstGeom>
          <a:noFill/>
          <a:ln w="9525" algn="ctr">
            <a:noFill/>
            <a:miter lim="800000"/>
          </a:ln>
          <a:effectLst/>
        </p:spPr>
        <p:txBody>
          <a:bodyPr>
            <a:spAutoFit/>
          </a:bodyPr>
          <a:lstStyle/>
          <a:p>
            <a:pPr>
              <a:lnSpc>
                <a:spcPct val="150000"/>
              </a:lnSpc>
              <a:spcBef>
                <a:spcPct val="50000"/>
              </a:spcBef>
            </a:pP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4</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a:t>
            </a:r>
            <a:r>
              <a:rPr lang="zh-CN" altLang="en-US" b="1">
                <a:solidFill>
                  <a:srgbClr val="0000FF"/>
                </a:solidFill>
                <a:effectLst>
                  <a:outerShdw blurRad="38100" dist="38100" dir="2700000" algn="tl">
                    <a:srgbClr val="C0C0C0"/>
                  </a:outerShdw>
                </a:effectLst>
                <a:latin typeface="宋体" charset="-122"/>
              </a:rPr>
              <a:t>∠</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2</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与</a:t>
            </a:r>
            <a:r>
              <a:rPr lang="zh-CN" altLang="en-US" b="1">
                <a:solidFill>
                  <a:srgbClr val="0000FF"/>
                </a:solidFill>
                <a:effectLst>
                  <a:outerShdw blurRad="38100" dist="38100" dir="2700000" algn="tl">
                    <a:srgbClr val="C0C0C0"/>
                  </a:outerShdw>
                </a:effectLst>
                <a:latin typeface="宋体" charset="-122"/>
              </a:rPr>
              <a:t>∠</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4</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是</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_____</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和</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_____</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被</a:t>
            </a:r>
            <a:b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b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BC</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所截构成的</a:t>
            </a:r>
            <a:r>
              <a:rPr lang="en-US" altLang="zh-CN" b="1">
                <a:solidFill>
                  <a:srgbClr val="0000FF"/>
                </a:solidFill>
                <a:effectLst>
                  <a:outerShdw blurRad="38100" dist="38100" dir="2700000" algn="tl">
                    <a:srgbClr val="C0C0C0"/>
                  </a:outerShdw>
                </a:effectLst>
                <a:latin typeface="宋体-方正超大字符集" charset="0"/>
                <a:ea typeface="宋体-方正超大字符集" charset="0"/>
              </a:rPr>
              <a:t>______</a:t>
            </a:r>
            <a:r>
              <a:rPr lang="zh-CN" altLang="en-US" b="1">
                <a:solidFill>
                  <a:srgbClr val="0000FF"/>
                </a:solidFill>
                <a:effectLst>
                  <a:outerShdw blurRad="38100" dist="38100" dir="2700000" algn="tl">
                    <a:srgbClr val="C0C0C0"/>
                  </a:outerShdw>
                </a:effectLst>
                <a:latin typeface="宋体-方正超大字符集" charset="0"/>
                <a:ea typeface="宋体-方正超大字符集" charset="0"/>
              </a:rPr>
              <a:t>角。</a:t>
            </a:r>
          </a:p>
        </p:txBody>
      </p:sp>
      <p:sp>
        <p:nvSpPr>
          <p:cNvPr id="66565" name="Rectangle 5"/>
          <p:cNvSpPr>
            <a:spLocks noChangeArrowheads="1"/>
          </p:cNvSpPr>
          <p:nvPr/>
        </p:nvSpPr>
        <p:spPr bwMode="auto">
          <a:xfrm>
            <a:off x="3435579" y="3953133"/>
            <a:ext cx="518091" cy="369332"/>
          </a:xfrm>
          <a:prstGeom prst="rect">
            <a:avLst/>
          </a:prstGeom>
          <a:noFill/>
          <a:ln w="9525">
            <a:noFill/>
            <a:miter lim="800000"/>
          </a:ln>
          <a:effectLst/>
        </p:spPr>
        <p:txBody>
          <a:bodyPr wrap="none">
            <a:spAutoFit/>
          </a:bodyPr>
          <a:lstStyle/>
          <a:p>
            <a:pPr>
              <a:spcBef>
                <a:spcPct val="0"/>
              </a:spcBef>
              <a:buFontTx/>
              <a:buNone/>
              <a:defRPr/>
            </a:pPr>
            <a:r>
              <a:rPr lang="en-US" altLang="zh-CN" b="1">
                <a:solidFill>
                  <a:srgbClr val="FF0000"/>
                </a:solidFill>
                <a:effectLst>
                  <a:outerShdw blurRad="38100" dist="38100" dir="2700000" algn="tl">
                    <a:srgbClr val="C0C0C0"/>
                  </a:outerShdw>
                </a:effectLst>
              </a:rPr>
              <a:t>AB</a:t>
            </a:r>
          </a:p>
        </p:txBody>
      </p:sp>
      <p:sp>
        <p:nvSpPr>
          <p:cNvPr id="66566" name="Rectangle 6"/>
          <p:cNvSpPr>
            <a:spLocks noChangeArrowheads="1"/>
          </p:cNvSpPr>
          <p:nvPr/>
        </p:nvSpPr>
        <p:spPr bwMode="auto">
          <a:xfrm>
            <a:off x="4264440" y="3953133"/>
            <a:ext cx="492443" cy="369332"/>
          </a:xfrm>
          <a:prstGeom prst="rect">
            <a:avLst/>
          </a:prstGeom>
          <a:noFill/>
          <a:ln w="9525">
            <a:noFill/>
            <a:miter lim="800000"/>
          </a:ln>
          <a:effectLst/>
        </p:spPr>
        <p:txBody>
          <a:bodyPr wrap="none">
            <a:spAutoFit/>
          </a:bodyPr>
          <a:lstStyle/>
          <a:p>
            <a:pPr>
              <a:spcBef>
                <a:spcPct val="0"/>
              </a:spcBef>
              <a:buFontTx/>
              <a:buNone/>
              <a:defRPr/>
            </a:pPr>
            <a:r>
              <a:rPr lang="en-US" altLang="zh-CN" b="1">
                <a:solidFill>
                  <a:srgbClr val="FF0000"/>
                </a:solidFill>
                <a:effectLst>
                  <a:outerShdw blurRad="38100" dist="38100" dir="2700000" algn="tl">
                    <a:srgbClr val="C0C0C0"/>
                  </a:outerShdw>
                </a:effectLst>
              </a:rPr>
              <a:t>AF</a:t>
            </a:r>
          </a:p>
        </p:txBody>
      </p:sp>
      <p:sp>
        <p:nvSpPr>
          <p:cNvPr id="49159" name="Rectangle 7"/>
          <p:cNvSpPr/>
          <p:nvPr/>
        </p:nvSpPr>
        <p:spPr>
          <a:xfrm>
            <a:off x="3188598" y="4322465"/>
            <a:ext cx="1511300" cy="369332"/>
          </a:xfrm>
          <a:prstGeom prst="rect">
            <a:avLst/>
          </a:prstGeom>
          <a:noFill/>
          <a:ln w="9525">
            <a:noFill/>
            <a:miter/>
          </a:ln>
        </p:spPr>
        <p:txBody>
          <a:bodyPr>
            <a:spAutoFit/>
          </a:bodyPr>
          <a:lstStyle/>
          <a:p>
            <a:pPr>
              <a:spcBef>
                <a:spcPct val="0"/>
              </a:spcBef>
              <a:buClr>
                <a:srgbClr val="000000"/>
              </a:buClr>
            </a:pPr>
            <a:r>
              <a:rPr lang="zh-CN" altLang="en-US" b="1" noProof="1">
                <a:solidFill>
                  <a:srgbClr val="FF0000"/>
                </a:solidFill>
                <a:effectLst>
                  <a:outerShdw blurRad="38100" dist="38100" dir="2700000">
                    <a:srgbClr val="C0C0C0"/>
                  </a:outerShdw>
                </a:effectLst>
                <a:ea typeface="宋体" pitchFamily="2" charset="-122"/>
                <a:cs typeface="+mn-ea"/>
              </a:rPr>
              <a:t>同位</a:t>
            </a:r>
            <a:endParaRPr lang="zh-CN" altLang="en-US" b="1" noProof="1">
              <a:solidFill>
                <a:srgbClr val="FF0000"/>
              </a:solidFill>
              <a:effectLst>
                <a:outerShdw blurRad="38100" dist="38100" dir="2700000">
                  <a:srgbClr val="C0C0C0"/>
                </a:outerShdw>
              </a:effectLst>
              <a:ea typeface="宋体" pitchFamily="2" charset="-122"/>
            </a:endParaRPr>
          </a:p>
        </p:txBody>
      </p:sp>
      <p:graphicFrame>
        <p:nvGraphicFramePr>
          <p:cNvPr id="49160" name="Object 8"/>
          <p:cNvGraphicFramePr>
            <a:graphicFrameLocks/>
          </p:cNvGraphicFramePr>
          <p:nvPr/>
        </p:nvGraphicFramePr>
        <p:xfrm>
          <a:off x="2062163" y="2620964"/>
          <a:ext cx="2305050" cy="714375"/>
        </p:xfrm>
        <a:graphic>
          <a:graphicData uri="http://schemas.openxmlformats.org/presentationml/2006/ole">
            <mc:AlternateContent xmlns:mc="http://schemas.openxmlformats.org/markup-compatibility/2006">
              <mc:Choice xmlns:v="urn:schemas-microsoft-com:vml" Requires="v">
                <p:oleObj spid="_x0000_s55300" r:id="rId6" imgW="3062117" imgH="947837" progId="Flash.Movie">
                  <p:embed/>
                </p:oleObj>
              </mc:Choice>
              <mc:Fallback>
                <p:oleObj r:id="rId6" imgW="3062117" imgH="947837" progId="Flash.Movie">
                  <p:embed/>
                  <p:pic>
                    <p:nvPicPr>
                      <p:cNvPr id="0" name=""/>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62163" y="2620964"/>
                        <a:ext cx="230505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13766604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6564"/>
                                        </p:tgtEl>
                                        <p:attrNameLst>
                                          <p:attrName>style.visibility</p:attrName>
                                        </p:attrNameLst>
                                      </p:cBhvr>
                                      <p:to>
                                        <p:strVal val="visible"/>
                                      </p:to>
                                    </p:set>
                                    <p:animEffect transition="in" filter="wipe(left)">
                                      <p:cBhvr>
                                        <p:cTn id="7" dur="500"/>
                                        <p:tgtEl>
                                          <p:spTgt spid="6656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9" presetClass="entr" presetSubtype="0" accel="100000" fill="hold" grpId="0" nodeType="clickEffect">
                                  <p:stCondLst>
                                    <p:cond delay="0"/>
                                  </p:stCondLst>
                                  <p:childTnLst>
                                    <p:set>
                                      <p:cBhvr>
                                        <p:cTn id="11" dur="1" fill="hold">
                                          <p:stCondLst>
                                            <p:cond delay="0"/>
                                          </p:stCondLst>
                                        </p:cTn>
                                        <p:tgtEl>
                                          <p:spTgt spid="66565"/>
                                        </p:tgtEl>
                                        <p:attrNameLst>
                                          <p:attrName>style.visibility</p:attrName>
                                        </p:attrNameLst>
                                      </p:cBhvr>
                                      <p:to>
                                        <p:strVal val="visible"/>
                                      </p:to>
                                    </p:set>
                                    <p:anim calcmode="lin" valueType="num">
                                      <p:cBhvr>
                                        <p:cTn id="12" dur="500" fill="hold"/>
                                        <p:tgtEl>
                                          <p:spTgt spid="66565"/>
                                        </p:tgtEl>
                                        <p:attrNameLst>
                                          <p:attrName>ppt_h</p:attrName>
                                        </p:attrNameLst>
                                      </p:cBhvr>
                                      <p:tavLst>
                                        <p:tav tm="0">
                                          <p:val>
                                            <p:strVal val="#ppt_h/20"/>
                                          </p:val>
                                        </p:tav>
                                        <p:tav tm="50000">
                                          <p:val>
                                            <p:strVal val="#ppt_h/20"/>
                                          </p:val>
                                        </p:tav>
                                        <p:tav tm="100000">
                                          <p:val>
                                            <p:strVal val="#ppt_h"/>
                                          </p:val>
                                        </p:tav>
                                      </p:tavLst>
                                    </p:anim>
                                    <p:anim calcmode="lin" valueType="num">
                                      <p:cBhvr>
                                        <p:cTn id="13" dur="500" fill="hold"/>
                                        <p:tgtEl>
                                          <p:spTgt spid="66565"/>
                                        </p:tgtEl>
                                        <p:attrNameLst>
                                          <p:attrName>ppt_w</p:attrName>
                                        </p:attrNameLst>
                                      </p:cBhvr>
                                      <p:tavLst>
                                        <p:tav tm="0">
                                          <p:val>
                                            <p:strVal val="#ppt_w+.3"/>
                                          </p:val>
                                        </p:tav>
                                        <p:tav tm="50000">
                                          <p:val>
                                            <p:strVal val="#ppt_w+.3"/>
                                          </p:val>
                                        </p:tav>
                                        <p:tav tm="100000">
                                          <p:val>
                                            <p:strVal val="#ppt_w"/>
                                          </p:val>
                                        </p:tav>
                                      </p:tavLst>
                                    </p:anim>
                                    <p:anim calcmode="lin" valueType="num">
                                      <p:cBhvr>
                                        <p:cTn id="14" dur="500" fill="hold"/>
                                        <p:tgtEl>
                                          <p:spTgt spid="66565"/>
                                        </p:tgtEl>
                                        <p:attrNameLst>
                                          <p:attrName>ppt_x</p:attrName>
                                        </p:attrNameLst>
                                      </p:cBhvr>
                                      <p:tavLst>
                                        <p:tav tm="0">
                                          <p:val>
                                            <p:strVal val="#ppt_x-.3"/>
                                          </p:val>
                                        </p:tav>
                                        <p:tav tm="50000">
                                          <p:val>
                                            <p:strVal val="#ppt_x"/>
                                          </p:val>
                                        </p:tav>
                                        <p:tav tm="100000">
                                          <p:val>
                                            <p:strVal val="#ppt_x"/>
                                          </p:val>
                                        </p:tav>
                                      </p:tavLst>
                                    </p:anim>
                                    <p:anim calcmode="lin" valueType="num">
                                      <p:cBhvr>
                                        <p:cTn id="15" dur="500" fill="hold"/>
                                        <p:tgtEl>
                                          <p:spTgt spid="66565"/>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9" presetClass="entr" presetSubtype="0" accel="100000" fill="hold" grpId="0" nodeType="clickEffect">
                                  <p:stCondLst>
                                    <p:cond delay="0"/>
                                  </p:stCondLst>
                                  <p:childTnLst>
                                    <p:set>
                                      <p:cBhvr>
                                        <p:cTn id="19" dur="1" fill="hold">
                                          <p:stCondLst>
                                            <p:cond delay="0"/>
                                          </p:stCondLst>
                                        </p:cTn>
                                        <p:tgtEl>
                                          <p:spTgt spid="66566"/>
                                        </p:tgtEl>
                                        <p:attrNameLst>
                                          <p:attrName>style.visibility</p:attrName>
                                        </p:attrNameLst>
                                      </p:cBhvr>
                                      <p:to>
                                        <p:strVal val="visible"/>
                                      </p:to>
                                    </p:set>
                                    <p:anim calcmode="lin" valueType="num">
                                      <p:cBhvr>
                                        <p:cTn id="20" dur="500" fill="hold"/>
                                        <p:tgtEl>
                                          <p:spTgt spid="66566"/>
                                        </p:tgtEl>
                                        <p:attrNameLst>
                                          <p:attrName>ppt_h</p:attrName>
                                        </p:attrNameLst>
                                      </p:cBhvr>
                                      <p:tavLst>
                                        <p:tav tm="0">
                                          <p:val>
                                            <p:strVal val="#ppt_h/20"/>
                                          </p:val>
                                        </p:tav>
                                        <p:tav tm="50000">
                                          <p:val>
                                            <p:strVal val="#ppt_h/20"/>
                                          </p:val>
                                        </p:tav>
                                        <p:tav tm="100000">
                                          <p:val>
                                            <p:strVal val="#ppt_h"/>
                                          </p:val>
                                        </p:tav>
                                      </p:tavLst>
                                    </p:anim>
                                    <p:anim calcmode="lin" valueType="num">
                                      <p:cBhvr>
                                        <p:cTn id="21" dur="500" fill="hold"/>
                                        <p:tgtEl>
                                          <p:spTgt spid="66566"/>
                                        </p:tgtEl>
                                        <p:attrNameLst>
                                          <p:attrName>ppt_w</p:attrName>
                                        </p:attrNameLst>
                                      </p:cBhvr>
                                      <p:tavLst>
                                        <p:tav tm="0">
                                          <p:val>
                                            <p:strVal val="#ppt_w+.3"/>
                                          </p:val>
                                        </p:tav>
                                        <p:tav tm="50000">
                                          <p:val>
                                            <p:strVal val="#ppt_w+.3"/>
                                          </p:val>
                                        </p:tav>
                                        <p:tav tm="100000">
                                          <p:val>
                                            <p:strVal val="#ppt_w"/>
                                          </p:val>
                                        </p:tav>
                                      </p:tavLst>
                                    </p:anim>
                                    <p:anim calcmode="lin" valueType="num">
                                      <p:cBhvr>
                                        <p:cTn id="22" dur="500" fill="hold"/>
                                        <p:tgtEl>
                                          <p:spTgt spid="66566"/>
                                        </p:tgtEl>
                                        <p:attrNameLst>
                                          <p:attrName>ppt_x</p:attrName>
                                        </p:attrNameLst>
                                      </p:cBhvr>
                                      <p:tavLst>
                                        <p:tav tm="0">
                                          <p:val>
                                            <p:strVal val="#ppt_x-.3"/>
                                          </p:val>
                                        </p:tav>
                                        <p:tav tm="50000">
                                          <p:val>
                                            <p:strVal val="#ppt_x"/>
                                          </p:val>
                                        </p:tav>
                                        <p:tav tm="100000">
                                          <p:val>
                                            <p:strVal val="#ppt_x"/>
                                          </p:val>
                                        </p:tav>
                                      </p:tavLst>
                                    </p:anim>
                                    <p:anim calcmode="lin" valueType="num">
                                      <p:cBhvr>
                                        <p:cTn id="23" dur="500" fill="hold"/>
                                        <p:tgtEl>
                                          <p:spTgt spid="66566"/>
                                        </p:tgtEl>
                                        <p:attrNameLst>
                                          <p:attrName>ppt_y</p:attrName>
                                        </p:attrNameLst>
                                      </p:cBhvr>
                                      <p:tavLst>
                                        <p:tav tm="0">
                                          <p:val>
                                            <p:strVal val="#ppt_y"/>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9" presetClass="entr" presetSubtype="0" accel="100000" fill="hold" grpId="0" nodeType="clickEffect">
                                  <p:stCondLst>
                                    <p:cond delay="0"/>
                                  </p:stCondLst>
                                  <p:childTnLst>
                                    <p:set>
                                      <p:cBhvr>
                                        <p:cTn id="27" dur="1" fill="hold">
                                          <p:stCondLst>
                                            <p:cond delay="0"/>
                                          </p:stCondLst>
                                        </p:cTn>
                                        <p:tgtEl>
                                          <p:spTgt spid="49159"/>
                                        </p:tgtEl>
                                        <p:attrNameLst>
                                          <p:attrName>style.visibility</p:attrName>
                                        </p:attrNameLst>
                                      </p:cBhvr>
                                      <p:to>
                                        <p:strVal val="visible"/>
                                      </p:to>
                                    </p:set>
                                    <p:anim calcmode="lin" valueType="num">
                                      <p:cBhvr>
                                        <p:cTn id="28" dur="500" fill="hold"/>
                                        <p:tgtEl>
                                          <p:spTgt spid="49159"/>
                                        </p:tgtEl>
                                        <p:attrNameLst>
                                          <p:attrName>ppt_h</p:attrName>
                                        </p:attrNameLst>
                                      </p:cBhvr>
                                      <p:tavLst>
                                        <p:tav tm="0">
                                          <p:val>
                                            <p:strVal val="#ppt_h/20"/>
                                          </p:val>
                                        </p:tav>
                                        <p:tav tm="50000">
                                          <p:val>
                                            <p:strVal val="#ppt_h/20"/>
                                          </p:val>
                                        </p:tav>
                                        <p:tav tm="100000">
                                          <p:val>
                                            <p:strVal val="#ppt_h"/>
                                          </p:val>
                                        </p:tav>
                                      </p:tavLst>
                                    </p:anim>
                                    <p:anim calcmode="lin" valueType="num">
                                      <p:cBhvr>
                                        <p:cTn id="29" dur="500" fill="hold"/>
                                        <p:tgtEl>
                                          <p:spTgt spid="49159"/>
                                        </p:tgtEl>
                                        <p:attrNameLst>
                                          <p:attrName>ppt_w</p:attrName>
                                        </p:attrNameLst>
                                      </p:cBhvr>
                                      <p:tavLst>
                                        <p:tav tm="0">
                                          <p:val>
                                            <p:strVal val="#ppt_w+.3"/>
                                          </p:val>
                                        </p:tav>
                                        <p:tav tm="50000">
                                          <p:val>
                                            <p:strVal val="#ppt_w+.3"/>
                                          </p:val>
                                        </p:tav>
                                        <p:tav tm="100000">
                                          <p:val>
                                            <p:strVal val="#ppt_w"/>
                                          </p:val>
                                        </p:tav>
                                      </p:tavLst>
                                    </p:anim>
                                    <p:anim calcmode="lin" valueType="num">
                                      <p:cBhvr>
                                        <p:cTn id="30" dur="500" fill="hold"/>
                                        <p:tgtEl>
                                          <p:spTgt spid="49159"/>
                                        </p:tgtEl>
                                        <p:attrNameLst>
                                          <p:attrName>ppt_x</p:attrName>
                                        </p:attrNameLst>
                                      </p:cBhvr>
                                      <p:tavLst>
                                        <p:tav tm="0">
                                          <p:val>
                                            <p:strVal val="#ppt_x-.3"/>
                                          </p:val>
                                        </p:tav>
                                        <p:tav tm="50000">
                                          <p:val>
                                            <p:strVal val="#ppt_x"/>
                                          </p:val>
                                        </p:tav>
                                        <p:tav tm="100000">
                                          <p:val>
                                            <p:strVal val="#ppt_x"/>
                                          </p:val>
                                        </p:tav>
                                      </p:tavLst>
                                    </p:anim>
                                    <p:anim calcmode="lin" valueType="num">
                                      <p:cBhvr>
                                        <p:cTn id="31" dur="500" fill="hold"/>
                                        <p:tgtEl>
                                          <p:spTgt spid="49159"/>
                                        </p:tgtEl>
                                        <p:attrNameLst>
                                          <p:attrName>ppt_y</p:attrName>
                                        </p:attrNameLst>
                                      </p:cBhvr>
                                      <p:tavLst>
                                        <p:tav tm="0">
                                          <p:val>
                                            <p:strVal val="#ppt_y"/>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nodeType="clickEffect">
                                  <p:stCondLst>
                                    <p:cond delay="0"/>
                                  </p:stCondLst>
                                  <p:childTnLst>
                                    <p:set>
                                      <p:cBhvr>
                                        <p:cTn id="35" dur="1" fill="hold">
                                          <p:stCondLst>
                                            <p:cond delay="0"/>
                                          </p:stCondLst>
                                        </p:cTn>
                                        <p:tgtEl>
                                          <p:spTgt spid="49160"/>
                                        </p:tgtEl>
                                        <p:attrNameLst>
                                          <p:attrName>style.visibility</p:attrName>
                                        </p:attrNameLst>
                                      </p:cBhvr>
                                      <p:to>
                                        <p:strVal val="visible"/>
                                      </p:to>
                                    </p:set>
                                    <p:animEffect transition="in" filter="fade">
                                      <p:cBhvr>
                                        <p:cTn id="36" dur="500"/>
                                        <p:tgtEl>
                                          <p:spTgt spid="49160"/>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63" presetClass="path" presetSubtype="0" accel="50000" decel="50000" fill="hold" nodeType="clickEffect">
                                  <p:stCondLst>
                                    <p:cond delay="0"/>
                                  </p:stCondLst>
                                  <p:childTnLst>
                                    <p:animMotion origin="layout" path="M 4.16667E-6 -2.2348E-6 L 0.59079 -0.00046 " pathEditMode="relative" rAng="0" ptsTypes="AA">
                                      <p:cBhvr>
                                        <p:cTn id="40" dur="2000" fill="hold"/>
                                        <p:tgtEl>
                                          <p:spTgt spid="49160"/>
                                        </p:tgtEl>
                                        <p:attrNameLst>
                                          <p:attrName>ppt_x,ppt_y</p:attrName>
                                        </p:attrNameLst>
                                      </p:cBhvr>
                                      <p:rCtr x="29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4" grpId="0"/>
      <p:bldP spid="66565" grpId="0"/>
      <p:bldP spid="66566" grpId="0"/>
      <p:bldP spid="49159" grpId="0"/>
    </p:bldLst>
  </p:timing>
</p:sld>
</file>

<file path=ppt/slides/slide9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2769" name="图片 1" descr="图片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0" name="文本框 108545"/>
          <p:cNvSpPr txBox="1">
            <a:spLocks noChangeArrowheads="1"/>
          </p:cNvSpPr>
          <p:nvPr/>
        </p:nvSpPr>
        <p:spPr bwMode="auto">
          <a:xfrm>
            <a:off x="3143250" y="188914"/>
            <a:ext cx="7164388"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3200">
                <a:solidFill>
                  <a:schemeClr val="tx1"/>
                </a:solidFill>
                <a:latin typeface="Times New Roman" charset="0"/>
                <a:ea typeface="宋体" charset="-122"/>
              </a:defRPr>
            </a:lvl1pPr>
            <a:lvl2pPr>
              <a:defRPr sz="3200">
                <a:solidFill>
                  <a:schemeClr val="tx1"/>
                </a:solidFill>
                <a:latin typeface="Times New Roman" charset="0"/>
                <a:ea typeface="宋体" charset="-122"/>
              </a:defRPr>
            </a:lvl2pPr>
            <a:lvl3pPr>
              <a:defRPr sz="3200">
                <a:solidFill>
                  <a:schemeClr val="tx1"/>
                </a:solidFill>
                <a:latin typeface="Times New Roman" charset="0"/>
                <a:ea typeface="宋体" charset="-122"/>
              </a:defRPr>
            </a:lvl3pPr>
            <a:lvl4pPr>
              <a:defRPr sz="3200">
                <a:solidFill>
                  <a:schemeClr val="tx1"/>
                </a:solidFill>
                <a:latin typeface="Times New Roman" charset="0"/>
                <a:ea typeface="宋体" charset="-122"/>
              </a:defRPr>
            </a:lvl4pPr>
            <a:lvl5pPr>
              <a:defRPr sz="3200">
                <a:solidFill>
                  <a:schemeClr val="tx1"/>
                </a:solidFill>
                <a:latin typeface="Times New Roman" charset="0"/>
                <a:ea typeface="宋体" charset="-122"/>
              </a:defRPr>
            </a:lvl5pPr>
            <a:lvl6pPr fontAlgn="base">
              <a:spcBef>
                <a:spcPct val="20000"/>
              </a:spcBef>
              <a:spcAft>
                <a:spcPct val="0"/>
              </a:spcAft>
              <a:buFont typeface="Arial" charset="0"/>
              <a:defRPr sz="3200">
                <a:solidFill>
                  <a:schemeClr val="tx1"/>
                </a:solidFill>
                <a:latin typeface="Times New Roman" charset="0"/>
                <a:ea typeface="宋体" charset="-122"/>
              </a:defRPr>
            </a:lvl6pPr>
            <a:lvl7pPr fontAlgn="base">
              <a:spcBef>
                <a:spcPct val="20000"/>
              </a:spcBef>
              <a:spcAft>
                <a:spcPct val="0"/>
              </a:spcAft>
              <a:buFont typeface="Arial" charset="0"/>
              <a:defRPr sz="3200">
                <a:solidFill>
                  <a:schemeClr val="tx1"/>
                </a:solidFill>
                <a:latin typeface="Times New Roman" charset="0"/>
                <a:ea typeface="宋体" charset="-122"/>
              </a:defRPr>
            </a:lvl7pPr>
            <a:lvl8pPr fontAlgn="base">
              <a:spcBef>
                <a:spcPct val="20000"/>
              </a:spcBef>
              <a:spcAft>
                <a:spcPct val="0"/>
              </a:spcAft>
              <a:buFont typeface="Arial" charset="0"/>
              <a:defRPr sz="3200">
                <a:solidFill>
                  <a:schemeClr val="tx1"/>
                </a:solidFill>
                <a:latin typeface="Times New Roman" charset="0"/>
                <a:ea typeface="宋体" charset="-122"/>
              </a:defRPr>
            </a:lvl8pPr>
            <a:lvl9pPr fontAlgn="base">
              <a:spcBef>
                <a:spcPct val="20000"/>
              </a:spcBef>
              <a:spcAft>
                <a:spcPct val="0"/>
              </a:spcAft>
              <a:buFont typeface="Arial" charset="0"/>
              <a:defRPr sz="3200">
                <a:solidFill>
                  <a:schemeClr val="tx1"/>
                </a:solidFill>
                <a:latin typeface="Times New Roman" charset="0"/>
                <a:ea typeface="宋体" charset="-122"/>
              </a:defRPr>
            </a:lvl9pPr>
          </a:lstStyle>
          <a:p>
            <a:pPr>
              <a:spcBef>
                <a:spcPct val="50000"/>
              </a:spcBef>
            </a:pPr>
            <a:r>
              <a:rPr lang="en-US" altLang="zh-CN" sz="2800" b="1">
                <a:latin typeface="Arial" charset="0"/>
              </a:rPr>
              <a:t>2.</a:t>
            </a:r>
            <a:r>
              <a:rPr lang="zh-CN" altLang="en-US" sz="2800" b="1">
                <a:latin typeface="Arial" charset="0"/>
              </a:rPr>
              <a:t>（１）如果把图看成是直线ＡＢ，ＥＦ被直线ＣＤ所截，那么</a:t>
            </a:r>
            <a:r>
              <a:rPr lang="en-US" altLang="zh-CN" sz="2800" b="1">
                <a:latin typeface="Arial" charset="0"/>
              </a:rPr>
              <a:t>∠</a:t>
            </a:r>
            <a:r>
              <a:rPr lang="zh-CN" altLang="en-US" sz="2800" b="1">
                <a:latin typeface="Arial" charset="0"/>
              </a:rPr>
              <a:t>１与</a:t>
            </a:r>
            <a:r>
              <a:rPr lang="en-US" altLang="zh-CN" sz="2800" b="1">
                <a:latin typeface="Arial" charset="0"/>
              </a:rPr>
              <a:t>∠</a:t>
            </a:r>
            <a:r>
              <a:rPr lang="zh-CN" altLang="en-US" sz="2800" b="1">
                <a:latin typeface="Arial" charset="0"/>
              </a:rPr>
              <a:t>２是一对什么角？</a:t>
            </a:r>
            <a:r>
              <a:rPr lang="en-US" altLang="zh-CN" sz="2800" b="1">
                <a:latin typeface="Arial" charset="0"/>
              </a:rPr>
              <a:t>∠</a:t>
            </a:r>
            <a:r>
              <a:rPr lang="zh-CN" altLang="en-US" sz="2800" b="1">
                <a:latin typeface="Arial" charset="0"/>
              </a:rPr>
              <a:t>３与</a:t>
            </a:r>
            <a:r>
              <a:rPr lang="en-US" altLang="zh-CN" sz="2800" b="1">
                <a:latin typeface="Arial" charset="0"/>
              </a:rPr>
              <a:t>∠</a:t>
            </a:r>
            <a:r>
              <a:rPr lang="zh-CN" altLang="en-US" sz="2800" b="1">
                <a:latin typeface="Arial" charset="0"/>
              </a:rPr>
              <a:t>４呢？</a:t>
            </a:r>
            <a:r>
              <a:rPr lang="en-US" altLang="zh-CN" sz="2800" b="1">
                <a:latin typeface="Arial" charset="0"/>
              </a:rPr>
              <a:t>∠</a:t>
            </a:r>
            <a:r>
              <a:rPr lang="zh-CN" altLang="en-US" sz="2800" b="1">
                <a:latin typeface="Arial" charset="0"/>
              </a:rPr>
              <a:t>２与</a:t>
            </a:r>
            <a:r>
              <a:rPr lang="en-US" altLang="zh-CN" sz="2800" b="1">
                <a:latin typeface="Arial" charset="0"/>
              </a:rPr>
              <a:t>∠</a:t>
            </a:r>
            <a:r>
              <a:rPr lang="zh-CN" altLang="en-US" sz="2800" b="1">
                <a:latin typeface="Arial" charset="0"/>
              </a:rPr>
              <a:t>４呢？</a:t>
            </a:r>
          </a:p>
        </p:txBody>
      </p:sp>
      <p:sp>
        <p:nvSpPr>
          <p:cNvPr id="108547" name="文本框 108546"/>
          <p:cNvSpPr txBox="1">
            <a:spLocks noChangeArrowheads="1"/>
          </p:cNvSpPr>
          <p:nvPr/>
        </p:nvSpPr>
        <p:spPr bwMode="auto">
          <a:xfrm>
            <a:off x="1524001" y="3429001"/>
            <a:ext cx="4500563"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t>（</a:t>
            </a:r>
            <a:r>
              <a:rPr lang="en-US" altLang="zh-CN" sz="2800" b="1"/>
              <a:t>2</a:t>
            </a:r>
            <a:r>
              <a:rPr lang="zh-CN" altLang="en-US" sz="2800" b="1"/>
              <a:t>）如果把图看成是直线</a:t>
            </a:r>
            <a:r>
              <a:rPr lang="en-US" altLang="zh-CN" sz="2800" b="1"/>
              <a:t>C</a:t>
            </a:r>
            <a:r>
              <a:rPr lang="zh-CN" altLang="en-US" sz="2800" b="1"/>
              <a:t>Ｄ，ＥＦ被直线ＡＢ所截，那么</a:t>
            </a:r>
            <a:r>
              <a:rPr lang="en-US" altLang="zh-CN" sz="2800" b="1"/>
              <a:t>∠</a:t>
            </a:r>
            <a:r>
              <a:rPr lang="zh-CN" altLang="en-US" sz="2800" b="1"/>
              <a:t>１与</a:t>
            </a:r>
            <a:r>
              <a:rPr lang="en-US" altLang="zh-CN" sz="2800" b="1"/>
              <a:t>∠</a:t>
            </a:r>
            <a:r>
              <a:rPr lang="zh-CN" altLang="en-US" sz="2800" b="1"/>
              <a:t>５是一对什么角？</a:t>
            </a:r>
            <a:r>
              <a:rPr lang="en-US" altLang="zh-CN" sz="2800" b="1"/>
              <a:t>∠4</a:t>
            </a:r>
            <a:r>
              <a:rPr lang="zh-CN" altLang="en-US" sz="2800" b="1"/>
              <a:t>与</a:t>
            </a:r>
            <a:r>
              <a:rPr lang="en-US" altLang="zh-CN" sz="2800" b="1"/>
              <a:t>∠5</a:t>
            </a:r>
            <a:r>
              <a:rPr lang="zh-CN" altLang="en-US" sz="2800" b="1"/>
              <a:t>呢？</a:t>
            </a:r>
          </a:p>
        </p:txBody>
      </p:sp>
      <p:grpSp>
        <p:nvGrpSpPr>
          <p:cNvPr id="32772" name="组合 108547"/>
          <p:cNvGrpSpPr>
            <a:grpSpLocks/>
          </p:cNvGrpSpPr>
          <p:nvPr/>
        </p:nvGrpSpPr>
        <p:grpSpPr bwMode="auto">
          <a:xfrm>
            <a:off x="6888163" y="2133600"/>
            <a:ext cx="3382962" cy="2382838"/>
            <a:chOff x="0" y="0"/>
            <a:chExt cx="2131" cy="1501"/>
          </a:xfrm>
        </p:grpSpPr>
        <p:sp>
          <p:nvSpPr>
            <p:cNvPr id="32773" name="直接连接符 108548"/>
            <p:cNvSpPr>
              <a:spLocks noChangeShapeType="1"/>
            </p:cNvSpPr>
            <p:nvPr/>
          </p:nvSpPr>
          <p:spPr bwMode="auto">
            <a:xfrm flipH="1">
              <a:off x="226" y="0"/>
              <a:ext cx="908" cy="1361"/>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2774" name="直接连接符 108549"/>
            <p:cNvSpPr>
              <a:spLocks noChangeShapeType="1"/>
            </p:cNvSpPr>
            <p:nvPr/>
          </p:nvSpPr>
          <p:spPr bwMode="auto">
            <a:xfrm>
              <a:off x="45" y="1043"/>
              <a:ext cx="18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2775" name="直接连接符 108550"/>
            <p:cNvSpPr>
              <a:spLocks noChangeShapeType="1"/>
            </p:cNvSpPr>
            <p:nvPr/>
          </p:nvSpPr>
          <p:spPr bwMode="auto">
            <a:xfrm>
              <a:off x="498" y="90"/>
              <a:ext cx="1407" cy="118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2776" name="任意多边形 108551"/>
            <p:cNvSpPr>
              <a:spLocks noChangeArrowheads="1"/>
            </p:cNvSpPr>
            <p:nvPr/>
          </p:nvSpPr>
          <p:spPr bwMode="auto">
            <a:xfrm rot="-301121">
              <a:off x="1542" y="907"/>
              <a:ext cx="251" cy="182"/>
            </a:xfrm>
            <a:custGeom>
              <a:avLst/>
              <a:gdLst>
                <a:gd name="T0" fmla="*/ 0 w 36173"/>
                <a:gd name="T1" fmla="*/ 5944 h 21600"/>
                <a:gd name="T2" fmla="*/ 14882 w 36173"/>
                <a:gd name="T3" fmla="*/ 0 h 21600"/>
                <a:gd name="T4" fmla="*/ 36175 w 36173"/>
                <a:gd name="T5" fmla="*/ 17948 h 21600"/>
                <a:gd name="T6" fmla="*/ 36172 w 36173"/>
                <a:gd name="T7" fmla="*/ 17959 h 21600"/>
                <a:gd name="T8" fmla="*/ 35087 w 36173"/>
                <a:gd name="T9" fmla="*/ 11632 h 21600"/>
                <a:gd name="T10" fmla="*/ 53328 w 36173"/>
                <a:gd name="T11" fmla="*/ -6996 h 21600"/>
                <a:gd name="T12" fmla="*/ 71569 w 36173"/>
                <a:gd name="T13" fmla="*/ 11632 h 21600"/>
                <a:gd name="T14" fmla="*/ 66460 w 36173"/>
                <a:gd name="T15" fmla="*/ 24561 h 21600"/>
                <a:gd name="T16" fmla="*/ 0 w 36173"/>
                <a:gd name="T17" fmla="*/ 594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173" h="21600" fill="none">
                  <a:moveTo>
                    <a:pt x="0" y="5944"/>
                  </a:moveTo>
                  <a:cubicBezTo>
                    <a:pt x="3874" y="2261"/>
                    <a:pt x="9114" y="0"/>
                    <a:pt x="14882" y="0"/>
                  </a:cubicBezTo>
                  <a:cubicBezTo>
                    <a:pt x="25569" y="0"/>
                    <a:pt x="34444" y="7762"/>
                    <a:pt x="36175" y="17948"/>
                  </a:cubicBezTo>
                </a:path>
                <a:path w="36173" h="21600" stroke="0">
                  <a:moveTo>
                    <a:pt x="36172" y="17959"/>
                  </a:moveTo>
                  <a:cubicBezTo>
                    <a:pt x="35468" y="15987"/>
                    <a:pt x="35087" y="13855"/>
                    <a:pt x="35087" y="11632"/>
                  </a:cubicBezTo>
                  <a:cubicBezTo>
                    <a:pt x="35087" y="1344"/>
                    <a:pt x="43254" y="-6996"/>
                    <a:pt x="53328" y="-6996"/>
                  </a:cubicBezTo>
                  <a:cubicBezTo>
                    <a:pt x="63402" y="-6996"/>
                    <a:pt x="71569" y="1344"/>
                    <a:pt x="71569" y="11632"/>
                  </a:cubicBezTo>
                  <a:cubicBezTo>
                    <a:pt x="71569" y="16653"/>
                    <a:pt x="69624" y="21211"/>
                    <a:pt x="66460" y="24561"/>
                  </a:cubicBezTo>
                  <a:lnTo>
                    <a:pt x="0" y="5944"/>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2777" name="任意多边形 108552"/>
            <p:cNvSpPr>
              <a:spLocks noChangeArrowheads="1"/>
            </p:cNvSpPr>
            <p:nvPr/>
          </p:nvSpPr>
          <p:spPr bwMode="auto">
            <a:xfrm rot="349924" flipH="1">
              <a:off x="1458" y="953"/>
              <a:ext cx="492" cy="103"/>
            </a:xfrm>
            <a:custGeom>
              <a:avLst/>
              <a:gdLst>
                <a:gd name="T0" fmla="*/ 20903 w 21600"/>
                <a:gd name="T1" fmla="*/ 0 h 9175"/>
                <a:gd name="T2" fmla="*/ 21600 w 21600"/>
                <a:gd name="T3" fmla="*/ 5442 h 9175"/>
                <a:gd name="T4" fmla="*/ 21278 w 21600"/>
                <a:gd name="T5" fmla="*/ 9178 h 9175"/>
                <a:gd name="T6" fmla="*/ 21274 w 21600"/>
                <a:gd name="T7" fmla="*/ 9174 h 9175"/>
                <a:gd name="T8" fmla="*/ 20996 w 21600"/>
                <a:gd name="T9" fmla="*/ -4070 h 9175"/>
                <a:gd name="T10" fmla="*/ 21344 w 21600"/>
                <a:gd name="T11" fmla="*/ -17591 h 9175"/>
                <a:gd name="T12" fmla="*/ 21692 w 21600"/>
                <a:gd name="T13" fmla="*/ -4070 h 9175"/>
                <a:gd name="T14" fmla="*/ 21692 w 21600"/>
                <a:gd name="T15" fmla="*/ -3829 h 9175"/>
                <a:gd name="T16" fmla="*/ 20903 w 21600"/>
                <a:gd name="T17" fmla="*/ 0 h 9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600" h="9175" fill="none">
                  <a:moveTo>
                    <a:pt x="20903" y="0"/>
                  </a:moveTo>
                  <a:cubicBezTo>
                    <a:pt x="21359" y="1735"/>
                    <a:pt x="21600" y="3560"/>
                    <a:pt x="21600" y="5442"/>
                  </a:cubicBezTo>
                  <a:cubicBezTo>
                    <a:pt x="21600" y="6718"/>
                    <a:pt x="21489" y="7969"/>
                    <a:pt x="21278" y="9178"/>
                  </a:cubicBezTo>
                </a:path>
                <a:path w="21600" h="9175" stroke="0">
                  <a:moveTo>
                    <a:pt x="21274" y="9174"/>
                  </a:moveTo>
                  <a:cubicBezTo>
                    <a:pt x="21115" y="7913"/>
                    <a:pt x="20996" y="2462"/>
                    <a:pt x="20996" y="-4070"/>
                  </a:cubicBezTo>
                  <a:cubicBezTo>
                    <a:pt x="20996" y="-11537"/>
                    <a:pt x="21152" y="-17591"/>
                    <a:pt x="21344" y="-17591"/>
                  </a:cubicBezTo>
                  <a:cubicBezTo>
                    <a:pt x="21536" y="-17591"/>
                    <a:pt x="21692" y="-11537"/>
                    <a:pt x="21692" y="-4070"/>
                  </a:cubicBezTo>
                  <a:cubicBezTo>
                    <a:pt x="21692" y="-3989"/>
                    <a:pt x="21692" y="-3908"/>
                    <a:pt x="21692" y="-3829"/>
                  </a:cubicBezTo>
                  <a:lnTo>
                    <a:pt x="20903"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2778" name="任意多边形 108553"/>
            <p:cNvSpPr>
              <a:spLocks noChangeArrowheads="1"/>
            </p:cNvSpPr>
            <p:nvPr/>
          </p:nvSpPr>
          <p:spPr bwMode="auto">
            <a:xfrm rot="-1378363" flipH="1" flipV="1">
              <a:off x="272" y="907"/>
              <a:ext cx="226" cy="111"/>
            </a:xfrm>
            <a:custGeom>
              <a:avLst/>
              <a:gdLst>
                <a:gd name="T0" fmla="*/ 43187 w 43200"/>
                <a:gd name="T1" fmla="*/ 0 h 22338"/>
                <a:gd name="T2" fmla="*/ 43200 w 43200"/>
                <a:gd name="T3" fmla="*/ 738 h 22338"/>
                <a:gd name="T4" fmla="*/ 21600 w 43200"/>
                <a:gd name="T5" fmla="*/ 22338 h 22338"/>
                <a:gd name="T6" fmla="*/ 0 w 43200"/>
                <a:gd name="T7" fmla="*/ 738 h 22338"/>
                <a:gd name="T8" fmla="*/ 5 w 43200"/>
                <a:gd name="T9" fmla="*/ 257 h 22338"/>
                <a:gd name="T10" fmla="*/ 5 w 43200"/>
                <a:gd name="T11" fmla="*/ 257 h 22338"/>
                <a:gd name="T12" fmla="*/ 5 w 43200"/>
                <a:gd name="T13" fmla="*/ 259 h 22338"/>
                <a:gd name="T14" fmla="*/ 43187 w 43200"/>
                <a:gd name="T15" fmla="*/ 0 h 223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200" h="22338" fill="none">
                  <a:moveTo>
                    <a:pt x="43187" y="0"/>
                  </a:moveTo>
                  <a:cubicBezTo>
                    <a:pt x="43196" y="245"/>
                    <a:pt x="43200" y="491"/>
                    <a:pt x="43200" y="738"/>
                  </a:cubicBezTo>
                  <a:cubicBezTo>
                    <a:pt x="43200" y="12667"/>
                    <a:pt x="33529" y="22338"/>
                    <a:pt x="21600" y="22338"/>
                  </a:cubicBezTo>
                  <a:cubicBezTo>
                    <a:pt x="9671" y="22338"/>
                    <a:pt x="0" y="12667"/>
                    <a:pt x="0" y="738"/>
                  </a:cubicBezTo>
                  <a:cubicBezTo>
                    <a:pt x="0" y="576"/>
                    <a:pt x="2" y="415"/>
                    <a:pt x="5" y="257"/>
                  </a:cubicBezTo>
                </a:path>
                <a:path w="43200" h="22338" stroke="0">
                  <a:moveTo>
                    <a:pt x="5" y="257"/>
                  </a:moveTo>
                  <a:cubicBezTo>
                    <a:pt x="5" y="258"/>
                    <a:pt x="5" y="258"/>
                    <a:pt x="5" y="259"/>
                  </a:cubicBezTo>
                  <a:lnTo>
                    <a:pt x="43187" y="0"/>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2779" name="任意多边形 108554"/>
            <p:cNvSpPr>
              <a:spLocks noChangeArrowheads="1"/>
            </p:cNvSpPr>
            <p:nvPr/>
          </p:nvSpPr>
          <p:spPr bwMode="auto">
            <a:xfrm rot="19691319" flipH="1">
              <a:off x="684" y="283"/>
              <a:ext cx="280" cy="214"/>
            </a:xfrm>
            <a:custGeom>
              <a:avLst/>
              <a:gdLst>
                <a:gd name="T0" fmla="*/ 13591 w 21576"/>
                <a:gd name="T1" fmla="*/ 0 h 16788"/>
                <a:gd name="T2" fmla="*/ 21576 w 21576"/>
                <a:gd name="T3" fmla="*/ 15764 h 16788"/>
                <a:gd name="T4" fmla="*/ 21575 w 21576"/>
                <a:gd name="T5" fmla="*/ 15769 h 16788"/>
                <a:gd name="T6" fmla="*/ 21512 w 21576"/>
                <a:gd name="T7" fmla="*/ 12378 h 16788"/>
                <a:gd name="T8" fmla="*/ 25516 w 21576"/>
                <a:gd name="T9" fmla="*/ -6816 h 16788"/>
                <a:gd name="T10" fmla="*/ 29520 w 21576"/>
                <a:gd name="T11" fmla="*/ 12378 h 16788"/>
                <a:gd name="T12" fmla="*/ 29488 w 21576"/>
                <a:gd name="T13" fmla="*/ 14813 h 16788"/>
                <a:gd name="T14" fmla="*/ 13591 w 21576"/>
                <a:gd name="T15" fmla="*/ 0 h 167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576" h="16788" fill="none">
                  <a:moveTo>
                    <a:pt x="13591" y="0"/>
                  </a:moveTo>
                  <a:cubicBezTo>
                    <a:pt x="18231" y="3760"/>
                    <a:pt x="21281" y="9404"/>
                    <a:pt x="21576" y="15764"/>
                  </a:cubicBezTo>
                </a:path>
                <a:path w="21576" h="16788" stroke="0">
                  <a:moveTo>
                    <a:pt x="21575" y="15769"/>
                  </a:moveTo>
                  <a:cubicBezTo>
                    <a:pt x="21533" y="14671"/>
                    <a:pt x="21512" y="13536"/>
                    <a:pt x="21512" y="12378"/>
                  </a:cubicBezTo>
                  <a:cubicBezTo>
                    <a:pt x="21512" y="1777"/>
                    <a:pt x="23305" y="-6816"/>
                    <a:pt x="25516" y="-6816"/>
                  </a:cubicBezTo>
                  <a:cubicBezTo>
                    <a:pt x="27727" y="-6816"/>
                    <a:pt x="29520" y="1777"/>
                    <a:pt x="29520" y="12378"/>
                  </a:cubicBezTo>
                  <a:cubicBezTo>
                    <a:pt x="29520" y="13205"/>
                    <a:pt x="29509" y="14020"/>
                    <a:pt x="29488" y="14813"/>
                  </a:cubicBezTo>
                  <a:lnTo>
                    <a:pt x="13591"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2780" name="任意多边形 108555"/>
            <p:cNvSpPr>
              <a:spLocks noChangeArrowheads="1"/>
            </p:cNvSpPr>
            <p:nvPr/>
          </p:nvSpPr>
          <p:spPr bwMode="auto">
            <a:xfrm rot="582667" flipV="1">
              <a:off x="816" y="317"/>
              <a:ext cx="194" cy="227"/>
            </a:xfrm>
            <a:custGeom>
              <a:avLst/>
              <a:gdLst>
                <a:gd name="T0" fmla="*/ 0 w 23753"/>
                <a:gd name="T1" fmla="*/ 1570 h 21600"/>
                <a:gd name="T2" fmla="*/ 8085 w 23753"/>
                <a:gd name="T3" fmla="*/ 0 h 21600"/>
                <a:gd name="T4" fmla="*/ 23753 w 23753"/>
                <a:gd name="T5" fmla="*/ 6731 h 21600"/>
                <a:gd name="T6" fmla="*/ 23753 w 23753"/>
                <a:gd name="T7" fmla="*/ 6731 h 21600"/>
                <a:gd name="T8" fmla="*/ 18171 w 23753"/>
                <a:gd name="T9" fmla="*/ -9536 h 21600"/>
                <a:gd name="T10" fmla="*/ 33013 w 23753"/>
                <a:gd name="T11" fmla="*/ -30351 h 21600"/>
                <a:gd name="T12" fmla="*/ 47855 w 23753"/>
                <a:gd name="T13" fmla="*/ -9536 h 21600"/>
                <a:gd name="T14" fmla="*/ 45949 w 23753"/>
                <a:gd name="T15" fmla="*/ 677 h 21600"/>
                <a:gd name="T16" fmla="*/ 0 w 23753"/>
                <a:gd name="T17" fmla="*/ 157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53" h="21600" fill="none">
                  <a:moveTo>
                    <a:pt x="0" y="1570"/>
                  </a:moveTo>
                  <a:cubicBezTo>
                    <a:pt x="2494" y="556"/>
                    <a:pt x="5225" y="0"/>
                    <a:pt x="8085" y="0"/>
                  </a:cubicBezTo>
                  <a:cubicBezTo>
                    <a:pt x="14253" y="0"/>
                    <a:pt x="19817" y="2585"/>
                    <a:pt x="23753" y="6731"/>
                  </a:cubicBezTo>
                </a:path>
                <a:path w="23753" h="21600" stroke="0">
                  <a:moveTo>
                    <a:pt x="23753" y="6731"/>
                  </a:moveTo>
                  <a:cubicBezTo>
                    <a:pt x="20350" y="2917"/>
                    <a:pt x="18171" y="-2952"/>
                    <a:pt x="18171" y="-9536"/>
                  </a:cubicBezTo>
                  <a:cubicBezTo>
                    <a:pt x="18171" y="-21032"/>
                    <a:pt x="24816" y="-30351"/>
                    <a:pt x="33013" y="-30351"/>
                  </a:cubicBezTo>
                  <a:cubicBezTo>
                    <a:pt x="41210" y="-30351"/>
                    <a:pt x="47855" y="-21032"/>
                    <a:pt x="47855" y="-9536"/>
                  </a:cubicBezTo>
                  <a:cubicBezTo>
                    <a:pt x="47855" y="-5824"/>
                    <a:pt x="47162" y="-2340"/>
                    <a:pt x="45949" y="677"/>
                  </a:cubicBezTo>
                  <a:lnTo>
                    <a:pt x="0" y="1570"/>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2781" name="文本框 108556"/>
            <p:cNvSpPr txBox="1">
              <a:spLocks noChangeArrowheads="1"/>
            </p:cNvSpPr>
            <p:nvPr/>
          </p:nvSpPr>
          <p:spPr bwMode="auto">
            <a:xfrm>
              <a:off x="1179" y="45"/>
              <a:ext cx="2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A</a:t>
              </a:r>
            </a:p>
          </p:txBody>
        </p:sp>
        <p:sp>
          <p:nvSpPr>
            <p:cNvPr id="32782" name="文本框 108557"/>
            <p:cNvSpPr txBox="1">
              <a:spLocks noChangeArrowheads="1"/>
            </p:cNvSpPr>
            <p:nvPr/>
          </p:nvSpPr>
          <p:spPr bwMode="auto">
            <a:xfrm>
              <a:off x="317" y="1270"/>
              <a:ext cx="363"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B</a:t>
              </a:r>
            </a:p>
          </p:txBody>
        </p:sp>
        <p:sp>
          <p:nvSpPr>
            <p:cNvPr id="32783" name="文本框 108558"/>
            <p:cNvSpPr txBox="1">
              <a:spLocks noChangeArrowheads="1"/>
            </p:cNvSpPr>
            <p:nvPr/>
          </p:nvSpPr>
          <p:spPr bwMode="auto">
            <a:xfrm>
              <a:off x="1632" y="1270"/>
              <a:ext cx="273"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C</a:t>
              </a:r>
            </a:p>
          </p:txBody>
        </p:sp>
        <p:sp>
          <p:nvSpPr>
            <p:cNvPr id="32784" name="文本框 108559"/>
            <p:cNvSpPr txBox="1">
              <a:spLocks noChangeArrowheads="1"/>
            </p:cNvSpPr>
            <p:nvPr/>
          </p:nvSpPr>
          <p:spPr bwMode="auto">
            <a:xfrm>
              <a:off x="272" y="136"/>
              <a:ext cx="2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D</a:t>
              </a:r>
            </a:p>
          </p:txBody>
        </p:sp>
        <p:sp>
          <p:nvSpPr>
            <p:cNvPr id="32785" name="文本框 108560"/>
            <p:cNvSpPr txBox="1">
              <a:spLocks noChangeArrowheads="1"/>
            </p:cNvSpPr>
            <p:nvPr/>
          </p:nvSpPr>
          <p:spPr bwMode="auto">
            <a:xfrm>
              <a:off x="0" y="771"/>
              <a:ext cx="2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E</a:t>
              </a:r>
            </a:p>
          </p:txBody>
        </p:sp>
        <p:sp>
          <p:nvSpPr>
            <p:cNvPr id="32786" name="文本框 108561"/>
            <p:cNvSpPr txBox="1">
              <a:spLocks noChangeArrowheads="1"/>
            </p:cNvSpPr>
            <p:nvPr/>
          </p:nvSpPr>
          <p:spPr bwMode="auto">
            <a:xfrm>
              <a:off x="1859" y="771"/>
              <a:ext cx="2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F</a:t>
              </a:r>
            </a:p>
          </p:txBody>
        </p:sp>
        <p:sp>
          <p:nvSpPr>
            <p:cNvPr id="32787" name="文本框 108562"/>
            <p:cNvSpPr txBox="1">
              <a:spLocks noChangeArrowheads="1"/>
            </p:cNvSpPr>
            <p:nvPr/>
          </p:nvSpPr>
          <p:spPr bwMode="auto">
            <a:xfrm>
              <a:off x="498" y="317"/>
              <a:ext cx="13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a:t>１</a:t>
              </a:r>
            </a:p>
          </p:txBody>
        </p:sp>
        <p:sp>
          <p:nvSpPr>
            <p:cNvPr id="32788" name="文本框 108563"/>
            <p:cNvSpPr txBox="1">
              <a:spLocks noChangeArrowheads="1"/>
            </p:cNvSpPr>
            <p:nvPr/>
          </p:nvSpPr>
          <p:spPr bwMode="auto">
            <a:xfrm>
              <a:off x="1134" y="816"/>
              <a:ext cx="181"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a:t>２</a:t>
              </a:r>
            </a:p>
          </p:txBody>
        </p:sp>
        <p:sp>
          <p:nvSpPr>
            <p:cNvPr id="32789" name="文本框 108564"/>
            <p:cNvSpPr txBox="1">
              <a:spLocks noChangeArrowheads="1"/>
            </p:cNvSpPr>
            <p:nvPr/>
          </p:nvSpPr>
          <p:spPr bwMode="auto">
            <a:xfrm>
              <a:off x="1587" y="680"/>
              <a:ext cx="227"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a:t>３</a:t>
              </a:r>
            </a:p>
          </p:txBody>
        </p:sp>
        <p:sp>
          <p:nvSpPr>
            <p:cNvPr id="32790" name="文本框 108565"/>
            <p:cNvSpPr txBox="1">
              <a:spLocks noChangeArrowheads="1"/>
            </p:cNvSpPr>
            <p:nvPr/>
          </p:nvSpPr>
          <p:spPr bwMode="auto">
            <a:xfrm>
              <a:off x="816" y="499"/>
              <a:ext cx="227"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a:t>４</a:t>
              </a:r>
            </a:p>
          </p:txBody>
        </p:sp>
        <p:sp>
          <p:nvSpPr>
            <p:cNvPr id="32791" name="文本框 108566"/>
            <p:cNvSpPr txBox="1">
              <a:spLocks noChangeArrowheads="1"/>
            </p:cNvSpPr>
            <p:nvPr/>
          </p:nvSpPr>
          <p:spPr bwMode="auto">
            <a:xfrm>
              <a:off x="181" y="725"/>
              <a:ext cx="2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a:t>５</a:t>
              </a:r>
            </a:p>
          </p:txBody>
        </p:sp>
      </p:grpSp>
      <p:sp>
        <p:nvSpPr>
          <p:cNvPr id="108568" name="文本框 108567"/>
          <p:cNvSpPr txBox="1">
            <a:spLocks noChangeArrowheads="1"/>
          </p:cNvSpPr>
          <p:nvPr/>
        </p:nvSpPr>
        <p:spPr bwMode="auto">
          <a:xfrm>
            <a:off x="5591176" y="4797425"/>
            <a:ext cx="507682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800" b="1"/>
              <a:t>(3)    </a:t>
            </a:r>
            <a:r>
              <a:rPr lang="zh-CN" altLang="en-US" sz="2800" b="1"/>
              <a:t>哪两条直线被哪一条直线所截</a:t>
            </a:r>
            <a:r>
              <a:rPr lang="en-US" altLang="zh-CN" sz="2800" b="1"/>
              <a:t>, ∠ 2</a:t>
            </a:r>
            <a:r>
              <a:rPr lang="zh-CN" altLang="en-US" sz="2800" b="1"/>
              <a:t>与</a:t>
            </a:r>
            <a:r>
              <a:rPr lang="en-US" altLang="zh-CN" sz="2800" b="1"/>
              <a:t>∠ 5</a:t>
            </a:r>
            <a:r>
              <a:rPr lang="zh-CN" altLang="en-US" sz="2800" b="1"/>
              <a:t>是同位角 </a:t>
            </a:r>
          </a:p>
        </p:txBody>
      </p:sp>
      <p:sp>
        <p:nvSpPr>
          <p:cNvPr id="108569" name="直接连接符 108568"/>
          <p:cNvSpPr>
            <a:spLocks noChangeShapeType="1"/>
          </p:cNvSpPr>
          <p:nvPr/>
        </p:nvSpPr>
        <p:spPr bwMode="auto">
          <a:xfrm>
            <a:off x="7680326" y="2276475"/>
            <a:ext cx="2232025" cy="1873250"/>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08570" name="直接连接符 108569"/>
          <p:cNvSpPr>
            <a:spLocks noChangeShapeType="1"/>
          </p:cNvSpPr>
          <p:nvPr/>
        </p:nvSpPr>
        <p:spPr bwMode="auto">
          <a:xfrm flipV="1">
            <a:off x="7248526" y="2133600"/>
            <a:ext cx="1439863" cy="2159000"/>
          </a:xfrm>
          <a:prstGeom prst="line">
            <a:avLst/>
          </a:prstGeom>
          <a:noFill/>
          <a:ln w="28575">
            <a:solidFill>
              <a:srgbClr val="3333FF"/>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08571" name="直接连接符 108570"/>
          <p:cNvSpPr>
            <a:spLocks noChangeShapeType="1"/>
          </p:cNvSpPr>
          <p:nvPr/>
        </p:nvSpPr>
        <p:spPr bwMode="auto">
          <a:xfrm>
            <a:off x="6959600" y="3789363"/>
            <a:ext cx="2952750" cy="0"/>
          </a:xfrm>
          <a:prstGeom prst="line">
            <a:avLst/>
          </a:prstGeom>
          <a:noFill/>
          <a:ln w="28575">
            <a:solidFill>
              <a:srgbClr val="00FF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108572" name="矩形 108571"/>
          <p:cNvSpPr>
            <a:spLocks noChangeArrowheads="1"/>
          </p:cNvSpPr>
          <p:nvPr/>
        </p:nvSpPr>
        <p:spPr bwMode="auto">
          <a:xfrm>
            <a:off x="1847851" y="1700213"/>
            <a:ext cx="396081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solidFill>
                  <a:srgbClr val="0000FF"/>
                </a:solidFill>
              </a:rPr>
              <a:t>∠</a:t>
            </a:r>
            <a:r>
              <a:rPr lang="zh-CN" altLang="en-US" sz="2400" b="1">
                <a:solidFill>
                  <a:srgbClr val="0000FF"/>
                </a:solidFill>
              </a:rPr>
              <a:t>１与</a:t>
            </a:r>
            <a:r>
              <a:rPr lang="en-US" altLang="zh-CN" sz="2400" b="1">
                <a:solidFill>
                  <a:srgbClr val="0000FF"/>
                </a:solidFill>
              </a:rPr>
              <a:t>∠</a:t>
            </a:r>
            <a:r>
              <a:rPr lang="zh-CN" altLang="en-US" sz="2400" b="1">
                <a:solidFill>
                  <a:srgbClr val="0000FF"/>
                </a:solidFill>
              </a:rPr>
              <a:t>２是一对同位角</a:t>
            </a:r>
            <a:r>
              <a:rPr lang="en-US" altLang="zh-CN" sz="2400" b="1">
                <a:solidFill>
                  <a:srgbClr val="0000FF"/>
                </a:solidFill>
              </a:rPr>
              <a:t>,</a:t>
            </a:r>
          </a:p>
          <a:p>
            <a:pPr>
              <a:spcBef>
                <a:spcPct val="50000"/>
              </a:spcBef>
            </a:pPr>
            <a:r>
              <a:rPr lang="en-US" altLang="zh-CN" sz="2400" b="1">
                <a:solidFill>
                  <a:srgbClr val="0000FF"/>
                </a:solidFill>
              </a:rPr>
              <a:t>∠</a:t>
            </a:r>
            <a:r>
              <a:rPr lang="zh-CN" altLang="en-US" sz="2400" b="1">
                <a:solidFill>
                  <a:srgbClr val="0000FF"/>
                </a:solidFill>
              </a:rPr>
              <a:t>３与</a:t>
            </a:r>
            <a:r>
              <a:rPr lang="en-US" altLang="zh-CN" sz="2400" b="1">
                <a:solidFill>
                  <a:srgbClr val="0000FF"/>
                </a:solidFill>
              </a:rPr>
              <a:t>∠</a:t>
            </a:r>
            <a:r>
              <a:rPr lang="zh-CN" altLang="en-US" sz="2400" b="1">
                <a:solidFill>
                  <a:srgbClr val="0000FF"/>
                </a:solidFill>
              </a:rPr>
              <a:t>４是一对内错角</a:t>
            </a:r>
            <a:r>
              <a:rPr lang="en-US" altLang="zh-CN" sz="2400" b="1">
                <a:solidFill>
                  <a:srgbClr val="0000FF"/>
                </a:solidFill>
              </a:rPr>
              <a:t>,</a:t>
            </a:r>
          </a:p>
          <a:p>
            <a:pPr>
              <a:spcBef>
                <a:spcPct val="50000"/>
              </a:spcBef>
            </a:pPr>
            <a:r>
              <a:rPr lang="en-US" altLang="zh-CN" sz="2400" b="1">
                <a:solidFill>
                  <a:srgbClr val="0000FF"/>
                </a:solidFill>
              </a:rPr>
              <a:t>∠</a:t>
            </a:r>
            <a:r>
              <a:rPr lang="zh-CN" altLang="en-US" sz="2400" b="1">
                <a:solidFill>
                  <a:srgbClr val="0000FF"/>
                </a:solidFill>
              </a:rPr>
              <a:t>２与</a:t>
            </a:r>
            <a:r>
              <a:rPr lang="en-US" altLang="zh-CN" sz="2400" b="1">
                <a:solidFill>
                  <a:srgbClr val="0000FF"/>
                </a:solidFill>
              </a:rPr>
              <a:t>∠</a:t>
            </a:r>
            <a:r>
              <a:rPr lang="zh-CN" altLang="en-US" sz="2400" b="1">
                <a:solidFill>
                  <a:srgbClr val="0000FF"/>
                </a:solidFill>
              </a:rPr>
              <a:t>４是一对同旁内角</a:t>
            </a:r>
            <a:r>
              <a:rPr lang="en-US" altLang="zh-CN" sz="2400" b="1">
                <a:solidFill>
                  <a:srgbClr val="0000FF"/>
                </a:solidFill>
              </a:rPr>
              <a:t>.</a:t>
            </a:r>
          </a:p>
        </p:txBody>
      </p:sp>
      <p:sp>
        <p:nvSpPr>
          <p:cNvPr id="108573" name="矩形 108572"/>
          <p:cNvSpPr>
            <a:spLocks noChangeArrowheads="1"/>
          </p:cNvSpPr>
          <p:nvPr/>
        </p:nvSpPr>
        <p:spPr bwMode="auto">
          <a:xfrm>
            <a:off x="1524001" y="5229226"/>
            <a:ext cx="40671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400" b="1">
                <a:solidFill>
                  <a:srgbClr val="0000FF"/>
                </a:solidFill>
              </a:rPr>
              <a:t>∠</a:t>
            </a:r>
            <a:r>
              <a:rPr lang="zh-CN" altLang="en-US" sz="2400" b="1">
                <a:solidFill>
                  <a:srgbClr val="0000FF"/>
                </a:solidFill>
              </a:rPr>
              <a:t>１与</a:t>
            </a:r>
            <a:r>
              <a:rPr lang="en-US" altLang="zh-CN" sz="2400" b="1">
                <a:solidFill>
                  <a:srgbClr val="0000FF"/>
                </a:solidFill>
              </a:rPr>
              <a:t>∠</a:t>
            </a:r>
            <a:r>
              <a:rPr lang="zh-CN" altLang="en-US" sz="2400" b="1">
                <a:solidFill>
                  <a:srgbClr val="0000FF"/>
                </a:solidFill>
              </a:rPr>
              <a:t>５是一对同旁内角</a:t>
            </a:r>
            <a:r>
              <a:rPr lang="en-US" altLang="zh-CN" sz="2400" b="1">
                <a:solidFill>
                  <a:srgbClr val="0000FF"/>
                </a:solidFill>
              </a:rPr>
              <a:t>, ∠4</a:t>
            </a:r>
            <a:r>
              <a:rPr lang="zh-CN" altLang="en-US" sz="2400" b="1">
                <a:solidFill>
                  <a:srgbClr val="0000FF"/>
                </a:solidFill>
              </a:rPr>
              <a:t>与</a:t>
            </a:r>
            <a:r>
              <a:rPr lang="en-US" altLang="zh-CN" sz="2400" b="1">
                <a:solidFill>
                  <a:srgbClr val="0000FF"/>
                </a:solidFill>
              </a:rPr>
              <a:t>∠5</a:t>
            </a:r>
            <a:r>
              <a:rPr lang="zh-CN" altLang="en-US" sz="2400" b="1">
                <a:solidFill>
                  <a:srgbClr val="0000FF"/>
                </a:solidFill>
              </a:rPr>
              <a:t>是一对内错角</a:t>
            </a:r>
            <a:r>
              <a:rPr lang="en-US" altLang="zh-CN" sz="2400" b="1">
                <a:solidFill>
                  <a:srgbClr val="0000FF"/>
                </a:solidFill>
              </a:rPr>
              <a:t>.</a:t>
            </a:r>
          </a:p>
        </p:txBody>
      </p:sp>
      <p:sp>
        <p:nvSpPr>
          <p:cNvPr id="108574" name="矩形 108573"/>
          <p:cNvSpPr>
            <a:spLocks noChangeArrowheads="1"/>
          </p:cNvSpPr>
          <p:nvPr/>
        </p:nvSpPr>
        <p:spPr bwMode="auto">
          <a:xfrm>
            <a:off x="5735639" y="5876925"/>
            <a:ext cx="47529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a:solidFill>
                  <a:srgbClr val="3333FF"/>
                </a:solidFill>
              </a:rPr>
              <a:t>直线ＡＢ，</a:t>
            </a:r>
            <a:r>
              <a:rPr lang="en-US" altLang="zh-CN" sz="2400" b="1">
                <a:solidFill>
                  <a:srgbClr val="3333FF"/>
                </a:solidFill>
              </a:rPr>
              <a:t>CD</a:t>
            </a:r>
            <a:r>
              <a:rPr lang="zh-CN" altLang="en-US" sz="2400" b="1">
                <a:solidFill>
                  <a:srgbClr val="3333FF"/>
                </a:solidFill>
              </a:rPr>
              <a:t>被直线</a:t>
            </a:r>
            <a:r>
              <a:rPr lang="en-US" altLang="zh-CN" sz="2400" b="1">
                <a:solidFill>
                  <a:srgbClr val="3333FF"/>
                </a:solidFill>
              </a:rPr>
              <a:t>EF</a:t>
            </a:r>
            <a:r>
              <a:rPr lang="zh-CN" altLang="en-US" sz="2400" b="1">
                <a:solidFill>
                  <a:srgbClr val="3333FF"/>
                </a:solidFill>
              </a:rPr>
              <a:t>所截</a:t>
            </a:r>
          </a:p>
        </p:txBody>
      </p:sp>
      <p:grpSp>
        <p:nvGrpSpPr>
          <p:cNvPr id="32799" name="组合 108574"/>
          <p:cNvGrpSpPr>
            <a:grpSpLocks/>
          </p:cNvGrpSpPr>
          <p:nvPr/>
        </p:nvGrpSpPr>
        <p:grpSpPr bwMode="auto">
          <a:xfrm>
            <a:off x="1524001" y="1"/>
            <a:ext cx="1871663" cy="1609725"/>
            <a:chOff x="0" y="0"/>
            <a:chExt cx="1179" cy="1014"/>
          </a:xfrm>
        </p:grpSpPr>
        <p:pic>
          <p:nvPicPr>
            <p:cNvPr id="32800" name="图片 108575" descr="j02991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 y="346"/>
              <a:ext cx="1043" cy="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801" name="文本框 108576"/>
            <p:cNvSpPr txBox="1">
              <a:spLocks noChangeArrowheads="1"/>
            </p:cNvSpPr>
            <p:nvPr/>
          </p:nvSpPr>
          <p:spPr bwMode="auto">
            <a:xfrm>
              <a:off x="0" y="0"/>
              <a:ext cx="1179"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solidFill>
                    <a:srgbClr val="FF3300"/>
                  </a:solidFill>
                </a:rPr>
                <a:t>课内练习</a:t>
              </a:r>
            </a:p>
          </p:txBody>
        </p:sp>
      </p:grpSp>
    </p:spTree>
    <p:extLst>
      <p:ext uri="{BB962C8B-B14F-4D97-AF65-F5344CB8AC3E}">
        <p14:creationId xmlns:p14="http://schemas.microsoft.com/office/powerpoint/2010/main" val="1916153685"/>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0856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 presetClass="entr" presetSubtype="10" fill="hold" nodeType="clickEffect">
                                  <p:stCondLst>
                                    <p:cond delay="0"/>
                                  </p:stCondLst>
                                  <p:childTnLst>
                                    <p:set>
                                      <p:cBhvr>
                                        <p:cTn id="10" dur="1" fill="hold">
                                          <p:stCondLst>
                                            <p:cond delay="0"/>
                                          </p:stCondLst>
                                        </p:cTn>
                                        <p:tgtEl>
                                          <p:spTgt spid="108572">
                                            <p:txEl>
                                              <p:pRg st="0" end="0"/>
                                            </p:txEl>
                                          </p:spTgt>
                                        </p:tgtEl>
                                        <p:attrNameLst>
                                          <p:attrName>style.visibility</p:attrName>
                                        </p:attrNameLst>
                                      </p:cBhvr>
                                      <p:to>
                                        <p:strVal val="visible"/>
                                      </p:to>
                                    </p:set>
                                    <p:animEffect transition="in" filter="checkerboard(across)">
                                      <p:cBhvr>
                                        <p:cTn id="11" dur="500"/>
                                        <p:tgtEl>
                                          <p:spTgt spid="108572">
                                            <p:txEl>
                                              <p:pRg st="0" end="0"/>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5" presetClass="entr" presetSubtype="10" fill="hold" nodeType="clickEffect">
                                  <p:stCondLst>
                                    <p:cond delay="0"/>
                                  </p:stCondLst>
                                  <p:childTnLst>
                                    <p:set>
                                      <p:cBhvr>
                                        <p:cTn id="15" dur="1" fill="hold">
                                          <p:stCondLst>
                                            <p:cond delay="0"/>
                                          </p:stCondLst>
                                        </p:cTn>
                                        <p:tgtEl>
                                          <p:spTgt spid="108572">
                                            <p:txEl>
                                              <p:pRg st="1" end="1"/>
                                            </p:txEl>
                                          </p:spTgt>
                                        </p:tgtEl>
                                        <p:attrNameLst>
                                          <p:attrName>style.visibility</p:attrName>
                                        </p:attrNameLst>
                                      </p:cBhvr>
                                      <p:to>
                                        <p:strVal val="visible"/>
                                      </p:to>
                                    </p:set>
                                    <p:animEffect transition="in" filter="checkerboard(across)">
                                      <p:cBhvr>
                                        <p:cTn id="16" dur="500"/>
                                        <p:tgtEl>
                                          <p:spTgt spid="108572">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 presetClass="entr" presetSubtype="10" fill="hold" nodeType="clickEffect">
                                  <p:stCondLst>
                                    <p:cond delay="0"/>
                                  </p:stCondLst>
                                  <p:childTnLst>
                                    <p:set>
                                      <p:cBhvr>
                                        <p:cTn id="20" dur="1" fill="hold">
                                          <p:stCondLst>
                                            <p:cond delay="0"/>
                                          </p:stCondLst>
                                        </p:cTn>
                                        <p:tgtEl>
                                          <p:spTgt spid="108572">
                                            <p:txEl>
                                              <p:pRg st="2" end="2"/>
                                            </p:txEl>
                                          </p:spTgt>
                                        </p:tgtEl>
                                        <p:attrNameLst>
                                          <p:attrName>style.visibility</p:attrName>
                                        </p:attrNameLst>
                                      </p:cBhvr>
                                      <p:to>
                                        <p:strVal val="visible"/>
                                      </p:to>
                                    </p:set>
                                    <p:animEffect transition="in" filter="checkerboard(across)">
                                      <p:cBhvr>
                                        <p:cTn id="21" dur="500"/>
                                        <p:tgtEl>
                                          <p:spTgt spid="108572">
                                            <p:txEl>
                                              <p:pRg st="2" end="2"/>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108547"/>
                                        </p:tgtEl>
                                        <p:attrNameLst>
                                          <p:attrName>style.visibility</p:attrName>
                                        </p:attrNameLst>
                                      </p:cBhvr>
                                      <p:to>
                                        <p:strVal val="visible"/>
                                      </p:to>
                                    </p:set>
                                    <p:animEffect transition="in" filter="checkerboard(across)">
                                      <p:cBhvr>
                                        <p:cTn id="26" dur="500"/>
                                        <p:tgtEl>
                                          <p:spTgt spid="108547"/>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499"/>
                                          </p:stCondLst>
                                        </p:cTn>
                                        <p:tgtEl>
                                          <p:spTgt spid="108570"/>
                                        </p:tgtEl>
                                        <p:attrNameLst>
                                          <p:attrName>style.visibility</p:attrName>
                                        </p:attrNameLst>
                                      </p:cBhvr>
                                      <p:to>
                                        <p:strVal val="visible"/>
                                      </p:to>
                                    </p:set>
                                  </p:childTnLst>
                                  <p:subTnLst>
                                    <p:set>
                                      <p:cBhvr override="childStyle">
                                        <p:cTn dur="1" fill="hold" display="0" masterRel="nextClick" afterEffect="1"/>
                                        <p:tgtEl>
                                          <p:spTgt spid="108570"/>
                                        </p:tgtEl>
                                        <p:attrNameLst>
                                          <p:attrName>style.visibility</p:attrName>
                                        </p:attrNameLst>
                                      </p:cBhvr>
                                      <p:to>
                                        <p:strVal val="hidden"/>
                                      </p:to>
                                    </p:set>
                                  </p:subTnLst>
                                </p:cTn>
                              </p:par>
                            </p:childTnLst>
                          </p:cTn>
                        </p:par>
                      </p:childTnLst>
                    </p:cTn>
                  </p:par>
                  <p:par>
                    <p:cTn id="31" fill="hold" nodeType="clickPar">
                      <p:stCondLst>
                        <p:cond delay="indefinite"/>
                      </p:stCondLst>
                      <p:childTnLst>
                        <p:par>
                          <p:cTn id="32" fill="hold" nodeType="withGroup">
                            <p:stCondLst>
                              <p:cond delay="0"/>
                            </p:stCondLst>
                            <p:childTnLst>
                              <p:par>
                                <p:cTn id="33" presetID="4" presetClass="entr" presetSubtype="16" fill="hold" grpId="0" nodeType="clickEffect">
                                  <p:stCondLst>
                                    <p:cond delay="0"/>
                                  </p:stCondLst>
                                  <p:childTnLst>
                                    <p:set>
                                      <p:cBhvr>
                                        <p:cTn id="34" dur="1" fill="hold">
                                          <p:stCondLst>
                                            <p:cond delay="0"/>
                                          </p:stCondLst>
                                        </p:cTn>
                                        <p:tgtEl>
                                          <p:spTgt spid="108573"/>
                                        </p:tgtEl>
                                        <p:attrNameLst>
                                          <p:attrName>style.visibility</p:attrName>
                                        </p:attrNameLst>
                                      </p:cBhvr>
                                      <p:to>
                                        <p:strVal val="visible"/>
                                      </p:to>
                                    </p:set>
                                    <p:animEffect transition="in" filter="box(in)">
                                      <p:cBhvr>
                                        <p:cTn id="35" dur="500"/>
                                        <p:tgtEl>
                                          <p:spTgt spid="108573"/>
                                        </p:tgtEl>
                                      </p:cBhvr>
                                    </p:animEffect>
                                  </p:childTnLst>
                                </p:cTn>
                              </p:par>
                            </p:childTnLst>
                          </p:cTn>
                        </p:par>
                        <p:par>
                          <p:cTn id="36" fill="hold" nodeType="afterGroup">
                            <p:stCondLst>
                              <p:cond delay="500"/>
                            </p:stCondLst>
                            <p:childTnLst>
                              <p:par>
                                <p:cTn id="37" presetID="1" presetClass="entr" presetSubtype="0" fill="hold" grpId="0" nodeType="afterEffect">
                                  <p:stCondLst>
                                    <p:cond delay="0"/>
                                  </p:stCondLst>
                                  <p:childTnLst>
                                    <p:set>
                                      <p:cBhvr>
                                        <p:cTn id="38" dur="1" fill="hold">
                                          <p:stCondLst>
                                            <p:cond delay="499"/>
                                          </p:stCondLst>
                                        </p:cTn>
                                        <p:tgtEl>
                                          <p:spTgt spid="108568"/>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9" presetClass="entr" presetSubtype="0" fill="hold" nodeType="clickEffect">
                                  <p:stCondLst>
                                    <p:cond delay="0"/>
                                  </p:stCondLst>
                                  <p:childTnLst>
                                    <p:set>
                                      <p:cBhvr>
                                        <p:cTn id="42" dur="1" fill="hold">
                                          <p:stCondLst>
                                            <p:cond delay="0"/>
                                          </p:stCondLst>
                                        </p:cTn>
                                        <p:tgtEl>
                                          <p:spTgt spid="108571"/>
                                        </p:tgtEl>
                                        <p:attrNameLst>
                                          <p:attrName>style.visibility</p:attrName>
                                        </p:attrNameLst>
                                      </p:cBhvr>
                                      <p:to>
                                        <p:strVal val="visible"/>
                                      </p:to>
                                    </p:set>
                                    <p:animEffect transition="in" filter="dissolve">
                                      <p:cBhvr>
                                        <p:cTn id="43" dur="500"/>
                                        <p:tgtEl>
                                          <p:spTgt spid="108571"/>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7" presetClass="entr" presetSubtype="10" fill="hold" grpId="0" nodeType="clickEffect">
                                  <p:stCondLst>
                                    <p:cond delay="0"/>
                                  </p:stCondLst>
                                  <p:childTnLst>
                                    <p:set>
                                      <p:cBhvr>
                                        <p:cTn id="47" dur="1" fill="hold">
                                          <p:stCondLst>
                                            <p:cond delay="0"/>
                                          </p:stCondLst>
                                        </p:cTn>
                                        <p:tgtEl>
                                          <p:spTgt spid="108574"/>
                                        </p:tgtEl>
                                        <p:attrNameLst>
                                          <p:attrName>style.visibility</p:attrName>
                                        </p:attrNameLst>
                                      </p:cBhvr>
                                      <p:to>
                                        <p:strVal val="visible"/>
                                      </p:to>
                                    </p:set>
                                    <p:anim calcmode="lin" valueType="num">
                                      <p:cBhvr>
                                        <p:cTn id="48" dur="500" fill="hold"/>
                                        <p:tgtEl>
                                          <p:spTgt spid="108574"/>
                                        </p:tgtEl>
                                        <p:attrNameLst>
                                          <p:attrName>ppt_w</p:attrName>
                                        </p:attrNameLst>
                                      </p:cBhvr>
                                      <p:tavLst>
                                        <p:tav tm="0">
                                          <p:val>
                                            <p:fltVal val="0"/>
                                          </p:val>
                                        </p:tav>
                                        <p:tav tm="100000">
                                          <p:val>
                                            <p:strVal val="#ppt_w"/>
                                          </p:val>
                                        </p:tav>
                                      </p:tavLst>
                                    </p:anim>
                                    <p:anim calcmode="lin" valueType="num">
                                      <p:cBhvr>
                                        <p:cTn id="49" dur="500" fill="hold"/>
                                        <p:tgtEl>
                                          <p:spTgt spid="10857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p:bldP spid="108568" grpId="0"/>
      <p:bldP spid="108573" grpId="0"/>
      <p:bldP spid="108574" grpId="0"/>
    </p:bldLst>
  </p:timing>
</p:sld>
</file>

<file path=ppt/slides/slide9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3793" name="图片 1" descr="图片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4" name="文本框 109569"/>
          <p:cNvSpPr txBox="1">
            <a:spLocks noChangeArrowheads="1"/>
          </p:cNvSpPr>
          <p:nvPr/>
        </p:nvSpPr>
        <p:spPr bwMode="auto">
          <a:xfrm>
            <a:off x="10056814" y="2781301"/>
            <a:ext cx="4333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C</a:t>
            </a:r>
          </a:p>
        </p:txBody>
      </p:sp>
      <p:sp>
        <p:nvSpPr>
          <p:cNvPr id="33795" name="直接连接符 109570"/>
          <p:cNvSpPr>
            <a:spLocks noChangeShapeType="1"/>
          </p:cNvSpPr>
          <p:nvPr/>
        </p:nvSpPr>
        <p:spPr bwMode="auto">
          <a:xfrm>
            <a:off x="7751764" y="2781300"/>
            <a:ext cx="2447925"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3796" name="直接连接符 109571"/>
          <p:cNvSpPr>
            <a:spLocks noChangeShapeType="1"/>
          </p:cNvSpPr>
          <p:nvPr/>
        </p:nvSpPr>
        <p:spPr bwMode="auto">
          <a:xfrm flipH="1">
            <a:off x="7751763" y="981076"/>
            <a:ext cx="1223962" cy="1800225"/>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3797" name="直接连接符 109572"/>
          <p:cNvSpPr>
            <a:spLocks noChangeShapeType="1"/>
          </p:cNvSpPr>
          <p:nvPr/>
        </p:nvSpPr>
        <p:spPr bwMode="auto">
          <a:xfrm>
            <a:off x="8975725" y="981076"/>
            <a:ext cx="433388" cy="1800225"/>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3798" name="直接连接符 109573"/>
          <p:cNvSpPr>
            <a:spLocks noChangeShapeType="1"/>
          </p:cNvSpPr>
          <p:nvPr/>
        </p:nvSpPr>
        <p:spPr bwMode="auto">
          <a:xfrm>
            <a:off x="8543926" y="1628775"/>
            <a:ext cx="720725" cy="50323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3799" name="文本框 109574"/>
          <p:cNvSpPr txBox="1">
            <a:spLocks noChangeArrowheads="1"/>
          </p:cNvSpPr>
          <p:nvPr/>
        </p:nvSpPr>
        <p:spPr bwMode="auto">
          <a:xfrm>
            <a:off x="9048750" y="692151"/>
            <a:ext cx="4333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A</a:t>
            </a:r>
          </a:p>
        </p:txBody>
      </p:sp>
      <p:sp>
        <p:nvSpPr>
          <p:cNvPr id="33800" name="文本框 109575"/>
          <p:cNvSpPr txBox="1">
            <a:spLocks noChangeArrowheads="1"/>
          </p:cNvSpPr>
          <p:nvPr/>
        </p:nvSpPr>
        <p:spPr bwMode="auto">
          <a:xfrm>
            <a:off x="7608888" y="2852738"/>
            <a:ext cx="4318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B</a:t>
            </a:r>
          </a:p>
        </p:txBody>
      </p:sp>
      <p:sp>
        <p:nvSpPr>
          <p:cNvPr id="33801" name="文本框 109576"/>
          <p:cNvSpPr txBox="1">
            <a:spLocks noChangeArrowheads="1"/>
          </p:cNvSpPr>
          <p:nvPr/>
        </p:nvSpPr>
        <p:spPr bwMode="auto">
          <a:xfrm>
            <a:off x="9336088" y="1916113"/>
            <a:ext cx="4318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D</a:t>
            </a:r>
          </a:p>
        </p:txBody>
      </p:sp>
      <p:sp>
        <p:nvSpPr>
          <p:cNvPr id="33802" name="文本框 109577"/>
          <p:cNvSpPr txBox="1">
            <a:spLocks noChangeArrowheads="1"/>
          </p:cNvSpPr>
          <p:nvPr/>
        </p:nvSpPr>
        <p:spPr bwMode="auto">
          <a:xfrm>
            <a:off x="8112125" y="1412876"/>
            <a:ext cx="431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E</a:t>
            </a:r>
          </a:p>
        </p:txBody>
      </p:sp>
      <p:sp>
        <p:nvSpPr>
          <p:cNvPr id="33803" name="文本框 109578"/>
          <p:cNvSpPr txBox="1">
            <a:spLocks noChangeArrowheads="1"/>
          </p:cNvSpPr>
          <p:nvPr/>
        </p:nvSpPr>
        <p:spPr bwMode="auto">
          <a:xfrm>
            <a:off x="9120188" y="2852738"/>
            <a:ext cx="3603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F</a:t>
            </a:r>
          </a:p>
        </p:txBody>
      </p:sp>
      <p:sp>
        <p:nvSpPr>
          <p:cNvPr id="33804" name="任意多边形 109579"/>
          <p:cNvSpPr>
            <a:spLocks noChangeArrowheads="1"/>
          </p:cNvSpPr>
          <p:nvPr/>
        </p:nvSpPr>
        <p:spPr bwMode="auto">
          <a:xfrm>
            <a:off x="7824788" y="2565401"/>
            <a:ext cx="214312" cy="225425"/>
          </a:xfrm>
          <a:custGeom>
            <a:avLst/>
            <a:gdLst>
              <a:gd name="T0" fmla="*/ 9431 w 21600"/>
              <a:gd name="T1" fmla="*/ 0 h 20786"/>
              <a:gd name="T2" fmla="*/ 21600 w 21600"/>
              <a:gd name="T3" fmla="*/ 19432 h 20786"/>
              <a:gd name="T4" fmla="*/ 21558 w 21600"/>
              <a:gd name="T5" fmla="*/ 20787 h 20786"/>
              <a:gd name="T6" fmla="*/ 21557 w 21600"/>
              <a:gd name="T7" fmla="*/ 20786 h 20786"/>
              <a:gd name="T8" fmla="*/ 27640 w 21600"/>
              <a:gd name="T9" fmla="*/ 542 h 20786"/>
              <a:gd name="T10" fmla="*/ 33724 w 21600"/>
              <a:gd name="T11" fmla="*/ 21058 h 20786"/>
              <a:gd name="T12" fmla="*/ 33627 w 21600"/>
              <a:gd name="T13" fmla="*/ 24720 h 20786"/>
              <a:gd name="T14" fmla="*/ 9431 w 21600"/>
              <a:gd name="T15" fmla="*/ 0 h 207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00" h="20786" fill="none">
                <a:moveTo>
                  <a:pt x="9431" y="0"/>
                </a:moveTo>
                <a:cubicBezTo>
                  <a:pt x="16637" y="3500"/>
                  <a:pt x="21600" y="10886"/>
                  <a:pt x="21600" y="19432"/>
                </a:cubicBezTo>
                <a:cubicBezTo>
                  <a:pt x="21600" y="19889"/>
                  <a:pt x="21586" y="20342"/>
                  <a:pt x="21558" y="20787"/>
                </a:cubicBezTo>
              </a:path>
              <a:path w="21600" h="20786" stroke="0">
                <a:moveTo>
                  <a:pt x="21557" y="20786"/>
                </a:moveTo>
                <a:cubicBezTo>
                  <a:pt x="21600" y="9580"/>
                  <a:pt x="24307" y="542"/>
                  <a:pt x="27640" y="542"/>
                </a:cubicBezTo>
                <a:cubicBezTo>
                  <a:pt x="31000" y="542"/>
                  <a:pt x="33724" y="9727"/>
                  <a:pt x="33724" y="21058"/>
                </a:cubicBezTo>
                <a:cubicBezTo>
                  <a:pt x="33724" y="22310"/>
                  <a:pt x="33691" y="23536"/>
                  <a:pt x="33627" y="24720"/>
                </a:cubicBezTo>
                <a:lnTo>
                  <a:pt x="9431" y="0"/>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3805" name="任意多边形 109580"/>
          <p:cNvSpPr>
            <a:spLocks noChangeArrowheads="1"/>
          </p:cNvSpPr>
          <p:nvPr/>
        </p:nvSpPr>
        <p:spPr bwMode="auto">
          <a:xfrm rot="1340265">
            <a:off x="8328026" y="1484313"/>
            <a:ext cx="358775" cy="360362"/>
          </a:xfrm>
          <a:custGeom>
            <a:avLst/>
            <a:gdLst>
              <a:gd name="T0" fmla="*/ 13291 w 19692"/>
              <a:gd name="T1" fmla="*/ 0 h 17026"/>
              <a:gd name="T2" fmla="*/ 19694 w 19692"/>
              <a:gd name="T3" fmla="*/ 8142 h 17026"/>
              <a:gd name="T4" fmla="*/ 19691 w 19692"/>
              <a:gd name="T5" fmla="*/ 8149 h 17026"/>
              <a:gd name="T6" fmla="*/ 18375 w 19692"/>
              <a:gd name="T7" fmla="*/ -5956 h 17026"/>
              <a:gd name="T8" fmla="*/ 22529 w 19692"/>
              <a:gd name="T9" fmla="*/ -25269 h 17026"/>
              <a:gd name="T10" fmla="*/ 26683 w 19692"/>
              <a:gd name="T11" fmla="*/ -5956 h 17026"/>
              <a:gd name="T12" fmla="*/ 26648 w 19692"/>
              <a:gd name="T13" fmla="*/ -3434 h 17026"/>
              <a:gd name="T14" fmla="*/ 13291 w 19692"/>
              <a:gd name="T15" fmla="*/ 0 h 170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692" h="17026" fill="none">
                <a:moveTo>
                  <a:pt x="13291" y="0"/>
                </a:moveTo>
                <a:cubicBezTo>
                  <a:pt x="16035" y="2143"/>
                  <a:pt x="18246" y="4935"/>
                  <a:pt x="19694" y="8142"/>
                </a:cubicBezTo>
              </a:path>
              <a:path w="19692" h="17026" stroke="0">
                <a:moveTo>
                  <a:pt x="19691" y="8149"/>
                </a:moveTo>
                <a:cubicBezTo>
                  <a:pt x="18881" y="4624"/>
                  <a:pt x="18375" y="-391"/>
                  <a:pt x="18375" y="-5956"/>
                </a:cubicBezTo>
                <a:cubicBezTo>
                  <a:pt x="18375" y="-16622"/>
                  <a:pt x="20235" y="-25269"/>
                  <a:pt x="22529" y="-25269"/>
                </a:cubicBezTo>
                <a:cubicBezTo>
                  <a:pt x="24823" y="-25269"/>
                  <a:pt x="26683" y="-16622"/>
                  <a:pt x="26683" y="-5956"/>
                </a:cubicBezTo>
                <a:cubicBezTo>
                  <a:pt x="26683" y="-5099"/>
                  <a:pt x="26671" y="-4255"/>
                  <a:pt x="26648" y="-3434"/>
                </a:cubicBezTo>
                <a:lnTo>
                  <a:pt x="13291" y="0"/>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3806" name="任意多边形 109581"/>
          <p:cNvSpPr>
            <a:spLocks noChangeArrowheads="1"/>
          </p:cNvSpPr>
          <p:nvPr/>
        </p:nvSpPr>
        <p:spPr bwMode="auto">
          <a:xfrm rot="-1319839">
            <a:off x="9191626" y="2565401"/>
            <a:ext cx="411163" cy="269875"/>
          </a:xfrm>
          <a:custGeom>
            <a:avLst/>
            <a:gdLst>
              <a:gd name="T0" fmla="*/ 11758 w 21600"/>
              <a:gd name="T1" fmla="*/ 0 h 18119"/>
              <a:gd name="T2" fmla="*/ 21600 w 21600"/>
              <a:gd name="T3" fmla="*/ 18119 h 18119"/>
              <a:gd name="T4" fmla="*/ 21600 w 21600"/>
              <a:gd name="T5" fmla="*/ 18119 h 18119"/>
              <a:gd name="T6" fmla="*/ 21581 w 21600"/>
              <a:gd name="T7" fmla="*/ 16386 h 18119"/>
              <a:gd name="T8" fmla="*/ 26502 w 21600"/>
              <a:gd name="T9" fmla="*/ -3473 h 18119"/>
              <a:gd name="T10" fmla="*/ 31423 w 21600"/>
              <a:gd name="T11" fmla="*/ 16386 h 18119"/>
              <a:gd name="T12" fmla="*/ 31368 w 21600"/>
              <a:gd name="T13" fmla="*/ 19356 h 18119"/>
              <a:gd name="T14" fmla="*/ 11758 w 21600"/>
              <a:gd name="T15" fmla="*/ 0 h 18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00" h="18119" fill="none">
                <a:moveTo>
                  <a:pt x="11758" y="0"/>
                </a:moveTo>
                <a:cubicBezTo>
                  <a:pt x="17683" y="3850"/>
                  <a:pt x="21600" y="10527"/>
                  <a:pt x="21600" y="18119"/>
                </a:cubicBezTo>
              </a:path>
              <a:path w="21600" h="18119" stroke="0">
                <a:moveTo>
                  <a:pt x="21600" y="18119"/>
                </a:moveTo>
                <a:cubicBezTo>
                  <a:pt x="21587" y="17549"/>
                  <a:pt x="21581" y="16970"/>
                  <a:pt x="21581" y="16386"/>
                </a:cubicBezTo>
                <a:cubicBezTo>
                  <a:pt x="21581" y="5418"/>
                  <a:pt x="23784" y="-3473"/>
                  <a:pt x="26502" y="-3473"/>
                </a:cubicBezTo>
                <a:cubicBezTo>
                  <a:pt x="29220" y="-3473"/>
                  <a:pt x="31423" y="5418"/>
                  <a:pt x="31423" y="16386"/>
                </a:cubicBezTo>
                <a:cubicBezTo>
                  <a:pt x="31423" y="17397"/>
                  <a:pt x="31404" y="18391"/>
                  <a:pt x="31368" y="19356"/>
                </a:cubicBezTo>
                <a:lnTo>
                  <a:pt x="11758" y="0"/>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3807" name="任意多边形 109582"/>
          <p:cNvSpPr>
            <a:spLocks noChangeArrowheads="1"/>
          </p:cNvSpPr>
          <p:nvPr/>
        </p:nvSpPr>
        <p:spPr bwMode="auto">
          <a:xfrm rot="-10188224">
            <a:off x="9048751" y="2065339"/>
            <a:ext cx="430213" cy="288925"/>
          </a:xfrm>
          <a:custGeom>
            <a:avLst/>
            <a:gdLst>
              <a:gd name="T0" fmla="*/ 9431 w 21600"/>
              <a:gd name="T1" fmla="*/ 0 h 19432"/>
              <a:gd name="T2" fmla="*/ 21600 w 21600"/>
              <a:gd name="T3" fmla="*/ 19432 h 19432"/>
              <a:gd name="T4" fmla="*/ 21600 w 21600"/>
              <a:gd name="T5" fmla="*/ 19432 h 19432"/>
              <a:gd name="T6" fmla="*/ 21592 w 21600"/>
              <a:gd name="T7" fmla="*/ 18350 h 19432"/>
              <a:gd name="T8" fmla="*/ 27676 w 21600"/>
              <a:gd name="T9" fmla="*/ -2166 h 19432"/>
              <a:gd name="T10" fmla="*/ 33760 w 21600"/>
              <a:gd name="T11" fmla="*/ 18350 h 19432"/>
              <a:gd name="T12" fmla="*/ 33663 w 21600"/>
              <a:gd name="T13" fmla="*/ 22012 h 19432"/>
              <a:gd name="T14" fmla="*/ 9431 w 21600"/>
              <a:gd name="T15" fmla="*/ 0 h 194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00" h="19432" fill="none">
                <a:moveTo>
                  <a:pt x="9431" y="0"/>
                </a:moveTo>
                <a:cubicBezTo>
                  <a:pt x="16637" y="3500"/>
                  <a:pt x="21600" y="10886"/>
                  <a:pt x="21600" y="19432"/>
                </a:cubicBezTo>
              </a:path>
              <a:path w="21600" h="19432" stroke="0">
                <a:moveTo>
                  <a:pt x="21600" y="19432"/>
                </a:moveTo>
                <a:cubicBezTo>
                  <a:pt x="21595" y="19074"/>
                  <a:pt x="21592" y="18713"/>
                  <a:pt x="21592" y="18350"/>
                </a:cubicBezTo>
                <a:cubicBezTo>
                  <a:pt x="21592" y="7019"/>
                  <a:pt x="24316" y="-2166"/>
                  <a:pt x="27676" y="-2166"/>
                </a:cubicBezTo>
                <a:cubicBezTo>
                  <a:pt x="31036" y="-2166"/>
                  <a:pt x="33760" y="7019"/>
                  <a:pt x="33760" y="18350"/>
                </a:cubicBezTo>
                <a:cubicBezTo>
                  <a:pt x="33760" y="19602"/>
                  <a:pt x="33727" y="20828"/>
                  <a:pt x="33663" y="22012"/>
                </a:cubicBezTo>
                <a:lnTo>
                  <a:pt x="9431" y="0"/>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Times New Roman" charset="0"/>
            </a:endParaRPr>
          </a:p>
        </p:txBody>
      </p:sp>
      <p:sp>
        <p:nvSpPr>
          <p:cNvPr id="33808" name="文本框 109583"/>
          <p:cNvSpPr txBox="1">
            <a:spLocks noChangeArrowheads="1"/>
          </p:cNvSpPr>
          <p:nvPr/>
        </p:nvSpPr>
        <p:spPr bwMode="auto">
          <a:xfrm>
            <a:off x="8688389" y="1412876"/>
            <a:ext cx="2889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1</a:t>
            </a:r>
          </a:p>
        </p:txBody>
      </p:sp>
      <p:sp>
        <p:nvSpPr>
          <p:cNvPr id="33809" name="文本框 109584"/>
          <p:cNvSpPr txBox="1">
            <a:spLocks noChangeArrowheads="1"/>
          </p:cNvSpPr>
          <p:nvPr/>
        </p:nvSpPr>
        <p:spPr bwMode="auto">
          <a:xfrm>
            <a:off x="8040689" y="2349501"/>
            <a:ext cx="2889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2</a:t>
            </a:r>
          </a:p>
        </p:txBody>
      </p:sp>
      <p:sp>
        <p:nvSpPr>
          <p:cNvPr id="33810" name="文本框 109585"/>
          <p:cNvSpPr txBox="1">
            <a:spLocks noChangeArrowheads="1"/>
          </p:cNvSpPr>
          <p:nvPr/>
        </p:nvSpPr>
        <p:spPr bwMode="auto">
          <a:xfrm>
            <a:off x="8759826" y="2060576"/>
            <a:ext cx="3587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3</a:t>
            </a:r>
          </a:p>
        </p:txBody>
      </p:sp>
      <p:sp>
        <p:nvSpPr>
          <p:cNvPr id="33811" name="文本框 109586"/>
          <p:cNvSpPr txBox="1">
            <a:spLocks noChangeArrowheads="1"/>
          </p:cNvSpPr>
          <p:nvPr/>
        </p:nvSpPr>
        <p:spPr bwMode="auto">
          <a:xfrm>
            <a:off x="9480551" y="2349501"/>
            <a:ext cx="3603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t>4</a:t>
            </a:r>
          </a:p>
        </p:txBody>
      </p:sp>
      <p:sp>
        <p:nvSpPr>
          <p:cNvPr id="109588" name="文本框 109587"/>
          <p:cNvSpPr txBox="1"/>
          <p:nvPr/>
        </p:nvSpPr>
        <p:spPr>
          <a:xfrm>
            <a:off x="1703389" y="354014"/>
            <a:ext cx="6480175" cy="5221287"/>
          </a:xfrm>
          <a:prstGeom prst="rect">
            <a:avLst/>
          </a:prstGeom>
          <a:noFill/>
          <a:ln w="9525">
            <a:noFill/>
            <a:miter/>
          </a:ln>
        </p:spPr>
        <p:txBody>
          <a:bodyPr>
            <a:spAutoFit/>
          </a:bodyPr>
          <a:lstStyle/>
          <a:p>
            <a:pPr>
              <a:spcBef>
                <a:spcPct val="50000"/>
              </a:spcBef>
            </a:pPr>
            <a:r>
              <a:rPr lang="en-US" altLang="zh-CN" sz="2800" b="1"/>
              <a:t>2.</a:t>
            </a:r>
            <a:r>
              <a:rPr lang="zh-CN" altLang="en-US" sz="2800" b="1"/>
              <a:t>看图填空：</a:t>
            </a:r>
          </a:p>
          <a:p>
            <a:pPr>
              <a:spcBef>
                <a:spcPct val="50000"/>
              </a:spcBef>
            </a:pPr>
            <a:r>
              <a:rPr lang="zh-CN" altLang="en-US" sz="2800" b="1"/>
              <a:t>（</a:t>
            </a:r>
            <a:r>
              <a:rPr lang="en-US" altLang="zh-CN" sz="2800" b="1"/>
              <a:t>1</a:t>
            </a:r>
            <a:r>
              <a:rPr lang="zh-CN" altLang="en-US" sz="2800" b="1"/>
              <a:t>）若</a:t>
            </a:r>
            <a:r>
              <a:rPr lang="en-US" altLang="zh-CN" sz="2800" b="1"/>
              <a:t>ED</a:t>
            </a:r>
            <a:r>
              <a:rPr lang="zh-CN" altLang="en-US" sz="2800" b="1"/>
              <a:t>，</a:t>
            </a:r>
            <a:r>
              <a:rPr lang="en-US" altLang="zh-CN" sz="2800" b="1"/>
              <a:t>BF</a:t>
            </a:r>
            <a:r>
              <a:rPr lang="zh-CN" altLang="en-US" sz="2800" b="1"/>
              <a:t>被</a:t>
            </a:r>
            <a:r>
              <a:rPr lang="en-US" altLang="zh-CN" sz="2800" b="1"/>
              <a:t>AB</a:t>
            </a:r>
            <a:r>
              <a:rPr lang="zh-CN" altLang="en-US" sz="2800" b="1"/>
              <a:t>所截，</a:t>
            </a:r>
          </a:p>
          <a:p>
            <a:pPr>
              <a:spcBef>
                <a:spcPct val="50000"/>
              </a:spcBef>
            </a:pPr>
            <a:r>
              <a:rPr lang="zh-CN" altLang="en-US" sz="2800" b="1"/>
              <a:t>则</a:t>
            </a:r>
            <a:r>
              <a:rPr lang="en-US" altLang="zh-CN" sz="2800" b="1"/>
              <a:t>∠ 1</a:t>
            </a:r>
            <a:r>
              <a:rPr lang="zh-CN" altLang="en-US" sz="2800" b="1"/>
              <a:t>与</a:t>
            </a:r>
            <a:r>
              <a:rPr lang="zh-CN" altLang="en-US" sz="2800" b="1" u="sng"/>
              <a:t>            </a:t>
            </a:r>
            <a:r>
              <a:rPr lang="zh-CN" altLang="en-US" sz="2800" b="1"/>
              <a:t>是同位角；</a:t>
            </a:r>
          </a:p>
          <a:p>
            <a:pPr>
              <a:spcBef>
                <a:spcPct val="50000"/>
              </a:spcBef>
            </a:pPr>
            <a:r>
              <a:rPr lang="zh-CN" altLang="en-US" sz="2800" b="1"/>
              <a:t>（</a:t>
            </a:r>
            <a:r>
              <a:rPr lang="en-US" altLang="zh-CN" sz="2800" b="1"/>
              <a:t>2</a:t>
            </a:r>
            <a:r>
              <a:rPr lang="zh-CN" altLang="en-US" sz="2800" b="1"/>
              <a:t>）若</a:t>
            </a:r>
            <a:r>
              <a:rPr lang="en-US" altLang="zh-CN" sz="2800" b="1"/>
              <a:t>ED</a:t>
            </a:r>
            <a:r>
              <a:rPr lang="zh-CN" altLang="en-US" sz="2800" b="1"/>
              <a:t>，</a:t>
            </a:r>
            <a:r>
              <a:rPr lang="en-US" altLang="zh-CN" sz="2800" b="1"/>
              <a:t>BC</a:t>
            </a:r>
            <a:r>
              <a:rPr lang="zh-CN" altLang="en-US" sz="2800" b="1"/>
              <a:t>被</a:t>
            </a:r>
            <a:r>
              <a:rPr lang="en-US" altLang="zh-CN" sz="2800" b="1"/>
              <a:t>AF</a:t>
            </a:r>
            <a:r>
              <a:rPr lang="zh-CN" altLang="en-US" sz="2800" b="1"/>
              <a:t>所截，</a:t>
            </a:r>
          </a:p>
          <a:p>
            <a:pPr>
              <a:spcBef>
                <a:spcPct val="50000"/>
              </a:spcBef>
            </a:pPr>
            <a:r>
              <a:rPr lang="zh-CN" altLang="en-US" sz="2800" b="1"/>
              <a:t>则</a:t>
            </a:r>
            <a:r>
              <a:rPr lang="en-US" altLang="zh-CN" sz="2800" b="1"/>
              <a:t>∠3</a:t>
            </a:r>
            <a:r>
              <a:rPr lang="zh-CN" altLang="en-US" sz="2800" b="1"/>
              <a:t>与</a:t>
            </a:r>
            <a:r>
              <a:rPr lang="zh-CN" altLang="en-US" sz="2800" b="1" u="sng"/>
              <a:t>             </a:t>
            </a:r>
            <a:r>
              <a:rPr lang="zh-CN" altLang="en-US" sz="2800" b="1"/>
              <a:t>是内错角；</a:t>
            </a:r>
          </a:p>
          <a:p>
            <a:pPr>
              <a:spcBef>
                <a:spcPct val="50000"/>
              </a:spcBef>
            </a:pPr>
            <a:r>
              <a:rPr lang="zh-CN" altLang="en-US" sz="2800" b="1"/>
              <a:t>（</a:t>
            </a:r>
            <a:r>
              <a:rPr lang="en-US" altLang="zh-CN" sz="2800" b="1"/>
              <a:t>3</a:t>
            </a:r>
            <a:r>
              <a:rPr lang="zh-CN" altLang="en-US" sz="2800" b="1"/>
              <a:t>）</a:t>
            </a:r>
            <a:r>
              <a:rPr lang="en-US" altLang="zh-CN" sz="2800" b="1"/>
              <a:t>∠1</a:t>
            </a:r>
            <a:r>
              <a:rPr lang="zh-CN" altLang="en-US" sz="2800" b="1"/>
              <a:t>与</a:t>
            </a:r>
            <a:r>
              <a:rPr lang="en-US" altLang="zh-CN" sz="2800" b="1"/>
              <a:t>∠3</a:t>
            </a:r>
            <a:r>
              <a:rPr lang="zh-CN" altLang="en-US" sz="2800" b="1"/>
              <a:t>是</a:t>
            </a:r>
            <a:r>
              <a:rPr lang="en-US" altLang="zh-CN" sz="2800" b="1"/>
              <a:t>AB</a:t>
            </a:r>
            <a:r>
              <a:rPr lang="zh-CN" altLang="en-US" sz="2800" b="1"/>
              <a:t>和</a:t>
            </a:r>
            <a:r>
              <a:rPr lang="en-US" altLang="zh-CN" sz="2800" b="1"/>
              <a:t>AF</a:t>
            </a:r>
            <a:r>
              <a:rPr lang="zh-CN" altLang="en-US" sz="2800" b="1"/>
              <a:t>被</a:t>
            </a:r>
            <a:r>
              <a:rPr lang="zh-CN" altLang="en-US" sz="2800" b="1" u="sng"/>
              <a:t>           </a:t>
            </a:r>
            <a:r>
              <a:rPr lang="zh-CN" altLang="en-US" sz="2800" b="1"/>
              <a:t>所截构成的</a:t>
            </a:r>
            <a:r>
              <a:rPr lang="zh-CN" altLang="en-US" sz="2800" b="1" u="sng"/>
              <a:t>                 </a:t>
            </a:r>
            <a:r>
              <a:rPr lang="zh-CN" altLang="en-US" sz="2800" b="1"/>
              <a:t>角； </a:t>
            </a:r>
          </a:p>
          <a:p>
            <a:pPr>
              <a:spcBef>
                <a:spcPct val="50000"/>
              </a:spcBef>
            </a:pPr>
            <a:r>
              <a:rPr lang="zh-CN" altLang="en-US" sz="2800" b="1"/>
              <a:t>（</a:t>
            </a:r>
            <a:r>
              <a:rPr lang="en-US" altLang="zh-CN" sz="2800" b="1"/>
              <a:t>4</a:t>
            </a:r>
            <a:r>
              <a:rPr lang="zh-CN" altLang="en-US" sz="2800" b="1"/>
              <a:t>）</a:t>
            </a:r>
            <a:r>
              <a:rPr lang="en-US" altLang="zh-CN" sz="2800" b="1"/>
              <a:t>∠2 </a:t>
            </a:r>
            <a:r>
              <a:rPr lang="zh-CN" altLang="en-US" sz="2800" b="1"/>
              <a:t>与</a:t>
            </a:r>
            <a:r>
              <a:rPr lang="en-US" altLang="zh-CN" sz="2800" b="1"/>
              <a:t>∠4</a:t>
            </a:r>
            <a:r>
              <a:rPr lang="zh-CN" altLang="en-US" sz="2800" b="1"/>
              <a:t>是</a:t>
            </a:r>
            <a:r>
              <a:rPr lang="zh-CN" altLang="en-US" sz="2800" b="1" u="sng"/>
              <a:t>              </a:t>
            </a:r>
            <a:r>
              <a:rPr lang="zh-CN" altLang="en-US" sz="2800" b="1"/>
              <a:t>和</a:t>
            </a:r>
            <a:r>
              <a:rPr lang="zh-CN" altLang="en-US" sz="2800" b="1" u="sng"/>
              <a:t>            </a:t>
            </a:r>
            <a:r>
              <a:rPr lang="zh-CN" altLang="en-US" sz="2800" b="1"/>
              <a:t>被</a:t>
            </a:r>
            <a:r>
              <a:rPr lang="en-US" altLang="zh-CN" sz="2800" b="1"/>
              <a:t>BC</a:t>
            </a:r>
            <a:r>
              <a:rPr lang="zh-CN" altLang="en-US" sz="2800" b="1"/>
              <a:t>所截构成的</a:t>
            </a:r>
            <a:r>
              <a:rPr lang="zh-CN" altLang="en-US" sz="2800" b="1" u="sng">
                <a:effectLst>
                  <a:outerShdw blurRad="38100" dist="38100" dir="2700000" algn="tl">
                    <a:srgbClr val="C0C0C0"/>
                  </a:outerShdw>
                </a:effectLst>
              </a:rPr>
              <a:t>                </a:t>
            </a:r>
            <a:r>
              <a:rPr lang="zh-CN" altLang="en-US" sz="2800" b="1"/>
              <a:t>角。</a:t>
            </a:r>
          </a:p>
        </p:txBody>
      </p:sp>
      <p:grpSp>
        <p:nvGrpSpPr>
          <p:cNvPr id="109589" name="组合 109588"/>
          <p:cNvGrpSpPr>
            <a:grpSpLocks/>
          </p:cNvGrpSpPr>
          <p:nvPr/>
        </p:nvGrpSpPr>
        <p:grpSpPr bwMode="auto">
          <a:xfrm>
            <a:off x="7751764" y="981076"/>
            <a:ext cx="2447925" cy="1800225"/>
            <a:chOff x="0" y="0"/>
            <a:chExt cx="1542" cy="1134"/>
          </a:xfrm>
        </p:grpSpPr>
        <p:sp>
          <p:nvSpPr>
            <p:cNvPr id="33814" name="直接连接符 109589"/>
            <p:cNvSpPr>
              <a:spLocks noChangeShapeType="1"/>
            </p:cNvSpPr>
            <p:nvPr/>
          </p:nvSpPr>
          <p:spPr bwMode="auto">
            <a:xfrm>
              <a:off x="0" y="1134"/>
              <a:ext cx="1542" cy="0"/>
            </a:xfrm>
            <a:prstGeom prst="line">
              <a:avLst/>
            </a:prstGeom>
            <a:noFill/>
            <a:ln w="19050">
              <a:solidFill>
                <a:srgbClr val="FF33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3815" name="直接连接符 109590"/>
            <p:cNvSpPr>
              <a:spLocks noChangeShapeType="1"/>
            </p:cNvSpPr>
            <p:nvPr/>
          </p:nvSpPr>
          <p:spPr bwMode="auto">
            <a:xfrm flipH="1">
              <a:off x="0" y="0"/>
              <a:ext cx="771" cy="1134"/>
            </a:xfrm>
            <a:prstGeom prst="line">
              <a:avLst/>
            </a:prstGeom>
            <a:noFill/>
            <a:ln w="19050">
              <a:solidFill>
                <a:srgbClr val="FF33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3816" name="直接连接符 109591"/>
            <p:cNvSpPr>
              <a:spLocks noChangeShapeType="1"/>
            </p:cNvSpPr>
            <p:nvPr/>
          </p:nvSpPr>
          <p:spPr bwMode="auto">
            <a:xfrm>
              <a:off x="499" y="408"/>
              <a:ext cx="454" cy="317"/>
            </a:xfrm>
            <a:prstGeom prst="line">
              <a:avLst/>
            </a:prstGeom>
            <a:noFill/>
            <a:ln w="19050">
              <a:solidFill>
                <a:srgbClr val="FF33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grpSp>
        <p:nvGrpSpPr>
          <p:cNvPr id="109593" name="组合 109592"/>
          <p:cNvGrpSpPr>
            <a:grpSpLocks/>
          </p:cNvGrpSpPr>
          <p:nvPr/>
        </p:nvGrpSpPr>
        <p:grpSpPr bwMode="auto">
          <a:xfrm>
            <a:off x="7751764" y="981076"/>
            <a:ext cx="2447925" cy="1800225"/>
            <a:chOff x="0" y="0"/>
            <a:chExt cx="1542" cy="1134"/>
          </a:xfrm>
        </p:grpSpPr>
        <p:sp>
          <p:nvSpPr>
            <p:cNvPr id="33818" name="直接连接符 109593"/>
            <p:cNvSpPr>
              <a:spLocks noChangeShapeType="1"/>
            </p:cNvSpPr>
            <p:nvPr/>
          </p:nvSpPr>
          <p:spPr bwMode="auto">
            <a:xfrm>
              <a:off x="0" y="1134"/>
              <a:ext cx="1542" cy="0"/>
            </a:xfrm>
            <a:prstGeom prst="line">
              <a:avLst/>
            </a:prstGeom>
            <a:noFill/>
            <a:ln w="19050">
              <a:solidFill>
                <a:srgbClr val="00FF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3819" name="直接连接符 109594"/>
            <p:cNvSpPr>
              <a:spLocks noChangeShapeType="1"/>
            </p:cNvSpPr>
            <p:nvPr/>
          </p:nvSpPr>
          <p:spPr bwMode="auto">
            <a:xfrm>
              <a:off x="771" y="0"/>
              <a:ext cx="273" cy="1134"/>
            </a:xfrm>
            <a:prstGeom prst="line">
              <a:avLst/>
            </a:prstGeom>
            <a:noFill/>
            <a:ln w="19050">
              <a:solidFill>
                <a:srgbClr val="00FF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3820" name="直接连接符 109595"/>
            <p:cNvSpPr>
              <a:spLocks noChangeShapeType="1"/>
            </p:cNvSpPr>
            <p:nvPr/>
          </p:nvSpPr>
          <p:spPr bwMode="auto">
            <a:xfrm>
              <a:off x="499" y="408"/>
              <a:ext cx="454" cy="317"/>
            </a:xfrm>
            <a:prstGeom prst="line">
              <a:avLst/>
            </a:prstGeom>
            <a:noFill/>
            <a:ln w="19050">
              <a:solidFill>
                <a:srgbClr val="00FF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grpSp>
      <p:grpSp>
        <p:nvGrpSpPr>
          <p:cNvPr id="109597" name="组合 109596"/>
          <p:cNvGrpSpPr>
            <a:grpSpLocks/>
          </p:cNvGrpSpPr>
          <p:nvPr/>
        </p:nvGrpSpPr>
        <p:grpSpPr bwMode="auto">
          <a:xfrm>
            <a:off x="7751763" y="981076"/>
            <a:ext cx="1657350" cy="1800225"/>
            <a:chOff x="0" y="0"/>
            <a:chExt cx="1044" cy="1134"/>
          </a:xfrm>
        </p:grpSpPr>
        <p:sp>
          <p:nvSpPr>
            <p:cNvPr id="33822" name="直接连接符 109597"/>
            <p:cNvSpPr>
              <a:spLocks noChangeShapeType="1"/>
            </p:cNvSpPr>
            <p:nvPr/>
          </p:nvSpPr>
          <p:spPr bwMode="auto">
            <a:xfrm flipH="1">
              <a:off x="0" y="0"/>
              <a:ext cx="771" cy="1134"/>
            </a:xfrm>
            <a:prstGeom prst="line">
              <a:avLst/>
            </a:prstGeom>
            <a:noFill/>
            <a:ln w="19050">
              <a:solidFill>
                <a:srgbClr val="3333FF"/>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3823" name="直接连接符 109598"/>
            <p:cNvSpPr>
              <a:spLocks noChangeShapeType="1"/>
            </p:cNvSpPr>
            <p:nvPr/>
          </p:nvSpPr>
          <p:spPr bwMode="auto">
            <a:xfrm>
              <a:off x="771" y="0"/>
              <a:ext cx="273" cy="1134"/>
            </a:xfrm>
            <a:prstGeom prst="line">
              <a:avLst/>
            </a:prstGeom>
            <a:noFill/>
            <a:ln w="19050">
              <a:solidFill>
                <a:srgbClr val="3333FF"/>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3824" name="文本框 109599"/>
            <p:cNvSpPr txBox="1">
              <a:spLocks noChangeArrowheads="1"/>
            </p:cNvSpPr>
            <p:nvPr/>
          </p:nvSpPr>
          <p:spPr bwMode="auto">
            <a:xfrm>
              <a:off x="590" y="272"/>
              <a:ext cx="182" cy="237"/>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spcBef>
                  <a:spcPct val="50000"/>
                </a:spcBef>
              </a:pPr>
              <a:r>
                <a:rPr lang="en-US" altLang="zh-CN" b="1">
                  <a:solidFill>
                    <a:srgbClr val="3333FF"/>
                  </a:solidFill>
                </a:rPr>
                <a:t>1</a:t>
              </a:r>
            </a:p>
          </p:txBody>
        </p:sp>
        <p:sp>
          <p:nvSpPr>
            <p:cNvPr id="33825" name="文本框 109600"/>
            <p:cNvSpPr txBox="1">
              <a:spLocks noChangeArrowheads="1"/>
            </p:cNvSpPr>
            <p:nvPr/>
          </p:nvSpPr>
          <p:spPr bwMode="auto">
            <a:xfrm>
              <a:off x="635" y="680"/>
              <a:ext cx="226" cy="237"/>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spcBef>
                  <a:spcPct val="50000"/>
                </a:spcBef>
              </a:pPr>
              <a:r>
                <a:rPr lang="en-US" altLang="zh-CN" b="1">
                  <a:solidFill>
                    <a:srgbClr val="3333FF"/>
                  </a:solidFill>
                </a:rPr>
                <a:t>3</a:t>
              </a:r>
            </a:p>
          </p:txBody>
        </p:sp>
      </p:grpSp>
      <p:grpSp>
        <p:nvGrpSpPr>
          <p:cNvPr id="109602" name="组合 109601"/>
          <p:cNvGrpSpPr>
            <a:grpSpLocks/>
          </p:cNvGrpSpPr>
          <p:nvPr/>
        </p:nvGrpSpPr>
        <p:grpSpPr bwMode="auto">
          <a:xfrm>
            <a:off x="7751764" y="2349500"/>
            <a:ext cx="2447925" cy="431800"/>
            <a:chOff x="0" y="0"/>
            <a:chExt cx="1542" cy="272"/>
          </a:xfrm>
        </p:grpSpPr>
        <p:sp>
          <p:nvSpPr>
            <p:cNvPr id="33827" name="直接连接符 109602"/>
            <p:cNvSpPr>
              <a:spLocks noChangeShapeType="1"/>
            </p:cNvSpPr>
            <p:nvPr/>
          </p:nvSpPr>
          <p:spPr bwMode="auto">
            <a:xfrm>
              <a:off x="0" y="272"/>
              <a:ext cx="1542" cy="0"/>
            </a:xfrm>
            <a:prstGeom prst="line">
              <a:avLst/>
            </a:prstGeom>
            <a:noFill/>
            <a:ln w="19050">
              <a:solidFill>
                <a:srgbClr val="FF3300"/>
              </a:solidFill>
              <a:round/>
              <a:headEnd/>
              <a:tailEnd/>
            </a:ln>
            <a:extLst>
              <a:ext uri="{909E8E84-426E-40DD-AFC4-6F175D3DCCD1}">
                <a14:hiddenFill xmlns:a14="http://schemas.microsoft.com/office/drawing/2010/main">
                  <a:noFill/>
                </a14:hiddenFill>
              </a:ext>
            </a:extLst>
          </p:spPr>
          <p:txBody>
            <a:bodyPr/>
            <a:lstStyle/>
            <a:p>
              <a:endParaRPr lang="zh-CN" altLang="en-US">
                <a:latin typeface="Times New Roman" charset="0"/>
              </a:endParaRPr>
            </a:p>
          </p:txBody>
        </p:sp>
        <p:sp>
          <p:nvSpPr>
            <p:cNvPr id="33828" name="文本框 109603"/>
            <p:cNvSpPr txBox="1">
              <a:spLocks noChangeArrowheads="1"/>
            </p:cNvSpPr>
            <p:nvPr/>
          </p:nvSpPr>
          <p:spPr bwMode="auto">
            <a:xfrm>
              <a:off x="182" y="0"/>
              <a:ext cx="182" cy="237"/>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spcBef>
                  <a:spcPct val="50000"/>
                </a:spcBef>
              </a:pPr>
              <a:r>
                <a:rPr lang="en-US" altLang="zh-CN" b="1">
                  <a:solidFill>
                    <a:srgbClr val="FF3300"/>
                  </a:solidFill>
                </a:rPr>
                <a:t>2</a:t>
              </a:r>
            </a:p>
          </p:txBody>
        </p:sp>
        <p:sp>
          <p:nvSpPr>
            <p:cNvPr id="33829" name="文本框 109604"/>
            <p:cNvSpPr txBox="1">
              <a:spLocks noChangeArrowheads="1"/>
            </p:cNvSpPr>
            <p:nvPr/>
          </p:nvSpPr>
          <p:spPr bwMode="auto">
            <a:xfrm>
              <a:off x="1089" y="0"/>
              <a:ext cx="227" cy="237"/>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spcBef>
                  <a:spcPct val="50000"/>
                </a:spcBef>
              </a:pPr>
              <a:r>
                <a:rPr lang="en-US" altLang="zh-CN" b="1">
                  <a:solidFill>
                    <a:srgbClr val="FF3300"/>
                  </a:solidFill>
                </a:rPr>
                <a:t>4</a:t>
              </a:r>
            </a:p>
          </p:txBody>
        </p:sp>
      </p:grpSp>
      <p:sp>
        <p:nvSpPr>
          <p:cNvPr id="109606" name="矩形 109605"/>
          <p:cNvSpPr>
            <a:spLocks noChangeArrowheads="1"/>
          </p:cNvSpPr>
          <p:nvPr/>
        </p:nvSpPr>
        <p:spPr bwMode="auto">
          <a:xfrm>
            <a:off x="3287713" y="1614488"/>
            <a:ext cx="8636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800" b="1">
                <a:solidFill>
                  <a:srgbClr val="FF3300"/>
                </a:solidFill>
              </a:rPr>
              <a:t>∠2</a:t>
            </a:r>
          </a:p>
        </p:txBody>
      </p:sp>
      <p:sp>
        <p:nvSpPr>
          <p:cNvPr id="109607" name="矩形 109606"/>
          <p:cNvSpPr>
            <a:spLocks noChangeArrowheads="1"/>
          </p:cNvSpPr>
          <p:nvPr/>
        </p:nvSpPr>
        <p:spPr bwMode="auto">
          <a:xfrm>
            <a:off x="3359151" y="2924176"/>
            <a:ext cx="79216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800" b="1">
                <a:solidFill>
                  <a:srgbClr val="FF0000"/>
                </a:solidFill>
              </a:rPr>
              <a:t>∠4</a:t>
            </a:r>
          </a:p>
        </p:txBody>
      </p:sp>
      <p:sp>
        <p:nvSpPr>
          <p:cNvPr id="109608" name="文本框 109607"/>
          <p:cNvSpPr txBox="1">
            <a:spLocks noChangeArrowheads="1"/>
          </p:cNvSpPr>
          <p:nvPr/>
        </p:nvSpPr>
        <p:spPr bwMode="auto">
          <a:xfrm>
            <a:off x="6383339" y="3573463"/>
            <a:ext cx="11525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800" b="1">
                <a:solidFill>
                  <a:srgbClr val="FF0000"/>
                </a:solidFill>
              </a:rPr>
              <a:t>ED</a:t>
            </a:r>
          </a:p>
        </p:txBody>
      </p:sp>
      <p:sp>
        <p:nvSpPr>
          <p:cNvPr id="109609" name="矩形 109608"/>
          <p:cNvSpPr>
            <a:spLocks noChangeArrowheads="1"/>
          </p:cNvSpPr>
          <p:nvPr/>
        </p:nvSpPr>
        <p:spPr bwMode="auto">
          <a:xfrm>
            <a:off x="3287713" y="3933826"/>
            <a:ext cx="100806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solidFill>
                  <a:srgbClr val="FF0000"/>
                </a:solidFill>
              </a:rPr>
              <a:t>内错</a:t>
            </a:r>
          </a:p>
        </p:txBody>
      </p:sp>
      <p:sp>
        <p:nvSpPr>
          <p:cNvPr id="109610" name="文本框 109609"/>
          <p:cNvSpPr txBox="1">
            <a:spLocks noChangeArrowheads="1"/>
          </p:cNvSpPr>
          <p:nvPr/>
        </p:nvSpPr>
        <p:spPr bwMode="auto">
          <a:xfrm>
            <a:off x="5016501" y="4652963"/>
            <a:ext cx="1008063"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800" b="1">
                <a:solidFill>
                  <a:srgbClr val="FF3300"/>
                </a:solidFill>
              </a:rPr>
              <a:t>AB</a:t>
            </a:r>
          </a:p>
        </p:txBody>
      </p:sp>
      <p:sp>
        <p:nvSpPr>
          <p:cNvPr id="109611" name="文本框 109610"/>
          <p:cNvSpPr txBox="1">
            <a:spLocks noChangeArrowheads="1"/>
          </p:cNvSpPr>
          <p:nvPr/>
        </p:nvSpPr>
        <p:spPr bwMode="auto">
          <a:xfrm>
            <a:off x="6600826" y="4652963"/>
            <a:ext cx="9366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800" b="1">
                <a:solidFill>
                  <a:srgbClr val="FF3300"/>
                </a:solidFill>
              </a:rPr>
              <a:t>AF</a:t>
            </a:r>
          </a:p>
        </p:txBody>
      </p:sp>
      <p:sp>
        <p:nvSpPr>
          <p:cNvPr id="109612" name="矩形 109611"/>
          <p:cNvSpPr>
            <a:spLocks noChangeArrowheads="1"/>
          </p:cNvSpPr>
          <p:nvPr/>
        </p:nvSpPr>
        <p:spPr bwMode="auto">
          <a:xfrm>
            <a:off x="4224338" y="5013326"/>
            <a:ext cx="100806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solidFill>
                  <a:srgbClr val="FF3300"/>
                </a:solidFill>
              </a:rPr>
              <a:t>同位</a:t>
            </a:r>
          </a:p>
        </p:txBody>
      </p:sp>
    </p:spTree>
    <p:extLst>
      <p:ext uri="{BB962C8B-B14F-4D97-AF65-F5344CB8AC3E}">
        <p14:creationId xmlns:p14="http://schemas.microsoft.com/office/powerpoint/2010/main" val="1130213383"/>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0958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109606"/>
                                        </p:tgtEl>
                                        <p:attrNameLst>
                                          <p:attrName>style.visibility</p:attrName>
                                        </p:attrNameLst>
                                      </p:cBhvr>
                                      <p:to>
                                        <p:strVal val="visible"/>
                                      </p:to>
                                    </p:set>
                                    <p:animEffect transition="in" filter="dissolve">
                                      <p:cBhvr>
                                        <p:cTn id="11" dur="500"/>
                                        <p:tgtEl>
                                          <p:spTgt spid="109606"/>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499"/>
                                          </p:stCondLst>
                                        </p:cTn>
                                        <p:tgtEl>
                                          <p:spTgt spid="109593"/>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109607"/>
                                        </p:tgtEl>
                                        <p:attrNameLst>
                                          <p:attrName>style.visibility</p:attrName>
                                        </p:attrNameLst>
                                      </p:cBhvr>
                                      <p:to>
                                        <p:strVal val="visible"/>
                                      </p:to>
                                    </p:set>
                                    <p:animEffect transition="in" filter="dissolve">
                                      <p:cBhvr>
                                        <p:cTn id="20" dur="500"/>
                                        <p:tgtEl>
                                          <p:spTgt spid="109607"/>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499"/>
                                          </p:stCondLst>
                                        </p:cTn>
                                        <p:tgtEl>
                                          <p:spTgt spid="10959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109608"/>
                                        </p:tgtEl>
                                        <p:attrNameLst>
                                          <p:attrName>style.visibility</p:attrName>
                                        </p:attrNameLst>
                                      </p:cBhvr>
                                      <p:to>
                                        <p:strVal val="visible"/>
                                      </p:to>
                                    </p:set>
                                    <p:animEffect transition="in" filter="dissolve">
                                      <p:cBhvr>
                                        <p:cTn id="29" dur="500"/>
                                        <p:tgtEl>
                                          <p:spTgt spid="109608"/>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109609"/>
                                        </p:tgtEl>
                                        <p:attrNameLst>
                                          <p:attrName>style.visibility</p:attrName>
                                        </p:attrNameLst>
                                      </p:cBhvr>
                                      <p:to>
                                        <p:strVal val="visible"/>
                                      </p:to>
                                    </p:set>
                                    <p:animEffect transition="in" filter="dissolve">
                                      <p:cBhvr>
                                        <p:cTn id="34" dur="500"/>
                                        <p:tgtEl>
                                          <p:spTgt spid="109609"/>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499"/>
                                          </p:stCondLst>
                                        </p:cTn>
                                        <p:tgtEl>
                                          <p:spTgt spid="109602"/>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109610"/>
                                        </p:tgtEl>
                                        <p:attrNameLst>
                                          <p:attrName>style.visibility</p:attrName>
                                        </p:attrNameLst>
                                      </p:cBhvr>
                                      <p:to>
                                        <p:strVal val="visible"/>
                                      </p:to>
                                    </p:set>
                                    <p:animEffect transition="in" filter="dissolve">
                                      <p:cBhvr>
                                        <p:cTn id="43" dur="500"/>
                                        <p:tgtEl>
                                          <p:spTgt spid="109610"/>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9" presetClass="entr" presetSubtype="0" fill="hold" grpId="0" nodeType="clickEffect">
                                  <p:stCondLst>
                                    <p:cond delay="0"/>
                                  </p:stCondLst>
                                  <p:childTnLst>
                                    <p:set>
                                      <p:cBhvr>
                                        <p:cTn id="47" dur="1" fill="hold">
                                          <p:stCondLst>
                                            <p:cond delay="0"/>
                                          </p:stCondLst>
                                        </p:cTn>
                                        <p:tgtEl>
                                          <p:spTgt spid="109611"/>
                                        </p:tgtEl>
                                        <p:attrNameLst>
                                          <p:attrName>style.visibility</p:attrName>
                                        </p:attrNameLst>
                                      </p:cBhvr>
                                      <p:to>
                                        <p:strVal val="visible"/>
                                      </p:to>
                                    </p:set>
                                    <p:animEffect transition="in" filter="dissolve">
                                      <p:cBhvr>
                                        <p:cTn id="48" dur="500"/>
                                        <p:tgtEl>
                                          <p:spTgt spid="109611"/>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9" presetClass="entr" presetSubtype="0" fill="hold" grpId="0" nodeType="clickEffect">
                                  <p:stCondLst>
                                    <p:cond delay="0"/>
                                  </p:stCondLst>
                                  <p:childTnLst>
                                    <p:set>
                                      <p:cBhvr>
                                        <p:cTn id="52" dur="1" fill="hold">
                                          <p:stCondLst>
                                            <p:cond delay="0"/>
                                          </p:stCondLst>
                                        </p:cTn>
                                        <p:tgtEl>
                                          <p:spTgt spid="109612"/>
                                        </p:tgtEl>
                                        <p:attrNameLst>
                                          <p:attrName>style.visibility</p:attrName>
                                        </p:attrNameLst>
                                      </p:cBhvr>
                                      <p:to>
                                        <p:strVal val="visible"/>
                                      </p:to>
                                    </p:set>
                                    <p:animEffect transition="in" filter="dissolve">
                                      <p:cBhvr>
                                        <p:cTn id="53" dur="500"/>
                                        <p:tgtEl>
                                          <p:spTgt spid="1096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606" grpId="0"/>
      <p:bldP spid="109607" grpId="0"/>
      <p:bldP spid="109608" grpId="0"/>
      <p:bldP spid="109609" grpId="0"/>
      <p:bldP spid="109610" grpId="0"/>
      <p:bldP spid="109611" grpId="0"/>
      <p:bldP spid="109612"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图片 1" descr="图片3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14475" y="-9525"/>
            <a:ext cx="916305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2" name="文本框 20481"/>
          <p:cNvSpPr txBox="1">
            <a:spLocks noChangeArrowheads="1"/>
          </p:cNvSpPr>
          <p:nvPr/>
        </p:nvSpPr>
        <p:spPr bwMode="auto">
          <a:xfrm>
            <a:off x="1524000" y="0"/>
            <a:ext cx="9525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3600" b="1">
                <a:solidFill>
                  <a:srgbClr val="FF0066"/>
                </a:solidFill>
                <a:latin typeface="Times New Roman" charset="0"/>
              </a:rPr>
              <a:t>小  结</a:t>
            </a:r>
          </a:p>
        </p:txBody>
      </p:sp>
      <p:sp>
        <p:nvSpPr>
          <p:cNvPr id="20483" name="文本框 20482"/>
          <p:cNvSpPr txBox="1">
            <a:spLocks noChangeArrowheads="1"/>
          </p:cNvSpPr>
          <p:nvPr/>
        </p:nvSpPr>
        <p:spPr bwMode="auto">
          <a:xfrm>
            <a:off x="1752600" y="762001"/>
            <a:ext cx="8610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1、这节课研究的是两条直线被第三条直线所截形成的不同顶点处的两个角之间的位置关系，即同位角、内错角、同旁内角。</a:t>
            </a:r>
          </a:p>
        </p:txBody>
      </p:sp>
      <p:sp>
        <p:nvSpPr>
          <p:cNvPr id="20484" name="文本框 20483"/>
          <p:cNvSpPr txBox="1">
            <a:spLocks noChangeArrowheads="1"/>
          </p:cNvSpPr>
          <p:nvPr/>
        </p:nvSpPr>
        <p:spPr bwMode="auto">
          <a:xfrm>
            <a:off x="1752600" y="1828800"/>
            <a:ext cx="8610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a:latin typeface="Times New Roman" charset="0"/>
              </a:rPr>
              <a:t>2、同位角、内错角、同旁内角的特点：</a:t>
            </a:r>
          </a:p>
        </p:txBody>
      </p:sp>
      <p:graphicFrame>
        <p:nvGraphicFramePr>
          <p:cNvPr id="20485" name="表格 20484"/>
          <p:cNvGraphicFramePr/>
          <p:nvPr/>
        </p:nvGraphicFramePr>
        <p:xfrm>
          <a:off x="2057400" y="2514600"/>
          <a:ext cx="7848600" cy="3048000"/>
        </p:xfrm>
        <a:graphic>
          <a:graphicData uri="http://schemas.openxmlformats.org/drawingml/2006/table">
            <a:tbl>
              <a:tblPr/>
              <a:tblGrid>
                <a:gridCol w="1524000"/>
                <a:gridCol w="3505200"/>
                <a:gridCol w="2819400"/>
              </a:tblGrid>
              <a:tr h="762000">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dirty="0"/>
                    </a:p>
                  </a:txBody>
                  <a:tcPr anchor="ctr">
                    <a:lnL w="3810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rgbClr val="000066"/>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b="1" dirty="0"/>
                        <a:t>与被截直线的关系</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rgbClr val="000066"/>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b="1" dirty="0"/>
                        <a:t>与截线的关系</a:t>
                      </a:r>
                    </a:p>
                  </a:txBody>
                  <a:tcPr anchor="ctr">
                    <a:lnL w="12700" cap="flat" cmpd="sng">
                      <a:solidFill>
                        <a:schemeClr val="tx1"/>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62000">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同位角</a:t>
                      </a:r>
                    </a:p>
                  </a:txBody>
                  <a:tcPr anchor="ctr">
                    <a:lnL w="3810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b="1" dirty="0">
                        <a:solidFill>
                          <a:srgbClr val="FF0000"/>
                        </a:solidFill>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b="1" dirty="0">
                        <a:solidFill>
                          <a:srgbClr val="FF0000"/>
                        </a:solidFill>
                      </a:endParaRPr>
                    </a:p>
                  </a:txBody>
                  <a:tcPr anchor="ctr">
                    <a:lnL w="12700" cap="flat" cmpd="sng">
                      <a:solidFill>
                        <a:schemeClr val="tx1"/>
                      </a:solidFill>
                      <a:prstDash val="solid"/>
                      <a:headEnd type="none" w="med" len="med"/>
                      <a:tailEnd type="none" w="med" len="med"/>
                    </a:lnL>
                    <a:lnR w="38100" cap="flat" cmpd="sng">
                      <a:solidFill>
                        <a:srgbClr val="000066"/>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62000">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内错角</a:t>
                      </a:r>
                    </a:p>
                  </a:txBody>
                  <a:tcPr anchor="ctr">
                    <a:lnL w="3810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b="1" dirty="0">
                        <a:solidFill>
                          <a:srgbClr val="FF0000"/>
                        </a:solidFill>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b="1" dirty="0">
                        <a:solidFill>
                          <a:srgbClr val="FF0000"/>
                        </a:solidFill>
                      </a:endParaRPr>
                    </a:p>
                  </a:txBody>
                  <a:tcPr anchor="ctr">
                    <a:lnL w="12700" cap="flat" cmpd="sng">
                      <a:solidFill>
                        <a:schemeClr val="tx1"/>
                      </a:solidFill>
                      <a:prstDash val="solid"/>
                      <a:headEnd type="none" w="med" len="med"/>
                      <a:tailEnd type="none" w="med" len="med"/>
                    </a:lnL>
                    <a:lnR w="38100" cap="flat" cmpd="sng">
                      <a:solidFill>
                        <a:srgbClr val="000066"/>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62000">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同旁内角</a:t>
                      </a:r>
                    </a:p>
                  </a:txBody>
                  <a:tcPr anchor="ctr">
                    <a:lnL w="3810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b="1" dirty="0">
                        <a:solidFill>
                          <a:srgbClr val="FF0000"/>
                        </a:solidFill>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Char char="•"/>
                        <a:defRPr sz="2800" b="0" i="0" u="none" kern="1200" baseline="0">
                          <a:solidFill>
                            <a:schemeClr val="tx1"/>
                          </a:solidFill>
                          <a:latin typeface="Times New Roman" pitchFamily="18" charset="0"/>
                          <a:ea typeface="宋体"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b="1" dirty="0">
                        <a:solidFill>
                          <a:srgbClr val="FF0000"/>
                        </a:solidFill>
                      </a:endParaRPr>
                    </a:p>
                  </a:txBody>
                  <a:tcPr anchor="ctr">
                    <a:lnL w="12700" cap="flat" cmpd="sng">
                      <a:solidFill>
                        <a:schemeClr val="tx1"/>
                      </a:solidFill>
                      <a:prstDash val="solid"/>
                      <a:headEnd type="none" w="med" len="med"/>
                      <a:tailEnd type="none" w="med" len="med"/>
                    </a:lnL>
                    <a:lnR w="38100" cap="flat" cmpd="sng">
                      <a:solidFill>
                        <a:srgbClr val="000066"/>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r>
            </a:tbl>
          </a:graphicData>
        </a:graphic>
      </p:graphicFrame>
      <p:sp>
        <p:nvSpPr>
          <p:cNvPr id="20507" name="文本框 20506"/>
          <p:cNvSpPr txBox="1">
            <a:spLocks noChangeArrowheads="1"/>
          </p:cNvSpPr>
          <p:nvPr/>
        </p:nvSpPr>
        <p:spPr bwMode="auto">
          <a:xfrm>
            <a:off x="3581400" y="3429001"/>
            <a:ext cx="3505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被截直线的</a:t>
            </a:r>
            <a:r>
              <a:rPr lang="zh-CN" altLang="en-US" sz="2800" b="1">
                <a:solidFill>
                  <a:srgbClr val="FF0000"/>
                </a:solidFill>
                <a:latin typeface="Times New Roman" charset="0"/>
              </a:rPr>
              <a:t>同一方向</a:t>
            </a:r>
          </a:p>
        </p:txBody>
      </p:sp>
      <p:sp>
        <p:nvSpPr>
          <p:cNvPr id="20508" name="文本框 20507"/>
          <p:cNvSpPr txBox="1">
            <a:spLocks noChangeArrowheads="1"/>
          </p:cNvSpPr>
          <p:nvPr/>
        </p:nvSpPr>
        <p:spPr bwMode="auto">
          <a:xfrm>
            <a:off x="3581400" y="4191001"/>
            <a:ext cx="3124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Times New Roman" charset="0"/>
              </a:rPr>
              <a:t>被截直线</a:t>
            </a:r>
            <a:r>
              <a:rPr lang="zh-CN" altLang="en-US" sz="2800" b="1">
                <a:solidFill>
                  <a:srgbClr val="FF0000"/>
                </a:solidFill>
                <a:latin typeface="Times New Roman" charset="0"/>
              </a:rPr>
              <a:t>之间</a:t>
            </a:r>
            <a:endParaRPr lang="zh-CN" altLang="en-US" sz="2400">
              <a:latin typeface="Times New Roman" charset="0"/>
            </a:endParaRPr>
          </a:p>
        </p:txBody>
      </p:sp>
      <p:sp>
        <p:nvSpPr>
          <p:cNvPr id="20509" name="文本框 20508"/>
          <p:cNvSpPr txBox="1">
            <a:spLocks noChangeArrowheads="1"/>
          </p:cNvSpPr>
          <p:nvPr/>
        </p:nvSpPr>
        <p:spPr bwMode="auto">
          <a:xfrm>
            <a:off x="3581400" y="4953001"/>
            <a:ext cx="3276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Times New Roman" charset="0"/>
              </a:rPr>
              <a:t>被截直线</a:t>
            </a:r>
            <a:r>
              <a:rPr lang="zh-CN" altLang="en-US" sz="2800" b="1">
                <a:solidFill>
                  <a:srgbClr val="FF0000"/>
                </a:solidFill>
                <a:latin typeface="Times New Roman" charset="0"/>
              </a:rPr>
              <a:t>之间</a:t>
            </a:r>
            <a:endParaRPr lang="zh-CN" altLang="en-US" sz="2400">
              <a:latin typeface="Times New Roman" charset="0"/>
            </a:endParaRPr>
          </a:p>
        </p:txBody>
      </p:sp>
      <p:sp>
        <p:nvSpPr>
          <p:cNvPr id="20510" name="文本框 20509"/>
          <p:cNvSpPr txBox="1">
            <a:spLocks noChangeArrowheads="1"/>
          </p:cNvSpPr>
          <p:nvPr/>
        </p:nvSpPr>
        <p:spPr bwMode="auto">
          <a:xfrm>
            <a:off x="7162800" y="3429001"/>
            <a:ext cx="2362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Times New Roman" charset="0"/>
              </a:rPr>
              <a:t>截线的</a:t>
            </a:r>
            <a:r>
              <a:rPr lang="zh-CN" altLang="en-US" sz="2800" b="1">
                <a:solidFill>
                  <a:srgbClr val="FF0000"/>
                </a:solidFill>
                <a:latin typeface="Times New Roman" charset="0"/>
              </a:rPr>
              <a:t>同旁</a:t>
            </a:r>
          </a:p>
        </p:txBody>
      </p:sp>
      <p:sp>
        <p:nvSpPr>
          <p:cNvPr id="20511" name="文本框 20510"/>
          <p:cNvSpPr txBox="1">
            <a:spLocks noChangeArrowheads="1"/>
          </p:cNvSpPr>
          <p:nvPr/>
        </p:nvSpPr>
        <p:spPr bwMode="auto">
          <a:xfrm>
            <a:off x="7162800" y="4191001"/>
            <a:ext cx="2590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Times New Roman" charset="0"/>
              </a:rPr>
              <a:t>截线的</a:t>
            </a:r>
            <a:r>
              <a:rPr lang="zh-CN" altLang="en-US" sz="2800" b="1">
                <a:solidFill>
                  <a:srgbClr val="FF0000"/>
                </a:solidFill>
                <a:latin typeface="Times New Roman" charset="0"/>
              </a:rPr>
              <a:t>两旁</a:t>
            </a:r>
            <a:endParaRPr lang="zh-CN" altLang="en-US" sz="2400">
              <a:latin typeface="Times New Roman" charset="0"/>
            </a:endParaRPr>
          </a:p>
        </p:txBody>
      </p:sp>
      <p:sp>
        <p:nvSpPr>
          <p:cNvPr id="20512" name="文本框 20511"/>
          <p:cNvSpPr txBox="1">
            <a:spLocks noChangeArrowheads="1"/>
          </p:cNvSpPr>
          <p:nvPr/>
        </p:nvSpPr>
        <p:spPr bwMode="auto">
          <a:xfrm>
            <a:off x="7162800" y="4953001"/>
            <a:ext cx="2590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Times New Roman" charset="0"/>
              </a:rPr>
              <a:t>截线的</a:t>
            </a:r>
            <a:r>
              <a:rPr lang="zh-CN" altLang="en-US" sz="2800" b="1">
                <a:solidFill>
                  <a:srgbClr val="FF0000"/>
                </a:solidFill>
                <a:latin typeface="Times New Roman" charset="0"/>
              </a:rPr>
              <a:t>同旁</a:t>
            </a:r>
            <a:endParaRPr lang="zh-CN" altLang="en-US" sz="2400">
              <a:latin typeface="Times New Roman" charset="0"/>
            </a:endParaRPr>
          </a:p>
        </p:txBody>
      </p:sp>
    </p:spTree>
    <p:extLst>
      <p:ext uri="{BB962C8B-B14F-4D97-AF65-F5344CB8AC3E}">
        <p14:creationId xmlns:p14="http://schemas.microsoft.com/office/powerpoint/2010/main" val="1003470366"/>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wipe(up)">
                                      <p:cBhvr>
                                        <p:cTn id="7" dur="500"/>
                                        <p:tgtEl>
                                          <p:spTgt spid="20482"/>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0483"/>
                                        </p:tgtEl>
                                        <p:attrNameLst>
                                          <p:attrName>style.visibility</p:attrName>
                                        </p:attrNameLst>
                                      </p:cBhvr>
                                      <p:to>
                                        <p:strVal val="visible"/>
                                      </p:to>
                                    </p:set>
                                    <p:animEffect transition="in" filter="dissolve">
                                      <p:cBhvr>
                                        <p:cTn id="12" dur="500"/>
                                        <p:tgtEl>
                                          <p:spTgt spid="20483"/>
                                        </p:tgtEl>
                                      </p:cBhvr>
                                    </p:animEffect>
                                  </p:childTnLst>
                                  <p:subTnLst>
                                    <p:audio>
                                      <p:cMediaNode>
                                        <p:cTn display="0" masterRel="sameClick">
                                          <p:stCondLst>
                                            <p:cond evt="begin" delay="0">
                                              <p:tn val="10"/>
                                            </p:cond>
                                          </p:stCondLst>
                                          <p:endCondLst>
                                            <p:cond evt="onStopAudio" delay="0">
                                              <p:tgtEl>
                                                <p:sldTgt/>
                                              </p:tgtEl>
                                            </p:cond>
                                          </p:endCondLst>
                                        </p:cTn>
                                        <p:tgtEl>
                                          <p:sndTgt r:embed="rId3" name="type.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0484"/>
                                        </p:tgtEl>
                                        <p:attrNameLst>
                                          <p:attrName>style.visibility</p:attrName>
                                        </p:attrNameLst>
                                      </p:cBhvr>
                                      <p:to>
                                        <p:strVal val="visible"/>
                                      </p:to>
                                    </p:set>
                                    <p:animEffect transition="in" filter="slide(fromBottom)">
                                      <p:cBhvr>
                                        <p:cTn id="17" dur="500"/>
                                        <p:tgtEl>
                                          <p:spTgt spid="20484"/>
                                        </p:tgtEl>
                                      </p:cBhvr>
                                    </p:animEffect>
                                  </p:childTnLst>
                                  <p:subTnLst>
                                    <p:audio>
                                      <p:cMediaNode>
                                        <p:cTn display="0" masterRel="sameClick">
                                          <p:stCondLst>
                                            <p:cond evt="begin" delay="0">
                                              <p:tn val="15"/>
                                            </p:cond>
                                          </p:stCondLst>
                                          <p:endCondLst>
                                            <p:cond evt="onStopAudio" delay="0">
                                              <p:tgtEl>
                                                <p:sldTgt/>
                                              </p:tgtEl>
                                            </p:cond>
                                          </p:endCondLst>
                                        </p:cTn>
                                        <p:tgtEl>
                                          <p:sndTgt r:embed="rId3" name="type.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8" fill="hold" nodeType="clickEffect">
                                  <p:stCondLst>
                                    <p:cond delay="0"/>
                                  </p:stCondLst>
                                  <p:childTnLst>
                                    <p:set>
                                      <p:cBhvr>
                                        <p:cTn id="21" dur="1" fill="hold">
                                          <p:stCondLst>
                                            <p:cond delay="0"/>
                                          </p:stCondLst>
                                        </p:cTn>
                                        <p:tgtEl>
                                          <p:spTgt spid="20485"/>
                                        </p:tgtEl>
                                        <p:attrNameLst>
                                          <p:attrName>style.visibility</p:attrName>
                                        </p:attrNameLst>
                                      </p:cBhvr>
                                      <p:to>
                                        <p:strVal val="visible"/>
                                      </p:to>
                                    </p:set>
                                    <p:anim calcmode="lin" valueType="num">
                                      <p:cBhvr additive="base">
                                        <p:cTn id="22" dur="500" fill="hold"/>
                                        <p:tgtEl>
                                          <p:spTgt spid="20485"/>
                                        </p:tgtEl>
                                        <p:attrNameLst>
                                          <p:attrName>ppt_x</p:attrName>
                                        </p:attrNameLst>
                                      </p:cBhvr>
                                      <p:tavLst>
                                        <p:tav tm="0">
                                          <p:val>
                                            <p:strVal val="0-#ppt_w/2"/>
                                          </p:val>
                                        </p:tav>
                                        <p:tav tm="100000">
                                          <p:val>
                                            <p:strVal val="#ppt_x"/>
                                          </p:val>
                                        </p:tav>
                                      </p:tavLst>
                                    </p:anim>
                                    <p:anim calcmode="lin" valueType="num">
                                      <p:cBhvr additive="base">
                                        <p:cTn id="23" dur="500" fill="hold"/>
                                        <p:tgtEl>
                                          <p:spTgt spid="20485"/>
                                        </p:tgtEl>
                                        <p:attrNameLst>
                                          <p:attrName>ppt_y</p:attrName>
                                        </p:attrNameLst>
                                      </p:cBhvr>
                                      <p:tavLst>
                                        <p:tav tm="0">
                                          <p:val>
                                            <p:strVal val="#ppt_y"/>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2" presetClass="entr" presetSubtype="4" fill="hold" grpId="0" nodeType="clickEffect">
                                  <p:stCondLst>
                                    <p:cond delay="0"/>
                                  </p:stCondLst>
                                  <p:childTnLst>
                                    <p:set>
                                      <p:cBhvr>
                                        <p:cTn id="27" dur="1" fill="hold">
                                          <p:stCondLst>
                                            <p:cond delay="0"/>
                                          </p:stCondLst>
                                        </p:cTn>
                                        <p:tgtEl>
                                          <p:spTgt spid="20507"/>
                                        </p:tgtEl>
                                        <p:attrNameLst>
                                          <p:attrName>style.visibility</p:attrName>
                                        </p:attrNameLst>
                                      </p:cBhvr>
                                      <p:to>
                                        <p:strVal val="visible"/>
                                      </p:to>
                                    </p:set>
                                    <p:animEffect transition="in" filter="slide(fromBottom)">
                                      <p:cBhvr>
                                        <p:cTn id="28" dur="500"/>
                                        <p:tgtEl>
                                          <p:spTgt spid="20507"/>
                                        </p:tgtEl>
                                      </p:cBhvr>
                                    </p:animEffect>
                                  </p:childTnLst>
                                  <p:subTnLst>
                                    <p:audio>
                                      <p:cMediaNode>
                                        <p:cTn display="0" masterRel="sameClick">
                                          <p:stCondLst>
                                            <p:cond evt="begin" delay="0">
                                              <p:tn val="26"/>
                                            </p:cond>
                                          </p:stCondLst>
                                          <p:endCondLst>
                                            <p:cond evt="onStopAudio" delay="0">
                                              <p:tgtEl>
                                                <p:sldTgt/>
                                              </p:tgtEl>
                                            </p:cond>
                                          </p:endCondLst>
                                        </p:cTn>
                                        <p:tgtEl>
                                          <p:sndTgt r:embed="rId4" name="projctor.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12" presetClass="entr" presetSubtype="4" fill="hold" grpId="0" nodeType="clickEffect">
                                  <p:stCondLst>
                                    <p:cond delay="0"/>
                                  </p:stCondLst>
                                  <p:childTnLst>
                                    <p:set>
                                      <p:cBhvr>
                                        <p:cTn id="32" dur="1" fill="hold">
                                          <p:stCondLst>
                                            <p:cond delay="0"/>
                                          </p:stCondLst>
                                        </p:cTn>
                                        <p:tgtEl>
                                          <p:spTgt spid="20510"/>
                                        </p:tgtEl>
                                        <p:attrNameLst>
                                          <p:attrName>style.visibility</p:attrName>
                                        </p:attrNameLst>
                                      </p:cBhvr>
                                      <p:to>
                                        <p:strVal val="visible"/>
                                      </p:to>
                                    </p:set>
                                    <p:animEffect transition="in" filter="slide(fromBottom)">
                                      <p:cBhvr>
                                        <p:cTn id="33" dur="500"/>
                                        <p:tgtEl>
                                          <p:spTgt spid="20510"/>
                                        </p:tgtEl>
                                      </p:cBhvr>
                                    </p:animEffect>
                                  </p:childTnLst>
                                  <p:subTnLst>
                                    <p:audio>
                                      <p:cMediaNode>
                                        <p:cTn display="0" masterRel="sameClick">
                                          <p:stCondLst>
                                            <p:cond evt="begin" delay="0">
                                              <p:tn val="31"/>
                                            </p:cond>
                                          </p:stCondLst>
                                          <p:endCondLst>
                                            <p:cond evt="onStopAudio" delay="0">
                                              <p:tgtEl>
                                                <p:sldTgt/>
                                              </p:tgtEl>
                                            </p:cond>
                                          </p:endCondLst>
                                        </p:cTn>
                                        <p:tgtEl>
                                          <p:sndTgt r:embed="rId4" name="projctor.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12" presetClass="entr" presetSubtype="4" fill="hold" grpId="0" nodeType="clickEffect">
                                  <p:stCondLst>
                                    <p:cond delay="0"/>
                                  </p:stCondLst>
                                  <p:childTnLst>
                                    <p:set>
                                      <p:cBhvr>
                                        <p:cTn id="37" dur="1" fill="hold">
                                          <p:stCondLst>
                                            <p:cond delay="0"/>
                                          </p:stCondLst>
                                        </p:cTn>
                                        <p:tgtEl>
                                          <p:spTgt spid="20508"/>
                                        </p:tgtEl>
                                        <p:attrNameLst>
                                          <p:attrName>style.visibility</p:attrName>
                                        </p:attrNameLst>
                                      </p:cBhvr>
                                      <p:to>
                                        <p:strVal val="visible"/>
                                      </p:to>
                                    </p:set>
                                    <p:animEffect transition="in" filter="slide(fromBottom)">
                                      <p:cBhvr>
                                        <p:cTn id="38" dur="500"/>
                                        <p:tgtEl>
                                          <p:spTgt spid="20508"/>
                                        </p:tgtEl>
                                      </p:cBhvr>
                                    </p:animEffect>
                                  </p:childTnLst>
                                  <p:subTnLst>
                                    <p:audio>
                                      <p:cMediaNode>
                                        <p:cTn display="0" masterRel="sameClick">
                                          <p:stCondLst>
                                            <p:cond evt="begin" delay="0">
                                              <p:tn val="36"/>
                                            </p:cond>
                                          </p:stCondLst>
                                          <p:endCondLst>
                                            <p:cond evt="onStopAudio" delay="0">
                                              <p:tgtEl>
                                                <p:sldTgt/>
                                              </p:tgtEl>
                                            </p:cond>
                                          </p:endCondLst>
                                        </p:cTn>
                                        <p:tgtEl>
                                          <p:sndTgt r:embed="rId4" name="projctor.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20511"/>
                                        </p:tgtEl>
                                        <p:attrNameLst>
                                          <p:attrName>style.visibility</p:attrName>
                                        </p:attrNameLst>
                                      </p:cBhvr>
                                      <p:to>
                                        <p:strVal val="visible"/>
                                      </p:to>
                                    </p:set>
                                    <p:animEffect transition="in" filter="slide(fromBottom)">
                                      <p:cBhvr>
                                        <p:cTn id="43" dur="500"/>
                                        <p:tgtEl>
                                          <p:spTgt spid="20511"/>
                                        </p:tgtEl>
                                      </p:cBhvr>
                                    </p:animEffect>
                                  </p:childTnLst>
                                  <p:subTnLst>
                                    <p:audio>
                                      <p:cMediaNode>
                                        <p:cTn display="0" masterRel="sameClick">
                                          <p:stCondLst>
                                            <p:cond evt="begin" delay="0">
                                              <p:tn val="41"/>
                                            </p:cond>
                                          </p:stCondLst>
                                          <p:endCondLst>
                                            <p:cond evt="onStopAudio" delay="0">
                                              <p:tgtEl>
                                                <p:sldTgt/>
                                              </p:tgtEl>
                                            </p:cond>
                                          </p:endCondLst>
                                        </p:cTn>
                                        <p:tgtEl>
                                          <p:sndTgt r:embed="rId4" name="projctor.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12" presetClass="entr" presetSubtype="4" fill="hold" grpId="0" nodeType="clickEffect">
                                  <p:stCondLst>
                                    <p:cond delay="0"/>
                                  </p:stCondLst>
                                  <p:childTnLst>
                                    <p:set>
                                      <p:cBhvr>
                                        <p:cTn id="47" dur="1" fill="hold">
                                          <p:stCondLst>
                                            <p:cond delay="0"/>
                                          </p:stCondLst>
                                        </p:cTn>
                                        <p:tgtEl>
                                          <p:spTgt spid="20509"/>
                                        </p:tgtEl>
                                        <p:attrNameLst>
                                          <p:attrName>style.visibility</p:attrName>
                                        </p:attrNameLst>
                                      </p:cBhvr>
                                      <p:to>
                                        <p:strVal val="visible"/>
                                      </p:to>
                                    </p:set>
                                    <p:animEffect transition="in" filter="slide(fromBottom)">
                                      <p:cBhvr>
                                        <p:cTn id="48" dur="500"/>
                                        <p:tgtEl>
                                          <p:spTgt spid="20509"/>
                                        </p:tgtEl>
                                      </p:cBhvr>
                                    </p:animEffect>
                                  </p:childTnLst>
                                  <p:subTnLst>
                                    <p:audio>
                                      <p:cMediaNode>
                                        <p:cTn display="0" masterRel="sameClick">
                                          <p:stCondLst>
                                            <p:cond evt="begin" delay="0">
                                              <p:tn val="46"/>
                                            </p:cond>
                                          </p:stCondLst>
                                          <p:endCondLst>
                                            <p:cond evt="onStopAudio" delay="0">
                                              <p:tgtEl>
                                                <p:sldTgt/>
                                              </p:tgtEl>
                                            </p:cond>
                                          </p:endCondLst>
                                        </p:cTn>
                                        <p:tgtEl>
                                          <p:sndTgt r:embed="rId4" name="projctor.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12" presetClass="entr" presetSubtype="4" fill="hold" grpId="0" nodeType="clickEffect">
                                  <p:stCondLst>
                                    <p:cond delay="0"/>
                                  </p:stCondLst>
                                  <p:childTnLst>
                                    <p:set>
                                      <p:cBhvr>
                                        <p:cTn id="52" dur="1" fill="hold">
                                          <p:stCondLst>
                                            <p:cond delay="0"/>
                                          </p:stCondLst>
                                        </p:cTn>
                                        <p:tgtEl>
                                          <p:spTgt spid="20512"/>
                                        </p:tgtEl>
                                        <p:attrNameLst>
                                          <p:attrName>style.visibility</p:attrName>
                                        </p:attrNameLst>
                                      </p:cBhvr>
                                      <p:to>
                                        <p:strVal val="visible"/>
                                      </p:to>
                                    </p:set>
                                    <p:animEffect transition="in" filter="slide(fromBottom)">
                                      <p:cBhvr>
                                        <p:cTn id="53" dur="500"/>
                                        <p:tgtEl>
                                          <p:spTgt spid="20512"/>
                                        </p:tgtEl>
                                      </p:cBhvr>
                                    </p:animEffect>
                                  </p:childTnLst>
                                  <p:subTnLst>
                                    <p:audio>
                                      <p:cMediaNode>
                                        <p:cTn display="0" masterRel="sameClick">
                                          <p:stCondLst>
                                            <p:cond evt="begin" delay="0">
                                              <p:tn val="51"/>
                                            </p:cond>
                                          </p:stCondLst>
                                          <p:endCondLst>
                                            <p:cond evt="onStopAudio" delay="0">
                                              <p:tgtEl>
                                                <p:sldTgt/>
                                              </p:tgtEl>
                                            </p:cond>
                                          </p:endCondLst>
                                        </p:cTn>
                                        <p:tgtEl>
                                          <p:sndTgt r:embed="rId4" name="projcto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0"/>
      <p:bldP spid="20484" grpId="0"/>
      <p:bldP spid="20507" grpId="0"/>
      <p:bldP spid="20508" grpId="0"/>
      <p:bldP spid="20509" grpId="0"/>
      <p:bldP spid="20510" grpId="0"/>
      <p:bldP spid="20511" grpId="0"/>
      <p:bldP spid="20512" grpId="0"/>
    </p:bldLst>
  </p:timing>
</p:sld>
</file>

<file path=ppt/theme/theme1.xml><?xml version="1.0" encoding="utf-8"?>
<a:theme xmlns:a="http://schemas.openxmlformats.org/drawingml/2006/main" name="Office 主题">
  <a:themeElements>
    <a:clrScheme name="自定义 125">
      <a:dk1>
        <a:srgbClr val="000000"/>
      </a:dk1>
      <a:lt1>
        <a:srgbClr val="FFFFFF"/>
      </a:lt1>
      <a:dk2>
        <a:srgbClr val="44546A"/>
      </a:dk2>
      <a:lt2>
        <a:srgbClr val="E7E6E6"/>
      </a:lt2>
      <a:accent1>
        <a:srgbClr val="2B7499"/>
      </a:accent1>
      <a:accent2>
        <a:srgbClr val="76A1D7"/>
      </a:accent2>
      <a:accent3>
        <a:srgbClr val="817399"/>
      </a:accent3>
      <a:accent4>
        <a:srgbClr val="977A52"/>
      </a:accent4>
      <a:accent5>
        <a:srgbClr val="E95332"/>
      </a:accent5>
      <a:accent6>
        <a:srgbClr val="71329A"/>
      </a:accent6>
      <a:hlink>
        <a:srgbClr val="0563C1"/>
      </a:hlink>
      <a:folHlink>
        <a:srgbClr val="954F72"/>
      </a:folHlink>
    </a:clrScheme>
    <a:fontScheme name="Lizzysu-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4883</TotalTime>
  <Words>5603</Words>
  <Application>Microsoft Macintosh PowerPoint</Application>
  <PresentationFormat>宽屏</PresentationFormat>
  <Paragraphs>1256</Paragraphs>
  <Slides>95</Slides>
  <Notes>2</Notes>
  <HiddenSlides>0</HiddenSlides>
  <MMClips>0</MMClips>
  <ScaleCrop>false</ScaleCrop>
  <HeadingPairs>
    <vt:vector size="8" baseType="variant">
      <vt:variant>
        <vt:lpstr>已用的字体</vt:lpstr>
      </vt:variant>
      <vt:variant>
        <vt:i4>23</vt:i4>
      </vt:variant>
      <vt:variant>
        <vt:lpstr>主题</vt:lpstr>
      </vt:variant>
      <vt:variant>
        <vt:i4>1</vt:i4>
      </vt:variant>
      <vt:variant>
        <vt:lpstr>嵌入 OLE 服务器</vt:lpstr>
      </vt:variant>
      <vt:variant>
        <vt:i4>4</vt:i4>
      </vt:variant>
      <vt:variant>
        <vt:lpstr>幻灯片标题</vt:lpstr>
      </vt:variant>
      <vt:variant>
        <vt:i4>95</vt:i4>
      </vt:variant>
    </vt:vector>
  </HeadingPairs>
  <TitlesOfParts>
    <vt:vector size="123" baseType="lpstr">
      <vt:lpstr>Arial Black</vt:lpstr>
      <vt:lpstr>DengXian</vt:lpstr>
      <vt:lpstr>PMingLiU</vt:lpstr>
      <vt:lpstr>굴림</vt:lpstr>
      <vt:lpstr>方正行楷简体</vt:lpstr>
      <vt:lpstr>方正舒体</vt:lpstr>
      <vt:lpstr>方正水黑简体</vt:lpstr>
      <vt:lpstr>仿宋_GB2312</vt:lpstr>
      <vt:lpstr>黑体</vt:lpstr>
      <vt:lpstr>华文彩云</vt:lpstr>
      <vt:lpstr>华文行楷</vt:lpstr>
      <vt:lpstr>华文新魏</vt:lpstr>
      <vt:lpstr>华文中宋</vt:lpstr>
      <vt:lpstr>楷体_GB2312</vt:lpstr>
      <vt:lpstr>隶书</vt:lpstr>
      <vt:lpstr>宋体</vt:lpstr>
      <vt:lpstr>宋体-方正超大字符集</vt:lpstr>
      <vt:lpstr>微软雅黑</vt:lpstr>
      <vt:lpstr>Arial</vt:lpstr>
      <vt:lpstr>Arial Unicode MS</vt:lpstr>
      <vt:lpstr>Comic Sans MS</vt:lpstr>
      <vt:lpstr>Times New Roman</vt:lpstr>
      <vt:lpstr>Wingdings</vt:lpstr>
      <vt:lpstr>Office 主题</vt:lpstr>
      <vt:lpstr>BMP 图象</vt:lpstr>
      <vt:lpstr>Flash.Movie</vt:lpstr>
      <vt:lpstr>Equation.3</vt:lpstr>
      <vt:lpstr>Equation.DSMT4</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2.如图，请你过点P画出线段AB或射线AB的垂线</vt:lpstr>
      <vt:lpstr> 问题：如何画一条线段或射线的垂线？</vt:lpstr>
      <vt:lpstr>PowerPoint 演示文稿</vt:lpstr>
      <vt:lpstr>PowerPoint 演示文稿</vt:lpstr>
      <vt:lpstr>PowerPoint 演示文稿</vt:lpstr>
      <vt:lpstr>PowerPoint 演示文稿</vt:lpstr>
      <vt:lpstr>PowerPoint 演示文稿</vt:lpstr>
      <vt:lpstr>PowerPoint 演示文稿</vt:lpstr>
      <vt:lpstr>拓 展 应 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lizzy</dc:creator>
  <cp:lastModifiedBy>Microsoft Office 用户</cp:lastModifiedBy>
  <cp:revision>516</cp:revision>
  <dcterms:created xsi:type="dcterms:W3CDTF">2015-08-13T13:22:33Z</dcterms:created>
  <dcterms:modified xsi:type="dcterms:W3CDTF">2018-02-27T15:01:12Z</dcterms:modified>
</cp:coreProperties>
</file>