
<file path=[Content_Types].xml><?xml version="1.0" encoding="utf-8"?>
<Types xmlns="http://schemas.openxmlformats.org/package/2006/content-types">
  <Default Extension="emf" ContentType="image/x-emf"/>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8"/>
  </p:notesMasterIdLst>
  <p:sldIdLst>
    <p:sldId id="292" r:id="rId2"/>
    <p:sldId id="291" r:id="rId3"/>
    <p:sldId id="293" r:id="rId4"/>
    <p:sldId id="257" r:id="rId5"/>
    <p:sldId id="295" r:id="rId6"/>
    <p:sldId id="280" r:id="rId7"/>
    <p:sldId id="261" r:id="rId8"/>
    <p:sldId id="297" r:id="rId9"/>
    <p:sldId id="296" r:id="rId10"/>
    <p:sldId id="287" r:id="rId11"/>
    <p:sldId id="285" r:id="rId12"/>
    <p:sldId id="290" r:id="rId13"/>
    <p:sldId id="298" r:id="rId14"/>
    <p:sldId id="299" r:id="rId15"/>
    <p:sldId id="271" r:id="rId16"/>
    <p:sldId id="288" r:id="rId17"/>
    <p:sldId id="259" r:id="rId18"/>
    <p:sldId id="263" r:id="rId19"/>
    <p:sldId id="260" r:id="rId20"/>
    <p:sldId id="300" r:id="rId21"/>
    <p:sldId id="275" r:id="rId22"/>
    <p:sldId id="301" r:id="rId23"/>
    <p:sldId id="303" r:id="rId24"/>
    <p:sldId id="304" r:id="rId25"/>
    <p:sldId id="258" r:id="rId26"/>
    <p:sldId id="302"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DAD9"/>
    <a:srgbClr val="FDFDFD"/>
    <a:srgbClr val="919191"/>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1" autoAdjust="0"/>
    <p:restoredTop sz="93850" autoAdjust="0"/>
  </p:normalViewPr>
  <p:slideViewPr>
    <p:cSldViewPr snapToGrid="0" showGuides="1">
      <p:cViewPr varScale="1">
        <p:scale>
          <a:sx n="67" d="100"/>
          <a:sy n="67" d="100"/>
        </p:scale>
        <p:origin x="528" y="56"/>
      </p:cViewPr>
      <p:guideLst>
        <p:guide orient="horz" pos="2160"/>
        <p:guide pos="3840"/>
      </p:guideLst>
    </p:cSldViewPr>
  </p:slideViewPr>
  <p:notesTextViewPr>
    <p:cViewPr>
      <p:scale>
        <a:sx n="1" d="1"/>
        <a:sy n="1" d="1"/>
      </p:scale>
      <p:origin x="0" y="0"/>
    </p:cViewPr>
  </p:notesTextViewPr>
  <p:notesViewPr>
    <p:cSldViewPr>
      <p:cViewPr>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40D2FD-8BC8-46E7-8BCA-149B0CA632C7}" type="datetimeFigureOut">
              <a:rPr lang="zh-CN" altLang="en-US" smtClean="0"/>
              <a:pPr/>
              <a:t>2019/1/9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F59B7F-59E0-477F-9CB0-198C93CBE1CD}" type="slidenum">
              <a:rPr lang="zh-CN" altLang="en-US" smtClean="0"/>
              <a:pPr/>
              <a:t>‹#›</a:t>
            </a:fld>
            <a:endParaRPr lang="zh-CN" altLang="en-US"/>
          </a:p>
        </p:txBody>
      </p:sp>
    </p:spTree>
    <p:extLst>
      <p:ext uri="{BB962C8B-B14F-4D97-AF65-F5344CB8AC3E}">
        <p14:creationId xmlns:p14="http://schemas.microsoft.com/office/powerpoint/2010/main" val="201241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266700" algn="just">
              <a:spcAft>
                <a:spcPts val="0"/>
              </a:spcAft>
            </a:pPr>
            <a:endParaRPr lang="zh-CN" altLang="zh-CN" sz="12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4" name="灯片编号占位符 3"/>
          <p:cNvSpPr>
            <a:spLocks noGrp="1"/>
          </p:cNvSpPr>
          <p:nvPr>
            <p:ph type="sldNum" sz="quarter" idx="5"/>
          </p:nvPr>
        </p:nvSpPr>
        <p:spPr/>
        <p:txBody>
          <a:bodyPr/>
          <a:lstStyle/>
          <a:p>
            <a:fld id="{2FF59B7F-59E0-477F-9CB0-198C93CBE1CD}" type="slidenum">
              <a:rPr lang="zh-CN" altLang="en-US" smtClean="0"/>
              <a:pPr/>
              <a:t>1</a:t>
            </a:fld>
            <a:endParaRPr lang="zh-CN" altLang="en-US"/>
          </a:p>
        </p:txBody>
      </p:sp>
    </p:spTree>
    <p:extLst>
      <p:ext uri="{BB962C8B-B14F-4D97-AF65-F5344CB8AC3E}">
        <p14:creationId xmlns:p14="http://schemas.microsoft.com/office/powerpoint/2010/main" val="34041942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FF59B7F-59E0-477F-9CB0-198C93CBE1CD}" type="slidenum">
              <a:rPr lang="zh-CN" altLang="en-US" smtClean="0"/>
              <a:pPr/>
              <a:t>2</a:t>
            </a:fld>
            <a:endParaRPr lang="zh-CN" altLang="en-US"/>
          </a:p>
        </p:txBody>
      </p:sp>
    </p:spTree>
    <p:extLst>
      <p:ext uri="{BB962C8B-B14F-4D97-AF65-F5344CB8AC3E}">
        <p14:creationId xmlns:p14="http://schemas.microsoft.com/office/powerpoint/2010/main" val="18911882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F59B7F-59E0-477F-9CB0-198C93CBE1CD}"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6474427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a:p>
        </p:txBody>
      </p:sp>
      <p:sp>
        <p:nvSpPr>
          <p:cNvPr id="4" name="灯片编号占位符 3"/>
          <p:cNvSpPr>
            <a:spLocks noGrp="1"/>
          </p:cNvSpPr>
          <p:nvPr>
            <p:ph type="sldNum" sz="quarter" idx="10"/>
          </p:nvPr>
        </p:nvSpPr>
        <p:spPr/>
        <p:txBody>
          <a:bodyPr/>
          <a:lstStyle/>
          <a:p>
            <a:fld id="{2FF59B7F-59E0-477F-9CB0-198C93CBE1CD}" type="slidenum">
              <a:rPr lang="zh-CN" altLang="en-US" smtClean="0"/>
              <a:pPr/>
              <a:t>4</a:t>
            </a:fld>
            <a:endParaRPr lang="zh-CN" altLang="en-US"/>
          </a:p>
        </p:txBody>
      </p:sp>
    </p:spTree>
    <p:extLst>
      <p:ext uri="{BB962C8B-B14F-4D97-AF65-F5344CB8AC3E}">
        <p14:creationId xmlns:p14="http://schemas.microsoft.com/office/powerpoint/2010/main" val="29403991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F59B7F-59E0-477F-9CB0-198C93CBE1CD}"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0051873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2FF59B7F-59E0-477F-9CB0-198C93CBE1CD}" type="slidenum">
              <a:rPr lang="zh-CN" altLang="en-US" smtClean="0"/>
              <a:pPr/>
              <a:t>6</a:t>
            </a:fld>
            <a:endParaRPr lang="zh-CN" altLang="en-US"/>
          </a:p>
        </p:txBody>
      </p:sp>
    </p:spTree>
    <p:extLst>
      <p:ext uri="{BB962C8B-B14F-4D97-AF65-F5344CB8AC3E}">
        <p14:creationId xmlns:p14="http://schemas.microsoft.com/office/powerpoint/2010/main" val="32442160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2FF59B7F-59E0-477F-9CB0-198C93CBE1CD}" type="slidenum">
              <a:rPr lang="zh-CN" altLang="en-US" smtClean="0"/>
              <a:pPr/>
              <a:t>7</a:t>
            </a:fld>
            <a:endParaRPr lang="zh-CN" altLang="en-US"/>
          </a:p>
        </p:txBody>
      </p:sp>
    </p:spTree>
    <p:extLst>
      <p:ext uri="{BB962C8B-B14F-4D97-AF65-F5344CB8AC3E}">
        <p14:creationId xmlns:p14="http://schemas.microsoft.com/office/powerpoint/2010/main" val="3861593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F59B7F-59E0-477F-9CB0-198C93CBE1CD}"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054189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F59B7F-59E0-477F-9CB0-198C93CBE1CD}"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8267481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a:p>
        </p:txBody>
      </p:sp>
      <p:sp>
        <p:nvSpPr>
          <p:cNvPr id="4" name="灯片编号占位符 3"/>
          <p:cNvSpPr>
            <a:spLocks noGrp="1"/>
          </p:cNvSpPr>
          <p:nvPr>
            <p:ph type="sldNum" sz="quarter" idx="5"/>
          </p:nvPr>
        </p:nvSpPr>
        <p:spPr/>
        <p:txBody>
          <a:bodyPr/>
          <a:lstStyle/>
          <a:p>
            <a:fld id="{2FF59B7F-59E0-477F-9CB0-198C93CBE1CD}" type="slidenum">
              <a:rPr lang="zh-CN" altLang="en-US" smtClean="0"/>
              <a:pPr/>
              <a:t>11</a:t>
            </a:fld>
            <a:endParaRPr lang="zh-CN" altLang="en-US"/>
          </a:p>
        </p:txBody>
      </p:sp>
    </p:spTree>
    <p:extLst>
      <p:ext uri="{BB962C8B-B14F-4D97-AF65-F5344CB8AC3E}">
        <p14:creationId xmlns:p14="http://schemas.microsoft.com/office/powerpoint/2010/main" val="6392528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2FF59B7F-59E0-477F-9CB0-198C93CBE1CD}" type="slidenum">
              <a:rPr lang="zh-CN" altLang="en-US" smtClean="0"/>
              <a:pPr/>
              <a:t>12</a:t>
            </a:fld>
            <a:endParaRPr lang="zh-CN" altLang="en-US"/>
          </a:p>
        </p:txBody>
      </p:sp>
    </p:spTree>
    <p:extLst>
      <p:ext uri="{BB962C8B-B14F-4D97-AF65-F5344CB8AC3E}">
        <p14:creationId xmlns:p14="http://schemas.microsoft.com/office/powerpoint/2010/main" val="29831881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F59B7F-59E0-477F-9CB0-198C93CBE1CD}"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139365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F59B7F-59E0-477F-9CB0-198C93CBE1CD}"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1880309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2FF59B7F-59E0-477F-9CB0-198C93CBE1CD}" type="slidenum">
              <a:rPr lang="zh-CN" altLang="en-US" smtClean="0"/>
              <a:pPr/>
              <a:t>15</a:t>
            </a:fld>
            <a:endParaRPr lang="zh-CN" altLang="en-US"/>
          </a:p>
        </p:txBody>
      </p:sp>
    </p:spTree>
    <p:extLst>
      <p:ext uri="{BB962C8B-B14F-4D97-AF65-F5344CB8AC3E}">
        <p14:creationId xmlns:p14="http://schemas.microsoft.com/office/powerpoint/2010/main" val="9586311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2FF59B7F-59E0-477F-9CB0-198C93CBE1CD}" type="slidenum">
              <a:rPr lang="zh-CN" altLang="en-US" smtClean="0"/>
              <a:pPr/>
              <a:t>16</a:t>
            </a:fld>
            <a:endParaRPr lang="zh-CN" altLang="en-US"/>
          </a:p>
        </p:txBody>
      </p:sp>
    </p:spTree>
    <p:extLst>
      <p:ext uri="{BB962C8B-B14F-4D97-AF65-F5344CB8AC3E}">
        <p14:creationId xmlns:p14="http://schemas.microsoft.com/office/powerpoint/2010/main" val="35812353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2FF59B7F-59E0-477F-9CB0-198C93CBE1CD}" type="slidenum">
              <a:rPr lang="zh-CN" altLang="en-US" smtClean="0"/>
              <a:pPr/>
              <a:t>17</a:t>
            </a:fld>
            <a:endParaRPr lang="zh-CN" altLang="en-US"/>
          </a:p>
        </p:txBody>
      </p:sp>
    </p:spTree>
    <p:extLst>
      <p:ext uri="{BB962C8B-B14F-4D97-AF65-F5344CB8AC3E}">
        <p14:creationId xmlns:p14="http://schemas.microsoft.com/office/powerpoint/2010/main" val="979619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FF59B7F-59E0-477F-9CB0-198C93CBE1CD}" type="slidenum">
              <a:rPr lang="zh-CN" altLang="en-US" smtClean="0"/>
              <a:pPr/>
              <a:t>18</a:t>
            </a:fld>
            <a:endParaRPr lang="zh-CN" altLang="en-US"/>
          </a:p>
        </p:txBody>
      </p:sp>
    </p:spTree>
    <p:extLst>
      <p:ext uri="{BB962C8B-B14F-4D97-AF65-F5344CB8AC3E}">
        <p14:creationId xmlns:p14="http://schemas.microsoft.com/office/powerpoint/2010/main" val="29508734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F59B7F-59E0-477F-9CB0-198C93CBE1CD}"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1381925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F59B7F-59E0-477F-9CB0-198C93CBE1CD}"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1794480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2FF59B7F-59E0-477F-9CB0-198C93CBE1CD}" type="slidenum">
              <a:rPr lang="zh-CN" altLang="en-US" smtClean="0"/>
              <a:pPr/>
              <a:t>21</a:t>
            </a:fld>
            <a:endParaRPr lang="zh-CN" altLang="en-US"/>
          </a:p>
        </p:txBody>
      </p:sp>
    </p:spTree>
    <p:extLst>
      <p:ext uri="{BB962C8B-B14F-4D97-AF65-F5344CB8AC3E}">
        <p14:creationId xmlns:p14="http://schemas.microsoft.com/office/powerpoint/2010/main" val="39694288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2FF59B7F-59E0-477F-9CB0-198C93CBE1CD}" type="slidenum">
              <a:rPr lang="zh-CN" altLang="en-US" smtClean="0"/>
              <a:pPr/>
              <a:t>22</a:t>
            </a:fld>
            <a:endParaRPr lang="zh-CN" altLang="en-US"/>
          </a:p>
        </p:txBody>
      </p:sp>
    </p:spTree>
    <p:extLst>
      <p:ext uri="{BB962C8B-B14F-4D97-AF65-F5344CB8AC3E}">
        <p14:creationId xmlns:p14="http://schemas.microsoft.com/office/powerpoint/2010/main" val="22561763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F59B7F-59E0-477F-9CB0-198C93CBE1CD}"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1576943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F59B7F-59E0-477F-9CB0-198C93CBE1CD}"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6189440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2FF59B7F-59E0-477F-9CB0-198C93CBE1CD}" type="slidenum">
              <a:rPr lang="zh-CN" altLang="en-US" smtClean="0"/>
              <a:pPr/>
              <a:t>25</a:t>
            </a:fld>
            <a:endParaRPr lang="zh-CN" altLang="en-US"/>
          </a:p>
        </p:txBody>
      </p:sp>
    </p:spTree>
    <p:extLst>
      <p:ext uri="{BB962C8B-B14F-4D97-AF65-F5344CB8AC3E}">
        <p14:creationId xmlns:p14="http://schemas.microsoft.com/office/powerpoint/2010/main" val="37276100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F59B7F-59E0-477F-9CB0-198C93CBE1CD}"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002869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0FF7E188-6C95-4458-A2C2-431E100AB8FD}" type="datetimeFigureOut">
              <a:rPr lang="zh-CN" altLang="en-US" smtClean="0"/>
              <a:pPr/>
              <a:t>2019/1/9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007564-0FD8-43A0-92FF-B0C1378B07EB}" type="slidenum">
              <a:rPr lang="zh-CN" altLang="en-US" smtClean="0"/>
              <a:pPr/>
              <a:t>‹#›</a:t>
            </a:fld>
            <a:endParaRPr lang="zh-CN" altLang="en-US"/>
          </a:p>
        </p:txBody>
      </p:sp>
    </p:spTree>
    <p:extLst>
      <p:ext uri="{BB962C8B-B14F-4D97-AF65-F5344CB8AC3E}">
        <p14:creationId xmlns:p14="http://schemas.microsoft.com/office/powerpoint/2010/main" val="3144092277"/>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FF7E188-6C95-4458-A2C2-431E100AB8FD}" type="datetimeFigureOut">
              <a:rPr lang="zh-CN" altLang="en-US" smtClean="0"/>
              <a:pPr/>
              <a:t>2019/1/9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007564-0FD8-43A0-92FF-B0C1378B07EB}" type="slidenum">
              <a:rPr lang="zh-CN" altLang="en-US" smtClean="0"/>
              <a:pPr/>
              <a:t>‹#›</a:t>
            </a:fld>
            <a:endParaRPr lang="zh-CN" altLang="en-US"/>
          </a:p>
        </p:txBody>
      </p:sp>
    </p:spTree>
    <p:extLst>
      <p:ext uri="{BB962C8B-B14F-4D97-AF65-F5344CB8AC3E}">
        <p14:creationId xmlns:p14="http://schemas.microsoft.com/office/powerpoint/2010/main" val="389424123"/>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0FF7E188-6C95-4458-A2C2-431E100AB8FD}" type="datetimeFigureOut">
              <a:rPr lang="zh-CN" altLang="en-US" smtClean="0"/>
              <a:pPr/>
              <a:t>2019/1/9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007564-0FD8-43A0-92FF-B0C1378B07EB}" type="slidenum">
              <a:rPr lang="zh-CN" altLang="en-US" smtClean="0"/>
              <a:pPr/>
              <a:t>‹#›</a:t>
            </a:fld>
            <a:endParaRPr lang="zh-CN" altLang="en-US"/>
          </a:p>
        </p:txBody>
      </p:sp>
    </p:spTree>
    <p:extLst>
      <p:ext uri="{BB962C8B-B14F-4D97-AF65-F5344CB8AC3E}">
        <p14:creationId xmlns:p14="http://schemas.microsoft.com/office/powerpoint/2010/main" val="93724716"/>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0FF7E188-6C95-4458-A2C2-431E100AB8FD}" type="datetimeFigureOut">
              <a:rPr lang="zh-CN" altLang="en-US" smtClean="0"/>
              <a:pPr/>
              <a:t>2019/1/9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007564-0FD8-43A0-92FF-B0C1378B07EB}" type="slidenum">
              <a:rPr lang="zh-CN" altLang="en-US" smtClean="0"/>
              <a:pPr/>
              <a:t>‹#›</a:t>
            </a:fld>
            <a:endParaRPr lang="zh-CN" altLang="en-US"/>
          </a:p>
        </p:txBody>
      </p:sp>
    </p:spTree>
    <p:extLst>
      <p:ext uri="{BB962C8B-B14F-4D97-AF65-F5344CB8AC3E}">
        <p14:creationId xmlns:p14="http://schemas.microsoft.com/office/powerpoint/2010/main" val="4182692439"/>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0FF7E188-6C95-4458-A2C2-431E100AB8FD}" type="datetimeFigureOut">
              <a:rPr lang="zh-CN" altLang="en-US" smtClean="0"/>
              <a:pPr/>
              <a:t>2019/1/9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007564-0FD8-43A0-92FF-B0C1378B07EB}" type="slidenum">
              <a:rPr lang="zh-CN" altLang="en-US" smtClean="0"/>
              <a:pPr/>
              <a:t>‹#›</a:t>
            </a:fld>
            <a:endParaRPr lang="zh-CN" altLang="en-US"/>
          </a:p>
        </p:txBody>
      </p:sp>
    </p:spTree>
    <p:extLst>
      <p:ext uri="{BB962C8B-B14F-4D97-AF65-F5344CB8AC3E}">
        <p14:creationId xmlns:p14="http://schemas.microsoft.com/office/powerpoint/2010/main" val="1772916729"/>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0FF7E188-6C95-4458-A2C2-431E100AB8FD}" type="datetimeFigureOut">
              <a:rPr lang="zh-CN" altLang="en-US" smtClean="0"/>
              <a:pPr/>
              <a:t>2019/1/9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007564-0FD8-43A0-92FF-B0C1378B07EB}" type="slidenum">
              <a:rPr lang="zh-CN" altLang="en-US" smtClean="0"/>
              <a:pPr/>
              <a:t>‹#›</a:t>
            </a:fld>
            <a:endParaRPr lang="zh-CN" altLang="en-US"/>
          </a:p>
        </p:txBody>
      </p:sp>
    </p:spTree>
    <p:extLst>
      <p:ext uri="{BB962C8B-B14F-4D97-AF65-F5344CB8AC3E}">
        <p14:creationId xmlns:p14="http://schemas.microsoft.com/office/powerpoint/2010/main" val="3568437393"/>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FF7E188-6C95-4458-A2C2-431E100AB8FD}" type="datetimeFigureOut">
              <a:rPr lang="zh-CN" altLang="en-US" smtClean="0"/>
              <a:pPr/>
              <a:t>2019/1/9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007564-0FD8-43A0-92FF-B0C1378B07EB}" type="slidenum">
              <a:rPr lang="zh-CN" altLang="en-US" smtClean="0"/>
              <a:pPr/>
              <a:t>‹#›</a:t>
            </a:fld>
            <a:endParaRPr lang="zh-CN" altLang="en-US"/>
          </a:p>
        </p:txBody>
      </p:sp>
    </p:spTree>
    <p:extLst>
      <p:ext uri="{BB962C8B-B14F-4D97-AF65-F5344CB8AC3E}">
        <p14:creationId xmlns:p14="http://schemas.microsoft.com/office/powerpoint/2010/main" val="214717415"/>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FF7E188-6C95-4458-A2C2-431E100AB8FD}" type="datetimeFigureOut">
              <a:rPr lang="zh-CN" altLang="en-US" smtClean="0"/>
              <a:pPr/>
              <a:t>2019/1/9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007564-0FD8-43A0-92FF-B0C1378B07EB}" type="slidenum">
              <a:rPr lang="zh-CN" altLang="en-US" smtClean="0"/>
              <a:pPr/>
              <a:t>‹#›</a:t>
            </a:fld>
            <a:endParaRPr lang="zh-CN" altLang="en-US"/>
          </a:p>
        </p:txBody>
      </p:sp>
    </p:spTree>
    <p:extLst>
      <p:ext uri="{BB962C8B-B14F-4D97-AF65-F5344CB8AC3E}">
        <p14:creationId xmlns:p14="http://schemas.microsoft.com/office/powerpoint/2010/main" val="2717986568"/>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FF7E188-6C95-4458-A2C2-431E100AB8FD}" type="datetimeFigureOut">
              <a:rPr lang="zh-CN" altLang="en-US" smtClean="0"/>
              <a:pPr/>
              <a:t>2019/1/9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007564-0FD8-43A0-92FF-B0C1378B07EB}" type="slidenum">
              <a:rPr lang="zh-CN" altLang="en-US" smtClean="0"/>
              <a:pPr/>
              <a:t>‹#›</a:t>
            </a:fld>
            <a:endParaRPr lang="zh-CN" altLang="en-US"/>
          </a:p>
        </p:txBody>
      </p:sp>
    </p:spTree>
    <p:extLst>
      <p:ext uri="{BB962C8B-B14F-4D97-AF65-F5344CB8AC3E}">
        <p14:creationId xmlns:p14="http://schemas.microsoft.com/office/powerpoint/2010/main" val="217211132"/>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FF7E188-6C95-4458-A2C2-431E100AB8FD}" type="datetimeFigureOut">
              <a:rPr lang="zh-CN" altLang="en-US" smtClean="0"/>
              <a:pPr/>
              <a:t>2019/1/9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007564-0FD8-43A0-92FF-B0C1378B07EB}" type="slidenum">
              <a:rPr lang="zh-CN" altLang="en-US" smtClean="0"/>
              <a:pPr/>
              <a:t>‹#›</a:t>
            </a:fld>
            <a:endParaRPr lang="zh-CN" altLang="en-US"/>
          </a:p>
        </p:txBody>
      </p:sp>
    </p:spTree>
    <p:extLst>
      <p:ext uri="{BB962C8B-B14F-4D97-AF65-F5344CB8AC3E}">
        <p14:creationId xmlns:p14="http://schemas.microsoft.com/office/powerpoint/2010/main" val="4293147314"/>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FF7E188-6C95-4458-A2C2-431E100AB8FD}" type="datetimeFigureOut">
              <a:rPr lang="zh-CN" altLang="en-US" smtClean="0"/>
              <a:pPr/>
              <a:t>2019/1/9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007564-0FD8-43A0-92FF-B0C1378B07EB}" type="slidenum">
              <a:rPr lang="zh-CN" altLang="en-US" smtClean="0"/>
              <a:pPr/>
              <a:t>‹#›</a:t>
            </a:fld>
            <a:endParaRPr lang="zh-CN" altLang="en-US"/>
          </a:p>
        </p:txBody>
      </p:sp>
    </p:spTree>
    <p:extLst>
      <p:ext uri="{BB962C8B-B14F-4D97-AF65-F5344CB8AC3E}">
        <p14:creationId xmlns:p14="http://schemas.microsoft.com/office/powerpoint/2010/main" val="1593545470"/>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F7E188-6C95-4458-A2C2-431E100AB8FD}" type="datetimeFigureOut">
              <a:rPr lang="zh-CN" altLang="en-US" smtClean="0"/>
              <a:pPr/>
              <a:t>2019/1/9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007564-0FD8-43A0-92FF-B0C1378B07EB}" type="slidenum">
              <a:rPr lang="zh-CN" altLang="en-US" smtClean="0"/>
              <a:pPr/>
              <a:t>‹#›</a:t>
            </a:fld>
            <a:endParaRPr lang="zh-CN" altLang="en-US"/>
          </a:p>
        </p:txBody>
      </p:sp>
    </p:spTree>
    <p:extLst>
      <p:ext uri="{BB962C8B-B14F-4D97-AF65-F5344CB8AC3E}">
        <p14:creationId xmlns:p14="http://schemas.microsoft.com/office/powerpoint/2010/main" val="10496322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emf"/><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3.emf"/><Relationship Id="rId4" Type="http://schemas.openxmlformats.org/officeDocument/2006/relationships/image" Target="../media/image12.emf"/></Relationships>
</file>

<file path=ppt/slides/_rels/slide1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3.emf"/></Relationships>
</file>

<file path=ppt/slides/_rels/slide1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3.emf"/><Relationship Id="rId4" Type="http://schemas.openxmlformats.org/officeDocument/2006/relationships/image" Target="../media/image12.emf"/></Relationships>
</file>

<file path=ppt/slides/_rels/slide19.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20.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7.emf"/></Relationships>
</file>

<file path=ppt/slides/_rels/slide2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9.emf"/></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7.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CAD0DF3C-772B-4EFD-86A8-BD2210715AB2}"/>
              </a:ext>
            </a:extLst>
          </p:cNvPr>
          <p:cNvSpPr txBox="1"/>
          <p:nvPr/>
        </p:nvSpPr>
        <p:spPr>
          <a:xfrm>
            <a:off x="660400" y="1828800"/>
            <a:ext cx="10871200" cy="1930337"/>
          </a:xfrm>
          <a:prstGeom prst="rect">
            <a:avLst/>
          </a:prstGeom>
          <a:noFill/>
        </p:spPr>
        <p:txBody>
          <a:bodyPr wrap="square" rtlCol="0">
            <a:spAutoFit/>
          </a:bodyPr>
          <a:lstStyle/>
          <a:p>
            <a:pPr>
              <a:lnSpc>
                <a:spcPct val="150000"/>
              </a:lnSpc>
            </a:pPr>
            <a:r>
              <a:rPr lang="zh-CN" altLang="en-US" sz="2800" b="1" dirty="0">
                <a:latin typeface="楷体" panose="02010609060101010101" pitchFamily="49" charset="-122"/>
                <a:ea typeface="楷体" panose="02010609060101010101" pitchFamily="49" charset="-122"/>
              </a:rPr>
              <a:t>    唐山撤销周边公路收费站，一位女收费员失去了工作，跟领导闹：我三十六岁了，不年轻了，一毕业就做收费的工作，除了收费，别的啥也不会，你让我下岗后去干什么？！</a:t>
            </a:r>
          </a:p>
        </p:txBody>
      </p:sp>
    </p:spTree>
    <p:extLst>
      <p:ext uri="{BB962C8B-B14F-4D97-AF65-F5344CB8AC3E}">
        <p14:creationId xmlns:p14="http://schemas.microsoft.com/office/powerpoint/2010/main" val="15339566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pic>
        <p:nvPicPr>
          <p:cNvPr id="21" name="图片 20"/>
          <p:cNvPicPr>
            <a:picLocks noChangeAspect="1"/>
          </p:cNvPicPr>
          <p:nvPr/>
        </p:nvPicPr>
        <p:blipFill>
          <a:blip r:embed="rId3" cstate="print"/>
          <a:stretch>
            <a:fillRect/>
          </a:stretch>
        </p:blipFill>
        <p:spPr>
          <a:xfrm>
            <a:off x="117157" y="1045299"/>
            <a:ext cx="1741355" cy="4214449"/>
          </a:xfrm>
          <a:prstGeom prst="rect">
            <a:avLst/>
          </a:prstGeom>
        </p:spPr>
      </p:pic>
      <p:pic>
        <p:nvPicPr>
          <p:cNvPr id="29" name="图片 28"/>
          <p:cNvPicPr>
            <a:picLocks noChangeAspect="1"/>
          </p:cNvPicPr>
          <p:nvPr/>
        </p:nvPicPr>
        <p:blipFill>
          <a:blip r:embed="rId4" cstate="print"/>
          <a:stretch>
            <a:fillRect/>
          </a:stretch>
        </p:blipFill>
        <p:spPr>
          <a:xfrm>
            <a:off x="10508596" y="1040805"/>
            <a:ext cx="715261" cy="3279147"/>
          </a:xfrm>
          <a:prstGeom prst="rect">
            <a:avLst/>
          </a:prstGeom>
        </p:spPr>
      </p:pic>
      <p:grpSp>
        <p:nvGrpSpPr>
          <p:cNvPr id="39" name="组合 38"/>
          <p:cNvGrpSpPr/>
          <p:nvPr/>
        </p:nvGrpSpPr>
        <p:grpSpPr>
          <a:xfrm>
            <a:off x="11153558" y="893846"/>
            <a:ext cx="956250" cy="5964154"/>
            <a:chOff x="10774326" y="0"/>
            <a:chExt cx="956250" cy="5964154"/>
          </a:xfrm>
        </p:grpSpPr>
        <p:cxnSp>
          <p:nvCxnSpPr>
            <p:cNvPr id="40" name="直接连接符 39"/>
            <p:cNvCxnSpPr/>
            <p:nvPr/>
          </p:nvCxnSpPr>
          <p:spPr>
            <a:xfrm flipH="1">
              <a:off x="11331615" y="0"/>
              <a:ext cx="0" cy="3009418"/>
            </a:xfrm>
            <a:prstGeom prst="line">
              <a:avLst/>
            </a:prstGeom>
            <a:ln w="3492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41" name="椭圆 40"/>
            <p:cNvSpPr/>
            <p:nvPr/>
          </p:nvSpPr>
          <p:spPr>
            <a:xfrm>
              <a:off x="11123270" y="3012311"/>
              <a:ext cx="416689" cy="416689"/>
            </a:xfrm>
            <a:prstGeom prst="ellipse">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2" name="直接连接符 41"/>
            <p:cNvCxnSpPr/>
            <p:nvPr/>
          </p:nvCxnSpPr>
          <p:spPr>
            <a:xfrm flipH="1">
              <a:off x="11331615" y="3426106"/>
              <a:ext cx="0" cy="2538048"/>
            </a:xfrm>
            <a:prstGeom prst="line">
              <a:avLst/>
            </a:prstGeom>
            <a:ln w="3492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pic>
          <p:nvPicPr>
            <p:cNvPr id="43" name="图片 42"/>
            <p:cNvPicPr>
              <a:picLocks noChangeAspect="1"/>
            </p:cNvPicPr>
            <p:nvPr/>
          </p:nvPicPr>
          <p:blipFill>
            <a:blip r:embed="rId5" cstate="print"/>
            <a:stretch>
              <a:fillRect/>
            </a:stretch>
          </p:blipFill>
          <p:spPr>
            <a:xfrm flipH="1">
              <a:off x="10774326" y="3903265"/>
              <a:ext cx="956250" cy="765000"/>
            </a:xfrm>
            <a:prstGeom prst="rect">
              <a:avLst/>
            </a:prstGeom>
          </p:spPr>
        </p:pic>
      </p:grpSp>
      <p:sp>
        <p:nvSpPr>
          <p:cNvPr id="88" name="矩形 87"/>
          <p:cNvSpPr/>
          <p:nvPr/>
        </p:nvSpPr>
        <p:spPr>
          <a:xfrm>
            <a:off x="0" y="-1"/>
            <a:ext cx="12192000" cy="104240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a16="http://schemas.microsoft.com/office/drawing/2014/main" id="{B543D679-DCE6-4E2B-A6B4-9B46D1DA3114}"/>
              </a:ext>
            </a:extLst>
          </p:cNvPr>
          <p:cNvSpPr txBox="1"/>
          <p:nvPr/>
        </p:nvSpPr>
        <p:spPr>
          <a:xfrm>
            <a:off x="7880402" y="2007277"/>
            <a:ext cx="738664" cy="4214448"/>
          </a:xfrm>
          <a:prstGeom prst="rect">
            <a:avLst/>
          </a:prstGeom>
          <a:noFill/>
          <a:ln w="15875">
            <a:solidFill>
              <a:schemeClr val="tx1"/>
            </a:solidFill>
          </a:ln>
        </p:spPr>
        <p:txBody>
          <a:bodyPr vert="eaVert" wrap="square" rtlCol="0">
            <a:spAutoFit/>
          </a:bodyPr>
          <a:lstStyle/>
          <a:p>
            <a:r>
              <a:rPr lang="zh-CN" altLang="en-US" sz="3600" b="1" dirty="0">
                <a:latin typeface="华文楷体" panose="02010600040101010101" pitchFamily="2" charset="-122"/>
                <a:ea typeface="华文楷体" panose="02010600040101010101" pitchFamily="2" charset="-122"/>
              </a:rPr>
              <a:t>装在套子里的人</a:t>
            </a:r>
          </a:p>
        </p:txBody>
      </p:sp>
      <p:sp>
        <p:nvSpPr>
          <p:cNvPr id="3" name="文本框 2">
            <a:extLst>
              <a:ext uri="{FF2B5EF4-FFF2-40B4-BE49-F238E27FC236}">
                <a16:creationId xmlns:a16="http://schemas.microsoft.com/office/drawing/2014/main" id="{022F7854-557E-4CC0-84AD-C0F93901679A}"/>
              </a:ext>
            </a:extLst>
          </p:cNvPr>
          <p:cNvSpPr txBox="1"/>
          <p:nvPr/>
        </p:nvSpPr>
        <p:spPr>
          <a:xfrm>
            <a:off x="6924649" y="3435704"/>
            <a:ext cx="677108" cy="1305819"/>
          </a:xfrm>
          <a:prstGeom prst="rect">
            <a:avLst/>
          </a:prstGeom>
          <a:noFill/>
        </p:spPr>
        <p:txBody>
          <a:bodyPr vert="eaVert" wrap="square" rtlCol="0">
            <a:spAutoFit/>
          </a:bodyPr>
          <a:lstStyle/>
          <a:p>
            <a:r>
              <a:rPr lang="zh-CN" altLang="en-US" sz="3200" b="1" dirty="0">
                <a:latin typeface="仿宋" panose="02010609060101010101" pitchFamily="49" charset="-122"/>
                <a:ea typeface="仿宋" panose="02010609060101010101" pitchFamily="49" charset="-122"/>
              </a:rPr>
              <a:t>契诃夫</a:t>
            </a:r>
          </a:p>
        </p:txBody>
      </p:sp>
    </p:spTree>
    <p:extLst>
      <p:ext uri="{BB962C8B-B14F-4D97-AF65-F5344CB8AC3E}">
        <p14:creationId xmlns:p14="http://schemas.microsoft.com/office/powerpoint/2010/main" val="946577339"/>
      </p:ext>
    </p:extLst>
  </p:cSld>
  <p:clrMapOvr>
    <a:masterClrMapping/>
  </p:clrMapOvr>
  <p:transition spd="slow" advClick="0" advTm="5000">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62CE8E0F-3302-4516-939C-D742D2D15D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73066" y="1476086"/>
            <a:ext cx="2963334" cy="3905827"/>
          </a:xfrm>
          <a:prstGeom prst="rect">
            <a:avLst/>
          </a:prstGeom>
          <a:ln>
            <a:noFill/>
          </a:ln>
          <a:effectLst>
            <a:softEdge rad="112500"/>
          </a:effectLst>
        </p:spPr>
      </p:pic>
      <p:sp>
        <p:nvSpPr>
          <p:cNvPr id="4" name="文本框 3">
            <a:extLst>
              <a:ext uri="{FF2B5EF4-FFF2-40B4-BE49-F238E27FC236}">
                <a16:creationId xmlns:a16="http://schemas.microsoft.com/office/drawing/2014/main" id="{907450C5-C512-4ADC-99BB-119FF93B256E}"/>
              </a:ext>
            </a:extLst>
          </p:cNvPr>
          <p:cNvSpPr txBox="1"/>
          <p:nvPr/>
        </p:nvSpPr>
        <p:spPr>
          <a:xfrm>
            <a:off x="184023" y="848003"/>
            <a:ext cx="8497880" cy="5161991"/>
          </a:xfrm>
          <a:prstGeom prst="rect">
            <a:avLst/>
          </a:prstGeom>
          <a:noFill/>
        </p:spPr>
        <p:txBody>
          <a:bodyPr wrap="square" rtlCol="0">
            <a:spAutoFit/>
          </a:bodyPr>
          <a:lstStyle/>
          <a:p>
            <a:pPr>
              <a:lnSpc>
                <a:spcPct val="150000"/>
              </a:lnSpc>
            </a:pPr>
            <a:endParaRPr lang="en-US" altLang="zh-CN" sz="2800" b="1" dirty="0">
              <a:latin typeface="黑体" panose="02010609060101010101" pitchFamily="49" charset="-122"/>
              <a:ea typeface="黑体" panose="02010609060101010101" pitchFamily="49" charset="-122"/>
            </a:endParaRPr>
          </a:p>
          <a:p>
            <a:pPr>
              <a:lnSpc>
                <a:spcPct val="150000"/>
              </a:lnSpc>
            </a:pPr>
            <a:r>
              <a:rPr lang="zh-CN" altLang="en-US" sz="2800" b="1" dirty="0">
                <a:latin typeface="黑体" panose="02010609060101010101" pitchFamily="49" charset="-122"/>
                <a:ea typeface="黑体" panose="02010609060101010101" pitchFamily="49" charset="-122"/>
              </a:rPr>
              <a:t>我认为别里科夫是一个</a:t>
            </a:r>
            <a:r>
              <a:rPr lang="en-US" altLang="zh-CN" sz="2800" b="1" dirty="0">
                <a:latin typeface="黑体" panose="02010609060101010101" pitchFamily="49" charset="-122"/>
                <a:ea typeface="黑体" panose="02010609060101010101" pitchFamily="49" charset="-122"/>
              </a:rPr>
              <a:t>_____</a:t>
            </a:r>
            <a:r>
              <a:rPr lang="zh-CN" altLang="en-US" sz="2800" b="1" dirty="0">
                <a:latin typeface="黑体" panose="02010609060101010101" pitchFamily="49" charset="-122"/>
                <a:ea typeface="黑体" panose="02010609060101010101" pitchFamily="49" charset="-122"/>
              </a:rPr>
              <a:t>的人，因为</a:t>
            </a:r>
            <a:r>
              <a:rPr lang="en-US" altLang="zh-CN" sz="2800" b="1" dirty="0">
                <a:latin typeface="黑体" panose="02010609060101010101" pitchFamily="49" charset="-122"/>
                <a:ea typeface="黑体" panose="02010609060101010101" pitchFamily="49" charset="-122"/>
              </a:rPr>
              <a:t>______</a:t>
            </a:r>
            <a:r>
              <a:rPr lang="zh-CN" altLang="en-US" sz="2800" b="1" dirty="0">
                <a:latin typeface="黑体" panose="02010609060101010101" pitchFamily="49" charset="-122"/>
                <a:ea typeface="黑体" panose="02010609060101010101" pitchFamily="49" charset="-122"/>
              </a:rPr>
              <a:t>。</a:t>
            </a:r>
            <a:endParaRPr lang="en-US" altLang="zh-CN" sz="2800" b="1" dirty="0">
              <a:latin typeface="黑体" panose="02010609060101010101" pitchFamily="49" charset="-122"/>
              <a:ea typeface="黑体" panose="02010609060101010101" pitchFamily="49" charset="-122"/>
            </a:endParaRPr>
          </a:p>
          <a:p>
            <a:pPr>
              <a:lnSpc>
                <a:spcPct val="150000"/>
              </a:lnSpc>
            </a:pPr>
            <a:endParaRPr lang="en-US" altLang="zh-CN" sz="2800" b="1" dirty="0">
              <a:latin typeface="楷体" panose="02010609060101010101" pitchFamily="49" charset="-122"/>
              <a:ea typeface="楷体" panose="02010609060101010101" pitchFamily="49" charset="-122"/>
            </a:endParaRPr>
          </a:p>
          <a:p>
            <a:pPr>
              <a:lnSpc>
                <a:spcPct val="150000"/>
              </a:lnSpc>
            </a:pP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示例</a:t>
            </a:r>
            <a:r>
              <a:rPr lang="en-US" altLang="zh-CN" sz="2800" b="1" dirty="0">
                <a:latin typeface="楷体" panose="02010609060101010101" pitchFamily="49" charset="-122"/>
                <a:ea typeface="楷体" panose="02010609060101010101" pitchFamily="49" charset="-122"/>
              </a:rPr>
              <a:t>】</a:t>
            </a:r>
          </a:p>
          <a:p>
            <a:pPr>
              <a:lnSpc>
                <a:spcPct val="150000"/>
              </a:lnSpc>
            </a:pPr>
            <a:r>
              <a:rPr lang="en-US" altLang="zh-CN" sz="2800" b="1" dirty="0">
                <a:latin typeface="楷体" panose="02010609060101010101" pitchFamily="49" charset="-122"/>
                <a:ea typeface="楷体" panose="02010609060101010101" pitchFamily="49" charset="-122"/>
              </a:rPr>
              <a:t>      </a:t>
            </a:r>
            <a:r>
              <a:rPr lang="zh-CN" altLang="en-US" sz="2800" b="1" dirty="0">
                <a:latin typeface="楷体" panose="02010609060101010101" pitchFamily="49" charset="-122"/>
                <a:ea typeface="楷体" panose="02010609060101010101" pitchFamily="49" charset="-122"/>
              </a:rPr>
              <a:t>我认为别里科夫是一个</a:t>
            </a:r>
            <a:r>
              <a:rPr lang="en-US" altLang="zh-CN" sz="2800" b="1" dirty="0">
                <a:latin typeface="楷体" panose="02010609060101010101" pitchFamily="49" charset="-122"/>
                <a:ea typeface="楷体" panose="02010609060101010101" pitchFamily="49" charset="-122"/>
              </a:rPr>
              <a:t>__</a:t>
            </a:r>
            <a:r>
              <a:rPr lang="zh-CN" altLang="en-US" sz="2800" b="1" u="sng" dirty="0">
                <a:latin typeface="楷体" panose="02010609060101010101" pitchFamily="49" charset="-122"/>
                <a:ea typeface="楷体" panose="02010609060101010101" pitchFamily="49" charset="-122"/>
              </a:rPr>
              <a:t>奇怪</a:t>
            </a:r>
            <a:r>
              <a:rPr lang="en-US" altLang="zh-CN" sz="2800" b="1" u="sng" dirty="0">
                <a:latin typeface="楷体" panose="02010609060101010101" pitchFamily="49" charset="-122"/>
                <a:ea typeface="楷体" panose="02010609060101010101" pitchFamily="49" charset="-122"/>
              </a:rPr>
              <a:t>__</a:t>
            </a:r>
            <a:r>
              <a:rPr lang="zh-CN" altLang="en-US" sz="2800" b="1" dirty="0">
                <a:latin typeface="楷体" panose="02010609060101010101" pitchFamily="49" charset="-122"/>
                <a:ea typeface="楷体" panose="02010609060101010101" pitchFamily="49" charset="-122"/>
              </a:rPr>
              <a:t>的人，因为</a:t>
            </a:r>
            <a:r>
              <a:rPr lang="en-US" altLang="zh-CN" sz="2800" b="1" dirty="0">
                <a:latin typeface="楷体" panose="02010609060101010101" pitchFamily="49" charset="-122"/>
                <a:ea typeface="楷体" panose="02010609060101010101" pitchFamily="49" charset="-122"/>
              </a:rPr>
              <a:t>____</a:t>
            </a:r>
            <a:r>
              <a:rPr lang="zh-CN" altLang="en-US" sz="2800" b="1" u="sng" dirty="0">
                <a:latin typeface="楷体" panose="02010609060101010101" pitchFamily="49" charset="-122"/>
                <a:ea typeface="楷体" panose="02010609060101010101" pitchFamily="49" charset="-122"/>
              </a:rPr>
              <a:t>即使是在最晴朗的日子，也要穿上雨鞋，带着雨伞，而且一定穿着暖和的棉大衣，异于常人。从外表来看，他总把想办法把自己包裹起来，很奇怪</a:t>
            </a:r>
            <a:r>
              <a:rPr lang="en-US" altLang="zh-CN" sz="2800" b="1" dirty="0">
                <a:latin typeface="楷体" panose="02010609060101010101" pitchFamily="49" charset="-122"/>
                <a:ea typeface="楷体" panose="02010609060101010101" pitchFamily="49" charset="-122"/>
              </a:rPr>
              <a:t>_____</a:t>
            </a:r>
            <a:r>
              <a:rPr lang="zh-CN" altLang="en-US" sz="2800" b="1" dirty="0">
                <a:latin typeface="楷体" panose="02010609060101010101" pitchFamily="49" charset="-122"/>
                <a:ea typeface="楷体" panose="02010609060101010101" pitchFamily="49" charset="-122"/>
              </a:rPr>
              <a:t>。</a:t>
            </a:r>
          </a:p>
        </p:txBody>
      </p:sp>
      <p:sp>
        <p:nvSpPr>
          <p:cNvPr id="5" name="文本框 4">
            <a:extLst>
              <a:ext uri="{FF2B5EF4-FFF2-40B4-BE49-F238E27FC236}">
                <a16:creationId xmlns:a16="http://schemas.microsoft.com/office/drawing/2014/main" id="{D75AA5E8-90F5-4CF4-8712-3E86C0CB43D2}"/>
              </a:ext>
            </a:extLst>
          </p:cNvPr>
          <p:cNvSpPr txBox="1"/>
          <p:nvPr/>
        </p:nvSpPr>
        <p:spPr>
          <a:xfrm>
            <a:off x="361924" y="234829"/>
            <a:ext cx="7569200" cy="757643"/>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lang="zh-CN" altLang="en-US" sz="3200" dirty="0">
                <a:solidFill>
                  <a:prstClr val="black"/>
                </a:solidFill>
                <a:latin typeface="华文琥珀" panose="02010800040101010101" pitchFamily="2" charset="-122"/>
                <a:ea typeface="华文琥珀" panose="02010800040101010101" pitchFamily="2" charset="-122"/>
                <a:cs typeface="Arial"/>
              </a:rPr>
              <a:t>认识“别里科夫”</a:t>
            </a:r>
            <a:endParaRPr kumimoji="0" lang="en-US" altLang="zh-CN" sz="3200" i="0" u="none" strike="noStrike" kern="1200" cap="none" spc="0" normalizeH="0" baseline="0" noProof="0" dirty="0">
              <a:ln>
                <a:noFill/>
              </a:ln>
              <a:solidFill>
                <a:prstClr val="black"/>
              </a:solidFill>
              <a:effectLst/>
              <a:uLnTx/>
              <a:uFillTx/>
              <a:latin typeface="华文琥珀" panose="02010800040101010101" pitchFamily="2" charset="-122"/>
              <a:ea typeface="华文琥珀" panose="02010800040101010101" pitchFamily="2" charset="-122"/>
              <a:cs typeface="Arial"/>
            </a:endParaRPr>
          </a:p>
        </p:txBody>
      </p:sp>
    </p:spTree>
    <p:extLst>
      <p:ext uri="{BB962C8B-B14F-4D97-AF65-F5344CB8AC3E}">
        <p14:creationId xmlns:p14="http://schemas.microsoft.com/office/powerpoint/2010/main" val="3661675225"/>
      </p:ext>
    </p:extLst>
  </p:cSld>
  <p:clrMapOvr>
    <a:masterClrMapping/>
  </p:clrMapOvr>
  <mc:AlternateContent xmlns:mc="http://schemas.openxmlformats.org/markup-compatibility/2006" xmlns:p14="http://schemas.microsoft.com/office/powerpoint/2010/main">
    <mc:Choice Requires="p14">
      <p:transition spd="slow" p14:dur="800" advClick="0">
        <p:circle/>
      </p:transition>
    </mc:Choice>
    <mc:Fallback xmlns="">
      <p:transition spd="slow" advClick="0">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childTnLst>
                    </p:cTn>
                  </p:par>
                  <p:par>
                    <p:cTn id="5" fill="hold">
                      <p:stCondLst>
                        <p:cond delay="indefinite"/>
                      </p:stCondLst>
                      <p:childTnLst>
                        <p:par>
                          <p:cTn id="6" fill="hold">
                            <p:stCondLst>
                              <p:cond delay="0"/>
                            </p:stCondLst>
                            <p:childTnLst>
                              <p:par>
                                <p:cTn id="7" presetID="2" presetClass="entr" presetSubtype="4" fill="hold" nodeType="clickEffect">
                                  <p:stCondLst>
                                    <p:cond delay="0"/>
                                  </p:stCondLst>
                                  <p:childTnLst>
                                    <p:set>
                                      <p:cBhvr>
                                        <p:cTn id="8" dur="1" fill="hold">
                                          <p:stCondLst>
                                            <p:cond delay="0"/>
                                          </p:stCondLst>
                                        </p:cTn>
                                        <p:tgtEl>
                                          <p:spTgt spid="4">
                                            <p:txEl>
                                              <p:pRg st="3" end="3"/>
                                            </p:txEl>
                                          </p:spTgt>
                                        </p:tgtEl>
                                        <p:attrNameLst>
                                          <p:attrName>style.visibility</p:attrName>
                                        </p:attrNameLst>
                                      </p:cBhvr>
                                      <p:to>
                                        <p:strVal val="visible"/>
                                      </p:to>
                                    </p:set>
                                    <p:anim calcmode="lin" valueType="num">
                                      <p:cBhvr additive="base">
                                        <p:cTn id="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0" dur="500" fill="hold"/>
                                        <p:tgtEl>
                                          <p:spTgt spid="4">
                                            <p:txEl>
                                              <p:pRg st="3" end="3"/>
                                            </p:txEl>
                                          </p:spTgt>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anim calcmode="lin" valueType="num">
                                      <p:cBhvr additive="base">
                                        <p:cTn id="13"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pic>
        <p:nvPicPr>
          <p:cNvPr id="13" name="图片 12"/>
          <p:cNvPicPr>
            <a:picLocks noChangeAspect="1"/>
          </p:cNvPicPr>
          <p:nvPr/>
        </p:nvPicPr>
        <p:blipFill>
          <a:blip r:embed="rId3" cstate="print"/>
          <a:stretch>
            <a:fillRect/>
          </a:stretch>
        </p:blipFill>
        <p:spPr>
          <a:xfrm>
            <a:off x="10065762" y="0"/>
            <a:ext cx="2029574" cy="3031067"/>
          </a:xfrm>
          <a:prstGeom prst="rect">
            <a:avLst/>
          </a:prstGeom>
        </p:spPr>
      </p:pic>
      <p:sp>
        <p:nvSpPr>
          <p:cNvPr id="32" name="文本框 31">
            <a:extLst>
              <a:ext uri="{FF2B5EF4-FFF2-40B4-BE49-F238E27FC236}">
                <a16:creationId xmlns:a16="http://schemas.microsoft.com/office/drawing/2014/main" id="{14040522-D22B-4A73-9AA0-74FE269A1880}"/>
              </a:ext>
            </a:extLst>
          </p:cNvPr>
          <p:cNvSpPr txBox="1"/>
          <p:nvPr/>
        </p:nvSpPr>
        <p:spPr>
          <a:xfrm>
            <a:off x="270934" y="355601"/>
            <a:ext cx="9956800" cy="3222998"/>
          </a:xfrm>
          <a:prstGeom prst="rect">
            <a:avLst/>
          </a:prstGeom>
          <a:noFill/>
        </p:spPr>
        <p:txBody>
          <a:bodyPr wrap="square" rtlCol="0">
            <a:spAutoFit/>
          </a:bodyPr>
          <a:lstStyle/>
          <a:p>
            <a:pPr>
              <a:lnSpc>
                <a:spcPct val="150000"/>
              </a:lnSpc>
            </a:pPr>
            <a:r>
              <a:rPr lang="zh-CN" altLang="en-US" sz="2800" b="1" dirty="0">
                <a:latin typeface="黑体" panose="02010609060101010101" pitchFamily="49" charset="-122"/>
                <a:ea typeface="黑体" panose="02010609060101010101" pitchFamily="49" charset="-122"/>
              </a:rPr>
              <a:t>别里科夫身上有哪些套子？</a:t>
            </a:r>
            <a:endParaRPr lang="en-US" altLang="zh-CN" sz="2800" b="1" dirty="0">
              <a:latin typeface="黑体" panose="02010609060101010101" pitchFamily="49" charset="-122"/>
              <a:ea typeface="黑体" panose="02010609060101010101" pitchFamily="49" charset="-122"/>
            </a:endParaRPr>
          </a:p>
          <a:p>
            <a:pPr>
              <a:lnSpc>
                <a:spcPct val="150000"/>
              </a:lnSpc>
            </a:pPr>
            <a:endParaRPr lang="en-US" altLang="zh-CN" sz="2800" b="1" dirty="0">
              <a:latin typeface="楷体" panose="02010609060101010101" pitchFamily="49" charset="-122"/>
              <a:ea typeface="楷体" panose="02010609060101010101" pitchFamily="49" charset="-122"/>
            </a:endParaRPr>
          </a:p>
          <a:p>
            <a:pPr>
              <a:lnSpc>
                <a:spcPct val="150000"/>
              </a:lnSpc>
            </a:pPr>
            <a:r>
              <a:rPr lang="zh-CN" altLang="en-US" sz="2800" b="1" dirty="0">
                <a:latin typeface="楷体" panose="02010609060101010101" pitchFamily="49" charset="-122"/>
                <a:ea typeface="楷体" panose="02010609060101010101" pitchFamily="49" charset="-122"/>
              </a:rPr>
              <a:t>雨鞋、棉大衣、雨伞；竖领、黑眼镜、羊毛衫、棉花堵耳朵眼</a:t>
            </a:r>
          </a:p>
          <a:p>
            <a:pPr>
              <a:lnSpc>
                <a:spcPct val="150000"/>
              </a:lnSpc>
            </a:pPr>
            <a:r>
              <a:rPr lang="zh-CN" altLang="en-US" sz="2800" b="1" dirty="0">
                <a:latin typeface="楷体" panose="02010609060101010101" pitchFamily="49" charset="-122"/>
                <a:ea typeface="楷体" panose="02010609060101010101" pitchFamily="49" charset="-122"/>
              </a:rPr>
              <a:t>雨伞、表、小刀装进套子里；马车要支起车篷、睡觉要蒙头、卧室像箱子、床挂帐子、</a:t>
            </a:r>
          </a:p>
        </p:txBody>
      </p:sp>
      <p:sp>
        <p:nvSpPr>
          <p:cNvPr id="33" name="文本框 32">
            <a:extLst>
              <a:ext uri="{FF2B5EF4-FFF2-40B4-BE49-F238E27FC236}">
                <a16:creationId xmlns:a16="http://schemas.microsoft.com/office/drawing/2014/main" id="{39EA7E93-E50D-47C9-8AE0-0A62FECABF81}"/>
              </a:ext>
            </a:extLst>
          </p:cNvPr>
          <p:cNvSpPr txBox="1"/>
          <p:nvPr/>
        </p:nvSpPr>
        <p:spPr>
          <a:xfrm>
            <a:off x="270934" y="963152"/>
            <a:ext cx="7569200" cy="75764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3200" dirty="0">
                <a:solidFill>
                  <a:prstClr val="black"/>
                </a:solidFill>
                <a:latin typeface="华文琥珀" panose="02010800040101010101" pitchFamily="2" charset="-122"/>
                <a:ea typeface="华文琥珀" panose="02010800040101010101" pitchFamily="2" charset="-122"/>
                <a:cs typeface="Arial"/>
              </a:rPr>
              <a:t>有形的套子：</a:t>
            </a:r>
            <a:endParaRPr kumimoji="0" lang="en-US" altLang="zh-CN" sz="3200" i="0" u="none" strike="noStrike" kern="1200" cap="none" spc="0" normalizeH="0" baseline="0" noProof="0" dirty="0">
              <a:ln>
                <a:noFill/>
              </a:ln>
              <a:solidFill>
                <a:prstClr val="black"/>
              </a:solidFill>
              <a:effectLst/>
              <a:uLnTx/>
              <a:uFillTx/>
              <a:latin typeface="华文琥珀" panose="02010800040101010101" pitchFamily="2" charset="-122"/>
              <a:ea typeface="华文琥珀" panose="02010800040101010101" pitchFamily="2" charset="-122"/>
              <a:cs typeface="Arial"/>
            </a:endParaRPr>
          </a:p>
        </p:txBody>
      </p:sp>
      <p:sp>
        <p:nvSpPr>
          <p:cNvPr id="34" name="文本框 33">
            <a:extLst>
              <a:ext uri="{FF2B5EF4-FFF2-40B4-BE49-F238E27FC236}">
                <a16:creationId xmlns:a16="http://schemas.microsoft.com/office/drawing/2014/main" id="{74FDD9FF-7E68-4BC1-B50D-BEE09F39296A}"/>
              </a:ext>
            </a:extLst>
          </p:cNvPr>
          <p:cNvSpPr txBox="1"/>
          <p:nvPr/>
        </p:nvSpPr>
        <p:spPr>
          <a:xfrm>
            <a:off x="270934" y="4035801"/>
            <a:ext cx="11667066" cy="1323439"/>
          </a:xfrm>
          <a:prstGeom prst="rect">
            <a:avLst/>
          </a:prstGeom>
          <a:noFill/>
        </p:spPr>
        <p:txBody>
          <a:bodyPr wrap="square" rtlCol="0">
            <a:spAutoFit/>
          </a:bodyPr>
          <a:lstStyle/>
          <a:p>
            <a:pPr>
              <a:lnSpc>
                <a:spcPct val="150000"/>
              </a:lnSpc>
            </a:pPr>
            <a:r>
              <a:rPr lang="en-US" altLang="zh-CN" sz="2800" dirty="0">
                <a:latin typeface="华文新魏" panose="02010800040101010101" pitchFamily="2" charset="-122"/>
                <a:ea typeface="华文新魏" panose="02010800040101010101" pitchFamily="2" charset="-122"/>
              </a:rPr>
              <a:t>【</a:t>
            </a:r>
            <a:r>
              <a:rPr lang="zh-CN" altLang="en-US" sz="2800" dirty="0">
                <a:latin typeface="华文新魏" panose="02010800040101010101" pitchFamily="2" charset="-122"/>
                <a:ea typeface="华文新魏" panose="02010800040101010101" pitchFamily="2" charset="-122"/>
              </a:rPr>
              <a:t>原文片段</a:t>
            </a:r>
            <a:r>
              <a:rPr lang="en-US" altLang="zh-CN" sz="2800" dirty="0">
                <a:latin typeface="华文新魏" panose="02010800040101010101" pitchFamily="2" charset="-122"/>
                <a:ea typeface="华文新魏" panose="02010800040101010101" pitchFamily="2" charset="-122"/>
              </a:rPr>
              <a:t>】</a:t>
            </a:r>
            <a:r>
              <a:rPr lang="zh-CN" altLang="en-US" sz="2800" dirty="0">
                <a:latin typeface="华文新魏" panose="02010800040101010101" pitchFamily="2" charset="-122"/>
                <a:ea typeface="华文新魏" panose="02010800040101010101" pitchFamily="2" charset="-122"/>
              </a:rPr>
              <a:t>当时，他躺在</a:t>
            </a:r>
            <a:r>
              <a:rPr lang="zh-CN" altLang="en-US" sz="2800" u="sng" dirty="0">
                <a:latin typeface="华文新魏" panose="02010800040101010101" pitchFamily="2" charset="-122"/>
                <a:ea typeface="华文新魏" panose="02010800040101010101" pitchFamily="2" charset="-122"/>
              </a:rPr>
              <a:t>棺木</a:t>
            </a:r>
            <a:r>
              <a:rPr lang="zh-CN" altLang="en-US" sz="2800" dirty="0">
                <a:latin typeface="华文新魏" panose="02010800040101010101" pitchFamily="2" charset="-122"/>
                <a:ea typeface="华文新魏" panose="02010800040101010101" pitchFamily="2" charset="-122"/>
              </a:rPr>
              <a:t>里，面容温和，甚至有几分喜色，仿佛很高兴他</a:t>
            </a:r>
            <a:r>
              <a:rPr lang="zh-CN" altLang="en-US" sz="2800" u="sng" dirty="0">
                <a:latin typeface="华文新魏" panose="02010800040101010101" pitchFamily="2" charset="-122"/>
                <a:ea typeface="华文新魏" panose="02010800040101010101" pitchFamily="2" charset="-122"/>
              </a:rPr>
              <a:t>终于被装进套子</a:t>
            </a:r>
            <a:r>
              <a:rPr lang="zh-CN" altLang="en-US" sz="2800" dirty="0">
                <a:latin typeface="华文新魏" panose="02010800040101010101" pitchFamily="2" charset="-122"/>
                <a:ea typeface="华文新魏" panose="02010800040101010101" pitchFamily="2" charset="-122"/>
              </a:rPr>
              <a:t>，</a:t>
            </a:r>
            <a:r>
              <a:rPr lang="zh-CN" altLang="en-US" sz="2800" u="sng" dirty="0">
                <a:latin typeface="华文新魏" panose="02010800040101010101" pitchFamily="2" charset="-122"/>
                <a:ea typeface="华文新魏" panose="02010800040101010101" pitchFamily="2" charset="-122"/>
              </a:rPr>
              <a:t>从此再也不必出来了</a:t>
            </a:r>
            <a:r>
              <a:rPr lang="zh-CN" altLang="en-US" sz="2800" dirty="0">
                <a:latin typeface="华文新魏" panose="02010800040101010101" pitchFamily="2" charset="-122"/>
                <a:ea typeface="华文新魏" panose="02010800040101010101" pitchFamily="2" charset="-122"/>
              </a:rPr>
              <a:t>。</a:t>
            </a:r>
          </a:p>
        </p:txBody>
      </p:sp>
      <p:sp>
        <p:nvSpPr>
          <p:cNvPr id="35" name="文本框 34">
            <a:extLst>
              <a:ext uri="{FF2B5EF4-FFF2-40B4-BE49-F238E27FC236}">
                <a16:creationId xmlns:a16="http://schemas.microsoft.com/office/drawing/2014/main" id="{54B2AF1A-FF19-4D45-8A40-3DB7A964C359}"/>
              </a:ext>
            </a:extLst>
          </p:cNvPr>
          <p:cNvSpPr txBox="1"/>
          <p:nvPr/>
        </p:nvSpPr>
        <p:spPr>
          <a:xfrm>
            <a:off x="4267200" y="2822199"/>
            <a:ext cx="1219200" cy="75764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200" i="0" u="none" strike="noStrike" kern="1200" cap="none" spc="0" normalizeH="0" baseline="0" noProof="0" dirty="0">
                <a:ln>
                  <a:noFill/>
                </a:ln>
                <a:solidFill>
                  <a:prstClr val="black"/>
                </a:solidFill>
                <a:effectLst/>
                <a:uLnTx/>
                <a:uFillTx/>
                <a:latin typeface="华文琥珀" panose="02010800040101010101" pitchFamily="2" charset="-122"/>
                <a:ea typeface="华文琥珀" panose="02010800040101010101" pitchFamily="2" charset="-122"/>
                <a:cs typeface="Arial"/>
              </a:rPr>
              <a:t>棺木</a:t>
            </a:r>
            <a:endParaRPr kumimoji="0" lang="en-US" altLang="zh-CN" sz="3200" i="0" u="none" strike="noStrike" kern="1200" cap="none" spc="0" normalizeH="0" baseline="0" noProof="0" dirty="0">
              <a:ln>
                <a:noFill/>
              </a:ln>
              <a:solidFill>
                <a:prstClr val="black"/>
              </a:solidFill>
              <a:effectLst/>
              <a:uLnTx/>
              <a:uFillTx/>
              <a:latin typeface="华文琥珀" panose="02010800040101010101" pitchFamily="2" charset="-122"/>
              <a:ea typeface="华文琥珀" panose="02010800040101010101" pitchFamily="2" charset="-122"/>
              <a:cs typeface="Arial"/>
            </a:endParaRPr>
          </a:p>
        </p:txBody>
      </p:sp>
      <p:sp>
        <p:nvSpPr>
          <p:cNvPr id="36" name="文本框 35">
            <a:extLst>
              <a:ext uri="{FF2B5EF4-FFF2-40B4-BE49-F238E27FC236}">
                <a16:creationId xmlns:a16="http://schemas.microsoft.com/office/drawing/2014/main" id="{0C2A4F55-27CF-4C1C-A885-E3CDB7F578F0}"/>
              </a:ext>
            </a:extLst>
          </p:cNvPr>
          <p:cNvSpPr txBox="1"/>
          <p:nvPr/>
        </p:nvSpPr>
        <p:spPr>
          <a:xfrm>
            <a:off x="3640666" y="5516026"/>
            <a:ext cx="6163734" cy="75764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200" i="0" u="none" strike="noStrike" kern="1200" cap="none" spc="0" normalizeH="0" baseline="0" noProof="0" dirty="0">
                <a:ln>
                  <a:noFill/>
                </a:ln>
                <a:solidFill>
                  <a:prstClr val="black"/>
                </a:solidFill>
                <a:effectLst/>
                <a:uLnTx/>
                <a:uFillTx/>
                <a:latin typeface="华文琥珀" panose="02010800040101010101" pitchFamily="2" charset="-122"/>
                <a:ea typeface="华文琥珀" panose="02010800040101010101" pitchFamily="2" charset="-122"/>
                <a:cs typeface="Arial"/>
              </a:rPr>
              <a:t>有形的套子</a:t>
            </a:r>
            <a:r>
              <a:rPr kumimoji="0" lang="en-US" altLang="zh-CN" sz="3200" i="0" u="none" strike="noStrike" kern="1200" cap="none" spc="0" normalizeH="0" baseline="0" noProof="0" dirty="0">
                <a:ln>
                  <a:noFill/>
                </a:ln>
                <a:solidFill>
                  <a:prstClr val="black"/>
                </a:solidFill>
                <a:effectLst/>
                <a:uLnTx/>
                <a:uFillTx/>
                <a:latin typeface="华文琥珀" panose="02010800040101010101" pitchFamily="2" charset="-122"/>
                <a:ea typeface="华文琥珀" panose="02010800040101010101" pitchFamily="2" charset="-122"/>
                <a:cs typeface="Arial"/>
              </a:rPr>
              <a:t>——</a:t>
            </a:r>
            <a:r>
              <a:rPr lang="zh-CN" altLang="en-US" sz="3200" dirty="0">
                <a:solidFill>
                  <a:prstClr val="black"/>
                </a:solidFill>
                <a:latin typeface="华文琥珀" panose="02010800040101010101" pitchFamily="2" charset="-122"/>
                <a:ea typeface="华文琥珀" panose="02010800040101010101" pitchFamily="2" charset="-122"/>
                <a:cs typeface="Arial"/>
              </a:rPr>
              <a:t>困住身体</a:t>
            </a:r>
            <a:endParaRPr kumimoji="0" lang="en-US" altLang="zh-CN" sz="3200" i="0" u="none" strike="noStrike" kern="1200" cap="none" spc="0" normalizeH="0" baseline="0" noProof="0" dirty="0">
              <a:ln>
                <a:noFill/>
              </a:ln>
              <a:solidFill>
                <a:prstClr val="black"/>
              </a:solidFill>
              <a:effectLst/>
              <a:uLnTx/>
              <a:uFillTx/>
              <a:latin typeface="华文琥珀" panose="02010800040101010101" pitchFamily="2" charset="-122"/>
              <a:ea typeface="华文琥珀" panose="02010800040101010101" pitchFamily="2" charset="-122"/>
              <a:cs typeface="Arial"/>
            </a:endParaRPr>
          </a:p>
        </p:txBody>
      </p:sp>
    </p:spTree>
    <p:extLst>
      <p:ext uri="{BB962C8B-B14F-4D97-AF65-F5344CB8AC3E}">
        <p14:creationId xmlns:p14="http://schemas.microsoft.com/office/powerpoint/2010/main" val="39630558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fallOve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childTnLst>
                    </p:cTn>
                  </p:par>
                  <p:par>
                    <p:cTn id="5" fill="hold">
                      <p:stCondLst>
                        <p:cond delay="indefinite"/>
                      </p:stCondLst>
                      <p:childTnLst>
                        <p:par>
                          <p:cTn id="6" fill="hold">
                            <p:stCondLst>
                              <p:cond delay="0"/>
                            </p:stCondLst>
                            <p:childTnLst>
                              <p:par>
                                <p:cTn id="7" presetID="2" presetClass="entr" presetSubtype="4" fill="hold" nodeType="clickEffect">
                                  <p:stCondLst>
                                    <p:cond delay="0"/>
                                  </p:stCondLst>
                                  <p:childTnLst>
                                    <p:set>
                                      <p:cBhvr>
                                        <p:cTn id="8" dur="1" fill="hold">
                                          <p:stCondLst>
                                            <p:cond delay="0"/>
                                          </p:stCondLst>
                                        </p:cTn>
                                        <p:tgtEl>
                                          <p:spTgt spid="32">
                                            <p:txEl>
                                              <p:pRg st="2" end="2"/>
                                            </p:txEl>
                                          </p:spTgt>
                                        </p:tgtEl>
                                        <p:attrNameLst>
                                          <p:attrName>style.visibility</p:attrName>
                                        </p:attrNameLst>
                                      </p:cBhvr>
                                      <p:to>
                                        <p:strVal val="visible"/>
                                      </p:to>
                                    </p:set>
                                    <p:anim calcmode="lin" valueType="num">
                                      <p:cBhvr additive="base">
                                        <p:cTn id="9" dur="500" fill="hold"/>
                                        <p:tgtEl>
                                          <p:spTgt spid="32">
                                            <p:txEl>
                                              <p:pRg st="2" end="2"/>
                                            </p:txEl>
                                          </p:spTgt>
                                        </p:tgtEl>
                                        <p:attrNameLst>
                                          <p:attrName>ppt_x</p:attrName>
                                        </p:attrNameLst>
                                      </p:cBhvr>
                                      <p:tavLst>
                                        <p:tav tm="0">
                                          <p:val>
                                            <p:strVal val="#ppt_x"/>
                                          </p:val>
                                        </p:tav>
                                        <p:tav tm="100000">
                                          <p:val>
                                            <p:strVal val="#ppt_x"/>
                                          </p:val>
                                        </p:tav>
                                      </p:tavLst>
                                    </p:anim>
                                    <p:anim calcmode="lin" valueType="num">
                                      <p:cBhvr additive="base">
                                        <p:cTn id="10" dur="500" fill="hold"/>
                                        <p:tgtEl>
                                          <p:spTgt spid="32">
                                            <p:txEl>
                                              <p:pRg st="2" end="2"/>
                                            </p:txEl>
                                          </p:spTgt>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32">
                                            <p:txEl>
                                              <p:pRg st="3" end="3"/>
                                            </p:txEl>
                                          </p:spTgt>
                                        </p:tgtEl>
                                        <p:attrNameLst>
                                          <p:attrName>style.visibility</p:attrName>
                                        </p:attrNameLst>
                                      </p:cBhvr>
                                      <p:to>
                                        <p:strVal val="visible"/>
                                      </p:to>
                                    </p:set>
                                    <p:anim calcmode="lin" valueType="num">
                                      <p:cBhvr additive="base">
                                        <p:cTn id="13" dur="500" fill="hold"/>
                                        <p:tgtEl>
                                          <p:spTgt spid="3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500" fill="hold"/>
                                        <p:tgtEl>
                                          <p:spTgt spid="34"/>
                                        </p:tgtEl>
                                        <p:attrNameLst>
                                          <p:attrName>ppt_x</p:attrName>
                                        </p:attrNameLst>
                                      </p:cBhvr>
                                      <p:tavLst>
                                        <p:tav tm="0">
                                          <p:val>
                                            <p:strVal val="#ppt_x"/>
                                          </p:val>
                                        </p:tav>
                                        <p:tav tm="100000">
                                          <p:val>
                                            <p:strVal val="#ppt_x"/>
                                          </p:val>
                                        </p:tav>
                                      </p:tavLst>
                                    </p:anim>
                                    <p:anim calcmode="lin" valueType="num">
                                      <p:cBhvr additive="base">
                                        <p:cTn id="20"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additive="base">
                                        <p:cTn id="25" dur="500" fill="hold"/>
                                        <p:tgtEl>
                                          <p:spTgt spid="35"/>
                                        </p:tgtEl>
                                        <p:attrNameLst>
                                          <p:attrName>ppt_x</p:attrName>
                                        </p:attrNameLst>
                                      </p:cBhvr>
                                      <p:tavLst>
                                        <p:tav tm="0">
                                          <p:val>
                                            <p:strVal val="#ppt_x"/>
                                          </p:val>
                                        </p:tav>
                                        <p:tav tm="100000">
                                          <p:val>
                                            <p:strVal val="#ppt_x"/>
                                          </p:val>
                                        </p:tav>
                                      </p:tavLst>
                                    </p:anim>
                                    <p:anim calcmode="lin" valueType="num">
                                      <p:cBhvr additive="base">
                                        <p:cTn id="26"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500" fill="hold"/>
                                        <p:tgtEl>
                                          <p:spTgt spid="33"/>
                                        </p:tgtEl>
                                        <p:attrNameLst>
                                          <p:attrName>ppt_x</p:attrName>
                                        </p:attrNameLst>
                                      </p:cBhvr>
                                      <p:tavLst>
                                        <p:tav tm="0">
                                          <p:val>
                                            <p:strVal val="#ppt_x"/>
                                          </p:val>
                                        </p:tav>
                                        <p:tav tm="100000">
                                          <p:val>
                                            <p:strVal val="#ppt_x"/>
                                          </p:val>
                                        </p:tav>
                                      </p:tavLst>
                                    </p:anim>
                                    <p:anim calcmode="lin" valueType="num">
                                      <p:cBhvr additive="base">
                                        <p:cTn id="32"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additive="base">
                                        <p:cTn id="37" dur="500" fill="hold"/>
                                        <p:tgtEl>
                                          <p:spTgt spid="36"/>
                                        </p:tgtEl>
                                        <p:attrNameLst>
                                          <p:attrName>ppt_x</p:attrName>
                                        </p:attrNameLst>
                                      </p:cBhvr>
                                      <p:tavLst>
                                        <p:tav tm="0">
                                          <p:val>
                                            <p:strVal val="#ppt_x"/>
                                          </p:val>
                                        </p:tav>
                                        <p:tav tm="100000">
                                          <p:val>
                                            <p:strVal val="#ppt_x"/>
                                          </p:val>
                                        </p:tav>
                                      </p:tavLst>
                                    </p:anim>
                                    <p:anim calcmode="lin" valueType="num">
                                      <p:cBhvr additive="base">
                                        <p:cTn id="38"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pic>
        <p:nvPicPr>
          <p:cNvPr id="13" name="图片 12"/>
          <p:cNvPicPr>
            <a:picLocks noChangeAspect="1"/>
          </p:cNvPicPr>
          <p:nvPr/>
        </p:nvPicPr>
        <p:blipFill>
          <a:blip r:embed="rId3" cstate="print"/>
          <a:stretch>
            <a:fillRect/>
          </a:stretch>
        </p:blipFill>
        <p:spPr>
          <a:xfrm>
            <a:off x="10065762" y="0"/>
            <a:ext cx="2029574" cy="3031067"/>
          </a:xfrm>
          <a:prstGeom prst="rect">
            <a:avLst/>
          </a:prstGeom>
        </p:spPr>
      </p:pic>
      <p:sp>
        <p:nvSpPr>
          <p:cNvPr id="32" name="文本框 31">
            <a:extLst>
              <a:ext uri="{FF2B5EF4-FFF2-40B4-BE49-F238E27FC236}">
                <a16:creationId xmlns:a16="http://schemas.microsoft.com/office/drawing/2014/main" id="{14040522-D22B-4A73-9AA0-74FE269A1880}"/>
              </a:ext>
            </a:extLst>
          </p:cNvPr>
          <p:cNvSpPr txBox="1"/>
          <p:nvPr/>
        </p:nvSpPr>
        <p:spPr>
          <a:xfrm>
            <a:off x="270934" y="355601"/>
            <a:ext cx="9956800" cy="38693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Arial"/>
              </a:rPr>
              <a:t>别里科夫身上有哪些套子？</a:t>
            </a:r>
            <a:endPar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Arial"/>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altLang="zh-CN"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Arial"/>
            </a:endParaRPr>
          </a:p>
          <a:p>
            <a:pPr lvl="0">
              <a:lnSpc>
                <a:spcPct val="150000"/>
              </a:lnSpc>
            </a:pPr>
            <a:endParaRPr lang="en-US" altLang="zh-CN" sz="2800" b="1" dirty="0">
              <a:solidFill>
                <a:prstClr val="black"/>
              </a:solidFill>
              <a:latin typeface="楷体" panose="02010609060101010101" pitchFamily="49" charset="-122"/>
              <a:ea typeface="楷体" panose="02010609060101010101" pitchFamily="49" charset="-122"/>
            </a:endParaRPr>
          </a:p>
          <a:p>
            <a:pPr lvl="0">
              <a:lnSpc>
                <a:spcPct val="150000"/>
              </a:lnSpc>
            </a:pPr>
            <a:r>
              <a:rPr lang="zh-CN" altLang="en-US" sz="2800" b="1" dirty="0">
                <a:solidFill>
                  <a:prstClr val="black"/>
                </a:solidFill>
                <a:latin typeface="楷体" panose="02010609060101010101" pitchFamily="49" charset="-122"/>
                <a:ea typeface="楷体" panose="02010609060101010101" pitchFamily="49" charset="-122"/>
              </a:rPr>
              <a:t>歌颂过去、用所教的古代语言躲避现实；只相信政府的告示和报纸文章、对不合规矩的事闷闷不乐、语言“可别出什么乱子”“这种事别传到当局的耳朵里去才好”</a:t>
            </a:r>
            <a:endParaRPr kumimoji="0" lang="zh-CN" altLang="en-US"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Arial"/>
            </a:endParaRPr>
          </a:p>
        </p:txBody>
      </p:sp>
      <p:sp>
        <p:nvSpPr>
          <p:cNvPr id="33" name="文本框 32">
            <a:extLst>
              <a:ext uri="{FF2B5EF4-FFF2-40B4-BE49-F238E27FC236}">
                <a16:creationId xmlns:a16="http://schemas.microsoft.com/office/drawing/2014/main" id="{39EA7E93-E50D-47C9-8AE0-0A62FECABF81}"/>
              </a:ext>
            </a:extLst>
          </p:cNvPr>
          <p:cNvSpPr txBox="1"/>
          <p:nvPr/>
        </p:nvSpPr>
        <p:spPr>
          <a:xfrm>
            <a:off x="270934" y="1336501"/>
            <a:ext cx="7569200" cy="75764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华文琥珀" panose="02010800040101010101" pitchFamily="2" charset="-122"/>
                <a:ea typeface="华文琥珀" panose="02010800040101010101" pitchFamily="2" charset="-122"/>
                <a:cs typeface="Arial"/>
              </a:rPr>
              <a:t>无形的套子：</a:t>
            </a:r>
            <a:endParaRPr kumimoji="0" lang="en-US" altLang="zh-CN" sz="3200" b="0" i="0" u="none" strike="noStrike" kern="1200" cap="none" spc="0" normalizeH="0" baseline="0" noProof="0" dirty="0">
              <a:ln>
                <a:noFill/>
              </a:ln>
              <a:solidFill>
                <a:prstClr val="black"/>
              </a:solidFill>
              <a:effectLst/>
              <a:uLnTx/>
              <a:uFillTx/>
              <a:latin typeface="华文琥珀" panose="02010800040101010101" pitchFamily="2" charset="-122"/>
              <a:ea typeface="华文琥珀" panose="02010800040101010101" pitchFamily="2" charset="-122"/>
              <a:cs typeface="Arial"/>
            </a:endParaRPr>
          </a:p>
        </p:txBody>
      </p:sp>
      <p:sp>
        <p:nvSpPr>
          <p:cNvPr id="36" name="文本框 35">
            <a:extLst>
              <a:ext uri="{FF2B5EF4-FFF2-40B4-BE49-F238E27FC236}">
                <a16:creationId xmlns:a16="http://schemas.microsoft.com/office/drawing/2014/main" id="{0C2A4F55-27CF-4C1C-A885-E3CDB7F578F0}"/>
              </a:ext>
            </a:extLst>
          </p:cNvPr>
          <p:cNvSpPr txBox="1"/>
          <p:nvPr/>
        </p:nvSpPr>
        <p:spPr>
          <a:xfrm>
            <a:off x="3606799" y="4860059"/>
            <a:ext cx="6163734" cy="75764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华文琥珀" panose="02010800040101010101" pitchFamily="2" charset="-122"/>
                <a:ea typeface="华文琥珀" panose="02010800040101010101" pitchFamily="2" charset="-122"/>
                <a:cs typeface="Arial"/>
              </a:rPr>
              <a:t>无形的套子</a:t>
            </a:r>
            <a:r>
              <a:rPr kumimoji="0" lang="en-US" altLang="zh-CN" sz="3200" b="0" i="0" u="none" strike="noStrike" kern="1200" cap="none" spc="0" normalizeH="0" baseline="0" noProof="0" dirty="0">
                <a:ln>
                  <a:noFill/>
                </a:ln>
                <a:solidFill>
                  <a:prstClr val="black"/>
                </a:solidFill>
                <a:effectLst/>
                <a:uLnTx/>
                <a:uFillTx/>
                <a:latin typeface="华文琥珀" panose="02010800040101010101" pitchFamily="2" charset="-122"/>
                <a:ea typeface="华文琥珀" panose="02010800040101010101" pitchFamily="2" charset="-122"/>
                <a:cs typeface="Arial"/>
              </a:rPr>
              <a:t>——</a:t>
            </a:r>
            <a:r>
              <a:rPr kumimoji="0" lang="zh-CN" altLang="en-US" sz="3200" b="0" i="0" u="none" strike="noStrike" kern="1200" cap="none" spc="0" normalizeH="0" baseline="0" noProof="0" dirty="0">
                <a:ln>
                  <a:noFill/>
                </a:ln>
                <a:solidFill>
                  <a:prstClr val="black"/>
                </a:solidFill>
                <a:effectLst/>
                <a:uLnTx/>
                <a:uFillTx/>
                <a:latin typeface="华文琥珀" panose="02010800040101010101" pitchFamily="2" charset="-122"/>
                <a:ea typeface="华文琥珀" panose="02010800040101010101" pitchFamily="2" charset="-122"/>
                <a:cs typeface="Arial"/>
              </a:rPr>
              <a:t>禁锢思想</a:t>
            </a:r>
            <a:endParaRPr kumimoji="0" lang="en-US" altLang="zh-CN" sz="3200" b="0" i="0" u="none" strike="noStrike" kern="1200" cap="none" spc="0" normalizeH="0" baseline="0" noProof="0" dirty="0">
              <a:ln>
                <a:noFill/>
              </a:ln>
              <a:solidFill>
                <a:prstClr val="black"/>
              </a:solidFill>
              <a:effectLst/>
              <a:uLnTx/>
              <a:uFillTx/>
              <a:latin typeface="华文琥珀" panose="02010800040101010101" pitchFamily="2" charset="-122"/>
              <a:ea typeface="华文琥珀" panose="02010800040101010101" pitchFamily="2" charset="-122"/>
              <a:cs typeface="Arial"/>
            </a:endParaRPr>
          </a:p>
        </p:txBody>
      </p:sp>
    </p:spTree>
    <p:extLst>
      <p:ext uri="{BB962C8B-B14F-4D97-AF65-F5344CB8AC3E}">
        <p14:creationId xmlns:p14="http://schemas.microsoft.com/office/powerpoint/2010/main" val="42680785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childTnLst>
                    </p:cTn>
                  </p:par>
                  <p:par>
                    <p:cTn id="5" fill="hold">
                      <p:stCondLst>
                        <p:cond delay="indefinite"/>
                      </p:stCondLst>
                      <p:childTnLst>
                        <p:par>
                          <p:cTn id="6" fill="hold">
                            <p:stCondLst>
                              <p:cond delay="0"/>
                            </p:stCondLst>
                            <p:childTnLst>
                              <p:par>
                                <p:cTn id="7" presetID="2" presetClass="entr" presetSubtype="4" fill="hold" nodeType="clickEffect">
                                  <p:stCondLst>
                                    <p:cond delay="0"/>
                                  </p:stCondLst>
                                  <p:childTnLst>
                                    <p:set>
                                      <p:cBhvr>
                                        <p:cTn id="8" dur="1" fill="hold">
                                          <p:stCondLst>
                                            <p:cond delay="0"/>
                                          </p:stCondLst>
                                        </p:cTn>
                                        <p:tgtEl>
                                          <p:spTgt spid="32">
                                            <p:txEl>
                                              <p:pRg st="3" end="3"/>
                                            </p:txEl>
                                          </p:spTgt>
                                        </p:tgtEl>
                                        <p:attrNameLst>
                                          <p:attrName>style.visibility</p:attrName>
                                        </p:attrNameLst>
                                      </p:cBhvr>
                                      <p:to>
                                        <p:strVal val="visible"/>
                                      </p:to>
                                    </p:set>
                                    <p:anim calcmode="lin" valueType="num">
                                      <p:cBhvr additive="base">
                                        <p:cTn id="9" dur="500" fill="hold"/>
                                        <p:tgtEl>
                                          <p:spTgt spid="32">
                                            <p:txEl>
                                              <p:pRg st="3" end="3"/>
                                            </p:txEl>
                                          </p:spTgt>
                                        </p:tgtEl>
                                        <p:attrNameLst>
                                          <p:attrName>ppt_x</p:attrName>
                                        </p:attrNameLst>
                                      </p:cBhvr>
                                      <p:tavLst>
                                        <p:tav tm="0">
                                          <p:val>
                                            <p:strVal val="#ppt_x"/>
                                          </p:val>
                                        </p:tav>
                                        <p:tav tm="100000">
                                          <p:val>
                                            <p:strVal val="#ppt_x"/>
                                          </p:val>
                                        </p:tav>
                                      </p:tavLst>
                                    </p:anim>
                                    <p:anim calcmode="lin" valueType="num">
                                      <p:cBhvr additive="base">
                                        <p:cTn id="10" dur="500" fill="hold"/>
                                        <p:tgtEl>
                                          <p:spTgt spid="3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500" fill="hold"/>
                                        <p:tgtEl>
                                          <p:spTgt spid="33"/>
                                        </p:tgtEl>
                                        <p:attrNameLst>
                                          <p:attrName>ppt_x</p:attrName>
                                        </p:attrNameLst>
                                      </p:cBhvr>
                                      <p:tavLst>
                                        <p:tav tm="0">
                                          <p:val>
                                            <p:strVal val="#ppt_x"/>
                                          </p:val>
                                        </p:tav>
                                        <p:tav tm="100000">
                                          <p:val>
                                            <p:strVal val="#ppt_x"/>
                                          </p:val>
                                        </p:tav>
                                      </p:tavLst>
                                    </p:anim>
                                    <p:anim calcmode="lin" valueType="num">
                                      <p:cBhvr additive="base">
                                        <p:cTn id="16"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500" fill="hold"/>
                                        <p:tgtEl>
                                          <p:spTgt spid="36"/>
                                        </p:tgtEl>
                                        <p:attrNameLst>
                                          <p:attrName>ppt_x</p:attrName>
                                        </p:attrNameLst>
                                      </p:cBhvr>
                                      <p:tavLst>
                                        <p:tav tm="0">
                                          <p:val>
                                            <p:strVal val="#ppt_x"/>
                                          </p:val>
                                        </p:tav>
                                        <p:tav tm="100000">
                                          <p:val>
                                            <p:strVal val="#ppt_x"/>
                                          </p:val>
                                        </p:tav>
                                      </p:tavLst>
                                    </p:anim>
                                    <p:anim calcmode="lin" valueType="num">
                                      <p:cBhvr additive="base">
                                        <p:cTn id="22"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6"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pic>
        <p:nvPicPr>
          <p:cNvPr id="7" name="图片 6"/>
          <p:cNvPicPr>
            <a:picLocks noChangeAspect="1"/>
          </p:cNvPicPr>
          <p:nvPr/>
        </p:nvPicPr>
        <p:blipFill>
          <a:blip r:embed="rId3" cstate="print"/>
          <a:stretch>
            <a:fillRect/>
          </a:stretch>
        </p:blipFill>
        <p:spPr>
          <a:xfrm>
            <a:off x="1109483" y="0"/>
            <a:ext cx="959998" cy="4385446"/>
          </a:xfrm>
          <a:prstGeom prst="rect">
            <a:avLst/>
          </a:prstGeom>
        </p:spPr>
      </p:pic>
      <p:sp>
        <p:nvSpPr>
          <p:cNvPr id="6" name="文本框 5">
            <a:extLst>
              <a:ext uri="{FF2B5EF4-FFF2-40B4-BE49-F238E27FC236}">
                <a16:creationId xmlns:a16="http://schemas.microsoft.com/office/drawing/2014/main" id="{7F6E3021-4405-4BE6-A34F-672E545335C7}"/>
              </a:ext>
            </a:extLst>
          </p:cNvPr>
          <p:cNvSpPr txBox="1"/>
          <p:nvPr/>
        </p:nvSpPr>
        <p:spPr>
          <a:xfrm>
            <a:off x="2878667" y="3071209"/>
            <a:ext cx="8534400" cy="715581"/>
          </a:xfrm>
          <a:prstGeom prst="rect">
            <a:avLst/>
          </a:prstGeom>
          <a:noFill/>
        </p:spPr>
        <p:txBody>
          <a:bodyPr wrap="square" rtlCol="0">
            <a:spAutoFit/>
          </a:bodyPr>
          <a:lstStyle/>
          <a:p>
            <a:pPr>
              <a:lnSpc>
                <a:spcPct val="150000"/>
              </a:lnSpc>
            </a:pPr>
            <a:r>
              <a:rPr lang="zh-CN" altLang="en-US" sz="3200" b="1" dirty="0">
                <a:latin typeface="黑体" panose="02010609060101010101" pitchFamily="49" charset="-122"/>
                <a:ea typeface="黑体" panose="02010609060101010101" pitchFamily="49" charset="-122"/>
              </a:rPr>
              <a:t>套子：陈旧的观念、遏制思想的制度</a:t>
            </a:r>
            <a:endParaRPr lang="en-US" altLang="zh-CN" sz="3200" b="1"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0067832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3000">
        <p15:prstTrans prst="curtains"/>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grpSp>
        <p:nvGrpSpPr>
          <p:cNvPr id="7" name="组合 6"/>
          <p:cNvGrpSpPr/>
          <p:nvPr/>
        </p:nvGrpSpPr>
        <p:grpSpPr>
          <a:xfrm>
            <a:off x="203200" y="3225800"/>
            <a:ext cx="1811867" cy="3429000"/>
            <a:chOff x="-1923104" y="-819042"/>
            <a:chExt cx="3846207" cy="8162009"/>
          </a:xfrm>
        </p:grpSpPr>
        <p:pic>
          <p:nvPicPr>
            <p:cNvPr id="3" name="图片 2"/>
            <p:cNvPicPr>
              <a:picLocks noChangeAspect="1"/>
            </p:cNvPicPr>
            <p:nvPr/>
          </p:nvPicPr>
          <p:blipFill>
            <a:blip r:embed="rId3" cstate="print"/>
            <a:stretch>
              <a:fillRect/>
            </a:stretch>
          </p:blipFill>
          <p:spPr>
            <a:xfrm>
              <a:off x="-1923104" y="-819042"/>
              <a:ext cx="3846207" cy="8162009"/>
            </a:xfrm>
            <a:prstGeom prst="rect">
              <a:avLst/>
            </a:prstGeom>
          </p:spPr>
        </p:pic>
        <p:pic>
          <p:nvPicPr>
            <p:cNvPr id="5" name="图片 4"/>
            <p:cNvPicPr>
              <a:picLocks noChangeAspect="1"/>
            </p:cNvPicPr>
            <p:nvPr/>
          </p:nvPicPr>
          <p:blipFill>
            <a:blip r:embed="rId4" cstate="print"/>
            <a:stretch>
              <a:fillRect/>
            </a:stretch>
          </p:blipFill>
          <p:spPr>
            <a:xfrm>
              <a:off x="-207776" y="3822539"/>
              <a:ext cx="1430408" cy="1321769"/>
            </a:xfrm>
            <a:prstGeom prst="rect">
              <a:avLst/>
            </a:prstGeom>
          </p:spPr>
        </p:pic>
      </p:grpSp>
      <p:sp>
        <p:nvSpPr>
          <p:cNvPr id="8" name="文本框 7">
            <a:extLst>
              <a:ext uri="{FF2B5EF4-FFF2-40B4-BE49-F238E27FC236}">
                <a16:creationId xmlns:a16="http://schemas.microsoft.com/office/drawing/2014/main" id="{A649E78D-246D-41E3-859C-141D4D749D6C}"/>
              </a:ext>
            </a:extLst>
          </p:cNvPr>
          <p:cNvSpPr txBox="1"/>
          <p:nvPr/>
        </p:nvSpPr>
        <p:spPr>
          <a:xfrm>
            <a:off x="2946400" y="328009"/>
            <a:ext cx="8534400" cy="715581"/>
          </a:xfrm>
          <a:prstGeom prst="rect">
            <a:avLst/>
          </a:prstGeom>
          <a:noFill/>
        </p:spPr>
        <p:txBody>
          <a:bodyPr wrap="square" rtlCol="0">
            <a:spAutoFit/>
          </a:bodyPr>
          <a:lstStyle/>
          <a:p>
            <a:pPr>
              <a:lnSpc>
                <a:spcPct val="150000"/>
              </a:lnSpc>
            </a:pPr>
            <a:r>
              <a:rPr lang="zh-CN" altLang="en-US" sz="3200" b="1" dirty="0">
                <a:latin typeface="黑体" panose="02010609060101010101" pitchFamily="49" charset="-122"/>
                <a:ea typeface="黑体" panose="02010609060101010101" pitchFamily="49" charset="-122"/>
              </a:rPr>
              <a:t>为什么会这种“套子”会将人牢牢套住？</a:t>
            </a:r>
            <a:endParaRPr lang="en-US" altLang="zh-CN" sz="3200" b="1" dirty="0">
              <a:latin typeface="黑体" panose="02010609060101010101" pitchFamily="49" charset="-122"/>
              <a:ea typeface="黑体" panose="02010609060101010101" pitchFamily="49" charset="-122"/>
            </a:endParaRPr>
          </a:p>
        </p:txBody>
      </p:sp>
      <p:sp>
        <p:nvSpPr>
          <p:cNvPr id="9" name="文本框 8">
            <a:extLst>
              <a:ext uri="{FF2B5EF4-FFF2-40B4-BE49-F238E27FC236}">
                <a16:creationId xmlns:a16="http://schemas.microsoft.com/office/drawing/2014/main" id="{B43A798D-0B3E-4DC4-BF4D-C2371D89881D}"/>
              </a:ext>
            </a:extLst>
          </p:cNvPr>
          <p:cNvSpPr txBox="1"/>
          <p:nvPr/>
        </p:nvSpPr>
        <p:spPr>
          <a:xfrm>
            <a:off x="2082800" y="1456266"/>
            <a:ext cx="9906000" cy="5161991"/>
          </a:xfrm>
          <a:prstGeom prst="rect">
            <a:avLst/>
          </a:prstGeom>
          <a:noFill/>
        </p:spPr>
        <p:txBody>
          <a:bodyPr wrap="square" rtlCol="0">
            <a:spAutoFit/>
          </a:bodyPr>
          <a:lstStyle/>
          <a:p>
            <a:pPr>
              <a:lnSpc>
                <a:spcPct val="150000"/>
              </a:lnSpc>
            </a:pPr>
            <a:r>
              <a:rPr lang="zh-CN" altLang="en-US" sz="2800" b="1" dirty="0">
                <a:latin typeface="楷体" panose="02010609060101010101" pitchFamily="49" charset="-122"/>
                <a:ea typeface="楷体" panose="02010609060101010101" pitchFamily="49" charset="-122"/>
              </a:rPr>
              <a:t>    “在当前这个艰苦的时代，政府的当务之急就是</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平息那种头脑不清、濒于疯狂的社会舆论；必须禁止那种人人饶舌的不可名状的街头巷议，以期尽量减少流言蜚语</a:t>
            </a:r>
            <a:r>
              <a:rPr lang="en-US" altLang="zh-CN" sz="2800" b="1" dirty="0">
                <a:latin typeface="楷体" panose="02010609060101010101" pitchFamily="49" charset="-122"/>
                <a:ea typeface="楷体" panose="02010609060101010101" pitchFamily="49" charset="-122"/>
              </a:rPr>
              <a:t>……”</a:t>
            </a:r>
          </a:p>
          <a:p>
            <a:pPr marL="457200" indent="-457200">
              <a:lnSpc>
                <a:spcPct val="150000"/>
              </a:lnSpc>
              <a:buFont typeface="Arial" panose="020B0604020202020204" pitchFamily="34" charset="0"/>
              <a:buChar char="•"/>
            </a:pPr>
            <a:r>
              <a:rPr lang="zh-CN" altLang="en-US" sz="2800" b="1" u="sng" dirty="0">
                <a:solidFill>
                  <a:srgbClr val="FF0000"/>
                </a:solidFill>
                <a:latin typeface="华文新魏" panose="02010800040101010101" pitchFamily="2" charset="-122"/>
                <a:ea typeface="华文新魏" panose="02010800040101010101" pitchFamily="2" charset="-122"/>
              </a:rPr>
              <a:t>暴力手段</a:t>
            </a:r>
            <a:r>
              <a:rPr lang="zh-CN" altLang="en-US" sz="2800" b="1" dirty="0">
                <a:latin typeface="华文新魏" panose="02010800040101010101" pitchFamily="2" charset="-122"/>
                <a:ea typeface="华文新魏" panose="02010800040101010101" pitchFamily="2" charset="-122"/>
              </a:rPr>
              <a:t>镇压、逮捕、流放革命者，查封进步刊物，</a:t>
            </a:r>
            <a:r>
              <a:rPr lang="zh-CN" altLang="en-US" sz="2800" b="1" u="sng" dirty="0">
                <a:solidFill>
                  <a:srgbClr val="FF0000"/>
                </a:solidFill>
                <a:latin typeface="华文新魏" panose="02010800040101010101" pitchFamily="2" charset="-122"/>
                <a:ea typeface="华文新魏" panose="02010800040101010101" pitchFamily="2" charset="-122"/>
              </a:rPr>
              <a:t>禁锢人们的思想言论</a:t>
            </a:r>
            <a:endParaRPr lang="en-US" altLang="zh-CN" sz="2800" b="1" u="sng" dirty="0">
              <a:solidFill>
                <a:srgbClr val="FF0000"/>
              </a:solidFill>
              <a:latin typeface="华文新魏" panose="02010800040101010101" pitchFamily="2" charset="-122"/>
              <a:ea typeface="华文新魏" panose="02010800040101010101" pitchFamily="2" charset="-122"/>
            </a:endParaRPr>
          </a:p>
          <a:p>
            <a:pPr marL="457200" indent="-457200">
              <a:lnSpc>
                <a:spcPct val="150000"/>
              </a:lnSpc>
              <a:buFont typeface="Arial" panose="020B0604020202020204" pitchFamily="34" charset="0"/>
              <a:buChar char="•"/>
            </a:pPr>
            <a:r>
              <a:rPr lang="zh-CN" altLang="en-US" sz="2800" b="1" dirty="0">
                <a:latin typeface="华文新魏" panose="02010800040101010101" pitchFamily="2" charset="-122"/>
                <a:ea typeface="华文新魏" panose="02010800040101010101" pitchFamily="2" charset="-122"/>
              </a:rPr>
              <a:t>全国</a:t>
            </a:r>
            <a:r>
              <a:rPr lang="zh-CN" altLang="en-US" sz="2800" b="1" u="sng" dirty="0">
                <a:solidFill>
                  <a:srgbClr val="FF0000"/>
                </a:solidFill>
                <a:latin typeface="华文新魏" panose="02010800040101010101" pitchFamily="2" charset="-122"/>
                <a:ea typeface="华文新魏" panose="02010800040101010101" pitchFamily="2" charset="-122"/>
              </a:rPr>
              <a:t>警探遍布</a:t>
            </a:r>
            <a:r>
              <a:rPr lang="zh-CN" altLang="en-US" sz="2800" b="1" dirty="0">
                <a:latin typeface="华文新魏" panose="02010800040101010101" pitchFamily="2" charset="-122"/>
                <a:ea typeface="华文新魏" panose="02010800040101010101" pitchFamily="2" charset="-122"/>
              </a:rPr>
              <a:t>，</a:t>
            </a:r>
            <a:r>
              <a:rPr lang="zh-CN" altLang="en-US" sz="2800" b="1" u="sng" dirty="0">
                <a:solidFill>
                  <a:srgbClr val="FF0000"/>
                </a:solidFill>
                <a:latin typeface="华文新魏" panose="02010800040101010101" pitchFamily="2" charset="-122"/>
                <a:ea typeface="华文新魏" panose="02010800040101010101" pitchFamily="2" charset="-122"/>
              </a:rPr>
              <a:t>告密者</a:t>
            </a:r>
            <a:r>
              <a:rPr lang="zh-CN" altLang="en-US" sz="2800" b="1" dirty="0">
                <a:latin typeface="华文新魏" panose="02010800040101010101" pitchFamily="2" charset="-122"/>
                <a:ea typeface="华文新魏" panose="02010800040101010101" pitchFamily="2" charset="-122"/>
              </a:rPr>
              <a:t>横行，竭力维护腐朽没落的沙皇</a:t>
            </a:r>
            <a:r>
              <a:rPr lang="zh-CN" altLang="en-US" sz="2800" b="1" u="sng" dirty="0">
                <a:solidFill>
                  <a:srgbClr val="FF0000"/>
                </a:solidFill>
                <a:latin typeface="华文新魏" panose="02010800040101010101" pitchFamily="2" charset="-122"/>
                <a:ea typeface="华文新魏" panose="02010800040101010101" pitchFamily="2" charset="-122"/>
              </a:rPr>
              <a:t>专制统治</a:t>
            </a:r>
            <a:endParaRPr lang="en-US" altLang="zh-CN" sz="2800" b="1" u="sng" dirty="0">
              <a:solidFill>
                <a:srgbClr val="FF0000"/>
              </a:solidFill>
              <a:latin typeface="华文新魏" panose="02010800040101010101" pitchFamily="2" charset="-122"/>
              <a:ea typeface="华文新魏" panose="02010800040101010101" pitchFamily="2" charset="-122"/>
            </a:endParaRPr>
          </a:p>
          <a:p>
            <a:pPr algn="ctr">
              <a:lnSpc>
                <a:spcPct val="150000"/>
              </a:lnSpc>
            </a:pPr>
            <a:r>
              <a:rPr lang="en-US" altLang="zh-CN" sz="2800" dirty="0">
                <a:latin typeface="华文琥珀" panose="02010800040101010101" pitchFamily="2" charset="-122"/>
                <a:ea typeface="华文琥珀" panose="02010800040101010101" pitchFamily="2" charset="-122"/>
              </a:rPr>
              <a:t>——</a:t>
            </a:r>
            <a:r>
              <a:rPr lang="zh-CN" altLang="en-US" sz="2800" dirty="0">
                <a:latin typeface="华文琥珀" panose="02010800040101010101" pitchFamily="2" charset="-122"/>
                <a:ea typeface="华文琥珀" panose="02010800040101010101" pitchFamily="2" charset="-122"/>
              </a:rPr>
              <a:t>被残酷的专制制度控制</a:t>
            </a:r>
          </a:p>
        </p:txBody>
      </p:sp>
    </p:spTree>
    <p:extLst>
      <p:ext uri="{BB962C8B-B14F-4D97-AF65-F5344CB8AC3E}">
        <p14:creationId xmlns:p14="http://schemas.microsoft.com/office/powerpoint/2010/main" val="30165642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wind"/>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indefinite"/>
                            </p:stCondLst>
                          </p:cTn>
                        </p:par>
                      </p:childTnLst>
                    </p:cTn>
                  </p:par>
                  <p:par>
                    <p:cTn id="5" fill="hold">
                      <p:stCondLst>
                        <p:cond delay="indefinite"/>
                      </p:stCondLst>
                      <p:childTnLst>
                        <p:par>
                          <p:cTn id="6" fill="hold">
                            <p:stCondLst>
                              <p:cond delay="0"/>
                            </p:stCondLst>
                            <p:childTnLst>
                              <p:par>
                                <p:cTn id="7" presetID="2" presetClass="entr" presetSubtype="4" fill="hold" nodeType="clickEffect">
                                  <p:stCondLst>
                                    <p:cond delay="0"/>
                                  </p:stCondLst>
                                  <p:childTnLst>
                                    <p:set>
                                      <p:cBhvr>
                                        <p:cTn id="8" dur="1" fill="hold">
                                          <p:stCondLst>
                                            <p:cond delay="0"/>
                                          </p:stCondLst>
                                        </p:cTn>
                                        <p:tgtEl>
                                          <p:spTgt spid="9">
                                            <p:txEl>
                                              <p:pRg st="0" end="0"/>
                                            </p:txEl>
                                          </p:spTgt>
                                        </p:tgtEl>
                                        <p:attrNameLst>
                                          <p:attrName>style.visibility</p:attrName>
                                        </p:attrNameLst>
                                      </p:cBhvr>
                                      <p:to>
                                        <p:strVal val="visible"/>
                                      </p:to>
                                    </p:set>
                                    <p:anim calcmode="lin" valueType="num">
                                      <p:cBhvr additive="base">
                                        <p:cTn id="9"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0"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 calcmode="lin" valueType="num">
                                      <p:cBhvr additive="base">
                                        <p:cTn id="15"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9">
                                            <p:txEl>
                                              <p:pRg st="2" end="2"/>
                                            </p:txEl>
                                          </p:spTgt>
                                        </p:tgtEl>
                                        <p:attrNameLst>
                                          <p:attrName>style.visibility</p:attrName>
                                        </p:attrNameLst>
                                      </p:cBhvr>
                                      <p:to>
                                        <p:strVal val="visible"/>
                                      </p:to>
                                    </p:set>
                                    <p:anim calcmode="lin" valueType="num">
                                      <p:cBhvr additive="base">
                                        <p:cTn id="21"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 calcmode="lin" valueType="num">
                                      <p:cBhvr additive="base">
                                        <p:cTn id="27"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grpSp>
        <p:nvGrpSpPr>
          <p:cNvPr id="7" name="组合 6"/>
          <p:cNvGrpSpPr/>
          <p:nvPr/>
        </p:nvGrpSpPr>
        <p:grpSpPr>
          <a:xfrm>
            <a:off x="203200" y="3911600"/>
            <a:ext cx="1811867" cy="2743200"/>
            <a:chOff x="-1923104" y="-819042"/>
            <a:chExt cx="3846207" cy="8162009"/>
          </a:xfrm>
        </p:grpSpPr>
        <p:pic>
          <p:nvPicPr>
            <p:cNvPr id="3" name="图片 2"/>
            <p:cNvPicPr>
              <a:picLocks noChangeAspect="1"/>
            </p:cNvPicPr>
            <p:nvPr/>
          </p:nvPicPr>
          <p:blipFill>
            <a:blip r:embed="rId3" cstate="print"/>
            <a:stretch>
              <a:fillRect/>
            </a:stretch>
          </p:blipFill>
          <p:spPr>
            <a:xfrm>
              <a:off x="-1923104" y="-819042"/>
              <a:ext cx="3846207" cy="8162009"/>
            </a:xfrm>
            <a:prstGeom prst="rect">
              <a:avLst/>
            </a:prstGeom>
          </p:spPr>
        </p:pic>
        <p:pic>
          <p:nvPicPr>
            <p:cNvPr id="5" name="图片 4"/>
            <p:cNvPicPr>
              <a:picLocks noChangeAspect="1"/>
            </p:cNvPicPr>
            <p:nvPr/>
          </p:nvPicPr>
          <p:blipFill>
            <a:blip r:embed="rId4" cstate="print"/>
            <a:stretch>
              <a:fillRect/>
            </a:stretch>
          </p:blipFill>
          <p:spPr>
            <a:xfrm>
              <a:off x="-207776" y="3822539"/>
              <a:ext cx="1430408" cy="1321769"/>
            </a:xfrm>
            <a:prstGeom prst="rect">
              <a:avLst/>
            </a:prstGeom>
          </p:spPr>
        </p:pic>
      </p:grpSp>
      <p:sp>
        <p:nvSpPr>
          <p:cNvPr id="9" name="文本框 8">
            <a:extLst>
              <a:ext uri="{FF2B5EF4-FFF2-40B4-BE49-F238E27FC236}">
                <a16:creationId xmlns:a16="http://schemas.microsoft.com/office/drawing/2014/main" id="{B43A798D-0B3E-4DC4-BF4D-C2371D89881D}"/>
              </a:ext>
            </a:extLst>
          </p:cNvPr>
          <p:cNvSpPr txBox="1"/>
          <p:nvPr/>
        </p:nvSpPr>
        <p:spPr>
          <a:xfrm>
            <a:off x="1834309" y="708751"/>
            <a:ext cx="9906000" cy="3869329"/>
          </a:xfrm>
          <a:prstGeom prst="rect">
            <a:avLst/>
          </a:prstGeom>
          <a:noFill/>
        </p:spPr>
        <p:txBody>
          <a:bodyPr wrap="square" rtlCol="0">
            <a:spAutoFit/>
          </a:bodyPr>
          <a:lstStyle/>
          <a:p>
            <a:pPr lvl="0">
              <a:lnSpc>
                <a:spcPct val="150000"/>
              </a:lnSpc>
            </a:pPr>
            <a:r>
              <a:rPr kumimoji="0" lang="zh-CN" altLang="en-US"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Arial"/>
              </a:rPr>
              <a:t>    </a:t>
            </a:r>
            <a:r>
              <a:rPr lang="zh-CN" altLang="zh-CN" sz="2800" b="1" dirty="0">
                <a:latin typeface="楷体" panose="02010609060101010101" pitchFamily="49" charset="-122"/>
                <a:ea typeface="楷体" panose="02010609060101010101" pitchFamily="49" charset="-122"/>
                <a:cs typeface="Times New Roman" panose="02020603050405020304" pitchFamily="18" charset="0"/>
              </a:rPr>
              <a:t>乔治·奥威尔《</a:t>
            </a:r>
            <a:r>
              <a:rPr lang="en-US" altLang="zh-CN" sz="2800" b="1" dirty="0">
                <a:latin typeface="楷体" panose="02010609060101010101" pitchFamily="49" charset="-122"/>
                <a:ea typeface="楷体" panose="02010609060101010101" pitchFamily="49" charset="-122"/>
                <a:cs typeface="Times New Roman" panose="02020603050405020304" pitchFamily="18" charset="0"/>
              </a:rPr>
              <a:t>1984</a:t>
            </a:r>
            <a:r>
              <a:rPr lang="zh-CN" altLang="zh-CN" sz="2800" b="1" dirty="0">
                <a:latin typeface="楷体" panose="02010609060101010101" pitchFamily="49" charset="-122"/>
                <a:ea typeface="楷体" panose="02010609060101010101" pitchFamily="49" charset="-122"/>
                <a:cs typeface="Times New Roman" panose="02020603050405020304" pitchFamily="18" charset="0"/>
              </a:rPr>
              <a:t>》：</a:t>
            </a:r>
            <a:r>
              <a:rPr lang="en-US" altLang="zh-CN" sz="2800" b="1" dirty="0">
                <a:latin typeface="楷体" panose="02010609060101010101" pitchFamily="49" charset="-122"/>
                <a:ea typeface="楷体" panose="02010609060101010101" pitchFamily="49" charset="-122"/>
                <a:cs typeface="Times New Roman" panose="02020603050405020304" pitchFamily="18" charset="0"/>
              </a:rPr>
              <a:t>1984</a:t>
            </a:r>
            <a:r>
              <a:rPr lang="zh-CN" altLang="zh-CN" sz="2800" b="1" dirty="0">
                <a:latin typeface="楷体" panose="02010609060101010101" pitchFamily="49" charset="-122"/>
                <a:ea typeface="楷体" panose="02010609060101010101" pitchFamily="49" charset="-122"/>
                <a:cs typeface="Times New Roman" panose="02020603050405020304" pitchFamily="18" charset="0"/>
              </a:rPr>
              <a:t>年的世界</a:t>
            </a:r>
            <a:r>
              <a:rPr lang="zh-CN" altLang="en-US" sz="2800" b="1" dirty="0">
                <a:latin typeface="楷体" panose="02010609060101010101" pitchFamily="49" charset="-122"/>
                <a:ea typeface="楷体" panose="02010609060101010101" pitchFamily="49" charset="-122"/>
                <a:cs typeface="Times New Roman" panose="02020603050405020304" pitchFamily="18" charset="0"/>
              </a:rPr>
              <a:t>里，各个国家实行</a:t>
            </a:r>
            <a:r>
              <a:rPr lang="zh-CN" altLang="zh-CN" sz="2800" b="1" u="sng" dirty="0">
                <a:solidFill>
                  <a:srgbClr val="FF0000"/>
                </a:solidFill>
                <a:latin typeface="楷体" panose="02010609060101010101" pitchFamily="49" charset="-122"/>
                <a:ea typeface="楷体" panose="02010609060101010101" pitchFamily="49" charset="-122"/>
                <a:cs typeface="Times New Roman" panose="02020603050405020304" pitchFamily="18" charset="0"/>
              </a:rPr>
              <a:t>高度集权统治</a:t>
            </a:r>
            <a:r>
              <a:rPr lang="zh-CN" altLang="zh-CN" sz="2800" b="1" dirty="0">
                <a:latin typeface="楷体" panose="02010609060101010101" pitchFamily="49" charset="-122"/>
                <a:ea typeface="楷体" panose="02010609060101010101" pitchFamily="49" charset="-122"/>
                <a:cs typeface="Times New Roman" panose="02020603050405020304" pitchFamily="18" charset="0"/>
              </a:rPr>
              <a:t>，以改变历史、改变语言（如</a:t>
            </a:r>
            <a:r>
              <a:rPr lang="en-US" altLang="zh-CN" sz="2800" b="1" dirty="0">
                <a:latin typeface="楷体" panose="02010609060101010101" pitchFamily="49" charset="-122"/>
                <a:ea typeface="楷体" panose="02010609060101010101" pitchFamily="49" charset="-122"/>
                <a:cs typeface="Times New Roman" panose="02020603050405020304" pitchFamily="18" charset="0"/>
              </a:rPr>
              <a:t>“</a:t>
            </a:r>
            <a:r>
              <a:rPr lang="zh-CN" altLang="zh-CN" sz="2800" b="1" dirty="0">
                <a:latin typeface="楷体" panose="02010609060101010101" pitchFamily="49" charset="-122"/>
                <a:ea typeface="楷体" panose="02010609060101010101" pitchFamily="49" charset="-122"/>
                <a:cs typeface="Times New Roman" panose="02020603050405020304" pitchFamily="18" charset="0"/>
              </a:rPr>
              <a:t>新话</a:t>
            </a:r>
            <a:r>
              <a:rPr lang="en-US" altLang="zh-CN" sz="2800" b="1" dirty="0">
                <a:latin typeface="楷体" panose="02010609060101010101" pitchFamily="49" charset="-122"/>
                <a:ea typeface="楷体" panose="02010609060101010101" pitchFamily="49" charset="-122"/>
                <a:cs typeface="Times New Roman" panose="02020603050405020304" pitchFamily="18" charset="0"/>
              </a:rPr>
              <a:t>”—Newspeak</a:t>
            </a:r>
            <a:r>
              <a:rPr lang="zh-CN" altLang="zh-CN" sz="2800" b="1" dirty="0">
                <a:latin typeface="楷体" panose="02010609060101010101" pitchFamily="49" charset="-122"/>
                <a:ea typeface="楷体" panose="02010609060101010101" pitchFamily="49" charset="-122"/>
                <a:cs typeface="Times New Roman" panose="02020603050405020304" pitchFamily="18" charset="0"/>
              </a:rPr>
              <a:t>）、打破家庭等极端手段</a:t>
            </a:r>
            <a:r>
              <a:rPr lang="zh-CN" altLang="zh-CN" sz="2800" b="1" u="sng" dirty="0">
                <a:solidFill>
                  <a:srgbClr val="FF0000"/>
                </a:solidFill>
                <a:latin typeface="楷体" panose="02010609060101010101" pitchFamily="49" charset="-122"/>
                <a:ea typeface="楷体" panose="02010609060101010101" pitchFamily="49" charset="-122"/>
                <a:cs typeface="Times New Roman" panose="02020603050405020304" pitchFamily="18" charset="0"/>
              </a:rPr>
              <a:t>钳制人们的思想和本能</a:t>
            </a:r>
            <a:r>
              <a:rPr lang="zh-CN" altLang="zh-CN" sz="2800" b="1" dirty="0">
                <a:latin typeface="楷体" panose="02010609060101010101" pitchFamily="49" charset="-122"/>
                <a:ea typeface="楷体" panose="02010609060101010101" pitchFamily="49" charset="-122"/>
                <a:cs typeface="Times New Roman" panose="02020603050405020304" pitchFamily="18" charset="0"/>
              </a:rPr>
              <a:t>，以具有</a:t>
            </a:r>
            <a:r>
              <a:rPr lang="zh-CN" altLang="zh-CN" sz="2800" b="1" u="sng" dirty="0">
                <a:solidFill>
                  <a:srgbClr val="FF0000"/>
                </a:solidFill>
                <a:latin typeface="楷体" panose="02010609060101010101" pitchFamily="49" charset="-122"/>
                <a:ea typeface="楷体" panose="02010609060101010101" pitchFamily="49" charset="-122"/>
                <a:cs typeface="Times New Roman" panose="02020603050405020304" pitchFamily="18" charset="0"/>
              </a:rPr>
              <a:t>监视与监听功能的</a:t>
            </a:r>
            <a:r>
              <a:rPr lang="en-US" altLang="zh-CN" sz="2800" b="1" u="sng" dirty="0">
                <a:solidFill>
                  <a:srgbClr val="FF0000"/>
                </a:solidFill>
                <a:latin typeface="楷体" panose="02010609060101010101" pitchFamily="49" charset="-122"/>
                <a:ea typeface="楷体" panose="02010609060101010101" pitchFamily="49" charset="-122"/>
                <a:cs typeface="Times New Roman" panose="02020603050405020304" pitchFamily="18" charset="0"/>
              </a:rPr>
              <a:t>“</a:t>
            </a:r>
            <a:r>
              <a:rPr lang="zh-CN" altLang="zh-CN" sz="2800" b="1" u="sng" dirty="0">
                <a:solidFill>
                  <a:srgbClr val="FF0000"/>
                </a:solidFill>
                <a:latin typeface="楷体" panose="02010609060101010101" pitchFamily="49" charset="-122"/>
                <a:ea typeface="楷体" panose="02010609060101010101" pitchFamily="49" charset="-122"/>
                <a:cs typeface="Times New Roman" panose="02020603050405020304" pitchFamily="18" charset="0"/>
              </a:rPr>
              <a:t>电幕</a:t>
            </a:r>
            <a:r>
              <a:rPr lang="en-US" altLang="zh-CN" sz="2800" b="1" u="sng" dirty="0">
                <a:solidFill>
                  <a:srgbClr val="FF0000"/>
                </a:solidFill>
                <a:latin typeface="楷体" panose="02010609060101010101" pitchFamily="49" charset="-122"/>
                <a:ea typeface="楷体" panose="02010609060101010101" pitchFamily="49" charset="-122"/>
                <a:cs typeface="Times New Roman" panose="02020603050405020304" pitchFamily="18" charset="0"/>
              </a:rPr>
              <a:t>”</a:t>
            </a:r>
            <a:r>
              <a:rPr lang="zh-CN" altLang="zh-CN" sz="2800" b="1" dirty="0">
                <a:latin typeface="楷体" panose="02010609060101010101" pitchFamily="49" charset="-122"/>
                <a:ea typeface="楷体" panose="02010609060101010101" pitchFamily="49" charset="-122"/>
                <a:cs typeface="Times New Roman" panose="02020603050405020304" pitchFamily="18" charset="0"/>
              </a:rPr>
              <a:t>（</a:t>
            </a:r>
            <a:r>
              <a:rPr lang="en-US" altLang="zh-CN" sz="2800" b="1" dirty="0">
                <a:latin typeface="楷体" panose="02010609060101010101" pitchFamily="49" charset="-122"/>
                <a:ea typeface="楷体" panose="02010609060101010101" pitchFamily="49" charset="-122"/>
                <a:cs typeface="Times New Roman" panose="02020603050405020304" pitchFamily="18" charset="0"/>
              </a:rPr>
              <a:t>telescreen</a:t>
            </a:r>
            <a:r>
              <a:rPr lang="zh-CN" altLang="zh-CN" sz="2800" b="1" dirty="0">
                <a:latin typeface="楷体" panose="02010609060101010101" pitchFamily="49" charset="-122"/>
                <a:ea typeface="楷体" panose="02010609060101010101" pitchFamily="49" charset="-122"/>
                <a:cs typeface="Times New Roman" panose="02020603050405020304" pitchFamily="18" charset="0"/>
              </a:rPr>
              <a:t>）</a:t>
            </a:r>
            <a:r>
              <a:rPr lang="zh-CN" altLang="zh-CN" sz="2800" b="1" u="sng" dirty="0">
                <a:solidFill>
                  <a:srgbClr val="FF0000"/>
                </a:solidFill>
                <a:latin typeface="楷体" panose="02010609060101010101" pitchFamily="49" charset="-122"/>
                <a:ea typeface="楷体" panose="02010609060101010101" pitchFamily="49" charset="-122"/>
                <a:cs typeface="Times New Roman" panose="02020603050405020304" pitchFamily="18" charset="0"/>
              </a:rPr>
              <a:t>控制人们的行为</a:t>
            </a:r>
            <a:r>
              <a:rPr lang="zh-CN" altLang="zh-CN" sz="2800" b="1" dirty="0">
                <a:latin typeface="楷体" panose="02010609060101010101" pitchFamily="49" charset="-122"/>
                <a:ea typeface="楷体" panose="02010609060101010101" pitchFamily="49" charset="-122"/>
                <a:cs typeface="Times New Roman" panose="02020603050405020304" pitchFamily="18" charset="0"/>
              </a:rPr>
              <a:t>，以对领袖的个人崇拜和对国内外敌人的仇恨维持社会的运转。</a:t>
            </a:r>
            <a:endParaRPr kumimoji="0" lang="zh-CN" altLang="en-US"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Arial"/>
            </a:endParaRPr>
          </a:p>
        </p:txBody>
      </p:sp>
    </p:spTree>
    <p:extLst>
      <p:ext uri="{BB962C8B-B14F-4D97-AF65-F5344CB8AC3E}">
        <p14:creationId xmlns:p14="http://schemas.microsoft.com/office/powerpoint/2010/main" val="37311131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fracture"/>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indefinite"/>
                            </p:stCond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grpSp>
        <p:nvGrpSpPr>
          <p:cNvPr id="7" name="组合 6"/>
          <p:cNvGrpSpPr/>
          <p:nvPr/>
        </p:nvGrpSpPr>
        <p:grpSpPr>
          <a:xfrm>
            <a:off x="203200" y="4910666"/>
            <a:ext cx="1134533" cy="1744133"/>
            <a:chOff x="-1923104" y="-819042"/>
            <a:chExt cx="3846207" cy="8162009"/>
          </a:xfrm>
        </p:grpSpPr>
        <p:pic>
          <p:nvPicPr>
            <p:cNvPr id="3" name="图片 2"/>
            <p:cNvPicPr>
              <a:picLocks noChangeAspect="1"/>
            </p:cNvPicPr>
            <p:nvPr/>
          </p:nvPicPr>
          <p:blipFill>
            <a:blip r:embed="rId3" cstate="print"/>
            <a:stretch>
              <a:fillRect/>
            </a:stretch>
          </p:blipFill>
          <p:spPr>
            <a:xfrm>
              <a:off x="-1923104" y="-819042"/>
              <a:ext cx="3846207" cy="8162009"/>
            </a:xfrm>
            <a:prstGeom prst="rect">
              <a:avLst/>
            </a:prstGeom>
          </p:spPr>
        </p:pic>
        <p:pic>
          <p:nvPicPr>
            <p:cNvPr id="5" name="图片 4"/>
            <p:cNvPicPr>
              <a:picLocks noChangeAspect="1"/>
            </p:cNvPicPr>
            <p:nvPr/>
          </p:nvPicPr>
          <p:blipFill>
            <a:blip r:embed="rId4" cstate="print"/>
            <a:stretch>
              <a:fillRect/>
            </a:stretch>
          </p:blipFill>
          <p:spPr>
            <a:xfrm>
              <a:off x="-207776" y="3822539"/>
              <a:ext cx="1430408" cy="1321769"/>
            </a:xfrm>
            <a:prstGeom prst="rect">
              <a:avLst/>
            </a:prstGeom>
          </p:spPr>
        </p:pic>
      </p:grpSp>
      <p:sp>
        <p:nvSpPr>
          <p:cNvPr id="9" name="文本框 8">
            <a:extLst>
              <a:ext uri="{FF2B5EF4-FFF2-40B4-BE49-F238E27FC236}">
                <a16:creationId xmlns:a16="http://schemas.microsoft.com/office/drawing/2014/main" id="{B43A798D-0B3E-4DC4-BF4D-C2371D89881D}"/>
              </a:ext>
            </a:extLst>
          </p:cNvPr>
          <p:cNvSpPr txBox="1"/>
          <p:nvPr/>
        </p:nvSpPr>
        <p:spPr>
          <a:xfrm>
            <a:off x="203200" y="673030"/>
            <a:ext cx="11785600" cy="4552465"/>
          </a:xfrm>
          <a:prstGeom prst="rect">
            <a:avLst/>
          </a:prstGeom>
          <a:noFill/>
        </p:spPr>
        <p:txBody>
          <a:bodyPr wrap="square" rtlCol="0">
            <a:spAutoFit/>
          </a:bodyPr>
          <a:lstStyle/>
          <a:p>
            <a:pPr lvl="0">
              <a:lnSpc>
                <a:spcPct val="150000"/>
              </a:lnSpc>
            </a:pPr>
            <a:r>
              <a:rPr kumimoji="0" lang="zh-CN" altLang="en-US"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Arial"/>
              </a:rPr>
              <a:t>    </a:t>
            </a:r>
            <a:r>
              <a:rPr lang="zh-CN" altLang="en-US" sz="2800" b="1" dirty="0">
                <a:solidFill>
                  <a:prstClr val="black"/>
                </a:solidFill>
                <a:latin typeface="楷体" panose="02010609060101010101" pitchFamily="49" charset="-122"/>
                <a:ea typeface="楷体" panose="02010609060101010101" pitchFamily="49" charset="-122"/>
              </a:rPr>
              <a:t>“在别里科夫这类人影响下，</a:t>
            </a:r>
            <a:r>
              <a:rPr lang="zh-CN" altLang="en-US" sz="2800" b="1" u="sng" dirty="0">
                <a:solidFill>
                  <a:srgbClr val="FF0000"/>
                </a:solidFill>
                <a:latin typeface="楷体" panose="02010609060101010101" pitchFamily="49" charset="-122"/>
                <a:ea typeface="楷体" panose="02010609060101010101" pitchFamily="49" charset="-122"/>
              </a:rPr>
              <a:t>全城的人战战兢兢生活了十五年</a:t>
            </a:r>
            <a:r>
              <a:rPr lang="zh-CN" altLang="en-US" sz="2800" b="1" dirty="0">
                <a:solidFill>
                  <a:prstClr val="black"/>
                </a:solidFill>
                <a:latin typeface="楷体" panose="02010609060101010101" pitchFamily="49" charset="-122"/>
                <a:ea typeface="楷体" panose="02010609060101010101" pitchFamily="49" charset="-122"/>
              </a:rPr>
              <a:t>，什么事都怕。”</a:t>
            </a:r>
            <a:endParaRPr kumimoji="0" lang="en-US" altLang="zh-CN"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Arial"/>
            </a:endParaRPr>
          </a:p>
          <a:p>
            <a:pPr lvl="0">
              <a:lnSpc>
                <a:spcPct val="150000"/>
              </a:lnSpc>
            </a:pPr>
            <a:r>
              <a:rPr lang="zh-CN" altLang="en-US" sz="2800" b="1" dirty="0">
                <a:latin typeface="楷体" panose="02010609060101010101" pitchFamily="49" charset="-122"/>
                <a:ea typeface="楷体" panose="02010609060101010101" pitchFamily="49" charset="-122"/>
              </a:rPr>
              <a:t>    “说不定有人偷听了我们的谈话了，为了避免我们的谈话被人家误解以致闹出什么乱子起见，我得把我们的谈话内容报告给校长。”</a:t>
            </a:r>
            <a:endParaRPr lang="en-US" altLang="zh-CN" sz="2800" b="1" dirty="0">
              <a:solidFill>
                <a:prstClr val="black"/>
              </a:solidFill>
              <a:latin typeface="楷体" panose="02010609060101010101" pitchFamily="49" charset="-122"/>
              <a:ea typeface="楷体" panose="02010609060101010101" pitchFamily="49" charset="-122"/>
            </a:endParaRPr>
          </a:p>
          <a:p>
            <a:pPr lvl="0" algn="ctr">
              <a:lnSpc>
                <a:spcPct val="150000"/>
              </a:lnSpc>
            </a:pPr>
            <a:endParaRPr lang="en-US" altLang="zh-CN" sz="2800" dirty="0">
              <a:solidFill>
                <a:prstClr val="black"/>
              </a:solidFill>
              <a:latin typeface="华文琥珀" panose="02010800040101010101" pitchFamily="2" charset="-122"/>
              <a:ea typeface="华文琥珀" panose="02010800040101010101" pitchFamily="2" charset="-122"/>
            </a:endParaRPr>
          </a:p>
          <a:p>
            <a:pPr lvl="0">
              <a:lnSpc>
                <a:spcPct val="150000"/>
              </a:lnSpc>
            </a:pPr>
            <a:r>
              <a:rPr lang="en-US" altLang="zh-CN" sz="2800" dirty="0">
                <a:solidFill>
                  <a:prstClr val="black"/>
                </a:solidFill>
                <a:latin typeface="黑体" panose="02010609060101010101" pitchFamily="49" charset="-122"/>
                <a:ea typeface="黑体" panose="02010609060101010101" pitchFamily="49" charset="-122"/>
              </a:rPr>
              <a:t>             ——</a:t>
            </a:r>
            <a:r>
              <a:rPr lang="zh-CN" altLang="en-US" sz="2800" dirty="0">
                <a:solidFill>
                  <a:prstClr val="black"/>
                </a:solidFill>
                <a:latin typeface="黑体" panose="02010609060101010101" pitchFamily="49" charset="-122"/>
                <a:ea typeface="黑体" panose="02010609060101010101" pitchFamily="49" charset="-122"/>
              </a:rPr>
              <a:t>专制制度维护者在</a:t>
            </a:r>
            <a:r>
              <a:rPr lang="zh-CN" altLang="en-US" sz="2800" dirty="0">
                <a:solidFill>
                  <a:prstClr val="black"/>
                </a:solidFill>
                <a:latin typeface="华文琥珀" panose="02010800040101010101" pitchFamily="2" charset="-122"/>
                <a:ea typeface="华文琥珀" panose="02010800040101010101" pitchFamily="2" charset="-122"/>
              </a:rPr>
              <a:t>精神上的压制：</a:t>
            </a:r>
            <a:endParaRPr lang="en-US" altLang="zh-CN" sz="2800" dirty="0">
              <a:solidFill>
                <a:prstClr val="black"/>
              </a:solidFill>
              <a:latin typeface="华文琥珀" panose="02010800040101010101" pitchFamily="2" charset="-122"/>
              <a:ea typeface="华文琥珀" panose="02010800040101010101" pitchFamily="2" charset="-122"/>
            </a:endParaRPr>
          </a:p>
          <a:p>
            <a:pPr lvl="0" algn="ctr">
              <a:lnSpc>
                <a:spcPct val="150000"/>
              </a:lnSpc>
            </a:pPr>
            <a:r>
              <a:rPr lang="zh-CN" altLang="en-US" sz="2800" dirty="0">
                <a:solidFill>
                  <a:prstClr val="black"/>
                </a:solidFill>
                <a:latin typeface="华文琥珀" panose="02010800040101010101" pitchFamily="2" charset="-122"/>
                <a:ea typeface="华文琥珀" panose="02010800040101010101" pitchFamily="2" charset="-122"/>
              </a:rPr>
              <a:t>                                 潜移默化</a:t>
            </a:r>
            <a:r>
              <a:rPr lang="zh-CN" altLang="en-US" sz="2800" dirty="0">
                <a:solidFill>
                  <a:prstClr val="black"/>
                </a:solidFill>
                <a:latin typeface="黑体" panose="02010609060101010101" pitchFamily="49" charset="-122"/>
                <a:ea typeface="黑体" panose="02010609060101010101" pitchFamily="49" charset="-122"/>
              </a:rPr>
              <a:t>地让人产生</a:t>
            </a:r>
            <a:r>
              <a:rPr lang="zh-CN" altLang="en-US" sz="2800" dirty="0">
                <a:solidFill>
                  <a:prstClr val="black"/>
                </a:solidFill>
                <a:latin typeface="华文琥珀" panose="02010800040101010101" pitchFamily="2" charset="-122"/>
                <a:ea typeface="华文琥珀" panose="02010800040101010101" pitchFamily="2" charset="-122"/>
              </a:rPr>
              <a:t>恐惧</a:t>
            </a:r>
            <a:r>
              <a:rPr lang="zh-CN" altLang="en-US" sz="2800" dirty="0">
                <a:solidFill>
                  <a:prstClr val="black"/>
                </a:solidFill>
                <a:latin typeface="黑体" panose="02010609060101010101" pitchFamily="49" charset="-122"/>
                <a:ea typeface="黑体" panose="02010609060101010101" pitchFamily="49" charset="-122"/>
              </a:rPr>
              <a:t>之感</a:t>
            </a:r>
            <a:endParaRPr kumimoji="0" lang="zh-CN" altLang="en-US" sz="2800" b="0" i="0" u="none" strike="noStrike" kern="1200" cap="none" spc="0" normalizeH="0" baseline="0" noProof="0" dirty="0">
              <a:ln>
                <a:noFill/>
              </a:ln>
              <a:solidFill>
                <a:prstClr val="black"/>
              </a:solidFill>
              <a:effectLst/>
              <a:uLnTx/>
              <a:uFillTx/>
              <a:latin typeface="华文琥珀" panose="02010800040101010101" pitchFamily="2" charset="-122"/>
              <a:ea typeface="华文琥珀" panose="02010800040101010101" pitchFamily="2" charset="-122"/>
              <a:cs typeface="Arial"/>
            </a:endParaRPr>
          </a:p>
        </p:txBody>
      </p:sp>
    </p:spTree>
    <p:extLst>
      <p:ext uri="{BB962C8B-B14F-4D97-AF65-F5344CB8AC3E}">
        <p14:creationId xmlns:p14="http://schemas.microsoft.com/office/powerpoint/2010/main" val="27238005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crush"/>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indefinite"/>
                            </p:stCondLst>
                          </p:cTn>
                        </p:par>
                      </p:childTnLst>
                    </p:cTn>
                  </p:par>
                  <p:par>
                    <p:cTn id="5" fill="hold">
                      <p:stCondLst>
                        <p:cond delay="indefinite"/>
                      </p:stCondLst>
                      <p:childTnLst>
                        <p:par>
                          <p:cTn id="6" fill="hold">
                            <p:stCondLst>
                              <p:cond delay="0"/>
                            </p:stCondLst>
                            <p:childTnLst>
                              <p:par>
                                <p:cTn id="7" presetID="2" presetClass="entr" presetSubtype="4" fill="hold" nodeType="clickEffect">
                                  <p:stCondLst>
                                    <p:cond delay="0"/>
                                  </p:stCondLst>
                                  <p:childTnLst>
                                    <p:set>
                                      <p:cBhvr>
                                        <p:cTn id="8" dur="1" fill="hold">
                                          <p:stCondLst>
                                            <p:cond delay="0"/>
                                          </p:stCondLst>
                                        </p:cTn>
                                        <p:tgtEl>
                                          <p:spTgt spid="9">
                                            <p:txEl>
                                              <p:pRg st="0" end="0"/>
                                            </p:txEl>
                                          </p:spTgt>
                                        </p:tgtEl>
                                        <p:attrNameLst>
                                          <p:attrName>style.visibility</p:attrName>
                                        </p:attrNameLst>
                                      </p:cBhvr>
                                      <p:to>
                                        <p:strVal val="visible"/>
                                      </p:to>
                                    </p:set>
                                    <p:anim calcmode="lin" valueType="num">
                                      <p:cBhvr additive="base">
                                        <p:cTn id="9"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0"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 calcmode="lin" valueType="num">
                                      <p:cBhvr additive="base">
                                        <p:cTn id="15"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9">
                                            <p:txEl>
                                              <p:pRg st="3" end="3"/>
                                            </p:txEl>
                                          </p:spTgt>
                                        </p:tgtEl>
                                        <p:attrNameLst>
                                          <p:attrName>style.visibility</p:attrName>
                                        </p:attrNameLst>
                                      </p:cBhvr>
                                      <p:to>
                                        <p:strVal val="visible"/>
                                      </p:to>
                                    </p:set>
                                    <p:anim calcmode="lin" valueType="num">
                                      <p:cBhvr additive="base">
                                        <p:cTn id="21"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9">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9">
                                            <p:txEl>
                                              <p:pRg st="4" end="4"/>
                                            </p:txEl>
                                          </p:spTgt>
                                        </p:tgtEl>
                                        <p:attrNameLst>
                                          <p:attrName>style.visibility</p:attrName>
                                        </p:attrNameLst>
                                      </p:cBhvr>
                                      <p:to>
                                        <p:strVal val="visible"/>
                                      </p:to>
                                    </p:set>
                                    <p:anim calcmode="lin" valueType="num">
                                      <p:cBhvr additive="base">
                                        <p:cTn id="25"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0926" y="4961467"/>
            <a:ext cx="2926813" cy="1644869"/>
          </a:xfrm>
          <a:prstGeom prst="rect">
            <a:avLst/>
          </a:prstGeom>
        </p:spPr>
      </p:pic>
      <p:sp>
        <p:nvSpPr>
          <p:cNvPr id="2" name="矩形 1">
            <a:extLst>
              <a:ext uri="{FF2B5EF4-FFF2-40B4-BE49-F238E27FC236}">
                <a16:creationId xmlns:a16="http://schemas.microsoft.com/office/drawing/2014/main" id="{561640D8-AE25-4C45-83E9-59E30FB88BE3}"/>
              </a:ext>
            </a:extLst>
          </p:cNvPr>
          <p:cNvSpPr/>
          <p:nvPr/>
        </p:nvSpPr>
        <p:spPr>
          <a:xfrm>
            <a:off x="641859" y="939917"/>
            <a:ext cx="11243732" cy="3251083"/>
          </a:xfrm>
          <a:prstGeom prst="rect">
            <a:avLst/>
          </a:prstGeom>
        </p:spPr>
        <p:txBody>
          <a:bodyPr wrap="square">
            <a:spAutoFit/>
          </a:bodyPr>
          <a:lstStyle/>
          <a:p>
            <a:pPr indent="266700" algn="just">
              <a:lnSpc>
                <a:spcPct val="150000"/>
              </a:lnSpc>
              <a:spcAft>
                <a:spcPts val="0"/>
              </a:spcAft>
            </a:pPr>
            <a:r>
              <a:rPr lang="en-US" altLang="zh-CN" sz="2800" b="1" kern="100" dirty="0">
                <a:latin typeface="等线" panose="02010600030101010101" pitchFamily="2" charset="-122"/>
                <a:ea typeface="楷体" panose="02010609060101010101" pitchFamily="49" charset="-122"/>
                <a:cs typeface="Times New Roman" panose="02020603050405020304" pitchFamily="18" charset="0"/>
              </a:rPr>
              <a:t>【</a:t>
            </a:r>
            <a:r>
              <a:rPr lang="zh-CN" altLang="zh-CN" sz="2800" b="1" kern="100" dirty="0">
                <a:latin typeface="等线" panose="02010600030101010101" pitchFamily="2" charset="-122"/>
                <a:ea typeface="楷体" panose="02010609060101010101" pitchFamily="49" charset="-122"/>
                <a:cs typeface="Times New Roman" panose="02020603050405020304" pitchFamily="18" charset="0"/>
              </a:rPr>
              <a:t>原文片段</a:t>
            </a:r>
            <a:r>
              <a:rPr lang="en-US" altLang="zh-CN" sz="2800" b="1" kern="100" dirty="0">
                <a:latin typeface="等线" panose="02010600030101010101" pitchFamily="2" charset="-122"/>
                <a:ea typeface="楷体" panose="02010609060101010101" pitchFamily="49" charset="-122"/>
                <a:cs typeface="Times New Roman" panose="02020603050405020304" pitchFamily="18" charset="0"/>
              </a:rPr>
              <a:t>】</a:t>
            </a:r>
          </a:p>
          <a:p>
            <a:pPr indent="266700" algn="just">
              <a:lnSpc>
                <a:spcPct val="150000"/>
              </a:lnSpc>
              <a:spcAft>
                <a:spcPts val="0"/>
              </a:spcAft>
            </a:pPr>
            <a:r>
              <a:rPr lang="en-US" altLang="zh-CN" sz="2800" b="1" kern="100" dirty="0">
                <a:latin typeface="等线" panose="02010600030101010101" pitchFamily="2" charset="-122"/>
                <a:ea typeface="楷体" panose="02010609060101010101" pitchFamily="49" charset="-122"/>
                <a:cs typeface="Times New Roman" panose="02020603050405020304" pitchFamily="18" charset="0"/>
              </a:rPr>
              <a:t>     </a:t>
            </a:r>
            <a:r>
              <a:rPr lang="zh-CN" altLang="zh-CN" sz="2800" b="1" kern="100" dirty="0">
                <a:latin typeface="等线" panose="02010600030101010101" pitchFamily="2" charset="-122"/>
                <a:ea typeface="楷体" panose="02010609060101010101" pitchFamily="49" charset="-122"/>
                <a:cs typeface="Times New Roman" panose="02020603050405020304" pitchFamily="18" charset="0"/>
              </a:rPr>
              <a:t>看别人作假，听别人说谎，如若你不容忍这种虚伪，别人就管你叫傻瓜。你只好忍气吞声，任人侮辱，不敢公开声称</a:t>
            </a:r>
            <a:r>
              <a:rPr lang="zh-CN" altLang="en-US" sz="2800" b="1" kern="100" dirty="0">
                <a:latin typeface="等线" panose="02010600030101010101" pitchFamily="2" charset="-122"/>
                <a:ea typeface="楷体" panose="02010609060101010101" pitchFamily="49" charset="-122"/>
                <a:cs typeface="Times New Roman" panose="02020603050405020304" pitchFamily="18" charset="0"/>
              </a:rPr>
              <a:t>你</a:t>
            </a:r>
            <a:r>
              <a:rPr lang="zh-CN" altLang="zh-CN" sz="2800" b="1" kern="100" dirty="0">
                <a:latin typeface="等线" panose="02010600030101010101" pitchFamily="2" charset="-122"/>
                <a:ea typeface="楷体" panose="02010609060101010101" pitchFamily="49" charset="-122"/>
                <a:cs typeface="Times New Roman" panose="02020603050405020304" pitchFamily="18" charset="0"/>
              </a:rPr>
              <a:t>站在正直自由的人们的一边，你只好说谎、陪笑。</a:t>
            </a:r>
            <a:r>
              <a:rPr lang="zh-CN" altLang="zh-CN" sz="2800" b="1" u="sng" kern="100" dirty="0">
                <a:latin typeface="等线" panose="02010600030101010101" pitchFamily="2" charset="-122"/>
                <a:ea typeface="楷体" panose="02010609060101010101" pitchFamily="49" charset="-122"/>
                <a:cs typeface="Times New Roman" panose="02020603050405020304" pitchFamily="18" charset="0"/>
              </a:rPr>
              <a:t>凡此种种只是为了混口饭吃，有个温暖的小窝，捞个分文不值的一官半职！</a:t>
            </a:r>
            <a:endParaRPr lang="zh-CN" altLang="zh-CN" sz="2800" b="1" u="sng" kern="100" dirty="0">
              <a:latin typeface="等线" panose="02010600030101010101" pitchFamily="2" charset="-122"/>
              <a:ea typeface="等线"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7184867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3000">
        <p15:prstTrans prst="peelOff"/>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14267" y="4635123"/>
            <a:ext cx="3488266" cy="1967382"/>
          </a:xfrm>
          <a:prstGeom prst="rect">
            <a:avLst/>
          </a:prstGeom>
        </p:spPr>
      </p:pic>
      <p:sp>
        <p:nvSpPr>
          <p:cNvPr id="5" name="矩形 4">
            <a:extLst>
              <a:ext uri="{FF2B5EF4-FFF2-40B4-BE49-F238E27FC236}">
                <a16:creationId xmlns:a16="http://schemas.microsoft.com/office/drawing/2014/main" id="{C3D84760-DFC1-45CF-AB97-39AC63DFBC97}"/>
              </a:ext>
            </a:extLst>
          </p:cNvPr>
          <p:cNvSpPr/>
          <p:nvPr/>
        </p:nvSpPr>
        <p:spPr>
          <a:xfrm>
            <a:off x="320126" y="889117"/>
            <a:ext cx="11243732" cy="3322641"/>
          </a:xfrm>
          <a:prstGeom prst="rect">
            <a:avLst/>
          </a:prstGeom>
        </p:spPr>
        <p:txBody>
          <a:bodyPr wrap="square">
            <a:spAutoFit/>
          </a:bodyPr>
          <a:lstStyle/>
          <a:p>
            <a:pPr indent="266700" algn="just">
              <a:lnSpc>
                <a:spcPct val="150000"/>
              </a:lnSpc>
              <a:spcAft>
                <a:spcPts val="0"/>
              </a:spcAft>
            </a:pPr>
            <a:endParaRPr lang="en-US" altLang="zh-CN" sz="2800" b="1" kern="100" dirty="0">
              <a:latin typeface="等线" panose="02010600030101010101" pitchFamily="2" charset="-122"/>
              <a:ea typeface="楷体" panose="02010609060101010101" pitchFamily="49" charset="-122"/>
              <a:cs typeface="Times New Roman" panose="02020603050405020304" pitchFamily="18" charset="0"/>
            </a:endParaRPr>
          </a:p>
          <a:p>
            <a:pPr indent="266700" algn="just">
              <a:lnSpc>
                <a:spcPct val="150000"/>
              </a:lnSpc>
              <a:spcAft>
                <a:spcPts val="0"/>
              </a:spcAft>
            </a:pPr>
            <a:r>
              <a:rPr lang="zh-CN" altLang="en-US" sz="2800" b="1" kern="100" dirty="0">
                <a:latin typeface="等线" panose="02010600030101010101" pitchFamily="2" charset="-122"/>
                <a:ea typeface="楷体" panose="02010609060101010101" pitchFamily="49" charset="-122"/>
                <a:cs typeface="Times New Roman" panose="02020603050405020304" pitchFamily="18" charset="0"/>
              </a:rPr>
              <a:t>    捷克著名思想家瓦茨拉夫</a:t>
            </a:r>
            <a:r>
              <a:rPr lang="en-US" altLang="zh-CN" sz="2800" b="1" kern="100" dirty="0">
                <a:latin typeface="华文琥珀" panose="02010800040101010101" pitchFamily="2" charset="-122"/>
                <a:ea typeface="华文琥珀" panose="02010800040101010101" pitchFamily="2" charset="-122"/>
                <a:cs typeface="Times New Roman" panose="02020603050405020304" pitchFamily="18" charset="0"/>
              </a:rPr>
              <a:t>·</a:t>
            </a:r>
            <a:r>
              <a:rPr lang="zh-CN" altLang="en-US" sz="2800" b="1" kern="100" dirty="0">
                <a:latin typeface="等线" panose="02010600030101010101" pitchFamily="2" charset="-122"/>
                <a:ea typeface="楷体" panose="02010609060101010101" pitchFamily="49" charset="-122"/>
                <a:cs typeface="Times New Roman" panose="02020603050405020304" pitchFamily="18" charset="0"/>
              </a:rPr>
              <a:t>哈维尔常常提到一个案例：</a:t>
            </a:r>
            <a:endParaRPr lang="en-US" altLang="zh-CN" sz="2800" b="1" kern="100" dirty="0">
              <a:latin typeface="等线" panose="02010600030101010101" pitchFamily="2" charset="-122"/>
              <a:ea typeface="楷体" panose="02010609060101010101" pitchFamily="49" charset="-122"/>
              <a:cs typeface="Times New Roman" panose="02020603050405020304" pitchFamily="18" charset="0"/>
            </a:endParaRPr>
          </a:p>
          <a:p>
            <a:pPr indent="266700" algn="just">
              <a:lnSpc>
                <a:spcPct val="150000"/>
              </a:lnSpc>
              <a:spcAft>
                <a:spcPts val="0"/>
              </a:spcAft>
            </a:pPr>
            <a:r>
              <a:rPr lang="en-US" altLang="zh-CN" sz="2800" b="1" kern="100" dirty="0">
                <a:latin typeface="等线" panose="02010600030101010101" pitchFamily="2" charset="-122"/>
                <a:ea typeface="楷体" panose="02010609060101010101" pitchFamily="49" charset="-122"/>
                <a:cs typeface="Times New Roman" panose="02020603050405020304" pitchFamily="18" charset="0"/>
              </a:rPr>
              <a:t>    </a:t>
            </a:r>
            <a:r>
              <a:rPr lang="zh-CN" altLang="en-US" sz="2800" b="1" kern="100" dirty="0">
                <a:latin typeface="等线" panose="02010600030101010101" pitchFamily="2" charset="-122"/>
                <a:ea typeface="楷体" panose="02010609060101010101" pitchFamily="49" charset="-122"/>
                <a:cs typeface="Times New Roman" panose="02020603050405020304" pitchFamily="18" charset="0"/>
              </a:rPr>
              <a:t>某家蔬菜店的经理在他的橱窗里贴了一个标语：“全世界无产者，联合起来！”</a:t>
            </a:r>
            <a:endParaRPr lang="en-US" altLang="zh-CN" sz="2800" b="1" kern="100" dirty="0">
              <a:latin typeface="等线" panose="02010600030101010101" pitchFamily="2" charset="-122"/>
              <a:ea typeface="楷体" panose="02010609060101010101" pitchFamily="49" charset="-122"/>
              <a:cs typeface="Times New Roman" panose="02020603050405020304" pitchFamily="18" charset="0"/>
            </a:endParaRPr>
          </a:p>
          <a:p>
            <a:pPr indent="266700" algn="just">
              <a:lnSpc>
                <a:spcPct val="150000"/>
              </a:lnSpc>
              <a:spcAft>
                <a:spcPts val="0"/>
              </a:spcAft>
            </a:pPr>
            <a:r>
              <a:rPr lang="zh-CN" altLang="en-US" sz="2800" b="1" kern="100" dirty="0">
                <a:latin typeface="等线" panose="02010600030101010101" pitchFamily="2" charset="-122"/>
                <a:ea typeface="楷体" panose="02010609060101010101" pitchFamily="49" charset="-122"/>
                <a:cs typeface="Times New Roman" panose="02020603050405020304" pitchFamily="18" charset="0"/>
              </a:rPr>
              <a:t>      </a:t>
            </a:r>
            <a:r>
              <a:rPr lang="en-US" altLang="zh-CN" sz="2800" b="1" kern="100" dirty="0">
                <a:latin typeface="等线" panose="02010600030101010101" pitchFamily="2" charset="-122"/>
                <a:ea typeface="楷体" panose="02010609060101010101" pitchFamily="49" charset="-122"/>
                <a:cs typeface="Times New Roman" panose="02020603050405020304" pitchFamily="18" charset="0"/>
              </a:rPr>
              <a:t>——</a:t>
            </a:r>
            <a:r>
              <a:rPr lang="zh-CN" altLang="en-US" sz="3200" b="1" kern="100" dirty="0">
                <a:latin typeface="黑体" panose="02010609060101010101" pitchFamily="49" charset="-122"/>
                <a:ea typeface="黑体" panose="02010609060101010101" pitchFamily="49" charset="-122"/>
                <a:cs typeface="Times New Roman" panose="02020603050405020304" pitchFamily="18" charset="0"/>
              </a:rPr>
              <a:t>出于</a:t>
            </a:r>
            <a:r>
              <a:rPr lang="zh-CN" altLang="en-US" sz="3200" b="1" u="sng" kern="100" dirty="0">
                <a:solidFill>
                  <a:srgbClr val="FF0000"/>
                </a:solidFill>
                <a:latin typeface="黑体" panose="02010609060101010101" pitchFamily="49" charset="-122"/>
                <a:ea typeface="黑体" panose="02010609060101010101" pitchFamily="49" charset="-122"/>
                <a:cs typeface="Times New Roman" panose="02020603050405020304" pitchFamily="18" charset="0"/>
              </a:rPr>
              <a:t>恐惧</a:t>
            </a:r>
            <a:r>
              <a:rPr lang="zh-CN" altLang="en-US" sz="3200" b="1" kern="100" dirty="0">
                <a:latin typeface="黑体" panose="02010609060101010101" pitchFamily="49" charset="-122"/>
                <a:ea typeface="黑体" panose="02010609060101010101" pitchFamily="49" charset="-122"/>
                <a:cs typeface="Times New Roman" panose="02020603050405020304" pitchFamily="18" charset="0"/>
              </a:rPr>
              <a:t>的心理惟命是从，保证自身的安全。</a:t>
            </a:r>
            <a:endParaRPr lang="zh-CN" altLang="zh-CN" sz="2800" b="1" kern="100" dirty="0">
              <a:latin typeface="黑体" panose="02010609060101010101" pitchFamily="49" charset="-122"/>
              <a:ea typeface="黑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15277259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
        <p15:prstTrans prst="pageCurlDouble"/>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childTnLst>
                    </p:cTn>
                  </p:par>
                  <p:par>
                    <p:cTn id="5" fill="hold" nodeType="clickPar">
                      <p:stCondLst>
                        <p:cond delay="indefinite"/>
                      </p:stCondLst>
                      <p:childTnLst>
                        <p:par>
                          <p:cTn id="6" fill="hold" nodeType="withGroup">
                            <p:stCondLst>
                              <p:cond delay="indefinite"/>
                            </p:stCond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 calcmode="lin" valueType="num">
                                      <p:cBhvr additive="base">
                                        <p:cTn id="11"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 calcmode="lin" valueType="num">
                                      <p:cBhvr additive="base">
                                        <p:cTn id="17"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pic>
        <p:nvPicPr>
          <p:cNvPr id="7" name="图片 6"/>
          <p:cNvPicPr>
            <a:picLocks noChangeAspect="1"/>
          </p:cNvPicPr>
          <p:nvPr/>
        </p:nvPicPr>
        <p:blipFill>
          <a:blip r:embed="rId3" cstate="print"/>
          <a:stretch>
            <a:fillRect/>
          </a:stretch>
        </p:blipFill>
        <p:spPr>
          <a:xfrm>
            <a:off x="11299462" y="0"/>
            <a:ext cx="689338" cy="2760133"/>
          </a:xfrm>
          <a:prstGeom prst="rect">
            <a:avLst/>
          </a:prstGeom>
        </p:spPr>
      </p:pic>
      <p:sp>
        <p:nvSpPr>
          <p:cNvPr id="3" name="矩形 2">
            <a:extLst>
              <a:ext uri="{FF2B5EF4-FFF2-40B4-BE49-F238E27FC236}">
                <a16:creationId xmlns:a16="http://schemas.microsoft.com/office/drawing/2014/main" id="{7391AB6D-6C98-4833-9615-B0FC7081C82C}"/>
              </a:ext>
            </a:extLst>
          </p:cNvPr>
          <p:cNvSpPr/>
          <p:nvPr/>
        </p:nvSpPr>
        <p:spPr>
          <a:xfrm>
            <a:off x="0" y="179137"/>
            <a:ext cx="11074401" cy="4515660"/>
          </a:xfrm>
          <a:prstGeom prst="rect">
            <a:avLst/>
          </a:prstGeom>
        </p:spPr>
        <p:txBody>
          <a:bodyPr wrap="square">
            <a:spAutoFit/>
          </a:bodyPr>
          <a:lstStyle/>
          <a:p>
            <a:pPr>
              <a:lnSpc>
                <a:spcPct val="150000"/>
              </a:lnSpc>
            </a:pPr>
            <a:r>
              <a:rPr lang="en-US" altLang="zh-CN" sz="2800" b="1" dirty="0">
                <a:latin typeface="楷体" panose="02010609060101010101" pitchFamily="49" charset="-122"/>
                <a:ea typeface="楷体" panose="02010609060101010101" pitchFamily="49" charset="-122"/>
                <a:cs typeface="Times New Roman" panose="02020603050405020304" pitchFamily="18" charset="0"/>
              </a:rPr>
              <a:t>   </a:t>
            </a:r>
            <a:r>
              <a:rPr lang="zh-CN" altLang="zh-CN" sz="2800" b="1" dirty="0">
                <a:latin typeface="楷体" panose="02010609060101010101" pitchFamily="49" charset="-122"/>
                <a:ea typeface="楷体" panose="02010609060101010101" pitchFamily="49" charset="-122"/>
                <a:cs typeface="Times New Roman" panose="02020603050405020304" pitchFamily="18" charset="0"/>
              </a:rPr>
              <a:t>“我们这些教师都是有思想、很正派的人，受过图格涅夫和谢德林的陶冶”</a:t>
            </a:r>
            <a:endParaRPr lang="en-US" altLang="zh-CN" sz="2800" b="1" dirty="0">
              <a:latin typeface="楷体" panose="02010609060101010101" pitchFamily="49" charset="-122"/>
              <a:ea typeface="楷体" panose="02010609060101010101" pitchFamily="49" charset="-122"/>
              <a:cs typeface="Times New Roman" panose="02020603050405020304" pitchFamily="18" charset="0"/>
            </a:endParaRPr>
          </a:p>
          <a:p>
            <a:pPr>
              <a:lnSpc>
                <a:spcPct val="150000"/>
              </a:lnSpc>
            </a:pPr>
            <a:r>
              <a:rPr lang="en-US" altLang="zh-CN" sz="2800" b="1" dirty="0">
                <a:latin typeface="楷体" panose="02010609060101010101" pitchFamily="49" charset="-122"/>
                <a:ea typeface="楷体" panose="02010609060101010101" pitchFamily="49" charset="-122"/>
                <a:cs typeface="Times New Roman" panose="02020603050405020304" pitchFamily="18" charset="0"/>
              </a:rPr>
              <a:t>   </a:t>
            </a:r>
          </a:p>
          <a:p>
            <a:pPr>
              <a:lnSpc>
                <a:spcPct val="150000"/>
              </a:lnSpc>
            </a:pPr>
            <a:endParaRPr lang="en-US" altLang="zh-CN" sz="2800" b="1" dirty="0">
              <a:latin typeface="楷体" panose="02010609060101010101" pitchFamily="49" charset="-122"/>
              <a:ea typeface="楷体" panose="02010609060101010101" pitchFamily="49" charset="-122"/>
              <a:cs typeface="Times New Roman" panose="02020603050405020304" pitchFamily="18" charset="0"/>
            </a:endParaRPr>
          </a:p>
          <a:p>
            <a:pPr>
              <a:lnSpc>
                <a:spcPct val="150000"/>
              </a:lnSpc>
            </a:pPr>
            <a:r>
              <a:rPr lang="en-US" altLang="zh-CN" sz="2800" b="1" dirty="0">
                <a:latin typeface="楷体" panose="02010609060101010101" pitchFamily="49" charset="-122"/>
                <a:ea typeface="楷体" panose="02010609060101010101" pitchFamily="49" charset="-122"/>
                <a:cs typeface="Times New Roman" panose="02020603050405020304" pitchFamily="18" charset="0"/>
              </a:rPr>
              <a:t>    </a:t>
            </a:r>
          </a:p>
          <a:p>
            <a:pPr>
              <a:lnSpc>
                <a:spcPct val="150000"/>
              </a:lnSpc>
            </a:pPr>
            <a:r>
              <a:rPr lang="en-US" altLang="zh-CN" sz="2800" b="1" dirty="0">
                <a:latin typeface="楷体" panose="02010609060101010101" pitchFamily="49" charset="-122"/>
                <a:ea typeface="楷体" panose="02010609060101010101" pitchFamily="49" charset="-122"/>
                <a:cs typeface="Times New Roman" panose="02020603050405020304" pitchFamily="18" charset="0"/>
              </a:rPr>
              <a:t>    </a:t>
            </a:r>
            <a:r>
              <a:rPr lang="zh-CN" altLang="zh-CN" sz="2800" b="1" dirty="0">
                <a:latin typeface="楷体" panose="02010609060101010101" pitchFamily="49" charset="-122"/>
                <a:ea typeface="楷体" panose="02010609060101010101" pitchFamily="49" charset="-122"/>
                <a:cs typeface="Times New Roman" panose="02020603050405020304" pitchFamily="18" charset="0"/>
              </a:rPr>
              <a:t>“我们从墓园回去的时候，露出犹豫和谦虚的脸相，谁也不肯露出快活的感情”</a:t>
            </a:r>
            <a:endParaRPr lang="zh-CN" altLang="en-US" sz="4800" b="1" dirty="0">
              <a:latin typeface="楷体" panose="02010609060101010101" pitchFamily="49" charset="-122"/>
              <a:ea typeface="楷体" panose="02010609060101010101" pitchFamily="49" charset="-122"/>
            </a:endParaRPr>
          </a:p>
        </p:txBody>
      </p:sp>
      <p:sp>
        <p:nvSpPr>
          <p:cNvPr id="8" name="文本框 7">
            <a:extLst>
              <a:ext uri="{FF2B5EF4-FFF2-40B4-BE49-F238E27FC236}">
                <a16:creationId xmlns:a16="http://schemas.microsoft.com/office/drawing/2014/main" id="{D33BED12-4AD6-4138-832A-1A70A8DAF9DC}"/>
              </a:ext>
            </a:extLst>
          </p:cNvPr>
          <p:cNvSpPr txBox="1"/>
          <p:nvPr/>
        </p:nvSpPr>
        <p:spPr>
          <a:xfrm>
            <a:off x="491066" y="1549230"/>
            <a:ext cx="8534400" cy="715581"/>
          </a:xfrm>
          <a:prstGeom prst="rect">
            <a:avLst/>
          </a:prstGeom>
          <a:noFill/>
        </p:spPr>
        <p:txBody>
          <a:bodyPr wrap="square" rtlCol="0">
            <a:spAutoFit/>
          </a:bodyPr>
          <a:lstStyle/>
          <a:p>
            <a:pPr>
              <a:lnSpc>
                <a:spcPct val="150000"/>
              </a:lnSpc>
            </a:pPr>
            <a:r>
              <a:rPr lang="zh-CN" altLang="en-US" sz="3200" b="1" dirty="0">
                <a:latin typeface="黑体" panose="02010609060101010101" pitchFamily="49" charset="-122"/>
                <a:ea typeface="黑体" panose="02010609060101010101" pitchFamily="49" charset="-122"/>
              </a:rPr>
              <a:t>“我的举动素来在各方面都称得起是正人君子”</a:t>
            </a:r>
            <a:endParaRPr lang="en-US" altLang="zh-CN" sz="3200" b="1" dirty="0">
              <a:latin typeface="黑体" panose="02010609060101010101" pitchFamily="49" charset="-122"/>
              <a:ea typeface="黑体" panose="02010609060101010101" pitchFamily="49" charset="-122"/>
            </a:endParaRPr>
          </a:p>
        </p:txBody>
      </p:sp>
      <p:sp>
        <p:nvSpPr>
          <p:cNvPr id="11" name="文本框 10">
            <a:extLst>
              <a:ext uri="{FF2B5EF4-FFF2-40B4-BE49-F238E27FC236}">
                <a16:creationId xmlns:a16="http://schemas.microsoft.com/office/drawing/2014/main" id="{6A5B51B9-72A2-4CF6-99D7-7D72F7DC5F70}"/>
              </a:ext>
            </a:extLst>
          </p:cNvPr>
          <p:cNvSpPr txBox="1"/>
          <p:nvPr/>
        </p:nvSpPr>
        <p:spPr>
          <a:xfrm>
            <a:off x="643466" y="5108130"/>
            <a:ext cx="8534400" cy="715581"/>
          </a:xfrm>
          <a:prstGeom prst="rect">
            <a:avLst/>
          </a:prstGeom>
          <a:noFill/>
        </p:spPr>
        <p:txBody>
          <a:bodyPr wrap="square" rtlCol="0">
            <a:spAutoFit/>
          </a:bodyPr>
          <a:lstStyle/>
          <a:p>
            <a:pPr>
              <a:lnSpc>
                <a:spcPct val="150000"/>
              </a:lnSpc>
            </a:pPr>
            <a:r>
              <a:rPr lang="zh-CN" altLang="en-US" sz="3200" b="1" dirty="0">
                <a:latin typeface="黑体" panose="02010609060101010101" pitchFamily="49" charset="-122"/>
                <a:ea typeface="黑体" panose="02010609060101010101" pitchFamily="49" charset="-122"/>
              </a:rPr>
              <a:t>“他脸色发青，比乌云还要阴沉”</a:t>
            </a:r>
            <a:endParaRPr lang="en-US" altLang="zh-CN" sz="3200" b="1" dirty="0">
              <a:latin typeface="黑体" panose="02010609060101010101" pitchFamily="49" charset="-122"/>
              <a:ea typeface="黑体" panose="02010609060101010101" pitchFamily="49" charset="-122"/>
            </a:endParaRPr>
          </a:p>
        </p:txBody>
      </p:sp>
      <p:sp>
        <p:nvSpPr>
          <p:cNvPr id="12" name="文本框 11">
            <a:extLst>
              <a:ext uri="{FF2B5EF4-FFF2-40B4-BE49-F238E27FC236}">
                <a16:creationId xmlns:a16="http://schemas.microsoft.com/office/drawing/2014/main" id="{29C2E56C-303C-43DA-A45D-F38266244730}"/>
              </a:ext>
            </a:extLst>
          </p:cNvPr>
          <p:cNvSpPr txBox="1"/>
          <p:nvPr/>
        </p:nvSpPr>
        <p:spPr>
          <a:xfrm>
            <a:off x="2861732" y="2471478"/>
            <a:ext cx="6163734" cy="75764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black"/>
                </a:solidFill>
                <a:effectLst/>
                <a:uLnTx/>
                <a:uFillTx/>
                <a:latin typeface="华文琥珀" panose="02010800040101010101" pitchFamily="2" charset="-122"/>
                <a:ea typeface="华文琥珀" panose="02010800040101010101" pitchFamily="2" charset="-122"/>
                <a:cs typeface="Arial"/>
              </a:rPr>
              <a:t>——</a:t>
            </a:r>
            <a:r>
              <a:rPr kumimoji="0" lang="zh-CN" altLang="en-US" sz="3200" b="0" i="0" u="none" strike="noStrike" kern="1200" cap="none" spc="0" normalizeH="0" baseline="0" noProof="0" dirty="0">
                <a:ln>
                  <a:noFill/>
                </a:ln>
                <a:solidFill>
                  <a:prstClr val="black"/>
                </a:solidFill>
                <a:effectLst/>
                <a:uLnTx/>
                <a:uFillTx/>
                <a:latin typeface="华文琥珀" panose="02010800040101010101" pitchFamily="2" charset="-122"/>
                <a:ea typeface="华文琥珀" panose="02010800040101010101" pitchFamily="2" charset="-122"/>
                <a:cs typeface="Arial"/>
              </a:rPr>
              <a:t>自以为是的正派作风</a:t>
            </a:r>
            <a:endParaRPr kumimoji="0" lang="en-US" altLang="zh-CN" sz="3200" b="0" i="0" u="none" strike="noStrike" kern="1200" cap="none" spc="0" normalizeH="0" baseline="0" noProof="0" dirty="0">
              <a:ln>
                <a:noFill/>
              </a:ln>
              <a:solidFill>
                <a:prstClr val="black"/>
              </a:solidFill>
              <a:effectLst/>
              <a:uLnTx/>
              <a:uFillTx/>
              <a:latin typeface="华文琥珀" panose="02010800040101010101" pitchFamily="2" charset="-122"/>
              <a:ea typeface="华文琥珀" panose="02010800040101010101" pitchFamily="2" charset="-122"/>
              <a:cs typeface="Arial"/>
            </a:endParaRPr>
          </a:p>
        </p:txBody>
      </p:sp>
      <p:sp>
        <p:nvSpPr>
          <p:cNvPr id="13" name="文本框 12">
            <a:extLst>
              <a:ext uri="{FF2B5EF4-FFF2-40B4-BE49-F238E27FC236}">
                <a16:creationId xmlns:a16="http://schemas.microsoft.com/office/drawing/2014/main" id="{2E59E5F5-646F-455C-A27E-C959A09894B7}"/>
              </a:ext>
            </a:extLst>
          </p:cNvPr>
          <p:cNvSpPr txBox="1"/>
          <p:nvPr/>
        </p:nvSpPr>
        <p:spPr>
          <a:xfrm>
            <a:off x="2861732" y="5882978"/>
            <a:ext cx="6163734" cy="75764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black"/>
                </a:solidFill>
                <a:effectLst/>
                <a:uLnTx/>
                <a:uFillTx/>
                <a:latin typeface="华文琥珀" panose="02010800040101010101" pitchFamily="2" charset="-122"/>
                <a:ea typeface="华文琥珀" panose="02010800040101010101" pitchFamily="2" charset="-122"/>
                <a:cs typeface="Arial"/>
              </a:rPr>
              <a:t>——</a:t>
            </a:r>
            <a:r>
              <a:rPr kumimoji="0" lang="zh-CN" altLang="en-US" sz="3200" b="0" i="0" u="none" strike="noStrike" kern="1200" cap="none" spc="0" normalizeH="0" baseline="0" noProof="0" dirty="0">
                <a:ln>
                  <a:noFill/>
                </a:ln>
                <a:solidFill>
                  <a:prstClr val="black"/>
                </a:solidFill>
                <a:effectLst/>
                <a:uLnTx/>
                <a:uFillTx/>
                <a:latin typeface="华文琥珀" panose="02010800040101010101" pitchFamily="2" charset="-122"/>
                <a:ea typeface="华文琥珀" panose="02010800040101010101" pitchFamily="2" charset="-122"/>
                <a:cs typeface="Arial"/>
              </a:rPr>
              <a:t>刻板颓丧的表情</a:t>
            </a:r>
            <a:endParaRPr kumimoji="0" lang="en-US" altLang="zh-CN" sz="3200" b="0" i="0" u="none" strike="noStrike" kern="1200" cap="none" spc="0" normalizeH="0" baseline="0" noProof="0" dirty="0">
              <a:ln>
                <a:noFill/>
              </a:ln>
              <a:solidFill>
                <a:prstClr val="black"/>
              </a:solidFill>
              <a:effectLst/>
              <a:uLnTx/>
              <a:uFillTx/>
              <a:latin typeface="华文琥珀" panose="02010800040101010101" pitchFamily="2" charset="-122"/>
              <a:ea typeface="华文琥珀" panose="02010800040101010101" pitchFamily="2" charset="-122"/>
              <a:cs typeface="Arial"/>
            </a:endParaRPr>
          </a:p>
        </p:txBody>
      </p:sp>
      <p:sp>
        <p:nvSpPr>
          <p:cNvPr id="4" name="爆炸形: 8 pt  3">
            <a:extLst>
              <a:ext uri="{FF2B5EF4-FFF2-40B4-BE49-F238E27FC236}">
                <a16:creationId xmlns:a16="http://schemas.microsoft.com/office/drawing/2014/main" id="{DAF59DDC-C53D-4DC5-89CF-C3576BE799EC}"/>
              </a:ext>
            </a:extLst>
          </p:cNvPr>
          <p:cNvSpPr/>
          <p:nvPr/>
        </p:nvSpPr>
        <p:spPr>
          <a:xfrm>
            <a:off x="8170335" y="4521370"/>
            <a:ext cx="2904066" cy="1930230"/>
          </a:xfrm>
          <a:prstGeom prst="irregularSeal1">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zh-CN" altLang="en-US" sz="2800" b="1" dirty="0">
                <a:latin typeface="黑体" panose="02010609060101010101" pitchFamily="49" charset="-122"/>
                <a:ea typeface="黑体" panose="02010609060101010101" pitchFamily="49" charset="-122"/>
              </a:rPr>
              <a:t>越来越像！</a:t>
            </a:r>
          </a:p>
        </p:txBody>
      </p:sp>
    </p:spTree>
    <p:extLst>
      <p:ext uri="{BB962C8B-B14F-4D97-AF65-F5344CB8AC3E}">
        <p14:creationId xmlns:p14="http://schemas.microsoft.com/office/powerpoint/2010/main" val="42770096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
        <p15:prstTrans prst="airplane"/>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childTnLst>
                    </p:cTn>
                  </p:par>
                  <p:par>
                    <p:cTn id="5" fill="hold">
                      <p:stCondLst>
                        <p:cond delay="indefinite"/>
                      </p:stCondLst>
                      <p:childTnLst>
                        <p:par>
                          <p:cTn id="6" fill="hold">
                            <p:stCondLst>
                              <p:cond delay="0"/>
                            </p:stCondLst>
                            <p:childTnLst>
                              <p:par>
                                <p:cTn id="7" presetID="2" presetClass="entr" presetSubtype="4" fill="hold" grpId="0" nodeType="clickEffect">
                                  <p:stCondLst>
                                    <p:cond delay="0"/>
                                  </p:stCondLst>
                                  <p:childTnLst>
                                    <p:set>
                                      <p:cBhvr>
                                        <p:cTn id="8" dur="1" fill="hold">
                                          <p:stCondLst>
                                            <p:cond delay="0"/>
                                          </p:stCondLst>
                                        </p:cTn>
                                        <p:tgtEl>
                                          <p:spTgt spid="8"/>
                                        </p:tgtEl>
                                        <p:attrNameLst>
                                          <p:attrName>style.visibility</p:attrName>
                                        </p:attrNameLst>
                                      </p:cBhvr>
                                      <p:to>
                                        <p:strVal val="visible"/>
                                      </p:to>
                                    </p:set>
                                    <p:anim calcmode="lin" valueType="num">
                                      <p:cBhvr additive="base">
                                        <p:cTn id="9" dur="500" fill="hold"/>
                                        <p:tgtEl>
                                          <p:spTgt spid="8"/>
                                        </p:tgtEl>
                                        <p:attrNameLst>
                                          <p:attrName>ppt_x</p:attrName>
                                        </p:attrNameLst>
                                      </p:cBhvr>
                                      <p:tavLst>
                                        <p:tav tm="0">
                                          <p:val>
                                            <p:strVal val="#ppt_x"/>
                                          </p:val>
                                        </p:tav>
                                        <p:tav tm="100000">
                                          <p:val>
                                            <p:strVal val="#ppt_x"/>
                                          </p:val>
                                        </p:tav>
                                      </p:tavLst>
                                    </p:anim>
                                    <p:anim calcmode="lin" valueType="num">
                                      <p:cBhvr additive="base">
                                        <p:cTn id="1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ppt_x"/>
                                          </p:val>
                                        </p:tav>
                                        <p:tav tm="100000">
                                          <p:val>
                                            <p:strVal val="#ppt_x"/>
                                          </p:val>
                                        </p:tav>
                                      </p:tavLst>
                                    </p:anim>
                                    <p:anim calcmode="lin" valueType="num">
                                      <p:cBhvr additive="base">
                                        <p:cTn id="3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p:bldP spid="13" grpId="0"/>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00B39631-55FB-41E4-A639-4BAFCEBE71B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1697" y="2934252"/>
            <a:ext cx="2688606" cy="3776132"/>
          </a:xfrm>
          <a:prstGeom prst="rect">
            <a:avLst/>
          </a:prstGeom>
          <a:ln>
            <a:noFill/>
          </a:ln>
          <a:effectLst>
            <a:softEdge rad="112500"/>
          </a:effectLst>
        </p:spPr>
      </p:pic>
      <p:sp>
        <p:nvSpPr>
          <p:cNvPr id="6" name="矩形 5">
            <a:extLst>
              <a:ext uri="{FF2B5EF4-FFF2-40B4-BE49-F238E27FC236}">
                <a16:creationId xmlns:a16="http://schemas.microsoft.com/office/drawing/2014/main" id="{A1CBC965-CF90-41C7-8F6C-A167D9464537}"/>
              </a:ext>
            </a:extLst>
          </p:cNvPr>
          <p:cNvSpPr/>
          <p:nvPr/>
        </p:nvSpPr>
        <p:spPr>
          <a:xfrm>
            <a:off x="0" y="672549"/>
            <a:ext cx="12192000" cy="1930337"/>
          </a:xfrm>
          <a:prstGeom prst="rect">
            <a:avLst/>
          </a:prstGeom>
        </p:spPr>
        <p:txBody>
          <a:bodyPr wrap="square">
            <a:spAutoFit/>
          </a:bodyPr>
          <a:lstStyle/>
          <a:p>
            <a:pPr indent="266700" algn="just">
              <a:lnSpc>
                <a:spcPct val="150000"/>
              </a:lnSpc>
              <a:spcAft>
                <a:spcPts val="0"/>
              </a:spcAft>
            </a:pPr>
            <a:r>
              <a:rPr lang="en-US" altLang="zh-CN" sz="2800" b="1" kern="100" dirty="0">
                <a:latin typeface="楷体" panose="02010609060101010101" pitchFamily="49" charset="-122"/>
                <a:ea typeface="楷体" panose="02010609060101010101" pitchFamily="49" charset="-122"/>
                <a:cs typeface="Times New Roman" panose="02020603050405020304" pitchFamily="18" charset="0"/>
              </a:rPr>
              <a:t>   </a:t>
            </a:r>
            <a:r>
              <a:rPr lang="zh-CN" altLang="zh-CN" sz="2800" b="1" kern="100" dirty="0">
                <a:latin typeface="楷体" panose="02010609060101010101" pitchFamily="49" charset="-122"/>
                <a:ea typeface="楷体" panose="02010609060101010101" pitchFamily="49" charset="-122"/>
                <a:cs typeface="Times New Roman" panose="02020603050405020304" pitchFamily="18" charset="0"/>
              </a:rPr>
              <a:t>乔治·奥威尔</a:t>
            </a:r>
            <a:r>
              <a:rPr lang="en-US" altLang="zh-CN" sz="2800" b="1" kern="100" dirty="0">
                <a:latin typeface="楷体" panose="02010609060101010101" pitchFamily="49" charset="-122"/>
                <a:ea typeface="楷体" panose="02010609060101010101" pitchFamily="49" charset="-122"/>
                <a:cs typeface="Times New Roman" panose="02020603050405020304" pitchFamily="18" charset="0"/>
              </a:rPr>
              <a:t>1937</a:t>
            </a:r>
            <a:r>
              <a:rPr lang="zh-CN" altLang="zh-CN" sz="2800" b="1" kern="100" dirty="0">
                <a:latin typeface="楷体" panose="02010609060101010101" pitchFamily="49" charset="-122"/>
                <a:ea typeface="楷体" panose="02010609060101010101" pitchFamily="49" charset="-122"/>
                <a:cs typeface="Times New Roman" panose="02020603050405020304" pitchFamily="18" charset="0"/>
              </a:rPr>
              <a:t>年从西班牙内战战场归来，对苏联所控制的西班牙共和派表面上代表进步、民主，却进行政治及人身迫害、思想控制的种种做法感到愤慨，写就《动物农庄》</a:t>
            </a:r>
            <a:r>
              <a:rPr lang="zh-CN" altLang="en-US" sz="2800" b="1" kern="100" dirty="0">
                <a:latin typeface="楷体" panose="02010609060101010101" pitchFamily="49" charset="-122"/>
                <a:ea typeface="楷体" panose="02010609060101010101" pitchFamily="49" charset="-122"/>
                <a:cs typeface="Times New Roman" panose="02020603050405020304" pitchFamily="18" charset="0"/>
              </a:rPr>
              <a:t>。</a:t>
            </a:r>
            <a:endParaRPr lang="zh-CN" altLang="zh-CN" sz="2800" b="1" kern="100" dirty="0">
              <a:latin typeface="楷体" panose="02010609060101010101" pitchFamily="49" charset="-122"/>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36798187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Click="0">
        <p15:prstTrans prst="origami"/>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00B39631-55FB-41E4-A639-4BAFCEBE71B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2551" y="1352417"/>
            <a:ext cx="2688606" cy="3776132"/>
          </a:xfrm>
          <a:prstGeom prst="rect">
            <a:avLst/>
          </a:prstGeom>
          <a:ln>
            <a:noFill/>
          </a:ln>
          <a:effectLst>
            <a:softEdge rad="112500"/>
          </a:effectLst>
        </p:spPr>
      </p:pic>
      <p:sp>
        <p:nvSpPr>
          <p:cNvPr id="6" name="矩形 5">
            <a:extLst>
              <a:ext uri="{FF2B5EF4-FFF2-40B4-BE49-F238E27FC236}">
                <a16:creationId xmlns:a16="http://schemas.microsoft.com/office/drawing/2014/main" id="{A1CBC965-CF90-41C7-8F6C-A167D9464537}"/>
              </a:ext>
            </a:extLst>
          </p:cNvPr>
          <p:cNvSpPr/>
          <p:nvPr/>
        </p:nvSpPr>
        <p:spPr>
          <a:xfrm>
            <a:off x="3505201" y="1952150"/>
            <a:ext cx="8334248" cy="2576667"/>
          </a:xfrm>
          <a:prstGeom prst="rect">
            <a:avLst/>
          </a:prstGeom>
        </p:spPr>
        <p:txBody>
          <a:bodyPr wrap="square">
            <a:spAutoFit/>
          </a:bodyPr>
          <a:lstStyle/>
          <a:p>
            <a:pPr lvl="0" indent="266700" algn="just">
              <a:lnSpc>
                <a:spcPct val="150000"/>
              </a:lnSpc>
            </a:pP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   “我最害怕的是，我以为自己是那只特别的、清醒的又无可奈何的猪，到头来其实也只是埋头吃食的一员。”</a:t>
            </a:r>
            <a:endPar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endParaRPr>
          </a:p>
          <a:p>
            <a:pPr lvl="0" indent="266700" algn="r">
              <a:lnSpc>
                <a:spcPct val="150000"/>
              </a:lnSpc>
            </a:pPr>
            <a:r>
              <a:rPr kumimoji="0" lang="en-US" altLang="zh-CN"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a:t>
            </a:r>
            <a:r>
              <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乔治</a:t>
            </a:r>
            <a:r>
              <a:rPr kumimoji="0" lang="en-US" altLang="zh-CN"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a:t>
            </a:r>
            <a:r>
              <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奥威尔</a:t>
            </a:r>
            <a:r>
              <a:rPr kumimoji="0" lang="en-US" altLang="zh-CN"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a:t>
            </a:r>
            <a:r>
              <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动物农庄</a:t>
            </a:r>
            <a:r>
              <a:rPr kumimoji="0" lang="en-US" altLang="zh-CN"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a:t>
            </a:r>
            <a:endParaRPr kumimoji="0" lang="zh-CN" altLang="zh-CN"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618236828"/>
      </p:ext>
    </p:extLst>
  </p:cSld>
  <p:clrMapOvr>
    <a:masterClrMapping/>
  </p:clrMapOvr>
  <mc:AlternateContent xmlns:mc="http://schemas.openxmlformats.org/markup-compatibility/2006" xmlns:p14="http://schemas.microsoft.com/office/powerpoint/2010/main">
    <mc:Choice Requires="p14">
      <p:transition spd="slow" p14:dur="1200" advClick="0">
        <p:dissolve/>
      </p:transition>
    </mc:Choice>
    <mc:Fallback xmlns="">
      <p:transition spd="slow" advClick="0">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grpSp>
        <p:nvGrpSpPr>
          <p:cNvPr id="5" name="组合 4"/>
          <p:cNvGrpSpPr/>
          <p:nvPr/>
        </p:nvGrpSpPr>
        <p:grpSpPr>
          <a:xfrm>
            <a:off x="0" y="3149601"/>
            <a:ext cx="3801266" cy="3708399"/>
            <a:chOff x="2559981" y="-3133234"/>
            <a:chExt cx="7243776" cy="8595227"/>
          </a:xfrm>
        </p:grpSpPr>
        <p:pic>
          <p:nvPicPr>
            <p:cNvPr id="3" name="图片 2"/>
            <p:cNvPicPr>
              <a:picLocks noChangeAspect="1"/>
            </p:cNvPicPr>
            <p:nvPr/>
          </p:nvPicPr>
          <p:blipFill>
            <a:blip r:embed="rId3" cstate="print"/>
            <a:stretch>
              <a:fillRect/>
            </a:stretch>
          </p:blipFill>
          <p:spPr>
            <a:xfrm>
              <a:off x="2559981" y="-3133234"/>
              <a:ext cx="7243776" cy="8595227"/>
            </a:xfrm>
            <a:prstGeom prst="rect">
              <a:avLst/>
            </a:prstGeom>
          </p:spPr>
        </p:pic>
        <p:sp>
          <p:nvSpPr>
            <p:cNvPr id="4" name="椭圆 3"/>
            <p:cNvSpPr/>
            <p:nvPr/>
          </p:nvSpPr>
          <p:spPr>
            <a:xfrm>
              <a:off x="4510268" y="1851949"/>
              <a:ext cx="3171463" cy="3171463"/>
            </a:xfrm>
            <a:prstGeom prst="ellipse">
              <a:avLst/>
            </a:prstGeom>
            <a:solidFill>
              <a:srgbClr val="D9DAD9"/>
            </a:solid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tx1">
                    <a:lumMod val="85000"/>
                    <a:lumOff val="15000"/>
                  </a:schemeClr>
                </a:solidFill>
                <a:latin typeface="迷你简姚体" panose="03000509000000000000" pitchFamily="65" charset="-122"/>
                <a:ea typeface="迷你简姚体" panose="03000509000000000000" pitchFamily="65" charset="-122"/>
              </a:endParaRPr>
            </a:p>
          </p:txBody>
        </p:sp>
      </p:grpSp>
      <p:pic>
        <p:nvPicPr>
          <p:cNvPr id="7" name="图片 6"/>
          <p:cNvPicPr>
            <a:picLocks noChangeAspect="1"/>
          </p:cNvPicPr>
          <p:nvPr/>
        </p:nvPicPr>
        <p:blipFill>
          <a:blip r:embed="rId4" cstate="print"/>
          <a:stretch>
            <a:fillRect/>
          </a:stretch>
        </p:blipFill>
        <p:spPr>
          <a:xfrm>
            <a:off x="1987739" y="5639402"/>
            <a:ext cx="699967" cy="891739"/>
          </a:xfrm>
          <a:prstGeom prst="rect">
            <a:avLst/>
          </a:prstGeom>
        </p:spPr>
      </p:pic>
      <p:pic>
        <p:nvPicPr>
          <p:cNvPr id="6" name="图片 5"/>
          <p:cNvPicPr>
            <a:picLocks noChangeAspect="1"/>
          </p:cNvPicPr>
          <p:nvPr/>
        </p:nvPicPr>
        <p:blipFill>
          <a:blip r:embed="rId5" cstate="print"/>
          <a:stretch>
            <a:fillRect/>
          </a:stretch>
        </p:blipFill>
        <p:spPr>
          <a:xfrm>
            <a:off x="1172411" y="5984612"/>
            <a:ext cx="683161" cy="546529"/>
          </a:xfrm>
          <a:prstGeom prst="rect">
            <a:avLst/>
          </a:prstGeom>
        </p:spPr>
      </p:pic>
      <p:sp>
        <p:nvSpPr>
          <p:cNvPr id="9" name="文本框 8">
            <a:extLst>
              <a:ext uri="{FF2B5EF4-FFF2-40B4-BE49-F238E27FC236}">
                <a16:creationId xmlns:a16="http://schemas.microsoft.com/office/drawing/2014/main" id="{AC50016B-16C6-4378-A314-07FFC899CA98}"/>
              </a:ext>
            </a:extLst>
          </p:cNvPr>
          <p:cNvSpPr txBox="1"/>
          <p:nvPr/>
        </p:nvSpPr>
        <p:spPr>
          <a:xfrm>
            <a:off x="3695586" y="317916"/>
            <a:ext cx="4500147" cy="715581"/>
          </a:xfrm>
          <a:prstGeom prst="rect">
            <a:avLst/>
          </a:prstGeom>
          <a:noFill/>
        </p:spPr>
        <p:txBody>
          <a:bodyPr wrap="square" rtlCol="0">
            <a:spAutoFit/>
          </a:bodyPr>
          <a:lstStyle/>
          <a:p>
            <a:pPr>
              <a:lnSpc>
                <a:spcPct val="150000"/>
              </a:lnSpc>
            </a:pPr>
            <a:r>
              <a:rPr lang="zh-CN" altLang="en-US" sz="3200" b="1" dirty="0">
                <a:latin typeface="黑体" panose="02010609060101010101" pitchFamily="49" charset="-122"/>
                <a:ea typeface="黑体" panose="02010609060101010101" pitchFamily="49" charset="-122"/>
              </a:rPr>
              <a:t>“套子”有什么危害？</a:t>
            </a:r>
            <a:endParaRPr lang="en-US" altLang="zh-CN" sz="3200" b="1" dirty="0">
              <a:latin typeface="黑体" panose="02010609060101010101" pitchFamily="49" charset="-122"/>
              <a:ea typeface="黑体" panose="02010609060101010101" pitchFamily="49" charset="-122"/>
            </a:endParaRPr>
          </a:p>
        </p:txBody>
      </p:sp>
      <p:sp>
        <p:nvSpPr>
          <p:cNvPr id="10" name="矩形 9">
            <a:extLst>
              <a:ext uri="{FF2B5EF4-FFF2-40B4-BE49-F238E27FC236}">
                <a16:creationId xmlns:a16="http://schemas.microsoft.com/office/drawing/2014/main" id="{78FBF7D2-1970-4506-BFCA-AC7A58EBDE3E}"/>
              </a:ext>
            </a:extLst>
          </p:cNvPr>
          <p:cNvSpPr/>
          <p:nvPr/>
        </p:nvSpPr>
        <p:spPr>
          <a:xfrm>
            <a:off x="-1" y="1329521"/>
            <a:ext cx="12276667" cy="1930337"/>
          </a:xfrm>
          <a:prstGeom prst="rect">
            <a:avLst/>
          </a:prstGeom>
        </p:spPr>
        <p:txBody>
          <a:bodyPr wrap="square">
            <a:spAutoFit/>
          </a:bodyPr>
          <a:lstStyle/>
          <a:p>
            <a:pPr>
              <a:lnSpc>
                <a:spcPct val="150000"/>
              </a:lnSpc>
            </a:pPr>
            <a:r>
              <a:rPr lang="zh-CN" altLang="en-US" sz="2800" b="1" dirty="0">
                <a:latin typeface="楷体" panose="02010609060101010101" pitchFamily="49" charset="-122"/>
                <a:ea typeface="楷体" panose="02010609060101010101" pitchFamily="49" charset="-122"/>
                <a:cs typeface="Times New Roman" panose="02020603050405020304" pitchFamily="18" charset="0"/>
              </a:rPr>
              <a:t>别里科夫“唉声叹气、垂头丧气”</a:t>
            </a:r>
            <a:r>
              <a:rPr lang="en-US" altLang="zh-CN" sz="2800" b="1" dirty="0">
                <a:latin typeface="楷体" panose="02010609060101010101" pitchFamily="49" charset="-122"/>
                <a:ea typeface="楷体" panose="02010609060101010101" pitchFamily="49" charset="-122"/>
                <a:cs typeface="Times New Roman" panose="02020603050405020304" pitchFamily="18" charset="0"/>
              </a:rPr>
              <a:t>/</a:t>
            </a:r>
            <a:r>
              <a:rPr lang="zh-CN" altLang="en-US" sz="2800" b="1" dirty="0">
                <a:latin typeface="楷体" panose="02010609060101010101" pitchFamily="49" charset="-122"/>
                <a:ea typeface="楷体" panose="02010609060101010101" pitchFamily="49" charset="-122"/>
                <a:cs typeface="Times New Roman" panose="02020603050405020304" pitchFamily="18" charset="0"/>
              </a:rPr>
              <a:t>“减低彼得罗洛夫和叶果洛夫的品行分数”</a:t>
            </a:r>
            <a:r>
              <a:rPr lang="en-US" altLang="zh-CN" sz="2800" b="1" dirty="0">
                <a:latin typeface="楷体" panose="02010609060101010101" pitchFamily="49" charset="-122"/>
                <a:ea typeface="楷体" panose="02010609060101010101" pitchFamily="49" charset="-122"/>
                <a:cs typeface="Times New Roman" panose="02020603050405020304" pitchFamily="18" charset="0"/>
              </a:rPr>
              <a:t>/</a:t>
            </a:r>
            <a:r>
              <a:rPr lang="zh-CN" altLang="en-US" sz="2800" b="1" dirty="0">
                <a:latin typeface="楷体" panose="02010609060101010101" pitchFamily="49" charset="-122"/>
                <a:ea typeface="楷体" panose="02010609060101010101" pitchFamily="49" charset="-122"/>
                <a:cs typeface="Times New Roman" panose="02020603050405020304" pitchFamily="18" charset="0"/>
              </a:rPr>
              <a:t>“不敢吃荤、打牌、办家庭戏剧晚会、大声说话、写信、交朋友、看书、周济穷人、教人念书写字”</a:t>
            </a:r>
            <a:r>
              <a:rPr lang="en-US" altLang="zh-CN" sz="2800" b="1" dirty="0">
                <a:latin typeface="楷体" panose="02010609060101010101" pitchFamily="49" charset="-122"/>
                <a:ea typeface="楷体" panose="02010609060101010101" pitchFamily="49" charset="-122"/>
                <a:cs typeface="Times New Roman" panose="02020603050405020304" pitchFamily="18" charset="0"/>
              </a:rPr>
              <a:t>/</a:t>
            </a:r>
            <a:r>
              <a:rPr lang="zh-CN" altLang="en-US" sz="2800" b="1" dirty="0">
                <a:latin typeface="楷体" panose="02010609060101010101" pitchFamily="49" charset="-122"/>
                <a:ea typeface="楷体" panose="02010609060101010101" pitchFamily="49" charset="-122"/>
                <a:cs typeface="Times New Roman" panose="02020603050405020304" pitchFamily="18" charset="0"/>
              </a:rPr>
              <a:t>“郁闷、无聊、乱糟糟”</a:t>
            </a:r>
            <a:r>
              <a:rPr lang="en-US" altLang="zh-CN" sz="2800" b="1" dirty="0">
                <a:latin typeface="楷体" panose="02010609060101010101" pitchFamily="49" charset="-122"/>
                <a:ea typeface="楷体" panose="02010609060101010101" pitchFamily="49" charset="-122"/>
                <a:cs typeface="Times New Roman" panose="02020603050405020304" pitchFamily="18" charset="0"/>
              </a:rPr>
              <a:t>   </a:t>
            </a:r>
          </a:p>
        </p:txBody>
      </p:sp>
      <p:sp>
        <p:nvSpPr>
          <p:cNvPr id="11" name="文本框 10">
            <a:extLst>
              <a:ext uri="{FF2B5EF4-FFF2-40B4-BE49-F238E27FC236}">
                <a16:creationId xmlns:a16="http://schemas.microsoft.com/office/drawing/2014/main" id="{6585B508-CBF7-4352-959F-CFD2AF09DB34}"/>
              </a:ext>
            </a:extLst>
          </p:cNvPr>
          <p:cNvSpPr txBox="1"/>
          <p:nvPr/>
        </p:nvSpPr>
        <p:spPr>
          <a:xfrm>
            <a:off x="3217333" y="3691986"/>
            <a:ext cx="8771467" cy="757643"/>
          </a:xfrm>
          <a:prstGeom prst="rect">
            <a:avLst/>
          </a:prstGeom>
          <a:noFill/>
        </p:spPr>
        <p:txBody>
          <a:bodyPr wrap="square" rtlCol="0">
            <a:spAutoFit/>
          </a:bodyPr>
          <a:lstStyle/>
          <a:p>
            <a:pPr lvl="0">
              <a:lnSpc>
                <a:spcPct val="150000"/>
              </a:lnSpc>
            </a:pPr>
            <a:r>
              <a:rPr lang="en-US" altLang="zh-CN" sz="3200" dirty="0">
                <a:solidFill>
                  <a:prstClr val="black"/>
                </a:solidFill>
                <a:latin typeface="华文琥珀" panose="02010800040101010101" pitchFamily="2" charset="-122"/>
                <a:ea typeface="华文琥珀" panose="02010800040101010101" pitchFamily="2" charset="-122"/>
              </a:rPr>
              <a:t>——</a:t>
            </a:r>
            <a:r>
              <a:rPr lang="zh-CN" altLang="en-US" sz="3200" dirty="0">
                <a:solidFill>
                  <a:prstClr val="black"/>
                </a:solidFill>
                <a:latin typeface="华文琥珀" panose="02010800040101010101" pitchFamily="2" charset="-122"/>
                <a:ea typeface="华文琥珀" panose="02010800040101010101" pitchFamily="2" charset="-122"/>
              </a:rPr>
              <a:t>沉闷、乏味，彻底毁掉人的正常生活</a:t>
            </a:r>
            <a:endParaRPr kumimoji="0" lang="en-US" altLang="zh-CN" sz="3200" b="0" i="0" u="none" strike="noStrike" kern="1200" cap="none" spc="0" normalizeH="0" baseline="0" noProof="0" dirty="0">
              <a:ln>
                <a:noFill/>
              </a:ln>
              <a:solidFill>
                <a:prstClr val="black"/>
              </a:solidFill>
              <a:effectLst/>
              <a:uLnTx/>
              <a:uFillTx/>
              <a:latin typeface="华文琥珀" panose="02010800040101010101" pitchFamily="2" charset="-122"/>
              <a:ea typeface="华文琥珀" panose="02010800040101010101" pitchFamily="2" charset="-122"/>
              <a:cs typeface="Arial"/>
            </a:endParaRPr>
          </a:p>
        </p:txBody>
      </p:sp>
    </p:spTree>
    <p:extLst>
      <p:ext uri="{BB962C8B-B14F-4D97-AF65-F5344CB8AC3E}">
        <p14:creationId xmlns:p14="http://schemas.microsoft.com/office/powerpoint/2010/main" val="2940971071"/>
      </p:ext>
    </p:extLst>
  </p:cSld>
  <p:clrMapOvr>
    <a:masterClrMapping/>
  </p:clrMapOvr>
  <mc:AlternateContent xmlns:mc="http://schemas.openxmlformats.org/markup-compatibility/2006" xmlns:p14="http://schemas.microsoft.com/office/powerpoint/2010/main">
    <mc:Choice Requires="p14">
      <p:transition spd="slow" p14:dur="2500" advClick="0" advTm="2000">
        <p:checker/>
      </p:transition>
    </mc:Choice>
    <mc:Fallback xmlns="">
      <p:transition spd="slow" advClick="0" advTm="2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childTnLst>
                    </p:cTn>
                  </p:par>
                  <p:par>
                    <p:cTn id="5" fill="hold">
                      <p:stCondLst>
                        <p:cond delay="indefinite"/>
                      </p:stCondLst>
                      <p:childTnLst>
                        <p:par>
                          <p:cTn id="6" fill="hold">
                            <p:stCondLst>
                              <p:cond delay="0"/>
                            </p:stCondLst>
                            <p:childTnLst>
                              <p:par>
                                <p:cTn id="7" presetID="2" presetClass="entr" presetSubtype="4" fill="hold" grpId="0" nodeType="clickEffect">
                                  <p:stCondLst>
                                    <p:cond delay="0"/>
                                  </p:stCondLst>
                                  <p:childTnLst>
                                    <p:set>
                                      <p:cBhvr>
                                        <p:cTn id="8" dur="1" fill="hold">
                                          <p:stCondLst>
                                            <p:cond delay="0"/>
                                          </p:stCondLst>
                                        </p:cTn>
                                        <p:tgtEl>
                                          <p:spTgt spid="10"/>
                                        </p:tgtEl>
                                        <p:attrNameLst>
                                          <p:attrName>style.visibility</p:attrName>
                                        </p:attrNameLst>
                                      </p:cBhvr>
                                      <p:to>
                                        <p:strVal val="visible"/>
                                      </p:to>
                                    </p:set>
                                    <p:anim calcmode="lin" valueType="num">
                                      <p:cBhvr additive="base">
                                        <p:cTn id="9" dur="500" fill="hold"/>
                                        <p:tgtEl>
                                          <p:spTgt spid="10"/>
                                        </p:tgtEl>
                                        <p:attrNameLst>
                                          <p:attrName>ppt_x</p:attrName>
                                        </p:attrNameLst>
                                      </p:cBhvr>
                                      <p:tavLst>
                                        <p:tav tm="0">
                                          <p:val>
                                            <p:strVal val="#ppt_x"/>
                                          </p:val>
                                        </p:tav>
                                        <p:tav tm="100000">
                                          <p:val>
                                            <p:strVal val="#ppt_x"/>
                                          </p:val>
                                        </p:tav>
                                      </p:tavLst>
                                    </p:anim>
                                    <p:anim calcmode="lin" valueType="num">
                                      <p:cBhvr additive="base">
                                        <p:cTn id="1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sp>
        <p:nvSpPr>
          <p:cNvPr id="9" name="文本框 8"/>
          <p:cNvSpPr txBox="1"/>
          <p:nvPr/>
        </p:nvSpPr>
        <p:spPr>
          <a:xfrm>
            <a:off x="4596534" y="2707649"/>
            <a:ext cx="184731" cy="769441"/>
          </a:xfrm>
          <a:prstGeom prst="rect">
            <a:avLst/>
          </a:prstGeom>
          <a:noFill/>
        </p:spPr>
        <p:txBody>
          <a:bodyPr wrap="none" rtlCol="0">
            <a:spAutoFit/>
          </a:bodyPr>
          <a:lstStyle/>
          <a:p>
            <a:endParaRPr lang="zh-CN" altLang="en-US" sz="4400" b="1" dirty="0">
              <a:latin typeface="迷你简姚体" panose="03000509000000000000" pitchFamily="65" charset="-122"/>
              <a:ea typeface="迷你简姚体" panose="03000509000000000000" pitchFamily="65" charset="-122"/>
            </a:endParaRPr>
          </a:p>
        </p:txBody>
      </p:sp>
      <p:pic>
        <p:nvPicPr>
          <p:cNvPr id="7" name="图片 6"/>
          <p:cNvPicPr>
            <a:picLocks noChangeAspect="1"/>
          </p:cNvPicPr>
          <p:nvPr/>
        </p:nvPicPr>
        <p:blipFill>
          <a:blip r:embed="rId3" cstate="print"/>
          <a:stretch>
            <a:fillRect/>
          </a:stretch>
        </p:blipFill>
        <p:spPr>
          <a:xfrm>
            <a:off x="347483" y="0"/>
            <a:ext cx="959998" cy="1591733"/>
          </a:xfrm>
          <a:prstGeom prst="rect">
            <a:avLst/>
          </a:prstGeom>
        </p:spPr>
      </p:pic>
      <p:sp>
        <p:nvSpPr>
          <p:cNvPr id="6" name="文本框 5">
            <a:extLst>
              <a:ext uri="{FF2B5EF4-FFF2-40B4-BE49-F238E27FC236}">
                <a16:creationId xmlns:a16="http://schemas.microsoft.com/office/drawing/2014/main" id="{5B3CD22F-0276-4C08-B317-752F77B21E88}"/>
              </a:ext>
            </a:extLst>
          </p:cNvPr>
          <p:cNvSpPr txBox="1"/>
          <p:nvPr/>
        </p:nvSpPr>
        <p:spPr>
          <a:xfrm>
            <a:off x="3695587" y="1198449"/>
            <a:ext cx="4500147" cy="715581"/>
          </a:xfrm>
          <a:prstGeom prst="rect">
            <a:avLst/>
          </a:prstGeom>
          <a:noFill/>
        </p:spPr>
        <p:txBody>
          <a:bodyPr wrap="square" rtlCol="0">
            <a:spAutoFit/>
          </a:bodyPr>
          <a:lstStyle/>
          <a:p>
            <a:pPr>
              <a:lnSpc>
                <a:spcPct val="150000"/>
              </a:lnSpc>
            </a:pPr>
            <a:r>
              <a:rPr lang="zh-CN" altLang="en-US" sz="3200" b="1" dirty="0">
                <a:latin typeface="黑体" panose="02010609060101010101" pitchFamily="49" charset="-122"/>
                <a:ea typeface="黑体" panose="02010609060101010101" pitchFamily="49" charset="-122"/>
              </a:rPr>
              <a:t>“套子”有什么危害？</a:t>
            </a:r>
            <a:endParaRPr lang="en-US" altLang="zh-CN" sz="3200" b="1" dirty="0">
              <a:latin typeface="黑体" panose="02010609060101010101" pitchFamily="49" charset="-122"/>
              <a:ea typeface="黑体" panose="02010609060101010101" pitchFamily="49" charset="-122"/>
            </a:endParaRPr>
          </a:p>
        </p:txBody>
      </p:sp>
      <p:sp>
        <p:nvSpPr>
          <p:cNvPr id="8" name="矩形 7">
            <a:extLst>
              <a:ext uri="{FF2B5EF4-FFF2-40B4-BE49-F238E27FC236}">
                <a16:creationId xmlns:a16="http://schemas.microsoft.com/office/drawing/2014/main" id="{5746CD49-EB83-4CC0-9D5A-669DD59A44AE}"/>
              </a:ext>
            </a:extLst>
          </p:cNvPr>
          <p:cNvSpPr/>
          <p:nvPr/>
        </p:nvSpPr>
        <p:spPr>
          <a:xfrm>
            <a:off x="503941" y="2687162"/>
            <a:ext cx="11184117" cy="1930337"/>
          </a:xfrm>
          <a:prstGeom prst="rect">
            <a:avLst/>
          </a:prstGeom>
        </p:spPr>
        <p:txBody>
          <a:bodyPr wrap="square">
            <a:spAutoFit/>
          </a:bodyPr>
          <a:lstStyle/>
          <a:p>
            <a:pPr>
              <a:lnSpc>
                <a:spcPct val="150000"/>
              </a:lnSpc>
            </a:pPr>
            <a:r>
              <a:rPr lang="zh-CN" altLang="en-US" sz="2800" b="1" dirty="0">
                <a:latin typeface="楷体" panose="02010609060101010101" pitchFamily="49" charset="-122"/>
                <a:ea typeface="楷体" panose="02010609060101010101" pitchFamily="49" charset="-122"/>
                <a:cs typeface="Times New Roman" panose="02020603050405020304" pitchFamily="18" charset="0"/>
              </a:rPr>
              <a:t>“只求</a:t>
            </a:r>
            <a:r>
              <a:rPr lang="zh-CN" altLang="en-US" sz="2800" b="1" u="sng" dirty="0">
                <a:solidFill>
                  <a:srgbClr val="FF0000"/>
                </a:solidFill>
                <a:latin typeface="楷体" panose="02010609060101010101" pitchFamily="49" charset="-122"/>
                <a:ea typeface="楷体" panose="02010609060101010101" pitchFamily="49" charset="-122"/>
                <a:cs typeface="Times New Roman" panose="02020603050405020304" pitchFamily="18" charset="0"/>
              </a:rPr>
              <a:t>别传到当局</a:t>
            </a:r>
            <a:r>
              <a:rPr lang="zh-CN" altLang="en-US" sz="2800" b="1" dirty="0">
                <a:latin typeface="楷体" panose="02010609060101010101" pitchFamily="49" charset="-122"/>
                <a:ea typeface="楷体" panose="02010609060101010101" pitchFamily="49" charset="-122"/>
                <a:cs typeface="Times New Roman" panose="02020603050405020304" pitchFamily="18" charset="0"/>
              </a:rPr>
              <a:t>的耳朵里去才好”</a:t>
            </a:r>
            <a:endParaRPr lang="en-US" altLang="zh-CN" sz="2800" b="1" dirty="0">
              <a:latin typeface="楷体" panose="02010609060101010101" pitchFamily="49" charset="-122"/>
              <a:ea typeface="楷体" panose="02010609060101010101" pitchFamily="49" charset="-122"/>
              <a:cs typeface="Times New Roman" panose="02020603050405020304" pitchFamily="18" charset="0"/>
            </a:endParaRPr>
          </a:p>
          <a:p>
            <a:pPr>
              <a:lnSpc>
                <a:spcPct val="150000"/>
              </a:lnSpc>
            </a:pPr>
            <a:r>
              <a:rPr lang="zh-CN" altLang="en-US" sz="2800" b="1" dirty="0">
                <a:latin typeface="楷体" panose="02010609060101010101" pitchFamily="49" charset="-122"/>
                <a:ea typeface="楷体" panose="02010609060101010101" pitchFamily="49" charset="-122"/>
                <a:cs typeface="Times New Roman" panose="02020603050405020304" pitchFamily="18" charset="0"/>
              </a:rPr>
              <a:t>“</a:t>
            </a:r>
            <a:r>
              <a:rPr lang="zh-CN" altLang="en-US" sz="2800" b="1" u="sng" dirty="0">
                <a:solidFill>
                  <a:srgbClr val="FF0000"/>
                </a:solidFill>
                <a:latin typeface="楷体" panose="02010609060101010101" pitchFamily="49" charset="-122"/>
                <a:ea typeface="楷体" panose="02010609060101010101" pitchFamily="49" charset="-122"/>
                <a:cs typeface="Times New Roman" panose="02020603050405020304" pitchFamily="18" charset="0"/>
              </a:rPr>
              <a:t>校长会听说</a:t>
            </a:r>
            <a:r>
              <a:rPr lang="zh-CN" altLang="en-US" sz="2800" b="1" dirty="0">
                <a:latin typeface="楷体" panose="02010609060101010101" pitchFamily="49" charset="-122"/>
                <a:ea typeface="楷体" panose="02010609060101010101" pitchFamily="49" charset="-122"/>
                <a:cs typeface="Times New Roman" panose="02020603050405020304" pitchFamily="18" charset="0"/>
              </a:rPr>
              <a:t>您和您姐姐骑自行车的，然后，这件事又会</a:t>
            </a:r>
            <a:r>
              <a:rPr lang="zh-CN" altLang="en-US" sz="2800" b="1" u="sng" dirty="0">
                <a:solidFill>
                  <a:srgbClr val="FF0000"/>
                </a:solidFill>
                <a:latin typeface="楷体" panose="02010609060101010101" pitchFamily="49" charset="-122"/>
                <a:ea typeface="楷体" panose="02010609060101010101" pitchFamily="49" charset="-122"/>
                <a:cs typeface="Times New Roman" panose="02020603050405020304" pitchFamily="18" charset="0"/>
              </a:rPr>
              <a:t>传到督学</a:t>
            </a:r>
            <a:r>
              <a:rPr lang="zh-CN" altLang="en-US" sz="2800" b="1" dirty="0">
                <a:latin typeface="楷体" panose="02010609060101010101" pitchFamily="49" charset="-122"/>
                <a:ea typeface="楷体" panose="02010609060101010101" pitchFamily="49" charset="-122"/>
                <a:cs typeface="Times New Roman" panose="02020603050405020304" pitchFamily="18" charset="0"/>
              </a:rPr>
              <a:t>的耳朵里，这还会有好下场吗？”</a:t>
            </a:r>
            <a:endParaRPr lang="en-US" altLang="zh-CN" sz="2800" b="1" dirty="0">
              <a:latin typeface="楷体" panose="02010609060101010101" pitchFamily="49" charset="-122"/>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1776816665"/>
      </p:ext>
    </p:extLst>
  </p:cSld>
  <p:clrMapOvr>
    <a:masterClrMapping/>
  </p:clrMapOvr>
  <mc:AlternateContent xmlns:mc="http://schemas.openxmlformats.org/markup-compatibility/2006" xmlns:p14="http://schemas.microsoft.com/office/powerpoint/2010/main">
    <mc:Choice Requires="p14">
      <p:transition spd="slow" p14:dur="1600" advClick="0" advTm="2000">
        <p:blinds dir="vert"/>
      </p:transition>
    </mc:Choice>
    <mc:Fallback xmlns="">
      <p:transition spd="slow" advClick="0" advTm="2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childTnLst>
                    </p:cTn>
                  </p:par>
                  <p:par>
                    <p:cTn id="5" fill="hold">
                      <p:stCondLst>
                        <p:cond delay="indefinite"/>
                      </p:stCondLst>
                      <p:childTnLst>
                        <p:par>
                          <p:cTn id="6" fill="hold">
                            <p:stCondLst>
                              <p:cond delay="0"/>
                            </p:stCondLst>
                            <p:childTnLst>
                              <p:par>
                                <p:cTn id="7" presetID="2" presetClass="entr" presetSubtype="4" fill="hold" grpId="0" nodeType="clickEffect">
                                  <p:stCondLst>
                                    <p:cond delay="0"/>
                                  </p:stCondLst>
                                  <p:childTnLst>
                                    <p:set>
                                      <p:cBhvr>
                                        <p:cTn id="8" dur="1" fill="hold">
                                          <p:stCondLst>
                                            <p:cond delay="0"/>
                                          </p:stCondLst>
                                        </p:cTn>
                                        <p:tgtEl>
                                          <p:spTgt spid="8"/>
                                        </p:tgtEl>
                                        <p:attrNameLst>
                                          <p:attrName>style.visibility</p:attrName>
                                        </p:attrNameLst>
                                      </p:cBhvr>
                                      <p:to>
                                        <p:strVal val="visible"/>
                                      </p:to>
                                    </p:set>
                                    <p:anim calcmode="lin" valueType="num">
                                      <p:cBhvr additive="base">
                                        <p:cTn id="9" dur="500" fill="hold"/>
                                        <p:tgtEl>
                                          <p:spTgt spid="8"/>
                                        </p:tgtEl>
                                        <p:attrNameLst>
                                          <p:attrName>ppt_x</p:attrName>
                                        </p:attrNameLst>
                                      </p:cBhvr>
                                      <p:tavLst>
                                        <p:tav tm="0">
                                          <p:val>
                                            <p:strVal val="#ppt_x"/>
                                          </p:val>
                                        </p:tav>
                                        <p:tav tm="100000">
                                          <p:val>
                                            <p:strVal val="#ppt_x"/>
                                          </p:val>
                                        </p:tav>
                                      </p:tavLst>
                                    </p:anim>
                                    <p:anim calcmode="lin" valueType="num">
                                      <p:cBhvr additive="base">
                                        <p:cTn id="1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grpSp>
        <p:nvGrpSpPr>
          <p:cNvPr id="31" name="组合 30"/>
          <p:cNvGrpSpPr/>
          <p:nvPr/>
        </p:nvGrpSpPr>
        <p:grpSpPr>
          <a:xfrm>
            <a:off x="11210626" y="0"/>
            <a:ext cx="956250" cy="6870187"/>
            <a:chOff x="11140288" y="0"/>
            <a:chExt cx="956250" cy="6870187"/>
          </a:xfrm>
        </p:grpSpPr>
        <p:grpSp>
          <p:nvGrpSpPr>
            <p:cNvPr id="30" name="组合 29"/>
            <p:cNvGrpSpPr/>
            <p:nvPr/>
          </p:nvGrpSpPr>
          <p:grpSpPr>
            <a:xfrm>
              <a:off x="11680412" y="0"/>
              <a:ext cx="326437" cy="6870187"/>
              <a:chOff x="11680412" y="0"/>
              <a:chExt cx="326437" cy="6870187"/>
            </a:xfrm>
          </p:grpSpPr>
          <p:cxnSp>
            <p:nvCxnSpPr>
              <p:cNvPr id="26" name="直接连接符 25"/>
              <p:cNvCxnSpPr/>
              <p:nvPr/>
            </p:nvCxnSpPr>
            <p:spPr>
              <a:xfrm>
                <a:off x="11680412" y="0"/>
                <a:ext cx="1820" cy="6858000"/>
              </a:xfrm>
              <a:prstGeom prst="line">
                <a:avLst/>
              </a:prstGeom>
              <a:ln w="3492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11844540" y="12187"/>
                <a:ext cx="0" cy="6858000"/>
              </a:xfrm>
              <a:prstGeom prst="line">
                <a:avLst/>
              </a:prstGeom>
              <a:ln w="3492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12006849" y="12187"/>
                <a:ext cx="0" cy="6858000"/>
              </a:xfrm>
              <a:prstGeom prst="line">
                <a:avLst/>
              </a:prstGeom>
              <a:ln w="3492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pic>
          <p:nvPicPr>
            <p:cNvPr id="29" name="图片 28"/>
            <p:cNvPicPr>
              <a:picLocks noChangeAspect="1"/>
            </p:cNvPicPr>
            <p:nvPr/>
          </p:nvPicPr>
          <p:blipFill>
            <a:blip r:embed="rId3" cstate="print"/>
            <a:stretch>
              <a:fillRect/>
            </a:stretch>
          </p:blipFill>
          <p:spPr>
            <a:xfrm flipH="1">
              <a:off x="11140288" y="1969699"/>
              <a:ext cx="956250" cy="765000"/>
            </a:xfrm>
            <a:prstGeom prst="rect">
              <a:avLst/>
            </a:prstGeom>
          </p:spPr>
        </p:pic>
      </p:grpSp>
      <p:pic>
        <p:nvPicPr>
          <p:cNvPr id="38" name="图片 37">
            <a:extLst>
              <a:ext uri="{FF2B5EF4-FFF2-40B4-BE49-F238E27FC236}">
                <a16:creationId xmlns:a16="http://schemas.microsoft.com/office/drawing/2014/main" id="{D72954CF-B14A-4B4B-B461-75D23F3A2CC9}"/>
              </a:ext>
            </a:extLst>
          </p:cNvPr>
          <p:cNvPicPr>
            <a:picLocks noChangeAspect="1"/>
          </p:cNvPicPr>
          <p:nvPr/>
        </p:nvPicPr>
        <p:blipFill>
          <a:blip r:embed="rId4" cstate="print"/>
          <a:stretch>
            <a:fillRect/>
          </a:stretch>
        </p:blipFill>
        <p:spPr>
          <a:xfrm rot="21365220" flipH="1">
            <a:off x="471037" y="213377"/>
            <a:ext cx="848314" cy="955308"/>
          </a:xfrm>
          <a:prstGeom prst="rect">
            <a:avLst/>
          </a:prstGeom>
        </p:spPr>
      </p:pic>
      <p:sp>
        <p:nvSpPr>
          <p:cNvPr id="6" name="矩形 5">
            <a:extLst>
              <a:ext uri="{FF2B5EF4-FFF2-40B4-BE49-F238E27FC236}">
                <a16:creationId xmlns:a16="http://schemas.microsoft.com/office/drawing/2014/main" id="{BF3DA890-D9C2-4CDF-88BE-C7D2FD05D7CF}"/>
              </a:ext>
            </a:extLst>
          </p:cNvPr>
          <p:cNvSpPr/>
          <p:nvPr/>
        </p:nvSpPr>
        <p:spPr>
          <a:xfrm>
            <a:off x="547382" y="1504989"/>
            <a:ext cx="10769377" cy="3222998"/>
          </a:xfrm>
          <a:prstGeom prst="rect">
            <a:avLst/>
          </a:prstGeom>
        </p:spPr>
        <p:txBody>
          <a:bodyPr wrap="square">
            <a:spAutoFit/>
          </a:bodyPr>
          <a:lstStyle/>
          <a:p>
            <a:pPr>
              <a:lnSpc>
                <a:spcPct val="150000"/>
              </a:lnSpc>
            </a:pPr>
            <a:r>
              <a:rPr lang="zh-CN" altLang="en-US" sz="2800" b="1" dirty="0">
                <a:latin typeface="楷体" panose="02010609060101010101" pitchFamily="49" charset="-122"/>
                <a:ea typeface="楷体" panose="02010609060101010101" pitchFamily="49" charset="-122"/>
              </a:rPr>
              <a:t>    契诃夫的小说</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一个官员之死</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中的小官吏仅仅因为在戏院看戏时打了个喷嚏，唾液喷到前面一个大人物</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将军的头上，便因此坐卧不宁，惶惶不可终日，尽管将军并不在意，他却一次次地找上门去解释，到最后真的惹烦将军，对他疾言厉色起来，最终他因为这个偶然的事件恐惧不已而丧失了性命。</a:t>
            </a:r>
          </a:p>
        </p:txBody>
      </p:sp>
      <p:sp>
        <p:nvSpPr>
          <p:cNvPr id="39" name="文本框 38">
            <a:extLst>
              <a:ext uri="{FF2B5EF4-FFF2-40B4-BE49-F238E27FC236}">
                <a16:creationId xmlns:a16="http://schemas.microsoft.com/office/drawing/2014/main" id="{37724F5A-A1CD-4647-887E-E77273C8D349}"/>
              </a:ext>
            </a:extLst>
          </p:cNvPr>
          <p:cNvSpPr txBox="1"/>
          <p:nvPr/>
        </p:nvSpPr>
        <p:spPr>
          <a:xfrm>
            <a:off x="1091283" y="5319175"/>
            <a:ext cx="10497159" cy="757643"/>
          </a:xfrm>
          <a:prstGeom prst="rect">
            <a:avLst/>
          </a:prstGeom>
          <a:noFill/>
        </p:spPr>
        <p:txBody>
          <a:bodyPr wrap="square" rtlCol="0">
            <a:spAutoFit/>
          </a:bodyPr>
          <a:lstStyle/>
          <a:p>
            <a:pPr lvl="0">
              <a:lnSpc>
                <a:spcPct val="150000"/>
              </a:lnSpc>
            </a:pPr>
            <a:r>
              <a:rPr lang="en-US" altLang="zh-CN" sz="3200" dirty="0">
                <a:solidFill>
                  <a:prstClr val="black"/>
                </a:solidFill>
                <a:latin typeface="华文琥珀" panose="02010800040101010101" pitchFamily="2" charset="-122"/>
                <a:ea typeface="华文琥珀" panose="02010800040101010101" pitchFamily="2" charset="-122"/>
              </a:rPr>
              <a:t>——</a:t>
            </a:r>
            <a:r>
              <a:rPr lang="zh-CN" altLang="en-US" sz="3200" dirty="0">
                <a:solidFill>
                  <a:prstClr val="black"/>
                </a:solidFill>
                <a:latin typeface="华文琥珀" panose="02010800040101010101" pitchFamily="2" charset="-122"/>
                <a:ea typeface="华文琥珀" panose="02010800040101010101" pitchFamily="2" charset="-122"/>
              </a:rPr>
              <a:t>对专制和权力的无条件服从，精神上呈现奴性。</a:t>
            </a:r>
          </a:p>
        </p:txBody>
      </p:sp>
    </p:spTree>
    <p:extLst>
      <p:ext uri="{BB962C8B-B14F-4D97-AF65-F5344CB8AC3E}">
        <p14:creationId xmlns:p14="http://schemas.microsoft.com/office/powerpoint/2010/main" val="437794896"/>
      </p:ext>
    </p:extLst>
  </p:cSld>
  <p:clrMapOvr>
    <a:masterClrMapping/>
  </p:clrMapOvr>
  <p:transition spd="slow" advClick="0" advTm="2000">
    <p:wheel spokes="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childTnLst>
                    </p:cTn>
                  </p:par>
                  <p:par>
                    <p:cTn id="5" fill="hold">
                      <p:stCondLst>
                        <p:cond delay="indefinite"/>
                      </p:stCondLst>
                      <p:childTnLst>
                        <p:par>
                          <p:cTn id="6" fill="hold">
                            <p:stCondLst>
                              <p:cond delay="0"/>
                            </p:stCondLst>
                            <p:childTnLst>
                              <p:par>
                                <p:cTn id="7" presetID="2" presetClass="entr" presetSubtype="4" fill="hold" grpId="0" nodeType="clickEffect">
                                  <p:stCondLst>
                                    <p:cond delay="0"/>
                                  </p:stCondLst>
                                  <p:childTnLst>
                                    <p:set>
                                      <p:cBhvr>
                                        <p:cTn id="8" dur="1" fill="hold">
                                          <p:stCondLst>
                                            <p:cond delay="0"/>
                                          </p:stCondLst>
                                        </p:cTn>
                                        <p:tgtEl>
                                          <p:spTgt spid="39"/>
                                        </p:tgtEl>
                                        <p:attrNameLst>
                                          <p:attrName>style.visibility</p:attrName>
                                        </p:attrNameLst>
                                      </p:cBhvr>
                                      <p:to>
                                        <p:strVal val="visible"/>
                                      </p:to>
                                    </p:set>
                                    <p:anim calcmode="lin" valueType="num">
                                      <p:cBhvr additive="base">
                                        <p:cTn id="9" dur="500" fill="hold"/>
                                        <p:tgtEl>
                                          <p:spTgt spid="39"/>
                                        </p:tgtEl>
                                        <p:attrNameLst>
                                          <p:attrName>ppt_x</p:attrName>
                                        </p:attrNameLst>
                                      </p:cBhvr>
                                      <p:tavLst>
                                        <p:tav tm="0">
                                          <p:val>
                                            <p:strVal val="#ppt_x"/>
                                          </p:val>
                                        </p:tav>
                                        <p:tav tm="100000">
                                          <p:val>
                                            <p:strVal val="#ppt_x"/>
                                          </p:val>
                                        </p:tav>
                                      </p:tavLst>
                                    </p:anim>
                                    <p:anim calcmode="lin" valueType="num">
                                      <p:cBhvr additive="base">
                                        <p:cTn id="10"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sp>
        <p:nvSpPr>
          <p:cNvPr id="8" name="矩形 7">
            <a:extLst>
              <a:ext uri="{FF2B5EF4-FFF2-40B4-BE49-F238E27FC236}">
                <a16:creationId xmlns:a16="http://schemas.microsoft.com/office/drawing/2014/main" id="{440B6AF0-5261-4271-9A1E-643A8542C2A0}"/>
              </a:ext>
            </a:extLst>
          </p:cNvPr>
          <p:cNvSpPr/>
          <p:nvPr/>
        </p:nvSpPr>
        <p:spPr>
          <a:xfrm>
            <a:off x="3928533" y="1134471"/>
            <a:ext cx="7484533" cy="3222998"/>
          </a:xfrm>
          <a:prstGeom prst="rect">
            <a:avLst/>
          </a:prstGeom>
        </p:spPr>
        <p:txBody>
          <a:bodyPr wrap="square">
            <a:spAutoFit/>
          </a:bodyPr>
          <a:lstStyle/>
          <a:p>
            <a:pPr>
              <a:lnSpc>
                <a:spcPct val="150000"/>
              </a:lnSpc>
            </a:pPr>
            <a:r>
              <a:rPr lang="en-US" altLang="zh-CN" sz="2800" b="1" dirty="0">
                <a:latin typeface="楷体" panose="02010609060101010101" pitchFamily="49" charset="-122"/>
                <a:ea typeface="楷体" panose="02010609060101010101" pitchFamily="49" charset="-122"/>
                <a:cs typeface="Times New Roman" panose="02020603050405020304" pitchFamily="18" charset="0"/>
              </a:rPr>
              <a:t>    </a:t>
            </a:r>
            <a:r>
              <a:rPr lang="zh-CN" altLang="zh-CN" sz="2800" b="1" dirty="0">
                <a:latin typeface="楷体" panose="02010609060101010101" pitchFamily="49" charset="-122"/>
                <a:ea typeface="楷体" panose="02010609060101010101" pitchFamily="49" charset="-122"/>
                <a:cs typeface="Times New Roman" panose="02020603050405020304" pitchFamily="18" charset="0"/>
              </a:rPr>
              <a:t>契诃夫在生命最后几年的日记里写到：</a:t>
            </a:r>
            <a:endParaRPr lang="en-US" altLang="zh-CN" sz="2800" b="1" dirty="0">
              <a:latin typeface="楷体" panose="02010609060101010101" pitchFamily="49" charset="-122"/>
              <a:ea typeface="楷体" panose="02010609060101010101" pitchFamily="49" charset="-122"/>
              <a:cs typeface="Times New Roman" panose="02020603050405020304" pitchFamily="18" charset="0"/>
            </a:endParaRPr>
          </a:p>
          <a:p>
            <a:pPr>
              <a:lnSpc>
                <a:spcPct val="150000"/>
              </a:lnSpc>
            </a:pPr>
            <a:r>
              <a:rPr lang="en-US" altLang="zh-CN" sz="2800" b="1" dirty="0">
                <a:latin typeface="楷体" panose="02010609060101010101" pitchFamily="49" charset="-122"/>
                <a:ea typeface="楷体" panose="02010609060101010101" pitchFamily="49" charset="-122"/>
                <a:cs typeface="Times New Roman" panose="02020603050405020304" pitchFamily="18" charset="0"/>
              </a:rPr>
              <a:t>    </a:t>
            </a:r>
            <a:r>
              <a:rPr lang="zh-CN" altLang="zh-CN" sz="2800" b="1" dirty="0">
                <a:latin typeface="楷体" panose="02010609060101010101" pitchFamily="49" charset="-122"/>
                <a:ea typeface="楷体" panose="02010609060101010101" pitchFamily="49" charset="-122"/>
                <a:cs typeface="Times New Roman" panose="02020603050405020304" pitchFamily="18" charset="0"/>
              </a:rPr>
              <a:t>世界上没有一个地方像我们俄罗斯这样，</a:t>
            </a:r>
            <a:r>
              <a:rPr lang="zh-CN" altLang="zh-CN" sz="2800" b="1" u="sng" dirty="0">
                <a:solidFill>
                  <a:srgbClr val="FF0000"/>
                </a:solidFill>
                <a:latin typeface="楷体" panose="02010609060101010101" pitchFamily="49" charset="-122"/>
                <a:ea typeface="楷体" panose="02010609060101010101" pitchFamily="49" charset="-122"/>
                <a:cs typeface="Times New Roman" panose="02020603050405020304" pitchFamily="18" charset="0"/>
              </a:rPr>
              <a:t>人们受到权威的如此压制</a:t>
            </a:r>
            <a:r>
              <a:rPr lang="zh-CN" altLang="zh-CN" sz="2800" b="1" dirty="0">
                <a:latin typeface="楷体" panose="02010609060101010101" pitchFamily="49" charset="-122"/>
                <a:ea typeface="楷体" panose="02010609060101010101" pitchFamily="49" charset="-122"/>
                <a:cs typeface="Times New Roman" panose="02020603050405020304" pitchFamily="18" charset="0"/>
              </a:rPr>
              <a:t>，俄罗斯人受到世世代代奴性的贬损，</a:t>
            </a:r>
            <a:r>
              <a:rPr lang="zh-CN" altLang="zh-CN" sz="2800" b="1" u="sng" dirty="0">
                <a:solidFill>
                  <a:srgbClr val="FF0000"/>
                </a:solidFill>
                <a:latin typeface="楷体" panose="02010609060101010101" pitchFamily="49" charset="-122"/>
                <a:ea typeface="楷体" panose="02010609060101010101" pitchFamily="49" charset="-122"/>
                <a:cs typeface="Times New Roman" panose="02020603050405020304" pitchFamily="18" charset="0"/>
              </a:rPr>
              <a:t>害怕自由</a:t>
            </a:r>
            <a:r>
              <a:rPr lang="zh-CN" altLang="zh-CN" sz="2800" b="1" dirty="0">
                <a:solidFill>
                  <a:srgbClr val="FF0000"/>
                </a:solidFill>
                <a:latin typeface="楷体" panose="02010609060101010101" pitchFamily="49" charset="-122"/>
                <a:ea typeface="楷体" panose="02010609060101010101" pitchFamily="49" charset="-122"/>
                <a:cs typeface="Times New Roman" panose="02020603050405020304" pitchFamily="18" charset="0"/>
              </a:rPr>
              <a:t>，</a:t>
            </a:r>
            <a:r>
              <a:rPr lang="zh-CN" altLang="zh-CN" sz="2800" b="1" u="sng" dirty="0">
                <a:solidFill>
                  <a:srgbClr val="FF0000"/>
                </a:solidFill>
                <a:latin typeface="楷体" panose="02010609060101010101" pitchFamily="49" charset="-122"/>
                <a:ea typeface="楷体" panose="02010609060101010101" pitchFamily="49" charset="-122"/>
                <a:cs typeface="Times New Roman" panose="02020603050405020304" pitchFamily="18" charset="0"/>
              </a:rPr>
              <a:t>我们被奴颜婢膝和虚伪折磨得太惨了</a:t>
            </a:r>
            <a:r>
              <a:rPr lang="zh-CN" altLang="zh-CN" sz="2800" b="1" dirty="0">
                <a:latin typeface="楷体" panose="02010609060101010101" pitchFamily="49" charset="-122"/>
                <a:ea typeface="楷体" panose="02010609060101010101" pitchFamily="49" charset="-122"/>
                <a:cs typeface="Times New Roman" panose="02020603050405020304" pitchFamily="18" charset="0"/>
              </a:rPr>
              <a:t>。</a:t>
            </a:r>
            <a:endParaRPr lang="zh-CN" altLang="en-US" sz="4800" b="1" dirty="0">
              <a:latin typeface="楷体" panose="02010609060101010101" pitchFamily="49" charset="-122"/>
              <a:ea typeface="楷体" panose="02010609060101010101" pitchFamily="49" charset="-122"/>
            </a:endParaRPr>
          </a:p>
        </p:txBody>
      </p:sp>
      <p:grpSp>
        <p:nvGrpSpPr>
          <p:cNvPr id="33" name="组合 32">
            <a:extLst>
              <a:ext uri="{FF2B5EF4-FFF2-40B4-BE49-F238E27FC236}">
                <a16:creationId xmlns:a16="http://schemas.microsoft.com/office/drawing/2014/main" id="{08B7812F-4C3F-496B-9D31-C743793241B7}"/>
              </a:ext>
            </a:extLst>
          </p:cNvPr>
          <p:cNvGrpSpPr/>
          <p:nvPr/>
        </p:nvGrpSpPr>
        <p:grpSpPr>
          <a:xfrm>
            <a:off x="0" y="3149601"/>
            <a:ext cx="3801266" cy="3708399"/>
            <a:chOff x="2559981" y="-3133234"/>
            <a:chExt cx="7243776" cy="8595227"/>
          </a:xfrm>
        </p:grpSpPr>
        <p:pic>
          <p:nvPicPr>
            <p:cNvPr id="34" name="图片 33">
              <a:extLst>
                <a:ext uri="{FF2B5EF4-FFF2-40B4-BE49-F238E27FC236}">
                  <a16:creationId xmlns:a16="http://schemas.microsoft.com/office/drawing/2014/main" id="{25A904B2-5C5D-4E2B-852D-2F0A1B67EFD7}"/>
                </a:ext>
              </a:extLst>
            </p:cNvPr>
            <p:cNvPicPr>
              <a:picLocks noChangeAspect="1"/>
            </p:cNvPicPr>
            <p:nvPr/>
          </p:nvPicPr>
          <p:blipFill>
            <a:blip r:embed="rId3" cstate="print"/>
            <a:stretch>
              <a:fillRect/>
            </a:stretch>
          </p:blipFill>
          <p:spPr>
            <a:xfrm>
              <a:off x="2559981" y="-3133234"/>
              <a:ext cx="7243776" cy="8595227"/>
            </a:xfrm>
            <a:prstGeom prst="rect">
              <a:avLst/>
            </a:prstGeom>
          </p:spPr>
        </p:pic>
        <p:sp>
          <p:nvSpPr>
            <p:cNvPr id="35" name="椭圆 34">
              <a:extLst>
                <a:ext uri="{FF2B5EF4-FFF2-40B4-BE49-F238E27FC236}">
                  <a16:creationId xmlns:a16="http://schemas.microsoft.com/office/drawing/2014/main" id="{0117CB87-DF45-45C3-AA33-394647448727}"/>
                </a:ext>
              </a:extLst>
            </p:cNvPr>
            <p:cNvSpPr/>
            <p:nvPr/>
          </p:nvSpPr>
          <p:spPr>
            <a:xfrm>
              <a:off x="4510268" y="1851949"/>
              <a:ext cx="3171463" cy="3171463"/>
            </a:xfrm>
            <a:prstGeom prst="ellipse">
              <a:avLst/>
            </a:prstGeom>
            <a:solidFill>
              <a:srgbClr val="D9DAD9"/>
            </a:solid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tx1">
                    <a:lumMod val="85000"/>
                    <a:lumOff val="15000"/>
                  </a:schemeClr>
                </a:solidFill>
                <a:latin typeface="迷你简姚体" panose="03000509000000000000" pitchFamily="65" charset="-122"/>
                <a:ea typeface="迷你简姚体" panose="03000509000000000000" pitchFamily="65" charset="-122"/>
              </a:endParaRPr>
            </a:p>
          </p:txBody>
        </p:sp>
      </p:grpSp>
      <p:pic>
        <p:nvPicPr>
          <p:cNvPr id="36" name="图片 35">
            <a:extLst>
              <a:ext uri="{FF2B5EF4-FFF2-40B4-BE49-F238E27FC236}">
                <a16:creationId xmlns:a16="http://schemas.microsoft.com/office/drawing/2014/main" id="{951948BB-36D6-43B9-A7B3-FEA359BC807A}"/>
              </a:ext>
            </a:extLst>
          </p:cNvPr>
          <p:cNvPicPr>
            <a:picLocks noChangeAspect="1"/>
          </p:cNvPicPr>
          <p:nvPr/>
        </p:nvPicPr>
        <p:blipFill>
          <a:blip r:embed="rId4" cstate="print"/>
          <a:stretch>
            <a:fillRect/>
          </a:stretch>
        </p:blipFill>
        <p:spPr>
          <a:xfrm>
            <a:off x="1987739" y="5639402"/>
            <a:ext cx="699967" cy="891739"/>
          </a:xfrm>
          <a:prstGeom prst="rect">
            <a:avLst/>
          </a:prstGeom>
        </p:spPr>
      </p:pic>
      <p:pic>
        <p:nvPicPr>
          <p:cNvPr id="37" name="图片 36">
            <a:extLst>
              <a:ext uri="{FF2B5EF4-FFF2-40B4-BE49-F238E27FC236}">
                <a16:creationId xmlns:a16="http://schemas.microsoft.com/office/drawing/2014/main" id="{ACEE6A10-8B0E-4225-9285-67B9F62A6772}"/>
              </a:ext>
            </a:extLst>
          </p:cNvPr>
          <p:cNvPicPr>
            <a:picLocks noChangeAspect="1"/>
          </p:cNvPicPr>
          <p:nvPr/>
        </p:nvPicPr>
        <p:blipFill>
          <a:blip r:embed="rId5" cstate="print"/>
          <a:stretch>
            <a:fillRect/>
          </a:stretch>
        </p:blipFill>
        <p:spPr>
          <a:xfrm>
            <a:off x="1172411" y="5984612"/>
            <a:ext cx="683161" cy="546529"/>
          </a:xfrm>
          <a:prstGeom prst="rect">
            <a:avLst/>
          </a:prstGeom>
        </p:spPr>
      </p:pic>
    </p:spTree>
    <p:extLst>
      <p:ext uri="{BB962C8B-B14F-4D97-AF65-F5344CB8AC3E}">
        <p14:creationId xmlns:p14="http://schemas.microsoft.com/office/powerpoint/2010/main" val="1980574357"/>
      </p:ext>
    </p:extLst>
  </p:cSld>
  <p:clrMapOvr>
    <a:masterClrMapping/>
  </p:clrMapOvr>
  <mc:AlternateContent xmlns:mc="http://schemas.openxmlformats.org/markup-compatibility/2006" xmlns:p14="http://schemas.microsoft.com/office/powerpoint/2010/main">
    <mc:Choice Requires="p14">
      <p:transition spd="slow" p14:dur="4400" advClick="0" advTm="2000">
        <p14:honeycomb/>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childTnLst>
                    </p:cTn>
                  </p:par>
                  <p:par>
                    <p:cTn id="5" fill="hold" nodeType="clickPar">
                      <p:stCondLst>
                        <p:cond delay="indefinite"/>
                      </p:stCondLst>
                      <p:childTnLst>
                        <p:par>
                          <p:cTn id="6" fill="hold" nodeType="withGroup">
                            <p:stCondLst>
                              <p:cond delay="indefinite"/>
                            </p:stCond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cxnSp>
        <p:nvCxnSpPr>
          <p:cNvPr id="2" name="直接连接符 1"/>
          <p:cNvCxnSpPr/>
          <p:nvPr/>
        </p:nvCxnSpPr>
        <p:spPr>
          <a:xfrm>
            <a:off x="0" y="6412375"/>
            <a:ext cx="12192000" cy="0"/>
          </a:xfrm>
          <a:prstGeom prst="line">
            <a:avLst/>
          </a:prstGeom>
          <a:ln w="127000"/>
        </p:spPr>
        <p:style>
          <a:lnRef idx="1">
            <a:schemeClr val="dk1"/>
          </a:lnRef>
          <a:fillRef idx="0">
            <a:schemeClr val="dk1"/>
          </a:fillRef>
          <a:effectRef idx="0">
            <a:schemeClr val="dk1"/>
          </a:effectRef>
          <a:fontRef idx="minor">
            <a:schemeClr val="tx1"/>
          </a:fontRef>
        </p:style>
      </p:cxnSp>
      <p:sp>
        <p:nvSpPr>
          <p:cNvPr id="3" name="矩形 2"/>
          <p:cNvSpPr/>
          <p:nvPr/>
        </p:nvSpPr>
        <p:spPr>
          <a:xfrm>
            <a:off x="381965" y="6412375"/>
            <a:ext cx="567159" cy="44562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Arial"/>
            </a:endParaRPr>
          </a:p>
        </p:txBody>
      </p:sp>
      <p:sp>
        <p:nvSpPr>
          <p:cNvPr id="4" name="矩形 3"/>
          <p:cNvSpPr/>
          <p:nvPr/>
        </p:nvSpPr>
        <p:spPr>
          <a:xfrm>
            <a:off x="11100122" y="6412375"/>
            <a:ext cx="567159" cy="44562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Arial"/>
            </a:endParaRPr>
          </a:p>
        </p:txBody>
      </p:sp>
      <p:pic>
        <p:nvPicPr>
          <p:cNvPr id="5" name="图片 4"/>
          <p:cNvPicPr>
            <a:picLocks noChangeAspect="1"/>
          </p:cNvPicPr>
          <p:nvPr/>
        </p:nvPicPr>
        <p:blipFill>
          <a:blip r:embed="rId3" cstate="print"/>
          <a:stretch>
            <a:fillRect/>
          </a:stretch>
        </p:blipFill>
        <p:spPr>
          <a:xfrm flipH="1">
            <a:off x="10898115" y="5568097"/>
            <a:ext cx="687684" cy="896979"/>
          </a:xfrm>
          <a:prstGeom prst="rect">
            <a:avLst/>
          </a:prstGeom>
        </p:spPr>
      </p:pic>
      <p:sp>
        <p:nvSpPr>
          <p:cNvPr id="84" name="矩形 83">
            <a:extLst>
              <a:ext uri="{FF2B5EF4-FFF2-40B4-BE49-F238E27FC236}">
                <a16:creationId xmlns:a16="http://schemas.microsoft.com/office/drawing/2014/main" id="{2836E704-CB6D-4883-B53A-BE8EBED9F4B6}"/>
              </a:ext>
            </a:extLst>
          </p:cNvPr>
          <p:cNvSpPr/>
          <p:nvPr/>
        </p:nvSpPr>
        <p:spPr>
          <a:xfrm>
            <a:off x="3071049" y="972550"/>
            <a:ext cx="8765565" cy="454284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solidFill>
                <a:effectLst/>
                <a:uLnTx/>
                <a:uFillTx/>
                <a:latin typeface="Calibri"/>
                <a:ea typeface="楷体" panose="02010609060101010101" pitchFamily="49" charset="-122"/>
                <a:cs typeface="Times New Roman" panose="02020603050405020304" pitchFamily="18" charset="0"/>
              </a:rPr>
              <a:t>        </a:t>
            </a:r>
            <a:r>
              <a:rPr kumimoji="0" lang="zh-CN" altLang="zh-CN" sz="2800" b="1" i="0" u="none" strike="noStrike" kern="1200" cap="none" spc="0" normalizeH="0" baseline="0" noProof="0" dirty="0">
                <a:ln>
                  <a:noFill/>
                </a:ln>
                <a:solidFill>
                  <a:prstClr val="black"/>
                </a:solidFill>
                <a:effectLst/>
                <a:uLnTx/>
                <a:uFillTx/>
                <a:latin typeface="Calibri"/>
                <a:ea typeface="楷体" panose="02010609060101010101" pitchFamily="49" charset="-122"/>
                <a:cs typeface="Times New Roman" panose="02020603050405020304" pitchFamily="18" charset="0"/>
              </a:rPr>
              <a:t>契诃夫在给友人的信中写到：</a:t>
            </a:r>
            <a:endParaRPr kumimoji="0" lang="en-US" altLang="zh-CN" sz="2800" b="1" i="0" u="none" strike="noStrike" kern="1200" cap="none" spc="0" normalizeH="0" baseline="0" noProof="0" dirty="0">
              <a:ln>
                <a:noFill/>
              </a:ln>
              <a:solidFill>
                <a:prstClr val="black"/>
              </a:solidFill>
              <a:effectLst/>
              <a:uLnTx/>
              <a:uFillTx/>
              <a:latin typeface="Calibri"/>
              <a:ea typeface="楷体" panose="02010609060101010101" pitchFamily="49" charset="-122"/>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solidFill>
                <a:effectLst/>
                <a:uLnTx/>
                <a:uFillTx/>
                <a:latin typeface="Calibri"/>
                <a:ea typeface="楷体" panose="02010609060101010101" pitchFamily="49" charset="-122"/>
                <a:cs typeface="Times New Roman" panose="02020603050405020304" pitchFamily="18" charset="0"/>
              </a:rPr>
              <a:t>        </a:t>
            </a:r>
            <a:r>
              <a:rPr kumimoji="0" lang="zh-CN" altLang="zh-CN" sz="2800" b="1" i="0" u="none" strike="noStrike" kern="1200" cap="none" spc="0" normalizeH="0" baseline="0" noProof="0" dirty="0">
                <a:ln>
                  <a:noFill/>
                </a:ln>
                <a:solidFill>
                  <a:prstClr val="black"/>
                </a:solidFill>
                <a:effectLst/>
                <a:uLnTx/>
                <a:uFillTx/>
                <a:latin typeface="Calibri"/>
                <a:ea typeface="楷体" panose="02010609060101010101" pitchFamily="49" charset="-122"/>
                <a:cs typeface="Times New Roman" panose="02020603050405020304" pitchFamily="18" charset="0"/>
              </a:rPr>
              <a:t>应该写这样一部小说，表现一个年轻人，一个农奴的儿子，一个从前的小商贩，一个受过官职尊卑教育、吻着神父的手、膜拜别人思想长大的中学生和大学生是如何一点一滴地摆脱自身的奴隶印记，表现他如何在一个明媚的早晨醒来，</a:t>
            </a:r>
            <a:r>
              <a:rPr kumimoji="0" lang="zh-CN" altLang="zh-CN" sz="2800" b="1" i="0" u="sng" strike="noStrike" kern="1200" cap="none" spc="0" normalizeH="0" baseline="0" noProof="0" dirty="0">
                <a:ln>
                  <a:noFill/>
                </a:ln>
                <a:solidFill>
                  <a:srgbClr val="FF0000"/>
                </a:solidFill>
                <a:effectLst/>
                <a:uLnTx/>
                <a:uFillTx/>
                <a:latin typeface="Calibri"/>
                <a:ea typeface="楷体" panose="02010609060101010101" pitchFamily="49" charset="-122"/>
                <a:cs typeface="Times New Roman" panose="02020603050405020304" pitchFamily="18" charset="0"/>
              </a:rPr>
              <a:t>发现自己的血管里流着的已经不是奴隶的血，而是真正的人的血</a:t>
            </a:r>
            <a:r>
              <a:rPr kumimoji="0" lang="zh-CN" altLang="zh-CN" sz="2800" b="1" i="0" u="none" strike="noStrike" kern="1200" cap="none" spc="0" normalizeH="0" baseline="0" noProof="0" dirty="0">
                <a:ln>
                  <a:noFill/>
                </a:ln>
                <a:solidFill>
                  <a:prstClr val="black"/>
                </a:solidFill>
                <a:effectLst/>
                <a:uLnTx/>
                <a:uFillTx/>
                <a:latin typeface="Calibri"/>
                <a:ea typeface="楷体" panose="02010609060101010101" pitchFamily="49" charset="-122"/>
                <a:cs typeface="Times New Roman" panose="02020603050405020304" pitchFamily="18" charset="0"/>
              </a:rPr>
              <a:t>。</a:t>
            </a:r>
            <a:endParaRPr kumimoji="0" lang="zh-CN" altLang="en-US" sz="2800" b="1" i="0" u="none" strike="noStrike" kern="1200" cap="none" spc="0" normalizeH="0" baseline="0" noProof="0" dirty="0">
              <a:ln>
                <a:noFill/>
              </a:ln>
              <a:solidFill>
                <a:prstClr val="black"/>
              </a:solidFill>
              <a:effectLst/>
              <a:uLnTx/>
              <a:uFillTx/>
              <a:latin typeface="Calibri"/>
              <a:ea typeface="宋体" panose="02010600030101010101" pitchFamily="2" charset="-122"/>
              <a:cs typeface="Arial"/>
            </a:endParaRPr>
          </a:p>
        </p:txBody>
      </p:sp>
      <p:pic>
        <p:nvPicPr>
          <p:cNvPr id="7" name="图片 6">
            <a:extLst>
              <a:ext uri="{FF2B5EF4-FFF2-40B4-BE49-F238E27FC236}">
                <a16:creationId xmlns:a16="http://schemas.microsoft.com/office/drawing/2014/main" id="{87A95390-5CAB-4895-8F1E-11408A686E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664" y="2376955"/>
            <a:ext cx="2923097" cy="3982720"/>
          </a:xfrm>
          <a:prstGeom prst="rect">
            <a:avLst/>
          </a:prstGeom>
          <a:ln>
            <a:noFill/>
          </a:ln>
          <a:effectLst>
            <a:softEdge rad="112500"/>
          </a:effectLst>
        </p:spPr>
      </p:pic>
    </p:spTree>
    <p:extLst>
      <p:ext uri="{BB962C8B-B14F-4D97-AF65-F5344CB8AC3E}">
        <p14:creationId xmlns:p14="http://schemas.microsoft.com/office/powerpoint/2010/main" val="2947181906"/>
      </p:ext>
    </p:extLst>
  </p:cSld>
  <p:clrMapOvr>
    <a:masterClrMapping/>
  </p:clrMapOvr>
  <mc:AlternateContent xmlns:mc="http://schemas.openxmlformats.org/markup-compatibility/2006" xmlns:p14="http://schemas.microsoft.com/office/powerpoint/2010/main">
    <mc:Choice Requires="p14">
      <p:transition spd="slow" p14:dur="1200" advClick="0" advTm="2000">
        <p14:prism/>
      </p:transition>
    </mc:Choice>
    <mc:Fallback xmlns="">
      <p:transition spd="slow" advClick="0" advTm="2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cxnSp>
        <p:nvCxnSpPr>
          <p:cNvPr id="4" name="直接连接符 3"/>
          <p:cNvCxnSpPr/>
          <p:nvPr/>
        </p:nvCxnSpPr>
        <p:spPr>
          <a:xfrm>
            <a:off x="-1" y="6553243"/>
            <a:ext cx="12192000" cy="0"/>
          </a:xfrm>
          <a:prstGeom prst="line">
            <a:avLst/>
          </a:prstGeom>
          <a:ln w="44450"/>
        </p:spPr>
        <p:style>
          <a:lnRef idx="1">
            <a:schemeClr val="dk1"/>
          </a:lnRef>
          <a:fillRef idx="0">
            <a:schemeClr val="dk1"/>
          </a:fillRef>
          <a:effectRef idx="0">
            <a:schemeClr val="dk1"/>
          </a:effectRef>
          <a:fontRef idx="minor">
            <a:schemeClr val="tx1"/>
          </a:fontRef>
        </p:style>
      </p:cxnSp>
      <p:pic>
        <p:nvPicPr>
          <p:cNvPr id="6" name="图片 5"/>
          <p:cNvPicPr>
            <a:picLocks noChangeAspect="1"/>
          </p:cNvPicPr>
          <p:nvPr/>
        </p:nvPicPr>
        <p:blipFill>
          <a:blip r:embed="rId3" cstate="print"/>
          <a:stretch>
            <a:fillRect/>
          </a:stretch>
        </p:blipFill>
        <p:spPr>
          <a:xfrm>
            <a:off x="10969143" y="5648461"/>
            <a:ext cx="990000" cy="1012500"/>
          </a:xfrm>
          <a:prstGeom prst="rect">
            <a:avLst/>
          </a:prstGeom>
        </p:spPr>
      </p:pic>
      <p:pic>
        <p:nvPicPr>
          <p:cNvPr id="7" name="图片 6"/>
          <p:cNvPicPr>
            <a:picLocks noChangeAspect="1"/>
          </p:cNvPicPr>
          <p:nvPr/>
        </p:nvPicPr>
        <p:blipFill>
          <a:blip r:embed="rId4" cstate="print"/>
          <a:stretch>
            <a:fillRect/>
          </a:stretch>
        </p:blipFill>
        <p:spPr>
          <a:xfrm>
            <a:off x="10140340" y="5522035"/>
            <a:ext cx="595947" cy="1383809"/>
          </a:xfrm>
          <a:prstGeom prst="rect">
            <a:avLst/>
          </a:prstGeom>
        </p:spPr>
      </p:pic>
      <p:sp>
        <p:nvSpPr>
          <p:cNvPr id="2" name="矩形 1">
            <a:extLst>
              <a:ext uri="{FF2B5EF4-FFF2-40B4-BE49-F238E27FC236}">
                <a16:creationId xmlns:a16="http://schemas.microsoft.com/office/drawing/2014/main" id="{71753AFC-CE76-4BDC-8E44-08F4FC7DD3FF}"/>
              </a:ext>
            </a:extLst>
          </p:cNvPr>
          <p:cNvSpPr/>
          <p:nvPr/>
        </p:nvSpPr>
        <p:spPr>
          <a:xfrm>
            <a:off x="1046234" y="706736"/>
            <a:ext cx="9922909" cy="523220"/>
          </a:xfrm>
          <a:prstGeom prst="rect">
            <a:avLst/>
          </a:prstGeom>
        </p:spPr>
        <p:txBody>
          <a:bodyPr wrap="none">
            <a:spAutoFit/>
          </a:bodyPr>
          <a:lstStyle/>
          <a:p>
            <a:r>
              <a:rPr lang="zh-CN" altLang="zh-CN" sz="2800" b="1" dirty="0">
                <a:latin typeface="楷体" panose="02010609060101010101" pitchFamily="49" charset="-122"/>
                <a:ea typeface="楷体" panose="02010609060101010101" pitchFamily="49" charset="-122"/>
                <a:cs typeface="Times New Roman" panose="02020603050405020304" pitchFamily="18" charset="0"/>
              </a:rPr>
              <a:t>“套子”毒害人如此之深，别里科夫有没有尝试过走出套子？</a:t>
            </a:r>
            <a:endParaRPr lang="zh-CN" altLang="en-US" sz="4800" dirty="0">
              <a:latin typeface="楷体" panose="02010609060101010101" pitchFamily="49" charset="-122"/>
              <a:ea typeface="楷体" panose="02010609060101010101" pitchFamily="49" charset="-122"/>
            </a:endParaRPr>
          </a:p>
        </p:txBody>
      </p:sp>
      <p:sp>
        <p:nvSpPr>
          <p:cNvPr id="3" name="矩形 2">
            <a:extLst>
              <a:ext uri="{FF2B5EF4-FFF2-40B4-BE49-F238E27FC236}">
                <a16:creationId xmlns:a16="http://schemas.microsoft.com/office/drawing/2014/main" id="{8C30D168-6142-43CF-9141-43731F201FBC}"/>
              </a:ext>
            </a:extLst>
          </p:cNvPr>
          <p:cNvSpPr/>
          <p:nvPr/>
        </p:nvSpPr>
        <p:spPr>
          <a:xfrm>
            <a:off x="1499796" y="1931523"/>
            <a:ext cx="3589997" cy="2616101"/>
          </a:xfrm>
          <a:prstGeom prst="rect">
            <a:avLst/>
          </a:prstGeom>
        </p:spPr>
        <p:txBody>
          <a:bodyPr wrap="square">
            <a:spAutoFit/>
          </a:bodyPr>
          <a:lstStyle/>
          <a:p>
            <a:pPr>
              <a:lnSpc>
                <a:spcPct val="150000"/>
              </a:lnSpc>
            </a:pPr>
            <a:r>
              <a:rPr lang="en-US" altLang="zh-CN" sz="2800" b="1" dirty="0">
                <a:latin typeface="黑体" panose="02010609060101010101" pitchFamily="49" charset="-122"/>
                <a:ea typeface="黑体" panose="02010609060101010101" pitchFamily="49" charset="-122"/>
                <a:cs typeface="Times New Roman" panose="02020603050405020304" pitchFamily="18" charset="0"/>
              </a:rPr>
              <a:t>【</a:t>
            </a:r>
            <a:r>
              <a:rPr lang="zh-CN" altLang="en-US" sz="2800" b="1" dirty="0">
                <a:latin typeface="黑体" panose="02010609060101010101" pitchFamily="49" charset="-122"/>
                <a:ea typeface="黑体" panose="02010609060101010101" pitchFamily="49" charset="-122"/>
                <a:cs typeface="Times New Roman" panose="02020603050405020304" pitchFamily="18" charset="0"/>
              </a:rPr>
              <a:t>小结</a:t>
            </a:r>
            <a:r>
              <a:rPr lang="en-US" altLang="zh-CN" sz="2800" b="1" dirty="0">
                <a:latin typeface="黑体" panose="02010609060101010101" pitchFamily="49" charset="-122"/>
                <a:ea typeface="黑体" panose="02010609060101010101" pitchFamily="49" charset="-122"/>
                <a:cs typeface="Times New Roman" panose="02020603050405020304" pitchFamily="18" charset="0"/>
              </a:rPr>
              <a:t>】</a:t>
            </a:r>
          </a:p>
          <a:p>
            <a:pPr>
              <a:lnSpc>
                <a:spcPct val="150000"/>
              </a:lnSpc>
            </a:pPr>
            <a:r>
              <a:rPr lang="zh-CN" altLang="en-US" sz="2800" dirty="0">
                <a:latin typeface="华文新魏" panose="02010800040101010101" pitchFamily="2" charset="-122"/>
                <a:ea typeface="华文新魏" panose="02010800040101010101" pitchFamily="2" charset="-122"/>
                <a:cs typeface="Times New Roman" panose="02020603050405020304" pitchFamily="18" charset="0"/>
              </a:rPr>
              <a:t>别里科夫的尝试</a:t>
            </a:r>
            <a:endParaRPr lang="en-US" altLang="zh-CN" sz="2800" dirty="0">
              <a:latin typeface="华文新魏" panose="02010800040101010101" pitchFamily="2" charset="-122"/>
              <a:ea typeface="华文新魏" panose="02010800040101010101" pitchFamily="2" charset="-122"/>
              <a:cs typeface="Times New Roman" panose="02020603050405020304" pitchFamily="18" charset="0"/>
            </a:endParaRPr>
          </a:p>
          <a:p>
            <a:pPr>
              <a:lnSpc>
                <a:spcPct val="150000"/>
              </a:lnSpc>
            </a:pPr>
            <a:r>
              <a:rPr lang="zh-CN" altLang="en-US" sz="2800" dirty="0">
                <a:latin typeface="华文新魏" panose="02010800040101010101" pitchFamily="2" charset="-122"/>
                <a:ea typeface="华文新魏" panose="02010800040101010101" pitchFamily="2" charset="-122"/>
                <a:cs typeface="Times New Roman" panose="02020603050405020304" pitchFamily="18" charset="0"/>
              </a:rPr>
              <a:t>科瓦连科和华连卡</a:t>
            </a:r>
            <a:endParaRPr lang="en-US" altLang="zh-CN" sz="2800" dirty="0">
              <a:latin typeface="华文新魏" panose="02010800040101010101" pitchFamily="2" charset="-122"/>
              <a:ea typeface="华文新魏" panose="02010800040101010101" pitchFamily="2" charset="-122"/>
              <a:cs typeface="Times New Roman" panose="02020603050405020304" pitchFamily="18" charset="0"/>
            </a:endParaRPr>
          </a:p>
          <a:p>
            <a:pPr>
              <a:lnSpc>
                <a:spcPct val="150000"/>
              </a:lnSpc>
            </a:pPr>
            <a:r>
              <a:rPr lang="zh-CN" altLang="en-US" sz="2800" dirty="0">
                <a:latin typeface="华文新魏" panose="02010800040101010101" pitchFamily="2" charset="-122"/>
                <a:ea typeface="华文新魏" panose="02010800040101010101" pitchFamily="2" charset="-122"/>
                <a:cs typeface="Times New Roman" panose="02020603050405020304" pitchFamily="18" charset="0"/>
              </a:rPr>
              <a:t>更多的别里科夫</a:t>
            </a:r>
            <a:endParaRPr lang="zh-CN" altLang="en-US" sz="4800" dirty="0">
              <a:latin typeface="华文新魏" panose="02010800040101010101" pitchFamily="2" charset="-122"/>
              <a:ea typeface="华文新魏" panose="02010800040101010101" pitchFamily="2" charset="-122"/>
            </a:endParaRPr>
          </a:p>
        </p:txBody>
      </p:sp>
      <p:sp>
        <p:nvSpPr>
          <p:cNvPr id="5" name="矩形 4">
            <a:extLst>
              <a:ext uri="{FF2B5EF4-FFF2-40B4-BE49-F238E27FC236}">
                <a16:creationId xmlns:a16="http://schemas.microsoft.com/office/drawing/2014/main" id="{94DB77B8-3012-47C8-A382-24D1BD06066E}"/>
              </a:ext>
            </a:extLst>
          </p:cNvPr>
          <p:cNvSpPr/>
          <p:nvPr/>
        </p:nvSpPr>
        <p:spPr>
          <a:xfrm>
            <a:off x="4422939" y="2562466"/>
            <a:ext cx="1980029" cy="677108"/>
          </a:xfrm>
          <a:prstGeom prst="rect">
            <a:avLst/>
          </a:prstGeom>
        </p:spPr>
        <p:txBody>
          <a:bodyPr wrap="none">
            <a:spAutoFit/>
          </a:bodyPr>
          <a:lstStyle/>
          <a:p>
            <a:pPr lvl="0">
              <a:lnSpc>
                <a:spcPct val="150000"/>
              </a:lnSpc>
            </a:pPr>
            <a:r>
              <a:rPr lang="en-US" altLang="zh-CN" sz="2800" dirty="0">
                <a:solidFill>
                  <a:prstClr val="black"/>
                </a:solidFill>
                <a:latin typeface="华文新魏" panose="02010800040101010101" pitchFamily="2" charset="-122"/>
                <a:ea typeface="华文新魏" panose="02010800040101010101" pitchFamily="2" charset="-122"/>
                <a:cs typeface="Times New Roman" panose="02020603050405020304" pitchFamily="18" charset="0"/>
              </a:rPr>
              <a:t>——</a:t>
            </a:r>
            <a:r>
              <a:rPr lang="zh-CN" altLang="en-US" sz="2800" dirty="0">
                <a:solidFill>
                  <a:srgbClr val="FF0000"/>
                </a:solidFill>
                <a:latin typeface="华文新魏" panose="02010800040101010101" pitchFamily="2" charset="-122"/>
                <a:ea typeface="华文新魏" panose="02010800040101010101" pitchFamily="2" charset="-122"/>
                <a:cs typeface="Times New Roman" panose="02020603050405020304" pitchFamily="18" charset="0"/>
              </a:rPr>
              <a:t>失败了</a:t>
            </a:r>
            <a:endParaRPr lang="en-US" altLang="zh-CN" sz="2800" dirty="0">
              <a:solidFill>
                <a:srgbClr val="FF0000"/>
              </a:solidFill>
              <a:latin typeface="华文新魏" panose="02010800040101010101" pitchFamily="2" charset="-122"/>
              <a:ea typeface="华文新魏" panose="02010800040101010101" pitchFamily="2" charset="-122"/>
              <a:cs typeface="Times New Roman" panose="02020603050405020304" pitchFamily="18" charset="0"/>
            </a:endParaRPr>
          </a:p>
        </p:txBody>
      </p:sp>
      <p:sp>
        <p:nvSpPr>
          <p:cNvPr id="9" name="矩形 8">
            <a:extLst>
              <a:ext uri="{FF2B5EF4-FFF2-40B4-BE49-F238E27FC236}">
                <a16:creationId xmlns:a16="http://schemas.microsoft.com/office/drawing/2014/main" id="{BA69B904-B802-477C-B647-1AA5CD7104FA}"/>
              </a:ext>
            </a:extLst>
          </p:cNvPr>
          <p:cNvSpPr/>
          <p:nvPr/>
        </p:nvSpPr>
        <p:spPr>
          <a:xfrm>
            <a:off x="4614710" y="3355237"/>
            <a:ext cx="2698175" cy="523220"/>
          </a:xfrm>
          <a:prstGeom prst="rect">
            <a:avLst/>
          </a:prstGeom>
        </p:spPr>
        <p:txBody>
          <a:bodyPr wrap="none">
            <a:spAutoFit/>
          </a:bodyPr>
          <a:lstStyle/>
          <a:p>
            <a:r>
              <a:rPr lang="en-US" altLang="zh-CN" sz="2800" dirty="0">
                <a:solidFill>
                  <a:prstClr val="black"/>
                </a:solidFill>
                <a:latin typeface="华文新魏" panose="02010800040101010101" pitchFamily="2" charset="-122"/>
                <a:ea typeface="华文新魏" panose="02010800040101010101" pitchFamily="2" charset="-122"/>
                <a:cs typeface="Times New Roman" panose="02020603050405020304" pitchFamily="18" charset="0"/>
              </a:rPr>
              <a:t>——</a:t>
            </a:r>
            <a:r>
              <a:rPr lang="zh-CN" altLang="en-US" sz="2800" dirty="0">
                <a:solidFill>
                  <a:srgbClr val="FF0000"/>
                </a:solidFill>
                <a:latin typeface="华文新魏" panose="02010800040101010101" pitchFamily="2" charset="-122"/>
                <a:ea typeface="华文新魏" panose="02010800040101010101" pitchFamily="2" charset="-122"/>
                <a:cs typeface="Times New Roman" panose="02020603050405020304" pitchFamily="18" charset="0"/>
              </a:rPr>
              <a:t>希望的曙光</a:t>
            </a:r>
            <a:endParaRPr lang="zh-CN" altLang="en-US" dirty="0">
              <a:solidFill>
                <a:srgbClr val="FF0000"/>
              </a:solidFill>
            </a:endParaRPr>
          </a:p>
        </p:txBody>
      </p:sp>
      <p:sp>
        <p:nvSpPr>
          <p:cNvPr id="10" name="矩形 9">
            <a:extLst>
              <a:ext uri="{FF2B5EF4-FFF2-40B4-BE49-F238E27FC236}">
                <a16:creationId xmlns:a16="http://schemas.microsoft.com/office/drawing/2014/main" id="{E1C4B5F7-8ABA-4C5C-A54A-66A00E820238}"/>
              </a:ext>
            </a:extLst>
          </p:cNvPr>
          <p:cNvSpPr/>
          <p:nvPr/>
        </p:nvSpPr>
        <p:spPr>
          <a:xfrm>
            <a:off x="4220610" y="3951275"/>
            <a:ext cx="7407007" cy="523220"/>
          </a:xfrm>
          <a:prstGeom prst="rect">
            <a:avLst/>
          </a:prstGeom>
        </p:spPr>
        <p:txBody>
          <a:bodyPr wrap="square">
            <a:spAutoFit/>
          </a:bodyPr>
          <a:lstStyle/>
          <a:p>
            <a:r>
              <a:rPr lang="en-US" altLang="zh-CN" sz="2800" dirty="0">
                <a:solidFill>
                  <a:prstClr val="black"/>
                </a:solidFill>
                <a:latin typeface="华文新魏" panose="02010800040101010101" pitchFamily="2" charset="-122"/>
                <a:ea typeface="华文新魏" panose="02010800040101010101" pitchFamily="2" charset="-122"/>
                <a:cs typeface="Times New Roman" panose="02020603050405020304" pitchFamily="18" charset="0"/>
              </a:rPr>
              <a:t>——</a:t>
            </a:r>
            <a:r>
              <a:rPr lang="zh-CN" altLang="en-US" sz="2800" dirty="0">
                <a:solidFill>
                  <a:srgbClr val="FF0000"/>
                </a:solidFill>
                <a:latin typeface="华文新魏" panose="02010800040101010101" pitchFamily="2" charset="-122"/>
                <a:ea typeface="华文新魏" panose="02010800040101010101" pitchFamily="2" charset="-122"/>
                <a:cs typeface="Times New Roman" panose="02020603050405020304" pitchFamily="18" charset="0"/>
              </a:rPr>
              <a:t>走出套子必将是一个艰难而漫长的过程</a:t>
            </a:r>
            <a:endParaRPr lang="zh-CN" altLang="en-US" dirty="0">
              <a:solidFill>
                <a:srgbClr val="FF0000"/>
              </a:solidFill>
            </a:endParaRPr>
          </a:p>
        </p:txBody>
      </p:sp>
    </p:spTree>
    <p:extLst>
      <p:ext uri="{BB962C8B-B14F-4D97-AF65-F5344CB8AC3E}">
        <p14:creationId xmlns:p14="http://schemas.microsoft.com/office/powerpoint/2010/main" val="340620214"/>
      </p:ext>
    </p:extLst>
  </p:cSld>
  <p:clrMapOvr>
    <a:masterClrMapping/>
  </p:clrMapOvr>
  <p:transition spd="slow" advClick="0" advTm="2000">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childTnLst>
                    </p:cTn>
                  </p:par>
                  <p:par>
                    <p:cTn id="5" fill="hold">
                      <p:stCondLst>
                        <p:cond delay="indefinite"/>
                      </p:stCondLst>
                      <p:childTnLst>
                        <p:par>
                          <p:cTn id="6" fill="hold">
                            <p:stCondLst>
                              <p:cond delay="0"/>
                            </p:stCondLst>
                            <p:childTnLst>
                              <p:par>
                                <p:cTn id="7" presetID="2" presetClass="entr" presetSubtype="4" fill="hold" nodeType="click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anim calcmode="lin" valueType="num">
                                      <p:cBhvr additive="base">
                                        <p:cTn id="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0"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 calcmode="lin" valueType="num">
                                      <p:cBhvr additive="base">
                                        <p:cTn id="3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ppt_x"/>
                                          </p:val>
                                        </p:tav>
                                        <p:tav tm="100000">
                                          <p:val>
                                            <p:strVal val="#ppt_x"/>
                                          </p:val>
                                        </p:tav>
                                      </p:tavLst>
                                    </p:anim>
                                    <p:anim calcmode="lin" valueType="num">
                                      <p:cBhvr additive="base">
                                        <p:cTn id="4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grpSp>
        <p:nvGrpSpPr>
          <p:cNvPr id="2" name="组合 1"/>
          <p:cNvGrpSpPr/>
          <p:nvPr/>
        </p:nvGrpSpPr>
        <p:grpSpPr>
          <a:xfrm>
            <a:off x="10794874" y="0"/>
            <a:ext cx="956250" cy="6858000"/>
            <a:chOff x="10794874" y="0"/>
            <a:chExt cx="956250" cy="6858000"/>
          </a:xfrm>
        </p:grpSpPr>
        <p:cxnSp>
          <p:nvCxnSpPr>
            <p:cNvPr id="5" name="直接连接符 4"/>
            <p:cNvCxnSpPr/>
            <p:nvPr/>
          </p:nvCxnSpPr>
          <p:spPr>
            <a:xfrm flipH="1">
              <a:off x="11331615" y="0"/>
              <a:ext cx="0" cy="3009418"/>
            </a:xfrm>
            <a:prstGeom prst="line">
              <a:avLst/>
            </a:prstGeom>
            <a:ln w="3492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11123270" y="3012311"/>
              <a:ext cx="416689" cy="416689"/>
            </a:xfrm>
            <a:prstGeom prst="ellipse">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 name="直接连接符 7"/>
            <p:cNvCxnSpPr/>
            <p:nvPr/>
          </p:nvCxnSpPr>
          <p:spPr>
            <a:xfrm flipH="1">
              <a:off x="11331615" y="3426106"/>
              <a:ext cx="0" cy="3431894"/>
            </a:xfrm>
            <a:prstGeom prst="line">
              <a:avLst/>
            </a:prstGeom>
            <a:ln w="3492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pic>
          <p:nvPicPr>
            <p:cNvPr id="11" name="图片 10"/>
            <p:cNvPicPr>
              <a:picLocks noChangeAspect="1"/>
            </p:cNvPicPr>
            <p:nvPr/>
          </p:nvPicPr>
          <p:blipFill>
            <a:blip r:embed="rId3" cstate="print"/>
            <a:stretch>
              <a:fillRect/>
            </a:stretch>
          </p:blipFill>
          <p:spPr>
            <a:xfrm flipH="1">
              <a:off x="10794874" y="4843616"/>
              <a:ext cx="956250" cy="765000"/>
            </a:xfrm>
            <a:prstGeom prst="rect">
              <a:avLst/>
            </a:prstGeom>
          </p:spPr>
        </p:pic>
      </p:grpSp>
      <p:sp>
        <p:nvSpPr>
          <p:cNvPr id="21" name="矩形 20">
            <a:extLst>
              <a:ext uri="{FF2B5EF4-FFF2-40B4-BE49-F238E27FC236}">
                <a16:creationId xmlns:a16="http://schemas.microsoft.com/office/drawing/2014/main" id="{D18E294D-F56A-4834-94A6-7BD2C336BBB6}"/>
              </a:ext>
            </a:extLst>
          </p:cNvPr>
          <p:cNvSpPr/>
          <p:nvPr/>
        </p:nvSpPr>
        <p:spPr>
          <a:xfrm>
            <a:off x="1644738" y="1826577"/>
            <a:ext cx="8292476" cy="1930337"/>
          </a:xfrm>
          <a:prstGeom prst="rect">
            <a:avLst/>
          </a:prstGeom>
        </p:spPr>
        <p:txBody>
          <a:bodyPr wrap="square">
            <a:spAutoFit/>
          </a:bodyPr>
          <a:lstStyle/>
          <a:p>
            <a:pPr>
              <a:lnSpc>
                <a:spcPct val="150000"/>
              </a:lnSpc>
            </a:pPr>
            <a:r>
              <a:rPr lang="en-US" altLang="zh-CN" sz="2800" b="1" dirty="0">
                <a:latin typeface="黑体" panose="02010609060101010101" pitchFamily="49" charset="-122"/>
                <a:ea typeface="黑体" panose="02010609060101010101" pitchFamily="49" charset="-122"/>
                <a:cs typeface="Times New Roman" panose="02020603050405020304" pitchFamily="18" charset="0"/>
              </a:rPr>
              <a:t>【</a:t>
            </a:r>
            <a:r>
              <a:rPr lang="zh-CN" altLang="en-US" sz="2800" b="1" dirty="0">
                <a:latin typeface="黑体" panose="02010609060101010101" pitchFamily="49" charset="-122"/>
                <a:ea typeface="黑体" panose="02010609060101010101" pitchFamily="49" charset="-122"/>
                <a:cs typeface="Times New Roman" panose="02020603050405020304" pitchFamily="18" charset="0"/>
              </a:rPr>
              <a:t>讨论</a:t>
            </a:r>
            <a:r>
              <a:rPr lang="en-US" altLang="zh-CN" sz="2800" b="1" dirty="0">
                <a:latin typeface="黑体" panose="02010609060101010101" pitchFamily="49" charset="-122"/>
                <a:ea typeface="黑体" panose="02010609060101010101" pitchFamily="49" charset="-122"/>
                <a:cs typeface="Times New Roman" panose="02020603050405020304" pitchFamily="18" charset="0"/>
              </a:rPr>
              <a:t>】</a:t>
            </a:r>
          </a:p>
          <a:p>
            <a:pPr>
              <a:lnSpc>
                <a:spcPct val="150000"/>
              </a:lnSpc>
            </a:pPr>
            <a:r>
              <a:rPr lang="en-US" altLang="zh-CN" sz="2800" b="1" dirty="0">
                <a:latin typeface="黑体" panose="02010609060101010101" pitchFamily="49" charset="-122"/>
                <a:ea typeface="黑体" panose="02010609060101010101" pitchFamily="49" charset="-122"/>
                <a:cs typeface="Times New Roman" panose="02020603050405020304" pitchFamily="18" charset="0"/>
              </a:rPr>
              <a:t>    </a:t>
            </a:r>
            <a:r>
              <a:rPr lang="zh-CN" altLang="en-US" sz="2800" b="1" dirty="0">
                <a:latin typeface="黑体" panose="02010609060101010101" pitchFamily="49" charset="-122"/>
                <a:ea typeface="黑体" panose="02010609060101010101" pitchFamily="49" charset="-122"/>
                <a:cs typeface="Times New Roman" panose="02020603050405020304" pitchFamily="18" charset="0"/>
              </a:rPr>
              <a:t>如果我们略去任何专制统治这一背景，举例说明现实生活中存在哪些“套子”？</a:t>
            </a:r>
            <a:endParaRPr lang="zh-CN" altLang="en-US" sz="48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570636986"/>
      </p:ext>
    </p:extLst>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grpSp>
        <p:nvGrpSpPr>
          <p:cNvPr id="2" name="组合 1"/>
          <p:cNvGrpSpPr/>
          <p:nvPr/>
        </p:nvGrpSpPr>
        <p:grpSpPr>
          <a:xfrm>
            <a:off x="10794874" y="0"/>
            <a:ext cx="956250" cy="6858000"/>
            <a:chOff x="10794874" y="0"/>
            <a:chExt cx="956250" cy="6858000"/>
          </a:xfrm>
        </p:grpSpPr>
        <p:cxnSp>
          <p:nvCxnSpPr>
            <p:cNvPr id="5" name="直接连接符 4"/>
            <p:cNvCxnSpPr/>
            <p:nvPr/>
          </p:nvCxnSpPr>
          <p:spPr>
            <a:xfrm flipH="1">
              <a:off x="11331615" y="0"/>
              <a:ext cx="0" cy="3009418"/>
            </a:xfrm>
            <a:prstGeom prst="line">
              <a:avLst/>
            </a:prstGeom>
            <a:ln w="3492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11123270" y="3012311"/>
              <a:ext cx="416689" cy="416689"/>
            </a:xfrm>
            <a:prstGeom prst="ellipse">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Arial"/>
              </a:endParaRPr>
            </a:p>
          </p:txBody>
        </p:sp>
        <p:cxnSp>
          <p:nvCxnSpPr>
            <p:cNvPr id="8" name="直接连接符 7"/>
            <p:cNvCxnSpPr/>
            <p:nvPr/>
          </p:nvCxnSpPr>
          <p:spPr>
            <a:xfrm flipH="1">
              <a:off x="11331615" y="3426106"/>
              <a:ext cx="0" cy="3431894"/>
            </a:xfrm>
            <a:prstGeom prst="line">
              <a:avLst/>
            </a:prstGeom>
            <a:ln w="3492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pic>
          <p:nvPicPr>
            <p:cNvPr id="11" name="图片 10"/>
            <p:cNvPicPr>
              <a:picLocks noChangeAspect="1"/>
            </p:cNvPicPr>
            <p:nvPr/>
          </p:nvPicPr>
          <p:blipFill>
            <a:blip r:embed="rId3" cstate="print"/>
            <a:stretch>
              <a:fillRect/>
            </a:stretch>
          </p:blipFill>
          <p:spPr>
            <a:xfrm flipH="1">
              <a:off x="10794874" y="4843616"/>
              <a:ext cx="956250" cy="765000"/>
            </a:xfrm>
            <a:prstGeom prst="rect">
              <a:avLst/>
            </a:prstGeom>
          </p:spPr>
        </p:pic>
      </p:grpSp>
      <p:sp>
        <p:nvSpPr>
          <p:cNvPr id="21" name="矩形 20">
            <a:extLst>
              <a:ext uri="{FF2B5EF4-FFF2-40B4-BE49-F238E27FC236}">
                <a16:creationId xmlns:a16="http://schemas.microsoft.com/office/drawing/2014/main" id="{D18E294D-F56A-4834-94A6-7BD2C336BBB6}"/>
              </a:ext>
            </a:extLst>
          </p:cNvPr>
          <p:cNvSpPr/>
          <p:nvPr/>
        </p:nvSpPr>
        <p:spPr>
          <a:xfrm>
            <a:off x="268063" y="1060076"/>
            <a:ext cx="11004936" cy="63767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举例说明现实生活中存在思想上的“套子”：</a:t>
            </a:r>
            <a:endParaRPr kumimoji="0" lang="zh-CN" altLang="en-US" sz="4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Arial"/>
            </a:endParaRPr>
          </a:p>
        </p:txBody>
      </p:sp>
      <p:sp>
        <p:nvSpPr>
          <p:cNvPr id="3" name="矩形 2">
            <a:extLst>
              <a:ext uri="{FF2B5EF4-FFF2-40B4-BE49-F238E27FC236}">
                <a16:creationId xmlns:a16="http://schemas.microsoft.com/office/drawing/2014/main" id="{66C385FE-420C-4BBC-9302-25562FF31B92}"/>
              </a:ext>
            </a:extLst>
          </p:cNvPr>
          <p:cNvSpPr/>
          <p:nvPr/>
        </p:nvSpPr>
        <p:spPr>
          <a:xfrm>
            <a:off x="268063" y="2014384"/>
            <a:ext cx="10703759" cy="3222998"/>
          </a:xfrm>
          <a:prstGeom prst="rect">
            <a:avLst/>
          </a:prstGeom>
        </p:spPr>
        <p:txBody>
          <a:bodyPr wrap="square">
            <a:spAutoFit/>
          </a:bodyPr>
          <a:lstStyle/>
          <a:p>
            <a:pPr indent="133350" algn="just">
              <a:lnSpc>
                <a:spcPct val="150000"/>
              </a:lnSpc>
              <a:spcAft>
                <a:spcPts val="0"/>
              </a:spcAft>
            </a:pPr>
            <a:r>
              <a:rPr lang="en-US" altLang="zh-CN" sz="2800" b="1" kern="100" dirty="0">
                <a:latin typeface="楷体" panose="02010609060101010101" pitchFamily="49" charset="-122"/>
                <a:ea typeface="楷体" panose="02010609060101010101" pitchFamily="49" charset="-122"/>
                <a:cs typeface="Times New Roman" panose="02020603050405020304" pitchFamily="18" charset="0"/>
              </a:rPr>
              <a:t>  </a:t>
            </a:r>
            <a:r>
              <a:rPr lang="zh-CN" altLang="zh-CN" sz="2800" b="1" kern="100" dirty="0">
                <a:latin typeface="楷体" panose="02010609060101010101" pitchFamily="49" charset="-122"/>
                <a:ea typeface="楷体" panose="02010609060101010101" pitchFamily="49" charset="-122"/>
                <a:cs typeface="Times New Roman" panose="02020603050405020304" pitchFamily="18" charset="0"/>
              </a:rPr>
              <a:t>（</a:t>
            </a:r>
            <a:r>
              <a:rPr lang="en-US" altLang="zh-CN" sz="2800" b="1" kern="100" dirty="0">
                <a:latin typeface="楷体" panose="02010609060101010101" pitchFamily="49" charset="-122"/>
                <a:ea typeface="楷体" panose="02010609060101010101" pitchFamily="49" charset="-122"/>
                <a:cs typeface="Times New Roman" panose="02020603050405020304" pitchFamily="18" charset="0"/>
              </a:rPr>
              <a:t>1</a:t>
            </a:r>
            <a:r>
              <a:rPr lang="zh-CN" altLang="zh-CN" sz="2800" b="1" kern="100" dirty="0">
                <a:latin typeface="楷体" panose="02010609060101010101" pitchFamily="49" charset="-122"/>
                <a:ea typeface="楷体" panose="02010609060101010101" pitchFamily="49" charset="-122"/>
                <a:cs typeface="Times New Roman" panose="02020603050405020304" pitchFamily="18" charset="0"/>
              </a:rPr>
              <a:t>）拒绝接受新事物，固守旧有的方式。</a:t>
            </a:r>
          </a:p>
          <a:p>
            <a:pPr algn="just">
              <a:lnSpc>
                <a:spcPct val="150000"/>
              </a:lnSpc>
              <a:spcAft>
                <a:spcPts val="0"/>
              </a:spcAft>
            </a:pPr>
            <a:r>
              <a:rPr lang="en-US" altLang="zh-CN" sz="2800" b="1" kern="100" dirty="0">
                <a:latin typeface="楷体" panose="02010609060101010101" pitchFamily="49" charset="-122"/>
                <a:ea typeface="楷体" panose="02010609060101010101" pitchFamily="49" charset="-122"/>
                <a:cs typeface="Times New Roman" panose="02020603050405020304" pitchFamily="18" charset="0"/>
              </a:rPr>
              <a:t>   </a:t>
            </a:r>
            <a:r>
              <a:rPr lang="zh-CN" altLang="zh-CN" sz="2800" b="1" kern="100" dirty="0">
                <a:latin typeface="楷体" panose="02010609060101010101" pitchFamily="49" charset="-122"/>
                <a:ea typeface="楷体" panose="02010609060101010101" pitchFamily="49" charset="-122"/>
                <a:cs typeface="Times New Roman" panose="02020603050405020304" pitchFamily="18" charset="0"/>
              </a:rPr>
              <a:t>（</a:t>
            </a:r>
            <a:r>
              <a:rPr lang="en-US" altLang="zh-CN" sz="2800" b="1" kern="100" dirty="0">
                <a:latin typeface="楷体" panose="02010609060101010101" pitchFamily="49" charset="-122"/>
                <a:ea typeface="楷体" panose="02010609060101010101" pitchFamily="49" charset="-122"/>
                <a:cs typeface="Times New Roman" panose="02020603050405020304" pitchFamily="18" charset="0"/>
              </a:rPr>
              <a:t>2</a:t>
            </a:r>
            <a:r>
              <a:rPr lang="zh-CN" altLang="zh-CN" sz="2800" b="1" kern="100" dirty="0">
                <a:latin typeface="楷体" panose="02010609060101010101" pitchFamily="49" charset="-122"/>
                <a:ea typeface="楷体" panose="02010609060101010101" pitchFamily="49" charset="-122"/>
                <a:cs typeface="Times New Roman" panose="02020603050405020304" pitchFamily="18" charset="0"/>
              </a:rPr>
              <a:t>）满足于一时的安逸生活，不再积极进取。</a:t>
            </a:r>
          </a:p>
          <a:p>
            <a:pPr algn="just">
              <a:lnSpc>
                <a:spcPct val="150000"/>
              </a:lnSpc>
              <a:spcAft>
                <a:spcPts val="0"/>
              </a:spcAft>
            </a:pPr>
            <a:r>
              <a:rPr lang="en-US" altLang="zh-CN" sz="2800" b="1" kern="100" dirty="0">
                <a:latin typeface="楷体" panose="02010609060101010101" pitchFamily="49" charset="-122"/>
                <a:ea typeface="楷体" panose="02010609060101010101" pitchFamily="49" charset="-122"/>
                <a:cs typeface="Times New Roman" panose="02020603050405020304" pitchFamily="18" charset="0"/>
              </a:rPr>
              <a:t>   </a:t>
            </a:r>
            <a:r>
              <a:rPr lang="zh-CN" altLang="zh-CN" sz="2800" b="1" kern="100" dirty="0">
                <a:latin typeface="楷体" panose="02010609060101010101" pitchFamily="49" charset="-122"/>
                <a:ea typeface="楷体" panose="02010609060101010101" pitchFamily="49" charset="-122"/>
                <a:cs typeface="Times New Roman" panose="02020603050405020304" pitchFamily="18" charset="0"/>
              </a:rPr>
              <a:t>（</a:t>
            </a:r>
            <a:r>
              <a:rPr lang="en-US" altLang="zh-CN" sz="2800" b="1" kern="100" dirty="0">
                <a:latin typeface="楷体" panose="02010609060101010101" pitchFamily="49" charset="-122"/>
                <a:ea typeface="楷体" panose="02010609060101010101" pitchFamily="49" charset="-122"/>
                <a:cs typeface="Times New Roman" panose="02020603050405020304" pitchFamily="18" charset="0"/>
              </a:rPr>
              <a:t>3</a:t>
            </a:r>
            <a:r>
              <a:rPr lang="zh-CN" altLang="zh-CN" sz="2800" b="1" kern="100" dirty="0">
                <a:latin typeface="楷体" panose="02010609060101010101" pitchFamily="49" charset="-122"/>
                <a:ea typeface="楷体" panose="02010609060101010101" pitchFamily="49" charset="-122"/>
                <a:cs typeface="Times New Roman" panose="02020603050405020304" pitchFamily="18" charset="0"/>
              </a:rPr>
              <a:t>）顺从于他人的观点，没有自己独立的思考。</a:t>
            </a:r>
            <a:endParaRPr lang="en-US" altLang="zh-CN" sz="2800" b="1" kern="100" dirty="0">
              <a:latin typeface="楷体" panose="02010609060101010101" pitchFamily="49" charset="-122"/>
              <a:ea typeface="楷体" panose="02010609060101010101" pitchFamily="49" charset="-122"/>
              <a:cs typeface="Times New Roman" panose="02020603050405020304" pitchFamily="18" charset="0"/>
            </a:endParaRPr>
          </a:p>
          <a:p>
            <a:pPr algn="just">
              <a:lnSpc>
                <a:spcPct val="150000"/>
              </a:lnSpc>
              <a:spcAft>
                <a:spcPts val="0"/>
              </a:spcAft>
            </a:pPr>
            <a:r>
              <a:rPr lang="en-US" altLang="zh-CN" sz="2800" b="1" kern="100" dirty="0">
                <a:latin typeface="楷体" panose="02010609060101010101" pitchFamily="49" charset="-122"/>
                <a:ea typeface="楷体" panose="02010609060101010101" pitchFamily="49" charset="-122"/>
                <a:cs typeface="Times New Roman" panose="02020603050405020304" pitchFamily="18" charset="0"/>
              </a:rPr>
              <a:t>   </a:t>
            </a:r>
            <a:r>
              <a:rPr lang="zh-CN" altLang="en-US" sz="2800" b="1" kern="100" dirty="0">
                <a:latin typeface="楷体" panose="02010609060101010101" pitchFamily="49" charset="-122"/>
                <a:ea typeface="楷体" panose="02010609060101010101" pitchFamily="49" charset="-122"/>
                <a:cs typeface="Times New Roman" panose="02020603050405020304" pitchFamily="18" charset="0"/>
              </a:rPr>
              <a:t>（</a:t>
            </a:r>
            <a:r>
              <a:rPr lang="en-US" altLang="zh-CN" sz="2800" b="1" kern="100" dirty="0">
                <a:latin typeface="楷体" panose="02010609060101010101" pitchFamily="49" charset="-122"/>
                <a:ea typeface="楷体" panose="02010609060101010101" pitchFamily="49" charset="-122"/>
                <a:cs typeface="Times New Roman" panose="02020603050405020304" pitchFamily="18" charset="0"/>
              </a:rPr>
              <a:t>4</a:t>
            </a:r>
            <a:r>
              <a:rPr lang="zh-CN" altLang="en-US" sz="2800" b="1" kern="100" dirty="0">
                <a:latin typeface="楷体" panose="02010609060101010101" pitchFamily="49" charset="-122"/>
                <a:ea typeface="楷体" panose="02010609060101010101" pitchFamily="49" charset="-122"/>
                <a:cs typeface="Times New Roman" panose="02020603050405020304" pitchFamily="18" charset="0"/>
              </a:rPr>
              <a:t>）拒绝接受他人的观点，只沉浸在自己的世界里。</a:t>
            </a:r>
            <a:endParaRPr lang="en-US" altLang="zh-CN" sz="2800" b="1" kern="100" dirty="0">
              <a:latin typeface="楷体" panose="02010609060101010101" pitchFamily="49" charset="-122"/>
              <a:ea typeface="楷体" panose="02010609060101010101" pitchFamily="49" charset="-122"/>
              <a:cs typeface="Times New Roman" panose="02020603050405020304" pitchFamily="18" charset="0"/>
            </a:endParaRPr>
          </a:p>
          <a:p>
            <a:pPr algn="just">
              <a:lnSpc>
                <a:spcPct val="150000"/>
              </a:lnSpc>
              <a:spcAft>
                <a:spcPts val="0"/>
              </a:spcAft>
            </a:pPr>
            <a:r>
              <a:rPr lang="en-US" altLang="zh-CN" sz="2800" b="1" kern="100" dirty="0">
                <a:latin typeface="楷体" panose="02010609060101010101" pitchFamily="49" charset="-122"/>
                <a:ea typeface="楷体" panose="02010609060101010101" pitchFamily="49" charset="-122"/>
                <a:cs typeface="Times New Roman" panose="02020603050405020304" pitchFamily="18" charset="0"/>
              </a:rPr>
              <a:t>    ……</a:t>
            </a:r>
            <a:endParaRPr lang="zh-CN" altLang="zh-CN" sz="2800" b="1" kern="100" dirty="0">
              <a:latin typeface="楷体" panose="02010609060101010101" pitchFamily="49" charset="-122"/>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812726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2000">
        <p15:prstTrans prst="drape"/>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pic>
        <p:nvPicPr>
          <p:cNvPr id="9" name="图片 8"/>
          <p:cNvPicPr>
            <a:picLocks noChangeAspect="1"/>
          </p:cNvPicPr>
          <p:nvPr/>
        </p:nvPicPr>
        <p:blipFill>
          <a:blip r:embed="rId3" cstate="print"/>
          <a:stretch>
            <a:fillRect/>
          </a:stretch>
        </p:blipFill>
        <p:spPr>
          <a:xfrm>
            <a:off x="10632482" y="5825335"/>
            <a:ext cx="1182000" cy="807021"/>
          </a:xfrm>
          <a:prstGeom prst="rect">
            <a:avLst/>
          </a:prstGeom>
        </p:spPr>
      </p:pic>
      <p:pic>
        <p:nvPicPr>
          <p:cNvPr id="5" name="图片 4"/>
          <p:cNvPicPr>
            <a:picLocks noChangeAspect="1"/>
          </p:cNvPicPr>
          <p:nvPr/>
        </p:nvPicPr>
        <p:blipFill>
          <a:blip r:embed="rId4" cstate="print"/>
          <a:stretch>
            <a:fillRect/>
          </a:stretch>
        </p:blipFill>
        <p:spPr>
          <a:xfrm flipH="1">
            <a:off x="0" y="-195072"/>
            <a:ext cx="1913021" cy="2923803"/>
          </a:xfrm>
          <a:prstGeom prst="rect">
            <a:avLst/>
          </a:prstGeom>
        </p:spPr>
      </p:pic>
      <p:sp>
        <p:nvSpPr>
          <p:cNvPr id="21" name="矩形 20">
            <a:extLst>
              <a:ext uri="{FF2B5EF4-FFF2-40B4-BE49-F238E27FC236}">
                <a16:creationId xmlns:a16="http://schemas.microsoft.com/office/drawing/2014/main" id="{04382EA4-BBEF-48C5-AC56-293B06307AB8}"/>
              </a:ext>
            </a:extLst>
          </p:cNvPr>
          <p:cNvSpPr/>
          <p:nvPr/>
        </p:nvSpPr>
        <p:spPr>
          <a:xfrm>
            <a:off x="3179714" y="2791325"/>
            <a:ext cx="7592108" cy="63767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a:t>
            </a: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思考</a:t>
            </a:r>
            <a:r>
              <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a:t>
            </a: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如何打破这些思想上的“套子”？</a:t>
            </a:r>
            <a:endParaRPr kumimoji="0" lang="zh-CN" altLang="en-US" sz="4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Arial"/>
            </a:endParaRPr>
          </a:p>
        </p:txBody>
      </p:sp>
    </p:spTree>
    <p:extLst>
      <p:ext uri="{BB962C8B-B14F-4D97-AF65-F5344CB8AC3E}">
        <p14:creationId xmlns:p14="http://schemas.microsoft.com/office/powerpoint/2010/main" val="3911579472"/>
      </p:ext>
    </p:extLst>
  </p:cSld>
  <p:clrMapOvr>
    <a:masterClrMapping/>
  </p:clrMapOvr>
  <p:transition spd="slow" advClick="0" advTm="2000">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indefinite"/>
                            </p:stCondLst>
                          </p:cTn>
                        </p:par>
                      </p:childTnLst>
                    </p:cTn>
                  </p:par>
                  <p:par>
                    <p:cTn id="5" fill="hold" nodeType="clickPar">
                      <p:stCondLst>
                        <p:cond delay="indefinite"/>
                      </p:stCondLst>
                      <p:childTnLst>
                        <p:par>
                          <p:cTn id="6" fill="hold" nodeType="withGroup">
                            <p:stCondLst>
                              <p:cond delay="indefinite"/>
                            </p:stCond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021BA20A-7AAC-4751-8359-0352069CC895}"/>
              </a:ext>
            </a:extLst>
          </p:cNvPr>
          <p:cNvSpPr/>
          <p:nvPr/>
        </p:nvSpPr>
        <p:spPr>
          <a:xfrm>
            <a:off x="5179723" y="-96398"/>
            <a:ext cx="1832553" cy="1376339"/>
          </a:xfrm>
          <a:prstGeom prst="rect">
            <a:avLst/>
          </a:prstGeom>
        </p:spPr>
        <p:txBody>
          <a:bodyPr wrap="non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zh-CN" altLang="en-US" sz="32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rPr>
              <a:t>该出发了</a:t>
            </a:r>
            <a:endParaRPr lang="en-US" altLang="zh-CN" sz="3200" b="1" kern="100" dirty="0">
              <a:solidFill>
                <a:prstClr val="black"/>
              </a:solidFill>
              <a:latin typeface="黑体" panose="02010609060101010101" pitchFamily="49" charset="-122"/>
              <a:ea typeface="黑体" panose="02010609060101010101" pitchFamily="49" charset="-122"/>
              <a:cs typeface="Times New Roman" panose="02020603050405020304" pitchFamily="18" charset="0"/>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肖建鹏</a:t>
            </a:r>
            <a:endParaRPr kumimoji="0" lang="zh-CN" altLang="zh-CN"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p:txBody>
      </p:sp>
      <p:sp>
        <p:nvSpPr>
          <p:cNvPr id="3" name="矩形 2">
            <a:extLst>
              <a:ext uri="{FF2B5EF4-FFF2-40B4-BE49-F238E27FC236}">
                <a16:creationId xmlns:a16="http://schemas.microsoft.com/office/drawing/2014/main" id="{22A798A0-64F6-489A-8FA8-00F0ED20DBF3}"/>
              </a:ext>
            </a:extLst>
          </p:cNvPr>
          <p:cNvSpPr/>
          <p:nvPr/>
        </p:nvSpPr>
        <p:spPr>
          <a:xfrm>
            <a:off x="2304576" y="1635558"/>
            <a:ext cx="3791423" cy="4300216"/>
          </a:xfrm>
          <a:prstGeom prst="rect">
            <a:avLst/>
          </a:prstGeom>
        </p:spPr>
        <p:txBody>
          <a:bodyPr wrap="none">
            <a:spAutoFit/>
          </a:bodyPr>
          <a:lstStyle/>
          <a:p>
            <a:pPr marL="0" marR="0" lvl="0" indent="0" algn="just" defTabSz="914400" rtl="0" eaLnBrk="1" fontAlgn="auto" latinLnBrk="0" hangingPunct="1">
              <a:lnSpc>
                <a:spcPct val="110000"/>
              </a:lnSpc>
              <a:spcBef>
                <a:spcPts val="0"/>
              </a:spcBef>
              <a:spcAft>
                <a:spcPts val="0"/>
              </a:spcAft>
              <a:buClrTx/>
              <a:buSzTx/>
              <a:buFontTx/>
              <a:buNone/>
              <a:tabLst/>
              <a:defRPr/>
            </a:pP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该出发了</a:t>
            </a:r>
            <a:endPar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1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从空调的凉风中出发</a:t>
            </a:r>
            <a:endParaRPr kumimoji="0" lang="en-US" altLang="zh-CN"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10000"/>
              </a:lnSpc>
              <a:spcBef>
                <a:spcPts val="0"/>
              </a:spcBef>
              <a:spcAft>
                <a:spcPts val="0"/>
              </a:spcAft>
              <a:buClrTx/>
              <a:buSzTx/>
              <a:buFontTx/>
              <a:buNone/>
              <a:tabLst/>
              <a:defRPr/>
            </a:pP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向着远方出发</a:t>
            </a:r>
            <a:endPar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1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那是汗水</a:t>
            </a:r>
            <a:endParaRPr kumimoji="0" lang="en-US" altLang="zh-CN"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10000"/>
              </a:lnSpc>
              <a:spcBef>
                <a:spcPts val="0"/>
              </a:spcBef>
              <a:spcAft>
                <a:spcPts val="0"/>
              </a:spcAft>
              <a:buClrTx/>
              <a:buSzTx/>
              <a:buFontTx/>
              <a:buNone/>
              <a:tabLst/>
              <a:defRPr/>
            </a:pPr>
            <a:endPar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1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该出发了</a:t>
            </a:r>
            <a:endParaRPr kumimoji="0" lang="en-US" altLang="zh-CN"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10000"/>
              </a:lnSpc>
              <a:spcBef>
                <a:spcPts val="0"/>
              </a:spcBef>
              <a:spcAft>
                <a:spcPts val="0"/>
              </a:spcAft>
              <a:buClrTx/>
              <a:buSzTx/>
              <a:buFontTx/>
              <a:buNone/>
              <a:tabLst/>
              <a:defRPr/>
            </a:pP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从热腾腾的泡面里出发</a:t>
            </a:r>
            <a:endPar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10000"/>
              </a:lnSpc>
              <a:spcBef>
                <a:spcPts val="0"/>
              </a:spcBef>
              <a:spcAft>
                <a:spcPts val="0"/>
              </a:spcAft>
              <a:buClrTx/>
              <a:buSzTx/>
              <a:buFontTx/>
              <a:buNone/>
              <a:tabLst/>
              <a:defRPr/>
            </a:pP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向着希望出发</a:t>
            </a:r>
            <a:endPar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1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这是热血</a:t>
            </a:r>
            <a:endParaRPr kumimoji="0" lang="zh-CN" altLang="zh-CN"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p:txBody>
      </p:sp>
      <p:sp>
        <p:nvSpPr>
          <p:cNvPr id="5" name="矩形 4">
            <a:extLst>
              <a:ext uri="{FF2B5EF4-FFF2-40B4-BE49-F238E27FC236}">
                <a16:creationId xmlns:a16="http://schemas.microsoft.com/office/drawing/2014/main" id="{59AD207B-71D6-4473-BA53-949007D1CBBA}"/>
              </a:ext>
            </a:extLst>
          </p:cNvPr>
          <p:cNvSpPr/>
          <p:nvPr/>
        </p:nvSpPr>
        <p:spPr>
          <a:xfrm>
            <a:off x="6632369" y="1635558"/>
            <a:ext cx="3791423" cy="4300216"/>
          </a:xfrm>
          <a:prstGeom prst="rect">
            <a:avLst/>
          </a:prstGeom>
        </p:spPr>
        <p:txBody>
          <a:bodyPr wrap="none">
            <a:spAutoFit/>
          </a:bodyPr>
          <a:lstStyle/>
          <a:p>
            <a:pPr marL="0" marR="0" lvl="0" indent="0" algn="just" defTabSz="914400" rtl="0" eaLnBrk="1" fontAlgn="auto" latinLnBrk="0" hangingPunct="1">
              <a:lnSpc>
                <a:spcPct val="110000"/>
              </a:lnSpc>
              <a:spcBef>
                <a:spcPts val="0"/>
              </a:spcBef>
              <a:spcAft>
                <a:spcPts val="0"/>
              </a:spcAft>
              <a:buClrTx/>
              <a:buSzTx/>
              <a:buFontTx/>
              <a:buNone/>
              <a:tabLst/>
              <a:defRPr/>
            </a:pP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该出发了</a:t>
            </a:r>
            <a:endPar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1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从空旷的可乐罐中出发</a:t>
            </a:r>
            <a:endParaRPr kumimoji="0" lang="en-US" altLang="zh-CN"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10000"/>
              </a:lnSpc>
              <a:spcBef>
                <a:spcPts val="0"/>
              </a:spcBef>
              <a:spcAft>
                <a:spcPts val="0"/>
              </a:spcAft>
              <a:buClrTx/>
              <a:buSzTx/>
              <a:buFontTx/>
              <a:buNone/>
              <a:tabLst/>
              <a:defRPr/>
            </a:pP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向着不甘出发</a:t>
            </a:r>
            <a:endPar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1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那是倔强</a:t>
            </a:r>
            <a:endParaRPr kumimoji="0" lang="en-US" altLang="zh-CN"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10000"/>
              </a:lnSpc>
              <a:spcBef>
                <a:spcPts val="0"/>
              </a:spcBef>
              <a:spcAft>
                <a:spcPts val="0"/>
              </a:spcAft>
              <a:buClrTx/>
              <a:buSzTx/>
              <a:buFontTx/>
              <a:buNone/>
              <a:tabLst/>
              <a:defRPr/>
            </a:pPr>
            <a:endPar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1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该出发了</a:t>
            </a:r>
            <a:endParaRPr kumimoji="0" lang="en-US" altLang="zh-CN"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10000"/>
              </a:lnSpc>
              <a:spcBef>
                <a:spcPts val="0"/>
              </a:spcBef>
              <a:spcAft>
                <a:spcPts val="0"/>
              </a:spcAft>
              <a:buClrTx/>
              <a:buSzTx/>
              <a:buFontTx/>
              <a:buNone/>
              <a:tabLst/>
              <a:defRPr/>
            </a:pP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从屏幕的蓝光里出发</a:t>
            </a:r>
            <a:endPar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10000"/>
              </a:lnSpc>
              <a:spcBef>
                <a:spcPts val="0"/>
              </a:spcBef>
              <a:spcAft>
                <a:spcPts val="0"/>
              </a:spcAft>
              <a:buClrTx/>
              <a:buSzTx/>
              <a:buFontTx/>
              <a:buNone/>
              <a:tabLst/>
              <a:defRPr/>
            </a:pPr>
            <a:r>
              <a:rPr lang="zh-CN" altLang="en-US"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向着梦想出发</a:t>
            </a:r>
            <a:endParaRPr lang="en-US" altLang="zh-CN" sz="28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1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这是篮魂</a:t>
            </a:r>
            <a:endParaRPr kumimoji="0" lang="zh-CN" altLang="zh-CN"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2726548649"/>
      </p:ext>
    </p:extLst>
  </p:cSld>
  <p:clrMapOvr>
    <a:masterClrMapping/>
  </p:clrMapOvr>
  <p:transition spd="slow" advClick="0" advTm="2000">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indefinite"/>
                            </p:stCondLst>
                          </p:cTn>
                        </p:par>
                      </p:childTnLst>
                    </p:cTn>
                  </p:par>
                  <p:par>
                    <p:cTn id="5" fill="hold" nodeType="clickPar">
                      <p:stCondLst>
                        <p:cond delay="indefinite"/>
                      </p:stCondLst>
                      <p:childTnLst>
                        <p:par>
                          <p:cTn id="6" fill="hold" nodeType="withGroup">
                            <p:stCondLst>
                              <p:cond delay="indefinite"/>
                            </p:stCond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021BA20A-7AAC-4751-8359-0352069CC895}"/>
              </a:ext>
            </a:extLst>
          </p:cNvPr>
          <p:cNvSpPr/>
          <p:nvPr/>
        </p:nvSpPr>
        <p:spPr>
          <a:xfrm>
            <a:off x="2019660" y="2657819"/>
            <a:ext cx="9001182" cy="646331"/>
          </a:xfrm>
          <a:prstGeom prst="rect">
            <a:avLst/>
          </a:prstGeom>
        </p:spPr>
        <p:txBody>
          <a:bodyPr wrap="none">
            <a:spAutoFit/>
          </a:bodyPr>
          <a:lstStyle/>
          <a:p>
            <a:pPr algn="just">
              <a:spcAft>
                <a:spcPts val="0"/>
              </a:spcAft>
            </a:pPr>
            <a:r>
              <a:rPr lang="zh-CN" altLang="zh-CN" sz="3600" b="1" kern="100" dirty="0">
                <a:latin typeface="楷体" panose="02010609060101010101" pitchFamily="49" charset="-122"/>
                <a:ea typeface="楷体" panose="02010609060101010101" pitchFamily="49" charset="-122"/>
                <a:cs typeface="Times New Roman" panose="02020603050405020304" pitchFamily="18" charset="0"/>
              </a:rPr>
              <a:t>哈维尔</a:t>
            </a:r>
            <a:r>
              <a:rPr lang="zh-CN" altLang="en-US" sz="3600" b="1" kern="100" dirty="0">
                <a:latin typeface="楷体" panose="02010609060101010101" pitchFamily="49" charset="-122"/>
                <a:ea typeface="楷体" panose="02010609060101010101" pitchFamily="49" charset="-122"/>
                <a:cs typeface="Times New Roman" panose="02020603050405020304" pitchFamily="18" charset="0"/>
              </a:rPr>
              <a:t>：</a:t>
            </a:r>
            <a:r>
              <a:rPr lang="en-US" altLang="zh-CN" sz="3600" b="1" kern="100" dirty="0">
                <a:latin typeface="楷体" panose="02010609060101010101" pitchFamily="49" charset="-122"/>
                <a:ea typeface="楷体" panose="02010609060101010101" pitchFamily="49" charset="-122"/>
                <a:cs typeface="Times New Roman" panose="02020603050405020304" pitchFamily="18" charset="0"/>
              </a:rPr>
              <a:t>Living in truth.(</a:t>
            </a:r>
            <a:r>
              <a:rPr lang="zh-CN" altLang="zh-CN" sz="3600" b="1" kern="100" dirty="0">
                <a:latin typeface="楷体" panose="02010609060101010101" pitchFamily="49" charset="-122"/>
                <a:ea typeface="楷体" panose="02010609060101010101" pitchFamily="49" charset="-122"/>
                <a:cs typeface="Times New Roman" panose="02020603050405020304" pitchFamily="18" charset="0"/>
              </a:rPr>
              <a:t>在真实中生活</a:t>
            </a:r>
            <a:r>
              <a:rPr lang="en-US" altLang="zh-CN" sz="3600" b="1" kern="100" dirty="0">
                <a:latin typeface="楷体" panose="02010609060101010101" pitchFamily="49" charset="-122"/>
                <a:ea typeface="楷体" panose="02010609060101010101" pitchFamily="49" charset="-122"/>
                <a:cs typeface="Times New Roman" panose="02020603050405020304" pitchFamily="18" charset="0"/>
              </a:rPr>
              <a:t>)</a:t>
            </a:r>
            <a:endParaRPr lang="zh-CN" altLang="zh-CN" sz="3600" b="1" kern="100" dirty="0">
              <a:latin typeface="楷体" panose="02010609060101010101" pitchFamily="49" charset="-122"/>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2389129550"/>
      </p:ext>
    </p:extLst>
  </p:cSld>
  <p:clrMapOvr>
    <a:masterClrMapping/>
  </p:clrMapOvr>
  <p:transition spd="slow" advClick="0" advTm="2000">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indefinite"/>
                            </p:stCondLst>
                          </p:cTn>
                        </p:par>
                      </p:childTnLst>
                    </p:cTn>
                  </p:par>
                  <p:par>
                    <p:cTn id="5" fill="hold" nodeType="clickPar">
                      <p:stCondLst>
                        <p:cond delay="indefinite"/>
                      </p:stCondLst>
                      <p:childTnLst>
                        <p:par>
                          <p:cTn id="6" fill="hold" nodeType="withGroup">
                            <p:stCondLst>
                              <p:cond delay="indefinite"/>
                            </p:stCond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D9DAD9"/>
        </a:solidFill>
        <a:effectLst/>
      </p:bgPr>
    </p:bg>
    <p:spTree>
      <p:nvGrpSpPr>
        <p:cNvPr id="1" name=""/>
        <p:cNvGrpSpPr/>
        <p:nvPr/>
      </p:nvGrpSpPr>
      <p:grpSpPr>
        <a:xfrm>
          <a:off x="0" y="0"/>
          <a:ext cx="0" cy="0"/>
          <a:chOff x="0" y="0"/>
          <a:chExt cx="0" cy="0"/>
        </a:xfrm>
      </p:grpSpPr>
      <p:cxnSp>
        <p:nvCxnSpPr>
          <p:cNvPr id="4" name="直接连接符 3"/>
          <p:cNvCxnSpPr/>
          <p:nvPr/>
        </p:nvCxnSpPr>
        <p:spPr>
          <a:xfrm>
            <a:off x="-1" y="6553243"/>
            <a:ext cx="12192000" cy="0"/>
          </a:xfrm>
          <a:prstGeom prst="line">
            <a:avLst/>
          </a:prstGeom>
          <a:ln w="44450"/>
        </p:spPr>
        <p:style>
          <a:lnRef idx="1">
            <a:schemeClr val="dk1"/>
          </a:lnRef>
          <a:fillRef idx="0">
            <a:schemeClr val="dk1"/>
          </a:fillRef>
          <a:effectRef idx="0">
            <a:schemeClr val="dk1"/>
          </a:effectRef>
          <a:fontRef idx="minor">
            <a:schemeClr val="tx1"/>
          </a:fontRef>
        </p:style>
      </p:cxnSp>
      <p:pic>
        <p:nvPicPr>
          <p:cNvPr id="6" name="图片 5"/>
          <p:cNvPicPr>
            <a:picLocks noChangeAspect="1"/>
          </p:cNvPicPr>
          <p:nvPr/>
        </p:nvPicPr>
        <p:blipFill>
          <a:blip r:embed="rId3" cstate="print"/>
          <a:stretch>
            <a:fillRect/>
          </a:stretch>
        </p:blipFill>
        <p:spPr>
          <a:xfrm>
            <a:off x="10969143" y="5648461"/>
            <a:ext cx="990000" cy="1012500"/>
          </a:xfrm>
          <a:prstGeom prst="rect">
            <a:avLst/>
          </a:prstGeom>
        </p:spPr>
      </p:pic>
      <p:pic>
        <p:nvPicPr>
          <p:cNvPr id="7" name="图片 6"/>
          <p:cNvPicPr>
            <a:picLocks noChangeAspect="1"/>
          </p:cNvPicPr>
          <p:nvPr/>
        </p:nvPicPr>
        <p:blipFill>
          <a:blip r:embed="rId4" cstate="print"/>
          <a:stretch>
            <a:fillRect/>
          </a:stretch>
        </p:blipFill>
        <p:spPr>
          <a:xfrm>
            <a:off x="10140340" y="5522035"/>
            <a:ext cx="595947" cy="1383809"/>
          </a:xfrm>
          <a:prstGeom prst="rect">
            <a:avLst/>
          </a:prstGeom>
        </p:spPr>
      </p:pic>
      <p:sp>
        <p:nvSpPr>
          <p:cNvPr id="2" name="矩形 1">
            <a:extLst>
              <a:ext uri="{FF2B5EF4-FFF2-40B4-BE49-F238E27FC236}">
                <a16:creationId xmlns:a16="http://schemas.microsoft.com/office/drawing/2014/main" id="{71753AFC-CE76-4BDC-8E44-08F4FC7DD3FF}"/>
              </a:ext>
            </a:extLst>
          </p:cNvPr>
          <p:cNvSpPr/>
          <p:nvPr/>
        </p:nvSpPr>
        <p:spPr>
          <a:xfrm>
            <a:off x="598876" y="1498663"/>
            <a:ext cx="10647467" cy="1930337"/>
          </a:xfrm>
          <a:prstGeom prst="rect">
            <a:avLst/>
          </a:prstGeom>
        </p:spPr>
        <p:txBody>
          <a:bodyPr wrap="non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a:t>
            </a: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写作</a:t>
            </a:r>
            <a:r>
              <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Times New Roman" panose="02020603050405020304" pitchFamily="18" charset="0"/>
              </a:rPr>
              <a:t>】</a:t>
            </a:r>
            <a:endParaRPr kumimoji="0" lang="en-US" altLang="zh-CN"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    </a:t>
            </a:r>
            <a:r>
              <a:rPr lang="zh-CN" altLang="en-US" sz="28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如果生活中你遇到了“钻进套子里的人”，应该如何对待他？</a:t>
            </a:r>
            <a:endParaRPr lang="en-US" altLang="zh-CN" sz="2800" b="1" dirty="0">
              <a:solidFill>
                <a:prstClr val="black"/>
              </a:solidFill>
              <a:latin typeface="楷体" panose="02010609060101010101" pitchFamily="49" charset="-122"/>
              <a:ea typeface="楷体" panose="02010609060101010101" pitchFamily="49" charset="-122"/>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8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为什么？</a:t>
            </a:r>
            <a:endParaRPr kumimoji="0" lang="zh-CN" altLang="en-US" sz="4800" b="0"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Arial"/>
            </a:endParaRPr>
          </a:p>
        </p:txBody>
      </p:sp>
    </p:spTree>
    <p:extLst>
      <p:ext uri="{BB962C8B-B14F-4D97-AF65-F5344CB8AC3E}">
        <p14:creationId xmlns:p14="http://schemas.microsoft.com/office/powerpoint/2010/main" val="2169182655"/>
      </p:ext>
    </p:extLst>
  </p:cSld>
  <p:clrMapOvr>
    <a:masterClrMapping/>
  </p:clrMapOvr>
  <p:transition spd="slow" advClick="0" advTm="2000">
    <p:comb/>
  </p:transition>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6.1.7601 Service Pack 1"/>
  <p:tag name="AS_RELEASE_DATE" val="2016.05.04"/>
  <p:tag name="AS_TITLE" val="Aspose.Slides for .NET 4.0"/>
  <p:tag name="AS_VERSION" val="16.4.0.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tileRect/>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tileRect/>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tileRect/>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1522</Words>
  <Application>Microsoft Office PowerPoint</Application>
  <PresentationFormat>宽屏</PresentationFormat>
  <Paragraphs>132</Paragraphs>
  <Slides>26</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26</vt:i4>
      </vt:variant>
    </vt:vector>
  </HeadingPairs>
  <TitlesOfParts>
    <vt:vector size="38" baseType="lpstr">
      <vt:lpstr>等线</vt:lpstr>
      <vt:lpstr>仿宋</vt:lpstr>
      <vt:lpstr>黑体</vt:lpstr>
      <vt:lpstr>华文琥珀</vt:lpstr>
      <vt:lpstr>华文楷体</vt:lpstr>
      <vt:lpstr>华文新魏</vt:lpstr>
      <vt:lpstr>楷体</vt:lpstr>
      <vt:lpstr>迷你简姚体</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2017-06-30T01:42:48Z</dcterms:created>
  <dcterms:modified xsi:type="dcterms:W3CDTF">2019-01-09T07:47:53Z</dcterms:modified>
  <cp:category/>
</cp:coreProperties>
</file>