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7" r:id="rId3"/>
    <p:sldId id="259" r:id="rId4"/>
    <p:sldId id="258" r:id="rId5"/>
    <p:sldId id="256" r:id="rId6"/>
    <p:sldId id="261" r:id="rId7"/>
    <p:sldId id="260" r:id="rId8"/>
    <p:sldId id="263" r:id="rId9"/>
    <p:sldId id="264" r:id="rId10"/>
    <p:sldId id="262" r:id="rId11"/>
    <p:sldId id="265" r:id="rId12"/>
    <p:sldId id="266" r:id="rId13"/>
    <p:sldId id="267" r:id="rId14"/>
    <p:sldId id="268" r:id="rId15"/>
    <p:sldId id="269" r:id="rId16"/>
    <p:sldId id="270" r:id="rId17"/>
    <p:sldId id="271" r:id="rId18"/>
  </p:sldIdLst>
  <p:sldSz cx="9144000" cy="6858000" type="screen4x3"/>
  <p:notesSz cx="6858000" cy="9144000"/>
  <p:custDataLst>
    <p:tags r:id="rId22"/>
  </p:custDataLst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00"/>
    <a:srgbClr val="000099"/>
    <a:srgbClr val="663300"/>
    <a:srgbClr val="33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howGuides="1">
      <p:cViewPr varScale="1">
        <p:scale>
          <a:sx n="73" d="100"/>
          <a:sy n="73" d="100"/>
        </p:scale>
        <p:origin x="-127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2" Type="http://schemas.openxmlformats.org/officeDocument/2006/relationships/tags" Target="tags/tag1.xml"/><Relationship Id="rId21" Type="http://schemas.openxmlformats.org/officeDocument/2006/relationships/tableStyles" Target="tableStyles.xml"/><Relationship Id="rId20" Type="http://schemas.openxmlformats.org/officeDocument/2006/relationships/viewProps" Target="viewProps.xml"/><Relationship Id="rId2" Type="http://schemas.openxmlformats.org/officeDocument/2006/relationships/theme" Target="theme/theme1.xml"/><Relationship Id="rId19" Type="http://schemas.openxmlformats.org/officeDocument/2006/relationships/presProps" Target="presProps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标题 102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27" name="文本占位符 1026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3.jpeg"/><Relationship Id="rId1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6.jpeg"/><Relationship Id="rId1" Type="http://schemas.openxmlformats.org/officeDocument/2006/relationships/hyperlink" Target="&#33541;&#23627;&#20026;&#31179;&#39118;&#25152;&#30772;&#27468;2.swf" TargetMode="Externa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7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8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9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122" name="Picture 2" descr="ssh1-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123" name="Picture 3" descr="shxs033a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" y="0"/>
            <a:ext cx="3429000" cy="12192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124" name="Rectangle 4"/>
          <p:cNvSpPr/>
          <p:nvPr/>
        </p:nvSpPr>
        <p:spPr>
          <a:xfrm>
            <a:off x="762000" y="152400"/>
            <a:ext cx="2425700" cy="7620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en-US" sz="44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诗词欣赏</a:t>
            </a:r>
            <a:endParaRPr lang="zh-CN" altLang="en-US" sz="4400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7170" name="Picture 2" descr="shxs033a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3581400" cy="13716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171" name="Rectangle 3"/>
          <p:cNvSpPr/>
          <p:nvPr/>
        </p:nvSpPr>
        <p:spPr>
          <a:xfrm>
            <a:off x="228600" y="1447800"/>
            <a:ext cx="4137025" cy="47894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2800" b="1" dirty="0">
                <a:solidFill>
                  <a:schemeClr val="tx2"/>
                </a:solidFill>
                <a:latin typeface="Times New Roman" panose="02020603050405020304" pitchFamily="18" charset="0"/>
                <a:ea typeface="华文楷体" panose="02010600040101010101" pitchFamily="2" charset="-122"/>
              </a:rPr>
              <a:t>        </a:t>
            </a:r>
            <a:r>
              <a:rPr lang="zh-CN" altLang="zh-CN" sz="2800" b="1" dirty="0">
                <a:solidFill>
                  <a:schemeClr val="tx2"/>
                </a:solidFill>
                <a:latin typeface="Times New Roman" panose="02020603050405020304" pitchFamily="18" charset="0"/>
                <a:ea typeface="华文楷体" panose="02010600040101010101" pitchFamily="2" charset="-122"/>
              </a:rPr>
              <a:t>759</a:t>
            </a:r>
            <a:r>
              <a:rPr lang="zh-CN" altLang="en-US" sz="2800" b="1" dirty="0">
                <a:solidFill>
                  <a:schemeClr val="tx2"/>
                </a:solidFill>
                <a:latin typeface="Times New Roman" panose="02020603050405020304" pitchFamily="18" charset="0"/>
                <a:ea typeface="华文楷体" panose="02010600040101010101" pitchFamily="2" charset="-122"/>
              </a:rPr>
              <a:t>年，关内大饥，杜甫遂弃官西行至成都，靠亲戚朋友帮助维持生活。好不容易在城西七里的浣花溪边找到一块荒地，盖起了一间茅屋，总算有了个栖身之所。不料到了八月，大风破屋，大雨又至。诗人长夜难眠，感慨万千，写下了这首千古传诵的诗篇。</a:t>
            </a:r>
            <a:endParaRPr lang="zh-CN" altLang="en-US" sz="2800" b="1" dirty="0">
              <a:solidFill>
                <a:schemeClr val="tx2"/>
              </a:solidFill>
              <a:latin typeface="Times New Roman" panose="02020603050405020304" pitchFamily="18" charset="0"/>
              <a:ea typeface="华文楷体" panose="02010600040101010101" pitchFamily="2" charset="-122"/>
            </a:endParaRPr>
          </a:p>
        </p:txBody>
      </p:sp>
      <p:pic>
        <p:nvPicPr>
          <p:cNvPr id="9220" name="Picture 4" descr="mw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0" y="1447800"/>
            <a:ext cx="4191000" cy="47244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221" name="Rectangle 5"/>
          <p:cNvSpPr>
            <a:spLocks noChangeArrowheads="1"/>
          </p:cNvSpPr>
          <p:nvPr/>
        </p:nvSpPr>
        <p:spPr bwMode="auto">
          <a:xfrm>
            <a:off x="457200" y="228600"/>
            <a:ext cx="2635250" cy="8239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sz="48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方正舒体" panose="02010601030101010101" pitchFamily="2" charset="-122"/>
                <a:cs typeface="+mn-cs"/>
              </a:rPr>
              <a:t>时代背景</a:t>
            </a:r>
            <a:endParaRPr kumimoji="0" lang="zh-CN" sz="4800" b="1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imes New Roman" panose="02020603050405020304" pitchFamily="18" charset="0"/>
              <a:ea typeface="方正舒体" panose="02010601030101010101" pitchFamily="2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146" name="Rectangle 2"/>
          <p:cNvSpPr>
            <a:spLocks noGrp="1" noRot="1"/>
          </p:cNvSpPr>
          <p:nvPr>
            <p:ph type="title" idx="4294967295"/>
          </p:nvPr>
        </p:nvSpPr>
        <p:spPr/>
        <p:txBody>
          <a:bodyPr vert="horz" wrap="square" lIns="91440" tIns="45720" rIns="91440" bIns="45720" anchor="ctr"/>
          <a:p>
            <a:endParaRPr lang="zh-CN" altLang="zh-CN" dirty="0"/>
          </a:p>
        </p:txBody>
      </p:sp>
      <p:pic>
        <p:nvPicPr>
          <p:cNvPr id="8195" name="Picture 3" descr="TPBG500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57150" y="0"/>
            <a:ext cx="9201150" cy="6858000"/>
          </a:xfrm>
          <a:prstGeom prst="rect">
            <a:avLst/>
          </a:prstGeom>
          <a:solidFill>
            <a:schemeClr val="bg2"/>
          </a:solidFill>
          <a:ln w="9525">
            <a:noFill/>
          </a:ln>
        </p:spPr>
      </p:pic>
      <p:sp>
        <p:nvSpPr>
          <p:cNvPr id="6148" name="Text Box 4"/>
          <p:cNvSpPr txBox="1"/>
          <p:nvPr/>
        </p:nvSpPr>
        <p:spPr>
          <a:xfrm>
            <a:off x="8442325" y="3449638"/>
            <a:ext cx="184150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endParaRPr lang="zh-CN" altLang="zh-CN" sz="2400" dirty="0">
              <a:latin typeface="Times New Roman" panose="02020603050405020304" pitchFamily="18" charset="0"/>
            </a:endParaRPr>
          </a:p>
        </p:txBody>
      </p:sp>
      <p:sp>
        <p:nvSpPr>
          <p:cNvPr id="8197" name="Text Box 5"/>
          <p:cNvSpPr txBox="1"/>
          <p:nvPr/>
        </p:nvSpPr>
        <p:spPr>
          <a:xfrm>
            <a:off x="381000" y="228600"/>
            <a:ext cx="1098550" cy="6324600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 vert="eaVert">
            <a:spAutoFit/>
          </a:bodyPr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zh-CN" altLang="en-US" sz="6000" b="1" dirty="0">
                <a:latin typeface="Times New Roman" panose="02020603050405020304" pitchFamily="18" charset="0"/>
                <a:ea typeface="华文楷体" panose="02010600040101010101" pitchFamily="2" charset="-122"/>
              </a:rPr>
              <a:t>茅屋为秋风所破歌</a:t>
            </a:r>
            <a:endParaRPr lang="zh-CN" altLang="en-US" sz="6000" b="1" dirty="0">
              <a:latin typeface="Times New Roman" panose="02020603050405020304" pitchFamily="18" charset="0"/>
              <a:ea typeface="华文楷体" panose="02010600040101010101" pitchFamily="2" charset="-122"/>
            </a:endParaRPr>
          </a:p>
        </p:txBody>
      </p:sp>
      <p:sp>
        <p:nvSpPr>
          <p:cNvPr id="8198" name="Text Box 6"/>
          <p:cNvSpPr txBox="1"/>
          <p:nvPr/>
        </p:nvSpPr>
        <p:spPr>
          <a:xfrm>
            <a:off x="1662113" y="4191000"/>
            <a:ext cx="854075" cy="2209800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zh-CN" altLang="en-US" sz="4400" b="1" dirty="0">
                <a:solidFill>
                  <a:srgbClr val="3333CC"/>
                </a:solidFill>
                <a:latin typeface="Times New Roman" panose="02020603050405020304" pitchFamily="18" charset="0"/>
                <a:ea typeface="华文楷体" panose="02010600040101010101" pitchFamily="2" charset="-122"/>
              </a:rPr>
              <a:t>杜甫</a:t>
            </a:r>
            <a:endParaRPr lang="zh-CN" altLang="en-US" sz="4400" b="1" dirty="0">
              <a:solidFill>
                <a:srgbClr val="3333CC"/>
              </a:solidFill>
              <a:latin typeface="Times New Roman" panose="02020603050405020304" pitchFamily="18" charset="0"/>
              <a:ea typeface="华文楷体" panose="020106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indefinite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indefinite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7" grpId="0" animBg="1"/>
      <p:bldP spid="819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98" name="标题 4097"/>
          <p:cNvSpPr>
            <a:spLocks noGrp="1"/>
          </p:cNvSpPr>
          <p:nvPr>
            <p:ph type="ctrTitle"/>
          </p:nvPr>
        </p:nvSpPr>
        <p:spPr>
          <a:xfrm>
            <a:off x="609600" y="609600"/>
            <a:ext cx="7772400" cy="1470025"/>
          </a:xfrm>
        </p:spPr>
        <p:txBody>
          <a:bodyPr anchor="ctr"/>
          <a:p>
            <a:pPr defTabSz="914400">
              <a:buClrTx/>
              <a:buSzTx/>
              <a:buFontTx/>
            </a:pPr>
            <a:r>
              <a:rPr lang="zh-CN" altLang="en-US" sz="4400" kern="1200" baseline="0" dirty="0">
                <a:latin typeface="Arial" panose="020B0604020202020204" pitchFamily="34" charset="0"/>
                <a:ea typeface="宋体" panose="02010600030101010101" pitchFamily="2" charset="-122"/>
              </a:rPr>
              <a:t>学习目标</a:t>
            </a:r>
            <a:endParaRPr lang="zh-CN" altLang="en-US" sz="4400" kern="1200" baseline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099" name="副标题 4098"/>
          <p:cNvSpPr>
            <a:spLocks noGrp="1"/>
          </p:cNvSpPr>
          <p:nvPr>
            <p:ph type="subTitle" idx="1"/>
          </p:nvPr>
        </p:nvSpPr>
        <p:spPr>
          <a:xfrm>
            <a:off x="1068070" y="2214880"/>
            <a:ext cx="7313930" cy="3541395"/>
          </a:xfrm>
        </p:spPr>
        <p:txBody>
          <a:bodyPr/>
          <a:p>
            <a:pPr algn="l" defTabSz="914400">
              <a:buClrTx/>
              <a:buSzTx/>
              <a:buFontTx/>
            </a:pPr>
            <a:r>
              <a:rPr lang="en-US" sz="3200" kern="1200" baseline="0" dirty="0">
                <a:latin typeface="Arial" panose="020B0604020202020204" pitchFamily="34" charset="0"/>
                <a:ea typeface="宋体" panose="02010600030101010101" pitchFamily="2" charset="-122"/>
              </a:rPr>
              <a:t>1.</a:t>
            </a:r>
            <a:r>
              <a:rPr lang="zh-CN" altLang="en-US" sz="3200" kern="1200" baseline="0" dirty="0">
                <a:latin typeface="Arial" panose="020B0604020202020204" pitchFamily="34" charset="0"/>
                <a:ea typeface="宋体" panose="02010600030101010101" pitchFamily="2" charset="-122"/>
              </a:rPr>
              <a:t>结合注释，理解诗歌内容。</a:t>
            </a:r>
            <a:endParaRPr lang="zh-CN" altLang="en-US" sz="3200" kern="1200" baseline="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algn="l" defTabSz="914400">
              <a:buClrTx/>
              <a:buSzTx/>
              <a:buFontTx/>
            </a:pPr>
            <a:r>
              <a:rPr lang="en-US" altLang="zh-CN" sz="3200" kern="1200" baseline="0" dirty="0">
                <a:latin typeface="Arial" panose="020B0604020202020204" pitchFamily="34" charset="0"/>
                <a:ea typeface="宋体" panose="02010600030101010101" pitchFamily="2" charset="-122"/>
              </a:rPr>
              <a:t>2.</a:t>
            </a:r>
            <a:r>
              <a:rPr lang="zh-CN" altLang="en-US" sz="3200" kern="1200" baseline="0" dirty="0">
                <a:latin typeface="Arial" panose="020B0604020202020204" pitchFamily="34" charset="0"/>
                <a:ea typeface="宋体" panose="02010600030101010101" pitchFamily="2" charset="-122"/>
              </a:rPr>
              <a:t>通过反复诵读，品味诗歌的环境描写。</a:t>
            </a:r>
            <a:endParaRPr lang="zh-CN" altLang="en-US" sz="3200" kern="1200" baseline="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algn="l" defTabSz="914400">
              <a:buClrTx/>
              <a:buSzTx/>
              <a:buFontTx/>
            </a:pPr>
            <a:r>
              <a:rPr lang="en-US" altLang="zh-CN" sz="3200" kern="1200" baseline="0" dirty="0">
                <a:latin typeface="Arial" panose="020B0604020202020204" pitchFamily="34" charset="0"/>
                <a:ea typeface="宋体" panose="02010600030101010101" pitchFamily="2" charset="-122"/>
              </a:rPr>
              <a:t>3.</a:t>
            </a:r>
            <a:r>
              <a:rPr lang="zh-CN" altLang="en-US" sz="3200" kern="1200" baseline="0" dirty="0">
                <a:latin typeface="Arial" panose="020B0604020202020204" pitchFamily="34" charset="0"/>
                <a:ea typeface="宋体" panose="02010600030101010101" pitchFamily="2" charset="-122"/>
              </a:rPr>
              <a:t>体会诗人忧国忧民的家国情怀。</a:t>
            </a:r>
            <a:endParaRPr lang="zh-CN" altLang="en-US" sz="3200" kern="1200" baseline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9218" name="Picture 2" descr="shxs033a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752600" y="228600"/>
            <a:ext cx="5638800" cy="11969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219" name="Rectangle 3"/>
          <p:cNvSpPr/>
          <p:nvPr/>
        </p:nvSpPr>
        <p:spPr>
          <a:xfrm>
            <a:off x="381000" y="838200"/>
            <a:ext cx="8229600" cy="3937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Font typeface="Arial" panose="020B0604020202020204" pitchFamily="34" charset="0"/>
            </a:pPr>
            <a:endParaRPr lang="en-US" altLang="zh-CN" sz="3600" b="1" dirty="0"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  <a:buFont typeface="Arial" panose="020B0604020202020204" pitchFamily="34" charset="0"/>
            </a:pPr>
            <a:endParaRPr lang="zh-CN" altLang="zh-CN" sz="3600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zh-CN" altLang="zh-CN" sz="3600" b="1" dirty="0">
                <a:latin typeface="Times New Roman" panose="02020603050405020304" pitchFamily="18" charset="0"/>
              </a:rPr>
              <a:t> </a:t>
            </a:r>
            <a:r>
              <a:rPr lang="zh-CN" altLang="en-US" sz="3600" b="1" dirty="0">
                <a:latin typeface="Times New Roman" panose="02020603050405020304" pitchFamily="18" charset="0"/>
              </a:rPr>
              <a:t>怒 </a:t>
            </a:r>
            <a:r>
              <a:rPr lang="zh-CN" altLang="en-US" sz="3600" b="1" u="sng" dirty="0">
                <a:latin typeface="Times New Roman" panose="02020603050405020304" pitchFamily="18" charset="0"/>
              </a:rPr>
              <a:t>号</a:t>
            </a:r>
            <a:r>
              <a:rPr lang="zh-CN" altLang="en-US" sz="3600" b="1" dirty="0">
                <a:latin typeface="Times New Roman" panose="02020603050405020304" pitchFamily="18" charset="0"/>
              </a:rPr>
              <a:t>  </a:t>
            </a:r>
            <a:r>
              <a:rPr lang="zh-CN" altLang="en-US" sz="3600" dirty="0">
                <a:latin typeface="Times New Roman" panose="02020603050405020304" pitchFamily="18" charset="0"/>
              </a:rPr>
              <a:t>      </a:t>
            </a:r>
            <a:r>
              <a:rPr lang="zh-CN" altLang="en-US" sz="3600" b="1" dirty="0">
                <a:latin typeface="Times New Roman" panose="02020603050405020304" pitchFamily="18" charset="0"/>
              </a:rPr>
              <a:t>挂 </a:t>
            </a:r>
            <a:r>
              <a:rPr lang="zh-CN" altLang="en-US" sz="3600" b="1" u="sng" dirty="0">
                <a:latin typeface="Times New Roman" panose="02020603050405020304" pitchFamily="18" charset="0"/>
              </a:rPr>
              <a:t>罥</a:t>
            </a:r>
            <a:r>
              <a:rPr lang="zh-CN" altLang="en-US" sz="3600" b="1" dirty="0">
                <a:latin typeface="Times New Roman" panose="02020603050405020304" pitchFamily="18" charset="0"/>
              </a:rPr>
              <a:t> </a:t>
            </a:r>
            <a:r>
              <a:rPr lang="zh-CN" altLang="en-US" sz="3600" dirty="0">
                <a:latin typeface="Times New Roman" panose="02020603050405020304" pitchFamily="18" charset="0"/>
              </a:rPr>
              <a:t>      </a:t>
            </a:r>
            <a:r>
              <a:rPr lang="zh-CN" altLang="en-US" sz="3600" b="1" dirty="0">
                <a:latin typeface="Times New Roman" panose="02020603050405020304" pitchFamily="18" charset="0"/>
              </a:rPr>
              <a:t> </a:t>
            </a:r>
            <a:r>
              <a:rPr lang="zh-CN" altLang="en-US" sz="3600" b="1" u="sng" dirty="0">
                <a:latin typeface="Times New Roman" panose="02020603050405020304" pitchFamily="18" charset="0"/>
              </a:rPr>
              <a:t>长</a:t>
            </a:r>
            <a:r>
              <a:rPr lang="zh-CN" altLang="en-US" sz="3600" b="1" dirty="0">
                <a:latin typeface="Times New Roman" panose="02020603050405020304" pitchFamily="18" charset="0"/>
              </a:rPr>
              <a:t> 林 梢</a:t>
            </a:r>
            <a:r>
              <a:rPr lang="zh-CN" altLang="en-US" sz="3600" dirty="0">
                <a:latin typeface="Times New Roman" panose="02020603050405020304" pitchFamily="18" charset="0"/>
              </a:rPr>
              <a:t>    </a:t>
            </a:r>
            <a:r>
              <a:rPr lang="zh-CN" altLang="en-US" sz="3600" b="1" dirty="0">
                <a:latin typeface="Times New Roman" panose="02020603050405020304" pitchFamily="18" charset="0"/>
              </a:rPr>
              <a:t>     </a:t>
            </a:r>
            <a:r>
              <a:rPr lang="zh-CN" altLang="en-US" sz="3600" b="1" u="sng" dirty="0">
                <a:latin typeface="Times New Roman" panose="02020603050405020304" pitchFamily="18" charset="0"/>
              </a:rPr>
              <a:t>庇</a:t>
            </a:r>
            <a:r>
              <a:rPr lang="zh-CN" altLang="en-US" sz="3600" b="1" dirty="0">
                <a:latin typeface="Times New Roman" panose="02020603050405020304" pitchFamily="18" charset="0"/>
              </a:rPr>
              <a:t> 护</a:t>
            </a:r>
            <a:r>
              <a:rPr lang="zh-CN" altLang="en-US" sz="3600" dirty="0">
                <a:latin typeface="Times New Roman" panose="02020603050405020304" pitchFamily="18" charset="0"/>
              </a:rPr>
              <a:t>   </a:t>
            </a:r>
            <a:endParaRPr lang="zh-CN" altLang="en-US" sz="3600" dirty="0"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  <a:buFont typeface="Arial" panose="020B0604020202020204" pitchFamily="34" charset="0"/>
            </a:pPr>
            <a:endParaRPr lang="zh-CN" altLang="en-US" sz="3600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zh-CN" altLang="en-US" sz="3600" dirty="0">
                <a:latin typeface="Times New Roman" panose="02020603050405020304" pitchFamily="18" charset="0"/>
              </a:rPr>
              <a:t> </a:t>
            </a:r>
            <a:r>
              <a:rPr lang="zh-CN" altLang="en-US" sz="3600" b="1" dirty="0">
                <a:latin typeface="Times New Roman" panose="02020603050405020304" pitchFamily="18" charset="0"/>
              </a:rPr>
              <a:t>突</a:t>
            </a:r>
            <a:r>
              <a:rPr lang="zh-CN" altLang="en-US" sz="3600" b="1" u="sng" dirty="0">
                <a:latin typeface="Times New Roman" panose="02020603050405020304" pitchFamily="18" charset="0"/>
              </a:rPr>
              <a:t>兀</a:t>
            </a:r>
            <a:r>
              <a:rPr lang="zh-CN" altLang="en-US" sz="3600" dirty="0">
                <a:latin typeface="Times New Roman" panose="02020603050405020304" pitchFamily="18" charset="0"/>
              </a:rPr>
              <a:t>     </a:t>
            </a:r>
            <a:r>
              <a:rPr lang="zh-CN" altLang="en-US" sz="3600" b="1" dirty="0">
                <a:latin typeface="Times New Roman" panose="02020603050405020304" pitchFamily="18" charset="0"/>
              </a:rPr>
              <a:t>布</a:t>
            </a:r>
            <a:r>
              <a:rPr lang="zh-CN" altLang="en-US" sz="3600" b="1" u="sng" dirty="0">
                <a:latin typeface="Times New Roman" panose="02020603050405020304" pitchFamily="18" charset="0"/>
              </a:rPr>
              <a:t>衾</a:t>
            </a:r>
            <a:r>
              <a:rPr lang="zh-CN" altLang="en-US" sz="3600" dirty="0">
                <a:latin typeface="Times New Roman" panose="02020603050405020304" pitchFamily="18" charset="0"/>
              </a:rPr>
              <a:t>     </a:t>
            </a:r>
            <a:r>
              <a:rPr lang="zh-CN" altLang="en-US" sz="3600" b="1" dirty="0">
                <a:latin typeface="Times New Roman" panose="02020603050405020304" pitchFamily="18" charset="0"/>
              </a:rPr>
              <a:t>三 </a:t>
            </a:r>
            <a:r>
              <a:rPr lang="zh-CN" altLang="en-US" sz="3600" b="1" u="sng" dirty="0">
                <a:latin typeface="Times New Roman" panose="02020603050405020304" pitchFamily="18" charset="0"/>
              </a:rPr>
              <a:t>重</a:t>
            </a:r>
            <a:r>
              <a:rPr lang="zh-CN" altLang="en-US" sz="3600" dirty="0">
                <a:latin typeface="Times New Roman" panose="02020603050405020304" pitchFamily="18" charset="0"/>
              </a:rPr>
              <a:t> </a:t>
            </a:r>
            <a:r>
              <a:rPr lang="zh-CN" altLang="en-US" sz="3600" b="1" dirty="0">
                <a:latin typeface="Times New Roman" panose="02020603050405020304" pitchFamily="18" charset="0"/>
              </a:rPr>
              <a:t>茅</a:t>
            </a:r>
            <a:r>
              <a:rPr lang="zh-CN" altLang="en-US" sz="3600" dirty="0">
                <a:latin typeface="Times New Roman" panose="02020603050405020304" pitchFamily="18" charset="0"/>
              </a:rPr>
              <a:t>       </a:t>
            </a:r>
            <a:r>
              <a:rPr lang="zh-CN" altLang="en-US" sz="3600" b="1" dirty="0">
                <a:latin typeface="Times New Roman" panose="02020603050405020304" pitchFamily="18" charset="0"/>
              </a:rPr>
              <a:t>沉塘</a:t>
            </a:r>
            <a:r>
              <a:rPr lang="zh-CN" altLang="en-US" sz="3600" b="1" u="sng" dirty="0">
                <a:latin typeface="Times New Roman" panose="02020603050405020304" pitchFamily="18" charset="0"/>
              </a:rPr>
              <a:t>坳</a:t>
            </a:r>
            <a:endParaRPr lang="zh-CN" altLang="en-US" sz="3600" b="1" u="sng" dirty="0">
              <a:latin typeface="Times New Roman" panose="02020603050405020304" pitchFamily="18" charset="0"/>
            </a:endParaRPr>
          </a:p>
        </p:txBody>
      </p:sp>
      <p:sp>
        <p:nvSpPr>
          <p:cNvPr id="9220" name="Rectangle 4"/>
          <p:cNvSpPr/>
          <p:nvPr/>
        </p:nvSpPr>
        <p:spPr>
          <a:xfrm>
            <a:off x="304800" y="5638800"/>
            <a:ext cx="1216025" cy="6413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en-US" sz="3600" b="1" dirty="0">
                <a:latin typeface="Times New Roman" panose="02020603050405020304" pitchFamily="18" charset="0"/>
              </a:rPr>
              <a:t>飘 </a:t>
            </a:r>
            <a:r>
              <a:rPr lang="zh-CN" altLang="en-US" sz="3600" b="1" u="sng" dirty="0">
                <a:latin typeface="Times New Roman" panose="02020603050405020304" pitchFamily="18" charset="0"/>
              </a:rPr>
              <a:t>转</a:t>
            </a:r>
            <a:endParaRPr lang="zh-CN" altLang="en-US" sz="3600" b="1" u="sng" dirty="0">
              <a:latin typeface="Times New Roman" panose="02020603050405020304" pitchFamily="18" charset="0"/>
            </a:endParaRPr>
          </a:p>
        </p:txBody>
      </p:sp>
      <p:sp>
        <p:nvSpPr>
          <p:cNvPr id="12293" name="Rectangle 5"/>
          <p:cNvSpPr/>
          <p:nvPr/>
        </p:nvSpPr>
        <p:spPr>
          <a:xfrm>
            <a:off x="381000" y="5105400"/>
            <a:ext cx="1246188" cy="57943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3200" b="1" dirty="0">
                <a:solidFill>
                  <a:srgbClr val="FF3300"/>
                </a:solidFill>
                <a:latin typeface="Times New Roman" panose="02020603050405020304" pitchFamily="18" charset="0"/>
              </a:rPr>
              <a:t>zhuǎn</a:t>
            </a:r>
            <a:endParaRPr lang="zh-CN" altLang="zh-CN" sz="3200" b="1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222" name="Rectangle 6"/>
          <p:cNvSpPr/>
          <p:nvPr/>
        </p:nvSpPr>
        <p:spPr>
          <a:xfrm>
            <a:off x="1828800" y="5638800"/>
            <a:ext cx="14478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zh-CN" altLang="en-US" sz="3600" b="1" dirty="0">
                <a:latin typeface="Times New Roman" panose="02020603050405020304" pitchFamily="18" charset="0"/>
              </a:rPr>
              <a:t>俄 </a:t>
            </a:r>
            <a:r>
              <a:rPr lang="zh-CN" altLang="en-US" sz="3600" b="1" u="sng" dirty="0">
                <a:latin typeface="Times New Roman" panose="02020603050405020304" pitchFamily="18" charset="0"/>
              </a:rPr>
              <a:t>顷</a:t>
            </a:r>
            <a:endParaRPr lang="zh-CN" altLang="en-US" sz="3600" b="1" u="sng" dirty="0">
              <a:latin typeface="Times New Roman" panose="02020603050405020304" pitchFamily="18" charset="0"/>
            </a:endParaRPr>
          </a:p>
        </p:txBody>
      </p:sp>
      <p:sp>
        <p:nvSpPr>
          <p:cNvPr id="9223" name="Rectangle 7"/>
          <p:cNvSpPr/>
          <p:nvPr/>
        </p:nvSpPr>
        <p:spPr>
          <a:xfrm>
            <a:off x="4800600" y="5638800"/>
            <a:ext cx="1216025" cy="6413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en-US" sz="3600" b="1" dirty="0">
                <a:latin typeface="Times New Roman" panose="02020603050405020304" pitchFamily="18" charset="0"/>
              </a:rPr>
              <a:t>广 </a:t>
            </a:r>
            <a:r>
              <a:rPr lang="zh-CN" altLang="en-US" sz="3600" b="1" u="sng" dirty="0">
                <a:latin typeface="Times New Roman" panose="02020603050405020304" pitchFamily="18" charset="0"/>
              </a:rPr>
              <a:t>厦</a:t>
            </a:r>
            <a:endParaRPr lang="zh-CN" altLang="en-US" sz="3600" b="1" u="sng" dirty="0">
              <a:latin typeface="Times New Roman" panose="02020603050405020304" pitchFamily="18" charset="0"/>
            </a:endParaRPr>
          </a:p>
        </p:txBody>
      </p:sp>
      <p:sp>
        <p:nvSpPr>
          <p:cNvPr id="12296" name="Rectangle 8"/>
          <p:cNvSpPr/>
          <p:nvPr/>
        </p:nvSpPr>
        <p:spPr>
          <a:xfrm>
            <a:off x="5334000" y="5029200"/>
            <a:ext cx="844550" cy="6413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zh-CN" altLang="zh-CN" sz="3600" b="1" dirty="0">
                <a:solidFill>
                  <a:srgbClr val="FF3300"/>
                </a:solidFill>
                <a:latin typeface="Times New Roman" panose="02020603050405020304" pitchFamily="18" charset="0"/>
              </a:rPr>
              <a:t>shà</a:t>
            </a:r>
            <a:endParaRPr lang="zh-CN" altLang="zh-CN" sz="3600" b="1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297" name="Rectangle 9"/>
          <p:cNvSpPr/>
          <p:nvPr/>
        </p:nvSpPr>
        <p:spPr>
          <a:xfrm>
            <a:off x="1981200" y="5029200"/>
            <a:ext cx="1150938" cy="6413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3600" b="1" dirty="0">
                <a:solidFill>
                  <a:srgbClr val="FF3300"/>
                </a:solidFill>
                <a:latin typeface="Times New Roman" panose="02020603050405020304" pitchFamily="18" charset="0"/>
              </a:rPr>
              <a:t>qǐng</a:t>
            </a:r>
            <a:endParaRPr lang="zh-CN" altLang="zh-CN" sz="3600" b="1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298" name="Rectangle 10"/>
          <p:cNvSpPr/>
          <p:nvPr/>
        </p:nvSpPr>
        <p:spPr>
          <a:xfrm>
            <a:off x="6553200" y="5029200"/>
            <a:ext cx="1022350" cy="6413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3600" b="1" dirty="0">
                <a:solidFill>
                  <a:srgbClr val="FF3300"/>
                </a:solidFill>
                <a:latin typeface="Times New Roman" panose="02020603050405020304" pitchFamily="18" charset="0"/>
              </a:rPr>
              <a:t>xiàn</a:t>
            </a:r>
            <a:endParaRPr lang="zh-CN" altLang="zh-CN" sz="3600" b="1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299" name="Rectangle 11"/>
          <p:cNvSpPr/>
          <p:nvPr/>
        </p:nvSpPr>
        <p:spPr>
          <a:xfrm>
            <a:off x="3429000" y="5029200"/>
            <a:ext cx="1074738" cy="6413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3600" b="1" dirty="0">
                <a:solidFill>
                  <a:srgbClr val="FF3300"/>
                </a:solidFill>
                <a:latin typeface="Times New Roman" panose="02020603050405020304" pitchFamily="18" charset="0"/>
              </a:rPr>
              <a:t>sāng</a:t>
            </a:r>
            <a:endParaRPr lang="zh-CN" altLang="zh-CN" sz="3600" b="1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228" name="Rectangle 12"/>
          <p:cNvSpPr/>
          <p:nvPr/>
        </p:nvSpPr>
        <p:spPr>
          <a:xfrm>
            <a:off x="3352800" y="5638800"/>
            <a:ext cx="1216025" cy="6413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en-US" sz="3600" b="1" u="sng" dirty="0">
                <a:latin typeface="Times New Roman" panose="02020603050405020304" pitchFamily="18" charset="0"/>
              </a:rPr>
              <a:t>丧</a:t>
            </a:r>
            <a:r>
              <a:rPr lang="zh-CN" altLang="en-US" sz="3600" b="1" dirty="0">
                <a:latin typeface="Times New Roman" panose="02020603050405020304" pitchFamily="18" charset="0"/>
              </a:rPr>
              <a:t> 乱</a:t>
            </a:r>
            <a:endParaRPr lang="zh-CN" altLang="en-US" sz="3600" b="1" dirty="0">
              <a:latin typeface="Times New Roman" panose="02020603050405020304" pitchFamily="18" charset="0"/>
            </a:endParaRPr>
          </a:p>
        </p:txBody>
      </p:sp>
      <p:sp>
        <p:nvSpPr>
          <p:cNvPr id="9229" name="Rectangle 13"/>
          <p:cNvSpPr/>
          <p:nvPr/>
        </p:nvSpPr>
        <p:spPr>
          <a:xfrm>
            <a:off x="6705600" y="5638800"/>
            <a:ext cx="1674813" cy="6413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en-US" sz="3600" b="1" u="sng" dirty="0">
                <a:latin typeface="Times New Roman" panose="02020603050405020304" pitchFamily="18" charset="0"/>
              </a:rPr>
              <a:t>见</a:t>
            </a:r>
            <a:r>
              <a:rPr lang="zh-CN" altLang="en-US" sz="3600" b="1" dirty="0">
                <a:latin typeface="Times New Roman" panose="02020603050405020304" pitchFamily="18" charset="0"/>
              </a:rPr>
              <a:t> 此屋</a:t>
            </a:r>
            <a:endParaRPr lang="zh-CN" altLang="en-US" sz="3600" b="1" dirty="0">
              <a:latin typeface="Times New Roman" panose="02020603050405020304" pitchFamily="18" charset="0"/>
            </a:endParaRPr>
          </a:p>
        </p:txBody>
      </p:sp>
      <p:sp>
        <p:nvSpPr>
          <p:cNvPr id="12302" name="Rectangle 14"/>
          <p:cNvSpPr/>
          <p:nvPr/>
        </p:nvSpPr>
        <p:spPr>
          <a:xfrm>
            <a:off x="914400" y="1905000"/>
            <a:ext cx="895350" cy="6413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háo</a:t>
            </a:r>
            <a:endParaRPr lang="zh-CN" altLang="zh-CN" sz="36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303" name="Rectangle 15"/>
          <p:cNvSpPr/>
          <p:nvPr/>
        </p:nvSpPr>
        <p:spPr>
          <a:xfrm>
            <a:off x="2438400" y="1905000"/>
            <a:ext cx="1073150" cy="6413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juàn</a:t>
            </a:r>
            <a:endParaRPr lang="zh-CN" altLang="zh-CN" sz="36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304" name="Rectangle 16"/>
          <p:cNvSpPr/>
          <p:nvPr/>
        </p:nvSpPr>
        <p:spPr>
          <a:xfrm>
            <a:off x="3886200" y="1981200"/>
            <a:ext cx="1352550" cy="6413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cháng</a:t>
            </a:r>
            <a:endParaRPr lang="zh-CN" altLang="zh-CN" sz="36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305" name="Rectangle 17"/>
          <p:cNvSpPr/>
          <p:nvPr/>
        </p:nvSpPr>
        <p:spPr>
          <a:xfrm>
            <a:off x="7010400" y="1981200"/>
            <a:ext cx="565150" cy="6413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bì</a:t>
            </a:r>
            <a:endParaRPr lang="zh-CN" altLang="zh-CN" sz="36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306" name="Rectangle 18"/>
          <p:cNvSpPr/>
          <p:nvPr/>
        </p:nvSpPr>
        <p:spPr>
          <a:xfrm>
            <a:off x="914400" y="3581400"/>
            <a:ext cx="742950" cy="6413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3600" dirty="0">
                <a:solidFill>
                  <a:srgbClr val="FF0000"/>
                </a:solidFill>
                <a:latin typeface="Times New Roman" panose="02020603050405020304" pitchFamily="18" charset="0"/>
              </a:rPr>
              <a:t>wù</a:t>
            </a:r>
            <a:endParaRPr lang="zh-CN" altLang="zh-CN" sz="36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307" name="Rectangle 19"/>
          <p:cNvSpPr/>
          <p:nvPr/>
        </p:nvSpPr>
        <p:spPr>
          <a:xfrm>
            <a:off x="3733800" y="3581400"/>
            <a:ext cx="1301750" cy="6413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3600" dirty="0">
                <a:solidFill>
                  <a:srgbClr val="FF0000"/>
                </a:solidFill>
                <a:latin typeface="Times New Roman" panose="02020603050405020304" pitchFamily="18" charset="0"/>
              </a:rPr>
              <a:t>chóng</a:t>
            </a:r>
            <a:endParaRPr lang="zh-CN" altLang="zh-CN" sz="36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308" name="Rectangle 20"/>
          <p:cNvSpPr/>
          <p:nvPr/>
        </p:nvSpPr>
        <p:spPr>
          <a:xfrm>
            <a:off x="2362200" y="3505200"/>
            <a:ext cx="869950" cy="6413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3600" dirty="0">
                <a:solidFill>
                  <a:srgbClr val="FF0000"/>
                </a:solidFill>
                <a:latin typeface="Times New Roman" panose="02020603050405020304" pitchFamily="18" charset="0"/>
              </a:rPr>
              <a:t>qīn</a:t>
            </a:r>
            <a:endParaRPr lang="zh-CN" altLang="zh-CN" sz="36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309" name="Rectangle 21"/>
          <p:cNvSpPr/>
          <p:nvPr/>
        </p:nvSpPr>
        <p:spPr>
          <a:xfrm>
            <a:off x="6781800" y="3581400"/>
            <a:ext cx="615950" cy="6413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3600" dirty="0">
                <a:solidFill>
                  <a:srgbClr val="FF0000"/>
                </a:solidFill>
                <a:latin typeface="Times New Roman" panose="02020603050405020304" pitchFamily="18" charset="0"/>
              </a:rPr>
              <a:t>ào</a:t>
            </a:r>
            <a:endParaRPr lang="zh-CN" altLang="zh-CN" sz="36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238" name="Rectangle 22"/>
          <p:cNvSpPr/>
          <p:nvPr/>
        </p:nvSpPr>
        <p:spPr>
          <a:xfrm>
            <a:off x="1676400" y="457200"/>
            <a:ext cx="5867400" cy="8239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</a:pPr>
            <a:r>
              <a:rPr lang="zh-CN" altLang="en-US" sz="4800" b="1" dirty="0">
                <a:solidFill>
                  <a:srgbClr val="663300"/>
                </a:solidFill>
                <a:latin typeface="Times New Roman" panose="02020603050405020304" pitchFamily="18" charset="0"/>
                <a:ea typeface="方正舒体" panose="02010601030101010101" pitchFamily="2" charset="-122"/>
              </a:rPr>
              <a:t>初读诗歌，读准字音</a:t>
            </a:r>
            <a:endParaRPr lang="zh-CN" altLang="en-US" sz="4800" b="1" dirty="0">
              <a:solidFill>
                <a:srgbClr val="663300"/>
              </a:solidFill>
              <a:latin typeface="Times New Roman" panose="02020603050405020304" pitchFamily="18" charset="0"/>
              <a:ea typeface="方正舒体" panose="02010601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3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3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3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3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3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3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3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3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3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3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3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3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3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3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3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3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22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22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3" grpId="0"/>
      <p:bldP spid="12296" grpId="0"/>
      <p:bldP spid="12297" grpId="0"/>
      <p:bldP spid="12298" grpId="0"/>
      <p:bldP spid="12299" grpId="0"/>
      <p:bldP spid="12302" grpId="0"/>
      <p:bldP spid="12303" grpId="0"/>
      <p:bldP spid="12304" grpId="0"/>
      <p:bldP spid="12305" grpId="0"/>
      <p:bldP spid="12306" grpId="0"/>
      <p:bldP spid="12307" grpId="0"/>
      <p:bldP spid="12308" grpId="0"/>
      <p:bldP spid="1230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8196" name="Picture 2" descr="shxs033a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04800" y="304800"/>
            <a:ext cx="5638800" cy="11969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194" name="标题 8193"/>
          <p:cNvSpPr>
            <a:spLocks noGrp="1"/>
          </p:cNvSpPr>
          <p:nvPr>
            <p:ph type="title"/>
          </p:nvPr>
        </p:nvSpPr>
        <p:spPr>
          <a:xfrm>
            <a:off x="-914400" y="304800"/>
            <a:ext cx="8229600" cy="1143000"/>
          </a:xfrm>
        </p:spPr>
        <p:txBody>
          <a:bodyPr anchor="ctr"/>
          <a:p>
            <a:r>
              <a:rPr lang="zh-CN" altLang="en-US" b="1" dirty="0">
                <a:solidFill>
                  <a:srgbClr val="663300"/>
                </a:solidFill>
              </a:rPr>
              <a:t>再读诗歌，感知内容</a:t>
            </a:r>
            <a:endParaRPr lang="zh-CN" altLang="en-US" b="1" dirty="0">
              <a:solidFill>
                <a:srgbClr val="663300"/>
              </a:solidFill>
            </a:endParaRPr>
          </a:p>
        </p:txBody>
      </p:sp>
      <p:sp>
        <p:nvSpPr>
          <p:cNvPr id="8195" name="文本占位符 8194"/>
          <p:cNvSpPr>
            <a:spLocks noGrp="1"/>
          </p:cNvSpPr>
          <p:nvPr>
            <p:ph type="body" idx="1"/>
          </p:nvPr>
        </p:nvSpPr>
        <p:spPr>
          <a:xfrm>
            <a:off x="1143000" y="4419600"/>
            <a:ext cx="8229600" cy="4525963"/>
          </a:xfrm>
        </p:spPr>
        <p:txBody>
          <a:bodyPr/>
          <a:p>
            <a:r>
              <a:rPr lang="zh-CN" altLang="en-US" b="1" dirty="0"/>
              <a:t>借助注释理解诗歌内容。</a:t>
            </a:r>
            <a:endParaRPr lang="zh-CN" altLang="en-US" b="1" dirty="0"/>
          </a:p>
          <a:p>
            <a:r>
              <a:rPr lang="zh-CN" altLang="en-US" b="1" dirty="0"/>
              <a:t>拟写各段小标题。</a:t>
            </a:r>
            <a:endParaRPr lang="zh-CN" altLang="en-US" b="1" dirty="0"/>
          </a:p>
        </p:txBody>
      </p:sp>
      <p:sp>
        <p:nvSpPr>
          <p:cNvPr id="8198" name="矩形 8197"/>
          <p:cNvSpPr/>
          <p:nvPr/>
        </p:nvSpPr>
        <p:spPr>
          <a:xfrm>
            <a:off x="1066800" y="1828800"/>
            <a:ext cx="6680200" cy="1979613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r>
              <a:rPr lang="zh-CN" altLang="en-US" sz="2800" b="1" dirty="0">
                <a:latin typeface="Arial" panose="020B0604020202020204" pitchFamily="34" charset="0"/>
              </a:rPr>
              <a:t>把握诗行的节奏及韵律。</a:t>
            </a:r>
            <a:endParaRPr lang="zh-CN" altLang="en-US" sz="2800" b="1" dirty="0">
              <a:latin typeface="Arial" panose="020B0604020202020204" pitchFamily="34" charset="0"/>
            </a:endParaRPr>
          </a:p>
          <a:p>
            <a:endParaRPr lang="zh-CN" altLang="en-US" sz="2400" dirty="0">
              <a:latin typeface="Arial" panose="020B0604020202020204" pitchFamily="34" charset="0"/>
            </a:endParaRPr>
          </a:p>
          <a:p>
            <a:r>
              <a:rPr lang="zh-CN" altLang="en-US" sz="2400" dirty="0">
                <a:latin typeface="Arial" panose="020B0604020202020204" pitchFamily="34" charset="0"/>
              </a:rPr>
              <a:t>示例：八月</a:t>
            </a:r>
            <a:r>
              <a:rPr lang="en-US" altLang="zh-CN" sz="2400" dirty="0">
                <a:latin typeface="Arial" panose="020B0604020202020204" pitchFamily="34" charset="0"/>
              </a:rPr>
              <a:t> / </a:t>
            </a:r>
            <a:r>
              <a:rPr lang="zh-CN" altLang="en-US" sz="2400" dirty="0">
                <a:latin typeface="Arial" panose="020B0604020202020204" pitchFamily="34" charset="0"/>
              </a:rPr>
              <a:t>秋高</a:t>
            </a:r>
            <a:r>
              <a:rPr lang="en-US" altLang="zh-CN" sz="2400" dirty="0">
                <a:latin typeface="Arial" panose="020B0604020202020204" pitchFamily="34" charset="0"/>
              </a:rPr>
              <a:t> / </a:t>
            </a:r>
            <a:r>
              <a:rPr lang="zh-CN" altLang="en-US" sz="2400" dirty="0">
                <a:latin typeface="Arial" panose="020B0604020202020204" pitchFamily="34" charset="0"/>
              </a:rPr>
              <a:t>风怒号，卷我</a:t>
            </a:r>
            <a:r>
              <a:rPr lang="en-US" altLang="zh-CN" sz="2400" dirty="0">
                <a:latin typeface="Arial" panose="020B0604020202020204" pitchFamily="34" charset="0"/>
              </a:rPr>
              <a:t> / </a:t>
            </a:r>
            <a:r>
              <a:rPr lang="zh-CN" altLang="en-US" sz="2400" dirty="0">
                <a:latin typeface="Arial" panose="020B0604020202020204" pitchFamily="34" charset="0"/>
              </a:rPr>
              <a:t>屋上</a:t>
            </a:r>
            <a:r>
              <a:rPr lang="en-US" altLang="zh-CN" sz="2400" dirty="0">
                <a:latin typeface="Arial" panose="020B0604020202020204" pitchFamily="34" charset="0"/>
              </a:rPr>
              <a:t> / </a:t>
            </a:r>
            <a:r>
              <a:rPr lang="zh-CN" altLang="en-US" sz="2400" dirty="0">
                <a:latin typeface="Arial" panose="020B0604020202020204" pitchFamily="34" charset="0"/>
              </a:rPr>
              <a:t>三重茅</a:t>
            </a:r>
            <a:endParaRPr lang="zh-CN" altLang="en-US" sz="2400" dirty="0">
              <a:latin typeface="Arial" panose="020B0604020202020204" pitchFamily="34" charset="0"/>
            </a:endParaRPr>
          </a:p>
          <a:p>
            <a:r>
              <a:rPr lang="zh-CN" altLang="en-US" sz="2400" dirty="0">
                <a:latin typeface="Arial" panose="020B0604020202020204" pitchFamily="34" charset="0"/>
              </a:rPr>
              <a:t>           大庇</a:t>
            </a:r>
            <a:r>
              <a:rPr lang="en-US" altLang="zh-CN" sz="2400" dirty="0">
                <a:latin typeface="Arial" panose="020B0604020202020204" pitchFamily="34" charset="0"/>
              </a:rPr>
              <a:t> / </a:t>
            </a:r>
            <a:r>
              <a:rPr lang="zh-CN" altLang="en-US" sz="2400" dirty="0">
                <a:latin typeface="Arial" panose="020B0604020202020204" pitchFamily="34" charset="0"/>
              </a:rPr>
              <a:t>天下寒士</a:t>
            </a:r>
            <a:r>
              <a:rPr lang="en-US" altLang="zh-CN" sz="2400" dirty="0">
                <a:latin typeface="Arial" panose="020B0604020202020204" pitchFamily="34" charset="0"/>
              </a:rPr>
              <a:t> / </a:t>
            </a:r>
            <a:r>
              <a:rPr lang="zh-CN" altLang="en-US" sz="2400" dirty="0">
                <a:latin typeface="Arial" panose="020B0604020202020204" pitchFamily="34" charset="0"/>
              </a:rPr>
              <a:t>俱欢颜</a:t>
            </a:r>
            <a:endParaRPr lang="zh-CN" altLang="en-US" sz="2400" dirty="0">
              <a:latin typeface="Arial" panose="020B0604020202020204" pitchFamily="34" charset="0"/>
            </a:endParaRPr>
          </a:p>
          <a:p>
            <a:r>
              <a:rPr lang="zh-CN" altLang="en-US" sz="2400" dirty="0">
                <a:latin typeface="Arial" panose="020B0604020202020204" pitchFamily="34" charset="0"/>
              </a:rPr>
              <a:t>           吾庐</a:t>
            </a:r>
            <a:r>
              <a:rPr lang="en-US" altLang="zh-CN" sz="2400" dirty="0">
                <a:latin typeface="Arial" panose="020B0604020202020204" pitchFamily="34" charset="0"/>
              </a:rPr>
              <a:t> / </a:t>
            </a:r>
            <a:r>
              <a:rPr lang="zh-CN" altLang="en-US" sz="2400" dirty="0">
                <a:latin typeface="Arial" panose="020B0604020202020204" pitchFamily="34" charset="0"/>
              </a:rPr>
              <a:t>独破</a:t>
            </a:r>
            <a:r>
              <a:rPr lang="en-US" altLang="zh-CN" sz="2400" dirty="0">
                <a:latin typeface="Arial" panose="020B0604020202020204" pitchFamily="34" charset="0"/>
              </a:rPr>
              <a:t> / </a:t>
            </a:r>
            <a:r>
              <a:rPr lang="zh-CN" altLang="en-US" sz="2400" dirty="0">
                <a:latin typeface="Arial" panose="020B0604020202020204" pitchFamily="34" charset="0"/>
              </a:rPr>
              <a:t>受冻</a:t>
            </a:r>
            <a:r>
              <a:rPr lang="en-US" altLang="zh-CN" sz="2400" dirty="0">
                <a:latin typeface="Arial" panose="020B0604020202020204" pitchFamily="34" charset="0"/>
              </a:rPr>
              <a:t> / </a:t>
            </a:r>
            <a:r>
              <a:rPr lang="zh-CN" altLang="en-US" sz="2400" dirty="0">
                <a:latin typeface="Arial" panose="020B0604020202020204" pitchFamily="34" charset="0"/>
              </a:rPr>
              <a:t>死亦足</a:t>
            </a:r>
            <a:endParaRPr lang="zh-CN" altLang="en-US" sz="2400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charRg st="0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195">
                                            <p:txEl>
                                              <p:charRg st="0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charRg st="12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195">
                                            <p:txEl>
                                              <p:charRg st="12" end="2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build="p"/>
      <p:bldP spid="819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266" name="标题 11265"/>
          <p:cNvSpPr>
            <a:spLocks noGrp="1"/>
          </p:cNvSpPr>
          <p:nvPr>
            <p:ph type="title"/>
          </p:nvPr>
        </p:nvSpPr>
        <p:spPr/>
        <p:txBody>
          <a:bodyPr anchor="ctr"/>
          <a:p>
            <a:r>
              <a:rPr lang="zh-CN" altLang="en-US" dirty="0"/>
              <a:t>研读诗歌</a:t>
            </a:r>
            <a:endParaRPr lang="zh-CN" altLang="en-US" dirty="0"/>
          </a:p>
        </p:txBody>
      </p:sp>
      <p:sp>
        <p:nvSpPr>
          <p:cNvPr id="11267" name="文本占位符 11266"/>
          <p:cNvSpPr>
            <a:spLocks noGrp="1"/>
          </p:cNvSpPr>
          <p:nvPr>
            <p:ph type="body" idx="1"/>
          </p:nvPr>
        </p:nvSpPr>
        <p:spPr/>
        <p:txBody>
          <a:bodyPr/>
          <a:p>
            <a:pPr>
              <a:buNone/>
            </a:pPr>
            <a:r>
              <a:rPr lang="zh-CN" altLang="en-US" b="1" dirty="0"/>
              <a:t>第一段写了什么内容？</a:t>
            </a:r>
            <a:endParaRPr lang="zh-CN" altLang="en-US" b="1" dirty="0"/>
          </a:p>
          <a:p>
            <a:endParaRPr lang="zh-CN" altLang="en-US" b="1" dirty="0"/>
          </a:p>
          <a:p>
            <a:endParaRPr lang="zh-CN" altLang="en-US" b="1" dirty="0"/>
          </a:p>
          <a:p>
            <a:pPr>
              <a:buNone/>
            </a:pPr>
            <a:endParaRPr lang="zh-CN" altLang="en-US" b="1" dirty="0"/>
          </a:p>
          <a:p>
            <a:pPr>
              <a:buNone/>
            </a:pPr>
            <a:r>
              <a:rPr lang="zh-CN" altLang="en-US" b="1" dirty="0"/>
              <a:t>你认为在描写秋风的过</a:t>
            </a:r>
            <a:endParaRPr lang="zh-CN" altLang="en-US" b="1" dirty="0"/>
          </a:p>
          <a:p>
            <a:pPr>
              <a:buNone/>
            </a:pPr>
            <a:r>
              <a:rPr lang="zh-CN" altLang="en-US" b="1" dirty="0"/>
              <a:t>程中，诗人哪个词用得好？</a:t>
            </a:r>
            <a:endParaRPr lang="zh-CN" altLang="en-US" b="1" dirty="0"/>
          </a:p>
        </p:txBody>
      </p:sp>
      <p:sp>
        <p:nvSpPr>
          <p:cNvPr id="11268" name="文本框 11267"/>
          <p:cNvSpPr txBox="1"/>
          <p:nvPr/>
        </p:nvSpPr>
        <p:spPr>
          <a:xfrm>
            <a:off x="1752600" y="2667000"/>
            <a:ext cx="35052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000099"/>
                </a:solidFill>
                <a:latin typeface="Arial" panose="020B0604020202020204" pitchFamily="34" charset="0"/>
              </a:rPr>
              <a:t>秋风破屋</a:t>
            </a:r>
            <a:endParaRPr lang="zh-CN" altLang="en-US" sz="3200" b="1" dirty="0">
              <a:solidFill>
                <a:srgbClr val="000099"/>
              </a:solidFill>
              <a:latin typeface="Arial" panose="020B0604020202020204" pitchFamily="34" charset="0"/>
            </a:endParaRPr>
          </a:p>
        </p:txBody>
      </p:sp>
      <p:pic>
        <p:nvPicPr>
          <p:cNvPr id="11269" name="Picture 2" descr="bb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81638" y="2057400"/>
            <a:ext cx="3662362" cy="48006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charRg st="0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267">
                                            <p:txEl>
                                              <p:charRg st="0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charRg st="14" end="2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1267">
                                            <p:txEl>
                                              <p:charRg st="14" end="2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charRg st="25" end="3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1267">
                                            <p:txEl>
                                              <p:charRg st="25" end="3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 uiExpand="1" build="p"/>
      <p:bldP spid="1126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290" name="标题 12289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</p:spPr>
        <p:txBody>
          <a:bodyPr anchor="ctr"/>
          <a:p>
            <a:r>
              <a:rPr lang="zh-CN" altLang="en-US" b="1" dirty="0"/>
              <a:t>研读诗歌</a:t>
            </a:r>
            <a:endParaRPr lang="zh-CN" altLang="en-US" b="1" dirty="0"/>
          </a:p>
        </p:txBody>
      </p:sp>
      <p:sp>
        <p:nvSpPr>
          <p:cNvPr id="12291" name="文本占位符 12290"/>
          <p:cNvSpPr>
            <a:spLocks noGrp="1"/>
          </p:cNvSpPr>
          <p:nvPr>
            <p:ph type="body" idx="1"/>
          </p:nvPr>
        </p:nvSpPr>
        <p:spPr/>
        <p:txBody>
          <a:bodyPr/>
          <a:p>
            <a:pPr>
              <a:buNone/>
            </a:pPr>
            <a:r>
              <a:rPr lang="zh-CN" altLang="en-US" sz="2800" b="1" dirty="0"/>
              <a:t>第二段写了什么内容？</a:t>
            </a:r>
            <a:endParaRPr lang="zh-CN" altLang="en-US" sz="2800" b="1" dirty="0"/>
          </a:p>
        </p:txBody>
      </p:sp>
      <p:sp>
        <p:nvSpPr>
          <p:cNvPr id="12292" name="文本框 12291"/>
          <p:cNvSpPr txBox="1"/>
          <p:nvPr/>
        </p:nvSpPr>
        <p:spPr>
          <a:xfrm>
            <a:off x="609600" y="3429000"/>
            <a:ext cx="5943600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 dirty="0">
              <a:latin typeface="Arial" panose="020B0604020202020204" pitchFamily="34" charset="0"/>
            </a:endParaRPr>
          </a:p>
        </p:txBody>
      </p:sp>
      <p:sp>
        <p:nvSpPr>
          <p:cNvPr id="12293" name="文本框 12292"/>
          <p:cNvSpPr txBox="1"/>
          <p:nvPr/>
        </p:nvSpPr>
        <p:spPr>
          <a:xfrm>
            <a:off x="533400" y="3124200"/>
            <a:ext cx="76200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Arial" panose="020B0604020202020204" pitchFamily="34" charset="0"/>
              </a:rPr>
              <a:t>你认为，群童抱走茅草的原因是什么？</a:t>
            </a:r>
            <a:endParaRPr lang="zh-CN" altLang="en-US" sz="2800" b="1" dirty="0">
              <a:latin typeface="Arial" panose="020B0604020202020204" pitchFamily="34" charset="0"/>
            </a:endParaRPr>
          </a:p>
        </p:txBody>
      </p:sp>
      <p:sp>
        <p:nvSpPr>
          <p:cNvPr id="12294" name="文本框 12293"/>
          <p:cNvSpPr txBox="1"/>
          <p:nvPr/>
        </p:nvSpPr>
        <p:spPr>
          <a:xfrm>
            <a:off x="4495800" y="2209800"/>
            <a:ext cx="26670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99"/>
                </a:solidFill>
                <a:latin typeface="Arial" panose="020B0604020202020204" pitchFamily="34" charset="0"/>
              </a:rPr>
              <a:t>群童抱茅</a:t>
            </a:r>
            <a:endParaRPr lang="zh-CN" altLang="en-US" sz="2800" b="1" dirty="0">
              <a:solidFill>
                <a:srgbClr val="000099"/>
              </a:solidFill>
              <a:latin typeface="Arial" panose="020B0604020202020204" pitchFamily="34" charset="0"/>
            </a:endParaRPr>
          </a:p>
        </p:txBody>
      </p:sp>
      <p:sp>
        <p:nvSpPr>
          <p:cNvPr id="12295" name="文本框 12294"/>
          <p:cNvSpPr txBox="1"/>
          <p:nvPr/>
        </p:nvSpPr>
        <p:spPr>
          <a:xfrm>
            <a:off x="1447800" y="3886200"/>
            <a:ext cx="51054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99"/>
                </a:solidFill>
                <a:latin typeface="Arial" panose="020B0604020202020204" pitchFamily="34" charset="0"/>
              </a:rPr>
              <a:t>淘气，捉弄老者</a:t>
            </a:r>
            <a:endParaRPr lang="zh-CN" altLang="en-US" sz="2400" b="1" dirty="0">
              <a:solidFill>
                <a:srgbClr val="000099"/>
              </a:solidFill>
              <a:latin typeface="Arial" panose="020B0604020202020204" pitchFamily="34" charset="0"/>
            </a:endParaRPr>
          </a:p>
        </p:txBody>
      </p:sp>
      <p:sp>
        <p:nvSpPr>
          <p:cNvPr id="12296" name="文本框 12295"/>
          <p:cNvSpPr txBox="1"/>
          <p:nvPr/>
        </p:nvSpPr>
        <p:spPr>
          <a:xfrm>
            <a:off x="1447800" y="4419600"/>
            <a:ext cx="46482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99"/>
                </a:solidFill>
                <a:latin typeface="Arial" panose="020B0604020202020204" pitchFamily="34" charset="0"/>
              </a:rPr>
              <a:t>修自家房屋，烧火，铺床</a:t>
            </a:r>
            <a:r>
              <a:rPr lang="en-US" altLang="zh-CN" sz="2400" b="1">
                <a:solidFill>
                  <a:srgbClr val="000099"/>
                </a:solidFill>
                <a:latin typeface="Arial" panose="020B0604020202020204" pitchFamily="34" charset="0"/>
              </a:rPr>
              <a:t>…… </a:t>
            </a:r>
            <a:endParaRPr lang="en-US" altLang="zh-CN" sz="2400" b="1" dirty="0">
              <a:solidFill>
                <a:srgbClr val="000099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charRg st="0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291">
                                            <p:txEl>
                                              <p:charRg st="0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2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2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 build="p"/>
      <p:bldP spid="12293" grpId="0"/>
      <p:bldP spid="12294" grpId="0"/>
      <p:bldP spid="12295" grpId="0"/>
      <p:bldP spid="1229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243" name="文本占位符 10242"/>
          <p:cNvSpPr>
            <a:spLocks noGrp="1"/>
          </p:cNvSpPr>
          <p:nvPr>
            <p:ph type="body" idx="1"/>
          </p:nvPr>
        </p:nvSpPr>
        <p:spPr>
          <a:xfrm>
            <a:off x="457200" y="990600"/>
            <a:ext cx="8229600" cy="4876800"/>
          </a:xfrm>
        </p:spPr>
        <p:txBody>
          <a:bodyPr/>
          <a:p>
            <a:pPr>
              <a:lnSpc>
                <a:spcPct val="90000"/>
              </a:lnSpc>
              <a:buNone/>
            </a:pP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（安史之乱爆发之后）由是祸乱继起，兵革不息，民坠涂炭，无所控诉，凡二百余年。</a:t>
            </a:r>
            <a:endParaRPr lang="zh-CN" altLang="en-US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90000"/>
              </a:lnSpc>
              <a:buNone/>
            </a:pPr>
            <a:r>
              <a:rPr lang="zh-CN" altLang="en-US" b="1">
                <a:latin typeface="楷体" panose="02010609060101010101" pitchFamily="49" charset="-122"/>
                <a:ea typeface="楷体" panose="02010609060101010101" pitchFamily="49" charset="-122"/>
              </a:rPr>
              <a:t>                 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司马光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资治通鉴</a:t>
            </a:r>
            <a:r>
              <a:rPr lang="en-US" altLang="zh-CN" sz="2800" b="1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endParaRPr lang="en-US" altLang="zh-CN" sz="2800" b="1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90000"/>
              </a:lnSpc>
              <a:buNone/>
            </a:pPr>
            <a:r>
              <a:rPr lang="en-US" altLang="zh-CN" b="1">
                <a:ea typeface="楷体" panose="02010609060101010101" pitchFamily="49" charset="-122"/>
              </a:rPr>
              <a:t>   </a:t>
            </a:r>
            <a:endParaRPr lang="en-US" altLang="zh-CN" b="1">
              <a:ea typeface="楷体" panose="02010609060101010101" pitchFamily="49" charset="-122"/>
            </a:endParaRPr>
          </a:p>
          <a:p>
            <a:pPr>
              <a:lnSpc>
                <a:spcPct val="90000"/>
              </a:lnSpc>
              <a:buNone/>
            </a:pPr>
            <a:r>
              <a:rPr lang="en-US" altLang="zh-CN" b="1" dirty="0">
                <a:ea typeface="楷体" panose="02010609060101010101" pitchFamily="49" charset="-122"/>
              </a:rPr>
              <a:t>       </a:t>
            </a:r>
            <a:r>
              <a:rPr lang="zh-CN" altLang="en-US" b="1" dirty="0">
                <a:ea typeface="楷体" panose="02010609060101010101" pitchFamily="49" charset="-122"/>
              </a:rPr>
              <a:t>不为困穷宁有此？</a:t>
            </a:r>
            <a:endParaRPr lang="zh-CN" altLang="en-US" b="1" dirty="0">
              <a:ea typeface="楷体" panose="02010609060101010101" pitchFamily="49" charset="-122"/>
            </a:endParaRPr>
          </a:p>
          <a:p>
            <a:pPr>
              <a:lnSpc>
                <a:spcPct val="90000"/>
              </a:lnSpc>
              <a:buNone/>
            </a:pPr>
            <a:r>
              <a:rPr lang="zh-CN" altLang="en-US" sz="2800" b="1">
                <a:ea typeface="楷体" panose="02010609060101010101" pitchFamily="49" charset="-122"/>
              </a:rPr>
              <a:t>                                   </a:t>
            </a:r>
            <a:r>
              <a:rPr lang="en-US" altLang="zh-CN" sz="2800" b="1"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800" b="1" dirty="0">
                <a:ea typeface="楷体" panose="02010609060101010101" pitchFamily="49" charset="-122"/>
              </a:rPr>
              <a:t>杜甫</a:t>
            </a:r>
            <a:r>
              <a:rPr lang="en-US" altLang="zh-CN" sz="2800" b="1" dirty="0">
                <a:ea typeface="楷体" panose="02010609060101010101" pitchFamily="49" charset="-122"/>
              </a:rPr>
              <a:t>《</a:t>
            </a:r>
            <a:r>
              <a:rPr lang="zh-CN" altLang="en-US" sz="2800" b="1" dirty="0">
                <a:ea typeface="楷体" panose="02010609060101010101" pitchFamily="49" charset="-122"/>
              </a:rPr>
              <a:t>又呈吴郎</a:t>
            </a:r>
            <a:r>
              <a:rPr lang="en-US" altLang="zh-CN" sz="2800" b="1">
                <a:ea typeface="楷体" panose="02010609060101010101" pitchFamily="49" charset="-122"/>
              </a:rPr>
              <a:t>》</a:t>
            </a:r>
            <a:r>
              <a:rPr lang="en-US" altLang="zh-CN"/>
              <a:t> </a:t>
            </a:r>
            <a:endParaRPr lang="en-US" altLang="zh-CN"/>
          </a:p>
          <a:p>
            <a:pPr>
              <a:lnSpc>
                <a:spcPct val="90000"/>
              </a:lnSpc>
              <a:buNone/>
            </a:pPr>
            <a:endParaRPr lang="en-US" altLang="zh-CN" b="1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90000"/>
              </a:lnSpc>
              <a:buNone/>
            </a:pPr>
            <a:r>
              <a:rPr lang="en-US" altLang="zh-CN" b="1" dirty="0">
                <a:latin typeface="楷体" panose="02010609060101010101" pitchFamily="49" charset="-122"/>
                <a:ea typeface="楷体" panose="02010609060101010101" pitchFamily="49" charset="-122"/>
              </a:rPr>
              <a:t>  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唐朝诗圣有杜甫，能知百姓苦中苦 。</a:t>
            </a:r>
            <a:endParaRPr lang="zh-CN" altLang="en-US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90000"/>
              </a:lnSpc>
              <a:buNone/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                           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陕西民歌</a:t>
            </a:r>
            <a:endParaRPr lang="zh-CN" altLang="en-US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314" name="标题 13313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</p:spPr>
        <p:txBody>
          <a:bodyPr anchor="ctr"/>
          <a:p>
            <a:r>
              <a:rPr lang="zh-CN" altLang="en-US" b="1" dirty="0"/>
              <a:t>研读诗歌</a:t>
            </a:r>
            <a:endParaRPr lang="zh-CN" altLang="en-US" b="1" dirty="0"/>
          </a:p>
        </p:txBody>
      </p:sp>
      <p:sp>
        <p:nvSpPr>
          <p:cNvPr id="13315" name="文本占位符 13314"/>
          <p:cNvSpPr>
            <a:spLocks noGrp="1"/>
          </p:cNvSpPr>
          <p:nvPr>
            <p:ph type="body" idx="1"/>
          </p:nvPr>
        </p:nvSpPr>
        <p:spPr/>
        <p:txBody>
          <a:bodyPr/>
          <a:p>
            <a:pPr>
              <a:buNone/>
            </a:pPr>
            <a:r>
              <a:rPr lang="zh-CN" altLang="en-US" sz="2800" b="1" dirty="0"/>
              <a:t>第二段写了什么内容？</a:t>
            </a:r>
            <a:endParaRPr lang="zh-CN" altLang="en-US" sz="2800" b="1" dirty="0"/>
          </a:p>
        </p:txBody>
      </p:sp>
      <p:sp>
        <p:nvSpPr>
          <p:cNvPr id="13316" name="文本框 13315"/>
          <p:cNvSpPr txBox="1"/>
          <p:nvPr/>
        </p:nvSpPr>
        <p:spPr>
          <a:xfrm>
            <a:off x="609600" y="3429000"/>
            <a:ext cx="5943600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 dirty="0">
              <a:latin typeface="Arial" panose="020B0604020202020204" pitchFamily="34" charset="0"/>
            </a:endParaRPr>
          </a:p>
        </p:txBody>
      </p:sp>
      <p:sp>
        <p:nvSpPr>
          <p:cNvPr id="13317" name="文本框 13316"/>
          <p:cNvSpPr txBox="1"/>
          <p:nvPr/>
        </p:nvSpPr>
        <p:spPr>
          <a:xfrm>
            <a:off x="533400" y="3124200"/>
            <a:ext cx="76200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Arial" panose="020B0604020202020204" pitchFamily="34" charset="0"/>
              </a:rPr>
              <a:t>你认为，群童抱走茅草的原因是什么？</a:t>
            </a:r>
            <a:endParaRPr lang="zh-CN" altLang="en-US" sz="2800" b="1" dirty="0">
              <a:latin typeface="Arial" panose="020B0604020202020204" pitchFamily="34" charset="0"/>
            </a:endParaRPr>
          </a:p>
        </p:txBody>
      </p:sp>
      <p:sp>
        <p:nvSpPr>
          <p:cNvPr id="13318" name="文本框 13317"/>
          <p:cNvSpPr txBox="1"/>
          <p:nvPr/>
        </p:nvSpPr>
        <p:spPr>
          <a:xfrm>
            <a:off x="4495800" y="2209800"/>
            <a:ext cx="26670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99"/>
                </a:solidFill>
                <a:latin typeface="Arial" panose="020B0604020202020204" pitchFamily="34" charset="0"/>
              </a:rPr>
              <a:t>群童抱茅</a:t>
            </a:r>
            <a:endParaRPr lang="zh-CN" altLang="en-US" sz="2800" b="1" dirty="0">
              <a:solidFill>
                <a:srgbClr val="000099"/>
              </a:solidFill>
              <a:latin typeface="Arial" panose="020B0604020202020204" pitchFamily="34" charset="0"/>
            </a:endParaRPr>
          </a:p>
        </p:txBody>
      </p:sp>
      <p:sp>
        <p:nvSpPr>
          <p:cNvPr id="13319" name="文本框 13318"/>
          <p:cNvSpPr txBox="1"/>
          <p:nvPr/>
        </p:nvSpPr>
        <p:spPr>
          <a:xfrm>
            <a:off x="1447800" y="3886200"/>
            <a:ext cx="51054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99"/>
                </a:solidFill>
                <a:latin typeface="Arial" panose="020B0604020202020204" pitchFamily="34" charset="0"/>
              </a:rPr>
              <a:t>淘气，捉弄老者</a:t>
            </a:r>
            <a:endParaRPr lang="zh-CN" altLang="en-US" sz="2400" b="1" dirty="0">
              <a:solidFill>
                <a:srgbClr val="000099"/>
              </a:solidFill>
              <a:latin typeface="Arial" panose="020B0604020202020204" pitchFamily="34" charset="0"/>
            </a:endParaRPr>
          </a:p>
        </p:txBody>
      </p:sp>
      <p:sp>
        <p:nvSpPr>
          <p:cNvPr id="13320" name="文本框 13319"/>
          <p:cNvSpPr txBox="1"/>
          <p:nvPr/>
        </p:nvSpPr>
        <p:spPr>
          <a:xfrm>
            <a:off x="1447800" y="4419600"/>
            <a:ext cx="46482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99"/>
                </a:solidFill>
                <a:latin typeface="Arial" panose="020B0604020202020204" pitchFamily="34" charset="0"/>
              </a:rPr>
              <a:t>修自家房屋，烧火，铺床</a:t>
            </a:r>
            <a:r>
              <a:rPr lang="en-US" altLang="zh-CN" sz="2400" b="1">
                <a:solidFill>
                  <a:srgbClr val="000099"/>
                </a:solidFill>
                <a:latin typeface="Arial" panose="020B0604020202020204" pitchFamily="34" charset="0"/>
              </a:rPr>
              <a:t>…… </a:t>
            </a:r>
            <a:endParaRPr lang="en-US" altLang="zh-CN" sz="2400" b="1" dirty="0">
              <a:solidFill>
                <a:srgbClr val="000099"/>
              </a:solidFill>
              <a:latin typeface="Arial" panose="020B0604020202020204" pitchFamily="34" charset="0"/>
            </a:endParaRPr>
          </a:p>
        </p:txBody>
      </p:sp>
      <p:sp>
        <p:nvSpPr>
          <p:cNvPr id="13321" name="文本框 13320"/>
          <p:cNvSpPr txBox="1"/>
          <p:nvPr/>
        </p:nvSpPr>
        <p:spPr>
          <a:xfrm>
            <a:off x="1524000" y="4953000"/>
            <a:ext cx="1463675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solidFill>
                  <a:srgbClr val="CC0000"/>
                </a:solidFill>
                <a:latin typeface="Arial" panose="020B0604020202020204" pitchFamily="34" charset="0"/>
              </a:rPr>
              <a:t>穷困！</a:t>
            </a:r>
            <a:endParaRPr lang="zh-CN" altLang="en-US" sz="3200" b="1">
              <a:solidFill>
                <a:srgbClr val="CC00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340" name="标题 14339"/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45720" anchor="ctr"/>
          <a:p>
            <a:r>
              <a:rPr lang="zh-CN" altLang="en-US" b="1" dirty="0"/>
              <a:t>研读诗歌</a:t>
            </a:r>
            <a:endParaRPr lang="zh-CN" altLang="en-US" b="1" dirty="0"/>
          </a:p>
        </p:txBody>
      </p:sp>
      <p:sp>
        <p:nvSpPr>
          <p:cNvPr id="14341" name="Text Box 2"/>
          <p:cNvSpPr txBox="1"/>
          <p:nvPr>
            <p:ph type="body" idx="1"/>
          </p:nvPr>
        </p:nvSpPr>
        <p:spPr>
          <a:xfrm>
            <a:off x="609600" y="1676400"/>
            <a:ext cx="8229600" cy="4525963"/>
          </a:xfrm>
        </p:spPr>
        <p:txBody>
          <a:bodyPr vert="horz" wrap="square" lIns="91440" tIns="45720" rIns="91440" bIns="45720" anchor="t"/>
          <a:p>
            <a:pPr>
              <a:spcBef>
                <a:spcPct val="0"/>
              </a:spcBef>
              <a:buNone/>
            </a:pPr>
            <a:r>
              <a:rPr lang="en-US" altLang="zh-CN" b="1" dirty="0"/>
              <a:t>“</a:t>
            </a:r>
            <a:r>
              <a:rPr lang="zh-CN" altLang="en-US" b="1" dirty="0"/>
              <a:t>归来倚杖自叹息”，他叹息什么？</a:t>
            </a:r>
            <a:endParaRPr lang="zh-CN" altLang="en-US" b="1" dirty="0"/>
          </a:p>
        </p:txBody>
      </p:sp>
      <p:pic>
        <p:nvPicPr>
          <p:cNvPr id="14342" name="Picture 6" descr="dufu11">
            <a:hlinkClick r:id="rId1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53200" y="2362200"/>
            <a:ext cx="2871788" cy="56388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343" name="文本框 14342"/>
          <p:cNvSpPr txBox="1"/>
          <p:nvPr/>
        </p:nvSpPr>
        <p:spPr>
          <a:xfrm>
            <a:off x="1143000" y="2590800"/>
            <a:ext cx="4495800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 dirty="0">
              <a:latin typeface="Arial" panose="020B0604020202020204" pitchFamily="34" charset="0"/>
            </a:endParaRPr>
          </a:p>
        </p:txBody>
      </p:sp>
      <p:sp>
        <p:nvSpPr>
          <p:cNvPr id="14344" name="Text Box 3"/>
          <p:cNvSpPr txBox="1"/>
          <p:nvPr/>
        </p:nvSpPr>
        <p:spPr>
          <a:xfrm>
            <a:off x="762000" y="2819400"/>
            <a:ext cx="5334000" cy="22272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</a:pPr>
            <a:r>
              <a:rPr lang="zh-CN" altLang="en-US" sz="2800" b="1" dirty="0">
                <a:solidFill>
                  <a:srgbClr val="000099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一叹自己命苦，茅屋被风吹破。接下来的日子怎么过？</a:t>
            </a:r>
            <a:endParaRPr lang="zh-CN" altLang="en-US" sz="2800" b="1" dirty="0">
              <a:solidFill>
                <a:srgbClr val="000099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buFont typeface="Arial" panose="020B0604020202020204" pitchFamily="34" charset="0"/>
            </a:pPr>
            <a:r>
              <a:rPr lang="zh-CN" altLang="en-US" sz="2800" b="1" dirty="0">
                <a:solidFill>
                  <a:srgbClr val="000099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二叹周围的人苦，还有很多像自己一样的穷苦人；     </a:t>
            </a:r>
            <a:endParaRPr lang="zh-CN" altLang="en-US" sz="2800" b="1" dirty="0">
              <a:solidFill>
                <a:srgbClr val="000099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buFont typeface="Arial" panose="020B0604020202020204" pitchFamily="34" charset="0"/>
            </a:pPr>
            <a:r>
              <a:rPr lang="zh-CN" altLang="en-US" sz="2800" b="1" dirty="0">
                <a:solidFill>
                  <a:srgbClr val="000099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三叹战乱给人民造成的痛苦。</a:t>
            </a:r>
            <a:endParaRPr lang="zh-CN" altLang="en-US" sz="2800" b="1" dirty="0">
              <a:solidFill>
                <a:srgbClr val="000099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4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1" grpId="0"/>
      <p:bldP spid="1434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362" name="标题 15361"/>
          <p:cNvSpPr>
            <a:spLocks noGrp="1"/>
          </p:cNvSpPr>
          <p:nvPr>
            <p:ph type="title"/>
          </p:nvPr>
        </p:nvSpPr>
        <p:spPr/>
        <p:txBody>
          <a:bodyPr anchor="ctr"/>
          <a:p>
            <a:r>
              <a:rPr lang="zh-CN" altLang="en-US" b="1" dirty="0"/>
              <a:t>研读诗歌</a:t>
            </a:r>
            <a:endParaRPr lang="zh-CN" altLang="en-US" b="1" dirty="0"/>
          </a:p>
        </p:txBody>
      </p:sp>
      <p:sp>
        <p:nvSpPr>
          <p:cNvPr id="15363" name="文本占位符 15362"/>
          <p:cNvSpPr>
            <a:spLocks noGrp="1"/>
          </p:cNvSpPr>
          <p:nvPr>
            <p:ph type="body" idx="1"/>
          </p:nvPr>
        </p:nvSpPr>
        <p:spPr/>
        <p:txBody>
          <a:bodyPr/>
          <a:p>
            <a:pPr>
              <a:buNone/>
            </a:pPr>
            <a:r>
              <a:rPr lang="zh-CN" altLang="en-US" sz="2800" b="1" dirty="0"/>
              <a:t>第三段写了什么内容？</a:t>
            </a:r>
            <a:endParaRPr lang="zh-CN" altLang="en-US" sz="2800" b="1" dirty="0"/>
          </a:p>
        </p:txBody>
      </p:sp>
      <p:sp>
        <p:nvSpPr>
          <p:cNvPr id="15364" name="文本框 15363"/>
          <p:cNvSpPr txBox="1"/>
          <p:nvPr/>
        </p:nvSpPr>
        <p:spPr>
          <a:xfrm>
            <a:off x="533400" y="3276600"/>
            <a:ext cx="70104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Arial" panose="020B0604020202020204" pitchFamily="34" charset="0"/>
              </a:rPr>
              <a:t>哪些情景给你留下了深刻的印象？为什么？ </a:t>
            </a:r>
            <a:endParaRPr lang="zh-CN" altLang="en-US" sz="2800" b="1" dirty="0">
              <a:latin typeface="Arial" panose="020B0604020202020204" pitchFamily="34" charset="0"/>
            </a:endParaRPr>
          </a:p>
        </p:txBody>
      </p:sp>
      <p:sp>
        <p:nvSpPr>
          <p:cNvPr id="15365" name="文本框 15364"/>
          <p:cNvSpPr txBox="1"/>
          <p:nvPr/>
        </p:nvSpPr>
        <p:spPr>
          <a:xfrm>
            <a:off x="4876800" y="2209800"/>
            <a:ext cx="2590800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 dirty="0">
              <a:latin typeface="Arial" panose="020B0604020202020204" pitchFamily="34" charset="0"/>
            </a:endParaRPr>
          </a:p>
        </p:txBody>
      </p:sp>
      <p:sp>
        <p:nvSpPr>
          <p:cNvPr id="15366" name="文本框 15365"/>
          <p:cNvSpPr txBox="1"/>
          <p:nvPr/>
        </p:nvSpPr>
        <p:spPr>
          <a:xfrm>
            <a:off x="4419600" y="2362200"/>
            <a:ext cx="25146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99"/>
                </a:solidFill>
                <a:latin typeface="Arial" panose="020B0604020202020204" pitchFamily="34" charset="0"/>
              </a:rPr>
              <a:t>夜雨难眠</a:t>
            </a:r>
            <a:endParaRPr lang="zh-CN" altLang="en-US" sz="2800" b="1" dirty="0">
              <a:solidFill>
                <a:srgbClr val="000099"/>
              </a:solidFill>
              <a:latin typeface="Arial" panose="020B0604020202020204" pitchFamily="34" charset="0"/>
            </a:endParaRPr>
          </a:p>
        </p:txBody>
      </p:sp>
      <p:sp>
        <p:nvSpPr>
          <p:cNvPr id="15367" name="文本框 15366"/>
          <p:cNvSpPr txBox="1"/>
          <p:nvPr/>
        </p:nvSpPr>
        <p:spPr>
          <a:xfrm>
            <a:off x="1143000" y="4114800"/>
            <a:ext cx="70866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1" dirty="0">
                <a:solidFill>
                  <a:srgbClr val="CC0000"/>
                </a:solidFill>
                <a:latin typeface="Arial" panose="020B0604020202020204" pitchFamily="34" charset="0"/>
              </a:rPr>
              <a:t>“</a:t>
            </a:r>
            <a:r>
              <a:rPr lang="zh-CN" altLang="en-US" sz="2400" b="1" dirty="0">
                <a:solidFill>
                  <a:srgbClr val="CC0000"/>
                </a:solidFill>
                <a:latin typeface="Arial" panose="020B0604020202020204" pitchFamily="34" charset="0"/>
              </a:rPr>
              <a:t>墨色”“黑”</a:t>
            </a:r>
            <a:r>
              <a:rPr lang="en-US" altLang="zh-CN" sz="2400" b="1">
                <a:solidFill>
                  <a:srgbClr val="CC0000"/>
                </a:solidFill>
                <a:latin typeface="Arial" panose="020B0604020202020204" pitchFamily="34" charset="0"/>
              </a:rPr>
              <a:t>——</a:t>
            </a:r>
            <a:r>
              <a:rPr lang="zh-CN" altLang="en-US" sz="2400" b="1" dirty="0">
                <a:solidFill>
                  <a:srgbClr val="CC0000"/>
                </a:solidFill>
                <a:latin typeface="Arial" panose="020B0604020202020204" pitchFamily="34" charset="0"/>
              </a:rPr>
              <a:t>用色彩词渲染大雨将至的恐怖气氛。</a:t>
            </a:r>
            <a:endParaRPr lang="zh-CN" altLang="en-US" sz="2400" b="1" dirty="0">
              <a:solidFill>
                <a:srgbClr val="CC0000"/>
              </a:solidFill>
              <a:latin typeface="Arial" panose="020B0604020202020204" pitchFamily="34" charset="0"/>
            </a:endParaRPr>
          </a:p>
        </p:txBody>
      </p:sp>
      <p:sp>
        <p:nvSpPr>
          <p:cNvPr id="15368" name="文本框 15367"/>
          <p:cNvSpPr txBox="1"/>
          <p:nvPr/>
        </p:nvSpPr>
        <p:spPr>
          <a:xfrm>
            <a:off x="1219200" y="4800600"/>
            <a:ext cx="7315200" cy="822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CC0000"/>
                </a:solidFill>
                <a:latin typeface="Arial" panose="020B0604020202020204" pitchFamily="34" charset="0"/>
              </a:rPr>
              <a:t>雨脚如麻</a:t>
            </a:r>
            <a:r>
              <a:rPr lang="en-US" altLang="zh-CN" sz="2400" b="1">
                <a:solidFill>
                  <a:srgbClr val="CC0000"/>
                </a:solidFill>
                <a:latin typeface="Arial" panose="020B0604020202020204" pitchFamily="34" charset="0"/>
              </a:rPr>
              <a:t>——</a:t>
            </a:r>
            <a:r>
              <a:rPr lang="zh-CN" altLang="en-US" sz="2400" b="1" dirty="0">
                <a:solidFill>
                  <a:srgbClr val="CC0000"/>
                </a:solidFill>
                <a:latin typeface="Arial" panose="020B0604020202020204" pitchFamily="34" charset="0"/>
              </a:rPr>
              <a:t>比喻，形容雨之密，渲染了暗淡愁惨的气氛，也烘托了诗人愁苦的心境。 </a:t>
            </a:r>
            <a:endParaRPr lang="zh-CN" altLang="en-US" sz="2400" b="1" dirty="0">
              <a:solidFill>
                <a:srgbClr val="CC00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5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5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4" grpId="0"/>
      <p:bldP spid="15366" grpId="0"/>
      <p:bldP spid="15367" grpId="0"/>
      <p:bldP spid="1536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386" name="标题 16385"/>
          <p:cNvSpPr>
            <a:spLocks noGrp="1"/>
          </p:cNvSpPr>
          <p:nvPr>
            <p:ph type="title"/>
          </p:nvPr>
        </p:nvSpPr>
        <p:spPr/>
        <p:txBody>
          <a:bodyPr anchor="ctr"/>
          <a:p>
            <a:r>
              <a:rPr lang="zh-CN" altLang="en-US" b="1" dirty="0"/>
              <a:t>研读诗歌</a:t>
            </a:r>
            <a:endParaRPr lang="zh-CN" altLang="en-US" b="1" dirty="0"/>
          </a:p>
        </p:txBody>
      </p:sp>
      <p:pic>
        <p:nvPicPr>
          <p:cNvPr id="16388" name="图片 49156" descr="t0155d5f5ed75e6a859"/>
          <p:cNvPicPr>
            <a:picLocks noChangeAspect="1"/>
          </p:cNvPicPr>
          <p:nvPr>
            <p:ph type="body" idx="1"/>
          </p:nvPr>
        </p:nvPicPr>
        <p:blipFill>
          <a:blip r:embed="rId1"/>
          <a:stretch>
            <a:fillRect/>
          </a:stretch>
        </p:blipFill>
        <p:spPr>
          <a:xfrm>
            <a:off x="325120" y="2622550"/>
            <a:ext cx="3484563" cy="3733800"/>
          </a:xfrm>
        </p:spPr>
      </p:pic>
      <p:sp>
        <p:nvSpPr>
          <p:cNvPr id="16389" name="文本框 16388"/>
          <p:cNvSpPr txBox="1"/>
          <p:nvPr/>
        </p:nvSpPr>
        <p:spPr>
          <a:xfrm>
            <a:off x="609600" y="1676400"/>
            <a:ext cx="8534400" cy="946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Arial" panose="020B0604020202020204" pitchFamily="34" charset="0"/>
              </a:rPr>
              <a:t>面对这重重的不幸 ，面对这凄风苦雨、漫漫长夜 ，诗人的表现又是怎样的呢？ </a:t>
            </a:r>
            <a:endParaRPr lang="zh-CN" altLang="en-US" sz="2800" b="1" dirty="0">
              <a:latin typeface="Arial" panose="020B0604020202020204" pitchFamily="34" charset="0"/>
            </a:endParaRPr>
          </a:p>
        </p:txBody>
      </p:sp>
      <p:sp>
        <p:nvSpPr>
          <p:cNvPr id="16390" name="文本框 16389"/>
          <p:cNvSpPr txBox="1"/>
          <p:nvPr/>
        </p:nvSpPr>
        <p:spPr>
          <a:xfrm>
            <a:off x="5638800" y="2514600"/>
            <a:ext cx="253047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b="1" dirty="0">
                <a:solidFill>
                  <a:schemeClr val="accent2"/>
                </a:solidFill>
                <a:latin typeface="Arial" panose="020B0604020202020204" pitchFamily="34" charset="0"/>
              </a:rPr>
              <a:t>祈求广厦</a:t>
            </a:r>
            <a:endParaRPr lang="zh-CN" altLang="en-US" sz="2400" b="1" dirty="0">
              <a:solidFill>
                <a:schemeClr val="accent2"/>
              </a:solidFill>
              <a:latin typeface="Arial" panose="020B0604020202020204" pitchFamily="34" charset="0"/>
            </a:endParaRPr>
          </a:p>
        </p:txBody>
      </p:sp>
      <p:sp>
        <p:nvSpPr>
          <p:cNvPr id="16391" name="文本框 16390"/>
          <p:cNvSpPr txBox="1"/>
          <p:nvPr/>
        </p:nvSpPr>
        <p:spPr>
          <a:xfrm>
            <a:off x="3810000" y="3276600"/>
            <a:ext cx="58674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Arial" panose="020B0604020202020204" pitchFamily="34" charset="0"/>
              </a:rPr>
              <a:t>这一段写出了诗人怎样的感情？ </a:t>
            </a:r>
            <a:endParaRPr lang="zh-CN" altLang="en-US" sz="2800" b="1" dirty="0">
              <a:latin typeface="Arial" panose="020B0604020202020204" pitchFamily="34" charset="0"/>
            </a:endParaRPr>
          </a:p>
        </p:txBody>
      </p:sp>
      <p:sp>
        <p:nvSpPr>
          <p:cNvPr id="16392" name="文本框 16391"/>
          <p:cNvSpPr txBox="1"/>
          <p:nvPr/>
        </p:nvSpPr>
        <p:spPr>
          <a:xfrm>
            <a:off x="5715000" y="3962400"/>
            <a:ext cx="36576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CC0000"/>
                </a:solidFill>
                <a:latin typeface="Arial" panose="020B0604020202020204" pitchFamily="34" charset="0"/>
              </a:rPr>
              <a:t>忧国忧民</a:t>
            </a:r>
            <a:r>
              <a:rPr lang="zh-CN" altLang="en-US" sz="2400" b="1" dirty="0">
                <a:solidFill>
                  <a:schemeClr val="accent2"/>
                </a:solidFill>
                <a:latin typeface="Arial" panose="020B0604020202020204" pitchFamily="34" charset="0"/>
              </a:rPr>
              <a:t> </a:t>
            </a:r>
            <a:endParaRPr lang="zh-CN" altLang="en-US" sz="2400" b="1" dirty="0">
              <a:solidFill>
                <a:schemeClr val="accent2"/>
              </a:solidFill>
              <a:latin typeface="Arial" panose="020B0604020202020204" pitchFamily="34" charset="0"/>
            </a:endParaRPr>
          </a:p>
        </p:txBody>
      </p:sp>
      <p:sp>
        <p:nvSpPr>
          <p:cNvPr id="16393" name="文本框 16392"/>
          <p:cNvSpPr txBox="1"/>
          <p:nvPr/>
        </p:nvSpPr>
        <p:spPr>
          <a:xfrm>
            <a:off x="4191000" y="4648200"/>
            <a:ext cx="4419600" cy="11874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CC0000"/>
                </a:solidFill>
                <a:latin typeface="Arial" panose="020B0604020202020204" pitchFamily="34" charset="0"/>
              </a:rPr>
              <a:t>推己及人，由家到国 ，为了天下苍生、为了国家社稷，甘愿牺牲自己的博大胸怀！</a:t>
            </a:r>
            <a:endParaRPr lang="zh-CN" altLang="en-US" sz="2400" b="1">
              <a:solidFill>
                <a:srgbClr val="CC00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6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0" grpId="0"/>
      <p:bldP spid="16391" grpId="0"/>
      <p:bldP spid="16392" grpId="0"/>
      <p:bldP spid="1639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410" name="标题 17409"/>
          <p:cNvSpPr>
            <a:spLocks noGrp="1"/>
          </p:cNvSpPr>
          <p:nvPr>
            <p:ph type="title"/>
          </p:nvPr>
        </p:nvSpPr>
        <p:spPr/>
        <p:txBody>
          <a:bodyPr anchor="ctr"/>
          <a:p>
            <a:endParaRPr dirty="0"/>
          </a:p>
        </p:txBody>
      </p:sp>
      <p:sp>
        <p:nvSpPr>
          <p:cNvPr id="17411" name="文本占位符 17410"/>
          <p:cNvSpPr>
            <a:spLocks noGrp="1"/>
          </p:cNvSpPr>
          <p:nvPr>
            <p:ph type="body" idx="1"/>
          </p:nvPr>
        </p:nvSpPr>
        <p:spPr/>
        <p:txBody>
          <a:bodyPr/>
          <a:p>
            <a:endParaRPr dirty="0"/>
          </a:p>
        </p:txBody>
      </p:sp>
      <p:pic>
        <p:nvPicPr>
          <p:cNvPr id="17413" name="图片 17412" descr="150777397024979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7414" name="矩形 17413"/>
          <p:cNvSpPr/>
          <p:nvPr/>
        </p:nvSpPr>
        <p:spPr>
          <a:xfrm>
            <a:off x="2590800" y="5562600"/>
            <a:ext cx="6096000" cy="11874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世上疮痍，诗中圣哲，社会病态，振笔疾呼。 </a:t>
            </a:r>
            <a:b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</a:b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民间疾苦，笔底波澜，百姓疾苦，震撼人心。</a:t>
            </a:r>
            <a:endParaRPr lang="zh-CN" altLang="en-US" sz="24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400" b="1" dirty="0">
                <a:solidFill>
                  <a:srgbClr val="15652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　　　                </a:t>
            </a:r>
            <a:r>
              <a:rPr lang="en-US" altLang="zh-CN" sz="2400" b="1" dirty="0">
                <a:solidFill>
                  <a:srgbClr val="CC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400" b="1" dirty="0">
                <a:solidFill>
                  <a:srgbClr val="CC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郭沫若</a:t>
            </a:r>
            <a:endParaRPr lang="zh-CN" altLang="en-US" sz="2400" b="1" dirty="0">
              <a:solidFill>
                <a:srgbClr val="CC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7415" name="文本框 17414"/>
          <p:cNvSpPr txBox="1"/>
          <p:nvPr/>
        </p:nvSpPr>
        <p:spPr>
          <a:xfrm>
            <a:off x="2590800" y="914400"/>
            <a:ext cx="4419600" cy="10048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CC0000"/>
                </a:solidFill>
                <a:latin typeface="Arial" panose="020B0604020202020204" pitchFamily="34" charset="0"/>
              </a:rPr>
              <a:t>草堂留后世，诗圣著千秋。</a:t>
            </a:r>
            <a:endParaRPr lang="zh-CN" altLang="en-US" sz="2400" b="1" dirty="0">
              <a:solidFill>
                <a:srgbClr val="CC0000"/>
              </a:solidFill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CC0000"/>
                </a:solidFill>
                <a:latin typeface="Arial" panose="020B0604020202020204" pitchFamily="34" charset="0"/>
              </a:rPr>
              <a:t>                              </a:t>
            </a:r>
            <a:r>
              <a:rPr lang="en-US" altLang="zh-CN" sz="2400" b="1">
                <a:solidFill>
                  <a:srgbClr val="CC0000"/>
                </a:solidFill>
                <a:latin typeface="Arial" panose="020B0604020202020204" pitchFamily="34" charset="0"/>
              </a:rPr>
              <a:t>——</a:t>
            </a:r>
            <a:r>
              <a:rPr lang="zh-CN" altLang="en-US" sz="2400" b="1" dirty="0">
                <a:solidFill>
                  <a:srgbClr val="CC0000"/>
                </a:solidFill>
                <a:latin typeface="Arial" panose="020B0604020202020204" pitchFamily="34" charset="0"/>
              </a:rPr>
              <a:t>朱德</a:t>
            </a:r>
            <a:endParaRPr lang="zh-CN" altLang="en-US" sz="2400" b="1" dirty="0">
              <a:solidFill>
                <a:srgbClr val="CC00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1" dur="20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7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4" grpId="0"/>
      <p:bldP spid="17414" grpId="1"/>
      <p:bldP spid="1741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9458" name="标题 19457"/>
          <p:cNvSpPr>
            <a:spLocks noGrp="1"/>
          </p:cNvSpPr>
          <p:nvPr>
            <p:ph type="title"/>
          </p:nvPr>
        </p:nvSpPr>
        <p:spPr/>
        <p:txBody>
          <a:bodyPr anchor="ctr"/>
          <a:p>
            <a:endParaRPr dirty="0"/>
          </a:p>
        </p:txBody>
      </p:sp>
      <p:sp>
        <p:nvSpPr>
          <p:cNvPr id="19459" name="文本占位符 19458"/>
          <p:cNvSpPr>
            <a:spLocks noGrp="1"/>
          </p:cNvSpPr>
          <p:nvPr>
            <p:ph type="body" idx="1"/>
          </p:nvPr>
        </p:nvSpPr>
        <p:spPr/>
        <p:txBody>
          <a:bodyPr/>
          <a:p>
            <a:endParaRPr dirty="0"/>
          </a:p>
        </p:txBody>
      </p:sp>
      <p:pic>
        <p:nvPicPr>
          <p:cNvPr id="19461" name="图片 19460" descr="blog_2016060521122454074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9462" name="文本框 19461"/>
          <p:cNvSpPr txBox="1"/>
          <p:nvPr/>
        </p:nvSpPr>
        <p:spPr>
          <a:xfrm>
            <a:off x="1447800" y="1905000"/>
            <a:ext cx="5029200" cy="2043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长太息以掩涕兮，</a:t>
            </a:r>
            <a:endParaRPr lang="zh-CN" altLang="en-US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哀民生之多艰。</a:t>
            </a:r>
            <a:endParaRPr lang="zh-CN" altLang="en-US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            </a:t>
            </a:r>
            <a:r>
              <a:rPr lang="en-US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屈原</a:t>
            </a:r>
            <a:r>
              <a:rPr lang="en-US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  </a:t>
            </a:r>
            <a:endParaRPr lang="en-US" altLang="zh-CN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483" name="文本占位符 20482"/>
          <p:cNvSpPr>
            <a:spLocks noGrp="1"/>
          </p:cNvSpPr>
          <p:nvPr>
            <p:ph type="body" idx="1"/>
          </p:nvPr>
        </p:nvSpPr>
        <p:spPr>
          <a:xfrm>
            <a:off x="457200" y="1032510"/>
            <a:ext cx="8229600" cy="4525963"/>
          </a:xfrm>
        </p:spPr>
        <p:txBody>
          <a:bodyPr/>
          <a:p>
            <a:pPr>
              <a:buNone/>
            </a:pPr>
            <a:r>
              <a:rPr lang="zh-CN" altLang="en-US" sz="2800" dirty="0"/>
              <a:t>位卑未敢忘忧国 </a:t>
            </a:r>
            <a:r>
              <a:rPr lang="en-US" altLang="zh-CN" sz="2800">
                <a:latin typeface="Arial" panose="020B0604020202020204" pitchFamily="34" charset="0"/>
              </a:rPr>
              <a:t>——</a:t>
            </a:r>
            <a:r>
              <a:rPr lang="zh-CN" altLang="en-US" sz="2800" dirty="0"/>
              <a:t>陆游</a:t>
            </a:r>
            <a:endParaRPr lang="zh-CN" altLang="en-US" sz="2800" dirty="0"/>
          </a:p>
          <a:p>
            <a:pPr>
              <a:buNone/>
            </a:pPr>
            <a:r>
              <a:rPr lang="zh-CN" altLang="en-US" sz="2800" dirty="0"/>
              <a:t>先天下之忧而忧，后天下之乐而乐。</a:t>
            </a:r>
            <a:r>
              <a:rPr lang="en-US" altLang="zh-CN" sz="2800">
                <a:latin typeface="Arial" panose="020B0604020202020204" pitchFamily="34" charset="0"/>
              </a:rPr>
              <a:t>——</a:t>
            </a:r>
            <a:r>
              <a:rPr lang="zh-CN" altLang="en-US" sz="2800" dirty="0"/>
              <a:t>范仲淹</a:t>
            </a:r>
            <a:r>
              <a:rPr lang="en-US" altLang="zh-CN" sz="2800" dirty="0"/>
              <a:t>  </a:t>
            </a:r>
            <a:endParaRPr lang="en-US" altLang="zh-CN" sz="2800" dirty="0"/>
          </a:p>
          <a:p>
            <a:pPr>
              <a:buNone/>
            </a:pPr>
            <a:r>
              <a:rPr lang="zh-CN" altLang="en-US" sz="2800" dirty="0"/>
              <a:t>天下兴亡，匹夫有责。</a:t>
            </a:r>
            <a:r>
              <a:rPr lang="en-US" altLang="zh-CN" sz="2800">
                <a:latin typeface="Arial" panose="020B0604020202020204" pitchFamily="34" charset="0"/>
              </a:rPr>
              <a:t>——</a:t>
            </a:r>
            <a:r>
              <a:rPr lang="zh-CN" altLang="en-US" sz="2800" dirty="0"/>
              <a:t>顾炎武</a:t>
            </a:r>
            <a:r>
              <a:rPr lang="en-US" altLang="zh-CN" sz="2800" dirty="0"/>
              <a:t>  </a:t>
            </a:r>
            <a:endParaRPr lang="en-US" altLang="zh-CN" sz="2800" dirty="0"/>
          </a:p>
          <a:p>
            <a:pPr>
              <a:buNone/>
            </a:pPr>
            <a:r>
              <a:rPr lang="zh-CN" altLang="en-US" sz="2800" dirty="0"/>
              <a:t>我自横刀向天笑，去留肝胆两昆仑。</a:t>
            </a:r>
            <a:r>
              <a:rPr lang="en-US" altLang="zh-CN" sz="2800">
                <a:latin typeface="Arial" panose="020B0604020202020204" pitchFamily="34" charset="0"/>
              </a:rPr>
              <a:t>——</a:t>
            </a:r>
            <a:r>
              <a:rPr lang="zh-CN" altLang="en-US" sz="2800" dirty="0"/>
              <a:t>谭嗣同</a:t>
            </a:r>
            <a:r>
              <a:rPr lang="en-US" altLang="zh-CN" sz="2800" dirty="0"/>
              <a:t>  </a:t>
            </a:r>
            <a:endParaRPr lang="en-US" altLang="zh-CN" sz="2800" dirty="0"/>
          </a:p>
          <a:p>
            <a:pPr>
              <a:buNone/>
            </a:pPr>
            <a:r>
              <a:rPr lang="zh-CN" altLang="en-US" sz="2800" dirty="0"/>
              <a:t>我以我血荐轩辕 </a:t>
            </a:r>
            <a:r>
              <a:rPr lang="en-US" altLang="zh-CN" sz="2800">
                <a:latin typeface="Arial" panose="020B0604020202020204" pitchFamily="34" charset="0"/>
              </a:rPr>
              <a:t>——</a:t>
            </a:r>
            <a:r>
              <a:rPr lang="zh-CN" altLang="en-US" sz="2800" dirty="0"/>
              <a:t>鲁迅</a:t>
            </a:r>
            <a:endParaRPr lang="zh-CN" altLang="en-US" sz="2800" dirty="0"/>
          </a:p>
          <a:p>
            <a:pPr>
              <a:buNone/>
            </a:pPr>
            <a:r>
              <a:rPr lang="zh-CN" altLang="en-US" sz="2800" dirty="0"/>
              <a:t>为中华之崛起而读书。 </a:t>
            </a:r>
            <a:r>
              <a:rPr lang="en-US" altLang="zh-CN" sz="2800">
                <a:latin typeface="Arial" panose="020B0604020202020204" pitchFamily="34" charset="0"/>
              </a:rPr>
              <a:t>——</a:t>
            </a:r>
            <a:r>
              <a:rPr lang="zh-CN" altLang="en-US" sz="2800" dirty="0"/>
              <a:t>周恩来</a:t>
            </a:r>
            <a:endParaRPr lang="zh-CN" altLang="en-US" sz="2800" dirty="0"/>
          </a:p>
        </p:txBody>
      </p:sp>
      <p:pic>
        <p:nvPicPr>
          <p:cNvPr id="20485" name="图片 20484" descr="08CAC2F095830E85A8B27092E0543BC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248400" y="2971800"/>
            <a:ext cx="2895600" cy="44577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486" name="矩形 20485"/>
          <p:cNvSpPr/>
          <p:nvPr/>
        </p:nvSpPr>
        <p:spPr>
          <a:xfrm>
            <a:off x="966470" y="4907280"/>
            <a:ext cx="3621405" cy="13271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>
                <a:ln w="19050" cap="flat" cmpd="sng">
                  <a:solidFill>
                    <a:srgbClr val="99CC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家国情怀</a:t>
            </a:r>
            <a:endParaRPr lang="zh-CN" altLang="en-US" sz="3600">
              <a:ln w="19050" cap="flat" cmpd="sng">
                <a:solidFill>
                  <a:srgbClr val="99CCFF"/>
                </a:solidFill>
                <a:prstDash val="solid"/>
                <a:headEnd type="none" w="med" len="med"/>
                <a:tailEnd type="none" w="med" len="med"/>
              </a:ln>
              <a:solidFill>
                <a:srgbClr val="0066CC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p="http://schemas.openxmlformats.org/presentationml/2006/main">
  <p:tag name="KSO_WM_DOC_GUID" val="{981a4b75-88a8-404b-9aaa-b10249643985}"/>
</p:tagLst>
</file>

<file path=ppt/theme/theme1.xml><?xml version="1.0" encoding="utf-8"?>
<a:theme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1340</Words>
  <Application>WPS 演示</Application>
  <PresentationFormat>在屏幕上显示</PresentationFormat>
  <Paragraphs>167</Paragraphs>
  <Slides>16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16</vt:i4>
      </vt:variant>
    </vt:vector>
  </HeadingPairs>
  <TitlesOfParts>
    <vt:vector size="27" baseType="lpstr">
      <vt:lpstr>Arial</vt:lpstr>
      <vt:lpstr>宋体</vt:lpstr>
      <vt:lpstr>Wingdings</vt:lpstr>
      <vt:lpstr>Times New Roman</vt:lpstr>
      <vt:lpstr>华文楷体</vt:lpstr>
      <vt:lpstr>方正舒体</vt:lpstr>
      <vt:lpstr>楷体</vt:lpstr>
      <vt:lpstr>微软雅黑</vt:lpstr>
      <vt:lpstr>Arial Unicode MS</vt:lpstr>
      <vt:lpstr>Calibri</vt:lpstr>
      <vt:lpstr>默认设计模板</vt:lpstr>
      <vt:lpstr>PowerPoint 演示文稿</vt:lpstr>
      <vt:lpstr>PowerPoint 演示文稿</vt:lpstr>
      <vt:lpstr>PowerPoint 演示文稿</vt:lpstr>
      <vt:lpstr>学习目标</vt:lpstr>
      <vt:lpstr>PowerPoint 演示文稿</vt:lpstr>
      <vt:lpstr>再读诗歌，感知内容</vt:lpstr>
      <vt:lpstr>研读诗歌</vt:lpstr>
      <vt:lpstr>研读诗歌</vt:lpstr>
      <vt:lpstr>PowerPoint 演示文稿</vt:lpstr>
      <vt:lpstr>研读诗歌</vt:lpstr>
      <vt:lpstr>研读诗歌</vt:lpstr>
      <vt:lpstr>研读诗歌</vt:lpstr>
      <vt:lpstr>研读诗歌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Administrator</dc:creator>
  <cp:lastModifiedBy>^想飞无罪^</cp:lastModifiedBy>
  <cp:revision>8</cp:revision>
  <dcterms:created xsi:type="dcterms:W3CDTF">2019-03-24T13:07:00Z</dcterms:created>
  <dcterms:modified xsi:type="dcterms:W3CDTF">2019-06-18T06:50:45Z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  <property fmtid="{D5CDD505-2E9C-101B-9397-08002B2CF9AE}" pid="3" name="KSOProductBuildVer">
    <vt:lpwstr>2052-11.1.0.8661</vt:lpwstr>
  </property>
</Properties>
</file>