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1304" r:id="rId5"/>
    <p:sldId id="1355" r:id="rId6"/>
    <p:sldId id="1356" r:id="rId7"/>
    <p:sldId id="1357" r:id="rId8"/>
    <p:sldId id="1358" r:id="rId9"/>
    <p:sldId id="259" r:id="rId1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84E427A-3D55-4303-BF80-6455036E1DE7}" styleName="主题样式 1 - 强调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cap="none" spc="0" normalizeH="0" baseline="0">
                <a:solidFill>
                  <a:schemeClr val="dk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v-t</a:t>
            </a:r>
            <a:endParaRPr lang="zh-CN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none" spc="0" normalizeH="0" baseline="0">
              <a:solidFill>
                <a:schemeClr val="dk1">
                  <a:lumMod val="50000"/>
                  <a:lumOff val="50000"/>
                </a:schemeClr>
              </a:solidFill>
              <a:latin typeface="+mj-lt"/>
              <a:ea typeface="+mj-ea"/>
              <a:cs typeface="+mj-cs"/>
            </a:defRPr>
          </a:pPr>
          <a:endParaRPr lang="zh-CN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spPr>
            <a:ln w="25400" cap="rnd">
              <a:noFill/>
              <a:round/>
            </a:ln>
            <a:effectLst/>
          </c:spPr>
          <c:marker>
            <c:symbol val="diamond"/>
            <c:size val="6"/>
            <c:spPr>
              <a:solidFill>
                <a:schemeClr val="lt1"/>
              </a:solidFill>
              <a:ln w="15875">
                <a:solidFill>
                  <a:schemeClr val="accent1"/>
                </a:solidFill>
                <a:round/>
              </a:ln>
              <a:effectLst/>
            </c:spPr>
          </c:marker>
          <c:trendline>
            <c:spPr>
              <a:ln w="19050" cap="rnd">
                <a:solidFill>
                  <a:schemeClr val="accent1"/>
                </a:solidFill>
              </a:ln>
              <a:effectLst/>
            </c:spPr>
            <c:trendlineType val="linear"/>
            <c:backward val="2.0000000000000004E-2"/>
            <c:dispRSqr val="0"/>
            <c:dispEq val="0"/>
          </c:trendline>
          <c:xVal>
            <c:numRef>
              <c:f>Sheet1!$B$12:$I$12</c:f>
              <c:numCache>
                <c:formatCode>General</c:formatCode>
                <c:ptCount val="8"/>
                <c:pt idx="0">
                  <c:v>0.02</c:v>
                </c:pt>
                <c:pt idx="1">
                  <c:v>0.04</c:v>
                </c:pt>
                <c:pt idx="2">
                  <c:v>0.06</c:v>
                </c:pt>
                <c:pt idx="3">
                  <c:v>0.08</c:v>
                </c:pt>
                <c:pt idx="4">
                  <c:v>0.1</c:v>
                </c:pt>
                <c:pt idx="5">
                  <c:v>0.12</c:v>
                </c:pt>
                <c:pt idx="6">
                  <c:v>0.14000000000000001</c:v>
                </c:pt>
                <c:pt idx="7">
                  <c:v>0.16</c:v>
                </c:pt>
              </c:numCache>
            </c:numRef>
          </c:xVal>
          <c:yVal>
            <c:numRef>
              <c:f>Sheet1!$B$14:$I$14</c:f>
              <c:numCache>
                <c:formatCode>General</c:formatCode>
                <c:ptCount val="8"/>
                <c:pt idx="0">
                  <c:v>0.68</c:v>
                </c:pt>
                <c:pt idx="1">
                  <c:v>0.77</c:v>
                </c:pt>
                <c:pt idx="2">
                  <c:v>0.85749999999999993</c:v>
                </c:pt>
                <c:pt idx="3">
                  <c:v>0.93500000000000005</c:v>
                </c:pt>
                <c:pt idx="4">
                  <c:v>1.0125</c:v>
                </c:pt>
                <c:pt idx="5">
                  <c:v>1.1000000000000001</c:v>
                </c:pt>
                <c:pt idx="6">
                  <c:v>1.1924999999999999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F791-4815-BE5A-29A25B83164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763307984"/>
        <c:axId val="763309952"/>
      </c:scatterChart>
      <c:valAx>
        <c:axId val="763307984"/>
        <c:scaling>
          <c:orientation val="minMax"/>
          <c:min val="0"/>
        </c:scaling>
        <c:delete val="0"/>
        <c:axPos val="b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  <a:alpha val="54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763309952"/>
        <c:crosses val="autoZero"/>
        <c:crossBetween val="midCat"/>
      </c:valAx>
      <c:valAx>
        <c:axId val="763309952"/>
        <c:scaling>
          <c:orientation val="minMax"/>
          <c:min val="0.5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  <a:alpha val="54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763307984"/>
        <c:crosses val="autoZero"/>
        <c:crossBetween val="midCat"/>
      </c:valAx>
      <c:spPr>
        <a:pattFill prst="ltDnDiag">
          <a:fgClr>
            <a:schemeClr val="dk1">
              <a:lumMod val="15000"/>
              <a:lumOff val="85000"/>
            </a:schemeClr>
          </a:fgClr>
          <a:bgClr>
            <a:schemeClr val="lt1"/>
          </a:bgClr>
        </a:pattFill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lt1"/>
    </a:soli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0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  <a:alpha val="54000"/>
          </a:schemeClr>
        </a:solidFill>
        <a:round/>
      </a:ln>
    </cs:spPr>
    <cs:defRPr sz="1197" kern="1200" cap="none" spc="0" normalizeH="0" baseline="0"/>
  </cs:categoryAxis>
  <cs:chartArea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>
            <a:alpha val="50000"/>
          </a:schemeClr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lt1"/>
      </a:solidFill>
      <a:ln w="1587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064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plotArea>
  <cs:plotArea3D>
    <cs:lnRef idx="0"/>
    <cs:fillRef idx="0"/>
    <cs:effectRef idx="0"/>
    <cs:fontRef idx="minor">
      <a:schemeClr val="dk1"/>
    </cs:fontRef>
    <cs:spPr>
      <a:solidFill>
        <a:schemeClr val="lt1"/>
      </a:solidFill>
    </cs:spPr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  <a:alpha val="54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dk1">
        <a:lumMod val="50000"/>
        <a:lumOff val="50000"/>
      </a:schemeClr>
    </cs:fontRef>
    <cs:defRPr sz="2128" b="1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  <a:alpha val="54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F74007B-6569-4EB3-8EB7-00F65EC7A4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B275A199-2B19-468C-8120-92869D3BE1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9CF2835-B8DF-47E9-88EF-D0061ED20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A9809-881B-48E6-BB92-2180474950DD}" type="datetimeFigureOut">
              <a:rPr lang="zh-CN" altLang="en-US" smtClean="0"/>
              <a:t>2021/9/24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78A70A8-F775-4EE2-9727-B476E5050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1ACAE5B-5AAA-4294-A923-B45415D006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2EED4-8555-47B8-943C-90A8C9B5C4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03638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6A56968-2496-42F8-BDF8-0098AD92FB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837A696-5185-4931-B40E-710BDFAEDD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57C2B4E-0922-489A-AD0C-881DE39CAB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A9809-881B-48E6-BB92-2180474950DD}" type="datetimeFigureOut">
              <a:rPr lang="zh-CN" altLang="en-US" smtClean="0"/>
              <a:t>2021/9/24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C156BCB-3B47-4E46-8B11-1C09B8FBEF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286F101-4CD9-456B-A910-6FA519FDDF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2EED4-8555-47B8-943C-90A8C9B5C4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6861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884A026-F696-4ED1-A624-21EC9A8FEB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75BEDAB-1A31-4843-A52E-679959426C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FCC6E54-863A-46D0-9B57-CEFCA8A132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A9809-881B-48E6-BB92-2180474950DD}" type="datetimeFigureOut">
              <a:rPr lang="zh-CN" altLang="en-US" smtClean="0"/>
              <a:t>2021/9/24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3E7EA16-9462-4D54-B22F-5ACAD3E39A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CE85C54-0184-446F-81A5-692619DD49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2EED4-8555-47B8-943C-90A8C9B5C4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4043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F85341D-0E13-4538-A835-C62581787F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8923946-84FB-4FA3-8EC8-DBFD009513A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BA60F073-A664-4E76-B64E-5C8B24C1B3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52FCC0A-E708-4F73-88ED-0A0BB59C13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A9809-881B-48E6-BB92-2180474950DD}" type="datetimeFigureOut">
              <a:rPr lang="zh-CN" altLang="en-US" smtClean="0"/>
              <a:t>2021/9/24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B54211A6-7B13-4A57-87F2-FBDC0B452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95BFC9D-4254-4F86-857C-255E780A0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2EED4-8555-47B8-943C-90A8C9B5C4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4264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90DE542-D430-4652-87C9-46B2F2DE9D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341EEAF-469B-487E-B63A-2038421682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AF21BBA7-90D1-4BB5-A1EF-1CD97C163F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77988900-79E9-4FB9-852A-27275B3CFA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08284B4F-8657-4A1B-B9AC-C25778D5B21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938EBE75-0505-48C1-B12A-F0B9556220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A9809-881B-48E6-BB92-2180474950DD}" type="datetimeFigureOut">
              <a:rPr lang="zh-CN" altLang="en-US" smtClean="0"/>
              <a:t>2021/9/24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BEE1AC06-8C42-4014-BCC6-E35B54AF31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FF7DDAC8-B211-4082-A66B-99BBB71E4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2EED4-8555-47B8-943C-90A8C9B5C4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66081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089E09A-8553-498D-951C-C855561CF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717B08D5-FF61-4377-A63D-325E55A205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A9809-881B-48E6-BB92-2180474950DD}" type="datetimeFigureOut">
              <a:rPr lang="zh-CN" altLang="en-US" smtClean="0"/>
              <a:t>2021/9/24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E3F667C6-5491-43D1-B968-B9535B0069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289E65AB-AAA6-43F5-9A6E-4A3362881A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2EED4-8555-47B8-943C-90A8C9B5C4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872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085D5E04-6504-4584-8274-19FDC794B7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A9809-881B-48E6-BB92-2180474950DD}" type="datetimeFigureOut">
              <a:rPr lang="zh-CN" altLang="en-US" smtClean="0"/>
              <a:t>2021/9/24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D1A08069-4C9F-4568-84B3-105FDBAE0C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E6A81006-8516-4E3C-9060-4C17ADA454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2EED4-8555-47B8-943C-90A8C9B5C4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46537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29010B0-B340-43B6-96F8-818B03023E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F2AB37F-0F81-4857-BFE3-A26ABE1BC3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D218E0FC-B10D-496E-8D36-332755A535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B7E5DC1-C44E-40DE-9800-E212826BC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A9809-881B-48E6-BB92-2180474950DD}" type="datetimeFigureOut">
              <a:rPr lang="zh-CN" altLang="en-US" smtClean="0"/>
              <a:t>2021/9/24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7755FD3-F43F-4298-8ADB-A49F40C5E8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90D1400-A8D6-4423-8D08-9AF5B0BCD4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2EED4-8555-47B8-943C-90A8C9B5C4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9489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759FF4B-0923-4F21-A5CD-801A098EDB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218F84BB-72DA-4C92-A678-96BDEA2EA9D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03B0A94-CDCA-4FE3-A1D9-E52FF0D30F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0D136A2-3B95-4A38-B743-EBD62B2AF1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A9809-881B-48E6-BB92-2180474950DD}" type="datetimeFigureOut">
              <a:rPr lang="zh-CN" altLang="en-US" smtClean="0"/>
              <a:t>2021/9/24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4E4F51B-D715-44AB-8FB3-C136EE8BE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B997DC1-205A-4697-A957-37D247587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2EED4-8555-47B8-943C-90A8C9B5C4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9176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E3939CC-3694-4F37-B64D-A59B094357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7DD4D553-E161-4151-A3E2-6DE5F22C21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40E9D9F-19A7-4822-9F04-C051965C8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A9809-881B-48E6-BB92-2180474950DD}" type="datetimeFigureOut">
              <a:rPr lang="zh-CN" altLang="en-US" smtClean="0"/>
              <a:t>2021/9/24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E48D0F4-64AD-4A74-AF07-4862651477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5DB60AA-1A76-4BC3-B85F-7AE5270446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2EED4-8555-47B8-943C-90A8C9B5C4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73271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7C7AD490-F7FF-4AF1-AF4A-E710D64345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F395705B-CB20-4509-A9D6-88921E79AB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FBDCD98-1E01-4AFE-962F-C08719DD2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A9809-881B-48E6-BB92-2180474950DD}" type="datetimeFigureOut">
              <a:rPr lang="zh-CN" altLang="en-US" smtClean="0"/>
              <a:t>2021/9/24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3128D0B-9DD0-446E-9211-C980CA6761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A03DA3C-E09F-460D-928E-D45D9C7FD7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2EED4-8555-47B8-943C-90A8C9B5C4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8899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272CE464-C46E-4CB2-B457-DD02DA8946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3DF0865-BA90-430D-B43E-D327B4E732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154AE91-C8CD-49B0-A74A-ED01BE3DB1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4A9809-881B-48E6-BB92-2180474950DD}" type="datetimeFigureOut">
              <a:rPr lang="zh-CN" altLang="en-US" smtClean="0"/>
              <a:t>2021/9/24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772FF21-ABCC-4BB3-8725-F89B879F6E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D518B3E-5112-41CC-8121-EB098443EC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E2EED4-8555-47B8-943C-90A8C9B5C4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33715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chart" Target="../charts/chart1.xml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D2B8772-D903-4ADC-91B5-07820E68E1A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匀变速直线运动的特点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0BD44C28-4CFE-4023-BF6C-7B37222F3BD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22730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29ECAA0-E4B2-45F1-BF11-E8CFC1682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课堂思路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B1FD685-A521-4E47-9D53-DC7EA09AB2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2720788" cy="514163"/>
          </a:xfrm>
        </p:spPr>
        <p:txBody>
          <a:bodyPr/>
          <a:lstStyle/>
          <a:p>
            <a:r>
              <a:rPr lang="zh-CN" altLang="en-US" dirty="0"/>
              <a:t>研究的角度：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BA44F56D-511E-446E-87FE-57FA5396D5DF}"/>
              </a:ext>
            </a:extLst>
          </p:cNvPr>
          <p:cNvSpPr/>
          <p:nvPr/>
        </p:nvSpPr>
        <p:spPr>
          <a:xfrm>
            <a:off x="690283" y="2635624"/>
            <a:ext cx="1075764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时间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</a:t>
            </a:r>
            <a:endParaRPr lang="zh-CN" altLang="en-US" sz="2400" i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6CF664A2-4C62-467F-82A1-66649C1B830D}"/>
              </a:ext>
            </a:extLst>
          </p:cNvPr>
          <p:cNvSpPr/>
          <p:nvPr/>
        </p:nvSpPr>
        <p:spPr>
          <a:xfrm>
            <a:off x="690283" y="3437125"/>
            <a:ext cx="1075764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位移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DFDEEC52-77DC-4801-B0AC-105C61077EF0}"/>
              </a:ext>
            </a:extLst>
          </p:cNvPr>
          <p:cNvSpPr/>
          <p:nvPr/>
        </p:nvSpPr>
        <p:spPr>
          <a:xfrm>
            <a:off x="690283" y="4744293"/>
            <a:ext cx="1075764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速度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83E6A802-F11B-4B8D-949D-8841F112ECED}"/>
              </a:ext>
            </a:extLst>
          </p:cNvPr>
          <p:cNvSpPr/>
          <p:nvPr/>
        </p:nvSpPr>
        <p:spPr>
          <a:xfrm>
            <a:off x="690282" y="6320401"/>
            <a:ext cx="1219199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加速度</a:t>
            </a:r>
          </a:p>
        </p:txBody>
      </p:sp>
      <p:sp>
        <p:nvSpPr>
          <p:cNvPr id="8" name="箭头: 右 7">
            <a:extLst>
              <a:ext uri="{FF2B5EF4-FFF2-40B4-BE49-F238E27FC236}">
                <a16:creationId xmlns:a16="http://schemas.microsoft.com/office/drawing/2014/main" id="{FF39C4A5-9D85-4426-A5FC-8FD3EB78093F}"/>
              </a:ext>
            </a:extLst>
          </p:cNvPr>
          <p:cNvSpPr/>
          <p:nvPr/>
        </p:nvSpPr>
        <p:spPr>
          <a:xfrm>
            <a:off x="1766047" y="2756647"/>
            <a:ext cx="528917" cy="215153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41E57205-0EA3-41E5-88E9-22B5690E4390}"/>
              </a:ext>
            </a:extLst>
          </p:cNvPr>
          <p:cNvSpPr/>
          <p:nvPr/>
        </p:nvSpPr>
        <p:spPr>
          <a:xfrm>
            <a:off x="2303928" y="2635624"/>
            <a:ext cx="1425389" cy="45720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自然流淌</a:t>
            </a:r>
          </a:p>
        </p:txBody>
      </p:sp>
      <p:sp>
        <p:nvSpPr>
          <p:cNvPr id="10" name="箭头: 右 9">
            <a:extLst>
              <a:ext uri="{FF2B5EF4-FFF2-40B4-BE49-F238E27FC236}">
                <a16:creationId xmlns:a16="http://schemas.microsoft.com/office/drawing/2014/main" id="{277B3CA9-E232-42FD-A6E7-49D81BCDA017}"/>
              </a:ext>
            </a:extLst>
          </p:cNvPr>
          <p:cNvSpPr/>
          <p:nvPr/>
        </p:nvSpPr>
        <p:spPr>
          <a:xfrm>
            <a:off x="3729317" y="2756647"/>
            <a:ext cx="528917" cy="215153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D46B461E-6391-48AE-9BD6-363DEF2AF4E8}"/>
              </a:ext>
            </a:extLst>
          </p:cNvPr>
          <p:cNvSpPr/>
          <p:nvPr/>
        </p:nvSpPr>
        <p:spPr>
          <a:xfrm>
            <a:off x="4267198" y="2635624"/>
            <a:ext cx="1595720" cy="45720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自变量：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</a:t>
            </a:r>
            <a:endParaRPr lang="zh-CN" altLang="en-US" sz="2400" i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E4B29BD0-F035-4B43-8AF5-CDE65B782DC1}"/>
              </a:ext>
            </a:extLst>
          </p:cNvPr>
          <p:cNvSpPr/>
          <p:nvPr/>
        </p:nvSpPr>
        <p:spPr>
          <a:xfrm>
            <a:off x="2294964" y="3443850"/>
            <a:ext cx="7826189" cy="45720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探究目标（文字表述）：</a:t>
            </a:r>
          </a:p>
        </p:txBody>
      </p:sp>
      <p:cxnSp>
        <p:nvCxnSpPr>
          <p:cNvPr id="15" name="直接箭头连接符 14">
            <a:extLst>
              <a:ext uri="{FF2B5EF4-FFF2-40B4-BE49-F238E27FC236}">
                <a16:creationId xmlns:a16="http://schemas.microsoft.com/office/drawing/2014/main" id="{62EDB867-2FF7-4149-8035-3C99E0E62C1D}"/>
              </a:ext>
            </a:extLst>
          </p:cNvPr>
          <p:cNvCxnSpPr>
            <a:cxnSpLocks/>
            <a:stCxn id="4" idx="3"/>
            <a:endCxn id="13" idx="1"/>
          </p:cNvCxnSpPr>
          <p:nvPr/>
        </p:nvCxnSpPr>
        <p:spPr>
          <a:xfrm>
            <a:off x="1766047" y="2864224"/>
            <a:ext cx="528917" cy="80822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6" name="箭头: 右 15">
            <a:extLst>
              <a:ext uri="{FF2B5EF4-FFF2-40B4-BE49-F238E27FC236}">
                <a16:creationId xmlns:a16="http://schemas.microsoft.com/office/drawing/2014/main" id="{57B81054-F9DD-46DC-A62F-AA1ED4257AF4}"/>
              </a:ext>
            </a:extLst>
          </p:cNvPr>
          <p:cNvSpPr/>
          <p:nvPr/>
        </p:nvSpPr>
        <p:spPr>
          <a:xfrm>
            <a:off x="1775011" y="3564874"/>
            <a:ext cx="528917" cy="215153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30FCFF9A-F6F8-42EE-9F7B-B262C42CDCCC}"/>
              </a:ext>
            </a:extLst>
          </p:cNvPr>
          <p:cNvSpPr txBox="1"/>
          <p:nvPr/>
        </p:nvSpPr>
        <p:spPr>
          <a:xfrm>
            <a:off x="5558118" y="3443850"/>
            <a:ext cx="45630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相同相邻时间内的位移变化特性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9212B0E6-89FF-48A2-848B-44A3E2285F97}"/>
              </a:ext>
            </a:extLst>
          </p:cNvPr>
          <p:cNvSpPr txBox="1"/>
          <p:nvPr/>
        </p:nvSpPr>
        <p:spPr>
          <a:xfrm>
            <a:off x="6329075" y="2705062"/>
            <a:ext cx="54908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结论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：在误差允许的范围内，相同相邻时间内的位移的差相等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6E5B89D9-245F-43E9-8D95-03523335E586}"/>
              </a:ext>
            </a:extLst>
          </p:cNvPr>
          <p:cNvSpPr txBox="1"/>
          <p:nvPr/>
        </p:nvSpPr>
        <p:spPr>
          <a:xfrm>
            <a:off x="499780" y="4396233"/>
            <a:ext cx="15621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n w="0"/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瞬时速度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F8B2F67A-63FF-4C6A-99DB-6756BA801898}"/>
              </a:ext>
            </a:extLst>
          </p:cNvPr>
          <p:cNvSpPr/>
          <p:nvPr/>
        </p:nvSpPr>
        <p:spPr>
          <a:xfrm>
            <a:off x="2303928" y="4744293"/>
            <a:ext cx="7826189" cy="45720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探究目标：</a:t>
            </a:r>
          </a:p>
        </p:txBody>
      </p:sp>
      <p:cxnSp>
        <p:nvCxnSpPr>
          <p:cNvPr id="24" name="直接箭头连接符 23">
            <a:extLst>
              <a:ext uri="{FF2B5EF4-FFF2-40B4-BE49-F238E27FC236}">
                <a16:creationId xmlns:a16="http://schemas.microsoft.com/office/drawing/2014/main" id="{EEFE6A01-62C4-4AA3-8598-B3F29CC89B0F}"/>
              </a:ext>
            </a:extLst>
          </p:cNvPr>
          <p:cNvCxnSpPr>
            <a:cxnSpLocks/>
            <a:stCxn id="4" idx="3"/>
            <a:endCxn id="23" idx="1"/>
          </p:cNvCxnSpPr>
          <p:nvPr/>
        </p:nvCxnSpPr>
        <p:spPr>
          <a:xfrm>
            <a:off x="1766047" y="2864224"/>
            <a:ext cx="537881" cy="210866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25" name="箭头: 右 24">
            <a:extLst>
              <a:ext uri="{FF2B5EF4-FFF2-40B4-BE49-F238E27FC236}">
                <a16:creationId xmlns:a16="http://schemas.microsoft.com/office/drawing/2014/main" id="{7FF22DD7-A13E-4710-8836-2C5BF6FB05F5}"/>
              </a:ext>
            </a:extLst>
          </p:cNvPr>
          <p:cNvSpPr/>
          <p:nvPr/>
        </p:nvSpPr>
        <p:spPr>
          <a:xfrm>
            <a:off x="1775011" y="4893054"/>
            <a:ext cx="528917" cy="215153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E4F7DE86-C351-47B6-9670-6550988C285F}"/>
              </a:ext>
            </a:extLst>
          </p:cNvPr>
          <p:cNvSpPr txBox="1"/>
          <p:nvPr/>
        </p:nvSpPr>
        <p:spPr>
          <a:xfrm>
            <a:off x="3729317" y="4737872"/>
            <a:ext cx="64904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任意相同时间内的速度变化特性</a:t>
            </a:r>
          </a:p>
        </p:txBody>
      </p:sp>
      <p:cxnSp>
        <p:nvCxnSpPr>
          <p:cNvPr id="29" name="直接箭头连接符 28">
            <a:extLst>
              <a:ext uri="{FF2B5EF4-FFF2-40B4-BE49-F238E27FC236}">
                <a16:creationId xmlns:a16="http://schemas.microsoft.com/office/drawing/2014/main" id="{CC05720A-FC89-4B3A-B8D0-466C0EAAE8F4}"/>
              </a:ext>
            </a:extLst>
          </p:cNvPr>
          <p:cNvCxnSpPr>
            <a:cxnSpLocks/>
            <a:stCxn id="4" idx="3"/>
            <a:endCxn id="32" idx="1"/>
          </p:cNvCxnSpPr>
          <p:nvPr/>
        </p:nvCxnSpPr>
        <p:spPr>
          <a:xfrm>
            <a:off x="1766047" y="2864224"/>
            <a:ext cx="690279" cy="368477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30" name="箭头: 右 29">
            <a:extLst>
              <a:ext uri="{FF2B5EF4-FFF2-40B4-BE49-F238E27FC236}">
                <a16:creationId xmlns:a16="http://schemas.microsoft.com/office/drawing/2014/main" id="{8A761773-9FB2-4606-8252-36426298A093}"/>
              </a:ext>
            </a:extLst>
          </p:cNvPr>
          <p:cNvSpPr/>
          <p:nvPr/>
        </p:nvSpPr>
        <p:spPr>
          <a:xfrm>
            <a:off x="1918445" y="6443254"/>
            <a:ext cx="528917" cy="215153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id="{A9E9181D-5471-4DBF-B6E0-E664A48E0A52}"/>
              </a:ext>
            </a:extLst>
          </p:cNvPr>
          <p:cNvSpPr/>
          <p:nvPr/>
        </p:nvSpPr>
        <p:spPr>
          <a:xfrm>
            <a:off x="2456326" y="6320401"/>
            <a:ext cx="7826189" cy="45720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探究目标：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E46A8D06-91A8-4E02-B257-FE8B47A50ED3}"/>
              </a:ext>
            </a:extLst>
          </p:cNvPr>
          <p:cNvSpPr txBox="1"/>
          <p:nvPr/>
        </p:nvSpPr>
        <p:spPr>
          <a:xfrm>
            <a:off x="3935493" y="6320401"/>
            <a:ext cx="64904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运动过程中加速度变化特性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9E4DE8AC-DD69-4EE2-81A9-F912D2229751}"/>
              </a:ext>
            </a:extLst>
          </p:cNvPr>
          <p:cNvSpPr txBox="1"/>
          <p:nvPr/>
        </p:nvSpPr>
        <p:spPr>
          <a:xfrm>
            <a:off x="6176681" y="3981553"/>
            <a:ext cx="54908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结论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：在误差允许的范围内，任意相同时间内的速度变化相等</a:t>
            </a: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id="{290AAA9D-634D-45D7-908A-8F23A4F5C900}"/>
              </a:ext>
            </a:extLst>
          </p:cNvPr>
          <p:cNvSpPr txBox="1"/>
          <p:nvPr/>
        </p:nvSpPr>
        <p:spPr>
          <a:xfrm>
            <a:off x="6217022" y="5860692"/>
            <a:ext cx="43613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结论</a:t>
            </a:r>
            <a:r>
              <a:rPr lang="en-US" altLang="zh-CN" sz="2400" dirty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：运动过程中加速度不变</a:t>
            </a:r>
          </a:p>
        </p:txBody>
      </p:sp>
      <p:sp>
        <p:nvSpPr>
          <p:cNvPr id="12" name="笑脸 11">
            <a:hlinkClick r:id="rId2" action="ppaction://hlinksldjump"/>
            <a:extLst>
              <a:ext uri="{FF2B5EF4-FFF2-40B4-BE49-F238E27FC236}">
                <a16:creationId xmlns:a16="http://schemas.microsoft.com/office/drawing/2014/main" id="{528BD500-B9A1-4D83-80F1-20DB3104351E}"/>
              </a:ext>
            </a:extLst>
          </p:cNvPr>
          <p:cNvSpPr/>
          <p:nvPr/>
        </p:nvSpPr>
        <p:spPr>
          <a:xfrm>
            <a:off x="10771088" y="230188"/>
            <a:ext cx="1048870" cy="1022144"/>
          </a:xfrm>
          <a:prstGeom prst="smileyFac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64032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3" grpId="0" animBg="1"/>
      <p:bldP spid="16" grpId="0" animBg="1"/>
      <p:bldP spid="20" grpId="0"/>
      <p:bldP spid="21" grpId="0"/>
      <p:bldP spid="22" grpId="0"/>
      <p:bldP spid="23" grpId="0" animBg="1"/>
      <p:bldP spid="25" grpId="0" animBg="1"/>
      <p:bldP spid="28" grpId="0"/>
      <p:bldP spid="30" grpId="0" animBg="1"/>
      <p:bldP spid="32" grpId="0" animBg="1"/>
      <p:bldP spid="33" grpId="0"/>
      <p:bldP spid="34" grpId="0"/>
      <p:bldP spid="3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F2AFF1C8-DCDD-4AF7-AA3F-51EF1572010A}"/>
              </a:ext>
            </a:extLst>
          </p:cNvPr>
          <p:cNvSpPr/>
          <p:nvPr/>
        </p:nvSpPr>
        <p:spPr>
          <a:xfrm>
            <a:off x="788894" y="349624"/>
            <a:ext cx="10569388" cy="94129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id="{65948F77-1CDE-4CDD-A341-CC4E5777A3E2}"/>
              </a:ext>
            </a:extLst>
          </p:cNvPr>
          <p:cNvSpPr/>
          <p:nvPr/>
        </p:nvSpPr>
        <p:spPr>
          <a:xfrm>
            <a:off x="1129553" y="806824"/>
            <a:ext cx="45719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F26B1AD3-E632-4CC9-B5B7-227ADEEC5A63}"/>
              </a:ext>
            </a:extLst>
          </p:cNvPr>
          <p:cNvSpPr/>
          <p:nvPr/>
        </p:nvSpPr>
        <p:spPr>
          <a:xfrm>
            <a:off x="1299883" y="806822"/>
            <a:ext cx="45719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id="{6F399B9E-532B-4DFA-943B-13A414D9CAE1}"/>
              </a:ext>
            </a:extLst>
          </p:cNvPr>
          <p:cNvSpPr/>
          <p:nvPr/>
        </p:nvSpPr>
        <p:spPr>
          <a:xfrm>
            <a:off x="1748119" y="824755"/>
            <a:ext cx="45719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29118F12-250A-4331-B141-DF3A9062912A}"/>
              </a:ext>
            </a:extLst>
          </p:cNvPr>
          <p:cNvSpPr/>
          <p:nvPr/>
        </p:nvSpPr>
        <p:spPr>
          <a:xfrm>
            <a:off x="2680450" y="824753"/>
            <a:ext cx="45719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id="{854FDA04-FCAC-4C05-A64A-5FB250D55B02}"/>
              </a:ext>
            </a:extLst>
          </p:cNvPr>
          <p:cNvSpPr/>
          <p:nvPr/>
        </p:nvSpPr>
        <p:spPr>
          <a:xfrm>
            <a:off x="3872757" y="842681"/>
            <a:ext cx="45719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id="{6A0BDE28-D9C2-4709-A4AE-4C0B09FF4124}"/>
              </a:ext>
            </a:extLst>
          </p:cNvPr>
          <p:cNvCxnSpPr/>
          <p:nvPr/>
        </p:nvCxnSpPr>
        <p:spPr>
          <a:xfrm>
            <a:off x="1147483" y="448234"/>
            <a:ext cx="0" cy="7171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CA2FB5A2-824A-491D-86DE-EAF588001B99}"/>
              </a:ext>
            </a:extLst>
          </p:cNvPr>
          <p:cNvCxnSpPr/>
          <p:nvPr/>
        </p:nvCxnSpPr>
        <p:spPr>
          <a:xfrm>
            <a:off x="1326778" y="466161"/>
            <a:ext cx="0" cy="7171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id="{490CEED3-89DF-4AE9-9DDC-68691EEB3DCD}"/>
              </a:ext>
            </a:extLst>
          </p:cNvPr>
          <p:cNvCxnSpPr/>
          <p:nvPr/>
        </p:nvCxnSpPr>
        <p:spPr>
          <a:xfrm>
            <a:off x="1766052" y="475128"/>
            <a:ext cx="0" cy="7171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2BCFA81C-B2A3-4F92-8102-A10029EBBF17}"/>
              </a:ext>
            </a:extLst>
          </p:cNvPr>
          <p:cNvCxnSpPr/>
          <p:nvPr/>
        </p:nvCxnSpPr>
        <p:spPr>
          <a:xfrm>
            <a:off x="2699275" y="466164"/>
            <a:ext cx="0" cy="7171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3ADFAD08-A99F-45B4-ACFC-FAC4003915BB}"/>
              </a:ext>
            </a:extLst>
          </p:cNvPr>
          <p:cNvCxnSpPr/>
          <p:nvPr/>
        </p:nvCxnSpPr>
        <p:spPr>
          <a:xfrm>
            <a:off x="3890688" y="457199"/>
            <a:ext cx="0" cy="7171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箭头连接符 16">
            <a:extLst>
              <a:ext uri="{FF2B5EF4-FFF2-40B4-BE49-F238E27FC236}">
                <a16:creationId xmlns:a16="http://schemas.microsoft.com/office/drawing/2014/main" id="{69D40282-EA03-4DEB-9559-D5943D17014C}"/>
              </a:ext>
            </a:extLst>
          </p:cNvPr>
          <p:cNvCxnSpPr/>
          <p:nvPr/>
        </p:nvCxnSpPr>
        <p:spPr>
          <a:xfrm>
            <a:off x="1175272" y="564776"/>
            <a:ext cx="17033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箭头连接符 17">
            <a:extLst>
              <a:ext uri="{FF2B5EF4-FFF2-40B4-BE49-F238E27FC236}">
                <a16:creationId xmlns:a16="http://schemas.microsoft.com/office/drawing/2014/main" id="{4614CB1A-B228-4594-AB0D-21F80EDDF68E}"/>
              </a:ext>
            </a:extLst>
          </p:cNvPr>
          <p:cNvCxnSpPr>
            <a:cxnSpLocks/>
          </p:cNvCxnSpPr>
          <p:nvPr/>
        </p:nvCxnSpPr>
        <p:spPr>
          <a:xfrm>
            <a:off x="1175272" y="681316"/>
            <a:ext cx="59078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箭头连接符 20">
            <a:extLst>
              <a:ext uri="{FF2B5EF4-FFF2-40B4-BE49-F238E27FC236}">
                <a16:creationId xmlns:a16="http://schemas.microsoft.com/office/drawing/2014/main" id="{E8DF969B-375E-40FC-AB9A-26DDFBBD5534}"/>
              </a:ext>
            </a:extLst>
          </p:cNvPr>
          <p:cNvCxnSpPr>
            <a:cxnSpLocks/>
          </p:cNvCxnSpPr>
          <p:nvPr/>
        </p:nvCxnSpPr>
        <p:spPr>
          <a:xfrm>
            <a:off x="1175272" y="770966"/>
            <a:ext cx="150517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>
            <a:extLst>
              <a:ext uri="{FF2B5EF4-FFF2-40B4-BE49-F238E27FC236}">
                <a16:creationId xmlns:a16="http://schemas.microsoft.com/office/drawing/2014/main" id="{E430BAB3-775E-4D52-BBBF-463BCBFF0631}"/>
              </a:ext>
            </a:extLst>
          </p:cNvPr>
          <p:cNvSpPr txBox="1"/>
          <p:nvPr/>
        </p:nvSpPr>
        <p:spPr>
          <a:xfrm>
            <a:off x="1175272" y="223228"/>
            <a:ext cx="429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baseline="-25000" dirty="0">
                <a:solidFill>
                  <a:srgbClr val="FF0000"/>
                </a:solidFill>
              </a:rPr>
              <a:t>1</a:t>
            </a:r>
            <a:endParaRPr lang="zh-CN" altLang="en-US" baseline="-25000" dirty="0">
              <a:solidFill>
                <a:srgbClr val="FF0000"/>
              </a:solidFill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304BB0CC-0862-4346-A6CC-7DB80AA55B7F}"/>
              </a:ext>
            </a:extLst>
          </p:cNvPr>
          <p:cNvSpPr txBox="1"/>
          <p:nvPr/>
        </p:nvSpPr>
        <p:spPr>
          <a:xfrm>
            <a:off x="1698591" y="348735"/>
            <a:ext cx="429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baseline="-25000" dirty="0">
                <a:solidFill>
                  <a:srgbClr val="FF0000"/>
                </a:solidFill>
              </a:rPr>
              <a:t>2</a:t>
            </a:r>
            <a:endParaRPr lang="zh-CN" altLang="en-US" baseline="-25000" dirty="0">
              <a:solidFill>
                <a:srgbClr val="FF0000"/>
              </a:solidFill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B1A5C5C2-BCC9-4283-8FC1-721957E58E8B}"/>
              </a:ext>
            </a:extLst>
          </p:cNvPr>
          <p:cNvSpPr txBox="1"/>
          <p:nvPr/>
        </p:nvSpPr>
        <p:spPr>
          <a:xfrm>
            <a:off x="2501604" y="392223"/>
            <a:ext cx="429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baseline="-25000" dirty="0">
                <a:solidFill>
                  <a:srgbClr val="FF0000"/>
                </a:solidFill>
              </a:rPr>
              <a:t>3</a:t>
            </a:r>
            <a:endParaRPr lang="zh-CN" altLang="en-US" baseline="-25000" dirty="0">
              <a:solidFill>
                <a:srgbClr val="FF0000"/>
              </a:solidFill>
            </a:endParaRPr>
          </a:p>
        </p:txBody>
      </p:sp>
      <p:graphicFrame>
        <p:nvGraphicFramePr>
          <p:cNvPr id="27" name="表格 26">
            <a:extLst>
              <a:ext uri="{FF2B5EF4-FFF2-40B4-BE49-F238E27FC236}">
                <a16:creationId xmlns:a16="http://schemas.microsoft.com/office/drawing/2014/main" id="{477AE455-3DB9-4E88-A2EA-916D22F155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5999236"/>
              </p:ext>
            </p:extLst>
          </p:nvPr>
        </p:nvGraphicFramePr>
        <p:xfrm>
          <a:off x="398360" y="1290918"/>
          <a:ext cx="11062450" cy="75057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06245">
                  <a:extLst>
                    <a:ext uri="{9D8B030D-6E8A-4147-A177-3AD203B41FA5}">
                      <a16:colId xmlns:a16="http://schemas.microsoft.com/office/drawing/2014/main" val="1367422125"/>
                    </a:ext>
                  </a:extLst>
                </a:gridCol>
                <a:gridCol w="1106245">
                  <a:extLst>
                    <a:ext uri="{9D8B030D-6E8A-4147-A177-3AD203B41FA5}">
                      <a16:colId xmlns:a16="http://schemas.microsoft.com/office/drawing/2014/main" val="3845913030"/>
                    </a:ext>
                  </a:extLst>
                </a:gridCol>
                <a:gridCol w="1106245">
                  <a:extLst>
                    <a:ext uri="{9D8B030D-6E8A-4147-A177-3AD203B41FA5}">
                      <a16:colId xmlns:a16="http://schemas.microsoft.com/office/drawing/2014/main" val="3513228231"/>
                    </a:ext>
                  </a:extLst>
                </a:gridCol>
                <a:gridCol w="1106245">
                  <a:extLst>
                    <a:ext uri="{9D8B030D-6E8A-4147-A177-3AD203B41FA5}">
                      <a16:colId xmlns:a16="http://schemas.microsoft.com/office/drawing/2014/main" val="3490929343"/>
                    </a:ext>
                  </a:extLst>
                </a:gridCol>
                <a:gridCol w="1106245">
                  <a:extLst>
                    <a:ext uri="{9D8B030D-6E8A-4147-A177-3AD203B41FA5}">
                      <a16:colId xmlns:a16="http://schemas.microsoft.com/office/drawing/2014/main" val="3831530971"/>
                    </a:ext>
                  </a:extLst>
                </a:gridCol>
                <a:gridCol w="1106245">
                  <a:extLst>
                    <a:ext uri="{9D8B030D-6E8A-4147-A177-3AD203B41FA5}">
                      <a16:colId xmlns:a16="http://schemas.microsoft.com/office/drawing/2014/main" val="758527402"/>
                    </a:ext>
                  </a:extLst>
                </a:gridCol>
                <a:gridCol w="1106245">
                  <a:extLst>
                    <a:ext uri="{9D8B030D-6E8A-4147-A177-3AD203B41FA5}">
                      <a16:colId xmlns:a16="http://schemas.microsoft.com/office/drawing/2014/main" val="2795707145"/>
                    </a:ext>
                  </a:extLst>
                </a:gridCol>
                <a:gridCol w="1106245">
                  <a:extLst>
                    <a:ext uri="{9D8B030D-6E8A-4147-A177-3AD203B41FA5}">
                      <a16:colId xmlns:a16="http://schemas.microsoft.com/office/drawing/2014/main" val="1644926907"/>
                    </a:ext>
                  </a:extLst>
                </a:gridCol>
                <a:gridCol w="1106245">
                  <a:extLst>
                    <a:ext uri="{9D8B030D-6E8A-4147-A177-3AD203B41FA5}">
                      <a16:colId xmlns:a16="http://schemas.microsoft.com/office/drawing/2014/main" val="3705566307"/>
                    </a:ext>
                  </a:extLst>
                </a:gridCol>
                <a:gridCol w="1106245">
                  <a:extLst>
                    <a:ext uri="{9D8B030D-6E8A-4147-A177-3AD203B41FA5}">
                      <a16:colId xmlns:a16="http://schemas.microsoft.com/office/drawing/2014/main" val="740148"/>
                    </a:ext>
                  </a:extLst>
                </a:gridCol>
              </a:tblGrid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时刻</a:t>
                      </a:r>
                      <a:r>
                        <a:rPr lang="en-US" altLang="zh-CN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/</a:t>
                      </a:r>
                      <a:r>
                        <a:rPr lang="en-US" altLang="zh-CN" sz="2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0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0.02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0.04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0.06</a:t>
                      </a:r>
                      <a:endParaRPr lang="en-US" altLang="zh-CN" sz="24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0.08</a:t>
                      </a:r>
                      <a:endParaRPr lang="en-US" altLang="zh-CN" sz="24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0.1</a:t>
                      </a:r>
                      <a:endParaRPr lang="en-US" altLang="zh-CN" sz="24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0.12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0.14</a:t>
                      </a:r>
                      <a:endParaRPr lang="en-US" altLang="zh-CN" sz="24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0.16</a:t>
                      </a:r>
                      <a:endParaRPr lang="en-US" altLang="zh-CN" sz="24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41211798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位置</a:t>
                      </a:r>
                      <a:r>
                        <a:rPr lang="en-US" altLang="zh-CN" sz="2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x/m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0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1.25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2.7</a:t>
                      </a:r>
                      <a:endParaRPr lang="en-US" altLang="zh-CN" sz="24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4.33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6.13</a:t>
                      </a:r>
                      <a:endParaRPr lang="en-US" altLang="zh-CN" sz="24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8.07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10.18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12.47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14.95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99040162"/>
                  </a:ext>
                </a:extLst>
              </a:tr>
            </a:tbl>
          </a:graphicData>
        </a:graphic>
      </p:graphicFrame>
      <p:cxnSp>
        <p:nvCxnSpPr>
          <p:cNvPr id="29" name="直接箭头连接符 28">
            <a:extLst>
              <a:ext uri="{FF2B5EF4-FFF2-40B4-BE49-F238E27FC236}">
                <a16:creationId xmlns:a16="http://schemas.microsoft.com/office/drawing/2014/main" id="{4ADC2387-B858-48B6-87B9-F330D209718A}"/>
              </a:ext>
            </a:extLst>
          </p:cNvPr>
          <p:cNvCxnSpPr/>
          <p:nvPr/>
        </p:nvCxnSpPr>
        <p:spPr>
          <a:xfrm>
            <a:off x="1138518" y="1018274"/>
            <a:ext cx="184224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箭头连接符 29">
            <a:extLst>
              <a:ext uri="{FF2B5EF4-FFF2-40B4-BE49-F238E27FC236}">
                <a16:creationId xmlns:a16="http://schemas.microsoft.com/office/drawing/2014/main" id="{77FBEA0A-D397-4481-B84A-2F56689E9B82}"/>
              </a:ext>
            </a:extLst>
          </p:cNvPr>
          <p:cNvCxnSpPr>
            <a:cxnSpLocks/>
          </p:cNvCxnSpPr>
          <p:nvPr/>
        </p:nvCxnSpPr>
        <p:spPr>
          <a:xfrm>
            <a:off x="1314680" y="1018272"/>
            <a:ext cx="457201" cy="3701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箭头连接符 31">
            <a:extLst>
              <a:ext uri="{FF2B5EF4-FFF2-40B4-BE49-F238E27FC236}">
                <a16:creationId xmlns:a16="http://schemas.microsoft.com/office/drawing/2014/main" id="{D21CDB15-0AA7-42EB-AC7C-BEF27ADFE55A}"/>
              </a:ext>
            </a:extLst>
          </p:cNvPr>
          <p:cNvCxnSpPr>
            <a:cxnSpLocks/>
          </p:cNvCxnSpPr>
          <p:nvPr/>
        </p:nvCxnSpPr>
        <p:spPr>
          <a:xfrm>
            <a:off x="1790260" y="1027240"/>
            <a:ext cx="913049" cy="1852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3">
            <a:extLst>
              <a:ext uri="{FF2B5EF4-FFF2-40B4-BE49-F238E27FC236}">
                <a16:creationId xmlns:a16="http://schemas.microsoft.com/office/drawing/2014/main" id="{A1B6DAF9-DD66-49CB-93B0-7475DF85A804}"/>
              </a:ext>
            </a:extLst>
          </p:cNvPr>
          <p:cNvSpPr txBox="1"/>
          <p:nvPr/>
        </p:nvSpPr>
        <p:spPr>
          <a:xfrm>
            <a:off x="1086762" y="939512"/>
            <a:ext cx="429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altLang="zh-CN" baseline="-25000" dirty="0">
                <a:solidFill>
                  <a:srgbClr val="FF0000"/>
                </a:solidFill>
              </a:rPr>
              <a:t>1</a:t>
            </a:r>
            <a:endParaRPr lang="zh-CN" altLang="en-US" baseline="-25000" dirty="0">
              <a:solidFill>
                <a:srgbClr val="FF0000"/>
              </a:solidFill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id="{961FD591-8C61-42FA-AEC9-FCF71BB4CBC7}"/>
              </a:ext>
            </a:extLst>
          </p:cNvPr>
          <p:cNvSpPr txBox="1"/>
          <p:nvPr/>
        </p:nvSpPr>
        <p:spPr>
          <a:xfrm>
            <a:off x="1383463" y="930549"/>
            <a:ext cx="429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altLang="zh-CN" baseline="-25000" dirty="0">
                <a:solidFill>
                  <a:srgbClr val="FF0000"/>
                </a:solidFill>
              </a:rPr>
              <a:t>2</a:t>
            </a:r>
            <a:endParaRPr lang="zh-CN" altLang="en-US" baseline="-25000" dirty="0">
              <a:solidFill>
                <a:srgbClr val="FF0000"/>
              </a:solidFill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id="{4BBF99C2-441E-44E5-B9E7-B167FD366D18}"/>
              </a:ext>
            </a:extLst>
          </p:cNvPr>
          <p:cNvSpPr txBox="1"/>
          <p:nvPr/>
        </p:nvSpPr>
        <p:spPr>
          <a:xfrm>
            <a:off x="2081820" y="921586"/>
            <a:ext cx="4298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altLang="zh-CN" baseline="-25000" dirty="0">
                <a:solidFill>
                  <a:srgbClr val="FF0000"/>
                </a:solidFill>
              </a:rPr>
              <a:t>3</a:t>
            </a:r>
            <a:endParaRPr lang="zh-CN" altLang="en-US" baseline="-25000" dirty="0">
              <a:solidFill>
                <a:srgbClr val="FF0000"/>
              </a:solidFill>
            </a:endParaRPr>
          </a:p>
        </p:txBody>
      </p:sp>
      <p:graphicFrame>
        <p:nvGraphicFramePr>
          <p:cNvPr id="37" name="表格 36">
            <a:extLst>
              <a:ext uri="{FF2B5EF4-FFF2-40B4-BE49-F238E27FC236}">
                <a16:creationId xmlns:a16="http://schemas.microsoft.com/office/drawing/2014/main" id="{71309D74-3F3D-4C9A-B1AD-CD4817EDC2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7772669"/>
              </p:ext>
            </p:extLst>
          </p:nvPr>
        </p:nvGraphicFramePr>
        <p:xfrm>
          <a:off x="1259989" y="2055634"/>
          <a:ext cx="9339192" cy="75057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96462">
                  <a:extLst>
                    <a:ext uri="{9D8B030D-6E8A-4147-A177-3AD203B41FA5}">
                      <a16:colId xmlns:a16="http://schemas.microsoft.com/office/drawing/2014/main" val="1941951822"/>
                    </a:ext>
                  </a:extLst>
                </a:gridCol>
                <a:gridCol w="678914">
                  <a:extLst>
                    <a:ext uri="{9D8B030D-6E8A-4147-A177-3AD203B41FA5}">
                      <a16:colId xmlns:a16="http://schemas.microsoft.com/office/drawing/2014/main" val="3843952212"/>
                    </a:ext>
                  </a:extLst>
                </a:gridCol>
                <a:gridCol w="1037688">
                  <a:extLst>
                    <a:ext uri="{9D8B030D-6E8A-4147-A177-3AD203B41FA5}">
                      <a16:colId xmlns:a16="http://schemas.microsoft.com/office/drawing/2014/main" val="1019326045"/>
                    </a:ext>
                  </a:extLst>
                </a:gridCol>
                <a:gridCol w="1037688">
                  <a:extLst>
                    <a:ext uri="{9D8B030D-6E8A-4147-A177-3AD203B41FA5}">
                      <a16:colId xmlns:a16="http://schemas.microsoft.com/office/drawing/2014/main" val="1463498006"/>
                    </a:ext>
                  </a:extLst>
                </a:gridCol>
                <a:gridCol w="1037688">
                  <a:extLst>
                    <a:ext uri="{9D8B030D-6E8A-4147-A177-3AD203B41FA5}">
                      <a16:colId xmlns:a16="http://schemas.microsoft.com/office/drawing/2014/main" val="1573880328"/>
                    </a:ext>
                  </a:extLst>
                </a:gridCol>
                <a:gridCol w="1037688">
                  <a:extLst>
                    <a:ext uri="{9D8B030D-6E8A-4147-A177-3AD203B41FA5}">
                      <a16:colId xmlns:a16="http://schemas.microsoft.com/office/drawing/2014/main" val="1834010099"/>
                    </a:ext>
                  </a:extLst>
                </a:gridCol>
                <a:gridCol w="1037688">
                  <a:extLst>
                    <a:ext uri="{9D8B030D-6E8A-4147-A177-3AD203B41FA5}">
                      <a16:colId xmlns:a16="http://schemas.microsoft.com/office/drawing/2014/main" val="3283342564"/>
                    </a:ext>
                  </a:extLst>
                </a:gridCol>
                <a:gridCol w="1037688">
                  <a:extLst>
                    <a:ext uri="{9D8B030D-6E8A-4147-A177-3AD203B41FA5}">
                      <a16:colId xmlns:a16="http://schemas.microsoft.com/office/drawing/2014/main" val="2852890053"/>
                    </a:ext>
                  </a:extLst>
                </a:gridCol>
                <a:gridCol w="1037688">
                  <a:extLst>
                    <a:ext uri="{9D8B030D-6E8A-4147-A177-3AD203B41FA5}">
                      <a16:colId xmlns:a16="http://schemas.microsoft.com/office/drawing/2014/main" val="3558585518"/>
                    </a:ext>
                  </a:extLst>
                </a:gridCol>
              </a:tblGrid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时刻</a:t>
                      </a:r>
                      <a:r>
                        <a:rPr lang="en-US" altLang="zh-CN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</a:rPr>
                        <a:t>/</a:t>
                      </a:r>
                      <a:r>
                        <a:rPr lang="en-US" altLang="zh-CN" sz="2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0.02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0.04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0.06</a:t>
                      </a:r>
                      <a:endParaRPr lang="en-US" altLang="zh-CN" sz="24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0.08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0.1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0.12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0.14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0.16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113598462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位移</a:t>
                      </a:r>
                      <a:r>
                        <a:rPr lang="en-US" altLang="zh-CN" sz="2400" b="0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s/m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1.25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1.45</a:t>
                      </a:r>
                      <a:endParaRPr lang="en-US" altLang="zh-CN" sz="24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1.63</a:t>
                      </a:r>
                      <a:endParaRPr lang="en-US" altLang="zh-CN" sz="24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1.8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>
                          <a:effectLst/>
                        </a:rPr>
                        <a:t>1.94</a:t>
                      </a:r>
                      <a:endParaRPr lang="en-US" altLang="zh-CN" sz="2400" b="0" i="0" u="none" strike="noStrike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2.11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2.29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2400" u="none" strike="noStrike" dirty="0">
                          <a:effectLst/>
                        </a:rPr>
                        <a:t>2.48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3913395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8" name="表格 37">
                <a:extLst>
                  <a:ext uri="{FF2B5EF4-FFF2-40B4-BE49-F238E27FC236}">
                    <a16:creationId xmlns:a16="http://schemas.microsoft.com/office/drawing/2014/main" id="{EA225875-A284-4B70-8B4A-01AFD861FCB8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199674935"/>
                  </p:ext>
                </p:extLst>
              </p:nvPr>
            </p:nvGraphicFramePr>
            <p:xfrm>
              <a:off x="1048873" y="2783990"/>
              <a:ext cx="10578351" cy="1422083"/>
            </p:xfrm>
            <a:graphic>
              <a:graphicData uri="http://schemas.openxmlformats.org/drawingml/2006/table">
                <a:tbl>
                  <a:tblPr>
                    <a:tableStyleId>{5C22544A-7EE6-4342-B048-85BDC9FD1C3A}</a:tableStyleId>
                  </a:tblPr>
                  <a:tblGrid>
                    <a:gridCol w="1308845">
                      <a:extLst>
                        <a:ext uri="{9D8B030D-6E8A-4147-A177-3AD203B41FA5}">
                          <a16:colId xmlns:a16="http://schemas.microsoft.com/office/drawing/2014/main" val="2110194786"/>
                        </a:ext>
                      </a:extLst>
                    </a:gridCol>
                    <a:gridCol w="646851">
                      <a:extLst>
                        <a:ext uri="{9D8B030D-6E8A-4147-A177-3AD203B41FA5}">
                          <a16:colId xmlns:a16="http://schemas.microsoft.com/office/drawing/2014/main" val="1247838298"/>
                        </a:ext>
                      </a:extLst>
                    </a:gridCol>
                    <a:gridCol w="1217810">
                      <a:extLst>
                        <a:ext uri="{9D8B030D-6E8A-4147-A177-3AD203B41FA5}">
                          <a16:colId xmlns:a16="http://schemas.microsoft.com/office/drawing/2014/main" val="793782248"/>
                        </a:ext>
                      </a:extLst>
                    </a:gridCol>
                    <a:gridCol w="1057835">
                      <a:extLst>
                        <a:ext uri="{9D8B030D-6E8A-4147-A177-3AD203B41FA5}">
                          <a16:colId xmlns:a16="http://schemas.microsoft.com/office/drawing/2014/main" val="2179024896"/>
                        </a:ext>
                      </a:extLst>
                    </a:gridCol>
                    <a:gridCol w="1057835">
                      <a:extLst>
                        <a:ext uri="{9D8B030D-6E8A-4147-A177-3AD203B41FA5}">
                          <a16:colId xmlns:a16="http://schemas.microsoft.com/office/drawing/2014/main" val="3013335777"/>
                        </a:ext>
                      </a:extLst>
                    </a:gridCol>
                    <a:gridCol w="1057835">
                      <a:extLst>
                        <a:ext uri="{9D8B030D-6E8A-4147-A177-3AD203B41FA5}">
                          <a16:colId xmlns:a16="http://schemas.microsoft.com/office/drawing/2014/main" val="585321313"/>
                        </a:ext>
                      </a:extLst>
                    </a:gridCol>
                    <a:gridCol w="1057835">
                      <a:extLst>
                        <a:ext uri="{9D8B030D-6E8A-4147-A177-3AD203B41FA5}">
                          <a16:colId xmlns:a16="http://schemas.microsoft.com/office/drawing/2014/main" val="2251307038"/>
                        </a:ext>
                      </a:extLst>
                    </a:gridCol>
                    <a:gridCol w="1057835">
                      <a:extLst>
                        <a:ext uri="{9D8B030D-6E8A-4147-A177-3AD203B41FA5}">
                          <a16:colId xmlns:a16="http://schemas.microsoft.com/office/drawing/2014/main" val="3557461739"/>
                        </a:ext>
                      </a:extLst>
                    </a:gridCol>
                    <a:gridCol w="1057835">
                      <a:extLst>
                        <a:ext uri="{9D8B030D-6E8A-4147-A177-3AD203B41FA5}">
                          <a16:colId xmlns:a16="http://schemas.microsoft.com/office/drawing/2014/main" val="1416878679"/>
                        </a:ext>
                      </a:extLst>
                    </a:gridCol>
                    <a:gridCol w="1057835">
                      <a:extLst>
                        <a:ext uri="{9D8B030D-6E8A-4147-A177-3AD203B41FA5}">
                          <a16:colId xmlns:a16="http://schemas.microsoft.com/office/drawing/2014/main" val="2578577451"/>
                        </a:ext>
                      </a:extLst>
                    </a:gridCol>
                  </a:tblGrid>
                  <a:tr h="180975"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zh-CN" altLang="en-US" sz="2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等线" panose="02010600030101010101" pitchFamily="2" charset="-122"/>
                              <a:ea typeface="等线" panose="02010600030101010101" pitchFamily="2" charset="-122"/>
                            </a:rPr>
                            <a:t>时刻</a:t>
                          </a:r>
                          <a:r>
                            <a:rPr lang="en-US" altLang="zh-CN" sz="2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等线" panose="02010600030101010101" pitchFamily="2" charset="-122"/>
                              <a:ea typeface="等线" panose="02010600030101010101" pitchFamily="2" charset="-122"/>
                            </a:rPr>
                            <a:t>/</a:t>
                          </a:r>
                          <a:r>
                            <a:rPr lang="en-US" altLang="zh-CN" sz="2400" b="0" i="1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等线" panose="02010600030101010101" pitchFamily="2" charset="-122"/>
                              <a:cs typeface="Times New Roman" panose="02020603050405020304" pitchFamily="18" charset="0"/>
                            </a:rPr>
                            <a:t>s</a:t>
                          </a: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altLang="zh-CN" sz="2400" u="none" strike="noStrike" dirty="0">
                              <a:effectLst/>
                            </a:rPr>
                            <a:t>0</a:t>
                          </a:r>
                          <a:endParaRPr lang="en-US" altLang="zh-CN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altLang="zh-CN" sz="2400" u="none" strike="noStrike">
                              <a:effectLst/>
                            </a:rPr>
                            <a:t>0.02</a:t>
                          </a:r>
                          <a:endParaRPr lang="en-US" altLang="zh-CN" sz="2400" b="0" i="0" u="none" strike="noStrike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altLang="zh-CN" sz="2400" u="none" strike="noStrike" dirty="0">
                              <a:effectLst/>
                            </a:rPr>
                            <a:t>0.04</a:t>
                          </a:r>
                          <a:endParaRPr lang="en-US" altLang="zh-CN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altLang="zh-CN" sz="2400" u="none" strike="noStrike">
                              <a:effectLst/>
                            </a:rPr>
                            <a:t>0.06</a:t>
                          </a:r>
                          <a:endParaRPr lang="en-US" altLang="zh-CN" sz="2400" b="0" i="0" u="none" strike="noStrike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altLang="zh-CN" sz="2400" u="none" strike="noStrike">
                              <a:effectLst/>
                            </a:rPr>
                            <a:t>0.08</a:t>
                          </a:r>
                          <a:endParaRPr lang="en-US" altLang="zh-CN" sz="2400" b="0" i="0" u="none" strike="noStrike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altLang="zh-CN" sz="2400" u="none" strike="noStrike" dirty="0">
                              <a:effectLst/>
                            </a:rPr>
                            <a:t>0.1</a:t>
                          </a:r>
                          <a:endParaRPr lang="en-US" altLang="zh-CN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altLang="zh-CN" sz="2400" u="none" strike="noStrike">
                              <a:effectLst/>
                            </a:rPr>
                            <a:t>0.12</a:t>
                          </a:r>
                          <a:endParaRPr lang="en-US" altLang="zh-CN" sz="2400" b="0" i="0" u="none" strike="noStrike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altLang="zh-CN" sz="2400" u="none" strike="noStrike">
                              <a:effectLst/>
                            </a:rPr>
                            <a:t>0.14</a:t>
                          </a:r>
                          <a:endParaRPr lang="en-US" altLang="zh-CN" sz="2400" b="0" i="0" u="none" strike="noStrike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altLang="zh-CN" sz="2400" u="none" strike="noStrike" dirty="0">
                              <a:effectLst/>
                            </a:rPr>
                            <a:t>0.16</a:t>
                          </a:r>
                          <a:endParaRPr lang="en-US" altLang="zh-CN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extLst>
                      <a:ext uri="{0D108BD9-81ED-4DB2-BD59-A6C34878D82A}">
                        <a16:rowId xmlns:a16="http://schemas.microsoft.com/office/drawing/2014/main" val="3943329581"/>
                      </a:ext>
                    </a:extLst>
                  </a:tr>
                  <a:tr h="180975">
                    <a:tc>
                      <a:txBody>
                        <a:bodyPr/>
                        <a:lstStyle/>
                        <a:p>
                          <a:pPr algn="ctr" fontAlgn="ctr"/>
                          <a:endParaRPr lang="en-US" altLang="zh-CN" sz="2400" b="0" i="1" u="none" strike="noStrike" dirty="0">
                            <a:solidFill>
                              <a:srgbClr val="000000"/>
                            </a:solidFill>
                            <a:effectLst/>
                            <a:latin typeface="Times New Roman" panose="020206030504050203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endParaRPr lang="zh-CN" alt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endParaRPr lang="en-US" altLang="zh-CN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endParaRPr lang="en-US" altLang="zh-CN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endParaRPr lang="en-US" altLang="zh-CN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altLang="zh-CN" sz="2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en-US" altLang="zh-CN" sz="2400" b="0" i="1" u="none" strike="noStrike" smtClean="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+mn-ea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CN" sz="2400" b="0" i="1" u="none" strike="noStrike" smtClean="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+mn-ea"/>
                                          </a:rPr>
                                          <m:t>𝑠</m:t>
                                        </m:r>
                                      </m:e>
                                      <m:sub>
                                        <m:r>
                                          <a:rPr lang="en-US" altLang="zh-CN" sz="2400" b="0" i="1" u="none" strike="noStrike" smtClean="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+mn-ea"/>
                                          </a:rPr>
                                          <m:t>4</m:t>
                                        </m:r>
                                      </m:sub>
                                    </m:sSub>
                                    <m:r>
                                      <a:rPr lang="en-US" altLang="zh-CN" sz="2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</a:rPr>
                                      <m:t>+</m:t>
                                    </m:r>
                                    <m:sSub>
                                      <m:sSubPr>
                                        <m:ctrlPr>
                                          <a:rPr lang="en-US" altLang="zh-CN" sz="2400" b="0" i="1" u="none" strike="noStrike" smtClean="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+mn-ea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CN" sz="2400" b="0" i="1" u="none" strike="noStrike" smtClean="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+mn-ea"/>
                                          </a:rPr>
                                          <m:t>𝑠</m:t>
                                        </m:r>
                                      </m:e>
                                      <m:sub>
                                        <m:r>
                                          <a:rPr lang="en-US" altLang="zh-CN" sz="2400" b="0" i="1" u="none" strike="noStrike" smtClean="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+mn-ea"/>
                                          </a:rPr>
                                          <m:t>5</m:t>
                                        </m:r>
                                      </m:sub>
                                    </m:sSub>
                                  </m:num>
                                  <m:den>
                                    <m:r>
                                      <a:rPr lang="en-US" altLang="zh-CN" sz="2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</a:rPr>
                                      <m:t>2</m:t>
                                    </m:r>
                                    <m:r>
                                      <a:rPr lang="en-US" altLang="zh-CN" sz="2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</a:rPr>
                                      <m:t>𝑇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US" altLang="zh-CN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endParaRPr lang="en-US" altLang="zh-CN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altLang="zh-CN" sz="2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en-US" altLang="zh-CN" sz="2400" b="0" i="1" u="none" strike="noStrike" smtClean="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+mn-ea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CN" sz="2400" b="0" i="1" u="none" strike="noStrike" smtClean="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+mn-ea"/>
                                          </a:rPr>
                                          <m:t>𝑠</m:t>
                                        </m:r>
                                      </m:e>
                                      <m:sub>
                                        <m:r>
                                          <a:rPr lang="en-US" altLang="zh-CN" sz="2400" b="0" i="1" u="none" strike="noStrike" smtClean="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+mn-ea"/>
                                          </a:rPr>
                                          <m:t>6</m:t>
                                        </m:r>
                                      </m:sub>
                                    </m:sSub>
                                    <m:r>
                                      <a:rPr lang="en-US" altLang="zh-CN" sz="2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</a:rPr>
                                      <m:t>+</m:t>
                                    </m:r>
                                    <m:sSub>
                                      <m:sSubPr>
                                        <m:ctrlPr>
                                          <a:rPr lang="en-US" altLang="zh-CN" sz="2400" b="0" i="1" u="none" strike="noStrike" smtClean="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+mn-ea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CN" sz="2400" b="0" i="1" u="none" strike="noStrike" smtClean="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+mn-ea"/>
                                          </a:rPr>
                                          <m:t>𝑠</m:t>
                                        </m:r>
                                      </m:e>
                                      <m:sub>
                                        <m:r>
                                          <a:rPr lang="en-US" altLang="zh-CN" sz="2400" b="0" i="1" u="none" strike="noStrike" smtClean="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+mn-ea"/>
                                          </a:rPr>
                                          <m:t>7</m:t>
                                        </m:r>
                                      </m:sub>
                                    </m:sSub>
                                  </m:num>
                                  <m:den>
                                    <m:r>
                                      <a:rPr lang="en-US" altLang="zh-CN" sz="2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</a:rPr>
                                      <m:t>2</m:t>
                                    </m:r>
                                    <m:r>
                                      <a:rPr lang="en-US" altLang="zh-CN" sz="2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</a:rPr>
                                      <m:t>𝑇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US" altLang="zh-CN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altLang="zh-CN" sz="2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en-US" altLang="zh-CN" sz="2400" b="0" i="1" u="none" strike="noStrike" smtClean="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+mn-ea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CN" sz="2400" b="0" i="1" u="none" strike="noStrike" smtClean="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+mn-ea"/>
                                          </a:rPr>
                                          <m:t>𝑠</m:t>
                                        </m:r>
                                      </m:e>
                                      <m:sub>
                                        <m:r>
                                          <a:rPr lang="en-US" altLang="zh-CN" sz="2400" b="0" i="1" u="none" strike="noStrike" smtClean="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+mn-ea"/>
                                          </a:rPr>
                                          <m:t>7</m:t>
                                        </m:r>
                                      </m:sub>
                                    </m:sSub>
                                    <m:r>
                                      <a:rPr lang="en-US" altLang="zh-CN" sz="2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</a:rPr>
                                      <m:t>+</m:t>
                                    </m:r>
                                    <m:sSub>
                                      <m:sSubPr>
                                        <m:ctrlPr>
                                          <a:rPr lang="en-US" altLang="zh-CN" sz="2400" b="0" i="1" u="none" strike="noStrike" smtClean="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+mn-ea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altLang="zh-CN" sz="2400" b="0" i="1" u="none" strike="noStrike" smtClean="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+mn-ea"/>
                                          </a:rPr>
                                          <m:t>𝑠</m:t>
                                        </m:r>
                                      </m:e>
                                      <m:sub>
                                        <m:r>
                                          <a:rPr lang="en-US" altLang="zh-CN" sz="2400" b="0" i="1" u="none" strike="noStrike" smtClean="0">
                                            <a:solidFill>
                                              <a:srgbClr val="000000"/>
                                            </a:solidFill>
                                            <a:effectLst/>
                                            <a:latin typeface="Cambria Math" panose="02040503050406030204" pitchFamily="18" charset="0"/>
                                            <a:ea typeface="+mn-ea"/>
                                          </a:rPr>
                                          <m:t>8</m:t>
                                        </m:r>
                                      </m:sub>
                                    </m:sSub>
                                  </m:num>
                                  <m:den>
                                    <m:r>
                                      <a:rPr lang="en-US" altLang="zh-CN" sz="2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</a:rPr>
                                      <m:t>2</m:t>
                                    </m:r>
                                    <m:r>
                                      <a:rPr lang="en-US" altLang="zh-CN" sz="2400" b="0" i="1" u="none" strike="noStrike" smtClean="0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+mn-ea"/>
                                      </a:rPr>
                                      <m:t>𝑇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US" altLang="zh-CN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endParaRPr lang="en-US" altLang="zh-CN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extLst>
                      <a:ext uri="{0D108BD9-81ED-4DB2-BD59-A6C34878D82A}">
                        <a16:rowId xmlns:a16="http://schemas.microsoft.com/office/drawing/2014/main" val="2248354777"/>
                      </a:ext>
                    </a:extLst>
                  </a:tr>
                  <a:tr h="180975">
                    <a:tc>
                      <a:txBody>
                        <a:bodyPr/>
                        <a:lstStyle/>
                        <a:p>
                          <a:pPr algn="l" fontAlgn="ctr"/>
                          <a:r>
                            <a:rPr lang="zh-CN" altLang="en-US" sz="2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等线" panose="02010600030101010101" pitchFamily="2" charset="-122"/>
                              <a:ea typeface="等线" panose="02010600030101010101" pitchFamily="2" charset="-122"/>
                            </a:rPr>
                            <a:t>速度</a:t>
                          </a:r>
                          <a:r>
                            <a:rPr lang="en-US" altLang="zh-CN" sz="2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等线" panose="02010600030101010101" pitchFamily="2" charset="-122"/>
                              <a:ea typeface="等线" panose="02010600030101010101" pitchFamily="2" charset="-122"/>
                            </a:rPr>
                            <a:t>/m/s</a:t>
                          </a:r>
                          <a:endParaRPr lang="zh-CN" alt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endParaRPr lang="zh-CN" alt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altLang="zh-CN" sz="2400" u="none" strike="noStrike">
                              <a:effectLst/>
                            </a:rPr>
                            <a:t>0.68</a:t>
                          </a:r>
                          <a:endParaRPr lang="en-US" altLang="zh-CN" sz="2400" b="0" i="0" u="none" strike="noStrike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altLang="zh-CN" sz="2400" u="none" strike="noStrike">
                              <a:effectLst/>
                            </a:rPr>
                            <a:t>0.77</a:t>
                          </a:r>
                          <a:endParaRPr lang="en-US" altLang="zh-CN" sz="2400" b="0" i="0" u="none" strike="noStrike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altLang="zh-CN" sz="2400" u="none" strike="noStrike" dirty="0">
                              <a:effectLst/>
                            </a:rPr>
                            <a:t>0.86</a:t>
                          </a:r>
                          <a:endParaRPr lang="en-US" altLang="zh-CN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altLang="zh-CN" sz="2400" u="none" strike="noStrike" dirty="0">
                              <a:effectLst/>
                            </a:rPr>
                            <a:t>0.95</a:t>
                          </a:r>
                          <a:endParaRPr lang="en-US" altLang="zh-CN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altLang="zh-CN" sz="2400" u="none" strike="noStrike" dirty="0">
                              <a:effectLst/>
                            </a:rPr>
                            <a:t>1.01</a:t>
                          </a:r>
                          <a:endParaRPr lang="en-US" altLang="zh-CN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altLang="zh-CN" sz="2400" u="none" strike="noStrike">
                              <a:effectLst/>
                            </a:rPr>
                            <a:t>1.1</a:t>
                          </a:r>
                          <a:endParaRPr lang="en-US" altLang="zh-CN" sz="2400" b="0" i="0" u="none" strike="noStrike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altLang="zh-CN" sz="2400" u="none" strike="noStrike" dirty="0">
                              <a:effectLst/>
                            </a:rPr>
                            <a:t>1.19</a:t>
                          </a:r>
                          <a:endParaRPr lang="en-US" altLang="zh-CN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endParaRPr lang="zh-CN" alt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extLst>
                      <a:ext uri="{0D108BD9-81ED-4DB2-BD59-A6C34878D82A}">
                        <a16:rowId xmlns:a16="http://schemas.microsoft.com/office/drawing/2014/main" val="112594861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8" name="表格 37">
                <a:extLst>
                  <a:ext uri="{FF2B5EF4-FFF2-40B4-BE49-F238E27FC236}">
                    <a16:creationId xmlns:a16="http://schemas.microsoft.com/office/drawing/2014/main" id="{EA225875-A284-4B70-8B4A-01AFD861FCB8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199674935"/>
                  </p:ext>
                </p:extLst>
              </p:nvPr>
            </p:nvGraphicFramePr>
            <p:xfrm>
              <a:off x="1048873" y="2783990"/>
              <a:ext cx="10578351" cy="1422083"/>
            </p:xfrm>
            <a:graphic>
              <a:graphicData uri="http://schemas.openxmlformats.org/drawingml/2006/table">
                <a:tbl>
                  <a:tblPr>
                    <a:tableStyleId>{5C22544A-7EE6-4342-B048-85BDC9FD1C3A}</a:tableStyleId>
                  </a:tblPr>
                  <a:tblGrid>
                    <a:gridCol w="1308845">
                      <a:extLst>
                        <a:ext uri="{9D8B030D-6E8A-4147-A177-3AD203B41FA5}">
                          <a16:colId xmlns:a16="http://schemas.microsoft.com/office/drawing/2014/main" val="2110194786"/>
                        </a:ext>
                      </a:extLst>
                    </a:gridCol>
                    <a:gridCol w="646851">
                      <a:extLst>
                        <a:ext uri="{9D8B030D-6E8A-4147-A177-3AD203B41FA5}">
                          <a16:colId xmlns:a16="http://schemas.microsoft.com/office/drawing/2014/main" val="1247838298"/>
                        </a:ext>
                      </a:extLst>
                    </a:gridCol>
                    <a:gridCol w="1217810">
                      <a:extLst>
                        <a:ext uri="{9D8B030D-6E8A-4147-A177-3AD203B41FA5}">
                          <a16:colId xmlns:a16="http://schemas.microsoft.com/office/drawing/2014/main" val="793782248"/>
                        </a:ext>
                      </a:extLst>
                    </a:gridCol>
                    <a:gridCol w="1057835">
                      <a:extLst>
                        <a:ext uri="{9D8B030D-6E8A-4147-A177-3AD203B41FA5}">
                          <a16:colId xmlns:a16="http://schemas.microsoft.com/office/drawing/2014/main" val="2179024896"/>
                        </a:ext>
                      </a:extLst>
                    </a:gridCol>
                    <a:gridCol w="1057835">
                      <a:extLst>
                        <a:ext uri="{9D8B030D-6E8A-4147-A177-3AD203B41FA5}">
                          <a16:colId xmlns:a16="http://schemas.microsoft.com/office/drawing/2014/main" val="3013335777"/>
                        </a:ext>
                      </a:extLst>
                    </a:gridCol>
                    <a:gridCol w="1057835">
                      <a:extLst>
                        <a:ext uri="{9D8B030D-6E8A-4147-A177-3AD203B41FA5}">
                          <a16:colId xmlns:a16="http://schemas.microsoft.com/office/drawing/2014/main" val="585321313"/>
                        </a:ext>
                      </a:extLst>
                    </a:gridCol>
                    <a:gridCol w="1057835">
                      <a:extLst>
                        <a:ext uri="{9D8B030D-6E8A-4147-A177-3AD203B41FA5}">
                          <a16:colId xmlns:a16="http://schemas.microsoft.com/office/drawing/2014/main" val="2251307038"/>
                        </a:ext>
                      </a:extLst>
                    </a:gridCol>
                    <a:gridCol w="1057835">
                      <a:extLst>
                        <a:ext uri="{9D8B030D-6E8A-4147-A177-3AD203B41FA5}">
                          <a16:colId xmlns:a16="http://schemas.microsoft.com/office/drawing/2014/main" val="3557461739"/>
                        </a:ext>
                      </a:extLst>
                    </a:gridCol>
                    <a:gridCol w="1057835">
                      <a:extLst>
                        <a:ext uri="{9D8B030D-6E8A-4147-A177-3AD203B41FA5}">
                          <a16:colId xmlns:a16="http://schemas.microsoft.com/office/drawing/2014/main" val="1416878679"/>
                        </a:ext>
                      </a:extLst>
                    </a:gridCol>
                    <a:gridCol w="1057835">
                      <a:extLst>
                        <a:ext uri="{9D8B030D-6E8A-4147-A177-3AD203B41FA5}">
                          <a16:colId xmlns:a16="http://schemas.microsoft.com/office/drawing/2014/main" val="2578577451"/>
                        </a:ext>
                      </a:extLst>
                    </a:gridCol>
                  </a:tblGrid>
                  <a:tr h="375285"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zh-CN" altLang="en-US" sz="2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等线" panose="02010600030101010101" pitchFamily="2" charset="-122"/>
                              <a:ea typeface="等线" panose="02010600030101010101" pitchFamily="2" charset="-122"/>
                            </a:rPr>
                            <a:t>时刻</a:t>
                          </a:r>
                          <a:r>
                            <a:rPr lang="en-US" altLang="zh-CN" sz="2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等线" panose="02010600030101010101" pitchFamily="2" charset="-122"/>
                              <a:ea typeface="等线" panose="02010600030101010101" pitchFamily="2" charset="-122"/>
                            </a:rPr>
                            <a:t>/</a:t>
                          </a:r>
                          <a:r>
                            <a:rPr lang="en-US" altLang="zh-CN" sz="2400" b="0" i="1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等线" panose="02010600030101010101" pitchFamily="2" charset="-122"/>
                              <a:cs typeface="Times New Roman" panose="02020603050405020304" pitchFamily="18" charset="0"/>
                            </a:rPr>
                            <a:t>s</a:t>
                          </a: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altLang="zh-CN" sz="2400" u="none" strike="noStrike" dirty="0">
                              <a:effectLst/>
                            </a:rPr>
                            <a:t>0</a:t>
                          </a:r>
                          <a:endParaRPr lang="en-US" altLang="zh-CN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altLang="zh-CN" sz="2400" u="none" strike="noStrike">
                              <a:effectLst/>
                            </a:rPr>
                            <a:t>0.02</a:t>
                          </a:r>
                          <a:endParaRPr lang="en-US" altLang="zh-CN" sz="2400" b="0" i="0" u="none" strike="noStrike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altLang="zh-CN" sz="2400" u="none" strike="noStrike" dirty="0">
                              <a:effectLst/>
                            </a:rPr>
                            <a:t>0.04</a:t>
                          </a:r>
                          <a:endParaRPr lang="en-US" altLang="zh-CN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altLang="zh-CN" sz="2400" u="none" strike="noStrike">
                              <a:effectLst/>
                            </a:rPr>
                            <a:t>0.06</a:t>
                          </a:r>
                          <a:endParaRPr lang="en-US" altLang="zh-CN" sz="2400" b="0" i="0" u="none" strike="noStrike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altLang="zh-CN" sz="2400" u="none" strike="noStrike">
                              <a:effectLst/>
                            </a:rPr>
                            <a:t>0.08</a:t>
                          </a:r>
                          <a:endParaRPr lang="en-US" altLang="zh-CN" sz="2400" b="0" i="0" u="none" strike="noStrike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altLang="zh-CN" sz="2400" u="none" strike="noStrike" dirty="0">
                              <a:effectLst/>
                            </a:rPr>
                            <a:t>0.1</a:t>
                          </a:r>
                          <a:endParaRPr lang="en-US" altLang="zh-CN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altLang="zh-CN" sz="2400" u="none" strike="noStrike">
                              <a:effectLst/>
                            </a:rPr>
                            <a:t>0.12</a:t>
                          </a:r>
                          <a:endParaRPr lang="en-US" altLang="zh-CN" sz="2400" b="0" i="0" u="none" strike="noStrike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altLang="zh-CN" sz="2400" u="none" strike="noStrike">
                              <a:effectLst/>
                            </a:rPr>
                            <a:t>0.14</a:t>
                          </a:r>
                          <a:endParaRPr lang="en-US" altLang="zh-CN" sz="2400" b="0" i="0" u="none" strike="noStrike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altLang="zh-CN" sz="2400" u="none" strike="noStrike" dirty="0">
                              <a:effectLst/>
                            </a:rPr>
                            <a:t>0.16</a:t>
                          </a:r>
                          <a:endParaRPr lang="en-US" altLang="zh-CN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extLst>
                      <a:ext uri="{0D108BD9-81ED-4DB2-BD59-A6C34878D82A}">
                        <a16:rowId xmlns:a16="http://schemas.microsoft.com/office/drawing/2014/main" val="3943329581"/>
                      </a:ext>
                    </a:extLst>
                  </a:tr>
                  <a:tr h="671513">
                    <a:tc>
                      <a:txBody>
                        <a:bodyPr/>
                        <a:lstStyle/>
                        <a:p>
                          <a:pPr algn="ctr" fontAlgn="ctr"/>
                          <a:endParaRPr lang="en-US" altLang="zh-CN" sz="2400" b="0" i="1" u="none" strike="noStrike" dirty="0">
                            <a:solidFill>
                              <a:srgbClr val="000000"/>
                            </a:solidFill>
                            <a:effectLst/>
                            <a:latin typeface="Times New Roman" panose="02020603050405020304" pitchFamily="18" charset="0"/>
                            <a:ea typeface="等线" panose="02010600030101010101" pitchFamily="2" charset="-122"/>
                            <a:cs typeface="Times New Roman" panose="02020603050405020304" pitchFamily="18" charset="0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endParaRPr lang="zh-CN" alt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endParaRPr lang="en-US" altLang="zh-CN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endParaRPr lang="en-US" altLang="zh-CN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endParaRPr lang="en-US" altLang="zh-CN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9525" marR="9525" marT="9525" marB="0" anchor="ctr">
                        <a:blipFill>
                          <a:blip r:embed="rId2"/>
                          <a:stretch>
                            <a:fillRect l="-499425" t="-69091" r="-400000" b="-8272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endParaRPr lang="en-US" altLang="zh-CN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9525" marR="9525" marT="9525" marB="0" anchor="ctr">
                        <a:blipFill>
                          <a:blip r:embed="rId2"/>
                          <a:stretch>
                            <a:fillRect l="-698851" t="-69091" r="-200575" b="-8272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9525" marR="9525" marT="9525" marB="0" anchor="ctr">
                        <a:blipFill>
                          <a:blip r:embed="rId2"/>
                          <a:stretch>
                            <a:fillRect l="-803468" t="-69091" r="-101734" b="-8272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endParaRPr lang="en-US" altLang="zh-CN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extLst>
                      <a:ext uri="{0D108BD9-81ED-4DB2-BD59-A6C34878D82A}">
                        <a16:rowId xmlns:a16="http://schemas.microsoft.com/office/drawing/2014/main" val="2248354777"/>
                      </a:ext>
                    </a:extLst>
                  </a:tr>
                  <a:tr h="375285">
                    <a:tc>
                      <a:txBody>
                        <a:bodyPr/>
                        <a:lstStyle/>
                        <a:p>
                          <a:pPr algn="l" fontAlgn="ctr"/>
                          <a:r>
                            <a:rPr lang="zh-CN" altLang="en-US" sz="2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等线" panose="02010600030101010101" pitchFamily="2" charset="-122"/>
                              <a:ea typeface="等线" panose="02010600030101010101" pitchFamily="2" charset="-122"/>
                            </a:rPr>
                            <a:t>速度</a:t>
                          </a:r>
                          <a:r>
                            <a:rPr lang="en-US" altLang="zh-CN" sz="2400" b="0" i="0" u="none" strike="noStrike" dirty="0">
                              <a:solidFill>
                                <a:srgbClr val="000000"/>
                              </a:solidFill>
                              <a:effectLst/>
                              <a:latin typeface="等线" panose="02010600030101010101" pitchFamily="2" charset="-122"/>
                              <a:ea typeface="等线" panose="02010600030101010101" pitchFamily="2" charset="-122"/>
                            </a:rPr>
                            <a:t>/m/s</a:t>
                          </a:r>
                          <a:endParaRPr lang="zh-CN" alt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endParaRPr lang="zh-CN" alt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altLang="zh-CN" sz="2400" u="none" strike="noStrike">
                              <a:effectLst/>
                            </a:rPr>
                            <a:t>0.68</a:t>
                          </a:r>
                          <a:endParaRPr lang="en-US" altLang="zh-CN" sz="2400" b="0" i="0" u="none" strike="noStrike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altLang="zh-CN" sz="2400" u="none" strike="noStrike">
                              <a:effectLst/>
                            </a:rPr>
                            <a:t>0.77</a:t>
                          </a:r>
                          <a:endParaRPr lang="en-US" altLang="zh-CN" sz="2400" b="0" i="0" u="none" strike="noStrike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altLang="zh-CN" sz="2400" u="none" strike="noStrike" dirty="0">
                              <a:effectLst/>
                            </a:rPr>
                            <a:t>0.86</a:t>
                          </a:r>
                          <a:endParaRPr lang="en-US" altLang="zh-CN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altLang="zh-CN" sz="2400" u="none" strike="noStrike" dirty="0">
                              <a:effectLst/>
                            </a:rPr>
                            <a:t>0.95</a:t>
                          </a:r>
                          <a:endParaRPr lang="en-US" altLang="zh-CN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altLang="zh-CN" sz="2400" u="none" strike="noStrike" dirty="0">
                              <a:effectLst/>
                            </a:rPr>
                            <a:t>1.01</a:t>
                          </a:r>
                          <a:endParaRPr lang="en-US" altLang="zh-CN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altLang="zh-CN" sz="2400" u="none" strike="noStrike">
                              <a:effectLst/>
                            </a:rPr>
                            <a:t>1.1</a:t>
                          </a:r>
                          <a:endParaRPr lang="en-US" altLang="zh-CN" sz="2400" b="0" i="0" u="none" strike="noStrike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r>
                            <a:rPr lang="en-US" altLang="zh-CN" sz="2400" u="none" strike="noStrike" dirty="0">
                              <a:effectLst/>
                            </a:rPr>
                            <a:t>1.19</a:t>
                          </a:r>
                          <a:endParaRPr lang="en-US" altLang="zh-CN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tc>
                      <a:txBody>
                        <a:bodyPr/>
                        <a:lstStyle/>
                        <a:p>
                          <a:pPr algn="ctr" fontAlgn="ctr"/>
                          <a:endParaRPr lang="zh-CN" altLang="en-US" sz="2400" b="0" i="0" u="none" strike="noStrike" dirty="0">
                            <a:solidFill>
                              <a:srgbClr val="000000"/>
                            </a:solidFill>
                            <a:effectLst/>
                            <a:latin typeface="等线" panose="02010600030101010101" pitchFamily="2" charset="-122"/>
                            <a:ea typeface="等线" panose="02010600030101010101" pitchFamily="2" charset="-122"/>
                          </a:endParaRPr>
                        </a:p>
                      </a:txBody>
                      <a:tcPr marL="9525" marR="9525" marT="9525" marB="0" anchor="ctr"/>
                    </a:tc>
                    <a:extLst>
                      <a:ext uri="{0D108BD9-81ED-4DB2-BD59-A6C34878D82A}">
                        <a16:rowId xmlns:a16="http://schemas.microsoft.com/office/drawing/2014/main" val="1125948616"/>
                      </a:ext>
                    </a:extLst>
                  </a:tr>
                </a:tbl>
              </a:graphicData>
            </a:graphic>
          </p:graphicFrame>
        </mc:Fallback>
      </mc:AlternateContent>
      <p:graphicFrame>
        <p:nvGraphicFramePr>
          <p:cNvPr id="40" name="图表 39">
            <a:extLst>
              <a:ext uri="{FF2B5EF4-FFF2-40B4-BE49-F238E27FC236}">
                <a16:creationId xmlns:a16="http://schemas.microsoft.com/office/drawing/2014/main" id="{B2A52D90-A0AC-4DBF-A35C-1DEBDC0BEF6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07962067"/>
              </p:ext>
            </p:extLst>
          </p:nvPr>
        </p:nvGraphicFramePr>
        <p:xfrm>
          <a:off x="7261412" y="411480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2" name="文本框 41">
                <a:extLst>
                  <a:ext uri="{FF2B5EF4-FFF2-40B4-BE49-F238E27FC236}">
                    <a16:creationId xmlns:a16="http://schemas.microsoft.com/office/drawing/2014/main" id="{EE617C86-3469-4C9A-8968-5624D2234D75}"/>
                  </a:ext>
                </a:extLst>
              </p:cNvPr>
              <p:cNvSpPr txBox="1"/>
              <p:nvPr/>
            </p:nvSpPr>
            <p:spPr>
              <a:xfrm>
                <a:off x="2931461" y="3237715"/>
                <a:ext cx="1327226" cy="59368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zh-CN" sz="1800" b="0" i="1" u="none" strike="noStrike" smtClean="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altLang="zh-CN" sz="1800" b="0" i="1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等线" panose="02010600030101010101" pitchFamily="2" charset="-122"/>
                                </a:rPr>
                              </m:ctrlPr>
                            </m:sSubPr>
                            <m:e>
                              <m:r>
                                <a:rPr lang="en-US" altLang="zh-CN" sz="1800" b="0" i="1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等线" panose="02010600030101010101" pitchFamily="2" charset="-122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en-US" altLang="zh-CN" sz="1800" b="0" i="1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等线" panose="02010600030101010101" pitchFamily="2" charset="-122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altLang="zh-CN" sz="1800" b="0" i="1" u="none" strike="noStrike" smtClean="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altLang="zh-CN" sz="1800" b="0" i="1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等线" panose="02010600030101010101" pitchFamily="2" charset="-122"/>
                                </a:rPr>
                              </m:ctrlPr>
                            </m:sSubPr>
                            <m:e>
                              <m:r>
                                <a:rPr lang="en-US" altLang="zh-CN" sz="1800" b="0" i="1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等线" panose="02010600030101010101" pitchFamily="2" charset="-122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en-US" altLang="zh-CN" sz="1800" b="0" i="1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等线" panose="02010600030101010101" pitchFamily="2" charset="-122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r>
                            <a:rPr lang="en-US" altLang="zh-CN" sz="1800" b="0" i="1" u="none" strike="noStrike" smtClean="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</a:rPr>
                            <m:t>2</m:t>
                          </m:r>
                          <m:r>
                            <a:rPr lang="en-US" altLang="zh-CN" sz="1800" b="0" i="1" u="none" strike="noStrike" smtClean="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等线" panose="02010600030101010101" pitchFamily="2" charset="-122"/>
                            </a:rPr>
                            <m:t>𝑇</m:t>
                          </m:r>
                        </m:den>
                      </m:f>
                    </m:oMath>
                  </m:oMathPara>
                </a14:m>
                <a:endParaRPr lang="zh-CN" altLang="en-US" dirty="0"/>
              </a:p>
            </p:txBody>
          </p:sp>
        </mc:Choice>
        <mc:Fallback xmlns="">
          <p:sp>
            <p:nvSpPr>
              <p:cNvPr id="42" name="文本框 41">
                <a:extLst>
                  <a:ext uri="{FF2B5EF4-FFF2-40B4-BE49-F238E27FC236}">
                    <a16:creationId xmlns:a16="http://schemas.microsoft.com/office/drawing/2014/main" id="{EE617C86-3469-4C9A-8968-5624D2234D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1461" y="3237715"/>
                <a:ext cx="1327226" cy="593689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文本框 43">
                <a:extLst>
                  <a:ext uri="{FF2B5EF4-FFF2-40B4-BE49-F238E27FC236}">
                    <a16:creationId xmlns:a16="http://schemas.microsoft.com/office/drawing/2014/main" id="{BAD7D718-691F-414B-85B4-BADBF8C0E2C3}"/>
                  </a:ext>
                </a:extLst>
              </p:cNvPr>
              <p:cNvSpPr txBox="1"/>
              <p:nvPr/>
            </p:nvSpPr>
            <p:spPr>
              <a:xfrm>
                <a:off x="4131771" y="3209294"/>
                <a:ext cx="1147482" cy="59368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zh-CN" sz="1800" b="0" i="1" u="none" strike="noStrike" smtClean="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+mn-ea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altLang="zh-CN" sz="1800" b="0" i="1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</a:rPr>
                              </m:ctrlPr>
                            </m:sSubPr>
                            <m:e>
                              <m:r>
                                <a:rPr lang="en-US" altLang="zh-CN" sz="1800" b="0" i="1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en-US" altLang="zh-CN" sz="1800" b="0" i="1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altLang="zh-CN" sz="1800" b="0" i="1" u="none" strike="noStrike" smtClean="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+mn-ea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altLang="zh-CN" sz="1800" b="0" i="1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</a:rPr>
                              </m:ctrlPr>
                            </m:sSubPr>
                            <m:e>
                              <m:r>
                                <a:rPr lang="en-US" altLang="zh-CN" sz="1800" b="0" i="1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en-US" altLang="zh-CN" sz="1800" b="0" i="1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</a:rPr>
                                <m:t>3</m:t>
                              </m:r>
                            </m:sub>
                          </m:sSub>
                        </m:num>
                        <m:den>
                          <m:r>
                            <a:rPr lang="en-US" altLang="zh-CN" sz="1800" b="0" i="1" u="none" strike="noStrike" smtClean="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+mn-ea"/>
                            </a:rPr>
                            <m:t>2</m:t>
                          </m:r>
                          <m:r>
                            <a:rPr lang="en-US" altLang="zh-CN" sz="1800" b="0" i="1" u="none" strike="noStrike" smtClean="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+mn-ea"/>
                            </a:rPr>
                            <m:t>𝑇</m:t>
                          </m:r>
                        </m:den>
                      </m:f>
                    </m:oMath>
                  </m:oMathPara>
                </a14:m>
                <a:endParaRPr lang="zh-CN" altLang="en-US" dirty="0"/>
              </a:p>
            </p:txBody>
          </p:sp>
        </mc:Choice>
        <mc:Fallback xmlns="">
          <p:sp>
            <p:nvSpPr>
              <p:cNvPr id="44" name="文本框 43">
                <a:extLst>
                  <a:ext uri="{FF2B5EF4-FFF2-40B4-BE49-F238E27FC236}">
                    <a16:creationId xmlns:a16="http://schemas.microsoft.com/office/drawing/2014/main" id="{BAD7D718-691F-414B-85B4-BADBF8C0E2C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1771" y="3209294"/>
                <a:ext cx="1147482" cy="59368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文本框 45">
                <a:extLst>
                  <a:ext uri="{FF2B5EF4-FFF2-40B4-BE49-F238E27FC236}">
                    <a16:creationId xmlns:a16="http://schemas.microsoft.com/office/drawing/2014/main" id="{14D18D4A-6AB3-44F9-94CA-B04ED28A5276}"/>
                  </a:ext>
                </a:extLst>
              </p:cNvPr>
              <p:cNvSpPr txBox="1"/>
              <p:nvPr/>
            </p:nvSpPr>
            <p:spPr>
              <a:xfrm>
                <a:off x="5351695" y="3198186"/>
                <a:ext cx="1003926" cy="59368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zh-CN" sz="1800" b="0" i="1" u="none" strike="noStrike" smtClean="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+mn-ea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altLang="zh-CN" sz="1800" b="0" i="1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</a:rPr>
                              </m:ctrlPr>
                            </m:sSubPr>
                            <m:e>
                              <m:r>
                                <a:rPr lang="en-US" altLang="zh-CN" sz="1800" b="0" i="1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en-US" altLang="zh-CN" sz="1800" b="0" i="1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</a:rPr>
                                <m:t>3</m:t>
                              </m:r>
                            </m:sub>
                          </m:sSub>
                          <m:r>
                            <a:rPr lang="en-US" altLang="zh-CN" sz="1800" b="0" i="1" u="none" strike="noStrike" smtClean="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+mn-ea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altLang="zh-CN" sz="1800" b="0" i="1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</a:rPr>
                              </m:ctrlPr>
                            </m:sSubPr>
                            <m:e>
                              <m:r>
                                <a:rPr lang="en-US" altLang="zh-CN" sz="1800" b="0" i="1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en-US" altLang="zh-CN" sz="1800" b="0" i="1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</a:rPr>
                                <m:t>4</m:t>
                              </m:r>
                            </m:sub>
                          </m:sSub>
                        </m:num>
                        <m:den>
                          <m:r>
                            <a:rPr lang="en-US" altLang="zh-CN" sz="1800" b="0" i="1" u="none" strike="noStrike" smtClean="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+mn-ea"/>
                            </a:rPr>
                            <m:t>2</m:t>
                          </m:r>
                          <m:r>
                            <a:rPr lang="en-US" altLang="zh-CN" sz="1800" b="0" i="1" u="none" strike="noStrike" smtClean="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+mn-ea"/>
                            </a:rPr>
                            <m:t>𝑇</m:t>
                          </m:r>
                        </m:den>
                      </m:f>
                    </m:oMath>
                  </m:oMathPara>
                </a14:m>
                <a:endParaRPr lang="zh-CN" altLang="en-US" dirty="0"/>
              </a:p>
            </p:txBody>
          </p:sp>
        </mc:Choice>
        <mc:Fallback xmlns="">
          <p:sp>
            <p:nvSpPr>
              <p:cNvPr id="46" name="文本框 45">
                <a:extLst>
                  <a:ext uri="{FF2B5EF4-FFF2-40B4-BE49-F238E27FC236}">
                    <a16:creationId xmlns:a16="http://schemas.microsoft.com/office/drawing/2014/main" id="{14D18D4A-6AB3-44F9-94CA-B04ED28A527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51695" y="3198186"/>
                <a:ext cx="1003926" cy="59368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文本框 47">
                <a:extLst>
                  <a:ext uri="{FF2B5EF4-FFF2-40B4-BE49-F238E27FC236}">
                    <a16:creationId xmlns:a16="http://schemas.microsoft.com/office/drawing/2014/main" id="{B92B9F87-7B5D-4E2E-9B09-D66C591615A8}"/>
                  </a:ext>
                </a:extLst>
              </p:cNvPr>
              <p:cNvSpPr txBox="1"/>
              <p:nvPr/>
            </p:nvSpPr>
            <p:spPr>
              <a:xfrm>
                <a:off x="7453236" y="3198185"/>
                <a:ext cx="923636" cy="59368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zh-CN" sz="1800" b="0" i="1" u="none" strike="noStrike" smtClean="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+mn-ea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altLang="zh-CN" sz="1800" b="0" i="1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</a:rPr>
                              </m:ctrlPr>
                            </m:sSubPr>
                            <m:e>
                              <m:r>
                                <a:rPr lang="en-US" altLang="zh-CN" sz="1800" b="0" i="1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en-US" altLang="zh-CN" sz="1800" b="0" i="1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</a:rPr>
                                <m:t>4</m:t>
                              </m:r>
                            </m:sub>
                          </m:sSub>
                          <m:r>
                            <a:rPr lang="en-US" altLang="zh-CN" sz="1800" b="0" i="1" u="none" strike="noStrike" smtClean="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+mn-ea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altLang="zh-CN" sz="1800" b="0" i="1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</a:rPr>
                              </m:ctrlPr>
                            </m:sSubPr>
                            <m:e>
                              <m:r>
                                <a:rPr lang="en-US" altLang="zh-CN" sz="1800" b="0" i="1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</a:rPr>
                                <m:t>𝑠</m:t>
                              </m:r>
                            </m:e>
                            <m:sub>
                              <m:r>
                                <a:rPr lang="en-US" altLang="zh-CN" sz="1800" b="0" i="1" u="none" strike="noStrike" smtClean="0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+mn-ea"/>
                                </a:rPr>
                                <m:t>5</m:t>
                              </m:r>
                            </m:sub>
                          </m:sSub>
                        </m:num>
                        <m:den>
                          <m:r>
                            <a:rPr lang="en-US" altLang="zh-CN" sz="1800" b="0" i="1" u="none" strike="noStrike" smtClean="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+mn-ea"/>
                            </a:rPr>
                            <m:t>2</m:t>
                          </m:r>
                          <m:r>
                            <a:rPr lang="en-US" altLang="zh-CN" sz="1800" b="0" i="1" u="none" strike="noStrike" smtClean="0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+mn-ea"/>
                            </a:rPr>
                            <m:t>𝑇</m:t>
                          </m:r>
                        </m:den>
                      </m:f>
                    </m:oMath>
                  </m:oMathPara>
                </a14:m>
                <a:endParaRPr lang="zh-CN" altLang="en-US" dirty="0"/>
              </a:p>
            </p:txBody>
          </p:sp>
        </mc:Choice>
        <mc:Fallback xmlns="">
          <p:sp>
            <p:nvSpPr>
              <p:cNvPr id="48" name="文本框 47">
                <a:extLst>
                  <a:ext uri="{FF2B5EF4-FFF2-40B4-BE49-F238E27FC236}">
                    <a16:creationId xmlns:a16="http://schemas.microsoft.com/office/drawing/2014/main" id="{B92B9F87-7B5D-4E2E-9B09-D66C591615A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53236" y="3198185"/>
                <a:ext cx="923636" cy="59368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太阳形 1">
            <a:hlinkClick r:id="rId8" action="ppaction://hlinksldjump"/>
            <a:extLst>
              <a:ext uri="{FF2B5EF4-FFF2-40B4-BE49-F238E27FC236}">
                <a16:creationId xmlns:a16="http://schemas.microsoft.com/office/drawing/2014/main" id="{08E38F2B-CEB1-4E86-B3C4-E4413375CE7E}"/>
              </a:ext>
            </a:extLst>
          </p:cNvPr>
          <p:cNvSpPr/>
          <p:nvPr/>
        </p:nvSpPr>
        <p:spPr>
          <a:xfrm>
            <a:off x="358588" y="5791199"/>
            <a:ext cx="502026" cy="475130"/>
          </a:xfrm>
          <a:prstGeom prst="su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4669953E-DB9D-4899-BA8D-61EE16F9C4EF}"/>
              </a:ext>
            </a:extLst>
          </p:cNvPr>
          <p:cNvSpPr txBox="1"/>
          <p:nvPr/>
        </p:nvSpPr>
        <p:spPr>
          <a:xfrm>
            <a:off x="4711688" y="513400"/>
            <a:ext cx="25190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举个例子</a:t>
            </a:r>
          </a:p>
        </p:txBody>
      </p:sp>
      <p:sp>
        <p:nvSpPr>
          <p:cNvPr id="10" name="对话气泡: 矩形 9">
            <a:extLst>
              <a:ext uri="{FF2B5EF4-FFF2-40B4-BE49-F238E27FC236}">
                <a16:creationId xmlns:a16="http://schemas.microsoft.com/office/drawing/2014/main" id="{6BCE2F9C-5477-40EE-8BA3-7777B02AF107}"/>
              </a:ext>
            </a:extLst>
          </p:cNvPr>
          <p:cNvSpPr/>
          <p:nvPr/>
        </p:nvSpPr>
        <p:spPr>
          <a:xfrm>
            <a:off x="358588" y="4206074"/>
            <a:ext cx="2367581" cy="475130"/>
          </a:xfrm>
          <a:prstGeom prst="wedgeRectCallout">
            <a:avLst>
              <a:gd name="adj1" fmla="val 67875"/>
              <a:gd name="adj2" fmla="val -35587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1.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手动计算△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</a:t>
            </a:r>
            <a:endParaRPr lang="zh-CN" altLang="en-US" sz="2400" i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9" name="对话气泡: 矩形 38">
            <a:extLst>
              <a:ext uri="{FF2B5EF4-FFF2-40B4-BE49-F238E27FC236}">
                <a16:creationId xmlns:a16="http://schemas.microsoft.com/office/drawing/2014/main" id="{D18A5A54-5FC9-42C4-9779-C7AA02A16F98}"/>
              </a:ext>
            </a:extLst>
          </p:cNvPr>
          <p:cNvSpPr/>
          <p:nvPr/>
        </p:nvSpPr>
        <p:spPr>
          <a:xfrm>
            <a:off x="2911672" y="4262915"/>
            <a:ext cx="2367581" cy="802144"/>
          </a:xfrm>
          <a:prstGeom prst="wedgeRectCallout">
            <a:avLst>
              <a:gd name="adj1" fmla="val -7475"/>
              <a:gd name="adj2" fmla="val -12556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巩固瞬时速度的计算方案</a:t>
            </a:r>
          </a:p>
        </p:txBody>
      </p:sp>
      <p:sp>
        <p:nvSpPr>
          <p:cNvPr id="41" name="对话气泡: 矩形 40">
            <a:extLst>
              <a:ext uri="{FF2B5EF4-FFF2-40B4-BE49-F238E27FC236}">
                <a16:creationId xmlns:a16="http://schemas.microsoft.com/office/drawing/2014/main" id="{D7627020-ED99-4A37-BD62-D4EF4FFD984A}"/>
              </a:ext>
            </a:extLst>
          </p:cNvPr>
          <p:cNvSpPr/>
          <p:nvPr/>
        </p:nvSpPr>
        <p:spPr>
          <a:xfrm>
            <a:off x="5351695" y="4360489"/>
            <a:ext cx="2367581" cy="475130"/>
          </a:xfrm>
          <a:prstGeom prst="wedgeRectCallout">
            <a:avLst>
              <a:gd name="adj1" fmla="val -53670"/>
              <a:gd name="adj2" fmla="val -9926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3.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手动计算△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</a:t>
            </a:r>
            <a:endParaRPr lang="zh-CN" altLang="en-US" sz="2400" i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3" name="对话气泡: 矩形 42">
            <a:extLst>
              <a:ext uri="{FF2B5EF4-FFF2-40B4-BE49-F238E27FC236}">
                <a16:creationId xmlns:a16="http://schemas.microsoft.com/office/drawing/2014/main" id="{FF2859D1-0968-44B6-80A6-E6D52C70106D}"/>
              </a:ext>
            </a:extLst>
          </p:cNvPr>
          <p:cNvSpPr/>
          <p:nvPr/>
        </p:nvSpPr>
        <p:spPr>
          <a:xfrm>
            <a:off x="2583591" y="5454858"/>
            <a:ext cx="4611771" cy="475073"/>
          </a:xfrm>
          <a:prstGeom prst="wedgeRectCallout">
            <a:avLst>
              <a:gd name="adj1" fmla="val 103846"/>
              <a:gd name="adj2" fmla="val -10492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4.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加速度分别用数据和图像表现。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5" name="对话气泡: 矩形 44">
            <a:extLst>
              <a:ext uri="{FF2B5EF4-FFF2-40B4-BE49-F238E27FC236}">
                <a16:creationId xmlns:a16="http://schemas.microsoft.com/office/drawing/2014/main" id="{364F7F54-6112-4BED-9D07-76BBF96A6AEC}"/>
              </a:ext>
            </a:extLst>
          </p:cNvPr>
          <p:cNvSpPr/>
          <p:nvPr/>
        </p:nvSpPr>
        <p:spPr>
          <a:xfrm>
            <a:off x="2128448" y="6107063"/>
            <a:ext cx="5132964" cy="475073"/>
          </a:xfrm>
          <a:prstGeom prst="wedgeRectCallout">
            <a:avLst>
              <a:gd name="adj1" fmla="val 96441"/>
              <a:gd name="adj2" fmla="val -38609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5.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将</a:t>
            </a:r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个特点在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v-t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图像上再次呈现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66859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0" grpId="0">
        <p:bldAsOne/>
      </p:bldGraphic>
      <p:bldP spid="42" grpId="0"/>
      <p:bldP spid="44" grpId="0"/>
      <p:bldP spid="4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3"/>
          <p:cNvSpPr txBox="1">
            <a:spLocks noChangeArrowheads="1"/>
          </p:cNvSpPr>
          <p:nvPr/>
        </p:nvSpPr>
        <p:spPr bwMode="auto">
          <a:xfrm>
            <a:off x="1294032" y="770768"/>
            <a:ext cx="9680089" cy="68339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  <a:buFont typeface="Arial" charset="0"/>
              <a:buNone/>
            </a:pPr>
            <a:r>
              <a:rPr lang="zh-CN" altLang="en-US" sz="3841" dirty="0">
                <a:solidFill>
                  <a:srgbClr val="0000FF"/>
                </a:solidFill>
                <a:latin typeface="Calibri" pitchFamily="34" charset="0"/>
                <a:ea typeface="黑体" pitchFamily="49" charset="-122"/>
              </a:rPr>
              <a:t>迁移研析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6540" y="1371014"/>
            <a:ext cx="1172583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类型一　匀变速直线运动的速度特点</a:t>
            </a:r>
          </a:p>
          <a:p>
            <a:r>
              <a:rPr lang="en-US" sz="2400" dirty="0">
                <a:latin typeface="黑体" pitchFamily="49" charset="-122"/>
                <a:ea typeface="黑体" pitchFamily="49" charset="-122"/>
              </a:rPr>
              <a:t>[</a:t>
            </a:r>
            <a:r>
              <a:rPr lang="zh-CN" altLang="en-US" sz="2400" dirty="0">
                <a:latin typeface="黑体" pitchFamily="49" charset="-122"/>
                <a:ea typeface="黑体" pitchFamily="49" charset="-122"/>
              </a:rPr>
              <a:t>例</a:t>
            </a:r>
            <a:r>
              <a:rPr lang="en-US" sz="2400" dirty="0">
                <a:latin typeface="黑体" pitchFamily="49" charset="-122"/>
                <a:ea typeface="黑体" pitchFamily="49" charset="-122"/>
              </a:rPr>
              <a:t>1] </a:t>
            </a:r>
            <a:r>
              <a:rPr lang="zh-CN" altLang="en-US" sz="2400" dirty="0"/>
              <a:t>一小球在桌面上从静止开始做加速直线运动</a:t>
            </a:r>
            <a:r>
              <a:rPr lang="en-US" sz="2400" dirty="0"/>
              <a:t>,</a:t>
            </a:r>
            <a:r>
              <a:rPr lang="zh-CN" altLang="en-US" sz="2400" dirty="0"/>
              <a:t>现用高速摄影机在同一底片上多次曝光</a:t>
            </a:r>
            <a:r>
              <a:rPr lang="en-US" sz="2400" dirty="0"/>
              <a:t>,</a:t>
            </a:r>
            <a:r>
              <a:rPr lang="zh-CN" altLang="en-US" sz="2400" dirty="0"/>
              <a:t>记录下小球每次曝光的位置</a:t>
            </a:r>
            <a:r>
              <a:rPr lang="en-US" sz="2400" dirty="0"/>
              <a:t>,</a:t>
            </a:r>
            <a:r>
              <a:rPr lang="zh-CN" altLang="en-US" sz="2400" dirty="0"/>
              <a:t>并将小球的位置编号</a:t>
            </a:r>
            <a:r>
              <a:rPr lang="en-US" sz="2400" dirty="0"/>
              <a:t>.</a:t>
            </a:r>
            <a:r>
              <a:rPr lang="zh-CN" altLang="en-US" sz="2400" dirty="0"/>
              <a:t>如图甲所示</a:t>
            </a:r>
            <a:r>
              <a:rPr lang="en-US" sz="2400" dirty="0"/>
              <a:t>,1</a:t>
            </a:r>
            <a:r>
              <a:rPr lang="zh-CN" altLang="en-US" sz="2400" dirty="0"/>
              <a:t>位置恰为小球刚开始运动的瞬间</a:t>
            </a:r>
            <a:r>
              <a:rPr lang="en-US" sz="2400" dirty="0"/>
              <a:t>,</a:t>
            </a:r>
            <a:r>
              <a:rPr lang="zh-CN" altLang="en-US" sz="2400" dirty="0"/>
              <a:t>作为零时刻</a:t>
            </a:r>
            <a:r>
              <a:rPr lang="en-US" sz="2400" dirty="0"/>
              <a:t>.</a:t>
            </a:r>
            <a:r>
              <a:rPr lang="zh-CN" altLang="en-US" sz="2400" dirty="0"/>
              <a:t>摄影机连续两次曝光的时间间隔均相同</a:t>
            </a:r>
            <a:r>
              <a:rPr lang="en-US" sz="2400" dirty="0"/>
              <a:t>.</a:t>
            </a:r>
            <a:endParaRPr lang="zh-CN" altLang="en-US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779536" y="3086003"/>
            <a:ext cx="10462344" cy="757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61" dirty="0"/>
              <a:t>(1)</a:t>
            </a:r>
            <a:r>
              <a:rPr lang="zh-CN" altLang="en-US" sz="2161" dirty="0"/>
              <a:t>小球从</a:t>
            </a:r>
            <a:r>
              <a:rPr lang="en-US" sz="2161" dirty="0"/>
              <a:t>1</a:t>
            </a:r>
            <a:r>
              <a:rPr lang="zh-CN" altLang="en-US" sz="2161" dirty="0"/>
              <a:t>位置到</a:t>
            </a:r>
            <a:r>
              <a:rPr lang="en-US" sz="2161" dirty="0"/>
              <a:t>6</a:t>
            </a:r>
            <a:r>
              <a:rPr lang="zh-CN" altLang="en-US" sz="2161" dirty="0"/>
              <a:t>位置的运动过程中经过各位置的速度如表所示</a:t>
            </a:r>
            <a:r>
              <a:rPr lang="en-US" sz="2161" dirty="0"/>
              <a:t>,</a:t>
            </a:r>
            <a:r>
              <a:rPr lang="zh-CN" altLang="en-US" sz="2161" dirty="0"/>
              <a:t>将表中的数据补充完整</a:t>
            </a:r>
            <a:r>
              <a:rPr lang="en-US" sz="2161" dirty="0"/>
              <a:t>.</a:t>
            </a:r>
            <a:endParaRPr lang="zh-CN" altLang="en-US" sz="2161" dirty="0"/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6740892"/>
              </p:ext>
            </p:extLst>
          </p:nvPr>
        </p:nvGraphicFramePr>
        <p:xfrm>
          <a:off x="609599" y="4061643"/>
          <a:ext cx="10811436" cy="1168095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20977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60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19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0190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0190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80190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8936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200" b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计数点序号</a:t>
                      </a:r>
                      <a:endParaRPr lang="zh-CN" sz="2200" dirty="0">
                        <a:latin typeface="Times New Roman" panose="02020603050405020304" pitchFamily="18" charset="0"/>
                        <a:ea typeface="宋体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82319" marR="82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2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zh-CN" sz="2200">
                        <a:latin typeface="Times New Roman" panose="02020603050405020304" pitchFamily="18" charset="0"/>
                        <a:ea typeface="宋体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82319" marR="82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2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endParaRPr lang="zh-CN" sz="2200">
                        <a:latin typeface="Times New Roman" panose="02020603050405020304" pitchFamily="18" charset="0"/>
                        <a:ea typeface="宋体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82319" marR="82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2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endParaRPr lang="zh-CN" sz="2200">
                        <a:latin typeface="Times New Roman" panose="02020603050405020304" pitchFamily="18" charset="0"/>
                        <a:ea typeface="宋体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82319" marR="82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2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</a:t>
                      </a:r>
                      <a:endParaRPr lang="zh-CN" sz="2200">
                        <a:latin typeface="Times New Roman" panose="02020603050405020304" pitchFamily="18" charset="0"/>
                        <a:ea typeface="宋体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82319" marR="82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2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5</a:t>
                      </a:r>
                      <a:endParaRPr lang="zh-CN" sz="2200">
                        <a:latin typeface="Times New Roman" panose="02020603050405020304" pitchFamily="18" charset="0"/>
                        <a:ea typeface="宋体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82319" marR="82319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873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200" b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速度</a:t>
                      </a:r>
                      <a:r>
                        <a:rPr lang="en-US" sz="2200" b="1" i="1" dirty="0" err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v</a:t>
                      </a:r>
                      <a:r>
                        <a:rPr lang="en-US" sz="2200" b="1" i="1" baseline="-25000" dirty="0" err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n</a:t>
                      </a:r>
                      <a:r>
                        <a:rPr lang="en-US" sz="2200" b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/(</a:t>
                      </a:r>
                      <a:r>
                        <a:rPr lang="en-US" sz="2200" b="1" i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en-US" sz="2200" b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·</a:t>
                      </a:r>
                      <a:r>
                        <a:rPr lang="en-US" sz="2200" b="1" i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en-US" sz="2200" b="1" baseline="30000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-1</a:t>
                      </a:r>
                      <a:r>
                        <a:rPr lang="en-US" sz="2200" b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  <a:endParaRPr lang="zh-CN" sz="2200" dirty="0">
                        <a:latin typeface="Times New Roman" panose="02020603050405020304" pitchFamily="18" charset="0"/>
                        <a:ea typeface="宋体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82319" marR="82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200" b="1" i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v</a:t>
                      </a:r>
                      <a:r>
                        <a:rPr lang="en-US" sz="2200" b="1" baseline="-25000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US" sz="2200" b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=0</a:t>
                      </a:r>
                      <a:endParaRPr lang="zh-CN" sz="2200" dirty="0">
                        <a:latin typeface="Times New Roman" panose="02020603050405020304" pitchFamily="18" charset="0"/>
                        <a:ea typeface="宋体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82319" marR="82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200" b="1" i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v</a:t>
                      </a:r>
                      <a:r>
                        <a:rPr lang="en-US" sz="2200" b="1" baseline="-25000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200" b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=0.06</a:t>
                      </a:r>
                      <a:endParaRPr lang="zh-CN" sz="2200" dirty="0">
                        <a:latin typeface="Times New Roman" panose="02020603050405020304" pitchFamily="18" charset="0"/>
                        <a:ea typeface="宋体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82319" marR="82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200" b="1" i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v</a:t>
                      </a:r>
                      <a:r>
                        <a:rPr lang="en-US" sz="2200" b="1" baseline="-25000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sz="2200" b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=</a:t>
                      </a:r>
                      <a:r>
                        <a:rPr lang="zh-CN" sz="2200" b="1" u="sng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r>
                        <a:rPr lang="en-US" sz="2200" b="1" u="sng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2200" dirty="0">
                        <a:latin typeface="Times New Roman" panose="02020603050405020304" pitchFamily="18" charset="0"/>
                        <a:ea typeface="宋体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82319" marR="82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200" b="1" i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v</a:t>
                      </a:r>
                      <a:r>
                        <a:rPr lang="en-US" sz="2200" b="1" baseline="-25000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en-US" sz="2200" b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=0.18</a:t>
                      </a:r>
                      <a:endParaRPr lang="zh-CN" sz="2200" dirty="0">
                        <a:latin typeface="Times New Roman" panose="02020603050405020304" pitchFamily="18" charset="0"/>
                        <a:ea typeface="宋体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82319" marR="82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200" b="1" i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v</a:t>
                      </a:r>
                      <a:r>
                        <a:rPr lang="en-US" sz="2200" b="1" baseline="-25000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en-US" sz="2200" b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=</a:t>
                      </a:r>
                      <a:r>
                        <a:rPr lang="zh-CN" sz="2200" b="1" u="sng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　</a:t>
                      </a:r>
                      <a:r>
                        <a:rPr lang="en-US" sz="2200" b="1" u="sng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zh-CN" sz="2200" dirty="0">
                        <a:latin typeface="Times New Roman" panose="02020603050405020304" pitchFamily="18" charset="0"/>
                        <a:ea typeface="宋体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82319" marR="82319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0" name="C21BX1YJXJCWL359.eps"/>
          <p:cNvPicPr/>
          <p:nvPr/>
        </p:nvPicPr>
        <p:blipFill>
          <a:blip r:embed="rId2"/>
          <a:stretch>
            <a:fillRect/>
          </a:stretch>
        </p:blipFill>
        <p:spPr>
          <a:xfrm>
            <a:off x="4058672" y="5355341"/>
            <a:ext cx="3613948" cy="79337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753002" y="6274321"/>
            <a:ext cx="685995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61" dirty="0"/>
              <a:t>甲</a:t>
            </a:r>
          </a:p>
        </p:txBody>
      </p:sp>
    </p:spTree>
  </p:cSld>
  <p:clrMapOvr>
    <a:masterClrMapping/>
  </p:clrMapOvr>
  <p:transition>
    <p:wedg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951035" y="745347"/>
            <a:ext cx="10289930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61" dirty="0"/>
              <a:t>(2)</a:t>
            </a:r>
            <a:r>
              <a:rPr lang="zh-CN" altLang="en-US" sz="2161" dirty="0"/>
              <a:t>在图乙所示的坐标纸上作出小球的速度</a:t>
            </a:r>
            <a:r>
              <a:rPr lang="en-US" altLang="zh-CN" sz="2161" dirty="0"/>
              <a:t>—</a:t>
            </a:r>
            <a:r>
              <a:rPr lang="zh-CN" altLang="en-US" sz="2161" dirty="0"/>
              <a:t>时间图像</a:t>
            </a:r>
            <a:r>
              <a:rPr lang="en-US" sz="2161" dirty="0"/>
              <a:t>(</a:t>
            </a:r>
            <a:r>
              <a:rPr lang="zh-CN" altLang="en-US" sz="2161" dirty="0"/>
              <a:t>保留描点痕迹</a:t>
            </a:r>
            <a:r>
              <a:rPr lang="en-US" sz="2161" dirty="0"/>
              <a:t>).</a:t>
            </a:r>
            <a:endParaRPr lang="zh-CN" altLang="en-US" sz="2161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036785" y="3600499"/>
            <a:ext cx="10118431" cy="2229485"/>
          </a:xfrm>
          <a:prstGeom prst="rect">
            <a:avLst/>
          </a:prstGeom>
          <a:solidFill>
            <a:srgbClr val="FFFCB9">
              <a:alpha val="47000"/>
            </a:srgbClr>
          </a:solidFill>
          <a:ln w="31750" cap="rnd" cmpd="tri">
            <a:solidFill>
              <a:srgbClr val="4E8C58"/>
            </a:solidFill>
            <a:prstDash val="sysDash"/>
            <a:round/>
            <a:headEnd/>
            <a:tailEnd/>
          </a:ln>
        </p:spPr>
        <p:txBody>
          <a:bodyPr wrap="none" lIns="109737" tIns="54870" rIns="109737" bIns="54870" anchor="ctr"/>
          <a:lstStyle/>
          <a:p>
            <a:pPr algn="ctr">
              <a:lnSpc>
                <a:spcPct val="100000"/>
              </a:lnSpc>
              <a:buFont typeface="Arial" charset="0"/>
              <a:buNone/>
            </a:pPr>
            <a:endParaRPr lang="zh-CN" altLang="en-US" sz="2161">
              <a:solidFill>
                <a:srgbClr val="0099FF"/>
              </a:solidFill>
              <a:latin typeface="Calibri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36784" y="4457993"/>
            <a:ext cx="10204181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6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答案</a:t>
            </a:r>
            <a:r>
              <a:rPr lang="en-US" sz="216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:</a:t>
            </a:r>
            <a:r>
              <a:rPr lang="en-US" sz="2161" dirty="0"/>
              <a:t>(2)</a:t>
            </a:r>
            <a:r>
              <a:rPr lang="zh-CN" altLang="en-US" sz="2161" dirty="0"/>
              <a:t>图见解析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36784" y="3600499"/>
            <a:ext cx="10204181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6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解析</a:t>
            </a:r>
            <a:r>
              <a:rPr lang="en-US" sz="216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:</a:t>
            </a:r>
            <a:r>
              <a:rPr lang="en-US" altLang="zh-CN" sz="2161" dirty="0">
                <a:latin typeface="楷体" pitchFamily="49" charset="-122"/>
                <a:ea typeface="楷体" pitchFamily="49" charset="-122"/>
              </a:rPr>
              <a:t>(2)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其</a:t>
            </a:r>
            <a:r>
              <a:rPr lang="en-US" altLang="zh-CN" sz="2161" dirty="0">
                <a:latin typeface="楷体" pitchFamily="49" charset="-122"/>
                <a:ea typeface="楷体" pitchFamily="49" charset="-122"/>
              </a:rPr>
              <a:t>v-t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图像如图所示</a:t>
            </a:r>
            <a:r>
              <a:rPr lang="en-US" altLang="zh-CN" sz="2161" dirty="0">
                <a:latin typeface="楷体" pitchFamily="49" charset="-122"/>
                <a:ea typeface="楷体" pitchFamily="49" charset="-122"/>
              </a:rPr>
              <a:t>.</a:t>
            </a:r>
          </a:p>
        </p:txBody>
      </p:sp>
      <p:pic>
        <p:nvPicPr>
          <p:cNvPr id="9" name="C21BX1YJXJCWL360.eps"/>
          <p:cNvPicPr/>
          <p:nvPr/>
        </p:nvPicPr>
        <p:blipFill>
          <a:blip r:embed="rId2"/>
          <a:stretch>
            <a:fillRect/>
          </a:stretch>
        </p:blipFill>
        <p:spPr>
          <a:xfrm>
            <a:off x="4295262" y="1456763"/>
            <a:ext cx="1521927" cy="1477851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637030" y="2914503"/>
            <a:ext cx="6602705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161" dirty="0"/>
              <a:t>乙</a:t>
            </a:r>
          </a:p>
        </p:txBody>
      </p:sp>
      <p:pic>
        <p:nvPicPr>
          <p:cNvPr id="13" name="C21BX1YJXJCWL361.eps"/>
          <p:cNvPicPr/>
          <p:nvPr/>
        </p:nvPicPr>
        <p:blipFill>
          <a:blip r:embed="rId3"/>
          <a:stretch>
            <a:fillRect/>
          </a:stretch>
        </p:blipFill>
        <p:spPr>
          <a:xfrm>
            <a:off x="5410005" y="3771998"/>
            <a:ext cx="2143735" cy="1873646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951035" y="942267"/>
            <a:ext cx="10204181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61" dirty="0"/>
              <a:t>(3)</a:t>
            </a:r>
            <a:r>
              <a:rPr lang="zh-CN" altLang="en-US" sz="2161" dirty="0"/>
              <a:t>由</a:t>
            </a:r>
            <a:r>
              <a:rPr lang="en-US" sz="2161" dirty="0"/>
              <a:t>v-t</a:t>
            </a:r>
            <a:r>
              <a:rPr lang="zh-CN" altLang="en-US" sz="2161" dirty="0"/>
              <a:t>图像可知小车运动的规律</a:t>
            </a:r>
            <a:r>
              <a:rPr lang="en-US" sz="2161" dirty="0"/>
              <a:t>:</a:t>
            </a:r>
            <a:r>
              <a:rPr lang="zh-CN" altLang="en-US" sz="2161" dirty="0"/>
              <a:t>速度随时间</a:t>
            </a:r>
            <a:r>
              <a:rPr lang="zh-CN" altLang="en-US" sz="2161" u="sng" dirty="0"/>
              <a:t>　　　　</a:t>
            </a:r>
            <a:r>
              <a:rPr lang="en-US" sz="2161" dirty="0"/>
              <a:t>. </a:t>
            </a:r>
            <a:endParaRPr lang="zh-CN" altLang="en-US" sz="2161" dirty="0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1036784" y="1542513"/>
            <a:ext cx="10473898" cy="1543490"/>
          </a:xfrm>
          <a:prstGeom prst="rect">
            <a:avLst/>
          </a:prstGeom>
          <a:solidFill>
            <a:srgbClr val="FFFCB9">
              <a:alpha val="47000"/>
            </a:srgbClr>
          </a:solidFill>
          <a:ln w="31750" cap="rnd" cmpd="tri">
            <a:solidFill>
              <a:srgbClr val="4E8C58"/>
            </a:solidFill>
            <a:prstDash val="sysDash"/>
            <a:round/>
            <a:headEnd/>
            <a:tailEnd/>
          </a:ln>
        </p:spPr>
        <p:txBody>
          <a:bodyPr wrap="none" lIns="109737" tIns="54870" rIns="109737" bIns="54870" anchor="ctr"/>
          <a:lstStyle/>
          <a:p>
            <a:pPr algn="ctr">
              <a:lnSpc>
                <a:spcPct val="100000"/>
              </a:lnSpc>
              <a:buFont typeface="Arial" charset="0"/>
              <a:buNone/>
            </a:pPr>
            <a:endParaRPr lang="zh-CN" altLang="en-US" sz="2161">
              <a:solidFill>
                <a:srgbClr val="0099FF"/>
              </a:solidFill>
              <a:latin typeface="Calibri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36784" y="2477272"/>
            <a:ext cx="10204181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6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答案</a:t>
            </a:r>
            <a:r>
              <a:rPr lang="en-US" sz="216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:</a:t>
            </a:r>
            <a:r>
              <a:rPr lang="en-US" sz="2161" dirty="0"/>
              <a:t>(3)</a:t>
            </a:r>
            <a:r>
              <a:rPr lang="zh-CN" altLang="en-US" sz="2161" dirty="0"/>
              <a:t>均匀增加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36784" y="1542513"/>
            <a:ext cx="9946933" cy="757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6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解析</a:t>
            </a:r>
            <a:r>
              <a:rPr lang="en-US" sz="216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: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(3)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小车运动的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v-t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图像是一条斜向上的直线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表示小车的速度随时间均匀增加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16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65286" y="779918"/>
            <a:ext cx="10289930" cy="1422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61" dirty="0">
                <a:latin typeface="黑体" pitchFamily="49" charset="-122"/>
                <a:ea typeface="黑体" pitchFamily="49" charset="-122"/>
              </a:rPr>
              <a:t>类型二　匀变速直线运动的位移特点</a:t>
            </a:r>
          </a:p>
          <a:p>
            <a:r>
              <a:rPr lang="en-US" sz="2161" dirty="0">
                <a:latin typeface="黑体" pitchFamily="49" charset="-122"/>
                <a:ea typeface="黑体" pitchFamily="49" charset="-122"/>
              </a:rPr>
              <a:t>[</a:t>
            </a:r>
            <a:r>
              <a:rPr lang="zh-CN" altLang="en-US" sz="2161" dirty="0">
                <a:latin typeface="黑体" pitchFamily="49" charset="-122"/>
                <a:ea typeface="黑体" pitchFamily="49" charset="-122"/>
              </a:rPr>
              <a:t>例</a:t>
            </a:r>
            <a:r>
              <a:rPr lang="en-US" sz="2161" dirty="0">
                <a:latin typeface="黑体" pitchFamily="49" charset="-122"/>
                <a:ea typeface="黑体" pitchFamily="49" charset="-122"/>
              </a:rPr>
              <a:t>2] </a:t>
            </a:r>
            <a:r>
              <a:rPr lang="zh-CN" altLang="en-US" sz="2161" dirty="0"/>
              <a:t>现用频闪照相方法来研究物块的变速运动</a:t>
            </a:r>
            <a:r>
              <a:rPr lang="en-US" sz="2161" dirty="0"/>
              <a:t>.</a:t>
            </a:r>
            <a:r>
              <a:rPr lang="zh-CN" altLang="en-US" sz="2161" dirty="0"/>
              <a:t>在一小物块沿斜面向下运动的过程中</a:t>
            </a:r>
            <a:r>
              <a:rPr lang="en-US" sz="2161" dirty="0"/>
              <a:t>,</a:t>
            </a:r>
            <a:r>
              <a:rPr lang="zh-CN" altLang="en-US" sz="2161" dirty="0"/>
              <a:t>用频闪相机拍摄的不同时刻物块的位置如图所示</a:t>
            </a:r>
            <a:r>
              <a:rPr lang="en-US" sz="2161" dirty="0"/>
              <a:t>,</a:t>
            </a:r>
            <a:r>
              <a:rPr lang="zh-CN" altLang="en-US" sz="2161" dirty="0"/>
              <a:t>通过斜面上固定的刻度尺读取的</a:t>
            </a:r>
            <a:r>
              <a:rPr lang="en-US" sz="2161" dirty="0"/>
              <a:t>5</a:t>
            </a:r>
            <a:r>
              <a:rPr lang="zh-CN" altLang="en-US" sz="2161" dirty="0"/>
              <a:t>个连续影像间的距离依次为</a:t>
            </a:r>
            <a:r>
              <a:rPr lang="en-US" sz="2161" dirty="0"/>
              <a:t>s</a:t>
            </a:r>
            <a:r>
              <a:rPr lang="en-US" sz="2161" baseline="-25000" dirty="0"/>
              <a:t>1</a:t>
            </a:r>
            <a:r>
              <a:rPr lang="en-US" sz="2161" dirty="0"/>
              <a:t>,s</a:t>
            </a:r>
            <a:r>
              <a:rPr lang="en-US" sz="2161" baseline="-25000" dirty="0"/>
              <a:t>2</a:t>
            </a:r>
            <a:r>
              <a:rPr lang="en-US" sz="2161" dirty="0"/>
              <a:t>,s</a:t>
            </a:r>
            <a:r>
              <a:rPr lang="en-US" sz="2161" baseline="-25000" dirty="0"/>
              <a:t>3</a:t>
            </a:r>
            <a:r>
              <a:rPr lang="en-US" sz="2161" dirty="0"/>
              <a:t>,s</a:t>
            </a:r>
            <a:r>
              <a:rPr lang="en-US" sz="2161" baseline="-25000" dirty="0"/>
              <a:t>4</a:t>
            </a:r>
            <a:r>
              <a:rPr lang="en-US" sz="2161" dirty="0"/>
              <a:t>,</a:t>
            </a:r>
            <a:r>
              <a:rPr lang="zh-CN" altLang="en-US" sz="2161" dirty="0"/>
              <a:t>其大小如下表所示</a:t>
            </a:r>
            <a:r>
              <a:rPr lang="en-US" sz="2161" dirty="0"/>
              <a:t>.</a:t>
            </a:r>
            <a:endParaRPr lang="zh-CN" altLang="en-US" sz="2161" dirty="0"/>
          </a:p>
        </p:txBody>
      </p:sp>
      <p:pic>
        <p:nvPicPr>
          <p:cNvPr id="9" name="C21BX1YJXJCWL362.eps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37768" y="3000253"/>
            <a:ext cx="2915480" cy="1594726"/>
          </a:xfrm>
          <a:prstGeom prst="rect">
            <a:avLst/>
          </a:prstGeom>
        </p:spPr>
      </p:pic>
      <p:graphicFrame>
        <p:nvGraphicFramePr>
          <p:cNvPr id="10" name="表格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294254"/>
              </p:ext>
            </p:extLst>
          </p:nvPr>
        </p:nvGraphicFramePr>
        <p:xfrm>
          <a:off x="1122534" y="4715241"/>
          <a:ext cx="9518184" cy="1028994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23795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795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95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795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1449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en-US" sz="2400" b="1" baseline="-25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zh-CN" sz="2400" dirty="0">
                        <a:latin typeface="Times New Roman" panose="02020603050405020304" pitchFamily="18" charset="0"/>
                        <a:ea typeface="宋体"/>
                        <a:cs typeface="Times New Roman" panose="02020603050405020304" pitchFamily="18" charset="0"/>
                      </a:endParaRPr>
                    </a:p>
                  </a:txBody>
                  <a:tcPr marL="82319" marR="82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en-US" sz="2400" b="1" baseline="-25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zh-CN" sz="2400" dirty="0">
                        <a:latin typeface="Times New Roman" panose="02020603050405020304" pitchFamily="18" charset="0"/>
                        <a:ea typeface="宋体"/>
                        <a:cs typeface="Times New Roman" panose="02020603050405020304" pitchFamily="18" charset="0"/>
                      </a:endParaRPr>
                    </a:p>
                  </a:txBody>
                  <a:tcPr marL="82319" marR="82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en-US" sz="2400" b="1" baseline="-25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zh-CN" sz="2400" dirty="0">
                        <a:latin typeface="Times New Roman" panose="02020603050405020304" pitchFamily="18" charset="0"/>
                        <a:ea typeface="宋体"/>
                        <a:cs typeface="Times New Roman" panose="02020603050405020304" pitchFamily="18" charset="0"/>
                      </a:endParaRPr>
                    </a:p>
                  </a:txBody>
                  <a:tcPr marL="82319" marR="82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b="1" i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en-US" sz="2400" b="1" baseline="-25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zh-CN" sz="2400" dirty="0">
                        <a:latin typeface="Times New Roman" panose="02020603050405020304" pitchFamily="18" charset="0"/>
                        <a:ea typeface="宋体"/>
                        <a:cs typeface="Times New Roman" panose="02020603050405020304" pitchFamily="18" charset="0"/>
                      </a:endParaRPr>
                    </a:p>
                  </a:txBody>
                  <a:tcPr marL="82319" marR="82319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449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10.76</a:t>
                      </a:r>
                      <a:endParaRPr lang="zh-CN" sz="2400">
                        <a:latin typeface="Times New Roman" panose="02020603050405020304" pitchFamily="18" charset="0"/>
                        <a:ea typeface="宋体"/>
                        <a:cs typeface="Times New Roman" panose="02020603050405020304" pitchFamily="18" charset="0"/>
                      </a:endParaRPr>
                    </a:p>
                  </a:txBody>
                  <a:tcPr marL="82319" marR="82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15.05</a:t>
                      </a:r>
                      <a:endParaRPr lang="zh-CN" sz="2400">
                        <a:latin typeface="Times New Roman" panose="02020603050405020304" pitchFamily="18" charset="0"/>
                        <a:ea typeface="宋体"/>
                        <a:cs typeface="Times New Roman" panose="02020603050405020304" pitchFamily="18" charset="0"/>
                      </a:endParaRPr>
                    </a:p>
                  </a:txBody>
                  <a:tcPr marL="82319" marR="82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19.34</a:t>
                      </a:r>
                      <a:endParaRPr lang="zh-CN" sz="2400">
                        <a:latin typeface="Times New Roman" panose="02020603050405020304" pitchFamily="18" charset="0"/>
                        <a:ea typeface="宋体"/>
                        <a:cs typeface="Times New Roman" panose="02020603050405020304" pitchFamily="18" charset="0"/>
                      </a:endParaRPr>
                    </a:p>
                  </a:txBody>
                  <a:tcPr marL="82319" marR="8231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23.65</a:t>
                      </a:r>
                      <a:endParaRPr lang="zh-CN" sz="2400" dirty="0">
                        <a:latin typeface="Times New Roman" panose="02020603050405020304" pitchFamily="18" charset="0"/>
                        <a:ea typeface="宋体"/>
                        <a:cs typeface="Times New Roman" panose="02020603050405020304" pitchFamily="18" charset="0"/>
                      </a:endParaRPr>
                    </a:p>
                  </a:txBody>
                  <a:tcPr marL="82319" marR="82319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pull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036784" y="2828754"/>
            <a:ext cx="10032682" cy="2915480"/>
          </a:xfrm>
          <a:prstGeom prst="rect">
            <a:avLst/>
          </a:prstGeom>
          <a:solidFill>
            <a:srgbClr val="FFFCB9">
              <a:alpha val="47000"/>
            </a:srgbClr>
          </a:solidFill>
          <a:ln w="31750" cap="rnd" cmpd="tri">
            <a:solidFill>
              <a:srgbClr val="4E8C58"/>
            </a:solidFill>
            <a:prstDash val="sysDash"/>
            <a:round/>
            <a:headEnd/>
            <a:tailEnd/>
          </a:ln>
        </p:spPr>
        <p:txBody>
          <a:bodyPr wrap="none" lIns="109737" tIns="54870" rIns="109737" bIns="54870" anchor="ctr"/>
          <a:lstStyle/>
          <a:p>
            <a:pPr algn="ctr">
              <a:lnSpc>
                <a:spcPct val="100000"/>
              </a:lnSpc>
              <a:buFont typeface="Arial" charset="0"/>
              <a:buNone/>
            </a:pPr>
            <a:endParaRPr lang="zh-CN" altLang="en-US" sz="2161">
              <a:solidFill>
                <a:srgbClr val="0099FF"/>
              </a:solidFill>
              <a:latin typeface="Calibri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36784" y="4672875"/>
            <a:ext cx="9861183" cy="424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6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答案</a:t>
            </a:r>
            <a:r>
              <a:rPr lang="en-US" sz="216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:</a:t>
            </a:r>
            <a:r>
              <a:rPr lang="en-US" sz="2161" dirty="0"/>
              <a:t>(1)s</a:t>
            </a:r>
            <a:r>
              <a:rPr lang="en-US" sz="2161" baseline="-25000" dirty="0"/>
              <a:t>2</a:t>
            </a:r>
            <a:r>
              <a:rPr lang="en-US" sz="2161" dirty="0"/>
              <a:t>-s</a:t>
            </a:r>
            <a:r>
              <a:rPr lang="en-US" sz="2161" baseline="-25000" dirty="0"/>
              <a:t>1</a:t>
            </a:r>
            <a:r>
              <a:rPr lang="en-US" sz="2161" dirty="0"/>
              <a:t>,s</a:t>
            </a:r>
            <a:r>
              <a:rPr lang="en-US" sz="2161" baseline="-25000" dirty="0"/>
              <a:t>3</a:t>
            </a:r>
            <a:r>
              <a:rPr lang="en-US" sz="2161" dirty="0"/>
              <a:t>-s</a:t>
            </a:r>
            <a:r>
              <a:rPr lang="en-US" sz="2161" baseline="-25000" dirty="0"/>
              <a:t>2</a:t>
            </a:r>
            <a:r>
              <a:rPr lang="en-US" sz="2161" dirty="0"/>
              <a:t>,s</a:t>
            </a:r>
            <a:r>
              <a:rPr lang="en-US" sz="2161" baseline="-25000" dirty="0"/>
              <a:t>4</a:t>
            </a:r>
            <a:r>
              <a:rPr lang="en-US" sz="2161" dirty="0"/>
              <a:t>-s</a:t>
            </a:r>
            <a:r>
              <a:rPr lang="en-US" sz="2161" baseline="-25000" dirty="0"/>
              <a:t>3</a:t>
            </a:r>
            <a:r>
              <a:rPr lang="zh-CN" altLang="en-US" sz="2161" dirty="0"/>
              <a:t>　</a:t>
            </a:r>
            <a:r>
              <a:rPr lang="en-US" sz="2161" dirty="0"/>
              <a:t>(2)</a:t>
            </a:r>
            <a:r>
              <a:rPr lang="zh-CN" altLang="en-US" sz="2161" dirty="0"/>
              <a:t>误差允许范围内相等　</a:t>
            </a:r>
            <a:r>
              <a:rPr lang="en-US" sz="2161" dirty="0"/>
              <a:t>(3)</a:t>
            </a:r>
            <a:r>
              <a:rPr lang="zh-CN" altLang="en-US" sz="2161" dirty="0"/>
              <a:t>匀加速直线运动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51035" y="779230"/>
            <a:ext cx="10032682" cy="1422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61" dirty="0"/>
              <a:t>根据表中数据</a:t>
            </a:r>
            <a:r>
              <a:rPr lang="en-US" sz="2161" dirty="0"/>
              <a:t>,</a:t>
            </a:r>
            <a:r>
              <a:rPr lang="zh-CN" altLang="en-US" sz="2161" dirty="0"/>
              <a:t>完成下列填空</a:t>
            </a:r>
            <a:r>
              <a:rPr lang="en-US" sz="2161" dirty="0"/>
              <a:t>:</a:t>
            </a:r>
            <a:endParaRPr lang="zh-CN" altLang="en-US" sz="2161" dirty="0"/>
          </a:p>
          <a:p>
            <a:r>
              <a:rPr lang="en-US" sz="2161" dirty="0"/>
              <a:t>(1)</a:t>
            </a:r>
            <a:r>
              <a:rPr lang="zh-CN" altLang="en-US" sz="2161" dirty="0"/>
              <a:t>相邻位移的变化分别是</a:t>
            </a:r>
            <a:r>
              <a:rPr lang="zh-CN" altLang="en-US" sz="2161" u="sng" dirty="0"/>
              <a:t>　　　　　　　　　</a:t>
            </a:r>
            <a:r>
              <a:rPr lang="en-US" sz="2161" dirty="0"/>
              <a:t>(</a:t>
            </a:r>
            <a:r>
              <a:rPr lang="zh-CN" altLang="en-US" sz="2161" dirty="0"/>
              <a:t>用字母表示</a:t>
            </a:r>
            <a:r>
              <a:rPr lang="en-US" sz="2161" dirty="0"/>
              <a:t>). </a:t>
            </a:r>
            <a:endParaRPr lang="zh-CN" altLang="en-US" sz="2161" dirty="0"/>
          </a:p>
          <a:p>
            <a:r>
              <a:rPr lang="en-US" sz="2161" dirty="0"/>
              <a:t>(2)</a:t>
            </a:r>
            <a:r>
              <a:rPr lang="zh-CN" altLang="en-US" sz="2161" dirty="0"/>
              <a:t>相邻位移变化的大小的关系是</a:t>
            </a:r>
            <a:r>
              <a:rPr lang="zh-CN" altLang="en-US" sz="2161" u="sng" dirty="0"/>
              <a:t>　　　　　　</a:t>
            </a:r>
            <a:r>
              <a:rPr lang="en-US" sz="2161" dirty="0"/>
              <a:t>. </a:t>
            </a:r>
            <a:endParaRPr lang="zh-CN" altLang="en-US" sz="2161" dirty="0"/>
          </a:p>
          <a:p>
            <a:r>
              <a:rPr lang="en-US" sz="2161" dirty="0"/>
              <a:t>(3)</a:t>
            </a:r>
            <a:r>
              <a:rPr lang="zh-CN" altLang="en-US" sz="2161" dirty="0"/>
              <a:t>说明小物块沿斜面下滑的运动是</a:t>
            </a:r>
            <a:r>
              <a:rPr lang="zh-CN" altLang="en-US" sz="2161" u="sng" dirty="0"/>
              <a:t>　　　　　</a:t>
            </a:r>
            <a:r>
              <a:rPr lang="en-US" sz="2161" dirty="0"/>
              <a:t>. </a:t>
            </a:r>
            <a:endParaRPr lang="zh-CN" altLang="en-US" sz="2161" dirty="0"/>
          </a:p>
        </p:txBody>
      </p:sp>
      <p:sp>
        <p:nvSpPr>
          <p:cNvPr id="8" name="TextBox 7"/>
          <p:cNvSpPr txBox="1"/>
          <p:nvPr/>
        </p:nvSpPr>
        <p:spPr>
          <a:xfrm>
            <a:off x="1036784" y="2828755"/>
            <a:ext cx="10032682" cy="1422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6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解析</a:t>
            </a:r>
            <a:r>
              <a:rPr lang="en-US" sz="216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: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(1)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相邻位移的变化分别是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s</a:t>
            </a:r>
            <a:r>
              <a:rPr lang="en-US" sz="2161" baseline="-25000" dirty="0">
                <a:latin typeface="楷体" pitchFamily="49" charset="-122"/>
                <a:ea typeface="楷体" pitchFamily="49" charset="-122"/>
              </a:rPr>
              <a:t>2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-s</a:t>
            </a:r>
            <a:r>
              <a:rPr lang="en-US" sz="2161" baseline="-25000" dirty="0">
                <a:latin typeface="楷体" pitchFamily="49" charset="-122"/>
                <a:ea typeface="楷体" pitchFamily="49" charset="-122"/>
              </a:rPr>
              <a:t>1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,s</a:t>
            </a:r>
            <a:r>
              <a:rPr lang="en-US" sz="2161" baseline="-25000" dirty="0">
                <a:latin typeface="楷体" pitchFamily="49" charset="-122"/>
                <a:ea typeface="楷体" pitchFamily="49" charset="-122"/>
              </a:rPr>
              <a:t>3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-s</a:t>
            </a:r>
            <a:r>
              <a:rPr lang="en-US" sz="2161" baseline="-25000" dirty="0">
                <a:latin typeface="楷体" pitchFamily="49" charset="-122"/>
                <a:ea typeface="楷体" pitchFamily="49" charset="-122"/>
              </a:rPr>
              <a:t>2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,s</a:t>
            </a:r>
            <a:r>
              <a:rPr lang="en-US" sz="2161" baseline="-25000" dirty="0">
                <a:latin typeface="楷体" pitchFamily="49" charset="-122"/>
                <a:ea typeface="楷体" pitchFamily="49" charset="-122"/>
              </a:rPr>
              <a:t>4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-s</a:t>
            </a:r>
            <a:r>
              <a:rPr lang="en-US" sz="2161" baseline="-25000" dirty="0">
                <a:latin typeface="楷体" pitchFamily="49" charset="-122"/>
                <a:ea typeface="楷体" pitchFamily="49" charset="-122"/>
              </a:rPr>
              <a:t>3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161" dirty="0">
              <a:latin typeface="楷体" pitchFamily="49" charset="-122"/>
              <a:ea typeface="楷体" pitchFamily="49" charset="-122"/>
            </a:endParaRPr>
          </a:p>
          <a:p>
            <a:r>
              <a:rPr lang="en-US" sz="2161" dirty="0">
                <a:latin typeface="楷体" pitchFamily="49" charset="-122"/>
                <a:ea typeface="楷体" pitchFamily="49" charset="-122"/>
              </a:rPr>
              <a:t>(2)s</a:t>
            </a:r>
            <a:r>
              <a:rPr lang="en-US" sz="2161" baseline="-25000" dirty="0">
                <a:latin typeface="楷体" pitchFamily="49" charset="-122"/>
                <a:ea typeface="楷体" pitchFamily="49" charset="-122"/>
              </a:rPr>
              <a:t>2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-s</a:t>
            </a:r>
            <a:r>
              <a:rPr lang="en-US" sz="2161" baseline="-25000" dirty="0">
                <a:latin typeface="楷体" pitchFamily="49" charset="-122"/>
                <a:ea typeface="楷体" pitchFamily="49" charset="-122"/>
              </a:rPr>
              <a:t>1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=4.29 cm,s</a:t>
            </a:r>
            <a:r>
              <a:rPr lang="en-US" sz="2161" baseline="-25000" dirty="0">
                <a:latin typeface="楷体" pitchFamily="49" charset="-122"/>
                <a:ea typeface="楷体" pitchFamily="49" charset="-122"/>
              </a:rPr>
              <a:t>3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-s</a:t>
            </a:r>
            <a:r>
              <a:rPr lang="en-US" sz="2161" baseline="-25000" dirty="0">
                <a:latin typeface="楷体" pitchFamily="49" charset="-122"/>
                <a:ea typeface="楷体" pitchFamily="49" charset="-122"/>
              </a:rPr>
              <a:t>2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=4.29 cm,s</a:t>
            </a:r>
            <a:r>
              <a:rPr lang="en-US" sz="2161" baseline="-25000" dirty="0">
                <a:latin typeface="楷体" pitchFamily="49" charset="-122"/>
                <a:ea typeface="楷体" pitchFamily="49" charset="-122"/>
              </a:rPr>
              <a:t>4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-s</a:t>
            </a:r>
            <a:r>
              <a:rPr lang="en-US" sz="2161" baseline="-25000" dirty="0">
                <a:latin typeface="楷体" pitchFamily="49" charset="-122"/>
                <a:ea typeface="楷体" pitchFamily="49" charset="-122"/>
              </a:rPr>
              <a:t>3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=4.31 cm,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可以认为在误差允许的范围内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有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s</a:t>
            </a:r>
            <a:r>
              <a:rPr lang="en-US" sz="2161" baseline="-25000" dirty="0">
                <a:latin typeface="楷体" pitchFamily="49" charset="-122"/>
                <a:ea typeface="楷体" pitchFamily="49" charset="-122"/>
              </a:rPr>
              <a:t>2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-s</a:t>
            </a:r>
            <a:r>
              <a:rPr lang="en-US" sz="2161" baseline="-25000" dirty="0">
                <a:latin typeface="楷体" pitchFamily="49" charset="-122"/>
                <a:ea typeface="楷体" pitchFamily="49" charset="-122"/>
              </a:rPr>
              <a:t>1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=s</a:t>
            </a:r>
            <a:r>
              <a:rPr lang="en-US" sz="2161" baseline="-25000" dirty="0">
                <a:latin typeface="楷体" pitchFamily="49" charset="-122"/>
                <a:ea typeface="楷体" pitchFamily="49" charset="-122"/>
              </a:rPr>
              <a:t>3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-s</a:t>
            </a:r>
            <a:r>
              <a:rPr lang="en-US" sz="2161" baseline="-25000" dirty="0">
                <a:latin typeface="楷体" pitchFamily="49" charset="-122"/>
                <a:ea typeface="楷体" pitchFamily="49" charset="-122"/>
              </a:rPr>
              <a:t>2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=s</a:t>
            </a:r>
            <a:r>
              <a:rPr lang="en-US" sz="2161" baseline="-25000" dirty="0">
                <a:latin typeface="楷体" pitchFamily="49" charset="-122"/>
                <a:ea typeface="楷体" pitchFamily="49" charset="-122"/>
              </a:rPr>
              <a:t>4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-s</a:t>
            </a:r>
            <a:r>
              <a:rPr lang="en-US" sz="2161" baseline="-25000" dirty="0">
                <a:latin typeface="楷体" pitchFamily="49" charset="-122"/>
                <a:ea typeface="楷体" pitchFamily="49" charset="-122"/>
              </a:rPr>
              <a:t>3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161" dirty="0">
              <a:latin typeface="楷体" pitchFamily="49" charset="-122"/>
              <a:ea typeface="楷体" pitchFamily="49" charset="-122"/>
            </a:endParaRPr>
          </a:p>
          <a:p>
            <a:r>
              <a:rPr lang="en-US" sz="2161" dirty="0">
                <a:latin typeface="楷体" pitchFamily="49" charset="-122"/>
                <a:ea typeface="楷体" pitchFamily="49" charset="-122"/>
              </a:rPr>
              <a:t>(3)</a:t>
            </a:r>
            <a:r>
              <a:rPr lang="zh-CN" altLang="en-US" sz="2161" dirty="0">
                <a:latin typeface="楷体" pitchFamily="49" charset="-122"/>
                <a:ea typeface="楷体" pitchFamily="49" charset="-122"/>
              </a:rPr>
              <a:t>小物块沿斜面下滑的运动是匀加速直线运动</a:t>
            </a:r>
            <a:r>
              <a:rPr lang="en-US" sz="2161" dirty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16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6FF5D53-028E-4AEA-B4A1-19A2B719BB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作业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2E2F901-AAFE-4B01-9E3C-9ABE6E33B8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导与练小本</a:t>
            </a:r>
            <a:r>
              <a:rPr lang="en-US" altLang="zh-CN" dirty="0"/>
              <a:t>P115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019736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400" dirty="0" smtClean="0">
            <a:latin typeface="宋体" panose="02010600030101010101" pitchFamily="2" charset="-122"/>
            <a:ea typeface="宋体" panose="02010600030101010101" pitchFamily="2" charset="-122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693</Words>
  <Application>Microsoft Office PowerPoint</Application>
  <PresentationFormat>宽屏</PresentationFormat>
  <Paragraphs>139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9" baseType="lpstr">
      <vt:lpstr>等线</vt:lpstr>
      <vt:lpstr>等线 Light</vt:lpstr>
      <vt:lpstr>黑体</vt:lpstr>
      <vt:lpstr>楷体</vt:lpstr>
      <vt:lpstr>宋体</vt:lpstr>
      <vt:lpstr>Arial</vt:lpstr>
      <vt:lpstr>Calibri</vt:lpstr>
      <vt:lpstr>Cambria Math</vt:lpstr>
      <vt:lpstr>Times New Roman</vt:lpstr>
      <vt:lpstr>Office 主题​​</vt:lpstr>
      <vt:lpstr>匀变速直线运动的特点</vt:lpstr>
      <vt:lpstr>课堂思路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作业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匀变速直线运动的特点</dc:title>
  <dc:creator>彭 矗</dc:creator>
  <cp:lastModifiedBy>彭 矗</cp:lastModifiedBy>
  <cp:revision>9</cp:revision>
  <dcterms:created xsi:type="dcterms:W3CDTF">2021-09-22T00:40:29Z</dcterms:created>
  <dcterms:modified xsi:type="dcterms:W3CDTF">2021-09-24T02:51:15Z</dcterms:modified>
</cp:coreProperties>
</file>