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418" r:id="rId4"/>
    <p:sldId id="404" r:id="rId5"/>
    <p:sldId id="419" r:id="rId6"/>
    <p:sldId id="405" r:id="rId7"/>
    <p:sldId id="420" r:id="rId8"/>
    <p:sldId id="408" r:id="rId9"/>
    <p:sldId id="407" r:id="rId10"/>
    <p:sldId id="411" r:id="rId11"/>
    <p:sldId id="414" r:id="rId12"/>
    <p:sldId id="410" r:id="rId13"/>
    <p:sldId id="413" r:id="rId14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84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1932" y="78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1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wmf" /><Relationship Id="rId2" Type="http://schemas.openxmlformats.org/officeDocument/2006/relationships/image" Target="../media/image10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wmf" /><Relationship Id="rId2" Type="http://schemas.openxmlformats.org/officeDocument/2006/relationships/image" Target="../media/image12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wmf" /><Relationship Id="rId2" Type="http://schemas.openxmlformats.org/officeDocument/2006/relationships/image" Target="../media/image20.wmf" /><Relationship Id="rId3" Type="http://schemas.openxmlformats.org/officeDocument/2006/relationships/image" Target="../media/image21.wmf" /><Relationship Id="rId4" Type="http://schemas.openxmlformats.org/officeDocument/2006/relationships/image" Target="../media/image22.wmf" /><Relationship Id="rId5" Type="http://schemas.openxmlformats.org/officeDocument/2006/relationships/image" Target="../media/image23.wmf" /><Relationship Id="rId6" Type="http://schemas.openxmlformats.org/officeDocument/2006/relationships/image" Target="../media/image24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33DAF-1FC9-4690-B622-0A7B6CC84047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F11AE-FC62-41FD-8D06-653648A4F66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1F11AE-FC62-41FD-8D06-653648A4F66B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5335" y="218124"/>
            <a:ext cx="4465955" cy="629283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太阳形 2"/>
          <p:cNvSpPr/>
          <p:nvPr userDrawn="1"/>
        </p:nvSpPr>
        <p:spPr>
          <a:xfrm>
            <a:off x="148590" y="28003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3" name="直接连接符 2"/>
          <p:cNvCxnSpPr/>
          <p:nvPr userDrawn="1"/>
        </p:nvCxnSpPr>
        <p:spPr>
          <a:xfrm flipH="1">
            <a:off x="6604170" y="2279217"/>
            <a:ext cx="0" cy="221980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 userDrawn="1"/>
        </p:nvSpPr>
        <p:spPr>
          <a:xfrm>
            <a:off x="3619499" y="2905624"/>
            <a:ext cx="26280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sz="3200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期末复习专题</a:t>
            </a:r>
          </a:p>
        </p:txBody>
      </p:sp>
      <p:sp>
        <p:nvSpPr>
          <p:cNvPr id="4" name="文本框 3"/>
          <p:cNvSpPr txBox="1"/>
          <p:nvPr userDrawn="1"/>
        </p:nvSpPr>
        <p:spPr>
          <a:xfrm>
            <a:off x="4945864" y="2260167"/>
            <a:ext cx="13017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选修</a:t>
            </a:r>
            <a:r>
              <a:rPr lang="en-US" alt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3-1</a:t>
            </a: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272103" y="3722641"/>
            <a:ext cx="4975479" cy="776383"/>
          </a:xfrm>
          <a:prstGeom prst="roundRect">
            <a:avLst/>
          </a:prstGeo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>
            <a:spAutoFit/>
          </a:bodyPr>
          <a:lstStyle>
            <a:lvl1pPr algn="r">
              <a:defRPr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6994525" y="2259965"/>
            <a:ext cx="1628775" cy="233807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22605" y="296545"/>
            <a:ext cx="4901565" cy="505460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076" name="help-web-button_18436"/>
          <p:cNvSpPr>
            <a:spLocks noChangeAspect="1"/>
          </p:cNvSpPr>
          <p:nvPr userDrawn="1"/>
        </p:nvSpPr>
        <p:spPr>
          <a:xfrm>
            <a:off x="360000" y="1223010"/>
            <a:ext cx="360363" cy="360363"/>
          </a:xfrm>
          <a:custGeom>
            <a:cxnLst>
              <a:cxn ang="0">
                <a:pos x="180273" y="0"/>
              </a:cxn>
              <a:cxn ang="0">
                <a:pos x="0" y="179938"/>
              </a:cxn>
              <a:cxn ang="0">
                <a:pos x="180273" y="360003"/>
              </a:cxn>
              <a:cxn ang="0">
                <a:pos x="360546" y="179938"/>
              </a:cxn>
              <a:cxn ang="0">
                <a:pos x="180273" y="0"/>
              </a:cxn>
              <a:cxn ang="0">
                <a:pos x="193109" y="280037"/>
              </a:cxn>
              <a:cxn ang="0">
                <a:pos x="178582" y="285664"/>
              </a:cxn>
              <a:cxn ang="0">
                <a:pos x="163679" y="280162"/>
              </a:cxn>
              <a:cxn ang="0">
                <a:pos x="157355" y="264719"/>
              </a:cxn>
              <a:cxn ang="0">
                <a:pos x="163491" y="249901"/>
              </a:cxn>
              <a:cxn ang="0">
                <a:pos x="178582" y="243899"/>
              </a:cxn>
              <a:cxn ang="0">
                <a:pos x="193422" y="249901"/>
              </a:cxn>
              <a:cxn ang="0">
                <a:pos x="199433" y="264719"/>
              </a:cxn>
              <a:cxn ang="0">
                <a:pos x="193109" y="280037"/>
              </a:cxn>
              <a:cxn ang="0">
                <a:pos x="245331" y="150803"/>
              </a:cxn>
              <a:cxn ang="0">
                <a:pos x="233872" y="166246"/>
              </a:cxn>
              <a:cxn ang="0">
                <a:pos x="210015" y="188066"/>
              </a:cxn>
              <a:cxn ang="0">
                <a:pos x="202439" y="195694"/>
              </a:cxn>
              <a:cxn ang="0">
                <a:pos x="198181" y="201696"/>
              </a:cxn>
              <a:cxn ang="0">
                <a:pos x="195989" y="207136"/>
              </a:cxn>
              <a:cxn ang="0">
                <a:pos x="193672" y="216702"/>
              </a:cxn>
              <a:cxn ang="0">
                <a:pos x="177079" y="231207"/>
              </a:cxn>
              <a:cxn ang="0">
                <a:pos x="164806" y="226455"/>
              </a:cxn>
              <a:cxn ang="0">
                <a:pos x="159860" y="212388"/>
              </a:cxn>
              <a:cxn ang="0">
                <a:pos x="163491" y="192068"/>
              </a:cxn>
              <a:cxn ang="0">
                <a:pos x="173134" y="177000"/>
              </a:cxn>
              <a:cxn ang="0">
                <a:pos x="189352" y="161557"/>
              </a:cxn>
              <a:cxn ang="0">
                <a:pos x="202314" y="149803"/>
              </a:cxn>
              <a:cxn ang="0">
                <a:pos x="209013" y="140925"/>
              </a:cxn>
              <a:cxn ang="0">
                <a:pos x="211706" y="130296"/>
              </a:cxn>
              <a:cxn ang="0">
                <a:pos x="203378" y="111477"/>
              </a:cxn>
              <a:cxn ang="0">
                <a:pos x="181963" y="103786"/>
              </a:cxn>
              <a:cxn ang="0">
                <a:pos x="159296" y="111539"/>
              </a:cxn>
              <a:cxn ang="0">
                <a:pos x="147023" y="134360"/>
              </a:cxn>
              <a:cxn ang="0">
                <a:pos x="128990" y="150115"/>
              </a:cxn>
              <a:cxn ang="0">
                <a:pos x="115777" y="144613"/>
              </a:cxn>
              <a:cxn ang="0">
                <a:pos x="110392" y="132672"/>
              </a:cxn>
              <a:cxn ang="0">
                <a:pos x="118908" y="105850"/>
              </a:cxn>
              <a:cxn ang="0">
                <a:pos x="143767" y="83279"/>
              </a:cxn>
              <a:cxn ang="0">
                <a:pos x="181963" y="74338"/>
              </a:cxn>
              <a:cxn ang="0">
                <a:pos x="217717" y="81841"/>
              </a:cxn>
              <a:cxn ang="0">
                <a:pos x="241699" y="102161"/>
              </a:cxn>
              <a:cxn ang="0">
                <a:pos x="250153" y="130046"/>
              </a:cxn>
              <a:cxn ang="0">
                <a:pos x="245331" y="150803"/>
              </a:cxn>
            </a:cxnLst>
            <a:pathLst>
              <a:path w="5758" h="5758">
                <a:moveTo>
                  <a:pt x="2879" y="0"/>
                </a:moveTo>
                <a:cubicBezTo>
                  <a:pt x="1290" y="0"/>
                  <a:pt x="0" y="1288"/>
                  <a:pt x="0" y="2878"/>
                </a:cubicBezTo>
                <a:cubicBezTo>
                  <a:pt x="0" y="4469"/>
                  <a:pt x="1290" y="5758"/>
                  <a:pt x="2879" y="5758"/>
                </a:cubicBezTo>
                <a:cubicBezTo>
                  <a:pt x="4470" y="5758"/>
                  <a:pt x="5758" y="4469"/>
                  <a:pt x="5758" y="2878"/>
                </a:cubicBezTo>
                <a:cubicBezTo>
                  <a:pt x="5758" y="1288"/>
                  <a:pt x="4470" y="0"/>
                  <a:pt x="2879" y="0"/>
                </a:cubicBezTo>
                <a:close/>
                <a:moveTo>
                  <a:pt x="3084" y="4479"/>
                </a:moveTo>
                <a:cubicBezTo>
                  <a:pt x="3017" y="4539"/>
                  <a:pt x="2940" y="4569"/>
                  <a:pt x="2852" y="4569"/>
                </a:cubicBezTo>
                <a:cubicBezTo>
                  <a:pt x="2761" y="4569"/>
                  <a:pt x="2682" y="4540"/>
                  <a:pt x="2614" y="4481"/>
                </a:cubicBezTo>
                <a:cubicBezTo>
                  <a:pt x="2547" y="4422"/>
                  <a:pt x="2513" y="4340"/>
                  <a:pt x="2513" y="4234"/>
                </a:cubicBezTo>
                <a:cubicBezTo>
                  <a:pt x="2513" y="4140"/>
                  <a:pt x="2546" y="4061"/>
                  <a:pt x="2611" y="3997"/>
                </a:cubicBezTo>
                <a:cubicBezTo>
                  <a:pt x="2677" y="3933"/>
                  <a:pt x="2757" y="3901"/>
                  <a:pt x="2852" y="3901"/>
                </a:cubicBezTo>
                <a:cubicBezTo>
                  <a:pt x="2946" y="3901"/>
                  <a:pt x="3025" y="3933"/>
                  <a:pt x="3089" y="3997"/>
                </a:cubicBezTo>
                <a:cubicBezTo>
                  <a:pt x="3153" y="4061"/>
                  <a:pt x="3185" y="4140"/>
                  <a:pt x="3185" y="4234"/>
                </a:cubicBezTo>
                <a:cubicBezTo>
                  <a:pt x="3185" y="4338"/>
                  <a:pt x="3151" y="4420"/>
                  <a:pt x="3084" y="4479"/>
                </a:cubicBezTo>
                <a:close/>
                <a:moveTo>
                  <a:pt x="3918" y="2412"/>
                </a:moveTo>
                <a:cubicBezTo>
                  <a:pt x="3867" y="2508"/>
                  <a:pt x="3806" y="2590"/>
                  <a:pt x="3735" y="2659"/>
                </a:cubicBezTo>
                <a:cubicBezTo>
                  <a:pt x="3664" y="2728"/>
                  <a:pt x="3537" y="2845"/>
                  <a:pt x="3354" y="3008"/>
                </a:cubicBezTo>
                <a:cubicBezTo>
                  <a:pt x="3304" y="3055"/>
                  <a:pt x="3263" y="3095"/>
                  <a:pt x="3233" y="3130"/>
                </a:cubicBezTo>
                <a:cubicBezTo>
                  <a:pt x="3202" y="3165"/>
                  <a:pt x="3179" y="3197"/>
                  <a:pt x="3165" y="3226"/>
                </a:cubicBezTo>
                <a:cubicBezTo>
                  <a:pt x="3150" y="3255"/>
                  <a:pt x="3138" y="3284"/>
                  <a:pt x="3130" y="3313"/>
                </a:cubicBezTo>
                <a:cubicBezTo>
                  <a:pt x="3122" y="3342"/>
                  <a:pt x="3110" y="3393"/>
                  <a:pt x="3093" y="3466"/>
                </a:cubicBezTo>
                <a:cubicBezTo>
                  <a:pt x="3065" y="3621"/>
                  <a:pt x="2976" y="3698"/>
                  <a:pt x="2828" y="3698"/>
                </a:cubicBezTo>
                <a:cubicBezTo>
                  <a:pt x="2750" y="3698"/>
                  <a:pt x="2685" y="3673"/>
                  <a:pt x="2632" y="3622"/>
                </a:cubicBezTo>
                <a:cubicBezTo>
                  <a:pt x="2579" y="3572"/>
                  <a:pt x="2553" y="3497"/>
                  <a:pt x="2553" y="3397"/>
                </a:cubicBezTo>
                <a:cubicBezTo>
                  <a:pt x="2553" y="3272"/>
                  <a:pt x="2572" y="3164"/>
                  <a:pt x="2611" y="3072"/>
                </a:cubicBezTo>
                <a:cubicBezTo>
                  <a:pt x="2650" y="2981"/>
                  <a:pt x="2701" y="2900"/>
                  <a:pt x="2765" y="2831"/>
                </a:cubicBezTo>
                <a:cubicBezTo>
                  <a:pt x="2829" y="2762"/>
                  <a:pt x="2915" y="2680"/>
                  <a:pt x="3024" y="2584"/>
                </a:cubicBezTo>
                <a:cubicBezTo>
                  <a:pt x="3119" y="2501"/>
                  <a:pt x="3188" y="2438"/>
                  <a:pt x="3231" y="2396"/>
                </a:cubicBezTo>
                <a:cubicBezTo>
                  <a:pt x="3273" y="2353"/>
                  <a:pt x="3309" y="2306"/>
                  <a:pt x="3338" y="2254"/>
                </a:cubicBezTo>
                <a:cubicBezTo>
                  <a:pt x="3367" y="2202"/>
                  <a:pt x="3381" y="2145"/>
                  <a:pt x="3381" y="2084"/>
                </a:cubicBezTo>
                <a:cubicBezTo>
                  <a:pt x="3381" y="1965"/>
                  <a:pt x="3337" y="1865"/>
                  <a:pt x="3248" y="1783"/>
                </a:cubicBezTo>
                <a:cubicBezTo>
                  <a:pt x="3160" y="1701"/>
                  <a:pt x="3046" y="1660"/>
                  <a:pt x="2906" y="1660"/>
                </a:cubicBezTo>
                <a:cubicBezTo>
                  <a:pt x="2742" y="1660"/>
                  <a:pt x="2621" y="1702"/>
                  <a:pt x="2544" y="1784"/>
                </a:cubicBezTo>
                <a:cubicBezTo>
                  <a:pt x="2467" y="1867"/>
                  <a:pt x="2401" y="1988"/>
                  <a:pt x="2348" y="2149"/>
                </a:cubicBezTo>
                <a:cubicBezTo>
                  <a:pt x="2297" y="2317"/>
                  <a:pt x="2201" y="2401"/>
                  <a:pt x="2060" y="2401"/>
                </a:cubicBezTo>
                <a:cubicBezTo>
                  <a:pt x="1976" y="2401"/>
                  <a:pt x="1906" y="2372"/>
                  <a:pt x="1849" y="2313"/>
                </a:cubicBezTo>
                <a:cubicBezTo>
                  <a:pt x="1791" y="2255"/>
                  <a:pt x="1763" y="2191"/>
                  <a:pt x="1763" y="2122"/>
                </a:cubicBezTo>
                <a:cubicBezTo>
                  <a:pt x="1763" y="1981"/>
                  <a:pt x="1808" y="1838"/>
                  <a:pt x="1899" y="1693"/>
                </a:cubicBezTo>
                <a:cubicBezTo>
                  <a:pt x="1990" y="1548"/>
                  <a:pt x="2122" y="1427"/>
                  <a:pt x="2296" y="1332"/>
                </a:cubicBezTo>
                <a:cubicBezTo>
                  <a:pt x="2470" y="1237"/>
                  <a:pt x="2674" y="1189"/>
                  <a:pt x="2906" y="1189"/>
                </a:cubicBezTo>
                <a:cubicBezTo>
                  <a:pt x="3121" y="1189"/>
                  <a:pt x="3312" y="1229"/>
                  <a:pt x="3477" y="1309"/>
                </a:cubicBezTo>
                <a:cubicBezTo>
                  <a:pt x="3642" y="1388"/>
                  <a:pt x="3770" y="1497"/>
                  <a:pt x="3860" y="1634"/>
                </a:cubicBezTo>
                <a:cubicBezTo>
                  <a:pt x="3950" y="1770"/>
                  <a:pt x="3995" y="1919"/>
                  <a:pt x="3995" y="2080"/>
                </a:cubicBezTo>
                <a:cubicBezTo>
                  <a:pt x="3995" y="2206"/>
                  <a:pt x="3969" y="2317"/>
                  <a:pt x="3918" y="2412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太阳形 1"/>
          <p:cNvSpPr/>
          <p:nvPr userDrawn="1"/>
        </p:nvSpPr>
        <p:spPr>
          <a:xfrm>
            <a:off x="247650" y="29654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3110" y="1041400"/>
            <a:ext cx="1100328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wm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8.png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9.wmf" /><Relationship Id="rId5" Type="http://schemas.openxmlformats.org/officeDocument/2006/relationships/oleObject" Target="../embeddings/oleObject2.bin" TargetMode="Internal" /><Relationship Id="rId6" Type="http://schemas.openxmlformats.org/officeDocument/2006/relationships/image" Target="../media/image10.wmf" /><Relationship Id="rId7" Type="http://schemas.openxmlformats.org/officeDocument/2006/relationships/vmlDrawing" Target="../drawings/vmlDrawing1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11.wmf" /><Relationship Id="rId4" Type="http://schemas.openxmlformats.org/officeDocument/2006/relationships/oleObject" Target="../embeddings/oleObject4.bin" TargetMode="Internal" /><Relationship Id="rId5" Type="http://schemas.openxmlformats.org/officeDocument/2006/relationships/image" Target="../media/image12.wmf" /><Relationship Id="rId6" Type="http://schemas.openxmlformats.org/officeDocument/2006/relationships/vmlDrawing" Target="../drawings/vmlDrawing2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image" Target="../media/image16.png" /><Relationship Id="rId5" Type="http://schemas.openxmlformats.org/officeDocument/2006/relationships/image" Target="../media/image17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image" Target="../media/image22.wmf" /><Relationship Id="rId11" Type="http://schemas.openxmlformats.org/officeDocument/2006/relationships/oleObject" Target="../embeddings/oleObject9.bin" TargetMode="Internal" /><Relationship Id="rId12" Type="http://schemas.openxmlformats.org/officeDocument/2006/relationships/image" Target="../media/image23.wmf" /><Relationship Id="rId13" Type="http://schemas.openxmlformats.org/officeDocument/2006/relationships/oleObject" Target="../embeddings/oleObject10.bin" TargetMode="Internal" /><Relationship Id="rId14" Type="http://schemas.openxmlformats.org/officeDocument/2006/relationships/image" Target="../media/image24.wmf" /><Relationship Id="rId15" Type="http://schemas.openxmlformats.org/officeDocument/2006/relationships/image" Target="../media/image25.png" /><Relationship Id="rId16" Type="http://schemas.openxmlformats.org/officeDocument/2006/relationships/image" Target="../media/image26.png" /><Relationship Id="rId17" Type="http://schemas.openxmlformats.org/officeDocument/2006/relationships/vmlDrawing" Target="../drawings/vmlDrawing3.vml" /><Relationship Id="rId2" Type="http://schemas.openxmlformats.org/officeDocument/2006/relationships/image" Target="../media/image18.png" /><Relationship Id="rId3" Type="http://schemas.openxmlformats.org/officeDocument/2006/relationships/oleObject" Target="../embeddings/oleObject5.bin" TargetMode="Internal" /><Relationship Id="rId4" Type="http://schemas.openxmlformats.org/officeDocument/2006/relationships/image" Target="../media/image19.wmf" /><Relationship Id="rId5" Type="http://schemas.openxmlformats.org/officeDocument/2006/relationships/oleObject" Target="../embeddings/oleObject6.bin" TargetMode="Internal" /><Relationship Id="rId6" Type="http://schemas.openxmlformats.org/officeDocument/2006/relationships/image" Target="../media/image20.wmf" /><Relationship Id="rId7" Type="http://schemas.openxmlformats.org/officeDocument/2006/relationships/oleObject" Target="../embeddings/oleObject7.bin" TargetMode="Internal" /><Relationship Id="rId8" Type="http://schemas.openxmlformats.org/officeDocument/2006/relationships/image" Target="../media/image21.wmf" /><Relationship Id="rId9" Type="http://schemas.openxmlformats.org/officeDocument/2006/relationships/oleObject" Target="../embeddings/oleObject8.bin" TargetMode="Interna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054100" y="3578860"/>
            <a:ext cx="5262245" cy="1083003"/>
          </a:xfrm>
        </p:spPr>
        <p:txBody>
          <a:bodyPr wrap="square"/>
          <a:lstStyle/>
          <a:p>
            <a:pPr algn="r"/>
            <a:r>
              <a:rPr lang="zh-CN" altLang="zh-CN" sz="3200">
                <a:latin typeface="+mn-ea"/>
                <a:ea typeface="+mn-ea"/>
              </a:rPr>
              <a:t>描绘小灯炮的伏安特性曲线&amp;测定金属的电阻率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0045" y="180241"/>
            <a:ext cx="2449830" cy="712033"/>
          </a:xfrm>
        </p:spPr>
        <p:txBody>
          <a:bodyPr wrap="square"/>
          <a:lstStyle/>
          <a:p>
            <a:r>
              <a:rPr lang="zh-CN" altLang="en-US"/>
              <a:t>游标卡尺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0045" y="1275715"/>
            <a:ext cx="11520170" cy="699135"/>
          </a:xfrm>
        </p:spPr>
        <p:txBody>
          <a:bodyPr/>
          <a:lstStyle/>
          <a:p>
            <a:r>
              <a:rPr lang="zh-CN" altLang="en-US">
                <a:solidFill>
                  <a:schemeClr val="tx1"/>
                </a:solidFill>
                <a:latin typeface="Times New Roman"/>
                <a:cs typeface="Times New Roman" panose="02020603050405020304" charset="0"/>
                <a:sym typeface="+mn-ea"/>
              </a:rPr>
              <a:t>读法：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主尺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)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整毫米数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(mm)+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游标尺）整毫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小数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</a:rPr>
              <a:t>(mm)</a:t>
            </a:r>
            <a:r>
              <a:rPr lang="zh-CN" altLang="en-US">
                <a:solidFill>
                  <a:srgbClr val="FF0000"/>
                </a:solidFill>
              </a:rPr>
              <a:t>（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精确度</a:t>
            </a:r>
            <a:r>
              <a:rPr lang="en-US" altLang="zh-CN">
                <a:solidFill>
                  <a:srgbClr val="FF0000"/>
                </a:solidFill>
                <a:latin typeface="Arial" pitchFamily="34" charset="0"/>
                <a:sym typeface="+mn-ea"/>
              </a:rPr>
              <a:t>×N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</a:p>
          <a:p>
            <a:r>
              <a:rPr lang="zh-CN" altLang="en-US">
                <a:solidFill>
                  <a:srgbClr val="FF0000"/>
                </a:solidFill>
              </a:rPr>
              <a:t>          </a:t>
            </a:r>
            <a:r>
              <a:rPr lang="en-US" altLang="zh-CN">
                <a:solidFill>
                  <a:srgbClr val="FF0000"/>
                </a:solidFill>
                <a:latin typeface="Arial" pitchFamily="34" charset="0"/>
                <a:sym typeface="+mn-ea"/>
              </a:rPr>
              <a:t>N</a:t>
            </a:r>
            <a:r>
              <a:rPr lang="zh-CN" altLang="en-US">
                <a:latin typeface="Arial" pitchFamily="34" charset="0"/>
                <a:sym typeface="+mn-ea"/>
              </a:rPr>
              <a:t>是指从游标尺上读出与主尺上某一刻度线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对齐</a:t>
            </a:r>
            <a:r>
              <a:rPr lang="zh-CN" altLang="en-US">
                <a:latin typeface="Arial" pitchFamily="34" charset="0"/>
                <a:sym typeface="+mn-ea"/>
              </a:rPr>
              <a:t>的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游标</a:t>
            </a:r>
            <a:r>
              <a:rPr lang="zh-CN" altLang="en-US">
                <a:solidFill>
                  <a:schemeClr val="tx1"/>
                </a:solidFill>
                <a:latin typeface="Arial" pitchFamily="34" charset="0"/>
                <a:sym typeface="+mn-ea"/>
              </a:rPr>
              <a:t>的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第</a:t>
            </a:r>
            <a:r>
              <a:rPr lang="en-US" altLang="zh-CN">
                <a:solidFill>
                  <a:srgbClr val="FF0000"/>
                </a:solidFill>
                <a:latin typeface="Arial" pitchFamily="34" charset="0"/>
                <a:sym typeface="+mn-ea"/>
              </a:rPr>
              <a:t>N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根</a:t>
            </a:r>
            <a:endParaRPr lang="zh-CN" altLang="en-US"/>
          </a:p>
          <a:p>
            <a:endParaRPr lang="zh-CN" altLang="en-US">
              <a:solidFill>
                <a:srgbClr val="FF0000"/>
              </a:solidFill>
            </a:endParaRPr>
          </a:p>
          <a:p>
            <a:endParaRPr lang="zh-CN" altLang="en-US" b="1">
              <a:solidFill>
                <a:schemeClr val="tx2"/>
              </a:solidFill>
              <a:latin typeface="Times New Roman"/>
              <a:ea typeface="华文新魏" pitchFamily="2" charset="-122"/>
            </a:endParaRPr>
          </a:p>
          <a:p>
            <a:endParaRPr lang="zh-CN" altLang="en-US">
              <a:solidFill>
                <a:srgbClr val="0000CC"/>
              </a:solidFill>
              <a:latin typeface="Times New Roman"/>
              <a:ea typeface="Times New Roman" panose="02020603050405020304" charset="0"/>
            </a:endParaRPr>
          </a:p>
          <a:p>
            <a:endParaRPr kumimoji="0" lang="zh-CN" altLang="en-US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  <a:p>
            <a:endParaRPr lang="en-US" altLang="zh-CN"/>
          </a:p>
        </p:txBody>
      </p:sp>
      <p:grpSp>
        <p:nvGrpSpPr>
          <p:cNvPr id="78" name="组合 77"/>
          <p:cNvGrpSpPr/>
          <p:nvPr/>
        </p:nvGrpSpPr>
        <p:grpSpPr>
          <a:xfrm>
            <a:off x="1778000" y="2642870"/>
            <a:ext cx="8828405" cy="3392170"/>
            <a:chOff x="2776" y="4460"/>
            <a:chExt cx="13903" cy="5342"/>
          </a:xfrm>
        </p:grpSpPr>
        <p:grpSp>
          <p:nvGrpSpPr>
            <p:cNvPr id="7" name="Group 21"/>
            <p:cNvGrpSpPr/>
            <p:nvPr/>
          </p:nvGrpSpPr>
          <p:grpSpPr>
            <a:xfrm>
              <a:off x="2776" y="5263"/>
              <a:ext cx="13545" cy="1927"/>
              <a:chExt cx="13556" cy="1928"/>
            </a:xfrm>
          </p:grpSpPr>
          <p:sp>
            <p:nvSpPr>
              <p:cNvPr id="8" name="Line 22"/>
              <p:cNvSpPr>
                <a:spLocks noChangeShapeType="1"/>
              </p:cNvSpPr>
              <p:nvPr/>
            </p:nvSpPr>
            <p:spPr bwMode="auto">
              <a:xfrm>
                <a:off x="0" y="1927"/>
                <a:ext cx="13557" cy="0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" name="Group 23"/>
              <p:cNvGrpSpPr/>
              <p:nvPr/>
            </p:nvGrpSpPr>
            <p:grpSpPr>
              <a:xfrm>
                <a:off x="908" y="0"/>
                <a:ext cx="11685" cy="1929"/>
                <a:chExt cx="4290" cy="912"/>
              </a:xfrm>
            </p:grpSpPr>
            <p:grpSp>
              <p:nvGrpSpPr>
                <p:cNvPr id="10" name="Group 24"/>
                <p:cNvGrpSpPr/>
                <p:nvPr/>
              </p:nvGrpSpPr>
              <p:grpSpPr>
                <a:xfrm>
                  <a:off x="0" y="0"/>
                  <a:ext cx="2274" cy="912"/>
                  <a:chExt cx="4482" cy="912"/>
                </a:xfrm>
              </p:grpSpPr>
              <p:sp>
                <p:nvSpPr>
                  <p:cNvPr id="22" name="Line 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0" y="288"/>
                    <a:ext cx="0" cy="624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" name="Line 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14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" name="Line 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34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" name="Line 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18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" name="Line 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35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" name="Line 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34" y="0"/>
                    <a:ext cx="0" cy="912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" name="Line 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66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" name="Line 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50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" name="Line 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34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" name="Line 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63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" name="Line 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482" y="432"/>
                    <a:ext cx="0" cy="48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" name="Line 36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4045" y="288"/>
                    <a:ext cx="0" cy="624"/>
                  </a:xfrm>
                  <a:prstGeom prst="line">
                    <a:avLst/>
                  </a:prstGeom>
                  <a:noFill/>
                  <a:ln w="5715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2" name="Group 37"/>
                <p:cNvGrpSpPr/>
                <p:nvPr/>
              </p:nvGrpSpPr>
              <p:grpSpPr>
                <a:xfrm>
                  <a:off x="2034" y="0"/>
                  <a:ext cx="2256" cy="912"/>
                  <a:chExt cx="4482" cy="912"/>
                </a:xfrm>
              </p:grpSpPr>
              <p:sp>
                <p:nvSpPr>
                  <p:cNvPr id="13" name="Line 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0" y="288"/>
                    <a:ext cx="0" cy="624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" name="Line 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14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" name="Line 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34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" name="Line 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18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" name="Line 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35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" name="Line 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34" y="0"/>
                    <a:ext cx="0" cy="912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" name="Line 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66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" name="Line 4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50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" name="Line 4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34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" name="Line 4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63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" name="Line 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482" y="432"/>
                    <a:ext cx="0" cy="480"/>
                  </a:xfrm>
                  <a:prstGeom prst="line">
                    <a:avLst/>
                  </a:prstGeom>
                  <a:noFill/>
                  <a:ln w="762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" name="Line 49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4045" y="288"/>
                    <a:ext cx="0" cy="624"/>
                  </a:xfrm>
                  <a:prstGeom prst="line">
                    <a:avLst/>
                  </a:prstGeom>
                  <a:noFill/>
                  <a:ln w="5715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40" name="Text Box 5"/>
            <p:cNvSpPr txBox="1">
              <a:spLocks noChangeArrowheads="1"/>
            </p:cNvSpPr>
            <p:nvPr/>
          </p:nvSpPr>
          <p:spPr bwMode="auto">
            <a:xfrm>
              <a:off x="6184" y="4575"/>
              <a:ext cx="683" cy="77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6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  <p:sp>
          <p:nvSpPr>
            <p:cNvPr id="41" name="Text Box 77"/>
            <p:cNvSpPr txBox="1">
              <a:spLocks noChangeArrowheads="1"/>
            </p:cNvSpPr>
            <p:nvPr/>
          </p:nvSpPr>
          <p:spPr bwMode="auto">
            <a:xfrm>
              <a:off x="11584" y="4460"/>
              <a:ext cx="683" cy="77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6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  <p:sp>
          <p:nvSpPr>
            <p:cNvPr id="42" name="Text Box 3"/>
            <p:cNvSpPr txBox="1">
              <a:spLocks noChangeArrowheads="1"/>
            </p:cNvSpPr>
            <p:nvPr/>
          </p:nvSpPr>
          <p:spPr bwMode="auto">
            <a:xfrm>
              <a:off x="12884" y="4995"/>
              <a:ext cx="1560" cy="77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6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主尺</a:t>
              </a:r>
            </a:p>
          </p:txBody>
        </p:sp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14444" y="4803"/>
              <a:ext cx="1250" cy="77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6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cm</a:t>
              </a:r>
            </a:p>
          </p:txBody>
        </p:sp>
        <p:grpSp>
          <p:nvGrpSpPr>
            <p:cNvPr id="46" name="Group 50"/>
            <p:cNvGrpSpPr/>
            <p:nvPr/>
          </p:nvGrpSpPr>
          <p:grpSpPr>
            <a:xfrm>
              <a:off x="4454" y="7190"/>
              <a:ext cx="10560" cy="2043"/>
              <a:chExt cx="3936" cy="817"/>
            </a:xfrm>
          </p:grpSpPr>
          <p:grpSp>
            <p:nvGrpSpPr>
              <p:cNvPr id="47" name="Group 51"/>
              <p:cNvGrpSpPr/>
              <p:nvPr/>
            </p:nvGrpSpPr>
            <p:grpSpPr>
              <a:xfrm>
                <a:off x="1968" y="0"/>
                <a:ext cx="1968" cy="817"/>
                <a:chExt cx="3670" cy="817"/>
              </a:xfrm>
            </p:grpSpPr>
            <p:sp>
              <p:nvSpPr>
                <p:cNvPr id="55" name="Line 52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3670" y="1"/>
                  <a:ext cx="0" cy="816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6" name="Line 53"/>
                <p:cNvSpPr>
                  <a:spLocks noChangeShapeType="1"/>
                </p:cNvSpPr>
                <p:nvPr/>
              </p:nvSpPr>
              <p:spPr bwMode="auto">
                <a:xfrm rot="10800000">
                  <a:off x="0" y="1"/>
                  <a:ext cx="3670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7" name="Line 54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3303" y="0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8" name="Line 55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2936" y="0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9" name="Line 56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2592" y="0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" name="Line 57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2203" y="0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" name="Line 58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1836" y="0"/>
                  <a:ext cx="0" cy="60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" name="Line 59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1469" y="0"/>
                  <a:ext cx="0" cy="386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" name="Line 60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1102" y="1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" name="Line 61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735" y="1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" name="Line 62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369" y="1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" name="Line 63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2" y="1"/>
                  <a:ext cx="0" cy="773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8" name="Group 64"/>
              <p:cNvGrpSpPr/>
              <p:nvPr/>
            </p:nvGrpSpPr>
            <p:grpSpPr>
              <a:xfrm>
                <a:off x="0" y="0"/>
                <a:ext cx="1968" cy="817"/>
                <a:chExt cx="3670" cy="817"/>
              </a:xfrm>
            </p:grpSpPr>
            <p:sp>
              <p:nvSpPr>
                <p:cNvPr id="49" name="Line 65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3670" y="1"/>
                  <a:ext cx="0" cy="816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" name="Line 66"/>
                <p:cNvSpPr>
                  <a:spLocks noChangeShapeType="1"/>
                </p:cNvSpPr>
                <p:nvPr/>
              </p:nvSpPr>
              <p:spPr bwMode="auto">
                <a:xfrm rot="10800000">
                  <a:off x="0" y="1"/>
                  <a:ext cx="3670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" name="Line 67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3303" y="0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" name="Line 68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2936" y="0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" name="Line 69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2592" y="0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" name="Line 70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2203" y="0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" name="Line 71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1836" y="0"/>
                  <a:ext cx="0" cy="60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" name="Line 72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1469" y="0"/>
                  <a:ext cx="0" cy="386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" name="Line 73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1102" y="1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" name="Line 74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735" y="1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" name="Line 75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369" y="1"/>
                  <a:ext cx="0" cy="42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" name="Line 76"/>
                <p:cNvSpPr>
                  <a:spLocks noChangeShapeType="1"/>
                </p:cNvSpPr>
                <p:nvPr/>
              </p:nvSpPr>
              <p:spPr bwMode="auto">
                <a:xfrm rot="10800000" flipH="1">
                  <a:off x="2" y="1"/>
                  <a:ext cx="0" cy="773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73" name="Text Box 7"/>
            <p:cNvSpPr txBox="1">
              <a:spLocks noChangeArrowheads="1"/>
            </p:cNvSpPr>
            <p:nvPr/>
          </p:nvSpPr>
          <p:spPr bwMode="auto">
            <a:xfrm>
              <a:off x="15359" y="7478"/>
              <a:ext cx="1320" cy="67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2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游标</a:t>
              </a: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4151" y="9126"/>
              <a:ext cx="11529" cy="676"/>
              <a:chOff x="4079" y="10878"/>
              <a:chExt cx="11529" cy="676"/>
            </a:xfrm>
          </p:grpSpPr>
          <p:sp>
            <p:nvSpPr>
              <p:cNvPr id="74" name="Text Box 6"/>
              <p:cNvSpPr txBox="1">
                <a:spLocks noChangeArrowheads="1"/>
              </p:cNvSpPr>
              <p:nvPr/>
            </p:nvSpPr>
            <p:spPr bwMode="auto">
              <a:xfrm>
                <a:off x="9184" y="10878"/>
                <a:ext cx="905" cy="67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</a:t>
                </a:r>
              </a:p>
            </p:txBody>
          </p:sp>
          <p:sp>
            <p:nvSpPr>
              <p:cNvPr id="75" name="Text Box 83"/>
              <p:cNvSpPr txBox="1">
                <a:spLocks noChangeArrowheads="1"/>
              </p:cNvSpPr>
              <p:nvPr/>
            </p:nvSpPr>
            <p:spPr bwMode="auto">
              <a:xfrm>
                <a:off x="14704" y="10878"/>
                <a:ext cx="905" cy="67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</a:t>
                </a:r>
              </a:p>
            </p:txBody>
          </p:sp>
          <p:sp>
            <p:nvSpPr>
              <p:cNvPr id="76" name="Text Box 6"/>
              <p:cNvSpPr txBox="1">
                <a:spLocks noChangeArrowheads="1"/>
              </p:cNvSpPr>
              <p:nvPr/>
            </p:nvSpPr>
            <p:spPr bwMode="auto">
              <a:xfrm>
                <a:off x="4079" y="10878"/>
                <a:ext cx="756" cy="67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</a:p>
            </p:txBody>
          </p:sp>
        </p:grpSp>
      </p:grpSp>
      <p:sp>
        <p:nvSpPr>
          <p:cNvPr id="5175" name="直接连接符 5174"/>
          <p:cNvSpPr/>
          <p:nvPr/>
        </p:nvSpPr>
        <p:spPr>
          <a:xfrm>
            <a:off x="2716530" y="2952750"/>
            <a:ext cx="635" cy="55118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79" name="直接连接符 78"/>
          <p:cNvSpPr/>
          <p:nvPr/>
        </p:nvSpPr>
        <p:spPr>
          <a:xfrm rot="10800000">
            <a:off x="4530725" y="5330825"/>
            <a:ext cx="635" cy="55118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80" name="文本框 79"/>
          <p:cNvSpPr txBox="1"/>
          <p:nvPr/>
        </p:nvSpPr>
        <p:spPr>
          <a:xfrm>
            <a:off x="3420745" y="6193155"/>
            <a:ext cx="5114925" cy="4914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600" b="1">
                <a:solidFill>
                  <a:srgbClr val="FF0000"/>
                </a:solidFill>
              </a:rPr>
              <a:t>26 mm + 5</a:t>
            </a:r>
            <a:r>
              <a:rPr lang="en-US" altLang="zh-CN" sz="2600" b="1">
                <a:solidFill>
                  <a:srgbClr val="FF0000"/>
                </a:solidFill>
                <a:latin typeface="Arial" pitchFamily="34" charset="0"/>
              </a:rPr>
              <a:t>×0.05 mm = 26.25 mm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4393"/>
            <a:ext cx="2011045" cy="638015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游标卡尺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335915" y="1072515"/>
            <a:ext cx="11520170" cy="699135"/>
          </a:xfrm>
        </p:spPr>
        <p:txBody>
          <a:bodyPr/>
          <a:lstStyle/>
          <a:p>
            <a:r>
              <a:rPr lang="zh-CN" altLang="en-US">
                <a:sym typeface="+mn-ea"/>
              </a:rPr>
              <a:t>游标卡</a:t>
            </a:r>
            <a:r>
              <a:rPr lang="zh-CN" altLang="en-US">
                <a:solidFill>
                  <a:schemeClr val="tx1"/>
                </a:solidFill>
                <a:latin typeface="Times New Roman"/>
                <a:cs typeface="Times New Roman" panose="02020603050405020304" charset="0"/>
                <a:sym typeface="+mn-ea"/>
              </a:rPr>
              <a:t>读法：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(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主尺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>
                <a:solidFill>
                  <a:srgbClr val="FF0000"/>
                </a:solidFill>
              </a:rPr>
              <a:t>整毫米数</a:t>
            </a:r>
            <a:r>
              <a:rPr lang="en-US" altLang="zh-CN">
                <a:solidFill>
                  <a:srgbClr val="FF0000"/>
                </a:solidFill>
              </a:rPr>
              <a:t>(mm)+</a:t>
            </a:r>
            <a:r>
              <a:rPr lang="zh-CN" altLang="en-US">
                <a:solidFill>
                  <a:srgbClr val="FF0000"/>
                </a:solidFill>
              </a:rPr>
              <a:t>（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游标尺）整毫</a:t>
            </a:r>
            <a:r>
              <a:rPr lang="zh-CN" altLang="en-US">
                <a:solidFill>
                  <a:srgbClr val="FF0000"/>
                </a:solidFill>
              </a:rPr>
              <a:t>小数</a:t>
            </a:r>
            <a:r>
              <a:rPr lang="en-US" altLang="zh-CN">
                <a:solidFill>
                  <a:srgbClr val="FF0000"/>
                </a:solidFill>
              </a:rPr>
              <a:t>(mm)</a:t>
            </a:r>
            <a:r>
              <a:rPr lang="zh-CN" altLang="en-US">
                <a:solidFill>
                  <a:srgbClr val="FF0000"/>
                </a:solidFill>
              </a:rPr>
              <a:t>（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精确度</a:t>
            </a:r>
            <a:r>
              <a:rPr lang="en-US" altLang="zh-CN">
                <a:solidFill>
                  <a:srgbClr val="FF0000"/>
                </a:solidFill>
                <a:latin typeface="Arial" pitchFamily="34" charset="0"/>
                <a:sym typeface="+mn-ea"/>
              </a:rPr>
              <a:t>×N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</a:p>
          <a:p>
            <a:r>
              <a:rPr lang="zh-CN" altLang="en-US">
                <a:solidFill>
                  <a:srgbClr val="FF0000"/>
                </a:solidFill>
              </a:rPr>
              <a:t>                       </a:t>
            </a:r>
            <a:r>
              <a:rPr lang="en-US" altLang="zh-CN">
                <a:solidFill>
                  <a:srgbClr val="FF0000"/>
                </a:solidFill>
                <a:latin typeface="Arial" pitchFamily="34" charset="0"/>
                <a:sym typeface="+mn-ea"/>
              </a:rPr>
              <a:t>N</a:t>
            </a:r>
            <a:r>
              <a:rPr lang="zh-CN" altLang="en-US">
                <a:latin typeface="Arial" pitchFamily="34" charset="0"/>
                <a:sym typeface="+mn-ea"/>
              </a:rPr>
              <a:t>是指从游标尺上读出与主尺上某一刻度线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对齐</a:t>
            </a:r>
            <a:r>
              <a:rPr lang="zh-CN" altLang="en-US">
                <a:latin typeface="Arial" pitchFamily="34" charset="0"/>
                <a:sym typeface="+mn-ea"/>
              </a:rPr>
              <a:t>的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游标</a:t>
            </a:r>
            <a:r>
              <a:rPr lang="zh-CN" altLang="en-US">
                <a:solidFill>
                  <a:schemeClr val="tx1"/>
                </a:solidFill>
                <a:latin typeface="Arial" pitchFamily="34" charset="0"/>
                <a:sym typeface="+mn-ea"/>
              </a:rPr>
              <a:t>的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第</a:t>
            </a:r>
            <a:r>
              <a:rPr lang="en-US" altLang="zh-CN">
                <a:solidFill>
                  <a:srgbClr val="FF0000"/>
                </a:solidFill>
                <a:latin typeface="Arial" pitchFamily="34" charset="0"/>
                <a:sym typeface="+mn-ea"/>
              </a:rPr>
              <a:t>N</a:t>
            </a:r>
            <a:r>
              <a:rPr lang="zh-CN" altLang="en-US">
                <a:solidFill>
                  <a:srgbClr val="FF0000"/>
                </a:solidFill>
                <a:latin typeface="Arial" pitchFamily="34" charset="0"/>
                <a:sym typeface="+mn-ea"/>
              </a:rPr>
              <a:t>根</a:t>
            </a:r>
            <a:endParaRPr lang="zh-CN" altLang="en-US"/>
          </a:p>
          <a:p>
            <a:endParaRPr lang="zh-CN" altLang="en-US">
              <a:solidFill>
                <a:srgbClr val="FF0000"/>
              </a:solidFill>
            </a:endParaRPr>
          </a:p>
          <a:p>
            <a:endParaRPr lang="zh-CN" altLang="en-US" b="1">
              <a:solidFill>
                <a:schemeClr val="tx2"/>
              </a:solidFill>
              <a:latin typeface="Times New Roman"/>
              <a:ea typeface="华文新魏" pitchFamily="2" charset="-122"/>
            </a:endParaRPr>
          </a:p>
          <a:p>
            <a:endParaRPr lang="zh-CN" altLang="en-US">
              <a:solidFill>
                <a:srgbClr val="0000CC"/>
              </a:solidFill>
              <a:latin typeface="Times New Roman"/>
              <a:ea typeface="Times New Roman" panose="02020603050405020304" charset="0"/>
            </a:endParaRPr>
          </a:p>
          <a:p>
            <a:endParaRPr kumimoji="0" lang="zh-CN" altLang="en-US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  <a:p>
            <a:endParaRPr lang="en-US" altLang="zh-CN"/>
          </a:p>
        </p:txBody>
      </p:sp>
      <p:grpSp>
        <p:nvGrpSpPr>
          <p:cNvPr id="7" name="组合 6"/>
          <p:cNvGrpSpPr/>
          <p:nvPr/>
        </p:nvGrpSpPr>
        <p:grpSpPr>
          <a:xfrm>
            <a:off x="608965" y="2570480"/>
            <a:ext cx="5278120" cy="2006600"/>
            <a:chOff x="368" y="5574"/>
            <a:chExt cx="8312" cy="3160"/>
          </a:xfrm>
        </p:grpSpPr>
        <p:pic>
          <p:nvPicPr>
            <p:cNvPr id="12294" name="图片 1" descr="D:\2015创新设计一轮\Word版教师文档\W1027.TIF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68" y="5574"/>
              <a:ext cx="7634" cy="215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6" name="TextBox 4"/>
            <p:cNvSpPr txBox="1"/>
            <p:nvPr/>
          </p:nvSpPr>
          <p:spPr>
            <a:xfrm>
              <a:off x="630" y="8009"/>
              <a:ext cx="5215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Times New Roman"/>
                  <a:cs typeface="Times New Roman" panose="02020603050405020304" charset="0"/>
                </a:rPr>
                <a:t>测量值：                  </a:t>
              </a:r>
              <a:endParaRPr lang="zh-CN" altLang="en-US" sz="2400" b="1">
                <a:latin typeface="Times New Roman"/>
                <a:ea typeface="Times New Roman" panose="02020603050405020304" charset="0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 flipV="1">
              <a:off x="2616" y="8665"/>
              <a:ext cx="6064" cy="2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6316980" y="2498725"/>
            <a:ext cx="5564505" cy="2159635"/>
            <a:chOff x="9948" y="3935"/>
            <a:chExt cx="8763" cy="3401"/>
          </a:xfrm>
        </p:grpSpPr>
        <p:pic>
          <p:nvPicPr>
            <p:cNvPr id="12295" name="图片 3" descr="D:\2015创新设计一轮\Word版教师文档\W1028.TIF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0230" y="3935"/>
              <a:ext cx="8357" cy="23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8" name="TextBox 6"/>
            <p:cNvSpPr txBox="1"/>
            <p:nvPr/>
          </p:nvSpPr>
          <p:spPr>
            <a:xfrm>
              <a:off x="9948" y="6611"/>
              <a:ext cx="589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Times New Roman"/>
                  <a:cs typeface="Times New Roman" panose="02020603050405020304" charset="0"/>
                </a:rPr>
                <a:t>测量值：                       </a:t>
              </a:r>
              <a:endParaRPr lang="zh-CN" altLang="en-US" sz="2400" b="1">
                <a:latin typeface="Times New Roman"/>
                <a:ea typeface="Times New Roman" panose="02020603050405020304" charset="0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12181" y="7160"/>
              <a:ext cx="6530" cy="4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220980" y="4912360"/>
            <a:ext cx="11497945" cy="1657350"/>
            <a:chOff x="369" y="8249"/>
            <a:chExt cx="18107" cy="261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/>
            <a:srcRect r="32874"/>
            <a:stretch>
              <a:fillRect/>
            </a:stretch>
          </p:blipFill>
          <p:spPr>
            <a:xfrm>
              <a:off x="369" y="8249"/>
              <a:ext cx="10679" cy="2610"/>
            </a:xfrm>
            <a:prstGeom prst="rect">
              <a:avLst/>
            </a:prstGeom>
          </p:spPr>
        </p:pic>
        <p:sp>
          <p:nvSpPr>
            <p:cNvPr id="15" name="TextBox 6"/>
            <p:cNvSpPr txBox="1"/>
            <p:nvPr/>
          </p:nvSpPr>
          <p:spPr>
            <a:xfrm>
              <a:off x="9969" y="9717"/>
              <a:ext cx="589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Times New Roman"/>
                  <a:cs typeface="Times New Roman" panose="02020603050405020304" charset="0"/>
                </a:rPr>
                <a:t>测量值：                       </a:t>
              </a:r>
              <a:endParaRPr lang="zh-CN" altLang="en-US" sz="2400" b="1">
                <a:latin typeface="Times New Roman"/>
                <a:ea typeface="Times New Roman" panose="0202060305040502030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2202" y="10442"/>
              <a:ext cx="6274" cy="9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2049780" y="4010660"/>
            <a:ext cx="3617595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200" b="1">
                <a:solidFill>
                  <a:srgbClr val="FF0000"/>
                </a:solidFill>
                <a:cs typeface="+mn-lt"/>
              </a:rPr>
              <a:t>11mm + 4</a:t>
            </a:r>
            <a:r>
              <a:rPr lang="en-US" altLang="zh-CN" sz="2200" b="1">
                <a:solidFill>
                  <a:srgbClr val="FF0000"/>
                </a:solidFill>
                <a:cs typeface="+mn-lt"/>
                <a:sym typeface="+mn-ea"/>
              </a:rPr>
              <a:t>×0.1mm = 11.4mm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7734935" y="4116705"/>
            <a:ext cx="4068445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200" b="1">
                <a:solidFill>
                  <a:srgbClr val="FF0000"/>
                </a:solidFill>
                <a:cs typeface="+mn-lt"/>
              </a:rPr>
              <a:t>10mm +</a:t>
            </a:r>
            <a:r>
              <a:rPr lang="en-US" altLang="zh-CN" sz="2200" b="1">
                <a:cs typeface="+mn-lt"/>
              </a:rPr>
              <a:t> </a:t>
            </a:r>
            <a:r>
              <a:rPr lang="en-US" altLang="zh-CN" sz="2200" b="1">
                <a:solidFill>
                  <a:srgbClr val="FF0000"/>
                </a:solidFill>
                <a:cs typeface="+mn-lt"/>
              </a:rPr>
              <a:t>12</a:t>
            </a:r>
            <a:r>
              <a:rPr lang="en-US" altLang="zh-CN" sz="2200" b="1">
                <a:solidFill>
                  <a:srgbClr val="FF0000"/>
                </a:solidFill>
                <a:cs typeface="+mn-lt"/>
                <a:sym typeface="+mn-ea"/>
              </a:rPr>
              <a:t>×0.05mm = 10.60mm</a:t>
            </a:r>
            <a:endParaRPr lang="en-US" altLang="zh-CN" sz="2200" b="1">
              <a:cs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34935" y="5844540"/>
            <a:ext cx="4068445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200" b="1">
                <a:solidFill>
                  <a:srgbClr val="FF0000"/>
                </a:solidFill>
                <a:cs typeface="+mn-lt"/>
              </a:rPr>
              <a:t>10mm +</a:t>
            </a:r>
            <a:r>
              <a:rPr lang="en-US" altLang="zh-CN" sz="2200" b="1">
                <a:cs typeface="+mn-lt"/>
              </a:rPr>
              <a:t> </a:t>
            </a:r>
            <a:r>
              <a:rPr lang="en-US" altLang="zh-CN" sz="2200" b="1">
                <a:solidFill>
                  <a:srgbClr val="FF0000"/>
                </a:solidFill>
                <a:cs typeface="+mn-lt"/>
              </a:rPr>
              <a:t>26</a:t>
            </a:r>
            <a:r>
              <a:rPr lang="en-US" altLang="zh-CN" sz="2200" b="1">
                <a:solidFill>
                  <a:srgbClr val="FF0000"/>
                </a:solidFill>
                <a:cs typeface="+mn-lt"/>
                <a:sym typeface="+mn-ea"/>
              </a:rPr>
              <a:t>×0.02mm = 10.52mm</a:t>
            </a:r>
            <a:endParaRPr lang="en-US" altLang="zh-CN" sz="2200" b="1">
              <a:cs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1"/>
      <p:bldP spid="22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0045" y="179666"/>
            <a:ext cx="2581910" cy="712549"/>
          </a:xfrm>
        </p:spPr>
        <p:txBody>
          <a:bodyPr wrap="square"/>
          <a:lstStyle/>
          <a:p>
            <a:r>
              <a:rPr lang="zh-CN" altLang="en-US"/>
              <a:t>螺旋测微器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0045" y="1259840"/>
            <a:ext cx="11520170" cy="1500505"/>
          </a:xfrm>
        </p:spPr>
        <p:txBody>
          <a:bodyPr/>
          <a:lstStyle/>
          <a:p>
            <a:r>
              <a:rPr lang="zh-CN" altLang="en-US">
                <a:solidFill>
                  <a:schemeClr val="tx1"/>
                </a:solidFill>
                <a:latin typeface="Times New Roman"/>
                <a:cs typeface="Times New Roman" panose="02020603050405020304" charset="0"/>
                <a:sym typeface="+mn-ea"/>
              </a:rPr>
              <a:t>读法：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测量值（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mm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=</a:t>
            </a:r>
            <a:r>
              <a:rPr lang="zh-CN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固定刻度数（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mm</a:t>
            </a:r>
            <a:r>
              <a:rPr lang="zh-CN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）（注意半毫米刻度线是否露出）  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	 +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可动刻度数（估读到下一位）×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0.01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mm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>
              <a:solidFill>
                <a:srgbClr val="FF0000"/>
              </a:solidFill>
              <a:latin typeface="Times New Roman"/>
              <a:ea typeface="Times New Roman" panose="02020603050405020304" charset="0"/>
            </a:endParaRPr>
          </a:p>
          <a:p>
            <a:endParaRPr lang="zh-CN" altLang="en-US">
              <a:latin typeface="Times New Roman"/>
              <a:cs typeface="Times New Roman" panose="02020603050405020304" charset="0"/>
              <a:sym typeface="+mn-ea"/>
            </a:endParaRPr>
          </a:p>
          <a:p>
            <a:endParaRPr lang="zh-CN" altLang="en-US">
              <a:latin typeface="Times New Roman"/>
              <a:cs typeface="Times New Roman" panose="02020603050405020304" charset="0"/>
              <a:sym typeface="+mn-ea"/>
            </a:endParaRPr>
          </a:p>
          <a:p>
            <a:endParaRPr lang="zh-CN" altLang="en-US">
              <a:latin typeface="Times New Roman"/>
              <a:cs typeface="Times New Roman" panose="02020603050405020304" charset="0"/>
              <a:sym typeface="+mn-ea"/>
            </a:endParaRPr>
          </a:p>
          <a:p>
            <a:endParaRPr lang="zh-CN" altLang="en-US">
              <a:latin typeface="Times New Roman"/>
              <a:cs typeface="Times New Roman" panose="02020603050405020304" charset="0"/>
              <a:sym typeface="+mn-ea"/>
            </a:endParaRPr>
          </a:p>
          <a:p>
            <a:endParaRPr lang="zh-CN" altLang="en-US">
              <a:latin typeface="Times New Roman"/>
              <a:ea typeface="Times New Roman" panose="02020603050405020304" charset="0"/>
            </a:endParaRPr>
          </a:p>
          <a:p>
            <a:endParaRPr lang="zh-CN" altLang="en-US" b="1">
              <a:latin typeface="Times New Roman"/>
              <a:ea typeface="Times New Roman" panose="02020603050405020304" charset="0"/>
            </a:endParaRPr>
          </a:p>
          <a:p>
            <a:endParaRPr lang="zh-CN" altLang="en-US" b="1">
              <a:latin typeface="Times New Roman"/>
              <a:ea typeface="Times New Roman" panose="02020603050405020304" charset="0"/>
            </a:endParaRPr>
          </a:p>
          <a:p>
            <a:endParaRPr lang="zh-CN" altLang="en-US" b="1">
              <a:latin typeface="+mn-ea"/>
            </a:endParaRPr>
          </a:p>
          <a:p>
            <a:endParaRPr lang="zh-CN" altLang="en-US" b="1"/>
          </a:p>
          <a:p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890905" y="2694305"/>
            <a:ext cx="10785475" cy="3352800"/>
            <a:chOff x="-505" y="2160"/>
            <a:chExt cx="16985" cy="5280"/>
          </a:xfrm>
        </p:grpSpPr>
        <p:sp>
          <p:nvSpPr>
            <p:cNvPr id="6148" name="直接连接符 6147"/>
            <p:cNvSpPr/>
            <p:nvPr/>
          </p:nvSpPr>
          <p:spPr>
            <a:xfrm>
              <a:off x="960" y="2520"/>
              <a:ext cx="276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49" name="直接连接符 6148"/>
            <p:cNvSpPr/>
            <p:nvPr/>
          </p:nvSpPr>
          <p:spPr>
            <a:xfrm flipH="1">
              <a:off x="3720" y="2520"/>
              <a:ext cx="0" cy="444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0" name="直接连接符 6149"/>
            <p:cNvSpPr/>
            <p:nvPr/>
          </p:nvSpPr>
          <p:spPr>
            <a:xfrm flipH="1">
              <a:off x="720" y="6960"/>
              <a:ext cx="300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1" name="直接连接符 6150"/>
            <p:cNvSpPr/>
            <p:nvPr/>
          </p:nvSpPr>
          <p:spPr>
            <a:xfrm>
              <a:off x="3720" y="3360"/>
              <a:ext cx="480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2" name="直接连接符 6151"/>
            <p:cNvSpPr/>
            <p:nvPr/>
          </p:nvSpPr>
          <p:spPr>
            <a:xfrm>
              <a:off x="3720" y="6240"/>
              <a:ext cx="492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3" name="直接连接符 6152"/>
            <p:cNvSpPr/>
            <p:nvPr/>
          </p:nvSpPr>
          <p:spPr>
            <a:xfrm>
              <a:off x="3720" y="4680"/>
              <a:ext cx="456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4" name="直接连接符 6153"/>
            <p:cNvSpPr/>
            <p:nvPr/>
          </p:nvSpPr>
          <p:spPr>
            <a:xfrm flipH="1">
              <a:off x="4800" y="4680"/>
              <a:ext cx="0" cy="120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5" name="直接连接符 6154"/>
            <p:cNvSpPr/>
            <p:nvPr/>
          </p:nvSpPr>
          <p:spPr>
            <a:xfrm flipH="1">
              <a:off x="5400" y="3840"/>
              <a:ext cx="0" cy="8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6" name="直接连接符 6155"/>
            <p:cNvSpPr/>
            <p:nvPr/>
          </p:nvSpPr>
          <p:spPr>
            <a:xfrm flipH="1">
              <a:off x="6000" y="4680"/>
              <a:ext cx="0" cy="8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7" name="直接连接符 6156"/>
            <p:cNvSpPr/>
            <p:nvPr/>
          </p:nvSpPr>
          <p:spPr>
            <a:xfrm flipH="1">
              <a:off x="7920" y="3840"/>
              <a:ext cx="0" cy="8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8" name="直接连接符 6157"/>
            <p:cNvSpPr/>
            <p:nvPr/>
          </p:nvSpPr>
          <p:spPr>
            <a:xfrm flipH="1">
              <a:off x="7320" y="4680"/>
              <a:ext cx="0" cy="8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59" name="直接连接符 6158"/>
            <p:cNvSpPr/>
            <p:nvPr/>
          </p:nvSpPr>
          <p:spPr>
            <a:xfrm flipH="1">
              <a:off x="6600" y="3840"/>
              <a:ext cx="0" cy="8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161" name="文本框 6160"/>
            <p:cNvSpPr txBox="1"/>
            <p:nvPr/>
          </p:nvSpPr>
          <p:spPr>
            <a:xfrm>
              <a:off x="4800" y="5520"/>
              <a:ext cx="60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tx1"/>
                  </a:solidFill>
                  <a:latin typeface="Times New Roman"/>
                </a:rPr>
                <a:t>0</a:t>
              </a:r>
            </a:p>
          </p:txBody>
        </p:sp>
        <p:sp>
          <p:nvSpPr>
            <p:cNvPr id="6162" name="文本框 6161"/>
            <p:cNvSpPr txBox="1"/>
            <p:nvPr/>
          </p:nvSpPr>
          <p:spPr>
            <a:xfrm>
              <a:off x="5772" y="5520"/>
              <a:ext cx="60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tx1"/>
                  </a:solidFill>
                  <a:latin typeface="Times New Roman"/>
                </a:rPr>
                <a:t>1</a:t>
              </a:r>
            </a:p>
          </p:txBody>
        </p:sp>
        <p:sp>
          <p:nvSpPr>
            <p:cNvPr id="6163" name="文本框 6162"/>
            <p:cNvSpPr txBox="1"/>
            <p:nvPr/>
          </p:nvSpPr>
          <p:spPr>
            <a:xfrm>
              <a:off x="7056" y="5544"/>
              <a:ext cx="48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tx1"/>
                  </a:solidFill>
                  <a:latin typeface="Times New Roman"/>
                </a:rPr>
                <a:t>2</a:t>
              </a:r>
            </a:p>
          </p:txBody>
        </p:sp>
        <p:sp>
          <p:nvSpPr>
            <p:cNvPr id="6164" name="圆角矩形标注 6163"/>
            <p:cNvSpPr/>
            <p:nvPr/>
          </p:nvSpPr>
          <p:spPr>
            <a:xfrm>
              <a:off x="-505" y="3660"/>
              <a:ext cx="3745" cy="2280"/>
            </a:xfrm>
            <a:prstGeom prst="wedgeRoundRectCallout">
              <a:avLst>
                <a:gd name="adj1" fmla="val 90453"/>
                <a:gd name="adj2" fmla="val 30131"/>
                <a:gd name="adj3" fmla="val 16667"/>
              </a:avLst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66"/>
                  </a:solidFill>
                </a14:hiddenFill>
              </a:ext>
            </a:extLst>
          </p:spPr>
          <p:txBody>
            <a:bodyPr/>
            <a:lstStyle/>
            <a:p>
              <a:pPr algn="ctr">
                <a:lnSpc>
                  <a:spcPct val="150000"/>
                </a:lnSpc>
              </a:pP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固定刻度：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每刻度为</a:t>
              </a:r>
              <a:r>
                <a:rPr lang="en-US" altLang="zh-CN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</a:t>
              </a: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毫米</a:t>
              </a:r>
            </a:p>
          </p:txBody>
        </p:sp>
        <p:grpSp>
          <p:nvGrpSpPr>
            <p:cNvPr id="6172" name="组合 6171"/>
            <p:cNvGrpSpPr/>
            <p:nvPr/>
          </p:nvGrpSpPr>
          <p:grpSpPr>
            <a:xfrm>
              <a:off x="8280" y="2160"/>
              <a:ext cx="4800" cy="5280"/>
              <a:chOff x="3408" y="1152"/>
              <a:chExt cx="1920" cy="2112"/>
            </a:xfrm>
          </p:grpSpPr>
          <p:grpSp>
            <p:nvGrpSpPr>
              <p:cNvPr id="6173" name="组合 6172"/>
              <p:cNvGrpSpPr/>
              <p:nvPr/>
            </p:nvGrpSpPr>
            <p:grpSpPr>
              <a:xfrm>
                <a:off x="3408" y="1152"/>
                <a:ext cx="1920" cy="2112"/>
                <a:chOff x="3696" y="1152"/>
                <a:chExt cx="1920" cy="2112"/>
              </a:xfrm>
            </p:grpSpPr>
            <p:sp>
              <p:nvSpPr>
                <p:cNvPr id="6174" name="直接连接符 6173"/>
                <p:cNvSpPr/>
                <p:nvPr/>
              </p:nvSpPr>
              <p:spPr>
                <a:xfrm flipH="1">
                  <a:off x="3696" y="1632"/>
                  <a:ext cx="0" cy="115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6175" name="直接连接符 6174"/>
                <p:cNvSpPr/>
                <p:nvPr/>
              </p:nvSpPr>
              <p:spPr>
                <a:xfrm>
                  <a:off x="3696" y="2784"/>
                  <a:ext cx="336" cy="48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6176" name="直接连接符 6175"/>
                <p:cNvSpPr/>
                <p:nvPr/>
              </p:nvSpPr>
              <p:spPr>
                <a:xfrm flipV="1">
                  <a:off x="3696" y="1152"/>
                  <a:ext cx="288" cy="48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6177" name="直接连接符 6176"/>
                <p:cNvSpPr/>
                <p:nvPr/>
              </p:nvSpPr>
              <p:spPr>
                <a:xfrm>
                  <a:off x="3984" y="1152"/>
                  <a:ext cx="1488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6178" name="直接连接符 6177"/>
                <p:cNvSpPr/>
                <p:nvPr/>
              </p:nvSpPr>
              <p:spPr>
                <a:xfrm>
                  <a:off x="4032" y="3264"/>
                  <a:ext cx="1584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grpSp>
              <p:nvGrpSpPr>
                <p:cNvPr id="6179" name="组合 6178"/>
                <p:cNvGrpSpPr/>
                <p:nvPr/>
              </p:nvGrpSpPr>
              <p:grpSpPr>
                <a:xfrm>
                  <a:off x="3696" y="1632"/>
                  <a:ext cx="288" cy="1152"/>
                  <a:chOff x="3120" y="240"/>
                  <a:chExt cx="288" cy="1152"/>
                </a:xfrm>
              </p:grpSpPr>
              <p:sp>
                <p:nvSpPr>
                  <p:cNvPr id="6180" name="直接连接符 6179"/>
                  <p:cNvSpPr/>
                  <p:nvPr/>
                </p:nvSpPr>
                <p:spPr>
                  <a:xfrm flipH="1">
                    <a:off x="3120" y="240"/>
                    <a:ext cx="0" cy="1152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1" name="直接连接符 6180"/>
                  <p:cNvSpPr/>
                  <p:nvPr/>
                </p:nvSpPr>
                <p:spPr>
                  <a:xfrm>
                    <a:off x="3120" y="288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2" name="直接连接符 6181"/>
                  <p:cNvSpPr/>
                  <p:nvPr/>
                </p:nvSpPr>
                <p:spPr>
                  <a:xfrm>
                    <a:off x="3120" y="384"/>
                    <a:ext cx="288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3" name="直接连接符 6182"/>
                  <p:cNvSpPr/>
                  <p:nvPr/>
                </p:nvSpPr>
                <p:spPr>
                  <a:xfrm>
                    <a:off x="3120" y="480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4" name="直接连接符 6183"/>
                  <p:cNvSpPr/>
                  <p:nvPr/>
                </p:nvSpPr>
                <p:spPr>
                  <a:xfrm>
                    <a:off x="3120" y="576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5" name="直接连接符 6184"/>
                  <p:cNvSpPr/>
                  <p:nvPr/>
                </p:nvSpPr>
                <p:spPr>
                  <a:xfrm>
                    <a:off x="3120" y="672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6" name="直接连接符 6185"/>
                  <p:cNvSpPr/>
                  <p:nvPr/>
                </p:nvSpPr>
                <p:spPr>
                  <a:xfrm>
                    <a:off x="3120" y="768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7" name="直接连接符 6186"/>
                  <p:cNvSpPr/>
                  <p:nvPr/>
                </p:nvSpPr>
                <p:spPr>
                  <a:xfrm>
                    <a:off x="3120" y="864"/>
                    <a:ext cx="288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8" name="直接连接符 6187"/>
                  <p:cNvSpPr/>
                  <p:nvPr/>
                </p:nvSpPr>
                <p:spPr>
                  <a:xfrm>
                    <a:off x="3120" y="960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89" name="直接连接符 6188"/>
                  <p:cNvSpPr/>
                  <p:nvPr/>
                </p:nvSpPr>
                <p:spPr>
                  <a:xfrm>
                    <a:off x="3120" y="1056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90" name="直接连接符 6189"/>
                  <p:cNvSpPr/>
                  <p:nvPr/>
                </p:nvSpPr>
                <p:spPr>
                  <a:xfrm>
                    <a:off x="3120" y="1152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91" name="直接连接符 6190"/>
                  <p:cNvSpPr/>
                  <p:nvPr/>
                </p:nvSpPr>
                <p:spPr>
                  <a:xfrm>
                    <a:off x="3120" y="1248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92" name="直接连接符 6191"/>
                  <p:cNvSpPr/>
                  <p:nvPr/>
                </p:nvSpPr>
                <p:spPr>
                  <a:xfrm>
                    <a:off x="3120" y="1344"/>
                    <a:ext cx="288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93" name="直接连接符 6192"/>
                  <p:cNvSpPr/>
                  <p:nvPr/>
                </p:nvSpPr>
                <p:spPr>
                  <a:xfrm>
                    <a:off x="3120" y="240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6194" name="直接连接符 6193"/>
                  <p:cNvSpPr/>
                  <p:nvPr/>
                </p:nvSpPr>
                <p:spPr>
                  <a:xfrm>
                    <a:off x="3120" y="1392"/>
                    <a:ext cx="192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</p:grpSp>
          <p:sp>
            <p:nvSpPr>
              <p:cNvPr id="6195" name="文本框 6194"/>
              <p:cNvSpPr txBox="1"/>
              <p:nvPr/>
            </p:nvSpPr>
            <p:spPr>
              <a:xfrm>
                <a:off x="3648" y="2120"/>
                <a:ext cx="336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chemeClr val="tx1"/>
                    </a:solidFill>
                    <a:latin typeface="Times New Roman"/>
                  </a:rPr>
                  <a:t>45</a:t>
                </a:r>
              </a:p>
            </p:txBody>
          </p:sp>
          <p:sp>
            <p:nvSpPr>
              <p:cNvPr id="6196" name="文本框 6195"/>
              <p:cNvSpPr txBox="1"/>
              <p:nvPr/>
            </p:nvSpPr>
            <p:spPr>
              <a:xfrm>
                <a:off x="3696" y="1632"/>
                <a:ext cx="240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chemeClr val="tx1"/>
                    </a:solidFill>
                    <a:latin typeface="Times New Roman"/>
                  </a:rPr>
                  <a:t>0</a:t>
                </a:r>
              </a:p>
            </p:txBody>
          </p:sp>
          <p:sp>
            <p:nvSpPr>
              <p:cNvPr id="6197" name="文本框 6196"/>
              <p:cNvSpPr txBox="1"/>
              <p:nvPr/>
            </p:nvSpPr>
            <p:spPr>
              <a:xfrm>
                <a:off x="3666" y="2590"/>
                <a:ext cx="336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chemeClr val="tx1"/>
                    </a:solidFill>
                    <a:latin typeface="Times New Roman"/>
                  </a:rPr>
                  <a:t>40</a:t>
                </a:r>
              </a:p>
            </p:txBody>
          </p:sp>
        </p:grpSp>
        <p:sp>
          <p:nvSpPr>
            <p:cNvPr id="6171" name="圆角矩形标注 6170"/>
            <p:cNvSpPr/>
            <p:nvPr/>
          </p:nvSpPr>
          <p:spPr>
            <a:xfrm>
              <a:off x="9720" y="2340"/>
              <a:ext cx="6760" cy="2040"/>
            </a:xfrm>
            <a:prstGeom prst="wedgeRoundRectCallout">
              <a:avLst>
                <a:gd name="adj1" fmla="val -45417"/>
                <a:gd name="adj2" fmla="val 119606"/>
                <a:gd name="adj3" fmla="val 16667"/>
              </a:avLst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66"/>
                  </a:solidFill>
                </a14:hiddenFill>
              </a:ext>
            </a:extLst>
          </p:spPr>
          <p:txBody>
            <a:bodyPr/>
            <a:lstStyle/>
            <a:p>
              <a:pPr algn="ctr">
                <a:lnSpc>
                  <a:spcPct val="150000"/>
                </a:lnSpc>
              </a:pP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可动刻度：</a:t>
              </a:r>
              <a:r>
                <a:rPr lang="en-US" altLang="zh-CN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50</a:t>
              </a: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等分主尺上的</a:t>
              </a:r>
              <a:r>
                <a:rPr lang="en-US" altLang="zh-CN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0.5</a:t>
              </a: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毫米，每等分为</a:t>
              </a:r>
              <a:r>
                <a:rPr lang="en-US" altLang="zh-CN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0.01</a:t>
              </a: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毫米</a:t>
              </a:r>
            </a:p>
          </p:txBody>
        </p:sp>
        <p:sp>
          <p:nvSpPr>
            <p:cNvPr id="6201" name="圆角矩形标注 6200"/>
            <p:cNvSpPr/>
            <p:nvPr/>
          </p:nvSpPr>
          <p:spPr>
            <a:xfrm>
              <a:off x="5400" y="2232"/>
              <a:ext cx="2160" cy="840"/>
            </a:xfrm>
            <a:prstGeom prst="wedgeRoundRectCallout">
              <a:avLst>
                <a:gd name="adj1" fmla="val -48564"/>
                <a:gd name="adj2" fmla="val 164285"/>
                <a:gd name="adj3" fmla="val 16667"/>
              </a:avLst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66"/>
                  </a:solidFill>
                </a14:hiddenFill>
              </a:ext>
            </a:extLst>
          </p:spPr>
          <p:txBody>
            <a:bodyPr/>
            <a:lstStyle/>
            <a:p>
              <a:pPr algn="ctr"/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半刻度</a:t>
              </a: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643505" y="6174105"/>
            <a:ext cx="5518785" cy="4914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600" b="1">
                <a:solidFill>
                  <a:srgbClr val="FF0000"/>
                </a:solidFill>
              </a:rPr>
              <a:t>2.5 mm + 46.0</a:t>
            </a:r>
            <a:r>
              <a:rPr lang="en-US" altLang="zh-CN" sz="2600" b="1">
                <a:solidFill>
                  <a:srgbClr val="FF0000"/>
                </a:solidFill>
                <a:latin typeface="Arial" pitchFamily="34" charset="0"/>
              </a:rPr>
              <a:t>×0.01mm = 2.960 mm</a:t>
            </a:r>
          </a:p>
        </p:txBody>
      </p:sp>
      <p:sp>
        <p:nvSpPr>
          <p:cNvPr id="5175" name="直接连接符 5174"/>
          <p:cNvSpPr/>
          <p:nvPr/>
        </p:nvSpPr>
        <p:spPr>
          <a:xfrm>
            <a:off x="6256020" y="3197225"/>
            <a:ext cx="635" cy="55118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5176" name="直接连接符 5175"/>
          <p:cNvSpPr/>
          <p:nvPr/>
        </p:nvSpPr>
        <p:spPr>
          <a:xfrm>
            <a:off x="5965190" y="4294505"/>
            <a:ext cx="551180" cy="63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4627"/>
            <a:ext cx="2011045" cy="637547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螺旋测微器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335915" y="1072515"/>
            <a:ext cx="11817350" cy="699135"/>
          </a:xfrm>
        </p:spPr>
        <p:txBody>
          <a:bodyPr/>
          <a:lstStyle/>
          <a:p>
            <a:r>
              <a:rPr lang="zh-CN" altLang="en-US">
                <a:sym typeface="+mn-ea"/>
              </a:rPr>
              <a:t>螺旋测微器</a:t>
            </a:r>
            <a:r>
              <a:rPr lang="zh-CN" altLang="en-US">
                <a:cs typeface="Times New Roman" panose="02020603050405020304" charset="0"/>
                <a:sym typeface="+mn-ea"/>
              </a:rPr>
              <a:t>读法：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测量值（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mm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=</a:t>
            </a:r>
            <a:r>
              <a:rPr lang="zh-CN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固定刻度数（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mm</a:t>
            </a:r>
            <a:r>
              <a:rPr lang="zh-CN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）（注意半毫米刻度线是否露出）  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	                                        +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可动刻度数（估读到下一位）×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0.01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</a:t>
            </a:r>
            <a:r>
              <a:rPr lang="en-US" altLang="zh-CN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mm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/>
          </a:p>
          <a:p>
            <a:endParaRPr lang="zh-CN" altLang="en-US">
              <a:solidFill>
                <a:srgbClr val="FF0000"/>
              </a:solidFill>
            </a:endParaRPr>
          </a:p>
          <a:p>
            <a:endParaRPr lang="zh-CN" altLang="en-US" b="1">
              <a:solidFill>
                <a:schemeClr val="tx2"/>
              </a:solidFill>
              <a:latin typeface="Times New Roman"/>
              <a:ea typeface="华文新魏" pitchFamily="2" charset="-122"/>
            </a:endParaRPr>
          </a:p>
          <a:p>
            <a:endParaRPr lang="zh-CN" altLang="en-US">
              <a:solidFill>
                <a:srgbClr val="0000CC"/>
              </a:solidFill>
              <a:latin typeface="Times New Roman"/>
              <a:ea typeface="Times New Roman" panose="02020603050405020304" charset="0"/>
            </a:endParaRPr>
          </a:p>
          <a:p>
            <a:endParaRPr kumimoji="0" lang="zh-CN" altLang="en-US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  <a:p>
            <a:endParaRPr lang="en-US" altLang="zh-CN"/>
          </a:p>
        </p:txBody>
      </p:sp>
      <p:grpSp>
        <p:nvGrpSpPr>
          <p:cNvPr id="10" name="组合 9"/>
          <p:cNvGrpSpPr/>
          <p:nvPr/>
        </p:nvGrpSpPr>
        <p:grpSpPr>
          <a:xfrm>
            <a:off x="335915" y="2672715"/>
            <a:ext cx="5862955" cy="3027045"/>
            <a:chOff x="904" y="4721"/>
            <a:chExt cx="9233" cy="4767"/>
          </a:xfrm>
        </p:grpSpPr>
        <p:pic>
          <p:nvPicPr>
            <p:cNvPr id="9227" name="Picture 2" descr="X43.TIF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869" y="4721"/>
              <a:ext cx="4537" cy="328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3" name="TextBox 6"/>
            <p:cNvSpPr txBox="1"/>
            <p:nvPr/>
          </p:nvSpPr>
          <p:spPr>
            <a:xfrm>
              <a:off x="904" y="8712"/>
              <a:ext cx="2041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Times New Roman"/>
                  <a:cs typeface="Times New Roman" panose="02020603050405020304" charset="0"/>
                </a:rPr>
                <a:t>测量值：</a:t>
              </a:r>
              <a:endParaRPr lang="zh-CN" altLang="en-US" sz="2400" b="1">
                <a:latin typeface="Times New Roman"/>
                <a:ea typeface="Times New Roman" panose="02020603050405020304" charset="0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2869" y="9439"/>
              <a:ext cx="7268" cy="4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6229350" y="2672715"/>
            <a:ext cx="5462270" cy="3024505"/>
            <a:chOff x="9447" y="4608"/>
            <a:chExt cx="8602" cy="4763"/>
          </a:xfrm>
        </p:grpSpPr>
        <p:pic>
          <p:nvPicPr>
            <p:cNvPr id="9228" name="图片 2" descr="X50.TIF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674" y="4608"/>
              <a:ext cx="4423" cy="351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5" name="TextBox 9"/>
            <p:cNvSpPr txBox="1"/>
            <p:nvPr/>
          </p:nvSpPr>
          <p:spPr>
            <a:xfrm>
              <a:off x="9447" y="8644"/>
              <a:ext cx="2041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Times New Roman"/>
                  <a:cs typeface="Times New Roman" panose="02020603050405020304" charset="0"/>
                </a:rPr>
                <a:t>测量值：</a:t>
              </a:r>
              <a:endParaRPr lang="zh-CN" altLang="en-US" sz="2400" b="1">
                <a:latin typeface="Times New Roman"/>
                <a:ea typeface="Times New Roman" panose="02020603050405020304" charset="0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11261" y="9326"/>
              <a:ext cx="6788" cy="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文本框 5"/>
          <p:cNvSpPr txBox="1"/>
          <p:nvPr/>
        </p:nvSpPr>
        <p:spPr>
          <a:xfrm>
            <a:off x="1527810" y="5207000"/>
            <a:ext cx="4487545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200" b="1">
                <a:solidFill>
                  <a:srgbClr val="FF0000"/>
                </a:solidFill>
                <a:cs typeface="+mn-lt"/>
              </a:rPr>
              <a:t>2.0 mm + 15.0×0.01mm = 2.150 mm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425690" y="5247005"/>
            <a:ext cx="4487545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200" b="1">
                <a:solidFill>
                  <a:srgbClr val="FF0000"/>
                </a:solidFill>
                <a:cs typeface="+mn-lt"/>
              </a:rPr>
              <a:t>1.5 mm + 27.6×0.01mm = 1.776 mm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60045" y="179606"/>
            <a:ext cx="2008505" cy="712033"/>
          </a:xfrm>
        </p:spPr>
        <p:txBody>
          <a:bodyPr wrap="square"/>
          <a:lstStyle/>
          <a:p>
            <a:r>
              <a:rPr lang="zh-CN" altLang="en-US"/>
              <a:t>电表改装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836295" y="1107440"/>
            <a:ext cx="11043920" cy="668655"/>
          </a:xfrm>
        </p:spPr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如何把微小量程表头改装成较大量程电压表或电流表？</a:t>
            </a:r>
            <a:endParaRPr lang="en-US" altLang="zh-CN" b="1">
              <a:latin typeface="Times New Roman"/>
              <a:ea typeface="楷体_GB2312" pitchFamily="49" charset="-122"/>
            </a:endParaRPr>
          </a:p>
          <a:p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080135" y="1974850"/>
            <a:ext cx="5460365" cy="4440555"/>
            <a:chOff x="1701" y="3110"/>
            <a:chExt cx="8599" cy="6993"/>
          </a:xfrm>
        </p:grpSpPr>
        <p:grpSp>
          <p:nvGrpSpPr>
            <p:cNvPr id="6" name="Group 7"/>
            <p:cNvGrpSpPr/>
            <p:nvPr/>
          </p:nvGrpSpPr>
          <p:grpSpPr>
            <a:xfrm>
              <a:off x="1701" y="7549"/>
              <a:ext cx="5498" cy="2555"/>
              <a:chExt cx="2199" cy="1022"/>
            </a:xfrm>
          </p:grpSpPr>
          <p:sp>
            <p:nvSpPr>
              <p:cNvPr id="3080" name="Rectangle 8"/>
              <p:cNvSpPr>
                <a:spLocks noChangeArrowheads="1"/>
              </p:cNvSpPr>
              <p:nvPr/>
            </p:nvSpPr>
            <p:spPr bwMode="auto">
              <a:xfrm>
                <a:off x="501" y="56"/>
                <a:ext cx="1488" cy="62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lgDash"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CECFF">
                        <a:alpha val="89999"/>
                      </a:srgbClr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7" name="Group 9"/>
              <p:cNvGrpSpPr/>
              <p:nvPr/>
            </p:nvGrpSpPr>
            <p:grpSpPr>
              <a:xfrm>
                <a:off x="0" y="0"/>
                <a:ext cx="2199" cy="1022"/>
                <a:chExt cx="2199" cy="1022"/>
              </a:xfrm>
            </p:grpSpPr>
            <p:sp>
              <p:nvSpPr>
                <p:cNvPr id="3082" name="Line 10"/>
                <p:cNvSpPr>
                  <a:spLocks noChangeAspect="1" noChangeShapeType="1"/>
                </p:cNvSpPr>
                <p:nvPr/>
              </p:nvSpPr>
              <p:spPr bwMode="auto">
                <a:xfrm>
                  <a:off x="39" y="374"/>
                  <a:ext cx="2112" cy="0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8" name="Group 11"/>
                <p:cNvGrpSpPr/>
                <p:nvPr/>
              </p:nvGrpSpPr>
              <p:grpSpPr>
                <a:xfrm>
                  <a:off x="423" y="404"/>
                  <a:ext cx="1632" cy="618"/>
                  <a:chExt cx="1632" cy="618"/>
                </a:xfrm>
              </p:grpSpPr>
              <p:sp>
                <p:nvSpPr>
                  <p:cNvPr id="3084" name="Line 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0" y="0"/>
                    <a:ext cx="0" cy="606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85" name="Line 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32" y="0"/>
                    <a:ext cx="0" cy="606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9" name="Group 14"/>
                  <p:cNvGrpSpPr/>
                  <p:nvPr/>
                </p:nvGrpSpPr>
                <p:grpSpPr>
                  <a:xfrm>
                    <a:off x="0" y="345"/>
                    <a:ext cx="1632" cy="273"/>
                    <a:chExt cx="1632" cy="273"/>
                  </a:xfrm>
                </p:grpSpPr>
                <p:sp>
                  <p:nvSpPr>
                    <p:cNvPr id="3087" name="Line 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12" y="117"/>
                      <a:ext cx="720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  <a:tailEnd type="arrow" w="med" len="med"/>
                    </a:ln>
                    <a:effectLst/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088" name="Line 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117"/>
                      <a:ext cx="672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  <a:headEnd type="arrow" w="med" len="med"/>
                    </a:ln>
                    <a:effectLst/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089" name="Text Box 1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63" y="0"/>
                      <a:ext cx="288" cy="27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pPr algn="ctr">
                        <a:lnSpc>
                          <a:spcPct val="80000"/>
                        </a:lnSpc>
                        <a:spcBef>
                          <a:spcPct val="50000"/>
                        </a:spcBef>
                      </a:pPr>
                      <a:r>
                        <a:rPr lang="en-US" altLang="zh-CN" sz="2800" b="1" i="1">
                          <a:latin typeface="Times New Roman"/>
                          <a:ea typeface="楷体_GB2312" pitchFamily="49" charset="-122"/>
                        </a:rPr>
                        <a:t>U</a:t>
                      </a:r>
                    </a:p>
                  </p:txBody>
                </p:sp>
              </p:grpSp>
            </p:grpSp>
            <p:grpSp>
              <p:nvGrpSpPr>
                <p:cNvPr id="10" name="Group 18"/>
                <p:cNvGrpSpPr/>
                <p:nvPr/>
              </p:nvGrpSpPr>
              <p:grpSpPr>
                <a:xfrm>
                  <a:off x="100" y="0"/>
                  <a:ext cx="371" cy="372"/>
                  <a:chExt cx="371" cy="372"/>
                </a:xfrm>
              </p:grpSpPr>
              <p:sp>
                <p:nvSpPr>
                  <p:cNvPr id="3091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44" y="372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FF0000"/>
                    </a:solidFill>
                    <a:round/>
                    <a:tail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92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371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20000"/>
                      </a:spcBef>
                    </a:pPr>
                    <a:r>
                      <a:rPr lang="en-US" altLang="zh-CN" sz="2800" b="1" i="1">
                        <a:solidFill>
                          <a:srgbClr val="FF0000"/>
                        </a:solidFill>
                        <a:latin typeface="Times New Roman"/>
                        <a:ea typeface="楷体_GB2312" pitchFamily="49" charset="-122"/>
                      </a:rPr>
                      <a:t>I</a:t>
                    </a:r>
                    <a:r>
                      <a:rPr lang="en-US" altLang="zh-CN" sz="2400" b="1" baseline="-28000">
                        <a:solidFill>
                          <a:srgbClr val="FF0000"/>
                        </a:solidFill>
                        <a:latin typeface="Times New Roman"/>
                        <a:ea typeface="楷体_GB2312" pitchFamily="49" charset="-122"/>
                      </a:rPr>
                      <a:t>g</a:t>
                    </a:r>
                    <a:endParaRPr lang="en-US" altLang="zh-CN" sz="2800" b="1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endParaRPr>
                  </a:p>
                </p:txBody>
              </p:sp>
            </p:grpSp>
            <p:sp>
              <p:nvSpPr>
                <p:cNvPr id="3093" name="Oval 21"/>
                <p:cNvSpPr>
                  <a:spLocks noChangeArrowheads="1"/>
                </p:cNvSpPr>
                <p:nvPr/>
              </p:nvSpPr>
              <p:spPr bwMode="auto">
                <a:xfrm>
                  <a:off x="1069" y="217"/>
                  <a:ext cx="288" cy="288"/>
                </a:xfrm>
                <a:prstGeom prst="ellipse">
                  <a:avLst/>
                </a:prstGeom>
                <a:solidFill>
                  <a:srgbClr val="FFFF66"/>
                </a:solidFill>
                <a:ln w="19050">
                  <a:solidFill>
                    <a:srgbClr val="FF0000"/>
                  </a:solidFill>
                  <a:rou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</a:pPr>
                  <a:r>
                    <a:rPr lang="en-US" altLang="zh-CN" sz="2800" b="1">
                      <a:solidFill>
                        <a:schemeClr val="tx1"/>
                      </a:solidFill>
                      <a:latin typeface="Times New Roman"/>
                      <a:ea typeface="楷体_GB2312" pitchFamily="49" charset="-122"/>
                    </a:rPr>
                    <a:t>V</a:t>
                  </a:r>
                </a:p>
              </p:txBody>
            </p:sp>
            <p:sp>
              <p:nvSpPr>
                <p:cNvPr id="3094" name="Oval 22"/>
                <p:cNvSpPr>
                  <a:spLocks noChangeArrowheads="1"/>
                </p:cNvSpPr>
                <p:nvPr/>
              </p:nvSpPr>
              <p:spPr bwMode="auto">
                <a:xfrm>
                  <a:off x="0" y="350"/>
                  <a:ext cx="48" cy="48"/>
                </a:xfrm>
                <a:prstGeom prst="ellips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095" name="Oval 23"/>
                <p:cNvSpPr>
                  <a:spLocks noChangeArrowheads="1"/>
                </p:cNvSpPr>
                <p:nvPr/>
              </p:nvSpPr>
              <p:spPr bwMode="auto">
                <a:xfrm>
                  <a:off x="2151" y="346"/>
                  <a:ext cx="48" cy="48"/>
                </a:xfrm>
                <a:prstGeom prst="ellips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3096" name="AutoShape 24"/>
            <p:cNvSpPr>
              <a:spLocks noChangeAspect="1" noChangeArrowheads="1"/>
            </p:cNvSpPr>
            <p:nvPr/>
          </p:nvSpPr>
          <p:spPr bwMode="auto">
            <a:xfrm>
              <a:off x="4297" y="6864"/>
              <a:ext cx="815" cy="720"/>
            </a:xfrm>
            <a:prstGeom prst="downArrow">
              <a:avLst>
                <a:gd name="adj1" fmla="val 55880"/>
                <a:gd name="adj2" fmla="val 54412"/>
              </a:avLst>
            </a:prstGeom>
            <a:noFill/>
            <a:ln w="2857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ECFF"/>
                  </a:solidFill>
                </a14:hiddenFill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  <p:grpSp>
          <p:nvGrpSpPr>
            <p:cNvPr id="11" name="Group 25"/>
            <p:cNvGrpSpPr/>
            <p:nvPr/>
          </p:nvGrpSpPr>
          <p:grpSpPr>
            <a:xfrm>
              <a:off x="1701" y="3729"/>
              <a:ext cx="5498" cy="3160"/>
              <a:chExt cx="2199" cy="1264"/>
            </a:xfrm>
          </p:grpSpPr>
          <p:sp>
            <p:nvSpPr>
              <p:cNvPr id="3098" name="Rectangle 26"/>
              <p:cNvSpPr>
                <a:spLocks noChangeArrowheads="1"/>
              </p:cNvSpPr>
              <p:nvPr/>
            </p:nvSpPr>
            <p:spPr bwMode="auto">
              <a:xfrm>
                <a:off x="501" y="0"/>
                <a:ext cx="1488" cy="91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lgDash"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CECFF">
                        <a:alpha val="89999"/>
                      </a:srgbClr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12" name="Group 27"/>
              <p:cNvGrpSpPr/>
              <p:nvPr/>
            </p:nvGrpSpPr>
            <p:grpSpPr>
              <a:xfrm>
                <a:off x="423" y="486"/>
                <a:ext cx="1632" cy="778"/>
                <a:chExt cx="1632" cy="778"/>
              </a:xfrm>
            </p:grpSpPr>
            <p:sp>
              <p:nvSpPr>
                <p:cNvPr id="3100" name="Line 28"/>
                <p:cNvSpPr>
                  <a:spLocks noChangeShapeType="1"/>
                </p:cNvSpPr>
                <p:nvPr/>
              </p:nvSpPr>
              <p:spPr bwMode="auto">
                <a:xfrm flipH="1">
                  <a:off x="0" y="0"/>
                  <a:ext cx="0" cy="60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01" name="Line 29"/>
                <p:cNvSpPr>
                  <a:spLocks noChangeShapeType="1"/>
                </p:cNvSpPr>
                <p:nvPr/>
              </p:nvSpPr>
              <p:spPr bwMode="auto">
                <a:xfrm flipH="1">
                  <a:off x="1632" y="0"/>
                  <a:ext cx="0" cy="60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3" name="Group 30"/>
                <p:cNvGrpSpPr/>
                <p:nvPr/>
              </p:nvGrpSpPr>
              <p:grpSpPr>
                <a:xfrm>
                  <a:off x="0" y="505"/>
                  <a:ext cx="1632" cy="273"/>
                  <a:chOff x="0" y="112"/>
                  <a:chExt cx="1632" cy="273"/>
                </a:xfrm>
              </p:grpSpPr>
              <p:sp>
                <p:nvSpPr>
                  <p:cNvPr id="3103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912" y="229"/>
                    <a:ext cx="720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tail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04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0" y="229"/>
                    <a:ext cx="67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05" name="Text Box 3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63" y="112"/>
                    <a:ext cx="288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ctr">
                      <a:lnSpc>
                        <a:spcPct val="80000"/>
                      </a:lnSpc>
                      <a:spcBef>
                        <a:spcPct val="50000"/>
                      </a:spcBef>
                    </a:pPr>
                    <a:r>
                      <a:rPr lang="en-US" altLang="zh-CN" sz="2800" b="1" i="1">
                        <a:latin typeface="Times New Roman"/>
                        <a:ea typeface="楷体_GB2312" pitchFamily="49" charset="-122"/>
                      </a:rPr>
                      <a:t>U</a:t>
                    </a:r>
                  </a:p>
                </p:txBody>
              </p:sp>
            </p:grpSp>
          </p:grpSp>
          <p:grpSp>
            <p:nvGrpSpPr>
              <p:cNvPr id="14" name="Group 34"/>
              <p:cNvGrpSpPr/>
              <p:nvPr/>
            </p:nvGrpSpPr>
            <p:grpSpPr>
              <a:xfrm>
                <a:off x="0" y="9"/>
                <a:ext cx="2199" cy="580"/>
                <a:chExt cx="2199" cy="580"/>
              </a:xfrm>
            </p:grpSpPr>
            <p:sp>
              <p:nvSpPr>
                <p:cNvPr id="3107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672" y="0"/>
                  <a:ext cx="432" cy="2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>
                    <a:lnSpc>
                      <a:spcPct val="80000"/>
                    </a:lnSpc>
                    <a:spcBef>
                      <a:spcPct val="50000"/>
                    </a:spcBef>
                  </a:pPr>
                  <a:r>
                    <a:rPr lang="en-US" altLang="zh-CN" sz="2800" b="1" i="1">
                      <a:latin typeface="Times New Roman"/>
                      <a:ea typeface="楷体_GB2312" pitchFamily="49" charset="-122"/>
                    </a:rPr>
                    <a:t>R</a:t>
                  </a:r>
                  <a:r>
                    <a:rPr lang="en-US" altLang="zh-CN" sz="2400" b="1" i="1" baseline="-25000">
                      <a:latin typeface="Times New Roman"/>
                      <a:ea typeface="楷体_GB2312" pitchFamily="49" charset="-122"/>
                    </a:rPr>
                    <a:t>g</a:t>
                  </a:r>
                </a:p>
              </p:txBody>
            </p:sp>
            <p:grpSp>
              <p:nvGrpSpPr>
                <p:cNvPr id="15" name="Group 36"/>
                <p:cNvGrpSpPr/>
                <p:nvPr/>
              </p:nvGrpSpPr>
              <p:grpSpPr>
                <a:xfrm>
                  <a:off x="0" y="292"/>
                  <a:ext cx="2199" cy="288"/>
                  <a:chExt cx="2199" cy="288"/>
                </a:xfrm>
              </p:grpSpPr>
              <p:sp>
                <p:nvSpPr>
                  <p:cNvPr id="3109" name="Line 37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9" y="155"/>
                    <a:ext cx="2112" cy="0"/>
                  </a:xfrm>
                  <a:prstGeom prst="line">
                    <a:avLst/>
                  </a:prstGeom>
                  <a:noFill/>
                  <a:ln w="19050">
                    <a:solidFill>
                      <a:srgbClr val="FF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10" name="Oval 38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31"/>
                    <a:ext cx="48" cy="48"/>
                  </a:xfrm>
                  <a:prstGeom prst="ellipse">
                    <a:avLst/>
                  </a:prstGeom>
                  <a:noFill/>
                  <a:ln w="19050">
                    <a:solidFill>
                      <a:srgbClr val="FF0000"/>
                    </a:solidFill>
                    <a:rou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11" name="Oval 39"/>
                  <p:cNvSpPr>
                    <a:spLocks noChangeArrowheads="1"/>
                  </p:cNvSpPr>
                  <p:nvPr/>
                </p:nvSpPr>
                <p:spPr bwMode="auto">
                  <a:xfrm>
                    <a:off x="2151" y="127"/>
                    <a:ext cx="48" cy="48"/>
                  </a:xfrm>
                  <a:prstGeom prst="ellipse">
                    <a:avLst/>
                  </a:prstGeom>
                  <a:noFill/>
                  <a:ln w="19050">
                    <a:solidFill>
                      <a:srgbClr val="FF0000"/>
                    </a:solidFill>
                    <a:rou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13" name="Oval 41"/>
                  <p:cNvSpPr>
                    <a:spLocks noChangeArrowheads="1"/>
                  </p:cNvSpPr>
                  <p:nvPr/>
                </p:nvSpPr>
                <p:spPr bwMode="auto">
                  <a:xfrm>
                    <a:off x="711" y="0"/>
                    <a:ext cx="288" cy="288"/>
                  </a:xfrm>
                  <a:prstGeom prst="ellipse">
                    <a:avLst/>
                  </a:prstGeom>
                  <a:solidFill>
                    <a:srgbClr val="FFFF66"/>
                  </a:solidFill>
                  <a:ln w="19050">
                    <a:solidFill>
                      <a:srgbClr val="FF0000"/>
                    </a:solidFill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lnSpc>
                        <a:spcPct val="80000"/>
                      </a:lnSpc>
                      <a:spcBef>
                        <a:spcPct val="20000"/>
                      </a:spcBef>
                    </a:pPr>
                    <a:endParaRPr lang="zh-CN" altLang="en-US" sz="2800" b="1" i="1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endParaRPr>
                  </a:p>
                </p:txBody>
              </p:sp>
            </p:grpSp>
          </p:grpSp>
          <p:grpSp>
            <p:nvGrpSpPr>
              <p:cNvPr id="17" name="Group 43"/>
              <p:cNvGrpSpPr/>
              <p:nvPr/>
            </p:nvGrpSpPr>
            <p:grpSpPr>
              <a:xfrm>
                <a:off x="1431" y="137"/>
                <a:ext cx="432" cy="361"/>
                <a:chExt cx="432" cy="361"/>
              </a:xfrm>
            </p:grpSpPr>
            <p:sp>
              <p:nvSpPr>
                <p:cNvPr id="3116" name="Text Box 44"/>
                <p:cNvSpPr txBox="1">
                  <a:spLocks noChangeArrowheads="1"/>
                </p:cNvSpPr>
                <p:nvPr/>
              </p:nvSpPr>
              <p:spPr bwMode="auto">
                <a:xfrm>
                  <a:off x="0" y="0"/>
                  <a:ext cx="432" cy="2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>
                    <a:lnSpc>
                      <a:spcPct val="80000"/>
                    </a:lnSpc>
                    <a:spcBef>
                      <a:spcPct val="50000"/>
                    </a:spcBef>
                  </a:pPr>
                  <a:r>
                    <a:rPr lang="en-US" altLang="zh-CN" sz="2800" b="1" i="1">
                      <a:latin typeface="Times New Roman"/>
                      <a:ea typeface="楷体_GB2312" pitchFamily="49" charset="-122"/>
                    </a:rPr>
                    <a:t>R</a:t>
                  </a:r>
                  <a:endParaRPr lang="en-US" altLang="zh-CN" sz="2400" b="1" i="1" baseline="-25000">
                    <a:latin typeface="Times New Roman"/>
                    <a:ea typeface="楷体_GB2312" pitchFamily="49" charset="-122"/>
                  </a:endParaRPr>
                </a:p>
              </p:txBody>
            </p:sp>
            <p:sp>
              <p:nvSpPr>
                <p:cNvPr id="3117" name="Rectangle 45"/>
                <p:cNvSpPr>
                  <a:spLocks noChangeAspect="1" noChangeArrowheads="1"/>
                </p:cNvSpPr>
                <p:nvPr/>
              </p:nvSpPr>
              <p:spPr bwMode="auto">
                <a:xfrm>
                  <a:off x="61" y="271"/>
                  <a:ext cx="281" cy="90"/>
                </a:xfrm>
                <a:prstGeom prst="rect">
                  <a:avLst/>
                </a:prstGeom>
                <a:solidFill>
                  <a:srgbClr val="FFFF66"/>
                </a:solidFill>
                <a:ln w="19050">
                  <a:solidFill>
                    <a:srgbClr val="FF0000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8" name="Group 46"/>
              <p:cNvGrpSpPr/>
              <p:nvPr/>
            </p:nvGrpSpPr>
            <p:grpSpPr>
              <a:xfrm>
                <a:off x="423" y="576"/>
                <a:ext cx="1632" cy="282"/>
                <a:chExt cx="1632" cy="282"/>
              </a:xfrm>
            </p:grpSpPr>
            <p:sp>
              <p:nvSpPr>
                <p:cNvPr id="3119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816" y="0"/>
                  <a:ext cx="0" cy="222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20" name="Line 48"/>
                <p:cNvSpPr>
                  <a:spLocks noChangeShapeType="1"/>
                </p:cNvSpPr>
                <p:nvPr/>
              </p:nvSpPr>
              <p:spPr bwMode="auto">
                <a:xfrm>
                  <a:off x="576" y="126"/>
                  <a:ext cx="24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tailEnd type="arrow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21" name="Line 49"/>
                <p:cNvSpPr>
                  <a:spLocks noChangeShapeType="1"/>
                </p:cNvSpPr>
                <p:nvPr/>
              </p:nvSpPr>
              <p:spPr bwMode="auto">
                <a:xfrm>
                  <a:off x="0" y="126"/>
                  <a:ext cx="24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 type="arrow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22" name="Text Box 50"/>
                <p:cNvSpPr txBox="1">
                  <a:spLocks noChangeArrowheads="1"/>
                </p:cNvSpPr>
                <p:nvPr/>
              </p:nvSpPr>
              <p:spPr bwMode="auto">
                <a:xfrm>
                  <a:off x="192" y="9"/>
                  <a:ext cx="432" cy="2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>
                    <a:lnSpc>
                      <a:spcPct val="80000"/>
                    </a:lnSpc>
                    <a:spcBef>
                      <a:spcPct val="50000"/>
                    </a:spcBef>
                  </a:pPr>
                  <a:r>
                    <a:rPr lang="en-US" altLang="zh-CN" sz="2800" b="1" i="1">
                      <a:latin typeface="Times New Roman"/>
                      <a:ea typeface="楷体_GB2312" pitchFamily="49" charset="-122"/>
                    </a:rPr>
                    <a:t>U</a:t>
                  </a:r>
                  <a:r>
                    <a:rPr lang="en-US" altLang="zh-CN" sz="2400" b="1" baseline="-25000">
                      <a:latin typeface="Times New Roman"/>
                      <a:ea typeface="楷体_GB2312" pitchFamily="49" charset="-122"/>
                    </a:rPr>
                    <a:t>g</a:t>
                  </a:r>
                </a:p>
              </p:txBody>
            </p:sp>
            <p:sp>
              <p:nvSpPr>
                <p:cNvPr id="3123" name="Line 51"/>
                <p:cNvSpPr>
                  <a:spLocks noChangeShapeType="1"/>
                </p:cNvSpPr>
                <p:nvPr/>
              </p:nvSpPr>
              <p:spPr bwMode="auto">
                <a:xfrm>
                  <a:off x="1392" y="126"/>
                  <a:ext cx="24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tailEnd type="arrow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24" name="Line 52"/>
                <p:cNvSpPr>
                  <a:spLocks noChangeShapeType="1"/>
                </p:cNvSpPr>
                <p:nvPr/>
              </p:nvSpPr>
              <p:spPr bwMode="auto">
                <a:xfrm>
                  <a:off x="816" y="126"/>
                  <a:ext cx="24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 type="arrow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2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1008" y="9"/>
                  <a:ext cx="432" cy="2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>
                    <a:lnSpc>
                      <a:spcPct val="80000"/>
                    </a:lnSpc>
                    <a:spcBef>
                      <a:spcPct val="50000"/>
                    </a:spcBef>
                  </a:pPr>
                  <a:r>
                    <a:rPr lang="en-US" altLang="zh-CN" sz="2800" b="1" i="1">
                      <a:latin typeface="Times New Roman"/>
                      <a:ea typeface="楷体_GB2312" pitchFamily="49" charset="-122"/>
                    </a:rPr>
                    <a:t>U</a:t>
                  </a:r>
                  <a:r>
                    <a:rPr lang="en-US" altLang="zh-CN" sz="2400" b="1" i="1" baseline="-25000">
                      <a:latin typeface="Times New Roman"/>
                      <a:ea typeface="楷体_GB2312" pitchFamily="49" charset="-122"/>
                    </a:rPr>
                    <a:t>R</a:t>
                  </a:r>
                </a:p>
              </p:txBody>
            </p:sp>
          </p:grpSp>
          <p:grpSp>
            <p:nvGrpSpPr>
              <p:cNvPr id="19" name="Group 54"/>
              <p:cNvGrpSpPr/>
              <p:nvPr/>
            </p:nvGrpSpPr>
            <p:grpSpPr>
              <a:xfrm>
                <a:off x="100" y="87"/>
                <a:ext cx="371" cy="372"/>
                <a:chExt cx="371" cy="372"/>
              </a:xfrm>
            </p:grpSpPr>
            <p:sp>
              <p:nvSpPr>
                <p:cNvPr id="3127" name="Line 55"/>
                <p:cNvSpPr>
                  <a:spLocks noChangeShapeType="1"/>
                </p:cNvSpPr>
                <p:nvPr/>
              </p:nvSpPr>
              <p:spPr bwMode="auto">
                <a:xfrm>
                  <a:off x="44" y="372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rgbClr val="FF0000"/>
                  </a:solidFill>
                  <a:round/>
                  <a:tailEnd type="arrow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28" name="Rectangle 5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371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20000"/>
                    </a:spcBef>
                  </a:pPr>
                  <a:r>
                    <a:rPr lang="en-US" altLang="zh-CN" sz="2800" b="1" i="1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rPr>
                    <a:t>I</a:t>
                  </a:r>
                  <a:r>
                    <a:rPr lang="en-US" altLang="zh-CN" sz="2400" b="1" baseline="-28000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rPr>
                    <a:t>g</a:t>
                  </a:r>
                  <a:endParaRPr lang="en-US" altLang="zh-CN" sz="2800" b="1">
                    <a:solidFill>
                      <a:srgbClr val="FF0000"/>
                    </a:solidFill>
                    <a:latin typeface="Times New Roman"/>
                    <a:ea typeface="楷体_GB2312" pitchFamily="49" charset="-122"/>
                  </a:endParaRPr>
                </a:p>
              </p:txBody>
            </p:sp>
          </p:grpSp>
        </p:grpSp>
        <p:sp>
          <p:nvSpPr>
            <p:cNvPr id="3144" name="矩形标注 3143"/>
            <p:cNvSpPr/>
            <p:nvPr/>
          </p:nvSpPr>
          <p:spPr bwMode="auto">
            <a:xfrm>
              <a:off x="6838" y="3110"/>
              <a:ext cx="3462" cy="1449"/>
            </a:xfrm>
            <a:prstGeom prst="wedgeRectCallout">
              <a:avLst>
                <a:gd name="adj1" fmla="val -69901"/>
                <a:gd name="adj2" fmla="val 64818"/>
              </a:avLst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000"/>
                  </a:solidFill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>
                <a:spcBef>
                  <a:spcPct val="2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串联大</a:t>
              </a: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阻值</a:t>
              </a:r>
            </a:p>
            <a:p>
              <a:pPr algn="ctr">
                <a:spcBef>
                  <a:spcPct val="20000"/>
                </a:spcBef>
              </a:pP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分压</a:t>
              </a: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电阻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482" y="4467"/>
              <a:ext cx="635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i="1"/>
                <a:t>G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819900" y="2065655"/>
            <a:ext cx="4958715" cy="4270375"/>
            <a:chOff x="10828" y="3165"/>
            <a:chExt cx="7809" cy="6725"/>
          </a:xfrm>
        </p:grpSpPr>
        <p:grpSp>
          <p:nvGrpSpPr>
            <p:cNvPr id="21" name="Group 57"/>
            <p:cNvGrpSpPr/>
            <p:nvPr/>
          </p:nvGrpSpPr>
          <p:grpSpPr>
            <a:xfrm>
              <a:off x="10850" y="7940"/>
              <a:ext cx="5257" cy="1950"/>
              <a:chExt cx="2103" cy="780"/>
            </a:xfrm>
          </p:grpSpPr>
          <p:sp>
            <p:nvSpPr>
              <p:cNvPr id="3130" name="Rectangle 58"/>
              <p:cNvSpPr>
                <a:spLocks noChangeArrowheads="1"/>
              </p:cNvSpPr>
              <p:nvPr/>
            </p:nvSpPr>
            <p:spPr bwMode="auto">
              <a:xfrm>
                <a:off x="449" y="47"/>
                <a:ext cx="1200" cy="48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lgDash"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CECFF">
                        <a:alpha val="89999"/>
                      </a:srgbClr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22" name="Group 59"/>
              <p:cNvGrpSpPr/>
              <p:nvPr/>
            </p:nvGrpSpPr>
            <p:grpSpPr>
              <a:xfrm>
                <a:off x="0" y="0"/>
                <a:ext cx="2103" cy="780"/>
                <a:chExt cx="2103" cy="780"/>
              </a:xfrm>
            </p:grpSpPr>
            <p:grpSp>
              <p:nvGrpSpPr>
                <p:cNvPr id="23" name="Group 60"/>
                <p:cNvGrpSpPr/>
                <p:nvPr/>
              </p:nvGrpSpPr>
              <p:grpSpPr>
                <a:xfrm>
                  <a:off x="25" y="343"/>
                  <a:ext cx="2056" cy="437"/>
                  <a:chExt cx="2056" cy="437"/>
                </a:xfrm>
              </p:grpSpPr>
              <p:sp>
                <p:nvSpPr>
                  <p:cNvPr id="3133" name="Line 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0" y="0"/>
                    <a:ext cx="0" cy="376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34" name="Line 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56" y="0"/>
                    <a:ext cx="0" cy="376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35" name="Line 63"/>
                  <p:cNvSpPr>
                    <a:spLocks noChangeShapeType="1"/>
                  </p:cNvSpPr>
                  <p:nvPr/>
                </p:nvSpPr>
                <p:spPr bwMode="auto">
                  <a:xfrm>
                    <a:off x="1240" y="287"/>
                    <a:ext cx="81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tail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36" name="Line 64"/>
                  <p:cNvSpPr>
                    <a:spLocks noChangeShapeType="1"/>
                  </p:cNvSpPr>
                  <p:nvPr/>
                </p:nvSpPr>
                <p:spPr bwMode="auto">
                  <a:xfrm>
                    <a:off x="0" y="287"/>
                    <a:ext cx="874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37" name="Text Box 6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34" y="164"/>
                    <a:ext cx="424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ctr">
                      <a:lnSpc>
                        <a:spcPct val="80000"/>
                      </a:lnSpc>
                      <a:spcBef>
                        <a:spcPct val="50000"/>
                      </a:spcBef>
                    </a:pPr>
                    <a:r>
                      <a:rPr lang="en-US" altLang="zh-CN" sz="2800" b="1" i="1">
                        <a:latin typeface="Times New Roman"/>
                        <a:ea typeface="楷体_GB2312" pitchFamily="49" charset="-122"/>
                      </a:rPr>
                      <a:t>U</a:t>
                    </a:r>
                    <a:r>
                      <a:rPr lang="en-US" altLang="zh-CN" sz="2400" b="1" baseline="-28000">
                        <a:latin typeface="Times New Roman"/>
                        <a:ea typeface="楷体_GB2312" pitchFamily="49" charset="-122"/>
                      </a:rPr>
                      <a:t>g</a:t>
                    </a:r>
                  </a:p>
                </p:txBody>
              </p:sp>
            </p:grpSp>
            <p:grpSp>
              <p:nvGrpSpPr>
                <p:cNvPr id="24" name="Group 66"/>
                <p:cNvGrpSpPr/>
                <p:nvPr/>
              </p:nvGrpSpPr>
              <p:grpSpPr>
                <a:xfrm>
                  <a:off x="0" y="145"/>
                  <a:ext cx="2103" cy="288"/>
                  <a:chExt cx="2103" cy="288"/>
                </a:xfrm>
              </p:grpSpPr>
              <p:grpSp>
                <p:nvGrpSpPr>
                  <p:cNvPr id="25" name="Group 67"/>
                  <p:cNvGrpSpPr/>
                  <p:nvPr/>
                </p:nvGrpSpPr>
                <p:grpSpPr>
                  <a:xfrm>
                    <a:off x="0" y="127"/>
                    <a:ext cx="2103" cy="52"/>
                    <a:chExt cx="2103" cy="52"/>
                  </a:xfrm>
                </p:grpSpPr>
                <p:sp>
                  <p:nvSpPr>
                    <p:cNvPr id="3140" name="Oval 6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4"/>
                      <a:ext cx="48" cy="48"/>
                    </a:xfrm>
                    <a:prstGeom prst="ellips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141" name="Oval 6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55" y="0"/>
                      <a:ext cx="48" cy="48"/>
                    </a:xfrm>
                    <a:prstGeom prst="ellips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142" name="Line 70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39" y="30"/>
                      <a:ext cx="2016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3143" name="Oval 71"/>
                  <p:cNvSpPr>
                    <a:spLocks noChangeArrowheads="1"/>
                  </p:cNvSpPr>
                  <p:nvPr/>
                </p:nvSpPr>
                <p:spPr bwMode="auto">
                  <a:xfrm>
                    <a:off x="916" y="0"/>
                    <a:ext cx="288" cy="288"/>
                  </a:xfrm>
                  <a:prstGeom prst="ellipse">
                    <a:avLst/>
                  </a:prstGeom>
                  <a:solidFill>
                    <a:srgbClr val="FFFF66"/>
                  </a:solidFill>
                  <a:ln w="19050">
                    <a:solidFill>
                      <a:srgbClr val="FF0000"/>
                    </a:solidFill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lnSpc>
                        <a:spcPct val="80000"/>
                      </a:lnSpc>
                      <a:spcBef>
                        <a:spcPct val="20000"/>
                      </a:spcBef>
                    </a:pPr>
                    <a:r>
                      <a:rPr lang="en-US" altLang="zh-CN" sz="2800" b="1">
                        <a:solidFill>
                          <a:schemeClr val="tx1"/>
                        </a:solidFill>
                        <a:latin typeface="Times New Roman"/>
                        <a:ea typeface="楷体_GB2312" pitchFamily="49" charset="-122"/>
                      </a:rPr>
                      <a:t>A</a:t>
                    </a:r>
                  </a:p>
                </p:txBody>
              </p:sp>
            </p:grpSp>
            <p:grpSp>
              <p:nvGrpSpPr>
                <p:cNvPr id="26" name="Group 72"/>
                <p:cNvGrpSpPr/>
                <p:nvPr/>
              </p:nvGrpSpPr>
              <p:grpSpPr>
                <a:xfrm>
                  <a:off x="57" y="0"/>
                  <a:ext cx="371" cy="327"/>
                  <a:chExt cx="371" cy="327"/>
                </a:xfrm>
              </p:grpSpPr>
              <p:sp>
                <p:nvSpPr>
                  <p:cNvPr id="3145" name="Line 73"/>
                  <p:cNvSpPr>
                    <a:spLocks noChangeShapeType="1"/>
                  </p:cNvSpPr>
                  <p:nvPr/>
                </p:nvSpPr>
                <p:spPr bwMode="auto">
                  <a:xfrm>
                    <a:off x="57" y="302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FF0000"/>
                    </a:solidFill>
                    <a:round/>
                    <a:tail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46" name="Rectangle 74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371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20000"/>
                      </a:spcBef>
                    </a:pPr>
                    <a:r>
                      <a:rPr lang="en-US" altLang="zh-CN" sz="2800" b="1" i="1">
                        <a:solidFill>
                          <a:srgbClr val="FF0000"/>
                        </a:solidFill>
                        <a:latin typeface="Times New Roman"/>
                        <a:ea typeface="楷体_GB2312" pitchFamily="49" charset="-122"/>
                      </a:rPr>
                      <a:t>I</a:t>
                    </a:r>
                    <a:endParaRPr lang="en-US" altLang="zh-CN" sz="2800" b="1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endParaRPr>
                  </a:p>
                </p:txBody>
              </p:sp>
            </p:grpSp>
          </p:grpSp>
        </p:grpSp>
        <p:sp>
          <p:nvSpPr>
            <p:cNvPr id="3147" name="AutoShape 75"/>
            <p:cNvSpPr>
              <a:spLocks noChangeAspect="1" noChangeArrowheads="1"/>
            </p:cNvSpPr>
            <p:nvPr/>
          </p:nvSpPr>
          <p:spPr bwMode="auto">
            <a:xfrm>
              <a:off x="13098" y="7219"/>
              <a:ext cx="815" cy="720"/>
            </a:xfrm>
            <a:prstGeom prst="downArrow">
              <a:avLst>
                <a:gd name="adj1" fmla="val 55880"/>
                <a:gd name="adj2" fmla="val 54412"/>
              </a:avLst>
            </a:prstGeom>
            <a:noFill/>
            <a:ln w="2857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ECFF"/>
                  </a:solidFill>
                </a14:hiddenFill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  <p:grpSp>
          <p:nvGrpSpPr>
            <p:cNvPr id="27" name="Group 76"/>
            <p:cNvGrpSpPr/>
            <p:nvPr/>
          </p:nvGrpSpPr>
          <p:grpSpPr>
            <a:xfrm>
              <a:off x="10828" y="3632"/>
              <a:ext cx="5257" cy="3422"/>
              <a:chExt cx="2103" cy="1369"/>
            </a:xfrm>
          </p:grpSpPr>
          <p:sp>
            <p:nvSpPr>
              <p:cNvPr id="3149" name="Rectangle 77"/>
              <p:cNvSpPr>
                <a:spLocks noChangeArrowheads="1"/>
              </p:cNvSpPr>
              <p:nvPr/>
            </p:nvSpPr>
            <p:spPr bwMode="auto">
              <a:xfrm>
                <a:off x="453" y="27"/>
                <a:ext cx="1200" cy="105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lgDash"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CECFF">
                        <a:alpha val="89999"/>
                      </a:srgbClr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28" name="Group 78"/>
              <p:cNvGrpSpPr/>
              <p:nvPr/>
            </p:nvGrpSpPr>
            <p:grpSpPr>
              <a:xfrm>
                <a:off x="25" y="0"/>
                <a:ext cx="2056" cy="1369"/>
                <a:chExt cx="2056" cy="1369"/>
              </a:xfrm>
            </p:grpSpPr>
            <p:grpSp>
              <p:nvGrpSpPr>
                <p:cNvPr id="29" name="Group 79"/>
                <p:cNvGrpSpPr/>
                <p:nvPr/>
              </p:nvGrpSpPr>
              <p:grpSpPr>
                <a:xfrm>
                  <a:off x="0" y="932"/>
                  <a:ext cx="2056" cy="437"/>
                  <a:chExt cx="2056" cy="437"/>
                </a:xfrm>
              </p:grpSpPr>
              <p:sp>
                <p:nvSpPr>
                  <p:cNvPr id="3152" name="Line 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0" y="0"/>
                    <a:ext cx="0" cy="376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53" name="Line 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56" y="0"/>
                    <a:ext cx="0" cy="376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54" name="Line 82"/>
                  <p:cNvSpPr>
                    <a:spLocks noChangeShapeType="1"/>
                  </p:cNvSpPr>
                  <p:nvPr/>
                </p:nvSpPr>
                <p:spPr bwMode="auto">
                  <a:xfrm>
                    <a:off x="1240" y="287"/>
                    <a:ext cx="81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tail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55" name="Line 83"/>
                  <p:cNvSpPr>
                    <a:spLocks noChangeShapeType="1"/>
                  </p:cNvSpPr>
                  <p:nvPr/>
                </p:nvSpPr>
                <p:spPr bwMode="auto">
                  <a:xfrm>
                    <a:off x="0" y="287"/>
                    <a:ext cx="874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56" name="Text Box 8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34" y="164"/>
                    <a:ext cx="424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ctr">
                      <a:lnSpc>
                        <a:spcPct val="80000"/>
                      </a:lnSpc>
                      <a:spcBef>
                        <a:spcPct val="50000"/>
                      </a:spcBef>
                    </a:pPr>
                    <a:r>
                      <a:rPr lang="en-US" altLang="zh-CN" sz="2800" b="1" i="1">
                        <a:latin typeface="Times New Roman"/>
                        <a:ea typeface="楷体_GB2312" pitchFamily="49" charset="-122"/>
                      </a:rPr>
                      <a:t>U</a:t>
                    </a:r>
                    <a:r>
                      <a:rPr lang="en-US" altLang="zh-CN" sz="2400" b="1" baseline="-28000">
                        <a:latin typeface="Times New Roman"/>
                        <a:ea typeface="楷体_GB2312" pitchFamily="49" charset="-122"/>
                      </a:rPr>
                      <a:t>g</a:t>
                    </a:r>
                  </a:p>
                </p:txBody>
              </p:sp>
            </p:grpSp>
            <p:grpSp>
              <p:nvGrpSpPr>
                <p:cNvPr id="30" name="Group 85"/>
                <p:cNvGrpSpPr/>
                <p:nvPr/>
              </p:nvGrpSpPr>
              <p:grpSpPr>
                <a:xfrm>
                  <a:off x="36" y="581"/>
                  <a:ext cx="371" cy="327"/>
                  <a:chExt cx="371" cy="327"/>
                </a:xfrm>
              </p:grpSpPr>
              <p:sp>
                <p:nvSpPr>
                  <p:cNvPr id="3158" name="Line 86"/>
                  <p:cNvSpPr>
                    <a:spLocks noChangeShapeType="1"/>
                  </p:cNvSpPr>
                  <p:nvPr/>
                </p:nvSpPr>
                <p:spPr bwMode="auto">
                  <a:xfrm>
                    <a:off x="57" y="302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FF0000"/>
                    </a:solidFill>
                    <a:round/>
                    <a:tail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59" name="Rectangle 87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371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20000"/>
                      </a:spcBef>
                    </a:pPr>
                    <a:r>
                      <a:rPr lang="en-US" altLang="zh-CN" sz="2800" b="1" i="1">
                        <a:solidFill>
                          <a:srgbClr val="FF0000"/>
                        </a:solidFill>
                        <a:latin typeface="Times New Roman"/>
                        <a:ea typeface="楷体_GB2312" pitchFamily="49" charset="-122"/>
                      </a:rPr>
                      <a:t>I</a:t>
                    </a:r>
                    <a:endParaRPr lang="en-US" altLang="zh-CN" sz="2800" b="1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endParaRPr>
                  </a:p>
                </p:txBody>
              </p:sp>
            </p:grpSp>
            <p:grpSp>
              <p:nvGrpSpPr>
                <p:cNvPr id="31" name="Group 88"/>
                <p:cNvGrpSpPr/>
                <p:nvPr/>
              </p:nvGrpSpPr>
              <p:grpSpPr>
                <a:xfrm>
                  <a:off x="507" y="523"/>
                  <a:ext cx="371" cy="359"/>
                  <a:chExt cx="371" cy="359"/>
                </a:xfrm>
              </p:grpSpPr>
              <p:sp>
                <p:nvSpPr>
                  <p:cNvPr id="3161" name="Line 89"/>
                  <p:cNvSpPr>
                    <a:spLocks noChangeShapeType="1"/>
                  </p:cNvSpPr>
                  <p:nvPr/>
                </p:nvSpPr>
                <p:spPr bwMode="auto">
                  <a:xfrm>
                    <a:off x="44" y="359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FF0000"/>
                    </a:solidFill>
                    <a:round/>
                    <a:tail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62" name="Rectangle 9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371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20000"/>
                      </a:spcBef>
                    </a:pPr>
                    <a:r>
                      <a:rPr lang="en-US" altLang="zh-CN" sz="2800" b="1" i="1">
                        <a:solidFill>
                          <a:srgbClr val="FF0000"/>
                        </a:solidFill>
                        <a:latin typeface="Times New Roman"/>
                        <a:ea typeface="楷体_GB2312" pitchFamily="49" charset="-122"/>
                      </a:rPr>
                      <a:t>I</a:t>
                    </a:r>
                    <a:r>
                      <a:rPr lang="en-US" altLang="zh-CN" sz="2400" b="1" baseline="-28000">
                        <a:solidFill>
                          <a:srgbClr val="FF0000"/>
                        </a:solidFill>
                        <a:latin typeface="Times New Roman"/>
                        <a:ea typeface="楷体_GB2312" pitchFamily="49" charset="-122"/>
                      </a:rPr>
                      <a:t>g</a:t>
                    </a:r>
                    <a:endParaRPr lang="en-US" altLang="zh-CN" sz="2800" b="1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endParaRPr>
                  </a:p>
                </p:txBody>
              </p:sp>
            </p:grpSp>
            <p:grpSp>
              <p:nvGrpSpPr>
                <p:cNvPr id="32" name="Group 91"/>
                <p:cNvGrpSpPr/>
                <p:nvPr/>
              </p:nvGrpSpPr>
              <p:grpSpPr>
                <a:xfrm>
                  <a:off x="507" y="0"/>
                  <a:ext cx="371" cy="346"/>
                  <a:chExt cx="371" cy="346"/>
                </a:xfrm>
              </p:grpSpPr>
              <p:sp>
                <p:nvSpPr>
                  <p:cNvPr id="3164" name="Line 92"/>
                  <p:cNvSpPr>
                    <a:spLocks noChangeShapeType="1"/>
                  </p:cNvSpPr>
                  <p:nvPr/>
                </p:nvSpPr>
                <p:spPr bwMode="auto">
                  <a:xfrm>
                    <a:off x="44" y="346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FF0000"/>
                    </a:solidFill>
                    <a:round/>
                    <a:tailEnd type="arrow" w="med" len="med"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6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371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20000"/>
                      </a:spcBef>
                    </a:pPr>
                    <a:r>
                      <a:rPr lang="en-US" altLang="zh-CN" sz="2800" b="1" i="1">
                        <a:solidFill>
                          <a:srgbClr val="FF0000"/>
                        </a:solidFill>
                        <a:latin typeface="Times New Roman"/>
                        <a:ea typeface="楷体_GB2312" pitchFamily="49" charset="-122"/>
                      </a:rPr>
                      <a:t>I</a:t>
                    </a:r>
                    <a:r>
                      <a:rPr lang="en-US" altLang="zh-CN" sz="2400" b="1" i="1" baseline="-28000">
                        <a:solidFill>
                          <a:srgbClr val="FF0000"/>
                        </a:solidFill>
                        <a:latin typeface="Times New Roman"/>
                        <a:ea typeface="楷体_GB2312" pitchFamily="49" charset="-122"/>
                      </a:rPr>
                      <a:t>R</a:t>
                    </a:r>
                    <a:endParaRPr lang="en-US" altLang="zh-CN" sz="2800" b="1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endParaRPr>
                  </a:p>
                </p:txBody>
              </p:sp>
            </p:grpSp>
          </p:grpSp>
          <p:grpSp>
            <p:nvGrpSpPr>
              <p:cNvPr id="33" name="Group 94"/>
              <p:cNvGrpSpPr/>
              <p:nvPr/>
            </p:nvGrpSpPr>
            <p:grpSpPr>
              <a:xfrm>
                <a:off x="541" y="59"/>
                <a:ext cx="1030" cy="842"/>
                <a:chExt cx="1030" cy="842"/>
              </a:xfrm>
            </p:grpSpPr>
            <p:grpSp>
              <p:nvGrpSpPr>
                <p:cNvPr id="34" name="Group 95"/>
                <p:cNvGrpSpPr/>
                <p:nvPr/>
              </p:nvGrpSpPr>
              <p:grpSpPr>
                <a:xfrm>
                  <a:off x="18" y="0"/>
                  <a:ext cx="996" cy="820"/>
                  <a:chExt cx="996" cy="820"/>
                </a:xfrm>
              </p:grpSpPr>
              <p:sp>
                <p:nvSpPr>
                  <p:cNvPr id="3168" name="Rectangle 96"/>
                  <p:cNvSpPr>
                    <a:spLocks noChangeArrowheads="1"/>
                  </p:cNvSpPr>
                  <p:nvPr/>
                </p:nvSpPr>
                <p:spPr bwMode="auto">
                  <a:xfrm>
                    <a:off x="0" y="286"/>
                    <a:ext cx="996" cy="534"/>
                  </a:xfrm>
                  <a:prstGeom prst="rect">
                    <a:avLst/>
                  </a:prstGeom>
                  <a:noFill/>
                  <a:ln w="19050">
                    <a:solidFill>
                      <a:srgbClr val="FF0000"/>
                    </a:solidFill>
                    <a:miter lim="800000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6" y="0"/>
                    <a:ext cx="432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ctr">
                      <a:lnSpc>
                        <a:spcPct val="80000"/>
                      </a:lnSpc>
                      <a:spcBef>
                        <a:spcPct val="50000"/>
                      </a:spcBef>
                    </a:pPr>
                    <a:r>
                      <a:rPr lang="en-US" altLang="zh-CN" sz="2800" b="1" i="1">
                        <a:latin typeface="Times New Roman"/>
                        <a:ea typeface="楷体_GB2312" pitchFamily="49" charset="-122"/>
                      </a:rPr>
                      <a:t>R</a:t>
                    </a:r>
                    <a:endParaRPr lang="en-US" altLang="zh-CN" sz="2400" b="1" i="1" baseline="-25000">
                      <a:latin typeface="Times New Roman"/>
                      <a:ea typeface="楷体_GB2312" pitchFamily="49" charset="-122"/>
                    </a:endParaRPr>
                  </a:p>
                </p:txBody>
              </p:sp>
              <p:sp>
                <p:nvSpPr>
                  <p:cNvPr id="3170" name="Rectangle 9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7" y="235"/>
                    <a:ext cx="281" cy="90"/>
                  </a:xfrm>
                  <a:prstGeom prst="rect">
                    <a:avLst/>
                  </a:prstGeom>
                  <a:solidFill>
                    <a:srgbClr val="FFFF66"/>
                  </a:solidFill>
                  <a:ln w="19050">
                    <a:solidFill>
                      <a:srgbClr val="FF0000"/>
                    </a:solidFill>
                    <a:miter lim="800000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3171" name="Oval 99"/>
                <p:cNvSpPr>
                  <a:spLocks noChangeAspect="1" noChangeArrowheads="1"/>
                </p:cNvSpPr>
                <p:nvPr/>
              </p:nvSpPr>
              <p:spPr bwMode="auto">
                <a:xfrm>
                  <a:off x="996" y="801"/>
                  <a:ext cx="34" cy="34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72" name="Oval 100"/>
                <p:cNvSpPr>
                  <a:spLocks noChangeAspect="1" noChangeArrowheads="1"/>
                </p:cNvSpPr>
                <p:nvPr/>
              </p:nvSpPr>
              <p:spPr bwMode="auto">
                <a:xfrm>
                  <a:off x="0" y="808"/>
                  <a:ext cx="34" cy="34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5" name="Group 101"/>
              <p:cNvGrpSpPr/>
              <p:nvPr/>
            </p:nvGrpSpPr>
            <p:grpSpPr>
              <a:xfrm>
                <a:off x="0" y="434"/>
                <a:ext cx="2103" cy="577"/>
                <a:chExt cx="2103" cy="577"/>
              </a:xfrm>
            </p:grpSpPr>
            <p:grpSp>
              <p:nvGrpSpPr>
                <p:cNvPr id="36" name="Group 102"/>
                <p:cNvGrpSpPr/>
                <p:nvPr/>
              </p:nvGrpSpPr>
              <p:grpSpPr>
                <a:xfrm>
                  <a:off x="0" y="289"/>
                  <a:ext cx="2103" cy="288"/>
                  <a:chExt cx="2103" cy="288"/>
                </a:xfrm>
              </p:grpSpPr>
              <p:grpSp>
                <p:nvGrpSpPr>
                  <p:cNvPr id="3138" name="Group 103"/>
                  <p:cNvGrpSpPr/>
                  <p:nvPr/>
                </p:nvGrpSpPr>
                <p:grpSpPr>
                  <a:xfrm>
                    <a:off x="0" y="129"/>
                    <a:ext cx="2103" cy="52"/>
                    <a:chExt cx="2103" cy="52"/>
                  </a:xfrm>
                </p:grpSpPr>
                <p:sp>
                  <p:nvSpPr>
                    <p:cNvPr id="3176" name="Oval 1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4"/>
                      <a:ext cx="48" cy="48"/>
                    </a:xfrm>
                    <a:prstGeom prst="ellips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177" name="Oval 1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55" y="0"/>
                      <a:ext cx="48" cy="48"/>
                    </a:xfrm>
                    <a:prstGeom prst="ellips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178" name="Line 106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39" y="30"/>
                      <a:ext cx="2016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3180" name="Oval 108"/>
                  <p:cNvSpPr>
                    <a:spLocks noChangeArrowheads="1"/>
                  </p:cNvSpPr>
                  <p:nvPr/>
                </p:nvSpPr>
                <p:spPr bwMode="auto">
                  <a:xfrm>
                    <a:off x="916" y="0"/>
                    <a:ext cx="288" cy="288"/>
                  </a:xfrm>
                  <a:prstGeom prst="ellipse">
                    <a:avLst/>
                  </a:prstGeom>
                  <a:solidFill>
                    <a:srgbClr val="FFFF66"/>
                  </a:solidFill>
                  <a:ln w="19050">
                    <a:solidFill>
                      <a:srgbClr val="FF0000"/>
                    </a:solidFill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lnSpc>
                        <a:spcPct val="80000"/>
                      </a:lnSpc>
                      <a:spcBef>
                        <a:spcPct val="20000"/>
                      </a:spcBef>
                    </a:pPr>
                    <a:endParaRPr lang="zh-CN" altLang="en-US" sz="2800" b="1" i="1">
                      <a:solidFill>
                        <a:srgbClr val="FF0000"/>
                      </a:solidFill>
                      <a:latin typeface="Times New Roman"/>
                      <a:ea typeface="楷体_GB2312" pitchFamily="49" charset="-122"/>
                    </a:endParaRPr>
                  </a:p>
                </p:txBody>
              </p:sp>
            </p:grpSp>
            <p:sp>
              <p:nvSpPr>
                <p:cNvPr id="3182" name="Text Box 110"/>
                <p:cNvSpPr txBox="1">
                  <a:spLocks noChangeArrowheads="1"/>
                </p:cNvSpPr>
                <p:nvPr/>
              </p:nvSpPr>
              <p:spPr bwMode="auto">
                <a:xfrm>
                  <a:off x="864" y="0"/>
                  <a:ext cx="432" cy="2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>
                    <a:lnSpc>
                      <a:spcPct val="80000"/>
                    </a:lnSpc>
                    <a:spcBef>
                      <a:spcPct val="50000"/>
                    </a:spcBef>
                  </a:pPr>
                  <a:r>
                    <a:rPr lang="en-US" altLang="zh-CN" sz="2800" b="1" i="1">
                      <a:latin typeface="Times New Roman"/>
                      <a:ea typeface="楷体_GB2312" pitchFamily="49" charset="-122"/>
                    </a:rPr>
                    <a:t>R</a:t>
                  </a:r>
                  <a:r>
                    <a:rPr lang="en-US" altLang="zh-CN" sz="2400" b="1" i="1" baseline="-25000">
                      <a:latin typeface="Times New Roman"/>
                      <a:ea typeface="楷体_GB2312" pitchFamily="49" charset="-122"/>
                    </a:rPr>
                    <a:t>g</a:t>
                  </a:r>
                </a:p>
              </p:txBody>
            </p:sp>
          </p:grpSp>
        </p:grpSp>
        <p:sp>
          <p:nvSpPr>
            <p:cNvPr id="37" name="矩形标注 36"/>
            <p:cNvSpPr/>
            <p:nvPr/>
          </p:nvSpPr>
          <p:spPr bwMode="auto">
            <a:xfrm>
              <a:off x="15175" y="3165"/>
              <a:ext cx="3462" cy="1449"/>
            </a:xfrm>
            <a:prstGeom prst="wedgeRectCallout">
              <a:avLst>
                <a:gd name="adj1" fmla="val -84719"/>
                <a:gd name="adj2" fmla="val 32470"/>
              </a:avLst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000"/>
                  </a:solidFill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>
                <a:spcBef>
                  <a:spcPct val="2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并联小</a:t>
              </a: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阻值</a:t>
              </a:r>
            </a:p>
            <a:p>
              <a:pPr algn="ctr">
                <a:spcBef>
                  <a:spcPct val="20000"/>
                </a:spcBef>
              </a:pP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分流</a:t>
              </a:r>
              <a:r>
                <a: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电阻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3158" y="5439"/>
              <a:ext cx="635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sz="2400" b="1" i="1">
                  <a:sym typeface="+mn-ea"/>
                </a:rPr>
                <a:t>G</a:t>
              </a:r>
            </a:p>
          </p:txBody>
        </p:sp>
      </p:grp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内容占位符 8"/>
          <p:cNvSpPr/>
          <p:nvPr>
            <p:ph idx="4294967295"/>
          </p:nvPr>
        </p:nvSpPr>
        <p:spPr>
          <a:xfrm>
            <a:off x="292100" y="200660"/>
            <a:ext cx="11607800" cy="3711575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要测绘一个标有"2.5V，0.6W"小灯泡的伏安特性曲线，灯泡两端的电压需要由零逐渐增加，并便于操作.已选用的器材有:</a:t>
            </a:r>
            <a:endParaRPr lang="zh-CN" altLang="en-US" sz="2200" b="1">
              <a:latin typeface="+mj-lt"/>
              <a:ea typeface="微软雅黑" panose="020b0503020204020204" pitchFamily="34" charset="-122"/>
              <a:cs typeface="+mj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A．电池组(电动势为3V，内阻约1Ω);   </a:t>
            </a:r>
            <a:r>
              <a:rPr lang="en-US" altLang="zh-CN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	</a:t>
            </a: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B． 电压表V（量程0-3V．内阻</a:t>
            </a:r>
            <a:r>
              <a:rPr lang="zh-CN" altLang="en-US" sz="2200" b="1" i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R</a:t>
            </a:r>
            <a:r>
              <a:rPr lang="zh-CN" altLang="en-US" sz="2200" b="1" i="1" baseline="-25000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v</a:t>
            </a: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约为l0kΩ）</a:t>
            </a:r>
            <a:endParaRPr lang="zh-CN" altLang="en-US" sz="2200" b="1">
              <a:latin typeface="+mj-lt"/>
              <a:ea typeface="微软雅黑" panose="020b0503020204020204" pitchFamily="34" charset="-122"/>
              <a:cs typeface="+mj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C．电流表G（量程0-3mA，内阻</a:t>
            </a:r>
            <a:r>
              <a:rPr lang="zh-CN" altLang="en-US" sz="2200" b="1" i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R</a:t>
            </a:r>
            <a:r>
              <a:rPr lang="zh-CN" altLang="en-US" sz="2200" b="1" i="1" baseline="-25000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g</a:t>
            </a:r>
            <a:r>
              <a:rPr lang="zh-CN" altLang="en-US" sz="2200" b="1" i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=</a:t>
            </a: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l00Ω）</a:t>
            </a:r>
            <a:r>
              <a:rPr lang="en-US" altLang="zh-CN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	</a:t>
            </a: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D．电流表A（量程0-3A，内阻</a:t>
            </a:r>
            <a:r>
              <a:rPr lang="zh-CN" altLang="en-US" sz="2200" b="1" i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R</a:t>
            </a:r>
            <a:r>
              <a:rPr lang="zh-CN" altLang="en-US" sz="2200" b="1" i="1" baseline="-25000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A</a:t>
            </a: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约为0.5Ω）</a:t>
            </a:r>
            <a:endParaRPr lang="zh-CN" altLang="en-US" sz="2200" b="1">
              <a:latin typeface="+mj-lt"/>
              <a:ea typeface="微软雅黑" panose="020b0503020204020204" pitchFamily="34" charset="-122"/>
              <a:cs typeface="+mj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E．定值电阻</a:t>
            </a:r>
            <a:r>
              <a:rPr lang="zh-CN" altLang="en-US" sz="2200" b="1" i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R</a:t>
            </a:r>
            <a:r>
              <a:rPr lang="en-US" altLang="zh-CN" sz="2200" b="1" i="1" baseline="-25000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0</a:t>
            </a: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=0.5Ω			</a:t>
            </a:r>
            <a:r>
              <a:rPr lang="en-US" altLang="zh-CN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	</a:t>
            </a:r>
            <a:r>
              <a:rPr lang="zh-CN" alt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F．电键1个、导线若干.</a:t>
            </a:r>
            <a:endParaRPr lang="zh-CN" altLang="en-US" sz="2200" b="1">
              <a:latin typeface="+mj-lt"/>
              <a:ea typeface="微软雅黑" panose="020b0503020204020204" pitchFamily="34" charset="-122"/>
              <a:cs typeface="+mj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1)为了比较准确测量除上述器材中的A．B．F外还应选用__________.(填字母代号)</a:t>
            </a:r>
            <a:endParaRPr sz="2200" b="1">
              <a:latin typeface="+mj-lt"/>
              <a:ea typeface="微软雅黑" panose="020b0503020204020204" pitchFamily="34" charset="-122"/>
              <a:cs typeface="+mj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2)实验中所用的滑动变阻器应选下列中的__________.(填字母代号)</a:t>
            </a:r>
            <a:endParaRPr sz="2200" b="1">
              <a:latin typeface="+mj-lt"/>
              <a:ea typeface="微软雅黑" panose="020b0503020204020204" pitchFamily="34" charset="-122"/>
              <a:cs typeface="+mj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A．滑动变阻器(最大阻值20Ω，额定电流1A)	 B．滑动变阻器(最大阻值1750Ω，额定电流0.3A)</a:t>
            </a:r>
            <a:endParaRPr sz="2200" b="1">
              <a:latin typeface="+mj-lt"/>
              <a:ea typeface="微软雅黑" panose="020b0503020204020204" pitchFamily="34" charset="-122"/>
              <a:cs typeface="+mj-lt"/>
            </a:endParaRPr>
          </a:p>
          <a:p>
            <a:pPr marL="0" indent="0">
              <a:buNone/>
            </a:pPr>
            <a:r>
              <a:rPr lang="en-US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3</a:t>
            </a:r>
            <a:r>
              <a:rPr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)</a:t>
            </a:r>
            <a:r>
              <a:rPr lang="zh-CN" sz="2200" b="1">
                <a:latin typeface="+mj-lt"/>
                <a:ea typeface="微软雅黑" panose="020b0503020204020204" pitchFamily="34" charset="-122"/>
                <a:cs typeface="+mj-lt"/>
                <a:sym typeface="+mn-ea"/>
              </a:rPr>
              <a:t>根据选用的器材和实验目的，在方框内画出本实验的电路图，并按电路图连接实物？</a:t>
            </a:r>
            <a:endParaRPr lang="en-US" altLang="zh-CN" sz="22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endParaRPr lang="en-US" altLang="zh-CN" sz="22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54900" y="2353310"/>
            <a:ext cx="83439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C</a:t>
            </a:r>
            <a:r>
              <a:rPr lang="zh-CN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、</a:t>
            </a:r>
            <a:r>
              <a:rPr lang="en-US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E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911215" y="2783205"/>
            <a:ext cx="368935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A</a:t>
            </a:r>
          </a:p>
        </p:txBody>
      </p:sp>
      <p:sp>
        <p:nvSpPr>
          <p:cNvPr id="3" name="矩形 2"/>
          <p:cNvSpPr/>
          <p:nvPr/>
        </p:nvSpPr>
        <p:spPr>
          <a:xfrm>
            <a:off x="784225" y="4349115"/>
            <a:ext cx="4155440" cy="2235200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grpSp>
        <p:nvGrpSpPr>
          <p:cNvPr id="79" name="组合 78"/>
          <p:cNvGrpSpPr/>
          <p:nvPr/>
        </p:nvGrpSpPr>
        <p:grpSpPr>
          <a:xfrm>
            <a:off x="6280150" y="4215130"/>
            <a:ext cx="4064635" cy="2369185"/>
            <a:chOff x="11028" y="6703"/>
            <a:chExt cx="6401" cy="3731"/>
          </a:xfrm>
        </p:grpSpPr>
        <p:grpSp>
          <p:nvGrpSpPr>
            <p:cNvPr id="1073743962" name="组合 1073743961"/>
            <p:cNvGrpSpPr/>
            <p:nvPr/>
          </p:nvGrpSpPr>
          <p:grpSpPr>
            <a:xfrm>
              <a:off x="11144" y="9545"/>
              <a:ext cx="1620" cy="888"/>
              <a:chOff x="2880" y="3282"/>
              <a:chExt cx="1620" cy="888"/>
            </a:xfrm>
          </p:grpSpPr>
          <p:sp>
            <p:nvSpPr>
              <p:cNvPr id="1073743963" name="立方体 1073743962"/>
              <p:cNvSpPr/>
              <p:nvPr/>
            </p:nvSpPr>
            <p:spPr>
              <a:xfrm>
                <a:off x="2880" y="3780"/>
                <a:ext cx="1620" cy="390"/>
              </a:xfrm>
              <a:prstGeom prst="cube">
                <a:avLst>
                  <a:gd name="adj" fmla="val 80255"/>
                </a:avLst>
              </a:prstGeom>
              <a:solidFill>
                <a:srgbClr val="FFFFFF"/>
              </a:solidFill>
              <a:ln w="63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1073743964" name="组合 1073743963"/>
              <p:cNvGrpSpPr/>
              <p:nvPr/>
            </p:nvGrpSpPr>
            <p:grpSpPr>
              <a:xfrm>
                <a:off x="3030" y="3840"/>
                <a:ext cx="303" cy="116"/>
                <a:chOff x="1555" y="2655"/>
                <a:chExt cx="337" cy="129"/>
              </a:xfrm>
            </p:grpSpPr>
            <p:sp>
              <p:nvSpPr>
                <p:cNvPr id="1073743965" name="平行四边形 1073743964"/>
                <p:cNvSpPr/>
                <p:nvPr/>
              </p:nvSpPr>
              <p:spPr>
                <a:xfrm>
                  <a:off x="1555" y="2709"/>
                  <a:ext cx="337" cy="75"/>
                </a:xfrm>
                <a:prstGeom prst="parallelogram">
                  <a:avLst>
                    <a:gd name="adj" fmla="val 112333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 b="1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073743966" name="圆柱形 1073743965"/>
                <p:cNvSpPr/>
                <p:nvPr/>
              </p:nvSpPr>
              <p:spPr>
                <a:xfrm>
                  <a:off x="1649" y="2655"/>
                  <a:ext cx="45" cy="109"/>
                </a:xfrm>
                <a:prstGeom prst="can">
                  <a:avLst>
                    <a:gd name="adj" fmla="val 60556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 b="1">
                    <a:solidFill>
                      <a:srgbClr val="FF0000"/>
                    </a:solidFill>
                  </a:endParaRPr>
                </a:p>
              </p:txBody>
            </p:sp>
          </p:grpSp>
          <p:sp>
            <p:nvSpPr>
              <p:cNvPr id="1073743967" name="文本框 1073743966"/>
              <p:cNvSpPr txBox="1"/>
              <p:nvPr/>
            </p:nvSpPr>
            <p:spPr>
              <a:xfrm>
                <a:off x="3060" y="3579"/>
                <a:ext cx="340" cy="3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lIns="0" tIns="0" rIns="0" bIns="0"/>
              <a:lstStyle/>
              <a:p>
                <a:r>
                  <a:rPr lang="zh-CN" altLang="en-US" sz="2400" b="1">
                    <a:solidFill>
                      <a:srgbClr val="FF0000"/>
                    </a:solidFill>
                  </a:rPr>
                  <a:t>－</a:t>
                </a:r>
              </a:p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1073743968" name="组合 1073743967"/>
              <p:cNvGrpSpPr/>
              <p:nvPr/>
            </p:nvGrpSpPr>
            <p:grpSpPr>
              <a:xfrm>
                <a:off x="3240" y="3780"/>
                <a:ext cx="421" cy="230"/>
                <a:chOff x="6320" y="1899"/>
                <a:chExt cx="720" cy="314"/>
              </a:xfrm>
            </p:grpSpPr>
            <p:sp>
              <p:nvSpPr>
                <p:cNvPr id="1073743969" name="圆柱形 1073743968"/>
                <p:cNvSpPr/>
                <p:nvPr/>
              </p:nvSpPr>
              <p:spPr>
                <a:xfrm rot="-5400000" flipV="1">
                  <a:off x="6523" y="1696"/>
                  <a:ext cx="314" cy="720"/>
                </a:xfrm>
                <a:prstGeom prst="can">
                  <a:avLst>
                    <a:gd name="adj" fmla="val 57324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 b="1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073743970" name="圆柱形 1073743969"/>
                <p:cNvSpPr/>
                <p:nvPr/>
              </p:nvSpPr>
              <p:spPr>
                <a:xfrm rot="5400000">
                  <a:off x="6943" y="1996"/>
                  <a:ext cx="60" cy="75"/>
                </a:xfrm>
                <a:prstGeom prst="can">
                  <a:avLst>
                    <a:gd name="adj" fmla="val 31250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 b="1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073743971" name="直接连接符 1073743970"/>
                <p:cNvSpPr/>
                <p:nvPr/>
              </p:nvSpPr>
              <p:spPr>
                <a:xfrm>
                  <a:off x="6434" y="1950"/>
                  <a:ext cx="36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3972" name="直接连接符 1073743971"/>
                <p:cNvSpPr/>
                <p:nvPr/>
              </p:nvSpPr>
              <p:spPr>
                <a:xfrm>
                  <a:off x="6390" y="2109"/>
                  <a:ext cx="36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3973" name="直接连接符 1073743972"/>
                <p:cNvSpPr/>
                <p:nvPr/>
              </p:nvSpPr>
              <p:spPr>
                <a:xfrm>
                  <a:off x="6374" y="2010"/>
                  <a:ext cx="36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3974" name="直接连接符 1073743973"/>
                <p:cNvSpPr/>
                <p:nvPr/>
              </p:nvSpPr>
              <p:spPr>
                <a:xfrm>
                  <a:off x="6448" y="2160"/>
                  <a:ext cx="36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  <p:grpSp>
            <p:nvGrpSpPr>
              <p:cNvPr id="1073743975" name="组合 1073743974"/>
              <p:cNvGrpSpPr/>
              <p:nvPr/>
            </p:nvGrpSpPr>
            <p:grpSpPr>
              <a:xfrm>
                <a:off x="3615" y="3780"/>
                <a:ext cx="421" cy="230"/>
                <a:chOff x="6320" y="1899"/>
                <a:chExt cx="720" cy="314"/>
              </a:xfrm>
            </p:grpSpPr>
            <p:sp>
              <p:nvSpPr>
                <p:cNvPr id="1073743976" name="圆柱形 1073743975"/>
                <p:cNvSpPr/>
                <p:nvPr/>
              </p:nvSpPr>
              <p:spPr>
                <a:xfrm rot="-5400000" flipV="1">
                  <a:off x="6523" y="1696"/>
                  <a:ext cx="314" cy="720"/>
                </a:xfrm>
                <a:prstGeom prst="can">
                  <a:avLst>
                    <a:gd name="adj" fmla="val 57324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 b="1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073743977" name="圆柱形 1073743976"/>
                <p:cNvSpPr/>
                <p:nvPr/>
              </p:nvSpPr>
              <p:spPr>
                <a:xfrm rot="5400000">
                  <a:off x="6943" y="1996"/>
                  <a:ext cx="60" cy="75"/>
                </a:xfrm>
                <a:prstGeom prst="can">
                  <a:avLst>
                    <a:gd name="adj" fmla="val 31250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 b="1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073743978" name="直接连接符 1073743977"/>
                <p:cNvSpPr/>
                <p:nvPr/>
              </p:nvSpPr>
              <p:spPr>
                <a:xfrm>
                  <a:off x="6434" y="1950"/>
                  <a:ext cx="36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3979" name="直接连接符 1073743978"/>
                <p:cNvSpPr/>
                <p:nvPr/>
              </p:nvSpPr>
              <p:spPr>
                <a:xfrm>
                  <a:off x="6390" y="2109"/>
                  <a:ext cx="36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3980" name="直接连接符 1073743979"/>
                <p:cNvSpPr/>
                <p:nvPr/>
              </p:nvSpPr>
              <p:spPr>
                <a:xfrm>
                  <a:off x="6374" y="2010"/>
                  <a:ext cx="36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3981" name="直接连接符 1073743980"/>
                <p:cNvSpPr/>
                <p:nvPr/>
              </p:nvSpPr>
              <p:spPr>
                <a:xfrm>
                  <a:off x="6448" y="2160"/>
                  <a:ext cx="360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  <p:sp>
            <p:nvSpPr>
              <p:cNvPr id="1073743982" name="平行四边形 1073743981"/>
              <p:cNvSpPr/>
              <p:nvPr/>
            </p:nvSpPr>
            <p:spPr>
              <a:xfrm>
                <a:off x="4005" y="3925"/>
                <a:ext cx="304" cy="68"/>
              </a:xfrm>
              <a:prstGeom prst="parallelogram">
                <a:avLst>
                  <a:gd name="adj" fmla="val 111764"/>
                </a:avLst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073743983" name="平行四边形 1073743982"/>
              <p:cNvSpPr/>
              <p:nvPr/>
            </p:nvSpPr>
            <p:spPr>
              <a:xfrm rot="5400000" flipH="1">
                <a:off x="3903" y="3796"/>
                <a:ext cx="311" cy="99"/>
              </a:xfrm>
              <a:prstGeom prst="parallelogram">
                <a:avLst>
                  <a:gd name="adj" fmla="val 78535"/>
                </a:avLst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073743984" name="圆柱形 1073743983"/>
              <p:cNvSpPr/>
              <p:nvPr/>
            </p:nvSpPr>
            <p:spPr>
              <a:xfrm>
                <a:off x="4166" y="3858"/>
                <a:ext cx="41" cy="98"/>
              </a:xfrm>
              <a:prstGeom prst="can">
                <a:avLst>
                  <a:gd name="adj" fmla="val 59755"/>
                </a:avLst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073743985" name="文本框 1073743984"/>
              <p:cNvSpPr txBox="1"/>
              <p:nvPr/>
            </p:nvSpPr>
            <p:spPr>
              <a:xfrm>
                <a:off x="4166" y="3282"/>
                <a:ext cx="306" cy="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lIns="0" tIns="0" rIns="0" bIns="0"/>
              <a:lstStyle/>
              <a:p>
                <a:r>
                  <a:rPr lang="zh-CN" altLang="en-US" sz="2400" b="1">
                    <a:solidFill>
                      <a:srgbClr val="FF0000"/>
                    </a:solidFill>
                  </a:rPr>
                  <a:t>＋</a:t>
                </a:r>
              </a:p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>
                <a:off x="2982" y="3393"/>
                <a:ext cx="306" cy="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lIns="0" tIns="0" rIns="0" bIns="0"/>
              <a:lstStyle/>
              <a:p>
                <a:r>
                  <a:rPr lang="en-US" altLang="zh-CN" sz="2400" b="1">
                    <a:solidFill>
                      <a:srgbClr val="FF0000"/>
                    </a:solidFill>
                  </a:rPr>
                  <a:t>-</a:t>
                </a:r>
                <a:endParaRPr lang="zh-CN" altLang="en-US" sz="2400" b="1">
                  <a:solidFill>
                    <a:srgbClr val="FF0000"/>
                  </a:solidFill>
                </a:endParaRPr>
              </a:p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</p:grpSp>
        <p:pic>
          <p:nvPicPr>
            <p:cNvPr id="1073744653" name="xjhsy6" descr="w4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3006" y="8266"/>
              <a:ext cx="2268" cy="1220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073743002" name="组合 1073743001"/>
            <p:cNvGrpSpPr/>
            <p:nvPr/>
          </p:nvGrpSpPr>
          <p:grpSpPr>
            <a:xfrm>
              <a:off x="14233" y="9720"/>
              <a:ext cx="1406" cy="714"/>
              <a:chOff x="5520" y="2391"/>
              <a:chExt cx="1128" cy="625"/>
            </a:xfrm>
          </p:grpSpPr>
          <p:sp>
            <p:nvSpPr>
              <p:cNvPr id="1073742953" name="立方体 1073742952"/>
              <p:cNvSpPr/>
              <p:nvPr/>
            </p:nvSpPr>
            <p:spPr>
              <a:xfrm>
                <a:off x="5520" y="2700"/>
                <a:ext cx="1128" cy="316"/>
              </a:xfrm>
              <a:prstGeom prst="cube">
                <a:avLst>
                  <a:gd name="adj" fmla="val 80255"/>
                </a:avLst>
              </a:prstGeom>
              <a:solidFill>
                <a:srgbClr val="FFFFFF"/>
              </a:solidFill>
              <a:ln w="63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3742989" name="圆柱形 1073742988"/>
              <p:cNvSpPr/>
              <p:nvPr/>
            </p:nvSpPr>
            <p:spPr>
              <a:xfrm>
                <a:off x="5734" y="2730"/>
                <a:ext cx="45" cy="109"/>
              </a:xfrm>
              <a:prstGeom prst="can">
                <a:avLst>
                  <a:gd name="adj" fmla="val 60556"/>
                </a:avLst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3742990" name="圆柱形 1073742989"/>
              <p:cNvSpPr/>
              <p:nvPr/>
            </p:nvSpPr>
            <p:spPr>
              <a:xfrm>
                <a:off x="6440" y="2740"/>
                <a:ext cx="45" cy="109"/>
              </a:xfrm>
              <a:prstGeom prst="can">
                <a:avLst>
                  <a:gd name="adj" fmla="val 60556"/>
                </a:avLst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3742999" name="矩形 1073742998"/>
              <p:cNvSpPr/>
              <p:nvPr/>
            </p:nvSpPr>
            <p:spPr>
              <a:xfrm rot="-1800000">
                <a:off x="5879" y="2497"/>
                <a:ext cx="409" cy="58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3743000" name="矩形 1073742999"/>
              <p:cNvSpPr/>
              <p:nvPr/>
            </p:nvSpPr>
            <p:spPr>
              <a:xfrm rot="-1800000">
                <a:off x="6230" y="2391"/>
                <a:ext cx="71" cy="49"/>
              </a:xfrm>
              <a:prstGeom prst="rect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73742994" name="组合 1073742993"/>
              <p:cNvGrpSpPr/>
              <p:nvPr/>
            </p:nvGrpSpPr>
            <p:grpSpPr>
              <a:xfrm>
                <a:off x="5760" y="2595"/>
                <a:ext cx="239" cy="324"/>
                <a:chOff x="5416" y="3165"/>
                <a:chExt cx="239" cy="324"/>
              </a:xfrm>
            </p:grpSpPr>
            <p:sp>
              <p:nvSpPr>
                <p:cNvPr id="1073742922" name="平行四边形 1073742921"/>
                <p:cNvSpPr/>
                <p:nvPr/>
              </p:nvSpPr>
              <p:spPr>
                <a:xfrm>
                  <a:off x="5416" y="3330"/>
                  <a:ext cx="239" cy="159"/>
                </a:xfrm>
                <a:prstGeom prst="parallelogram">
                  <a:avLst>
                    <a:gd name="adj" fmla="val 96103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2991" name="矩形 1073742990"/>
                <p:cNvSpPr/>
                <p:nvPr/>
              </p:nvSpPr>
              <p:spPr>
                <a:xfrm>
                  <a:off x="5519" y="3165"/>
                  <a:ext cx="56" cy="255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2993" name="椭圆 1073742992"/>
                <p:cNvSpPr/>
                <p:nvPr/>
              </p:nvSpPr>
              <p:spPr>
                <a:xfrm>
                  <a:off x="5520" y="3210"/>
                  <a:ext cx="40" cy="40"/>
                </a:xfrm>
                <a:prstGeom prst="ellipse">
                  <a:avLst/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073742995" name="组合 1073742994"/>
              <p:cNvGrpSpPr/>
              <p:nvPr/>
            </p:nvGrpSpPr>
            <p:grpSpPr>
              <a:xfrm>
                <a:off x="6180" y="2595"/>
                <a:ext cx="239" cy="324"/>
                <a:chOff x="5416" y="3165"/>
                <a:chExt cx="239" cy="324"/>
              </a:xfrm>
            </p:grpSpPr>
            <p:sp>
              <p:nvSpPr>
                <p:cNvPr id="1073742996" name="平行四边形 1073742995"/>
                <p:cNvSpPr/>
                <p:nvPr/>
              </p:nvSpPr>
              <p:spPr>
                <a:xfrm>
                  <a:off x="5416" y="3330"/>
                  <a:ext cx="239" cy="159"/>
                </a:xfrm>
                <a:prstGeom prst="parallelogram">
                  <a:avLst>
                    <a:gd name="adj" fmla="val 96103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2997" name="矩形 1073742996"/>
                <p:cNvSpPr/>
                <p:nvPr/>
              </p:nvSpPr>
              <p:spPr>
                <a:xfrm>
                  <a:off x="5519" y="3165"/>
                  <a:ext cx="56" cy="255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2998" name="椭圆 1073742997"/>
                <p:cNvSpPr/>
                <p:nvPr/>
              </p:nvSpPr>
              <p:spPr>
                <a:xfrm>
                  <a:off x="5520" y="3210"/>
                  <a:ext cx="40" cy="40"/>
                </a:xfrm>
                <a:prstGeom prst="ellipse">
                  <a:avLst/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073742927" name="组合 1073742926"/>
            <p:cNvGrpSpPr/>
            <p:nvPr/>
          </p:nvGrpSpPr>
          <p:grpSpPr>
            <a:xfrm>
              <a:off x="11028" y="8447"/>
              <a:ext cx="1232" cy="796"/>
              <a:chOff x="6854" y="1334"/>
              <a:chExt cx="1232" cy="796"/>
            </a:xfrm>
          </p:grpSpPr>
          <p:sp>
            <p:nvSpPr>
              <p:cNvPr id="1073742913" name="立方体 1073742912"/>
              <p:cNvSpPr/>
              <p:nvPr/>
            </p:nvSpPr>
            <p:spPr>
              <a:xfrm>
                <a:off x="6854" y="1815"/>
                <a:ext cx="1232" cy="315"/>
              </a:xfrm>
              <a:prstGeom prst="cube">
                <a:avLst>
                  <a:gd name="adj" fmla="val 80255"/>
                </a:avLst>
              </a:prstGeom>
              <a:solidFill>
                <a:srgbClr val="FFFFFF"/>
              </a:solidFill>
              <a:ln w="63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73742877" name="组合 1073742876"/>
              <p:cNvGrpSpPr>
                <a:grpSpLocks noChangeAspect="1"/>
              </p:cNvGrpSpPr>
              <p:nvPr/>
            </p:nvGrpSpPr>
            <p:grpSpPr>
              <a:xfrm>
                <a:off x="7292" y="1334"/>
                <a:ext cx="393" cy="583"/>
                <a:chOff x="5770" y="1606"/>
                <a:chExt cx="2019" cy="3673"/>
              </a:xfrm>
            </p:grpSpPr>
            <p:grpSp>
              <p:nvGrpSpPr>
                <p:cNvPr id="1073742878" name="组合 1073742877"/>
                <p:cNvGrpSpPr>
                  <a:grpSpLocks noChangeAspect="1"/>
                </p:cNvGrpSpPr>
                <p:nvPr/>
              </p:nvGrpSpPr>
              <p:grpSpPr>
                <a:xfrm>
                  <a:off x="6320" y="4418"/>
                  <a:ext cx="913" cy="861"/>
                  <a:chOff x="6320" y="4418"/>
                  <a:chExt cx="913" cy="861"/>
                </a:xfrm>
              </p:grpSpPr>
              <p:grpSp>
                <p:nvGrpSpPr>
                  <p:cNvPr id="1073742879" name="组合 1073742878"/>
                  <p:cNvGrpSpPr>
                    <a:grpSpLocks noChangeAspect="1"/>
                  </p:cNvGrpSpPr>
                  <p:nvPr/>
                </p:nvGrpSpPr>
                <p:grpSpPr>
                  <a:xfrm>
                    <a:off x="6320" y="4418"/>
                    <a:ext cx="913" cy="861"/>
                    <a:chOff x="6320" y="4418"/>
                    <a:chExt cx="913" cy="861"/>
                  </a:xfrm>
                </p:grpSpPr>
                <p:grpSp>
                  <p:nvGrpSpPr>
                    <p:cNvPr id="1073742880" name="组合 1073742879"/>
                    <p:cNvGrpSpPr>
                      <a:grpSpLocks noChangeAspect="1"/>
                    </p:cNvGrpSpPr>
                    <p:nvPr/>
                  </p:nvGrpSpPr>
                  <p:grpSpPr>
                    <a:xfrm>
                      <a:off x="6549" y="5081"/>
                      <a:ext cx="498" cy="198"/>
                      <a:chOff x="6549" y="5081"/>
                      <a:chExt cx="498" cy="198"/>
                    </a:xfrm>
                  </p:grpSpPr>
                  <p:sp>
                    <p:nvSpPr>
                      <p:cNvPr id="1073742881" name="任意多边形 1073742880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549" y="5081"/>
                        <a:ext cx="498" cy="198"/>
                      </a:xfrm>
                      <a:custGeom>
                        <a:pathLst>
                          <a:path w="498" h="198">
                            <a:moveTo>
                              <a:pt x="0" y="0"/>
                            </a:moveTo>
                            <a:lnTo>
                              <a:pt x="101" y="157"/>
                            </a:lnTo>
                            <a:lnTo>
                              <a:pt x="110" y="167"/>
                            </a:lnTo>
                            <a:lnTo>
                              <a:pt x="121" y="173"/>
                            </a:lnTo>
                            <a:lnTo>
                              <a:pt x="136" y="178"/>
                            </a:lnTo>
                            <a:lnTo>
                              <a:pt x="153" y="186"/>
                            </a:lnTo>
                            <a:lnTo>
                              <a:pt x="174" y="190"/>
                            </a:lnTo>
                            <a:lnTo>
                              <a:pt x="188" y="191"/>
                            </a:lnTo>
                            <a:lnTo>
                              <a:pt x="205" y="194"/>
                            </a:lnTo>
                            <a:lnTo>
                              <a:pt x="222" y="195"/>
                            </a:lnTo>
                            <a:lnTo>
                              <a:pt x="243" y="198"/>
                            </a:lnTo>
                            <a:lnTo>
                              <a:pt x="257" y="198"/>
                            </a:lnTo>
                            <a:lnTo>
                              <a:pt x="278" y="195"/>
                            </a:lnTo>
                            <a:lnTo>
                              <a:pt x="295" y="194"/>
                            </a:lnTo>
                            <a:lnTo>
                              <a:pt x="315" y="191"/>
                            </a:lnTo>
                            <a:lnTo>
                              <a:pt x="332" y="190"/>
                            </a:lnTo>
                            <a:lnTo>
                              <a:pt x="349" y="185"/>
                            </a:lnTo>
                            <a:lnTo>
                              <a:pt x="366" y="181"/>
                            </a:lnTo>
                            <a:lnTo>
                              <a:pt x="380" y="173"/>
                            </a:lnTo>
                            <a:lnTo>
                              <a:pt x="392" y="165"/>
                            </a:lnTo>
                            <a:lnTo>
                              <a:pt x="397" y="160"/>
                            </a:lnTo>
                            <a:lnTo>
                              <a:pt x="405" y="152"/>
                            </a:lnTo>
                            <a:lnTo>
                              <a:pt x="498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2882" name="任意多边形 1073742881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627" y="5081"/>
                        <a:ext cx="222" cy="198"/>
                      </a:xfrm>
                      <a:custGeom>
                        <a:pathLst>
                          <a:path w="221" h="198">
                            <a:moveTo>
                              <a:pt x="0" y="0"/>
                            </a:moveTo>
                            <a:lnTo>
                              <a:pt x="62" y="178"/>
                            </a:lnTo>
                            <a:lnTo>
                              <a:pt x="75" y="186"/>
                            </a:lnTo>
                            <a:lnTo>
                              <a:pt x="96" y="190"/>
                            </a:lnTo>
                            <a:lnTo>
                              <a:pt x="110" y="191"/>
                            </a:lnTo>
                            <a:lnTo>
                              <a:pt x="127" y="194"/>
                            </a:lnTo>
                            <a:lnTo>
                              <a:pt x="144" y="195"/>
                            </a:lnTo>
                            <a:lnTo>
                              <a:pt x="165" y="198"/>
                            </a:lnTo>
                            <a:lnTo>
                              <a:pt x="179" y="198"/>
                            </a:lnTo>
                            <a:lnTo>
                              <a:pt x="200" y="195"/>
                            </a:lnTo>
                            <a:lnTo>
                              <a:pt x="222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073742883" name="组合 1073742882"/>
                    <p:cNvGrpSpPr>
                      <a:grpSpLocks noChangeAspect="1"/>
                    </p:cNvGrpSpPr>
                    <p:nvPr/>
                  </p:nvGrpSpPr>
                  <p:grpSpPr>
                    <a:xfrm>
                      <a:off x="6320" y="4418"/>
                      <a:ext cx="913" cy="718"/>
                      <a:chOff x="6320" y="4418"/>
                      <a:chExt cx="913" cy="718"/>
                    </a:xfrm>
                  </p:grpSpPr>
                  <p:sp>
                    <p:nvSpPr>
                      <p:cNvPr id="1073742884" name="任意多边形 1073742883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320" y="4418"/>
                        <a:ext cx="913" cy="718"/>
                      </a:xfrm>
                      <a:custGeom>
                        <a:pathLst>
                          <a:path w="913" h="718">
                            <a:moveTo>
                              <a:pt x="26" y="0"/>
                            </a:moveTo>
                            <a:lnTo>
                              <a:pt x="21" y="20"/>
                            </a:lnTo>
                            <a:lnTo>
                              <a:pt x="23" y="29"/>
                            </a:lnTo>
                            <a:lnTo>
                              <a:pt x="25" y="38"/>
                            </a:lnTo>
                            <a:lnTo>
                              <a:pt x="26" y="59"/>
                            </a:lnTo>
                            <a:lnTo>
                              <a:pt x="23" y="73"/>
                            </a:lnTo>
                            <a:lnTo>
                              <a:pt x="17" y="86"/>
                            </a:lnTo>
                            <a:lnTo>
                              <a:pt x="12" y="96"/>
                            </a:lnTo>
                            <a:lnTo>
                              <a:pt x="6" y="113"/>
                            </a:lnTo>
                            <a:lnTo>
                              <a:pt x="6" y="126"/>
                            </a:lnTo>
                            <a:lnTo>
                              <a:pt x="12" y="138"/>
                            </a:lnTo>
                            <a:lnTo>
                              <a:pt x="17" y="149"/>
                            </a:lnTo>
                            <a:lnTo>
                              <a:pt x="29" y="162"/>
                            </a:lnTo>
                            <a:lnTo>
                              <a:pt x="34" y="176"/>
                            </a:lnTo>
                            <a:lnTo>
                              <a:pt x="34" y="185"/>
                            </a:lnTo>
                            <a:lnTo>
                              <a:pt x="30" y="195"/>
                            </a:lnTo>
                            <a:lnTo>
                              <a:pt x="21" y="204"/>
                            </a:lnTo>
                            <a:lnTo>
                              <a:pt x="13" y="216"/>
                            </a:lnTo>
                            <a:lnTo>
                              <a:pt x="8" y="225"/>
                            </a:lnTo>
                            <a:lnTo>
                              <a:pt x="6" y="236"/>
                            </a:lnTo>
                            <a:lnTo>
                              <a:pt x="12" y="248"/>
                            </a:lnTo>
                            <a:lnTo>
                              <a:pt x="19" y="259"/>
                            </a:lnTo>
                            <a:lnTo>
                              <a:pt x="26" y="269"/>
                            </a:lnTo>
                            <a:lnTo>
                              <a:pt x="30" y="278"/>
                            </a:lnTo>
                            <a:lnTo>
                              <a:pt x="34" y="288"/>
                            </a:lnTo>
                            <a:lnTo>
                              <a:pt x="30" y="301"/>
                            </a:lnTo>
                            <a:lnTo>
                              <a:pt x="21" y="313"/>
                            </a:lnTo>
                            <a:lnTo>
                              <a:pt x="12" y="322"/>
                            </a:lnTo>
                            <a:lnTo>
                              <a:pt x="2" y="337"/>
                            </a:lnTo>
                            <a:lnTo>
                              <a:pt x="0" y="349"/>
                            </a:lnTo>
                            <a:lnTo>
                              <a:pt x="4" y="362"/>
                            </a:lnTo>
                            <a:lnTo>
                              <a:pt x="13" y="372"/>
                            </a:lnTo>
                            <a:lnTo>
                              <a:pt x="23" y="383"/>
                            </a:lnTo>
                            <a:lnTo>
                              <a:pt x="33" y="396"/>
                            </a:lnTo>
                            <a:lnTo>
                              <a:pt x="38" y="414"/>
                            </a:lnTo>
                            <a:lnTo>
                              <a:pt x="33" y="431"/>
                            </a:lnTo>
                            <a:lnTo>
                              <a:pt x="23" y="444"/>
                            </a:lnTo>
                            <a:lnTo>
                              <a:pt x="19" y="455"/>
                            </a:lnTo>
                            <a:lnTo>
                              <a:pt x="19" y="466"/>
                            </a:lnTo>
                            <a:lnTo>
                              <a:pt x="21" y="473"/>
                            </a:lnTo>
                            <a:lnTo>
                              <a:pt x="29" y="484"/>
                            </a:lnTo>
                            <a:lnTo>
                              <a:pt x="42" y="499"/>
                            </a:lnTo>
                            <a:lnTo>
                              <a:pt x="64" y="528"/>
                            </a:lnTo>
                            <a:lnTo>
                              <a:pt x="107" y="573"/>
                            </a:lnTo>
                            <a:lnTo>
                              <a:pt x="144" y="609"/>
                            </a:lnTo>
                            <a:lnTo>
                              <a:pt x="166" y="629"/>
                            </a:lnTo>
                            <a:lnTo>
                              <a:pt x="190" y="643"/>
                            </a:lnTo>
                            <a:lnTo>
                              <a:pt x="217" y="660"/>
                            </a:lnTo>
                            <a:lnTo>
                              <a:pt x="255" y="681"/>
                            </a:lnTo>
                            <a:lnTo>
                              <a:pt x="313" y="701"/>
                            </a:lnTo>
                            <a:lnTo>
                              <a:pt x="356" y="710"/>
                            </a:lnTo>
                            <a:lnTo>
                              <a:pt x="401" y="716"/>
                            </a:lnTo>
                            <a:lnTo>
                              <a:pt x="460" y="718"/>
                            </a:lnTo>
                            <a:lnTo>
                              <a:pt x="523" y="716"/>
                            </a:lnTo>
                            <a:lnTo>
                              <a:pt x="578" y="714"/>
                            </a:lnTo>
                            <a:lnTo>
                              <a:pt x="625" y="706"/>
                            </a:lnTo>
                            <a:lnTo>
                              <a:pt x="667" y="697"/>
                            </a:lnTo>
                            <a:lnTo>
                              <a:pt x="697" y="685"/>
                            </a:lnTo>
                            <a:lnTo>
                              <a:pt x="723" y="672"/>
                            </a:lnTo>
                            <a:lnTo>
                              <a:pt x="744" y="659"/>
                            </a:lnTo>
                            <a:lnTo>
                              <a:pt x="761" y="647"/>
                            </a:lnTo>
                            <a:lnTo>
                              <a:pt x="778" y="629"/>
                            </a:lnTo>
                            <a:lnTo>
                              <a:pt x="832" y="556"/>
                            </a:lnTo>
                            <a:lnTo>
                              <a:pt x="874" y="493"/>
                            </a:lnTo>
                            <a:lnTo>
                              <a:pt x="890" y="461"/>
                            </a:lnTo>
                            <a:lnTo>
                              <a:pt x="894" y="448"/>
                            </a:lnTo>
                            <a:lnTo>
                              <a:pt x="895" y="438"/>
                            </a:lnTo>
                            <a:lnTo>
                              <a:pt x="895" y="427"/>
                            </a:lnTo>
                            <a:lnTo>
                              <a:pt x="887" y="414"/>
                            </a:lnTo>
                            <a:lnTo>
                              <a:pt x="882" y="406"/>
                            </a:lnTo>
                            <a:lnTo>
                              <a:pt x="879" y="394"/>
                            </a:lnTo>
                            <a:lnTo>
                              <a:pt x="882" y="381"/>
                            </a:lnTo>
                            <a:lnTo>
                              <a:pt x="887" y="372"/>
                            </a:lnTo>
                            <a:lnTo>
                              <a:pt x="894" y="362"/>
                            </a:lnTo>
                            <a:lnTo>
                              <a:pt x="900" y="352"/>
                            </a:lnTo>
                            <a:lnTo>
                              <a:pt x="908" y="341"/>
                            </a:lnTo>
                            <a:lnTo>
                              <a:pt x="913" y="330"/>
                            </a:lnTo>
                            <a:lnTo>
                              <a:pt x="912" y="316"/>
                            </a:lnTo>
                            <a:lnTo>
                              <a:pt x="907" y="305"/>
                            </a:lnTo>
                            <a:lnTo>
                              <a:pt x="900" y="295"/>
                            </a:lnTo>
                            <a:lnTo>
                              <a:pt x="894" y="286"/>
                            </a:lnTo>
                            <a:lnTo>
                              <a:pt x="886" y="275"/>
                            </a:lnTo>
                            <a:lnTo>
                              <a:pt x="883" y="263"/>
                            </a:lnTo>
                            <a:lnTo>
                              <a:pt x="886" y="254"/>
                            </a:lnTo>
                            <a:lnTo>
                              <a:pt x="895" y="240"/>
                            </a:lnTo>
                            <a:lnTo>
                              <a:pt x="904" y="229"/>
                            </a:lnTo>
                            <a:lnTo>
                              <a:pt x="908" y="217"/>
                            </a:lnTo>
                            <a:lnTo>
                              <a:pt x="908" y="202"/>
                            </a:lnTo>
                            <a:lnTo>
                              <a:pt x="903" y="187"/>
                            </a:lnTo>
                            <a:lnTo>
                              <a:pt x="894" y="176"/>
                            </a:lnTo>
                            <a:lnTo>
                              <a:pt x="890" y="168"/>
                            </a:lnTo>
                            <a:lnTo>
                              <a:pt x="886" y="155"/>
                            </a:lnTo>
                            <a:lnTo>
                              <a:pt x="887" y="141"/>
                            </a:lnTo>
                            <a:lnTo>
                              <a:pt x="895" y="130"/>
                            </a:lnTo>
                            <a:lnTo>
                              <a:pt x="900" y="122"/>
                            </a:lnTo>
                            <a:lnTo>
                              <a:pt x="908" y="113"/>
                            </a:lnTo>
                            <a:lnTo>
                              <a:pt x="912" y="101"/>
                            </a:lnTo>
                            <a:lnTo>
                              <a:pt x="913" y="88"/>
                            </a:lnTo>
                            <a:lnTo>
                              <a:pt x="911" y="80"/>
                            </a:lnTo>
                            <a:lnTo>
                              <a:pt x="903" y="67"/>
                            </a:lnTo>
                            <a:lnTo>
                              <a:pt x="895" y="56"/>
                            </a:lnTo>
                            <a:lnTo>
                              <a:pt x="890" y="42"/>
                            </a:lnTo>
                            <a:lnTo>
                              <a:pt x="890" y="29"/>
                            </a:lnTo>
                            <a:lnTo>
                              <a:pt x="894" y="18"/>
                            </a:lnTo>
                            <a:lnTo>
                              <a:pt x="891" y="0"/>
                            </a:lnTo>
                            <a:lnTo>
                              <a:pt x="26" y="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2885" name="任意多边形 1073742884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326" y="4514"/>
                        <a:ext cx="113" cy="99"/>
                      </a:xfrm>
                      <a:custGeom>
                        <a:pathLst>
                          <a:path w="113" h="99">
                            <a:moveTo>
                              <a:pt x="6" y="0"/>
                            </a:moveTo>
                            <a:lnTo>
                              <a:pt x="13" y="13"/>
                            </a:lnTo>
                            <a:lnTo>
                              <a:pt x="24" y="26"/>
                            </a:lnTo>
                            <a:lnTo>
                              <a:pt x="44" y="43"/>
                            </a:lnTo>
                            <a:lnTo>
                              <a:pt x="68" y="57"/>
                            </a:lnTo>
                            <a:lnTo>
                              <a:pt x="91" y="66"/>
                            </a:lnTo>
                            <a:lnTo>
                              <a:pt x="113" y="72"/>
                            </a:lnTo>
                            <a:lnTo>
                              <a:pt x="104" y="89"/>
                            </a:lnTo>
                            <a:lnTo>
                              <a:pt x="75" y="85"/>
                            </a:lnTo>
                            <a:lnTo>
                              <a:pt x="44" y="87"/>
                            </a:lnTo>
                            <a:lnTo>
                              <a:pt x="24" y="99"/>
                            </a:lnTo>
                            <a:lnTo>
                              <a:pt x="28" y="89"/>
                            </a:lnTo>
                            <a:lnTo>
                              <a:pt x="27" y="78"/>
                            </a:lnTo>
                            <a:lnTo>
                              <a:pt x="20" y="62"/>
                            </a:lnTo>
                            <a:lnTo>
                              <a:pt x="11" y="49"/>
                            </a:lnTo>
                            <a:lnTo>
                              <a:pt x="2" y="34"/>
                            </a:lnTo>
                            <a:lnTo>
                              <a:pt x="0" y="17"/>
                            </a:lnTo>
                            <a:lnTo>
                              <a:pt x="6" y="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2886" name="任意多边形 1073742885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328" y="4637"/>
                        <a:ext cx="149" cy="84"/>
                      </a:xfrm>
                      <a:custGeom>
                        <a:pathLst>
                          <a:path w="149" h="84">
                            <a:moveTo>
                              <a:pt x="0" y="10"/>
                            </a:moveTo>
                            <a:lnTo>
                              <a:pt x="4" y="0"/>
                            </a:lnTo>
                            <a:lnTo>
                              <a:pt x="9" y="10"/>
                            </a:lnTo>
                            <a:lnTo>
                              <a:pt x="21" y="15"/>
                            </a:lnTo>
                            <a:lnTo>
                              <a:pt x="42" y="25"/>
                            </a:lnTo>
                            <a:lnTo>
                              <a:pt x="64" y="31"/>
                            </a:lnTo>
                            <a:lnTo>
                              <a:pt x="98" y="38"/>
                            </a:lnTo>
                            <a:lnTo>
                              <a:pt x="137" y="44"/>
                            </a:lnTo>
                            <a:lnTo>
                              <a:pt x="149" y="80"/>
                            </a:lnTo>
                            <a:lnTo>
                              <a:pt x="106" y="69"/>
                            </a:lnTo>
                            <a:lnTo>
                              <a:pt x="72" y="65"/>
                            </a:lnTo>
                            <a:lnTo>
                              <a:pt x="45" y="71"/>
                            </a:lnTo>
                            <a:lnTo>
                              <a:pt x="25" y="84"/>
                            </a:lnTo>
                            <a:lnTo>
                              <a:pt x="25" y="73"/>
                            </a:lnTo>
                            <a:lnTo>
                              <a:pt x="25" y="63"/>
                            </a:lnTo>
                            <a:lnTo>
                              <a:pt x="21" y="52"/>
                            </a:lnTo>
                            <a:lnTo>
                              <a:pt x="9" y="36"/>
                            </a:lnTo>
                            <a:lnTo>
                              <a:pt x="0" y="23"/>
                            </a:lnTo>
                            <a:lnTo>
                              <a:pt x="0" y="1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2887" name="任意多边形 1073742886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322" y="4742"/>
                        <a:ext cx="175" cy="104"/>
                      </a:xfrm>
                      <a:custGeom>
                        <a:pathLst>
                          <a:path w="175" h="104">
                            <a:moveTo>
                              <a:pt x="2" y="13"/>
                            </a:moveTo>
                            <a:lnTo>
                              <a:pt x="10" y="0"/>
                            </a:lnTo>
                            <a:lnTo>
                              <a:pt x="21" y="17"/>
                            </a:lnTo>
                            <a:lnTo>
                              <a:pt x="32" y="25"/>
                            </a:lnTo>
                            <a:lnTo>
                              <a:pt x="45" y="34"/>
                            </a:lnTo>
                            <a:lnTo>
                              <a:pt x="69" y="42"/>
                            </a:lnTo>
                            <a:lnTo>
                              <a:pt x="96" y="49"/>
                            </a:lnTo>
                            <a:lnTo>
                              <a:pt x="126" y="59"/>
                            </a:lnTo>
                            <a:lnTo>
                              <a:pt x="167" y="72"/>
                            </a:lnTo>
                            <a:lnTo>
                              <a:pt x="175" y="104"/>
                            </a:lnTo>
                            <a:lnTo>
                              <a:pt x="133" y="87"/>
                            </a:lnTo>
                            <a:lnTo>
                              <a:pt x="103" y="76"/>
                            </a:lnTo>
                            <a:lnTo>
                              <a:pt x="78" y="72"/>
                            </a:lnTo>
                            <a:lnTo>
                              <a:pt x="58" y="72"/>
                            </a:lnTo>
                            <a:lnTo>
                              <a:pt x="48" y="80"/>
                            </a:lnTo>
                            <a:lnTo>
                              <a:pt x="36" y="91"/>
                            </a:lnTo>
                            <a:lnTo>
                              <a:pt x="34" y="78"/>
                            </a:lnTo>
                            <a:lnTo>
                              <a:pt x="21" y="59"/>
                            </a:lnTo>
                            <a:lnTo>
                              <a:pt x="10" y="45"/>
                            </a:lnTo>
                            <a:lnTo>
                              <a:pt x="0" y="31"/>
                            </a:lnTo>
                            <a:lnTo>
                              <a:pt x="2" y="13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2888" name="任意多边形 1073742887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341" y="4856"/>
                        <a:ext cx="208" cy="230"/>
                      </a:xfrm>
                      <a:custGeom>
                        <a:pathLst>
                          <a:path w="208" h="230">
                            <a:moveTo>
                              <a:pt x="2" y="35"/>
                            </a:moveTo>
                            <a:lnTo>
                              <a:pt x="0" y="21"/>
                            </a:lnTo>
                            <a:lnTo>
                              <a:pt x="0" y="11"/>
                            </a:lnTo>
                            <a:lnTo>
                              <a:pt x="8" y="0"/>
                            </a:lnTo>
                            <a:lnTo>
                              <a:pt x="22" y="17"/>
                            </a:lnTo>
                            <a:lnTo>
                              <a:pt x="47" y="32"/>
                            </a:lnTo>
                            <a:lnTo>
                              <a:pt x="72" y="44"/>
                            </a:lnTo>
                            <a:lnTo>
                              <a:pt x="106" y="55"/>
                            </a:lnTo>
                            <a:lnTo>
                              <a:pt x="156" y="65"/>
                            </a:lnTo>
                            <a:lnTo>
                              <a:pt x="166" y="91"/>
                            </a:lnTo>
                            <a:lnTo>
                              <a:pt x="140" y="84"/>
                            </a:lnTo>
                            <a:lnTo>
                              <a:pt x="114" y="80"/>
                            </a:lnTo>
                            <a:lnTo>
                              <a:pt x="101" y="82"/>
                            </a:lnTo>
                            <a:lnTo>
                              <a:pt x="97" y="95"/>
                            </a:lnTo>
                            <a:lnTo>
                              <a:pt x="105" y="112"/>
                            </a:lnTo>
                            <a:lnTo>
                              <a:pt x="115" y="128"/>
                            </a:lnTo>
                            <a:lnTo>
                              <a:pt x="136" y="153"/>
                            </a:lnTo>
                            <a:lnTo>
                              <a:pt x="166" y="179"/>
                            </a:lnTo>
                            <a:lnTo>
                              <a:pt x="208" y="209"/>
                            </a:lnTo>
                            <a:lnTo>
                              <a:pt x="208" y="230"/>
                            </a:lnTo>
                            <a:lnTo>
                              <a:pt x="190" y="219"/>
                            </a:lnTo>
                            <a:lnTo>
                              <a:pt x="166" y="205"/>
                            </a:lnTo>
                            <a:lnTo>
                              <a:pt x="132" y="179"/>
                            </a:lnTo>
                            <a:lnTo>
                              <a:pt x="105" y="150"/>
                            </a:lnTo>
                            <a:lnTo>
                              <a:pt x="80" y="128"/>
                            </a:lnTo>
                            <a:lnTo>
                              <a:pt x="56" y="101"/>
                            </a:lnTo>
                            <a:lnTo>
                              <a:pt x="36" y="78"/>
                            </a:lnTo>
                            <a:lnTo>
                              <a:pt x="15" y="57"/>
                            </a:lnTo>
                            <a:lnTo>
                              <a:pt x="2" y="35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2889" name="任意多边形 1073742888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345" y="4443"/>
                        <a:ext cx="86" cy="69"/>
                      </a:xfrm>
                      <a:custGeom>
                        <a:pathLst>
                          <a:path w="86" h="69">
                            <a:moveTo>
                              <a:pt x="0" y="0"/>
                            </a:moveTo>
                            <a:lnTo>
                              <a:pt x="11" y="10"/>
                            </a:lnTo>
                            <a:lnTo>
                              <a:pt x="25" y="21"/>
                            </a:lnTo>
                            <a:lnTo>
                              <a:pt x="42" y="33"/>
                            </a:lnTo>
                            <a:lnTo>
                              <a:pt x="60" y="44"/>
                            </a:lnTo>
                            <a:lnTo>
                              <a:pt x="77" y="54"/>
                            </a:lnTo>
                            <a:lnTo>
                              <a:pt x="86" y="61"/>
                            </a:lnTo>
                            <a:lnTo>
                              <a:pt x="65" y="69"/>
                            </a:lnTo>
                            <a:lnTo>
                              <a:pt x="42" y="61"/>
                            </a:lnTo>
                            <a:lnTo>
                              <a:pt x="18" y="52"/>
                            </a:lnTo>
                            <a:lnTo>
                              <a:pt x="0" y="42"/>
                            </a:lnTo>
                            <a:lnTo>
                              <a:pt x="1" y="33"/>
                            </a:lnTo>
                            <a:lnTo>
                              <a:pt x="4" y="17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2890" name="任意多边形 1073742889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501" y="4426"/>
                        <a:ext cx="732" cy="689"/>
                      </a:xfrm>
                      <a:custGeom>
                        <a:pathLst>
                          <a:path w="732" h="689">
                            <a:moveTo>
                              <a:pt x="294" y="135"/>
                            </a:moveTo>
                            <a:lnTo>
                              <a:pt x="186" y="143"/>
                            </a:lnTo>
                            <a:lnTo>
                              <a:pt x="348" y="158"/>
                            </a:lnTo>
                            <a:lnTo>
                              <a:pt x="338" y="166"/>
                            </a:lnTo>
                            <a:lnTo>
                              <a:pt x="318" y="173"/>
                            </a:lnTo>
                            <a:lnTo>
                              <a:pt x="292" y="181"/>
                            </a:lnTo>
                            <a:lnTo>
                              <a:pt x="258" y="190"/>
                            </a:lnTo>
                            <a:lnTo>
                              <a:pt x="222" y="196"/>
                            </a:lnTo>
                            <a:lnTo>
                              <a:pt x="175" y="200"/>
                            </a:lnTo>
                            <a:lnTo>
                              <a:pt x="120" y="206"/>
                            </a:lnTo>
                            <a:lnTo>
                              <a:pt x="61" y="209"/>
                            </a:lnTo>
                            <a:lnTo>
                              <a:pt x="0" y="209"/>
                            </a:lnTo>
                            <a:lnTo>
                              <a:pt x="95" y="232"/>
                            </a:lnTo>
                            <a:lnTo>
                              <a:pt x="154" y="244"/>
                            </a:lnTo>
                            <a:lnTo>
                              <a:pt x="205" y="244"/>
                            </a:lnTo>
                            <a:lnTo>
                              <a:pt x="267" y="244"/>
                            </a:lnTo>
                            <a:lnTo>
                              <a:pt x="359" y="236"/>
                            </a:lnTo>
                            <a:lnTo>
                              <a:pt x="435" y="225"/>
                            </a:lnTo>
                            <a:lnTo>
                              <a:pt x="499" y="209"/>
                            </a:lnTo>
                            <a:lnTo>
                              <a:pt x="567" y="188"/>
                            </a:lnTo>
                            <a:lnTo>
                              <a:pt x="597" y="177"/>
                            </a:lnTo>
                            <a:lnTo>
                              <a:pt x="625" y="168"/>
                            </a:lnTo>
                            <a:lnTo>
                              <a:pt x="640" y="164"/>
                            </a:lnTo>
                            <a:lnTo>
                              <a:pt x="648" y="169"/>
                            </a:lnTo>
                            <a:lnTo>
                              <a:pt x="648" y="181"/>
                            </a:lnTo>
                            <a:lnTo>
                              <a:pt x="642" y="194"/>
                            </a:lnTo>
                            <a:lnTo>
                              <a:pt x="625" y="208"/>
                            </a:lnTo>
                            <a:lnTo>
                              <a:pt x="597" y="226"/>
                            </a:lnTo>
                            <a:lnTo>
                              <a:pt x="557" y="244"/>
                            </a:lnTo>
                            <a:lnTo>
                              <a:pt x="510" y="263"/>
                            </a:lnTo>
                            <a:lnTo>
                              <a:pt x="448" y="282"/>
                            </a:lnTo>
                            <a:lnTo>
                              <a:pt x="376" y="297"/>
                            </a:lnTo>
                            <a:lnTo>
                              <a:pt x="304" y="308"/>
                            </a:lnTo>
                            <a:lnTo>
                              <a:pt x="228" y="320"/>
                            </a:lnTo>
                            <a:lnTo>
                              <a:pt x="95" y="333"/>
                            </a:lnTo>
                            <a:lnTo>
                              <a:pt x="177" y="352"/>
                            </a:lnTo>
                            <a:lnTo>
                              <a:pt x="243" y="360"/>
                            </a:lnTo>
                            <a:lnTo>
                              <a:pt x="326" y="358"/>
                            </a:lnTo>
                            <a:lnTo>
                              <a:pt x="411" y="347"/>
                            </a:lnTo>
                            <a:lnTo>
                              <a:pt x="474" y="333"/>
                            </a:lnTo>
                            <a:lnTo>
                              <a:pt x="525" y="320"/>
                            </a:lnTo>
                            <a:lnTo>
                              <a:pt x="567" y="308"/>
                            </a:lnTo>
                            <a:lnTo>
                              <a:pt x="610" y="293"/>
                            </a:lnTo>
                            <a:lnTo>
                              <a:pt x="644" y="280"/>
                            </a:lnTo>
                            <a:lnTo>
                              <a:pt x="659" y="276"/>
                            </a:lnTo>
                            <a:lnTo>
                              <a:pt x="668" y="276"/>
                            </a:lnTo>
                            <a:lnTo>
                              <a:pt x="667" y="287"/>
                            </a:lnTo>
                            <a:lnTo>
                              <a:pt x="661" y="299"/>
                            </a:lnTo>
                            <a:lnTo>
                              <a:pt x="648" y="314"/>
                            </a:lnTo>
                            <a:lnTo>
                              <a:pt x="617" y="335"/>
                            </a:lnTo>
                            <a:lnTo>
                              <a:pt x="584" y="354"/>
                            </a:lnTo>
                            <a:lnTo>
                              <a:pt x="546" y="371"/>
                            </a:lnTo>
                            <a:lnTo>
                              <a:pt x="496" y="390"/>
                            </a:lnTo>
                            <a:lnTo>
                              <a:pt x="439" y="407"/>
                            </a:lnTo>
                            <a:lnTo>
                              <a:pt x="352" y="426"/>
                            </a:lnTo>
                            <a:lnTo>
                              <a:pt x="294" y="438"/>
                            </a:lnTo>
                            <a:lnTo>
                              <a:pt x="237" y="444"/>
                            </a:lnTo>
                            <a:lnTo>
                              <a:pt x="154" y="449"/>
                            </a:lnTo>
                            <a:lnTo>
                              <a:pt x="239" y="461"/>
                            </a:lnTo>
                            <a:lnTo>
                              <a:pt x="305" y="466"/>
                            </a:lnTo>
                            <a:lnTo>
                              <a:pt x="360" y="468"/>
                            </a:lnTo>
                            <a:lnTo>
                              <a:pt x="423" y="466"/>
                            </a:lnTo>
                            <a:lnTo>
                              <a:pt x="482" y="458"/>
                            </a:lnTo>
                            <a:lnTo>
                              <a:pt x="530" y="447"/>
                            </a:lnTo>
                            <a:lnTo>
                              <a:pt x="568" y="434"/>
                            </a:lnTo>
                            <a:lnTo>
                              <a:pt x="629" y="413"/>
                            </a:lnTo>
                            <a:lnTo>
                              <a:pt x="637" y="413"/>
                            </a:lnTo>
                            <a:lnTo>
                              <a:pt x="644" y="417"/>
                            </a:lnTo>
                            <a:lnTo>
                              <a:pt x="642" y="430"/>
                            </a:lnTo>
                            <a:lnTo>
                              <a:pt x="634" y="444"/>
                            </a:lnTo>
                            <a:lnTo>
                              <a:pt x="620" y="458"/>
                            </a:lnTo>
                            <a:lnTo>
                              <a:pt x="599" y="474"/>
                            </a:lnTo>
                            <a:lnTo>
                              <a:pt x="563" y="493"/>
                            </a:lnTo>
                            <a:lnTo>
                              <a:pt x="525" y="510"/>
                            </a:lnTo>
                            <a:lnTo>
                              <a:pt x="489" y="521"/>
                            </a:lnTo>
                            <a:lnTo>
                              <a:pt x="448" y="531"/>
                            </a:lnTo>
                            <a:lnTo>
                              <a:pt x="410" y="537"/>
                            </a:lnTo>
                            <a:lnTo>
                              <a:pt x="360" y="542"/>
                            </a:lnTo>
                            <a:lnTo>
                              <a:pt x="305" y="545"/>
                            </a:lnTo>
                            <a:lnTo>
                              <a:pt x="250" y="546"/>
                            </a:lnTo>
                            <a:lnTo>
                              <a:pt x="166" y="546"/>
                            </a:lnTo>
                            <a:lnTo>
                              <a:pt x="211" y="562"/>
                            </a:lnTo>
                            <a:lnTo>
                              <a:pt x="253" y="573"/>
                            </a:lnTo>
                            <a:lnTo>
                              <a:pt x="301" y="579"/>
                            </a:lnTo>
                            <a:lnTo>
                              <a:pt x="342" y="580"/>
                            </a:lnTo>
                            <a:lnTo>
                              <a:pt x="384" y="583"/>
                            </a:lnTo>
                            <a:lnTo>
                              <a:pt x="427" y="580"/>
                            </a:lnTo>
                            <a:lnTo>
                              <a:pt x="462" y="579"/>
                            </a:lnTo>
                            <a:lnTo>
                              <a:pt x="495" y="573"/>
                            </a:lnTo>
                            <a:lnTo>
                              <a:pt x="540" y="562"/>
                            </a:lnTo>
                            <a:lnTo>
                              <a:pt x="574" y="554"/>
                            </a:lnTo>
                            <a:lnTo>
                              <a:pt x="587" y="555"/>
                            </a:lnTo>
                            <a:lnTo>
                              <a:pt x="589" y="565"/>
                            </a:lnTo>
                            <a:lnTo>
                              <a:pt x="585" y="575"/>
                            </a:lnTo>
                            <a:lnTo>
                              <a:pt x="576" y="586"/>
                            </a:lnTo>
                            <a:lnTo>
                              <a:pt x="561" y="597"/>
                            </a:lnTo>
                            <a:lnTo>
                              <a:pt x="544" y="605"/>
                            </a:lnTo>
                            <a:lnTo>
                              <a:pt x="525" y="614"/>
                            </a:lnTo>
                            <a:lnTo>
                              <a:pt x="495" y="622"/>
                            </a:lnTo>
                            <a:lnTo>
                              <a:pt x="432" y="631"/>
                            </a:lnTo>
                            <a:lnTo>
                              <a:pt x="372" y="639"/>
                            </a:lnTo>
                            <a:lnTo>
                              <a:pt x="253" y="649"/>
                            </a:lnTo>
                            <a:lnTo>
                              <a:pt x="407" y="656"/>
                            </a:lnTo>
                            <a:lnTo>
                              <a:pt x="439" y="656"/>
                            </a:lnTo>
                            <a:lnTo>
                              <a:pt x="453" y="663"/>
                            </a:lnTo>
                            <a:lnTo>
                              <a:pt x="461" y="670"/>
                            </a:lnTo>
                            <a:lnTo>
                              <a:pt x="458" y="681"/>
                            </a:lnTo>
                            <a:lnTo>
                              <a:pt x="466" y="687"/>
                            </a:lnTo>
                            <a:lnTo>
                              <a:pt x="486" y="689"/>
                            </a:lnTo>
                            <a:lnTo>
                              <a:pt x="516" y="677"/>
                            </a:lnTo>
                            <a:lnTo>
                              <a:pt x="542" y="664"/>
                            </a:lnTo>
                            <a:lnTo>
                              <a:pt x="563" y="651"/>
                            </a:lnTo>
                            <a:lnTo>
                              <a:pt x="580" y="639"/>
                            </a:lnTo>
                            <a:lnTo>
                              <a:pt x="597" y="621"/>
                            </a:lnTo>
                            <a:lnTo>
                              <a:pt x="651" y="548"/>
                            </a:lnTo>
                            <a:lnTo>
                              <a:pt x="693" y="485"/>
                            </a:lnTo>
                            <a:lnTo>
                              <a:pt x="709" y="453"/>
                            </a:lnTo>
                            <a:lnTo>
                              <a:pt x="713" y="440"/>
                            </a:lnTo>
                            <a:lnTo>
                              <a:pt x="714" y="430"/>
                            </a:lnTo>
                            <a:lnTo>
                              <a:pt x="714" y="419"/>
                            </a:lnTo>
                            <a:lnTo>
                              <a:pt x="706" y="406"/>
                            </a:lnTo>
                            <a:lnTo>
                              <a:pt x="701" y="398"/>
                            </a:lnTo>
                            <a:lnTo>
                              <a:pt x="698" y="386"/>
                            </a:lnTo>
                            <a:lnTo>
                              <a:pt x="701" y="373"/>
                            </a:lnTo>
                            <a:lnTo>
                              <a:pt x="706" y="364"/>
                            </a:lnTo>
                            <a:lnTo>
                              <a:pt x="713" y="354"/>
                            </a:lnTo>
                            <a:lnTo>
                              <a:pt x="719" y="344"/>
                            </a:lnTo>
                            <a:lnTo>
                              <a:pt x="727" y="333"/>
                            </a:lnTo>
                            <a:lnTo>
                              <a:pt x="732" y="322"/>
                            </a:lnTo>
                            <a:lnTo>
                              <a:pt x="731" y="308"/>
                            </a:lnTo>
                            <a:lnTo>
                              <a:pt x="726" y="297"/>
                            </a:lnTo>
                            <a:lnTo>
                              <a:pt x="719" y="287"/>
                            </a:lnTo>
                            <a:lnTo>
                              <a:pt x="713" y="278"/>
                            </a:lnTo>
                            <a:lnTo>
                              <a:pt x="705" y="267"/>
                            </a:lnTo>
                            <a:lnTo>
                              <a:pt x="702" y="255"/>
                            </a:lnTo>
                            <a:lnTo>
                              <a:pt x="705" y="246"/>
                            </a:lnTo>
                            <a:lnTo>
                              <a:pt x="714" y="232"/>
                            </a:lnTo>
                            <a:lnTo>
                              <a:pt x="723" y="221"/>
                            </a:lnTo>
                            <a:lnTo>
                              <a:pt x="727" y="209"/>
                            </a:lnTo>
                            <a:lnTo>
                              <a:pt x="727" y="194"/>
                            </a:lnTo>
                            <a:lnTo>
                              <a:pt x="722" y="179"/>
                            </a:lnTo>
                            <a:lnTo>
                              <a:pt x="713" y="168"/>
                            </a:lnTo>
                            <a:lnTo>
                              <a:pt x="709" y="160"/>
                            </a:lnTo>
                            <a:lnTo>
                              <a:pt x="705" y="147"/>
                            </a:lnTo>
                            <a:lnTo>
                              <a:pt x="706" y="133"/>
                            </a:lnTo>
                            <a:lnTo>
                              <a:pt x="714" y="122"/>
                            </a:lnTo>
                            <a:lnTo>
                              <a:pt x="719" y="114"/>
                            </a:lnTo>
                            <a:lnTo>
                              <a:pt x="727" y="105"/>
                            </a:lnTo>
                            <a:lnTo>
                              <a:pt x="731" y="93"/>
                            </a:lnTo>
                            <a:lnTo>
                              <a:pt x="732" y="80"/>
                            </a:lnTo>
                            <a:lnTo>
                              <a:pt x="730" y="72"/>
                            </a:lnTo>
                            <a:lnTo>
                              <a:pt x="722" y="59"/>
                            </a:lnTo>
                            <a:lnTo>
                              <a:pt x="714" y="48"/>
                            </a:lnTo>
                            <a:lnTo>
                              <a:pt x="709" y="34"/>
                            </a:lnTo>
                            <a:lnTo>
                              <a:pt x="709" y="0"/>
                            </a:lnTo>
                            <a:lnTo>
                              <a:pt x="634" y="50"/>
                            </a:lnTo>
                            <a:lnTo>
                              <a:pt x="589" y="69"/>
                            </a:lnTo>
                            <a:lnTo>
                              <a:pt x="536" y="86"/>
                            </a:lnTo>
                            <a:lnTo>
                              <a:pt x="475" y="105"/>
                            </a:lnTo>
                            <a:lnTo>
                              <a:pt x="420" y="116"/>
                            </a:lnTo>
                            <a:lnTo>
                              <a:pt x="365" y="126"/>
                            </a:lnTo>
                            <a:lnTo>
                              <a:pt x="294" y="135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1073742891" name="组合 1073742890"/>
                  <p:cNvGrpSpPr>
                    <a:grpSpLocks noChangeAspect="1"/>
                  </p:cNvGrpSpPr>
                  <p:nvPr/>
                </p:nvGrpSpPr>
                <p:grpSpPr>
                  <a:xfrm>
                    <a:off x="6929" y="4535"/>
                    <a:ext cx="218" cy="436"/>
                    <a:chOff x="6929" y="4535"/>
                    <a:chExt cx="218" cy="436"/>
                  </a:xfrm>
                </p:grpSpPr>
                <p:sp>
                  <p:nvSpPr>
                    <p:cNvPr id="1073742892" name="任意多边形 1073742891"/>
                    <p:cNvSpPr>
                      <a:spLocks noChangeAspect="1"/>
                    </p:cNvSpPr>
                    <p:nvPr/>
                  </p:nvSpPr>
                  <p:spPr>
                    <a:xfrm>
                      <a:off x="6971" y="4651"/>
                      <a:ext cx="167" cy="70"/>
                    </a:xfrm>
                    <a:custGeom>
                      <a:pathLst>
                        <a:path w="167" h="70">
                          <a:moveTo>
                            <a:pt x="167" y="13"/>
                          </a:moveTo>
                          <a:lnTo>
                            <a:pt x="151" y="0"/>
                          </a:lnTo>
                          <a:lnTo>
                            <a:pt x="100" y="26"/>
                          </a:lnTo>
                          <a:lnTo>
                            <a:pt x="49" y="45"/>
                          </a:lnTo>
                          <a:lnTo>
                            <a:pt x="0" y="59"/>
                          </a:lnTo>
                          <a:lnTo>
                            <a:pt x="9" y="70"/>
                          </a:lnTo>
                          <a:lnTo>
                            <a:pt x="43" y="70"/>
                          </a:lnTo>
                          <a:lnTo>
                            <a:pt x="89" y="60"/>
                          </a:lnTo>
                          <a:lnTo>
                            <a:pt x="130" y="40"/>
                          </a:lnTo>
                          <a:lnTo>
                            <a:pt x="167" y="13"/>
                          </a:lnTo>
                          <a:close/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073742893" name="任意多边形 1073742892"/>
                    <p:cNvSpPr>
                      <a:spLocks noChangeAspect="1"/>
                    </p:cNvSpPr>
                    <p:nvPr/>
                  </p:nvSpPr>
                  <p:spPr>
                    <a:xfrm>
                      <a:off x="7001" y="4763"/>
                      <a:ext cx="146" cy="78"/>
                    </a:xfrm>
                    <a:custGeom>
                      <a:pathLst>
                        <a:path w="146" h="78">
                          <a:moveTo>
                            <a:pt x="146" y="15"/>
                          </a:moveTo>
                          <a:lnTo>
                            <a:pt x="138" y="0"/>
                          </a:lnTo>
                          <a:lnTo>
                            <a:pt x="89" y="34"/>
                          </a:lnTo>
                          <a:lnTo>
                            <a:pt x="50" y="51"/>
                          </a:lnTo>
                          <a:lnTo>
                            <a:pt x="0" y="66"/>
                          </a:lnTo>
                          <a:lnTo>
                            <a:pt x="10" y="78"/>
                          </a:lnTo>
                          <a:lnTo>
                            <a:pt x="42" y="78"/>
                          </a:lnTo>
                          <a:lnTo>
                            <a:pt x="74" y="69"/>
                          </a:lnTo>
                          <a:lnTo>
                            <a:pt x="112" y="45"/>
                          </a:lnTo>
                          <a:lnTo>
                            <a:pt x="146" y="15"/>
                          </a:lnTo>
                          <a:close/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073742894" name="任意多边形 1073742893"/>
                    <p:cNvSpPr>
                      <a:spLocks noChangeAspect="1"/>
                    </p:cNvSpPr>
                    <p:nvPr/>
                  </p:nvSpPr>
                  <p:spPr>
                    <a:xfrm>
                      <a:off x="6992" y="4894"/>
                      <a:ext cx="149" cy="77"/>
                    </a:xfrm>
                    <a:custGeom>
                      <a:pathLst>
                        <a:path w="149" h="77">
                          <a:moveTo>
                            <a:pt x="149" y="11"/>
                          </a:moveTo>
                          <a:lnTo>
                            <a:pt x="138" y="0"/>
                          </a:lnTo>
                          <a:lnTo>
                            <a:pt x="93" y="31"/>
                          </a:lnTo>
                          <a:lnTo>
                            <a:pt x="49" y="49"/>
                          </a:lnTo>
                          <a:lnTo>
                            <a:pt x="0" y="63"/>
                          </a:lnTo>
                          <a:lnTo>
                            <a:pt x="9" y="77"/>
                          </a:lnTo>
                          <a:lnTo>
                            <a:pt x="42" y="74"/>
                          </a:lnTo>
                          <a:lnTo>
                            <a:pt x="81" y="65"/>
                          </a:lnTo>
                          <a:lnTo>
                            <a:pt x="121" y="40"/>
                          </a:lnTo>
                          <a:lnTo>
                            <a:pt x="149" y="11"/>
                          </a:lnTo>
                          <a:close/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073742895" name="任意多边形 1073742894"/>
                    <p:cNvSpPr>
                      <a:spLocks noChangeAspect="1"/>
                    </p:cNvSpPr>
                    <p:nvPr/>
                  </p:nvSpPr>
                  <p:spPr>
                    <a:xfrm>
                      <a:off x="6929" y="4535"/>
                      <a:ext cx="171" cy="68"/>
                    </a:xfrm>
                    <a:custGeom>
                      <a:pathLst>
                        <a:path w="171" h="68">
                          <a:moveTo>
                            <a:pt x="171" y="13"/>
                          </a:moveTo>
                          <a:lnTo>
                            <a:pt x="154" y="0"/>
                          </a:lnTo>
                          <a:lnTo>
                            <a:pt x="97" y="26"/>
                          </a:lnTo>
                          <a:lnTo>
                            <a:pt x="50" y="41"/>
                          </a:lnTo>
                          <a:lnTo>
                            <a:pt x="0" y="55"/>
                          </a:lnTo>
                          <a:lnTo>
                            <a:pt x="11" y="68"/>
                          </a:lnTo>
                          <a:lnTo>
                            <a:pt x="42" y="66"/>
                          </a:lnTo>
                          <a:lnTo>
                            <a:pt x="82" y="57"/>
                          </a:lnTo>
                          <a:lnTo>
                            <a:pt x="127" y="40"/>
                          </a:lnTo>
                          <a:lnTo>
                            <a:pt x="171" y="13"/>
                          </a:lnTo>
                          <a:close/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1073742896" name="任意多边形 1073742895"/>
                <p:cNvSpPr>
                  <a:spLocks noChangeAspect="1"/>
                </p:cNvSpPr>
                <p:nvPr/>
              </p:nvSpPr>
              <p:spPr>
                <a:xfrm>
                  <a:off x="5770" y="1606"/>
                  <a:ext cx="2019" cy="2908"/>
                </a:xfrm>
                <a:custGeom>
                  <a:pathLst>
                    <a:path w="2019" h="2908">
                      <a:moveTo>
                        <a:pt x="1415" y="2830"/>
                      </a:moveTo>
                      <a:lnTo>
                        <a:pt x="1432" y="2818"/>
                      </a:lnTo>
                      <a:lnTo>
                        <a:pt x="1445" y="2807"/>
                      </a:lnTo>
                      <a:lnTo>
                        <a:pt x="1453" y="2799"/>
                      </a:lnTo>
                      <a:lnTo>
                        <a:pt x="1458" y="2790"/>
                      </a:lnTo>
                      <a:lnTo>
                        <a:pt x="1463" y="2784"/>
                      </a:lnTo>
                      <a:lnTo>
                        <a:pt x="1466" y="2778"/>
                      </a:lnTo>
                      <a:lnTo>
                        <a:pt x="1470" y="2773"/>
                      </a:lnTo>
                      <a:lnTo>
                        <a:pt x="1471" y="2765"/>
                      </a:lnTo>
                      <a:lnTo>
                        <a:pt x="1474" y="2756"/>
                      </a:lnTo>
                      <a:lnTo>
                        <a:pt x="1475" y="2744"/>
                      </a:lnTo>
                      <a:lnTo>
                        <a:pt x="1484" y="2698"/>
                      </a:lnTo>
                      <a:lnTo>
                        <a:pt x="1543" y="2322"/>
                      </a:lnTo>
                      <a:lnTo>
                        <a:pt x="1554" y="2268"/>
                      </a:lnTo>
                      <a:lnTo>
                        <a:pt x="1563" y="2229"/>
                      </a:lnTo>
                      <a:lnTo>
                        <a:pt x="1577" y="2175"/>
                      </a:lnTo>
                      <a:lnTo>
                        <a:pt x="1598" y="2115"/>
                      </a:lnTo>
                      <a:lnTo>
                        <a:pt x="1619" y="2062"/>
                      </a:lnTo>
                      <a:lnTo>
                        <a:pt x="1638" y="2018"/>
                      </a:lnTo>
                      <a:lnTo>
                        <a:pt x="1655" y="1980"/>
                      </a:lnTo>
                      <a:lnTo>
                        <a:pt x="1672" y="1943"/>
                      </a:lnTo>
                      <a:lnTo>
                        <a:pt x="1706" y="1880"/>
                      </a:lnTo>
                      <a:lnTo>
                        <a:pt x="1740" y="1821"/>
                      </a:lnTo>
                      <a:lnTo>
                        <a:pt x="1773" y="1766"/>
                      </a:lnTo>
                      <a:lnTo>
                        <a:pt x="1799" y="1724"/>
                      </a:lnTo>
                      <a:lnTo>
                        <a:pt x="1846" y="1645"/>
                      </a:lnTo>
                      <a:lnTo>
                        <a:pt x="1879" y="1590"/>
                      </a:lnTo>
                      <a:lnTo>
                        <a:pt x="1905" y="1544"/>
                      </a:lnTo>
                      <a:lnTo>
                        <a:pt x="1927" y="1492"/>
                      </a:lnTo>
                      <a:lnTo>
                        <a:pt x="1952" y="1429"/>
                      </a:lnTo>
                      <a:lnTo>
                        <a:pt x="1969" y="1374"/>
                      </a:lnTo>
                      <a:lnTo>
                        <a:pt x="1985" y="1316"/>
                      </a:lnTo>
                      <a:lnTo>
                        <a:pt x="1995" y="1267"/>
                      </a:lnTo>
                      <a:lnTo>
                        <a:pt x="2007" y="1212"/>
                      </a:lnTo>
                      <a:lnTo>
                        <a:pt x="2015" y="1142"/>
                      </a:lnTo>
                      <a:lnTo>
                        <a:pt x="2019" y="1062"/>
                      </a:lnTo>
                      <a:lnTo>
                        <a:pt x="2019" y="987"/>
                      </a:lnTo>
                      <a:lnTo>
                        <a:pt x="2012" y="928"/>
                      </a:lnTo>
                      <a:lnTo>
                        <a:pt x="2003" y="873"/>
                      </a:lnTo>
                      <a:lnTo>
                        <a:pt x="1994" y="824"/>
                      </a:lnTo>
                      <a:lnTo>
                        <a:pt x="1978" y="759"/>
                      </a:lnTo>
                      <a:lnTo>
                        <a:pt x="1960" y="694"/>
                      </a:lnTo>
                      <a:lnTo>
                        <a:pt x="1940" y="634"/>
                      </a:lnTo>
                      <a:lnTo>
                        <a:pt x="1917" y="578"/>
                      </a:lnTo>
                      <a:lnTo>
                        <a:pt x="1888" y="529"/>
                      </a:lnTo>
                      <a:lnTo>
                        <a:pt x="1850" y="466"/>
                      </a:lnTo>
                      <a:lnTo>
                        <a:pt x="1807" y="403"/>
                      </a:lnTo>
                      <a:lnTo>
                        <a:pt x="1765" y="354"/>
                      </a:lnTo>
                      <a:lnTo>
                        <a:pt x="1727" y="312"/>
                      </a:lnTo>
                      <a:lnTo>
                        <a:pt x="1683" y="272"/>
                      </a:lnTo>
                      <a:lnTo>
                        <a:pt x="1636" y="232"/>
                      </a:lnTo>
                      <a:lnTo>
                        <a:pt x="1590" y="196"/>
                      </a:lnTo>
                      <a:lnTo>
                        <a:pt x="1535" y="159"/>
                      </a:lnTo>
                      <a:lnTo>
                        <a:pt x="1471" y="120"/>
                      </a:lnTo>
                      <a:lnTo>
                        <a:pt x="1411" y="90"/>
                      </a:lnTo>
                      <a:lnTo>
                        <a:pt x="1341" y="61"/>
                      </a:lnTo>
                      <a:lnTo>
                        <a:pt x="1277" y="40"/>
                      </a:lnTo>
                      <a:lnTo>
                        <a:pt x="1224" y="27"/>
                      </a:lnTo>
                      <a:lnTo>
                        <a:pt x="1167" y="14"/>
                      </a:lnTo>
                      <a:lnTo>
                        <a:pt x="1115" y="6"/>
                      </a:lnTo>
                      <a:lnTo>
                        <a:pt x="1053" y="0"/>
                      </a:lnTo>
                      <a:lnTo>
                        <a:pt x="997" y="0"/>
                      </a:lnTo>
                      <a:lnTo>
                        <a:pt x="936" y="0"/>
                      </a:lnTo>
                      <a:lnTo>
                        <a:pt x="885" y="6"/>
                      </a:lnTo>
                      <a:lnTo>
                        <a:pt x="826" y="19"/>
                      </a:lnTo>
                      <a:lnTo>
                        <a:pt x="782" y="28"/>
                      </a:lnTo>
                      <a:lnTo>
                        <a:pt x="727" y="44"/>
                      </a:lnTo>
                      <a:lnTo>
                        <a:pt x="676" y="59"/>
                      </a:lnTo>
                      <a:lnTo>
                        <a:pt x="630" y="78"/>
                      </a:lnTo>
                      <a:lnTo>
                        <a:pt x="586" y="97"/>
                      </a:lnTo>
                      <a:lnTo>
                        <a:pt x="541" y="121"/>
                      </a:lnTo>
                      <a:lnTo>
                        <a:pt x="501" y="145"/>
                      </a:lnTo>
                      <a:lnTo>
                        <a:pt x="456" y="175"/>
                      </a:lnTo>
                      <a:lnTo>
                        <a:pt x="408" y="209"/>
                      </a:lnTo>
                      <a:lnTo>
                        <a:pt x="365" y="242"/>
                      </a:lnTo>
                      <a:lnTo>
                        <a:pt x="326" y="277"/>
                      </a:lnTo>
                      <a:lnTo>
                        <a:pt x="284" y="316"/>
                      </a:lnTo>
                      <a:lnTo>
                        <a:pt x="242" y="360"/>
                      </a:lnTo>
                      <a:lnTo>
                        <a:pt x="206" y="402"/>
                      </a:lnTo>
                      <a:lnTo>
                        <a:pt x="175" y="441"/>
                      </a:lnTo>
                      <a:lnTo>
                        <a:pt x="140" y="495"/>
                      </a:lnTo>
                      <a:lnTo>
                        <a:pt x="106" y="554"/>
                      </a:lnTo>
                      <a:lnTo>
                        <a:pt x="75" y="620"/>
                      </a:lnTo>
                      <a:lnTo>
                        <a:pt x="53" y="685"/>
                      </a:lnTo>
                      <a:lnTo>
                        <a:pt x="34" y="752"/>
                      </a:lnTo>
                      <a:lnTo>
                        <a:pt x="17" y="818"/>
                      </a:lnTo>
                      <a:lnTo>
                        <a:pt x="7" y="879"/>
                      </a:lnTo>
                      <a:lnTo>
                        <a:pt x="0" y="940"/>
                      </a:lnTo>
                      <a:lnTo>
                        <a:pt x="0" y="999"/>
                      </a:lnTo>
                      <a:lnTo>
                        <a:pt x="0" y="1052"/>
                      </a:lnTo>
                      <a:lnTo>
                        <a:pt x="0" y="1115"/>
                      </a:lnTo>
                      <a:lnTo>
                        <a:pt x="3" y="1170"/>
                      </a:lnTo>
                      <a:lnTo>
                        <a:pt x="14" y="1239"/>
                      </a:lnTo>
                      <a:lnTo>
                        <a:pt x="24" y="1299"/>
                      </a:lnTo>
                      <a:lnTo>
                        <a:pt x="40" y="1358"/>
                      </a:lnTo>
                      <a:lnTo>
                        <a:pt x="62" y="1427"/>
                      </a:lnTo>
                      <a:lnTo>
                        <a:pt x="87" y="1488"/>
                      </a:lnTo>
                      <a:lnTo>
                        <a:pt x="113" y="1542"/>
                      </a:lnTo>
                      <a:lnTo>
                        <a:pt x="144" y="1602"/>
                      </a:lnTo>
                      <a:lnTo>
                        <a:pt x="178" y="1660"/>
                      </a:lnTo>
                      <a:lnTo>
                        <a:pt x="208" y="1715"/>
                      </a:lnTo>
                      <a:lnTo>
                        <a:pt x="239" y="1770"/>
                      </a:lnTo>
                      <a:lnTo>
                        <a:pt x="272" y="1830"/>
                      </a:lnTo>
                      <a:lnTo>
                        <a:pt x="323" y="1917"/>
                      </a:lnTo>
                      <a:lnTo>
                        <a:pt x="370" y="2007"/>
                      </a:lnTo>
                      <a:lnTo>
                        <a:pt x="398" y="2053"/>
                      </a:lnTo>
                      <a:lnTo>
                        <a:pt x="412" y="2091"/>
                      </a:lnTo>
                      <a:lnTo>
                        <a:pt x="429" y="2138"/>
                      </a:lnTo>
                      <a:lnTo>
                        <a:pt x="445" y="2192"/>
                      </a:lnTo>
                      <a:lnTo>
                        <a:pt x="458" y="2239"/>
                      </a:lnTo>
                      <a:lnTo>
                        <a:pt x="469" y="2292"/>
                      </a:lnTo>
                      <a:lnTo>
                        <a:pt x="479" y="2365"/>
                      </a:lnTo>
                      <a:lnTo>
                        <a:pt x="492" y="2444"/>
                      </a:lnTo>
                      <a:lnTo>
                        <a:pt x="501" y="2506"/>
                      </a:lnTo>
                      <a:lnTo>
                        <a:pt x="511" y="2586"/>
                      </a:lnTo>
                      <a:lnTo>
                        <a:pt x="518" y="2643"/>
                      </a:lnTo>
                      <a:lnTo>
                        <a:pt x="526" y="2693"/>
                      </a:lnTo>
                      <a:lnTo>
                        <a:pt x="537" y="2742"/>
                      </a:lnTo>
                      <a:lnTo>
                        <a:pt x="541" y="2756"/>
                      </a:lnTo>
                      <a:lnTo>
                        <a:pt x="543" y="2767"/>
                      </a:lnTo>
                      <a:lnTo>
                        <a:pt x="545" y="2773"/>
                      </a:lnTo>
                      <a:lnTo>
                        <a:pt x="546" y="2778"/>
                      </a:lnTo>
                      <a:lnTo>
                        <a:pt x="552" y="2784"/>
                      </a:lnTo>
                      <a:lnTo>
                        <a:pt x="558" y="2794"/>
                      </a:lnTo>
                      <a:lnTo>
                        <a:pt x="567" y="2803"/>
                      </a:lnTo>
                      <a:lnTo>
                        <a:pt x="576" y="2812"/>
                      </a:lnTo>
                      <a:lnTo>
                        <a:pt x="592" y="2824"/>
                      </a:lnTo>
                      <a:lnTo>
                        <a:pt x="610" y="2833"/>
                      </a:lnTo>
                      <a:lnTo>
                        <a:pt x="635" y="2847"/>
                      </a:lnTo>
                      <a:lnTo>
                        <a:pt x="657" y="2856"/>
                      </a:lnTo>
                      <a:lnTo>
                        <a:pt x="681" y="2864"/>
                      </a:lnTo>
                      <a:lnTo>
                        <a:pt x="703" y="2870"/>
                      </a:lnTo>
                      <a:lnTo>
                        <a:pt x="723" y="2875"/>
                      </a:lnTo>
                      <a:lnTo>
                        <a:pt x="753" y="2883"/>
                      </a:lnTo>
                      <a:lnTo>
                        <a:pt x="778" y="2889"/>
                      </a:lnTo>
                      <a:lnTo>
                        <a:pt x="802" y="2892"/>
                      </a:lnTo>
                      <a:lnTo>
                        <a:pt x="829" y="2896"/>
                      </a:lnTo>
                      <a:lnTo>
                        <a:pt x="857" y="2900"/>
                      </a:lnTo>
                      <a:lnTo>
                        <a:pt x="883" y="2902"/>
                      </a:lnTo>
                      <a:lnTo>
                        <a:pt x="906" y="2904"/>
                      </a:lnTo>
                      <a:lnTo>
                        <a:pt x="934" y="2906"/>
                      </a:lnTo>
                      <a:lnTo>
                        <a:pt x="959" y="2908"/>
                      </a:lnTo>
                      <a:lnTo>
                        <a:pt x="984" y="2908"/>
                      </a:lnTo>
                      <a:lnTo>
                        <a:pt x="1006" y="2908"/>
                      </a:lnTo>
                      <a:lnTo>
                        <a:pt x="1031" y="2908"/>
                      </a:lnTo>
                      <a:lnTo>
                        <a:pt x="1061" y="2908"/>
                      </a:lnTo>
                      <a:lnTo>
                        <a:pt x="1086" y="2906"/>
                      </a:lnTo>
                      <a:lnTo>
                        <a:pt x="1108" y="2906"/>
                      </a:lnTo>
                      <a:lnTo>
                        <a:pt x="1134" y="2902"/>
                      </a:lnTo>
                      <a:lnTo>
                        <a:pt x="1166" y="2900"/>
                      </a:lnTo>
                      <a:lnTo>
                        <a:pt x="1188" y="2896"/>
                      </a:lnTo>
                      <a:lnTo>
                        <a:pt x="1217" y="2892"/>
                      </a:lnTo>
                      <a:lnTo>
                        <a:pt x="1241" y="2887"/>
                      </a:lnTo>
                      <a:lnTo>
                        <a:pt x="1265" y="2883"/>
                      </a:lnTo>
                      <a:lnTo>
                        <a:pt x="1288" y="2877"/>
                      </a:lnTo>
                      <a:lnTo>
                        <a:pt x="1309" y="2871"/>
                      </a:lnTo>
                      <a:lnTo>
                        <a:pt x="1334" y="2864"/>
                      </a:lnTo>
                      <a:lnTo>
                        <a:pt x="1354" y="2856"/>
                      </a:lnTo>
                      <a:lnTo>
                        <a:pt x="1375" y="2849"/>
                      </a:lnTo>
                      <a:lnTo>
                        <a:pt x="1395" y="2839"/>
                      </a:lnTo>
                      <a:lnTo>
                        <a:pt x="1415" y="2830"/>
                      </a:lnTo>
                      <a:close/>
                    </a:path>
                  </a:pathLst>
                </a:custGeom>
                <a:noFill/>
                <a:ln w="63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2897" name="椭圆 1073742896"/>
                <p:cNvSpPr>
                  <a:spLocks noChangeAspect="1"/>
                </p:cNvSpPr>
                <p:nvPr/>
              </p:nvSpPr>
              <p:spPr>
                <a:xfrm>
                  <a:off x="6337" y="4185"/>
                  <a:ext cx="886" cy="296"/>
                </a:xfrm>
                <a:prstGeom prst="ellipse">
                  <a:avLst/>
                </a:prstGeom>
                <a:noFill/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2898" name="任意多边形 1073742897"/>
                <p:cNvSpPr>
                  <a:spLocks noChangeAspect="1"/>
                </p:cNvSpPr>
                <p:nvPr/>
              </p:nvSpPr>
              <p:spPr>
                <a:xfrm>
                  <a:off x="7261" y="1899"/>
                  <a:ext cx="338" cy="432"/>
                </a:xfrm>
                <a:custGeom>
                  <a:pathLst>
                    <a:path w="338" h="432">
                      <a:moveTo>
                        <a:pt x="0" y="0"/>
                      </a:moveTo>
                      <a:lnTo>
                        <a:pt x="90" y="46"/>
                      </a:lnTo>
                      <a:lnTo>
                        <a:pt x="172" y="97"/>
                      </a:lnTo>
                      <a:lnTo>
                        <a:pt x="234" y="148"/>
                      </a:lnTo>
                      <a:lnTo>
                        <a:pt x="275" y="203"/>
                      </a:lnTo>
                      <a:lnTo>
                        <a:pt x="304" y="259"/>
                      </a:lnTo>
                      <a:lnTo>
                        <a:pt x="325" y="308"/>
                      </a:lnTo>
                      <a:lnTo>
                        <a:pt x="338" y="358"/>
                      </a:lnTo>
                      <a:lnTo>
                        <a:pt x="219" y="432"/>
                      </a:lnTo>
                      <a:lnTo>
                        <a:pt x="208" y="362"/>
                      </a:lnTo>
                      <a:lnTo>
                        <a:pt x="189" y="287"/>
                      </a:lnTo>
                      <a:lnTo>
                        <a:pt x="161" y="209"/>
                      </a:lnTo>
                      <a:lnTo>
                        <a:pt x="124" y="144"/>
                      </a:lnTo>
                      <a:lnTo>
                        <a:pt x="73" y="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073742899" name="组合 1073742898"/>
                <p:cNvGrpSpPr>
                  <a:grpSpLocks noChangeAspect="1"/>
                </p:cNvGrpSpPr>
                <p:nvPr/>
              </p:nvGrpSpPr>
              <p:grpSpPr>
                <a:xfrm>
                  <a:off x="6498" y="2481"/>
                  <a:ext cx="562" cy="1806"/>
                  <a:chOff x="6498" y="2481"/>
                  <a:chExt cx="562" cy="1806"/>
                </a:xfrm>
              </p:grpSpPr>
              <p:sp>
                <p:nvSpPr>
                  <p:cNvPr id="1073742900" name="任意多边形 1073742899"/>
                  <p:cNvSpPr>
                    <a:spLocks noChangeAspect="1"/>
                  </p:cNvSpPr>
                  <p:nvPr/>
                </p:nvSpPr>
                <p:spPr>
                  <a:xfrm>
                    <a:off x="6604" y="3234"/>
                    <a:ext cx="345" cy="1053"/>
                  </a:xfrm>
                  <a:custGeom>
                    <a:pathLst>
                      <a:path w="345" h="1053">
                        <a:moveTo>
                          <a:pt x="0" y="80"/>
                        </a:moveTo>
                        <a:lnTo>
                          <a:pt x="6" y="252"/>
                        </a:lnTo>
                        <a:lnTo>
                          <a:pt x="23" y="274"/>
                        </a:lnTo>
                        <a:lnTo>
                          <a:pt x="17" y="975"/>
                        </a:lnTo>
                        <a:lnTo>
                          <a:pt x="40" y="1053"/>
                        </a:lnTo>
                        <a:lnTo>
                          <a:pt x="98" y="1053"/>
                        </a:lnTo>
                        <a:lnTo>
                          <a:pt x="146" y="1015"/>
                        </a:lnTo>
                        <a:lnTo>
                          <a:pt x="201" y="1015"/>
                        </a:lnTo>
                        <a:lnTo>
                          <a:pt x="245" y="1053"/>
                        </a:lnTo>
                        <a:lnTo>
                          <a:pt x="307" y="1053"/>
                        </a:lnTo>
                        <a:lnTo>
                          <a:pt x="328" y="975"/>
                        </a:lnTo>
                        <a:lnTo>
                          <a:pt x="317" y="274"/>
                        </a:lnTo>
                        <a:lnTo>
                          <a:pt x="333" y="252"/>
                        </a:lnTo>
                        <a:lnTo>
                          <a:pt x="345" y="80"/>
                        </a:lnTo>
                        <a:lnTo>
                          <a:pt x="269" y="17"/>
                        </a:lnTo>
                        <a:lnTo>
                          <a:pt x="231" y="17"/>
                        </a:lnTo>
                        <a:lnTo>
                          <a:pt x="210" y="0"/>
                        </a:lnTo>
                        <a:lnTo>
                          <a:pt x="123" y="0"/>
                        </a:lnTo>
                        <a:lnTo>
                          <a:pt x="104" y="17"/>
                        </a:lnTo>
                        <a:lnTo>
                          <a:pt x="72" y="17"/>
                        </a:lnTo>
                        <a:lnTo>
                          <a:pt x="0" y="8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73742901" name="椭圆 1073742900"/>
                  <p:cNvSpPr>
                    <a:spLocks noChangeAspect="1"/>
                  </p:cNvSpPr>
                  <p:nvPr/>
                </p:nvSpPr>
                <p:spPr>
                  <a:xfrm>
                    <a:off x="6781" y="3267"/>
                    <a:ext cx="45" cy="72"/>
                  </a:xfrm>
                  <a:prstGeom prst="ellipse">
                    <a:avLst/>
                  </a:pr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1073742902" name="组合 1073742901"/>
                  <p:cNvGrpSpPr>
                    <a:grpSpLocks noChangeAspect="1"/>
                  </p:cNvGrpSpPr>
                  <p:nvPr/>
                </p:nvGrpSpPr>
                <p:grpSpPr>
                  <a:xfrm>
                    <a:off x="6498" y="2481"/>
                    <a:ext cx="562" cy="828"/>
                    <a:chOff x="6498" y="2481"/>
                    <a:chExt cx="562" cy="828"/>
                  </a:xfrm>
                </p:grpSpPr>
                <p:sp>
                  <p:nvSpPr>
                    <p:cNvPr id="1073742903" name="椭圆 1073742902"/>
                    <p:cNvSpPr>
                      <a:spLocks noChangeAspect="1"/>
                    </p:cNvSpPr>
                    <p:nvPr/>
                  </p:nvSpPr>
                  <p:spPr>
                    <a:xfrm>
                      <a:off x="6531" y="2481"/>
                      <a:ext cx="514" cy="282"/>
                    </a:xfrm>
                    <a:prstGeom prst="ellipse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073742904" name="任意多边形 1073742903"/>
                    <p:cNvSpPr>
                      <a:spLocks noChangeAspect="1"/>
                    </p:cNvSpPr>
                    <p:nvPr/>
                  </p:nvSpPr>
                  <p:spPr>
                    <a:xfrm>
                      <a:off x="6498" y="2610"/>
                      <a:ext cx="562" cy="699"/>
                    </a:xfrm>
                    <a:custGeom>
                      <a:pathLst>
                        <a:path w="562" h="699">
                          <a:moveTo>
                            <a:pt x="358" y="699"/>
                          </a:moveTo>
                          <a:lnTo>
                            <a:pt x="562" y="69"/>
                          </a:lnTo>
                          <a:lnTo>
                            <a:pt x="526" y="56"/>
                          </a:lnTo>
                          <a:lnTo>
                            <a:pt x="485" y="38"/>
                          </a:lnTo>
                          <a:lnTo>
                            <a:pt x="431" y="24"/>
                          </a:lnTo>
                          <a:lnTo>
                            <a:pt x="384" y="12"/>
                          </a:lnTo>
                          <a:lnTo>
                            <a:pt x="342" y="4"/>
                          </a:lnTo>
                          <a:lnTo>
                            <a:pt x="297" y="0"/>
                          </a:lnTo>
                          <a:lnTo>
                            <a:pt x="248" y="3"/>
                          </a:lnTo>
                          <a:lnTo>
                            <a:pt x="185" y="10"/>
                          </a:lnTo>
                          <a:lnTo>
                            <a:pt x="132" y="24"/>
                          </a:lnTo>
                          <a:lnTo>
                            <a:pt x="80" y="38"/>
                          </a:lnTo>
                          <a:lnTo>
                            <a:pt x="34" y="58"/>
                          </a:lnTo>
                          <a:lnTo>
                            <a:pt x="0" y="76"/>
                          </a:lnTo>
                          <a:lnTo>
                            <a:pt x="197" y="699"/>
                          </a:lnTo>
                        </a:path>
                      </a:pathLst>
                    </a:custGeom>
                    <a:noFill/>
                    <a:ln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073742905" name="组合 1073742904"/>
                  <p:cNvGrpSpPr>
                    <a:grpSpLocks noChangeAspect="1"/>
                  </p:cNvGrpSpPr>
                  <p:nvPr/>
                </p:nvGrpSpPr>
                <p:grpSpPr>
                  <a:xfrm>
                    <a:off x="6676" y="3385"/>
                    <a:ext cx="193" cy="804"/>
                    <a:chOff x="6676" y="3385"/>
                    <a:chExt cx="193" cy="804"/>
                  </a:xfrm>
                </p:grpSpPr>
                <p:sp>
                  <p:nvSpPr>
                    <p:cNvPr id="1073742906" name="直接连接符 1073742905"/>
                    <p:cNvSpPr>
                      <a:spLocks noChangeAspect="1"/>
                    </p:cNvSpPr>
                    <p:nvPr/>
                  </p:nvSpPr>
                  <p:spPr>
                    <a:xfrm>
                      <a:off x="6708" y="3406"/>
                      <a:ext cx="1" cy="783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/>
                  </p:txBody>
                </p:sp>
                <p:sp>
                  <p:nvSpPr>
                    <p:cNvPr id="1073742907" name="直接连接符 1073742906"/>
                    <p:cNvSpPr>
                      <a:spLocks noChangeAspect="1"/>
                    </p:cNvSpPr>
                    <p:nvPr/>
                  </p:nvSpPr>
                  <p:spPr>
                    <a:xfrm flipV="1">
                      <a:off x="6836" y="3406"/>
                      <a:ext cx="4" cy="779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/>
                  </p:txBody>
                </p:sp>
                <p:sp>
                  <p:nvSpPr>
                    <p:cNvPr id="1073742908" name="直接连接符 1073742907"/>
                    <p:cNvSpPr>
                      <a:spLocks noChangeAspect="1"/>
                    </p:cNvSpPr>
                    <p:nvPr/>
                  </p:nvSpPr>
                  <p:spPr>
                    <a:xfrm flipV="1">
                      <a:off x="6866" y="3385"/>
                      <a:ext cx="3" cy="78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/>
                  </p:txBody>
                </p:sp>
                <p:sp>
                  <p:nvSpPr>
                    <p:cNvPr id="1073742909" name="直接连接符 1073742908"/>
                    <p:cNvSpPr>
                      <a:spLocks noChangeAspect="1"/>
                    </p:cNvSpPr>
                    <p:nvPr/>
                  </p:nvSpPr>
                  <p:spPr>
                    <a:xfrm flipH="1" flipV="1">
                      <a:off x="6676" y="3385"/>
                      <a:ext cx="2" cy="78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/>
                  </p:txBody>
                </p:sp>
              </p:grpSp>
            </p:grpSp>
            <p:sp>
              <p:nvSpPr>
                <p:cNvPr id="1073742910" name="任意多边形 1073742909"/>
                <p:cNvSpPr>
                  <a:spLocks noChangeAspect="1"/>
                </p:cNvSpPr>
                <p:nvPr/>
              </p:nvSpPr>
              <p:spPr>
                <a:xfrm>
                  <a:off x="6740" y="3766"/>
                  <a:ext cx="546" cy="681"/>
                </a:xfrm>
                <a:custGeom>
                  <a:pathLst>
                    <a:path w="546" h="681">
                      <a:moveTo>
                        <a:pt x="546" y="0"/>
                      </a:moveTo>
                      <a:lnTo>
                        <a:pt x="523" y="20"/>
                      </a:lnTo>
                      <a:lnTo>
                        <a:pt x="432" y="441"/>
                      </a:lnTo>
                      <a:lnTo>
                        <a:pt x="415" y="483"/>
                      </a:lnTo>
                      <a:lnTo>
                        <a:pt x="388" y="518"/>
                      </a:lnTo>
                      <a:lnTo>
                        <a:pt x="347" y="550"/>
                      </a:lnTo>
                      <a:lnTo>
                        <a:pt x="307" y="575"/>
                      </a:lnTo>
                      <a:lnTo>
                        <a:pt x="262" y="598"/>
                      </a:lnTo>
                      <a:lnTo>
                        <a:pt x="215" y="618"/>
                      </a:lnTo>
                      <a:lnTo>
                        <a:pt x="163" y="637"/>
                      </a:lnTo>
                      <a:lnTo>
                        <a:pt x="119" y="647"/>
                      </a:lnTo>
                      <a:lnTo>
                        <a:pt x="65" y="656"/>
                      </a:lnTo>
                      <a:lnTo>
                        <a:pt x="0" y="652"/>
                      </a:lnTo>
                      <a:lnTo>
                        <a:pt x="10" y="677"/>
                      </a:lnTo>
                      <a:lnTo>
                        <a:pt x="55" y="681"/>
                      </a:lnTo>
                      <a:lnTo>
                        <a:pt x="86" y="681"/>
                      </a:lnTo>
                      <a:lnTo>
                        <a:pt x="134" y="677"/>
                      </a:lnTo>
                      <a:lnTo>
                        <a:pt x="173" y="674"/>
                      </a:lnTo>
                      <a:lnTo>
                        <a:pt x="227" y="665"/>
                      </a:lnTo>
                      <a:lnTo>
                        <a:pt x="269" y="657"/>
                      </a:lnTo>
                      <a:lnTo>
                        <a:pt x="316" y="643"/>
                      </a:lnTo>
                      <a:lnTo>
                        <a:pt x="343" y="635"/>
                      </a:lnTo>
                      <a:lnTo>
                        <a:pt x="384" y="618"/>
                      </a:lnTo>
                      <a:lnTo>
                        <a:pt x="427" y="590"/>
                      </a:lnTo>
                      <a:lnTo>
                        <a:pt x="440" y="575"/>
                      </a:lnTo>
                      <a:lnTo>
                        <a:pt x="452" y="554"/>
                      </a:lnTo>
                      <a:lnTo>
                        <a:pt x="462" y="512"/>
                      </a:lnTo>
                      <a:lnTo>
                        <a:pt x="471" y="470"/>
                      </a:lnTo>
                      <a:lnTo>
                        <a:pt x="546" y="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073742911" name="矩形 1073742910"/>
              <p:cNvSpPr>
                <a:spLocks noChangeAspect="1"/>
              </p:cNvSpPr>
              <p:nvPr/>
            </p:nvSpPr>
            <p:spPr>
              <a:xfrm>
                <a:off x="7302" y="1860"/>
                <a:ext cx="367" cy="144"/>
              </a:xfrm>
              <a:prstGeom prst="rect">
                <a:avLst/>
              </a:prstGeom>
              <a:gradFill rotWithShape="1">
                <a:gsLst>
                  <a:gs pos="0">
                    <a:srgbClr val="333333"/>
                  </a:gs>
                  <a:gs pos="50000">
                    <a:srgbClr val="C0C0C0"/>
                  </a:gs>
                  <a:gs pos="100000">
                    <a:srgbClr val="333333"/>
                  </a:gs>
                </a:gsLst>
                <a:lin ang="0" scaled="1"/>
              </a:gradFill>
              <a:ln w="9525" cap="flat" cmpd="sng">
                <a:solidFill>
                  <a:srgbClr val="80808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3742924" name="圆柱形 1073742923"/>
              <p:cNvSpPr/>
              <p:nvPr/>
            </p:nvSpPr>
            <p:spPr>
              <a:xfrm>
                <a:off x="7112" y="1844"/>
                <a:ext cx="45" cy="109"/>
              </a:xfrm>
              <a:prstGeom prst="can">
                <a:avLst>
                  <a:gd name="adj" fmla="val 60556"/>
                </a:avLst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3742926" name="圆柱形 1073742925"/>
              <p:cNvSpPr/>
              <p:nvPr/>
            </p:nvSpPr>
            <p:spPr>
              <a:xfrm>
                <a:off x="7846" y="1854"/>
                <a:ext cx="45" cy="109"/>
              </a:xfrm>
              <a:prstGeom prst="can">
                <a:avLst>
                  <a:gd name="adj" fmla="val 60556"/>
                </a:avLst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11456" y="6958"/>
              <a:ext cx="1144" cy="944"/>
              <a:chOff x="12383" y="6838"/>
              <a:chExt cx="1144" cy="944"/>
            </a:xfrm>
          </p:grpSpPr>
          <p:grpSp>
            <p:nvGrpSpPr>
              <p:cNvPr id="1073744744" name="组合 1073744743"/>
              <p:cNvGrpSpPr/>
              <p:nvPr/>
            </p:nvGrpSpPr>
            <p:grpSpPr>
              <a:xfrm>
                <a:off x="12383" y="6838"/>
                <a:ext cx="1144" cy="945"/>
                <a:chOff x="912" y="7035"/>
                <a:chExt cx="1083" cy="886"/>
              </a:xfrm>
            </p:grpSpPr>
            <p:sp>
              <p:nvSpPr>
                <p:cNvPr id="1073744745" name="直接连接符 1073744744"/>
                <p:cNvSpPr/>
                <p:nvPr/>
              </p:nvSpPr>
              <p:spPr>
                <a:xfrm flipH="1">
                  <a:off x="941" y="7631"/>
                  <a:ext cx="138" cy="92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4746" name="直接连接符 1073744745"/>
                <p:cNvSpPr/>
                <p:nvPr/>
              </p:nvSpPr>
              <p:spPr>
                <a:xfrm flipH="1">
                  <a:off x="1767" y="7748"/>
                  <a:ext cx="218" cy="13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4747" name="直接连接符 1073744746"/>
                <p:cNvSpPr/>
                <p:nvPr/>
              </p:nvSpPr>
              <p:spPr>
                <a:xfrm>
                  <a:off x="912" y="7761"/>
                  <a:ext cx="867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4748" name="直接连接符 1073744747"/>
                <p:cNvSpPr/>
                <p:nvPr/>
              </p:nvSpPr>
              <p:spPr>
                <a:xfrm flipH="1">
                  <a:off x="1282" y="7035"/>
                  <a:ext cx="78" cy="10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4749" name="直接连接符 1073744748"/>
                <p:cNvSpPr/>
                <p:nvPr/>
              </p:nvSpPr>
              <p:spPr>
                <a:xfrm>
                  <a:off x="1360" y="7035"/>
                  <a:ext cx="602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4750" name="直接连接符 1073744749"/>
                <p:cNvSpPr/>
                <p:nvPr/>
              </p:nvSpPr>
              <p:spPr>
                <a:xfrm flipH="1">
                  <a:off x="1995" y="7135"/>
                  <a:ext cx="0" cy="626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4751" name="任意多边形 1073744750"/>
                <p:cNvSpPr/>
                <p:nvPr/>
              </p:nvSpPr>
              <p:spPr>
                <a:xfrm>
                  <a:off x="1933" y="7035"/>
                  <a:ext cx="44" cy="100"/>
                </a:xfrm>
                <a:custGeom>
                  <a:pathLst>
                    <a:path w="75" h="90">
                      <a:moveTo>
                        <a:pt x="0" y="0"/>
                      </a:moveTo>
                      <a:cubicBezTo>
                        <a:pt x="51" y="17"/>
                        <a:pt x="75" y="33"/>
                        <a:pt x="75" y="9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4752" name="直接连接符 1073744751"/>
                <p:cNvSpPr/>
                <p:nvPr/>
              </p:nvSpPr>
              <p:spPr>
                <a:xfrm flipV="1">
                  <a:off x="1762" y="7629"/>
                  <a:ext cx="231" cy="149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4753" name="直接连接符 1073744752"/>
                <p:cNvSpPr/>
                <p:nvPr/>
              </p:nvSpPr>
              <p:spPr>
                <a:xfrm flipH="1">
                  <a:off x="1993" y="7629"/>
                  <a:ext cx="0" cy="132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073744754" name="圆柱形 1073744753"/>
                <p:cNvSpPr/>
                <p:nvPr/>
              </p:nvSpPr>
              <p:spPr>
                <a:xfrm>
                  <a:off x="941" y="7866"/>
                  <a:ext cx="59" cy="55"/>
                </a:xfrm>
                <a:prstGeom prst="can">
                  <a:avLst>
                    <a:gd name="adj" fmla="val 25000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4755" name="圆柱形 1073744754"/>
                <p:cNvSpPr/>
                <p:nvPr/>
              </p:nvSpPr>
              <p:spPr>
                <a:xfrm>
                  <a:off x="1715" y="7866"/>
                  <a:ext cx="60" cy="55"/>
                </a:xfrm>
                <a:prstGeom prst="can">
                  <a:avLst>
                    <a:gd name="adj" fmla="val 25000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4756" name="圆柱形 1073744755"/>
                <p:cNvSpPr/>
                <p:nvPr/>
              </p:nvSpPr>
              <p:spPr>
                <a:xfrm>
                  <a:off x="1931" y="7749"/>
                  <a:ext cx="59" cy="55"/>
                </a:xfrm>
                <a:prstGeom prst="can">
                  <a:avLst>
                    <a:gd name="adj" fmla="val 25000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4757" name="圆柱形 1073744756"/>
                <p:cNvSpPr/>
                <p:nvPr/>
              </p:nvSpPr>
              <p:spPr>
                <a:xfrm>
                  <a:off x="1154" y="7614"/>
                  <a:ext cx="60" cy="100"/>
                </a:xfrm>
                <a:prstGeom prst="can">
                  <a:avLst>
                    <a:gd name="adj" fmla="val 41667"/>
                  </a:avLst>
                </a:prstGeom>
                <a:solidFill>
                  <a:srgbClr val="80808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4758" name="圆柱形 1073744757"/>
                <p:cNvSpPr/>
                <p:nvPr/>
              </p:nvSpPr>
              <p:spPr>
                <a:xfrm>
                  <a:off x="1570" y="7615"/>
                  <a:ext cx="60" cy="100"/>
                </a:xfrm>
                <a:prstGeom prst="can">
                  <a:avLst>
                    <a:gd name="adj" fmla="val 41667"/>
                  </a:avLst>
                </a:prstGeom>
                <a:solidFill>
                  <a:srgbClr val="80808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073744759" name="组合 1073744758"/>
                <p:cNvGrpSpPr/>
                <p:nvPr/>
              </p:nvGrpSpPr>
              <p:grpSpPr>
                <a:xfrm>
                  <a:off x="1095" y="7089"/>
                  <a:ext cx="839" cy="537"/>
                  <a:chOff x="1682" y="6579"/>
                  <a:chExt cx="826" cy="540"/>
                </a:xfrm>
              </p:grpSpPr>
              <p:sp>
                <p:nvSpPr>
                  <p:cNvPr id="1073744760" name="平行四边形 1073744759"/>
                  <p:cNvSpPr/>
                  <p:nvPr/>
                </p:nvSpPr>
                <p:spPr>
                  <a:xfrm>
                    <a:off x="1682" y="6579"/>
                    <a:ext cx="826" cy="540"/>
                  </a:xfrm>
                  <a:prstGeom prst="parallelogram">
                    <a:avLst>
                      <a:gd name="adj" fmla="val 3824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73744761" name="文本框 1073744760"/>
                  <p:cNvSpPr txBox="1"/>
                  <p:nvPr/>
                </p:nvSpPr>
                <p:spPr>
                  <a:xfrm>
                    <a:off x="1960" y="6635"/>
                    <a:ext cx="493" cy="39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square" lIns="0" tIns="0" rIns="0" bIns="0"/>
                  <a:lstStyle/>
                  <a:p>
                    <a:r>
                      <a:rPr lang="zh-CN" altLang="en-US" sz="2200" b="1">
                        <a:solidFill>
                          <a:srgbClr val="FF0000"/>
                        </a:solidFill>
                      </a:rPr>
                      <a:t>V</a:t>
                    </a:r>
                    <a:endParaRPr lang="zh-CN" altLang="en-US" sz="2200"/>
                  </a:p>
                  <a:p>
                    <a:endParaRPr lang="zh-CN" altLang="en-US" sz="2200"/>
                  </a:p>
                </p:txBody>
              </p:sp>
              <p:grpSp>
                <p:nvGrpSpPr>
                  <p:cNvPr id="1073744762" name="组合 1073744761"/>
                  <p:cNvGrpSpPr/>
                  <p:nvPr/>
                </p:nvGrpSpPr>
                <p:grpSpPr>
                  <a:xfrm>
                    <a:off x="1840" y="6645"/>
                    <a:ext cx="538" cy="298"/>
                    <a:chOff x="6040" y="7410"/>
                    <a:chExt cx="538" cy="298"/>
                  </a:xfrm>
                </p:grpSpPr>
                <p:grpSp>
                  <p:nvGrpSpPr>
                    <p:cNvPr id="1073744763" name="组合 1073744762"/>
                    <p:cNvGrpSpPr/>
                    <p:nvPr/>
                  </p:nvGrpSpPr>
                  <p:grpSpPr>
                    <a:xfrm>
                      <a:off x="6044" y="7437"/>
                      <a:ext cx="515" cy="130"/>
                      <a:chOff x="5508" y="3888"/>
                      <a:chExt cx="1536" cy="427"/>
                    </a:xfrm>
                  </p:grpSpPr>
                  <p:sp>
                    <p:nvSpPr>
                      <p:cNvPr id="1073744764" name="直接连接符 1073744763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508" y="4218"/>
                        <a:ext cx="128" cy="9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65" name="直接连接符 1073744764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600" y="4222"/>
                        <a:ext cx="68" cy="5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66" name="直接连接符 1073744765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637" y="4184"/>
                        <a:ext cx="64" cy="62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67" name="直接连接符 1073744766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678" y="4150"/>
                        <a:ext cx="59" cy="6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68" name="直接连接符 1073744767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720" y="4116"/>
                        <a:ext cx="55" cy="6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69" name="直接连接符 1073744768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722" y="4028"/>
                        <a:ext cx="92" cy="129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0" name="直接连接符 1073744769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810" y="4058"/>
                        <a:ext cx="46" cy="7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1" name="直接连接符 1073744770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857" y="4033"/>
                        <a:ext cx="42" cy="7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2" name="直接连接符 1073744771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906" y="4011"/>
                        <a:ext cx="37" cy="7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3" name="直接连接符 1073744772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956" y="3991"/>
                        <a:ext cx="32" cy="81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4" name="直接连接符 1073744773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987" y="3909"/>
                        <a:ext cx="48" cy="14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5" name="直接连接符 1073744774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060" y="3961"/>
                        <a:ext cx="22" cy="8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6" name="直接连接符 1073744775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113" y="3950"/>
                        <a:ext cx="17" cy="85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7" name="直接连接符 1073744776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167" y="3942"/>
                        <a:ext cx="11" cy="8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8" name="直接连接符 1073744777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221" y="3938"/>
                        <a:ext cx="6" cy="8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79" name="直接连接符 1073744778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276" y="3888"/>
                        <a:ext cx="0" cy="14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0" name="直接连接符 1073744779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325" y="3938"/>
                        <a:ext cx="6" cy="8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1" name="直接连接符 1073744780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374" y="3942"/>
                        <a:ext cx="11" cy="8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2" name="直接连接符 1073744781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422" y="3950"/>
                        <a:ext cx="17" cy="85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3" name="直接连接符 1073744782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470" y="3961"/>
                        <a:ext cx="22" cy="8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4" name="直接连接符 1073744783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517" y="3909"/>
                        <a:ext cx="48" cy="14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5" name="直接连接符 1073744784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564" y="3991"/>
                        <a:ext cx="32" cy="81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6" name="直接连接符 1073744785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609" y="4011"/>
                        <a:ext cx="37" cy="7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7" name="直接连接符 1073744786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653" y="4033"/>
                        <a:ext cx="42" cy="7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8" name="直接连接符 1073744787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696" y="4058"/>
                        <a:ext cx="46" cy="7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89" name="直接连接符 1073744788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738" y="4037"/>
                        <a:ext cx="92" cy="12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90" name="直接连接符 1073744789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777" y="4116"/>
                        <a:ext cx="55" cy="6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91" name="直接连接符 1073744790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815" y="4150"/>
                        <a:ext cx="59" cy="6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92" name="直接连接符 1073744791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851" y="4184"/>
                        <a:ext cx="64" cy="62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93" name="直接连接符 1073744792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884" y="4222"/>
                        <a:ext cx="68" cy="5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794" name="直接连接符 1073744793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916" y="4218"/>
                        <a:ext cx="128" cy="9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sp>
                  <p:nvSpPr>
                    <p:cNvPr id="1073744795" name="直接连接符 1073744794"/>
                    <p:cNvSpPr/>
                    <p:nvPr/>
                  </p:nvSpPr>
                  <p:spPr>
                    <a:xfrm flipH="1" flipV="1">
                      <a:off x="6092" y="7548"/>
                      <a:ext cx="113" cy="12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stealth" w="sm" len="sm"/>
                    </a:ln>
                  </p:spPr>
                  <p:txBody>
                    <a:bodyPr/>
                    <a:lstStyle/>
                    <a:p/>
                  </p:txBody>
                </p:sp>
                <p:grpSp>
                  <p:nvGrpSpPr>
                    <p:cNvPr id="1073744796" name="组合 1073744795"/>
                    <p:cNvGrpSpPr/>
                    <p:nvPr/>
                  </p:nvGrpSpPr>
                  <p:grpSpPr>
                    <a:xfrm>
                      <a:off x="6040" y="7410"/>
                      <a:ext cx="538" cy="298"/>
                      <a:chOff x="6284" y="3894"/>
                      <a:chExt cx="1220" cy="738"/>
                    </a:xfrm>
                  </p:grpSpPr>
                  <p:sp>
                    <p:nvSpPr>
                      <p:cNvPr id="1073744797" name="任意多边形 1073744796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290" y="3894"/>
                        <a:ext cx="1214" cy="738"/>
                      </a:xfrm>
                      <a:custGeom>
                        <a:gdLst>
                          <a:gd name="txL" fmla="*/ 0 w 33667"/>
                          <a:gd name="txT" fmla="*/ 0 h 21600"/>
                          <a:gd name="txR" fmla="*/ 33667 w 33667"/>
                          <a:gd name="txB" fmla="*/ 21600 h 21600"/>
                        </a:gdLst>
                        <a:cxnLst>
                          <a:cxn ang="180">
                            <a:pos x="0" y="8010"/>
                          </a:cxn>
                          <a:cxn ang="0">
                            <a:pos x="33667" y="8121"/>
                          </a:cxn>
                          <a:cxn ang="90">
                            <a:pos x="16789" y="21600"/>
                          </a:cxn>
                        </a:cxnLst>
                        <a:rect l="txL" t="txT" r="txR" b="txB"/>
                        <a:pathLst>
                          <a:path w="33667" h="21600" fill="none">
                            <a:moveTo>
                              <a:pt x="0" y="8010"/>
                            </a:moveTo>
                            <a:arcTo wR="21600" hR="21600" stAng="-8460676" swAng="6143996"/>
                          </a:path>
                          <a:path w="33667" h="21600" stroke="0">
                            <a:moveTo>
                              <a:pt x="0" y="8010"/>
                            </a:moveTo>
                            <a:arcTo wR="21600" hR="21600" stAng="-8460676" swAng="6143996"/>
                            <a:lnTo>
                              <a:pt x="16789" y="2160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4798" name="任意多边形 1073744797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424" y="4070"/>
                        <a:ext cx="748" cy="455"/>
                      </a:xfrm>
                      <a:custGeom>
                        <a:gdLst>
                          <a:gd name="txL" fmla="*/ 0 w 33667"/>
                          <a:gd name="txT" fmla="*/ 0 h 21600"/>
                          <a:gd name="txR" fmla="*/ 33667 w 33667"/>
                          <a:gd name="txB" fmla="*/ 21600 h 21600"/>
                        </a:gdLst>
                        <a:cxnLst>
                          <a:cxn ang="180">
                            <a:pos x="0" y="8010"/>
                          </a:cxn>
                          <a:cxn ang="0">
                            <a:pos x="33667" y="8121"/>
                          </a:cxn>
                          <a:cxn ang="90">
                            <a:pos x="16789" y="21600"/>
                          </a:cxn>
                        </a:cxnLst>
                        <a:rect l="txL" t="txT" r="txR" b="txB"/>
                        <a:pathLst>
                          <a:path w="33667" h="21600" fill="none">
                            <a:moveTo>
                              <a:pt x="0" y="8010"/>
                            </a:moveTo>
                            <a:arcTo wR="21600" hR="21600" stAng="-8460676" swAng="6143996"/>
                          </a:path>
                          <a:path w="33667" h="21600" stroke="0">
                            <a:moveTo>
                              <a:pt x="0" y="8010"/>
                            </a:moveTo>
                            <a:arcTo wR="21600" hR="21600" stAng="-8460676" swAng="6143996"/>
                            <a:lnTo>
                              <a:pt x="16789" y="2160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073744799" name="直接连接符 1073744798"/>
                      <p:cNvSpPr/>
                      <p:nvPr/>
                    </p:nvSpPr>
                    <p:spPr>
                      <a:xfrm>
                        <a:off x="6284" y="4170"/>
                        <a:ext cx="210" cy="30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1073744800" name="直接连接符 1073744799"/>
                      <p:cNvSpPr/>
                      <p:nvPr/>
                    </p:nvSpPr>
                    <p:spPr>
                      <a:xfrm flipH="1">
                        <a:off x="7289" y="4170"/>
                        <a:ext cx="210" cy="30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</p:grpSp>
              <p:grpSp>
                <p:nvGrpSpPr>
                  <p:cNvPr id="1073744801" name="组合 1073744800"/>
                  <p:cNvGrpSpPr/>
                  <p:nvPr/>
                </p:nvGrpSpPr>
                <p:grpSpPr>
                  <a:xfrm>
                    <a:off x="1982" y="7023"/>
                    <a:ext cx="93" cy="94"/>
                    <a:chOff x="5220" y="2175"/>
                    <a:chExt cx="1440" cy="1440"/>
                  </a:xfrm>
                </p:grpSpPr>
                <p:sp>
                  <p:nvSpPr>
                    <p:cNvPr id="1073744802" name="椭圆 1073744801"/>
                    <p:cNvSpPr/>
                    <p:nvPr/>
                  </p:nvSpPr>
                  <p:spPr>
                    <a:xfrm>
                      <a:off x="5220" y="2175"/>
                      <a:ext cx="1440" cy="1440"/>
                    </a:xfrm>
                    <a:prstGeom prst="ellipse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073744803" name="直接连接符 1073744802"/>
                    <p:cNvSpPr/>
                    <p:nvPr/>
                  </p:nvSpPr>
                  <p:spPr>
                    <a:xfrm>
                      <a:off x="5405" y="2895"/>
                      <a:ext cx="1087" cy="0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/>
                  </p:txBody>
                </p:sp>
              </p:grpSp>
            </p:grpSp>
            <p:sp>
              <p:nvSpPr>
                <p:cNvPr id="1073744804" name="矩形 1073744803"/>
                <p:cNvSpPr/>
                <p:nvPr/>
              </p:nvSpPr>
              <p:spPr>
                <a:xfrm>
                  <a:off x="916" y="7740"/>
                  <a:ext cx="867" cy="125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" name="文本框 1"/>
              <p:cNvSpPr txBox="1"/>
              <p:nvPr/>
            </p:nvSpPr>
            <p:spPr>
              <a:xfrm>
                <a:off x="12841" y="7350"/>
                <a:ext cx="306" cy="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lIns="0" tIns="0" rIns="0" bIns="0"/>
              <a:lstStyle/>
              <a:p>
                <a:r>
                  <a:rPr lang="zh-CN" altLang="en-US" sz="2400" b="1">
                    <a:solidFill>
                      <a:srgbClr val="FF0000"/>
                    </a:solidFill>
                  </a:rPr>
                  <a:t>＋</a:t>
                </a:r>
              </a:p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12567" y="7333"/>
                <a:ext cx="306" cy="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lIns="0" tIns="0" rIns="0" bIns="0"/>
              <a:lstStyle/>
              <a:p>
                <a:r>
                  <a:rPr lang="en-US" altLang="zh-CN" sz="2400" b="1">
                    <a:solidFill>
                      <a:srgbClr val="FF0000"/>
                    </a:solidFill>
                  </a:rPr>
                  <a:t>-</a:t>
                </a:r>
                <a:endParaRPr lang="zh-CN" altLang="en-US" sz="2400" b="1">
                  <a:solidFill>
                    <a:srgbClr val="FF0000"/>
                  </a:solidFill>
                </a:endParaRPr>
              </a:p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14755" y="6703"/>
              <a:ext cx="1144" cy="944"/>
              <a:chOff x="12383" y="6838"/>
              <a:chExt cx="1144" cy="944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12383" y="6838"/>
                <a:ext cx="1144" cy="945"/>
                <a:chOff x="912" y="7035"/>
                <a:chExt cx="1083" cy="886"/>
              </a:xfrm>
            </p:grpSpPr>
            <p:sp>
              <p:nvSpPr>
                <p:cNvPr id="14" name="直接连接符 13"/>
                <p:cNvSpPr/>
                <p:nvPr/>
              </p:nvSpPr>
              <p:spPr>
                <a:xfrm flipH="1">
                  <a:off x="941" y="7631"/>
                  <a:ext cx="138" cy="92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5" name="直接连接符 14"/>
                <p:cNvSpPr/>
                <p:nvPr/>
              </p:nvSpPr>
              <p:spPr>
                <a:xfrm flipH="1">
                  <a:off x="1767" y="7748"/>
                  <a:ext cx="218" cy="13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6" name="直接连接符 15"/>
                <p:cNvSpPr/>
                <p:nvPr/>
              </p:nvSpPr>
              <p:spPr>
                <a:xfrm>
                  <a:off x="912" y="7761"/>
                  <a:ext cx="867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7" name="直接连接符 16"/>
                <p:cNvSpPr/>
                <p:nvPr/>
              </p:nvSpPr>
              <p:spPr>
                <a:xfrm flipH="1">
                  <a:off x="1282" y="7035"/>
                  <a:ext cx="78" cy="10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8" name="直接连接符 17"/>
                <p:cNvSpPr/>
                <p:nvPr/>
              </p:nvSpPr>
              <p:spPr>
                <a:xfrm>
                  <a:off x="1360" y="7035"/>
                  <a:ext cx="602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19" name="直接连接符 18"/>
                <p:cNvSpPr/>
                <p:nvPr/>
              </p:nvSpPr>
              <p:spPr>
                <a:xfrm flipH="1">
                  <a:off x="1995" y="7135"/>
                  <a:ext cx="0" cy="626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1933" y="7035"/>
                  <a:ext cx="44" cy="100"/>
                </a:xfrm>
                <a:custGeom>
                  <a:pathLst>
                    <a:path w="75" h="90">
                      <a:moveTo>
                        <a:pt x="0" y="0"/>
                      </a:moveTo>
                      <a:cubicBezTo>
                        <a:pt x="51" y="17"/>
                        <a:pt x="75" y="33"/>
                        <a:pt x="75" y="9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" name="直接连接符 20"/>
                <p:cNvSpPr/>
                <p:nvPr/>
              </p:nvSpPr>
              <p:spPr>
                <a:xfrm flipV="1">
                  <a:off x="1762" y="7629"/>
                  <a:ext cx="231" cy="149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2" name="直接连接符 21"/>
                <p:cNvSpPr/>
                <p:nvPr/>
              </p:nvSpPr>
              <p:spPr>
                <a:xfrm flipH="1">
                  <a:off x="1993" y="7629"/>
                  <a:ext cx="0" cy="132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23" name="圆柱形 22"/>
                <p:cNvSpPr/>
                <p:nvPr/>
              </p:nvSpPr>
              <p:spPr>
                <a:xfrm>
                  <a:off x="941" y="7866"/>
                  <a:ext cx="59" cy="55"/>
                </a:xfrm>
                <a:prstGeom prst="can">
                  <a:avLst>
                    <a:gd name="adj" fmla="val 25000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" name="圆柱形 23"/>
                <p:cNvSpPr/>
                <p:nvPr/>
              </p:nvSpPr>
              <p:spPr>
                <a:xfrm>
                  <a:off x="1715" y="7866"/>
                  <a:ext cx="60" cy="55"/>
                </a:xfrm>
                <a:prstGeom prst="can">
                  <a:avLst>
                    <a:gd name="adj" fmla="val 25000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5" name="圆柱形 24"/>
                <p:cNvSpPr/>
                <p:nvPr/>
              </p:nvSpPr>
              <p:spPr>
                <a:xfrm>
                  <a:off x="1931" y="7749"/>
                  <a:ext cx="59" cy="55"/>
                </a:xfrm>
                <a:prstGeom prst="can">
                  <a:avLst>
                    <a:gd name="adj" fmla="val 25000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6" name="圆柱形 25"/>
                <p:cNvSpPr/>
                <p:nvPr/>
              </p:nvSpPr>
              <p:spPr>
                <a:xfrm>
                  <a:off x="1154" y="7614"/>
                  <a:ext cx="60" cy="100"/>
                </a:xfrm>
                <a:prstGeom prst="can">
                  <a:avLst>
                    <a:gd name="adj" fmla="val 41667"/>
                  </a:avLst>
                </a:prstGeom>
                <a:solidFill>
                  <a:srgbClr val="80808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" name="圆柱形 26"/>
                <p:cNvSpPr/>
                <p:nvPr/>
              </p:nvSpPr>
              <p:spPr>
                <a:xfrm>
                  <a:off x="1570" y="7615"/>
                  <a:ext cx="60" cy="100"/>
                </a:xfrm>
                <a:prstGeom prst="can">
                  <a:avLst>
                    <a:gd name="adj" fmla="val 41667"/>
                  </a:avLst>
                </a:prstGeom>
                <a:solidFill>
                  <a:srgbClr val="80808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28" name="组合 27"/>
                <p:cNvGrpSpPr/>
                <p:nvPr/>
              </p:nvGrpSpPr>
              <p:grpSpPr>
                <a:xfrm>
                  <a:off x="1095" y="7089"/>
                  <a:ext cx="839" cy="537"/>
                  <a:chOff x="1682" y="6579"/>
                  <a:chExt cx="826" cy="540"/>
                </a:xfrm>
              </p:grpSpPr>
              <p:sp>
                <p:nvSpPr>
                  <p:cNvPr id="29" name="平行四边形 28"/>
                  <p:cNvSpPr/>
                  <p:nvPr/>
                </p:nvSpPr>
                <p:spPr>
                  <a:xfrm>
                    <a:off x="1682" y="6579"/>
                    <a:ext cx="826" cy="540"/>
                  </a:xfrm>
                  <a:prstGeom prst="parallelogram">
                    <a:avLst>
                      <a:gd name="adj" fmla="val 3824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" name="文本框 29"/>
                  <p:cNvSpPr txBox="1"/>
                  <p:nvPr/>
                </p:nvSpPr>
                <p:spPr>
                  <a:xfrm>
                    <a:off x="1960" y="6635"/>
                    <a:ext cx="493" cy="39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square" lIns="0" tIns="0" rIns="0" bIns="0"/>
                  <a:lstStyle/>
                  <a:p>
                    <a:r>
                      <a:rPr lang="en-US" altLang="zh-CN" sz="2200" b="1">
                        <a:solidFill>
                          <a:srgbClr val="FF0000"/>
                        </a:solidFill>
                      </a:rPr>
                      <a:t>G</a:t>
                    </a:r>
                    <a:endParaRPr lang="zh-CN" altLang="en-US" sz="2200"/>
                  </a:p>
                  <a:p>
                    <a:endParaRPr lang="zh-CN" altLang="en-US" sz="2200"/>
                  </a:p>
                </p:txBody>
              </p:sp>
              <p:grpSp>
                <p:nvGrpSpPr>
                  <p:cNvPr id="31" name="组合 30"/>
                  <p:cNvGrpSpPr/>
                  <p:nvPr/>
                </p:nvGrpSpPr>
                <p:grpSpPr>
                  <a:xfrm>
                    <a:off x="1840" y="6645"/>
                    <a:ext cx="538" cy="298"/>
                    <a:chOff x="6040" y="7410"/>
                    <a:chExt cx="538" cy="298"/>
                  </a:xfrm>
                </p:grpSpPr>
                <p:grpSp>
                  <p:nvGrpSpPr>
                    <p:cNvPr id="32" name="组合 31"/>
                    <p:cNvGrpSpPr/>
                    <p:nvPr/>
                  </p:nvGrpSpPr>
                  <p:grpSpPr>
                    <a:xfrm>
                      <a:off x="6044" y="7437"/>
                      <a:ext cx="515" cy="130"/>
                      <a:chOff x="5508" y="3888"/>
                      <a:chExt cx="1536" cy="427"/>
                    </a:xfrm>
                  </p:grpSpPr>
                  <p:sp>
                    <p:nvSpPr>
                      <p:cNvPr id="33" name="直接连接符 32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508" y="4218"/>
                        <a:ext cx="128" cy="9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34" name="直接连接符 33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600" y="4222"/>
                        <a:ext cx="68" cy="5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35" name="直接连接符 34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637" y="4184"/>
                        <a:ext cx="64" cy="62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36" name="直接连接符 35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678" y="4150"/>
                        <a:ext cx="59" cy="6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37" name="直接连接符 36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720" y="4116"/>
                        <a:ext cx="55" cy="6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38" name="直接连接符 37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722" y="4028"/>
                        <a:ext cx="92" cy="129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39" name="直接连接符 38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810" y="4058"/>
                        <a:ext cx="46" cy="7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0" name="直接连接符 39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857" y="4033"/>
                        <a:ext cx="42" cy="7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1" name="直接连接符 40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906" y="4011"/>
                        <a:ext cx="37" cy="7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2" name="直接连接符 41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956" y="3991"/>
                        <a:ext cx="32" cy="81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3" name="直接连接符 42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987" y="3909"/>
                        <a:ext cx="48" cy="14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4" name="直接连接符 43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060" y="3961"/>
                        <a:ext cx="22" cy="8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5" name="直接连接符 44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113" y="3950"/>
                        <a:ext cx="17" cy="85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6" name="直接连接符 45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167" y="3942"/>
                        <a:ext cx="11" cy="8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7" name="直接连接符 46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221" y="3938"/>
                        <a:ext cx="6" cy="8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8" name="直接连接符 47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276" y="3888"/>
                        <a:ext cx="0" cy="14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49" name="直接连接符 48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325" y="3938"/>
                        <a:ext cx="6" cy="8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0" name="直接连接符 49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374" y="3942"/>
                        <a:ext cx="11" cy="8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1" name="直接连接符 50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422" y="3950"/>
                        <a:ext cx="17" cy="85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2" name="直接连接符 51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470" y="3961"/>
                        <a:ext cx="22" cy="8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3" name="直接连接符 52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517" y="3909"/>
                        <a:ext cx="48" cy="14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4" name="直接连接符 53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564" y="3991"/>
                        <a:ext cx="32" cy="81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5" name="直接连接符 54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609" y="4011"/>
                        <a:ext cx="37" cy="7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6" name="直接连接符 55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653" y="4033"/>
                        <a:ext cx="42" cy="7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7" name="直接连接符 56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696" y="4058"/>
                        <a:ext cx="46" cy="7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8" name="直接连接符 57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738" y="4037"/>
                        <a:ext cx="92" cy="12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59" name="直接连接符 58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777" y="4116"/>
                        <a:ext cx="55" cy="68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0" name="直接连接符 59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815" y="4150"/>
                        <a:ext cx="59" cy="6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1" name="直接连接符 60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851" y="4184"/>
                        <a:ext cx="64" cy="62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2" name="直接连接符 61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884" y="4222"/>
                        <a:ext cx="68" cy="5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3" name="直接连接符 62"/>
                      <p:cNvSpPr>
                        <a:spLocks noChangeAspect="1"/>
                      </p:cNvSpPr>
                      <p:nvPr/>
                    </p:nvSpPr>
                    <p:spPr>
                      <a:xfrm flipH="1">
                        <a:off x="6916" y="4218"/>
                        <a:ext cx="128" cy="97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  <p:sp>
                  <p:nvSpPr>
                    <p:cNvPr id="64" name="直接连接符 63"/>
                    <p:cNvSpPr/>
                    <p:nvPr/>
                  </p:nvSpPr>
                  <p:spPr>
                    <a:xfrm flipH="1" flipV="1">
                      <a:off x="6092" y="7548"/>
                      <a:ext cx="113" cy="12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stealth" w="sm" len="sm"/>
                    </a:ln>
                  </p:spPr>
                  <p:txBody>
                    <a:bodyPr/>
                    <a:lstStyle/>
                    <a:p/>
                  </p:txBody>
                </p:sp>
                <p:grpSp>
                  <p:nvGrpSpPr>
                    <p:cNvPr id="65" name="组合 64"/>
                    <p:cNvGrpSpPr/>
                    <p:nvPr/>
                  </p:nvGrpSpPr>
                  <p:grpSpPr>
                    <a:xfrm>
                      <a:off x="6040" y="7410"/>
                      <a:ext cx="538" cy="298"/>
                      <a:chOff x="6284" y="3894"/>
                      <a:chExt cx="1220" cy="738"/>
                    </a:xfrm>
                  </p:grpSpPr>
                  <p:sp>
                    <p:nvSpPr>
                      <p:cNvPr id="66" name="任意多边形 65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290" y="3894"/>
                        <a:ext cx="1214" cy="738"/>
                      </a:xfrm>
                      <a:custGeom>
                        <a:gdLst>
                          <a:gd name="txL" fmla="*/ 0 w 33667"/>
                          <a:gd name="txT" fmla="*/ 0 h 21600"/>
                          <a:gd name="txR" fmla="*/ 33667 w 33667"/>
                          <a:gd name="txB" fmla="*/ 21600 h 21600"/>
                        </a:gdLst>
                        <a:cxnLst>
                          <a:cxn ang="180">
                            <a:pos x="0" y="8010"/>
                          </a:cxn>
                          <a:cxn ang="0">
                            <a:pos x="33667" y="8121"/>
                          </a:cxn>
                          <a:cxn ang="90">
                            <a:pos x="16789" y="21600"/>
                          </a:cxn>
                        </a:cxnLst>
                        <a:rect l="txL" t="txT" r="txR" b="txB"/>
                        <a:pathLst>
                          <a:path w="33667" h="21600" fill="none">
                            <a:moveTo>
                              <a:pt x="0" y="8010"/>
                            </a:moveTo>
                            <a:arcTo wR="21600" hR="21600" stAng="-8460676" swAng="6143996"/>
                          </a:path>
                          <a:path w="33667" h="21600" stroke="0">
                            <a:moveTo>
                              <a:pt x="0" y="8010"/>
                            </a:moveTo>
                            <a:arcTo wR="21600" hR="21600" stAng="-8460676" swAng="6143996"/>
                            <a:lnTo>
                              <a:pt x="16789" y="2160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67" name="任意多边形 66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6424" y="4070"/>
                        <a:ext cx="748" cy="455"/>
                      </a:xfrm>
                      <a:custGeom>
                        <a:gdLst>
                          <a:gd name="txL" fmla="*/ 0 w 33667"/>
                          <a:gd name="txT" fmla="*/ 0 h 21600"/>
                          <a:gd name="txR" fmla="*/ 33667 w 33667"/>
                          <a:gd name="txB" fmla="*/ 21600 h 21600"/>
                        </a:gdLst>
                        <a:cxnLst>
                          <a:cxn ang="180">
                            <a:pos x="0" y="8010"/>
                          </a:cxn>
                          <a:cxn ang="0">
                            <a:pos x="33667" y="8121"/>
                          </a:cxn>
                          <a:cxn ang="90">
                            <a:pos x="16789" y="21600"/>
                          </a:cxn>
                        </a:cxnLst>
                        <a:rect l="txL" t="txT" r="txR" b="txB"/>
                        <a:pathLst>
                          <a:path w="33667" h="21600" fill="none">
                            <a:moveTo>
                              <a:pt x="0" y="8010"/>
                            </a:moveTo>
                            <a:arcTo wR="21600" hR="21600" stAng="-8460676" swAng="6143996"/>
                          </a:path>
                          <a:path w="33667" h="21600" stroke="0">
                            <a:moveTo>
                              <a:pt x="0" y="8010"/>
                            </a:moveTo>
                            <a:arcTo wR="21600" hR="21600" stAng="-8460676" swAng="6143996"/>
                            <a:lnTo>
                              <a:pt x="16789" y="21600"/>
                            </a:lnTo>
                            <a:close/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68" name="直接连接符 67"/>
                      <p:cNvSpPr/>
                      <p:nvPr/>
                    </p:nvSpPr>
                    <p:spPr>
                      <a:xfrm>
                        <a:off x="6284" y="4170"/>
                        <a:ext cx="210" cy="30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  <p:sp>
                    <p:nvSpPr>
                      <p:cNvPr id="69" name="直接连接符 68"/>
                      <p:cNvSpPr/>
                      <p:nvPr/>
                    </p:nvSpPr>
                    <p:spPr>
                      <a:xfrm flipH="1">
                        <a:off x="7289" y="4170"/>
                        <a:ext cx="210" cy="30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/>
                    </p:txBody>
                  </p:sp>
                </p:grpSp>
              </p:grpSp>
              <p:grpSp>
                <p:nvGrpSpPr>
                  <p:cNvPr id="70" name="组合 69"/>
                  <p:cNvGrpSpPr/>
                  <p:nvPr/>
                </p:nvGrpSpPr>
                <p:grpSpPr>
                  <a:xfrm>
                    <a:off x="1982" y="7023"/>
                    <a:ext cx="93" cy="94"/>
                    <a:chOff x="5220" y="2175"/>
                    <a:chExt cx="1440" cy="1440"/>
                  </a:xfrm>
                </p:grpSpPr>
                <p:sp>
                  <p:nvSpPr>
                    <p:cNvPr id="71" name="椭圆 70"/>
                    <p:cNvSpPr/>
                    <p:nvPr/>
                  </p:nvSpPr>
                  <p:spPr>
                    <a:xfrm>
                      <a:off x="5220" y="2175"/>
                      <a:ext cx="1440" cy="1440"/>
                    </a:xfrm>
                    <a:prstGeom prst="ellipse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2" name="直接连接符 71"/>
                    <p:cNvSpPr/>
                    <p:nvPr/>
                  </p:nvSpPr>
                  <p:spPr>
                    <a:xfrm>
                      <a:off x="5405" y="2895"/>
                      <a:ext cx="1087" cy="0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/>
                  </p:txBody>
                </p:sp>
              </p:grpSp>
            </p:grpSp>
            <p:sp>
              <p:nvSpPr>
                <p:cNvPr id="73" name="矩形 72"/>
                <p:cNvSpPr/>
                <p:nvPr/>
              </p:nvSpPr>
              <p:spPr>
                <a:xfrm>
                  <a:off x="916" y="7740"/>
                  <a:ext cx="867" cy="125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4" name="文本框 73"/>
              <p:cNvSpPr txBox="1"/>
              <p:nvPr/>
            </p:nvSpPr>
            <p:spPr>
              <a:xfrm>
                <a:off x="12841" y="7350"/>
                <a:ext cx="306" cy="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lIns="0" tIns="0" rIns="0" bIns="0"/>
              <a:lstStyle/>
              <a:p>
                <a:r>
                  <a:rPr lang="zh-CN" altLang="en-US" sz="2400" b="1">
                    <a:solidFill>
                      <a:srgbClr val="FF0000"/>
                    </a:solidFill>
                  </a:rPr>
                  <a:t>＋</a:t>
                </a:r>
              </a:p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12567" y="7333"/>
                <a:ext cx="306" cy="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lIns="0" tIns="0" rIns="0" bIns="0"/>
              <a:lstStyle/>
              <a:p>
                <a:r>
                  <a:rPr lang="en-US" altLang="zh-CN" sz="2400" b="1">
                    <a:solidFill>
                      <a:srgbClr val="FF0000"/>
                    </a:solidFill>
                  </a:rPr>
                  <a:t>-</a:t>
                </a:r>
                <a:endParaRPr lang="zh-CN" altLang="en-US" sz="2400" b="1">
                  <a:solidFill>
                    <a:srgbClr val="FF0000"/>
                  </a:solidFill>
                </a:endParaRPr>
              </a:p>
              <a:p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15869" y="7147"/>
              <a:ext cx="1560" cy="1306"/>
              <a:chOff x="15557" y="7006"/>
              <a:chExt cx="1560" cy="1306"/>
            </a:xfrm>
          </p:grpSpPr>
          <p:grpSp>
            <p:nvGrpSpPr>
              <p:cNvPr id="1073743685" name="组合 1073743684"/>
              <p:cNvGrpSpPr/>
              <p:nvPr/>
            </p:nvGrpSpPr>
            <p:grpSpPr>
              <a:xfrm>
                <a:off x="15557" y="7856"/>
                <a:ext cx="1560" cy="456"/>
                <a:chOff x="2988" y="3750"/>
                <a:chExt cx="1232" cy="360"/>
              </a:xfrm>
            </p:grpSpPr>
            <p:sp>
              <p:nvSpPr>
                <p:cNvPr id="1073743187" name="立方体 1073743186"/>
                <p:cNvSpPr/>
                <p:nvPr/>
              </p:nvSpPr>
              <p:spPr>
                <a:xfrm>
                  <a:off x="2988" y="3795"/>
                  <a:ext cx="1232" cy="315"/>
                </a:xfrm>
                <a:prstGeom prst="cube">
                  <a:avLst>
                    <a:gd name="adj" fmla="val 80255"/>
                  </a:avLst>
                </a:prstGeom>
                <a:solidFill>
                  <a:srgbClr val="FFFFFF"/>
                </a:solidFill>
                <a:ln w="6350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3223" name="圆柱形 1073743222"/>
                <p:cNvSpPr/>
                <p:nvPr/>
              </p:nvSpPr>
              <p:spPr>
                <a:xfrm>
                  <a:off x="3201" y="3855"/>
                  <a:ext cx="45" cy="109"/>
                </a:xfrm>
                <a:prstGeom prst="can">
                  <a:avLst>
                    <a:gd name="adj" fmla="val 60556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3224" name="圆柱形 1073743223"/>
                <p:cNvSpPr/>
                <p:nvPr/>
              </p:nvSpPr>
              <p:spPr>
                <a:xfrm>
                  <a:off x="3935" y="3865"/>
                  <a:ext cx="45" cy="109"/>
                </a:xfrm>
                <a:prstGeom prst="can">
                  <a:avLst>
                    <a:gd name="adj" fmla="val 60556"/>
                  </a:avLst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3682" name="圆柱形 1073743681"/>
                <p:cNvSpPr/>
                <p:nvPr/>
              </p:nvSpPr>
              <p:spPr>
                <a:xfrm rot="5400000" flipH="1">
                  <a:off x="3524" y="3615"/>
                  <a:ext cx="121" cy="390"/>
                </a:xfrm>
                <a:prstGeom prst="can">
                  <a:avLst>
                    <a:gd name="adj" fmla="val 80574"/>
                  </a:avLst>
                </a:prstGeom>
                <a:solidFill>
                  <a:srgbClr val="80808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3683" name="任意多边形 1073743682"/>
                <p:cNvSpPr/>
                <p:nvPr/>
              </p:nvSpPr>
              <p:spPr>
                <a:xfrm>
                  <a:off x="3735" y="3787"/>
                  <a:ext cx="210" cy="98"/>
                </a:xfrm>
                <a:custGeom>
                  <a:pathLst>
                    <a:path w="210" h="98">
                      <a:moveTo>
                        <a:pt x="0" y="53"/>
                      </a:moveTo>
                      <a:cubicBezTo>
                        <a:pt x="52" y="18"/>
                        <a:pt x="58" y="0"/>
                        <a:pt x="135" y="38"/>
                      </a:cubicBezTo>
                      <a:cubicBezTo>
                        <a:pt x="151" y="46"/>
                        <a:pt x="151" y="72"/>
                        <a:pt x="165" y="83"/>
                      </a:cubicBezTo>
                      <a:cubicBezTo>
                        <a:pt x="177" y="93"/>
                        <a:pt x="210" y="98"/>
                        <a:pt x="210" y="98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3684" name="任意多边形 1073743683"/>
                <p:cNvSpPr/>
                <p:nvPr/>
              </p:nvSpPr>
              <p:spPr>
                <a:xfrm flipH="1">
                  <a:off x="3210" y="3801"/>
                  <a:ext cx="210" cy="98"/>
                </a:xfrm>
                <a:custGeom>
                  <a:pathLst>
                    <a:path w="210" h="98">
                      <a:moveTo>
                        <a:pt x="0" y="53"/>
                      </a:moveTo>
                      <a:cubicBezTo>
                        <a:pt x="52" y="18"/>
                        <a:pt x="58" y="0"/>
                        <a:pt x="135" y="38"/>
                      </a:cubicBezTo>
                      <a:cubicBezTo>
                        <a:pt x="151" y="46"/>
                        <a:pt x="151" y="72"/>
                        <a:pt x="165" y="83"/>
                      </a:cubicBezTo>
                      <a:cubicBezTo>
                        <a:pt x="177" y="93"/>
                        <a:pt x="210" y="98"/>
                        <a:pt x="210" y="98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7" name="文本框 76"/>
              <p:cNvSpPr txBox="1"/>
              <p:nvPr/>
            </p:nvSpPr>
            <p:spPr>
              <a:xfrm>
                <a:off x="16032" y="7006"/>
                <a:ext cx="724" cy="677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zh-CN" altLang="en-US" sz="2200" b="1" i="1">
                    <a:latin typeface="+mj-lt"/>
                    <a:ea typeface="微软雅黑" panose="020b0503020204020204" pitchFamily="34" charset="-122"/>
                    <a:cs typeface="+mj-lt"/>
                    <a:sym typeface="+mn-ea"/>
                  </a:rPr>
                  <a:t>R</a:t>
                </a:r>
                <a:r>
                  <a:rPr lang="en-US" altLang="zh-CN" sz="2200" b="1" i="1" baseline="-25000">
                    <a:latin typeface="+mj-lt"/>
                    <a:ea typeface="微软雅黑" panose="020b0503020204020204" pitchFamily="34" charset="-122"/>
                    <a:cs typeface="+mj-lt"/>
                    <a:sym typeface="+mn-ea"/>
                  </a:rPr>
                  <a:t>0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3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内容占位符 3"/>
          <p:cNvSpPr/>
          <p:nvPr>
            <p:ph idx="4294967295"/>
          </p:nvPr>
        </p:nvSpPr>
        <p:spPr>
          <a:xfrm>
            <a:off x="122555" y="200660"/>
            <a:ext cx="11607800" cy="574484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sz="2200" b="1"/>
              <a:t>(3)实验得到小灯泡的伏安特性曲线如图所示.如果将这个小灯泡接到电动势为1.5V.内阻为5Ω的电源两端，小灯泡消耗的功率是__________W.</a:t>
            </a:r>
          </a:p>
        </p:txBody>
      </p:sp>
      <p:pic>
        <p:nvPicPr>
          <p:cNvPr id="1073742857" name="图片 100012"/>
          <p:cNvPicPr/>
          <p:nvPr/>
        </p:nvPicPr>
        <p:blipFill>
          <a:blip r:embed="rId2"/>
          <a:stretch>
            <a:fillRect/>
          </a:stretch>
        </p:blipFill>
        <p:spPr>
          <a:xfrm>
            <a:off x="681355" y="1447800"/>
            <a:ext cx="3996690" cy="335153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2" name="组合 31"/>
          <p:cNvGrpSpPr/>
          <p:nvPr/>
        </p:nvGrpSpPr>
        <p:grpSpPr>
          <a:xfrm>
            <a:off x="1268730" y="1977390"/>
            <a:ext cx="10841990" cy="4490720"/>
            <a:chOff x="1676" y="2500"/>
            <a:chExt cx="17074" cy="7072"/>
          </a:xfrm>
        </p:grpSpPr>
        <p:sp>
          <p:nvSpPr>
            <p:cNvPr id="69" name="文本框 68"/>
            <p:cNvSpPr txBox="1"/>
            <p:nvPr/>
          </p:nvSpPr>
          <p:spPr>
            <a:xfrm>
              <a:off x="1676" y="7169"/>
              <a:ext cx="5821" cy="1888"/>
            </a:xfrm>
            <a:prstGeom prst="wedgeRectCallout">
              <a:avLst>
                <a:gd name="adj1" fmla="val 72384"/>
                <a:gd name="adj2" fmla="val -32627"/>
              </a:avLst>
            </a:prstGeom>
            <a:noFill/>
            <a:ln>
              <a:solidFill>
                <a:srgbClr val="FF0000"/>
              </a:solidFill>
            </a:ln>
          </p:spPr>
          <p:txBody>
            <a:bodyPr wrap="square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面积表示外电阻为</a:t>
              </a:r>
              <a:r>
                <a:rPr lang="en-US" altLang="zh-CN" sz="2400" b="1" i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R</a:t>
              </a:r>
              <a:r>
                <a:rPr lang="en-US" altLang="zh-CN" sz="2400" b="1" i="1" baseline="-25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A 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时电源的输出功率</a:t>
              </a:r>
              <a:r>
                <a:rPr lang="en-US" altLang="zh-CN" sz="2400" b="1" i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P</a:t>
              </a:r>
              <a:r>
                <a:rPr lang="en-US" altLang="zh-CN" sz="2400" b="1" i="1" baseline="-25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A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＝</a:t>
              </a:r>
              <a:r>
                <a:rPr lang="en-US" altLang="zh-CN" sz="2400" b="1" i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U</a:t>
              </a:r>
              <a:r>
                <a:rPr lang="en-US" altLang="zh-CN" sz="2400" b="1" i="1" baseline="-25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A</a:t>
              </a:r>
              <a:r>
                <a:rPr lang="en-US" altLang="zh-CN" sz="2400" b="1" i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I</a:t>
              </a:r>
              <a:r>
                <a:rPr lang="en-US" altLang="zh-CN" sz="2400" b="1" i="1" baseline="-25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A</a:t>
              </a:r>
              <a:endParaRPr lang="en-US" altLang="zh-CN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11892" y="6155"/>
              <a:ext cx="6858" cy="783"/>
            </a:xfrm>
            <a:prstGeom prst="wedgeRectCallout">
              <a:avLst>
                <a:gd name="adj1" fmla="val -74030"/>
                <a:gd name="adj2" fmla="val -5427"/>
              </a:avLst>
            </a:prstGeom>
            <a:noFill/>
            <a:ln>
              <a:solidFill>
                <a:srgbClr val="FF0000"/>
              </a:solidFill>
            </a:ln>
          </p:spPr>
          <p:txBody>
            <a:bodyPr wrap="square" rtlCol="0" anchor="t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zh-CN" altLang="en-US" sz="2400" b="1">
                  <a:solidFill>
                    <a:schemeClr val="tx1"/>
                  </a:solidFill>
                  <a:latin typeface="Times New Roman"/>
                  <a:ea typeface="微软雅黑" panose="020b0503020204020204" pitchFamily="34" charset="-122"/>
                  <a:cs typeface="Times New Roman" panose="02020603050405020304" charset="0"/>
                  <a:sym typeface="+mn-ea"/>
                </a:rPr>
                <a:t>两线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/>
                  <a:ea typeface="微软雅黑" panose="020b0503020204020204" pitchFamily="34" charset="-122"/>
                  <a:cs typeface="Times New Roman" panose="02020603050405020304" charset="0"/>
                  <a:sym typeface="+mn-ea"/>
                </a:rPr>
                <a:t>交点</a:t>
              </a:r>
              <a:r>
                <a:rPr lang="zh-CN" altLang="en-US" sz="2400" b="1">
                  <a:solidFill>
                    <a:schemeClr val="tx1"/>
                  </a:solidFill>
                  <a:latin typeface="Times New Roman"/>
                  <a:ea typeface="微软雅黑" panose="020b0503020204020204" pitchFamily="34" charset="-122"/>
                  <a:cs typeface="Times New Roman" panose="02020603050405020304" charset="0"/>
                  <a:sym typeface="+mn-ea"/>
                </a:rPr>
                <a:t>为用电器的工作状态</a:t>
              </a: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7387" y="2500"/>
              <a:ext cx="7735" cy="7073"/>
              <a:chOff x="7387" y="2500"/>
              <a:chExt cx="7735" cy="707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7387" y="2500"/>
                <a:ext cx="6062" cy="7073"/>
                <a:chOff x="7402" y="3008"/>
                <a:chExt cx="6062" cy="7073"/>
              </a:xfrm>
            </p:grpSpPr>
            <p:sp>
              <p:nvSpPr>
                <p:cNvPr id="105" name="文本框 104"/>
                <p:cNvSpPr txBox="1"/>
                <p:nvPr/>
              </p:nvSpPr>
              <p:spPr>
                <a:xfrm>
                  <a:off x="11533" y="9096"/>
                  <a:ext cx="561" cy="822"/>
                </a:xfrm>
                <a:prstGeom prst="rect">
                  <a:avLst/>
                </a:prstGeom>
                <a:noFill/>
              </p:spPr>
              <p:txBody>
                <a:bodyPr wrap="none" rtlCol="0" anchor="t">
                  <a:spAutoFit/>
                </a:bodyPr>
                <a:lstStyle/>
                <a:p>
                  <a:pPr algn="ctr">
                    <a:lnSpc>
                      <a:spcPct val="100000"/>
                    </a:lnSpc>
                  </a:pPr>
                  <a:r>
                    <a:rPr lang="en-US" altLang="zh-CN" sz="2800" b="1" i="1">
                      <a:solidFill>
                        <a:srgbClr val="FF0000"/>
                      </a:solidFill>
                      <a:latin typeface="Calibri" pitchFamily="34" charset="0"/>
                      <a:sym typeface="+mn-ea"/>
                    </a:rPr>
                    <a:t>E</a:t>
                  </a:r>
                </a:p>
              </p:txBody>
            </p:sp>
            <p:grpSp>
              <p:nvGrpSpPr>
                <p:cNvPr id="110" name="组合 109"/>
                <p:cNvGrpSpPr/>
                <p:nvPr/>
              </p:nvGrpSpPr>
              <p:grpSpPr>
                <a:xfrm>
                  <a:off x="7402" y="3008"/>
                  <a:ext cx="6062" cy="7073"/>
                  <a:chOff x="4626" y="3402"/>
                  <a:chExt cx="6062" cy="7073"/>
                </a:xfrm>
              </p:grpSpPr>
              <p:sp>
                <p:nvSpPr>
                  <p:cNvPr id="111" name="Rectangle 38"/>
                  <p:cNvSpPr/>
                  <p:nvPr/>
                </p:nvSpPr>
                <p:spPr>
                  <a:xfrm>
                    <a:off x="5571" y="7411"/>
                    <a:ext cx="1809" cy="1967"/>
                  </a:xfrm>
                  <a:prstGeom prst="rect">
                    <a:avLst/>
                  </a:prstGeom>
                  <a:pattFill prst="wdDnDiag">
                    <a:fgClr>
                      <a:srgbClr val="3366FF">
                        <a:alpha val="59999"/>
                      </a:srgbClr>
                    </a:fgClr>
                    <a:bgClr>
                      <a:schemeClr val="bg1">
                        <a:alpha val="59999"/>
                      </a:schemeClr>
                    </a:bgClr>
                  </a:pattFill>
                  <a:ln w="9525">
                    <a:noFill/>
                  </a:ln>
                </p:spPr>
                <p:txBody>
                  <a:bodyPr wrap="none" anchor="ctr"/>
                  <a:lstStyle/>
                  <a:p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grpSp>
                <p:nvGrpSpPr>
                  <p:cNvPr id="112" name="组合 111"/>
                  <p:cNvGrpSpPr/>
                  <p:nvPr/>
                </p:nvGrpSpPr>
                <p:grpSpPr>
                  <a:xfrm>
                    <a:off x="4626" y="3402"/>
                    <a:ext cx="6062" cy="7073"/>
                    <a:chOff x="9627" y="3340"/>
                    <a:chExt cx="6062" cy="7073"/>
                  </a:xfrm>
                </p:grpSpPr>
                <p:grpSp>
                  <p:nvGrpSpPr>
                    <p:cNvPr id="113" name="组合 112"/>
                    <p:cNvGrpSpPr/>
                    <p:nvPr/>
                  </p:nvGrpSpPr>
                  <p:grpSpPr>
                    <a:xfrm>
                      <a:off x="9627" y="3340"/>
                      <a:ext cx="6062" cy="7073"/>
                      <a:chOff x="12195" y="3101"/>
                      <a:chExt cx="6062" cy="7073"/>
                    </a:xfrm>
                  </p:grpSpPr>
                  <p:cxnSp>
                    <p:nvCxnSpPr>
                      <p:cNvPr id="114" name="直接箭头连接符 15"/>
                      <p:cNvCxnSpPr/>
                      <p:nvPr/>
                    </p:nvCxnSpPr>
                    <p:spPr>
                      <a:xfrm flipH="1" flipV="1">
                        <a:off x="13140" y="3923"/>
                        <a:ext cx="0" cy="5187"/>
                      </a:xfrm>
                      <a:prstGeom prst="straightConnector1">
                        <a:avLst/>
                      </a:prstGeom>
                      <a:ln w="19685" cap="flat" cmpd="sng">
                        <a:solidFill>
                          <a:schemeClr val="tx1"/>
                        </a:solidFill>
                        <a:prstDash val="solid"/>
                        <a:headEnd type="none" w="med" len="med"/>
                        <a:tailEnd type="arrow" w="med" len="med"/>
                      </a:ln>
                    </p:spPr>
                  </p:cxnSp>
                  <p:cxnSp>
                    <p:nvCxnSpPr>
                      <p:cNvPr id="115" name="直接箭头连接符 16"/>
                      <p:cNvCxnSpPr/>
                      <p:nvPr/>
                    </p:nvCxnSpPr>
                    <p:spPr>
                      <a:xfrm>
                        <a:off x="13140" y="9110"/>
                        <a:ext cx="4495" cy="0"/>
                      </a:xfrm>
                      <a:prstGeom prst="straightConnector1">
                        <a:avLst/>
                      </a:prstGeom>
                      <a:ln w="19050" cap="flat" cmpd="sng">
                        <a:solidFill>
                          <a:schemeClr val="tx1"/>
                        </a:solidFill>
                        <a:prstDash val="solid"/>
                        <a:headEnd type="none" w="med" len="med"/>
                        <a:tailEnd type="arrow" w="med" len="med"/>
                      </a:ln>
                    </p:spPr>
                  </p:cxnSp>
                  <p:cxnSp>
                    <p:nvCxnSpPr>
                      <p:cNvPr id="116" name="直接连接符 17"/>
                      <p:cNvCxnSpPr/>
                      <p:nvPr/>
                    </p:nvCxnSpPr>
                    <p:spPr>
                      <a:xfrm flipH="1">
                        <a:off x="13659" y="9110"/>
                        <a:ext cx="0" cy="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chemeClr val="tx1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117" name="直接连接符 27"/>
                      <p:cNvCxnSpPr/>
                      <p:nvPr/>
                    </p:nvCxnSpPr>
                    <p:spPr>
                      <a:xfrm>
                        <a:off x="13140" y="4960"/>
                        <a:ext cx="3458" cy="4150"/>
                      </a:xfrm>
                      <a:prstGeom prst="line">
                        <a:avLst/>
                      </a:prstGeom>
                      <a:ln w="28575" cap="flat" cmpd="sng">
                        <a:solidFill>
                          <a:srgbClr val="FF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cxnSp>
                  <p:sp>
                    <p:nvSpPr>
                      <p:cNvPr id="118" name="TextBox 29"/>
                      <p:cNvSpPr txBox="1"/>
                      <p:nvPr/>
                    </p:nvSpPr>
                    <p:spPr>
                      <a:xfrm>
                        <a:off x="12735" y="8994"/>
                        <a:ext cx="751" cy="82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r>
                          <a:rPr lang="en-US" altLang="zh-CN" sz="2800" b="1">
                            <a:latin typeface="Times New Roman"/>
                            <a:cs typeface="Times New Roman" panose="02020603050405020304" charset="0"/>
                          </a:rPr>
                          <a:t>0</a:t>
                        </a:r>
                        <a:endParaRPr lang="en-US" altLang="zh-CN" sz="2800" b="1">
                          <a:latin typeface="Times New Roman"/>
                          <a:ea typeface="Times New Roman" panose="02020603050405020304" charset="0"/>
                          <a:cs typeface="Times New Roman" panose="02020603050405020304" charset="0"/>
                        </a:endParaRPr>
                      </a:p>
                    </p:txBody>
                  </p:sp>
                  <p:sp>
                    <p:nvSpPr>
                      <p:cNvPr id="119" name="TextBox 36"/>
                      <p:cNvSpPr txBox="1"/>
                      <p:nvPr/>
                    </p:nvSpPr>
                    <p:spPr>
                      <a:xfrm>
                        <a:off x="16959" y="9110"/>
                        <a:ext cx="1298" cy="82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r>
                          <a:rPr lang="en-US" altLang="zh-CN" sz="2800" b="1" i="1">
                            <a:latin typeface="Times New Roman"/>
                            <a:cs typeface="Times New Roman" panose="02020603050405020304" charset="0"/>
                          </a:rPr>
                          <a:t>U/V</a:t>
                        </a:r>
                        <a:endParaRPr lang="en-US" altLang="zh-CN" sz="2800" b="1" i="1">
                          <a:latin typeface="Times New Roman"/>
                          <a:ea typeface="Times New Roman" panose="02020603050405020304" charset="0"/>
                          <a:cs typeface="Times New Roman" panose="02020603050405020304" charset="0"/>
                        </a:endParaRPr>
                      </a:p>
                    </p:txBody>
                  </p:sp>
                  <p:sp>
                    <p:nvSpPr>
                      <p:cNvPr id="120" name="矩形 37"/>
                      <p:cNvSpPr/>
                      <p:nvPr/>
                    </p:nvSpPr>
                    <p:spPr>
                      <a:xfrm>
                        <a:off x="12586" y="3101"/>
                        <a:ext cx="1506" cy="82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r>
                          <a:rPr lang="en-US" altLang="zh-CN" sz="2800" b="1" i="1">
                            <a:latin typeface="Times New Roman"/>
                            <a:cs typeface="Times New Roman" panose="02020603050405020304" charset="0"/>
                          </a:rPr>
                          <a:t>I</a:t>
                        </a:r>
                        <a:r>
                          <a:rPr lang="en-US" altLang="zh-CN" sz="2800" b="1">
                            <a:latin typeface="Times New Roman"/>
                            <a:cs typeface="Times New Roman" panose="02020603050405020304" charset="0"/>
                          </a:rPr>
                          <a:t>/A</a:t>
                        </a:r>
                        <a:endParaRPr lang="en-US" altLang="zh-CN" sz="2800" b="1">
                          <a:latin typeface="Times New Roman"/>
                          <a:ea typeface="Times New Roman" panose="02020603050405020304" charset="0"/>
                          <a:cs typeface="Times New Roman" panose="02020603050405020304" charset="0"/>
                        </a:endParaRPr>
                      </a:p>
                    </p:txBody>
                  </p:sp>
                  <p:sp>
                    <p:nvSpPr>
                      <p:cNvPr id="121" name="TextBox 29"/>
                      <p:cNvSpPr txBox="1"/>
                      <p:nvPr/>
                    </p:nvSpPr>
                    <p:spPr>
                      <a:xfrm>
                        <a:off x="14581" y="9352"/>
                        <a:ext cx="968" cy="82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r>
                          <a:rPr lang="en-US" altLang="zh-CN" sz="2800" b="1" i="1">
                            <a:latin typeface="Times New Roman"/>
                            <a:cs typeface="Times New Roman" panose="02020603050405020304" charset="0"/>
                          </a:rPr>
                          <a:t>U</a:t>
                        </a:r>
                        <a:r>
                          <a:rPr lang="en-US" altLang="zh-CN" sz="2800" b="1" i="1" baseline="-25000">
                            <a:latin typeface="Times New Roman"/>
                            <a:cs typeface="Times New Roman" panose="02020603050405020304" charset="0"/>
                          </a:rPr>
                          <a:t>A</a:t>
                        </a:r>
                        <a:endParaRPr lang="en-US" altLang="zh-CN" sz="2800" b="1" i="1" baseline="-25000">
                          <a:latin typeface="Times New Roman"/>
                          <a:ea typeface="Times New Roman" panose="02020603050405020304" charset="0"/>
                          <a:cs typeface="Times New Roman" panose="02020603050405020304" charset="0"/>
                        </a:endParaRPr>
                      </a:p>
                    </p:txBody>
                  </p:sp>
                  <p:sp>
                    <p:nvSpPr>
                      <p:cNvPr id="122" name="TextBox 29"/>
                      <p:cNvSpPr txBox="1"/>
                      <p:nvPr/>
                    </p:nvSpPr>
                    <p:spPr>
                      <a:xfrm>
                        <a:off x="12195" y="6697"/>
                        <a:ext cx="929" cy="82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r>
                          <a:rPr lang="en-US" altLang="zh-CN" sz="2800" b="1" i="1">
                            <a:latin typeface="Times New Roman"/>
                            <a:cs typeface="Times New Roman" panose="02020603050405020304" charset="0"/>
                          </a:rPr>
                          <a:t>I</a:t>
                        </a:r>
                        <a:r>
                          <a:rPr lang="en-US" altLang="zh-CN" sz="2800" b="1" i="1" baseline="-25000">
                            <a:latin typeface="Times New Roman"/>
                            <a:cs typeface="Times New Roman" panose="02020603050405020304" charset="0"/>
                          </a:rPr>
                          <a:t>A</a:t>
                        </a:r>
                        <a:endParaRPr lang="en-US" altLang="zh-CN" sz="2800" b="1" i="1" baseline="-25000">
                          <a:latin typeface="Times New Roman"/>
                          <a:ea typeface="Times New Roman" panose="02020603050405020304" charset="0"/>
                          <a:cs typeface="Times New Roman" panose="02020603050405020304" charset="0"/>
                        </a:endParaRPr>
                      </a:p>
                    </p:txBody>
                  </p:sp>
                </p:grpSp>
                <p:sp>
                  <p:nvSpPr>
                    <p:cNvPr id="123" name=" 184"/>
                    <p:cNvSpPr/>
                    <p:nvPr/>
                  </p:nvSpPr>
                  <p:spPr>
                    <a:xfrm>
                      <a:off x="10479" y="5148"/>
                      <a:ext cx="186" cy="186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>
                        <a:contourClr>
                          <a:srgbClr val="FFFFFF"/>
                        </a:contourClr>
                      </a:sp3d>
                    </a:bodyPr>
                    <a:lstStyle>
                      <a:defPPr>
                        <a:defRPr lang="zh-CN"/>
                      </a:defPPr>
                      <a:lvl1pPr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eaLnBrk="1" fontAlgn="auto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zh-CN" altLang="en-US">
                        <a:solidFill>
                          <a:srgbClr val="FFFFFF"/>
                        </a:solidFill>
                      </a:endParaRPr>
                    </a:p>
                  </p:txBody>
                </p:sp>
                <p:sp>
                  <p:nvSpPr>
                    <p:cNvPr id="124" name=" 184"/>
                    <p:cNvSpPr/>
                    <p:nvPr/>
                  </p:nvSpPr>
                  <p:spPr>
                    <a:xfrm>
                      <a:off x="13946" y="9242"/>
                      <a:ext cx="186" cy="186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>
                        <a:contourClr>
                          <a:srgbClr val="FFFFFF"/>
                        </a:contourClr>
                      </a:sp3d>
                    </a:bodyPr>
                    <a:lstStyle>
                      <a:defPPr>
                        <a:defRPr lang="zh-CN"/>
                      </a:defPPr>
                      <a:lvl1pPr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eaLnBrk="1" fontAlgn="auto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zh-CN" altLang="en-US">
                        <a:solidFill>
                          <a:srgbClr val="FFFFFF"/>
                        </a:solidFill>
                      </a:endParaRPr>
                    </a:p>
                  </p:txBody>
                </p:sp>
              </p:grpSp>
              <p:cxnSp>
                <p:nvCxnSpPr>
                  <p:cNvPr id="125" name="直接连接符 124"/>
                  <p:cNvCxnSpPr/>
                  <p:nvPr/>
                </p:nvCxnSpPr>
                <p:spPr>
                  <a:xfrm flipV="1">
                    <a:off x="5571" y="7407"/>
                    <a:ext cx="1849" cy="4"/>
                  </a:xfrm>
                  <a:prstGeom prst="line">
                    <a:avLst/>
                  </a:prstGeom>
                  <a:ln w="22225">
                    <a:solidFill>
                      <a:srgbClr val="FF0000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直接连接符 125"/>
                  <p:cNvCxnSpPr/>
                  <p:nvPr/>
                </p:nvCxnSpPr>
                <p:spPr>
                  <a:xfrm flipH="1" flipV="1">
                    <a:off x="7379" y="7411"/>
                    <a:ext cx="11" cy="1967"/>
                  </a:xfrm>
                  <a:prstGeom prst="line">
                    <a:avLst/>
                  </a:prstGeom>
                  <a:ln w="22225">
                    <a:solidFill>
                      <a:srgbClr val="FF0000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7" name="椭圆 19"/>
                  <p:cNvSpPr/>
                  <p:nvPr/>
                </p:nvSpPr>
                <p:spPr bwMode="auto">
                  <a:xfrm>
                    <a:off x="7310" y="7374"/>
                    <a:ext cx="149" cy="149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2400" b="1" i="0" u="none" strike="noStrike" kern="1200" cap="none" spc="0" normalizeH="0" baseline="0" noProof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Times New Roman"/>
                      <a:ea typeface="+mn-ea"/>
                      <a:cs typeface="Times New Roman" panose="02020603050405020304" charset="0"/>
                    </a:endParaRPr>
                  </a:p>
                </p:txBody>
              </p:sp>
            </p:grpSp>
          </p:grpSp>
          <p:sp>
            <p:nvSpPr>
              <p:cNvPr id="132" name="矩形标注 131"/>
              <p:cNvSpPr/>
              <p:nvPr/>
            </p:nvSpPr>
            <p:spPr bwMode="auto">
              <a:xfrm>
                <a:off x="12386" y="7489"/>
                <a:ext cx="2736" cy="747"/>
              </a:xfrm>
              <a:prstGeom prst="wedgeRectCallout">
                <a:avLst>
                  <a:gd name="adj1" fmla="val -66023"/>
                  <a:gd name="adj2" fmla="val 59519"/>
                </a:avLst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algn="ctr">
                  <a:lnSpc>
                    <a:spcPct val="100000"/>
                  </a:lnSpc>
                </a:pPr>
                <a:r>
                  <a:rPr lang="zh-CN" altLang="zh-CN" sz="2400" b="1">
                    <a:latin typeface="Calibri" pitchFamily="34" charset="0"/>
                    <a:sym typeface="+mn-ea"/>
                  </a:rPr>
                  <a:t>电源电动势</a:t>
                </a:r>
                <a:endParaRPr kumimoji="0" lang="en-US" altLang="zh-CN" sz="24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微软雅黑" panose="020b0503020204020204" pitchFamily="34" charset="-122"/>
                  <a:sym typeface="+mn-ea"/>
                </a:endParaRPr>
              </a:p>
            </p:txBody>
          </p:sp>
        </p:grpSp>
        <p:sp>
          <p:nvSpPr>
            <p:cNvPr id="7" name="任意多边形 6"/>
            <p:cNvSpPr/>
            <p:nvPr/>
          </p:nvSpPr>
          <p:spPr>
            <a:xfrm>
              <a:off x="8316" y="5621"/>
              <a:ext cx="4911" cy="2912"/>
            </a:xfrm>
            <a:custGeom>
              <a:gdLst>
                <a:gd name="connisteX0" fmla="*/ 0 w 2679700"/>
                <a:gd name="connsiteY0" fmla="*/ 1645285 h 1645285"/>
                <a:gd name="connisteX1" fmla="*/ 1128395 w 2679700"/>
                <a:gd name="connsiteY1" fmla="*/ 391795 h 1645285"/>
                <a:gd name="connisteX2" fmla="*/ 2679700 w 2679700"/>
                <a:gd name="connsiteY2" fmla="*/ 0 h 1645285"/>
              </a:gdLst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2679700" h="1645285">
                  <a:moveTo>
                    <a:pt x="0" y="1645285"/>
                  </a:moveTo>
                  <a:cubicBezTo>
                    <a:pt x="194945" y="1402715"/>
                    <a:pt x="592455" y="720725"/>
                    <a:pt x="1128395" y="391795"/>
                  </a:cubicBezTo>
                  <a:cubicBezTo>
                    <a:pt x="1664335" y="62865"/>
                    <a:pt x="2392045" y="53340"/>
                    <a:pt x="2679700" y="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3227" y="3791"/>
              <a:ext cx="2468" cy="1530"/>
              <a:chOff x="13227" y="3840"/>
              <a:chExt cx="2468" cy="1530"/>
            </a:xfrm>
          </p:grpSpPr>
          <p:graphicFrame>
            <p:nvGraphicFramePr>
              <p:cNvPr id="24" name="对象 23">
                <a:hlinkClick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13577" y="3840"/>
              <a:ext cx="1769" cy="13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8" r:id="rId3" progId="Equation.DSMT4">
                      <p:embed/>
                    </p:oleObj>
                  </mc:Choice>
                  <mc:Fallback>
                    <p:oleObj r:id="rId3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13577" y="3840"/>
                            <a:ext cx="1769" cy="134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6" name="矩形标注 25"/>
              <p:cNvSpPr/>
              <p:nvPr/>
            </p:nvSpPr>
            <p:spPr>
              <a:xfrm>
                <a:off x="13227" y="3840"/>
                <a:ext cx="2468" cy="1530"/>
              </a:xfrm>
              <a:prstGeom prst="wedgeRectCallout">
                <a:avLst>
                  <a:gd name="adj1" fmla="val -53849"/>
                  <a:gd name="adj2" fmla="val 68954"/>
                </a:avLst>
              </a:prstGeom>
              <a:noFill/>
              <a:ln>
                <a:solidFill>
                  <a:srgbClr val="FF0000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8791" y="2964"/>
              <a:ext cx="3751" cy="1530"/>
              <a:chOff x="12968" y="3840"/>
              <a:chExt cx="3049" cy="1530"/>
            </a:xfrm>
          </p:grpSpPr>
          <p:graphicFrame>
            <p:nvGraphicFramePr>
              <p:cNvPr id="29" name="对象 28">
                <a:hlinkClick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12968" y="3935"/>
              <a:ext cx="2732" cy="13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9" r:id="rId5" progId="Equation.DSMT4">
                      <p:embed/>
                    </p:oleObj>
                  </mc:Choice>
                  <mc:Fallback>
                    <p:oleObj r:id="rId5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2968" y="3935"/>
                            <a:ext cx="2732" cy="134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1" name="矩形标注 30"/>
              <p:cNvSpPr/>
              <p:nvPr/>
            </p:nvSpPr>
            <p:spPr>
              <a:xfrm>
                <a:off x="12968" y="3840"/>
                <a:ext cx="3049" cy="1530"/>
              </a:xfrm>
              <a:prstGeom prst="wedgeRectCallout">
                <a:avLst>
                  <a:gd name="adj1" fmla="val -53849"/>
                  <a:gd name="adj2" fmla="val 68954"/>
                </a:avLst>
              </a:prstGeom>
              <a:noFill/>
              <a:ln>
                <a:solidFill>
                  <a:srgbClr val="FF0000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4611370" y="782955"/>
            <a:ext cx="53213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0.1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4465955" cy="637539"/>
          </a:xfrm>
        </p:spPr>
        <p:txBody>
          <a:bodyPr/>
          <a:lstStyle/>
          <a:p>
            <a:r>
              <a:rPr lang="zh-CN" altLang="zh-CN"/>
              <a:t>电学实验题的一般求解思路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73343" y="1054100"/>
            <a:ext cx="11979593" cy="5502910"/>
            <a:chOff x="296" y="1750"/>
            <a:chExt cx="18866" cy="8666"/>
          </a:xfrm>
        </p:grpSpPr>
        <p:grpSp>
          <p:nvGrpSpPr>
            <p:cNvPr id="46" name="组合 45"/>
            <p:cNvGrpSpPr/>
            <p:nvPr/>
          </p:nvGrpSpPr>
          <p:grpSpPr>
            <a:xfrm>
              <a:off x="4987" y="5794"/>
              <a:ext cx="14155" cy="725"/>
              <a:chOff x="4556" y="8910"/>
              <a:chExt cx="14155" cy="725"/>
            </a:xfrm>
          </p:grpSpPr>
          <p:sp>
            <p:nvSpPr>
              <p:cNvPr id="91" name="TextBox 90"/>
              <p:cNvSpPr txBox="1"/>
              <p:nvPr/>
            </p:nvSpPr>
            <p:spPr>
              <a:xfrm>
                <a:off x="4556" y="8910"/>
                <a:ext cx="2214" cy="7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R="0" defTabSz="914400"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kern="1200" cap="none" spc="0" normalizeH="0" baseline="0" noProof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</a:rPr>
                  <a:t>电源</a:t>
                </a:r>
                <a:r>
                  <a:rPr kumimoji="0" lang="zh-CN" altLang="en-US" sz="2400" b="1" kern="1200" cap="none" spc="0" normalizeH="0" baseline="0" noProof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</a:rPr>
                  <a:t>正极</a:t>
                </a: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7453" y="8910"/>
                <a:ext cx="2213" cy="7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R="0" defTabSz="914400"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kern="1200" cap="none" spc="0" normalizeH="0" baseline="0" noProof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</a:rPr>
                  <a:t>连</a:t>
                </a:r>
                <a:r>
                  <a:rPr kumimoji="0" lang="zh-CN" altLang="en-US" sz="2400" b="1" kern="1200" cap="none" spc="0" normalizeH="0" baseline="0" noProof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</a:rPr>
                  <a:t>主干路</a:t>
                </a: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10349" y="8910"/>
                <a:ext cx="2366" cy="7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R="0" defTabSz="914400"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kern="1200" cap="none" spc="0" normalizeH="0" baseline="0" noProof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</a:rPr>
                  <a:t>电源</a:t>
                </a:r>
                <a:r>
                  <a:rPr kumimoji="0" lang="zh-CN" altLang="en-US" sz="2400" b="1" kern="1200" cap="none" spc="0" normalizeH="0" baseline="0" noProof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</a:rPr>
                  <a:t>负极</a:t>
                </a:r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16447" y="8910"/>
                <a:ext cx="2264" cy="7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R="0" defTabSz="914400"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kern="1200" cap="none" spc="0" normalizeH="0" baseline="0" noProof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</a:rPr>
                  <a:t>连</a:t>
                </a:r>
                <a:r>
                  <a:rPr kumimoji="0" lang="zh-CN" altLang="en-US" sz="2400" b="1" kern="1200" cap="none" spc="0" normalizeH="0" baseline="0" noProof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</a:rPr>
                  <a:t>电压表</a:t>
                </a:r>
              </a:p>
            </p:txBody>
          </p:sp>
          <p:sp>
            <p:nvSpPr>
              <p:cNvPr id="4" name="TextBox 93"/>
              <p:cNvSpPr txBox="1"/>
              <p:nvPr/>
            </p:nvSpPr>
            <p:spPr>
              <a:xfrm>
                <a:off x="13398" y="8910"/>
                <a:ext cx="2366" cy="7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R="0" defTabSz="914400">
                  <a:buClrTx/>
                  <a:buSzTx/>
                  <a:buFontTx/>
                  <a:buNone/>
                  <a:defRPr/>
                </a:pPr>
                <a:r>
                  <a:rPr lang="zh-CN" altLang="en-US" sz="2400" b="1" noProof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连</a:t>
                </a:r>
                <a:r>
                  <a:rPr lang="zh-CN" altLang="en-US" sz="2400" b="1" noProof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各支路</a:t>
                </a:r>
                <a:endParaRPr kumimoji="0" lang="zh-CN" altLang="en-US" sz="2400" b="1" kern="1200" cap="none" spc="0" normalizeH="0" baseline="0" noProof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17" name="直接箭头连接符 16"/>
              <p:cNvCxnSpPr>
                <a:stCxn id="91" idx="3"/>
                <a:endCxn id="93" idx="1"/>
              </p:cNvCxnSpPr>
              <p:nvPr/>
            </p:nvCxnSpPr>
            <p:spPr>
              <a:xfrm>
                <a:off x="6770" y="9273"/>
                <a:ext cx="683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箭头连接符 17"/>
              <p:cNvCxnSpPr>
                <a:stCxn id="93" idx="3"/>
                <a:endCxn id="94" idx="1"/>
              </p:cNvCxnSpPr>
              <p:nvPr/>
            </p:nvCxnSpPr>
            <p:spPr>
              <a:xfrm>
                <a:off x="9666" y="9273"/>
                <a:ext cx="683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箭头连接符 18"/>
              <p:cNvCxnSpPr>
                <a:stCxn id="94" idx="3"/>
                <a:endCxn id="4" idx="1"/>
              </p:cNvCxnSpPr>
              <p:nvPr/>
            </p:nvCxnSpPr>
            <p:spPr>
              <a:xfrm>
                <a:off x="12715" y="9273"/>
                <a:ext cx="683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箭头连接符 21"/>
              <p:cNvCxnSpPr>
                <a:stCxn id="4" idx="3"/>
                <a:endCxn id="95" idx="1"/>
              </p:cNvCxnSpPr>
              <p:nvPr/>
            </p:nvCxnSpPr>
            <p:spPr>
              <a:xfrm>
                <a:off x="15764" y="9273"/>
                <a:ext cx="683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/>
            <p:cNvGrpSpPr/>
            <p:nvPr/>
          </p:nvGrpSpPr>
          <p:grpSpPr>
            <a:xfrm>
              <a:off x="296" y="1750"/>
              <a:ext cx="18866" cy="7465"/>
              <a:chOff x="2194" y="1780"/>
              <a:chExt cx="18866" cy="7465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4114" y="1780"/>
                <a:ext cx="1248" cy="72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en-US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选表</a:t>
                </a: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2914" y="3128"/>
                <a:ext cx="3648" cy="72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en-US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电流表内外接法</a:t>
                </a: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2194" y="4476"/>
                <a:ext cx="5088" cy="72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en-US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滑动变阻器限流分压式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2674" y="5824"/>
                <a:ext cx="4128" cy="72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en-US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画电路图连实物图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914" y="7172"/>
                <a:ext cx="3648" cy="72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zh-CN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图像法处理数据</a:t>
                </a: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3634" y="8520"/>
                <a:ext cx="2208" cy="72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zh-CN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误差分析</a:t>
                </a:r>
              </a:p>
            </p:txBody>
          </p:sp>
          <p:cxnSp>
            <p:nvCxnSpPr>
              <p:cNvPr id="35" name="直接箭头连接符 34"/>
              <p:cNvCxnSpPr>
                <a:stCxn id="2" idx="2"/>
                <a:endCxn id="5" idx="0"/>
              </p:cNvCxnSpPr>
              <p:nvPr/>
            </p:nvCxnSpPr>
            <p:spPr>
              <a:xfrm flipH="1">
                <a:off x="4738" y="2505"/>
                <a:ext cx="0" cy="623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箭头连接符 35"/>
              <p:cNvCxnSpPr>
                <a:stCxn id="5" idx="2"/>
                <a:endCxn id="24" idx="0"/>
              </p:cNvCxnSpPr>
              <p:nvPr/>
            </p:nvCxnSpPr>
            <p:spPr>
              <a:xfrm flipH="1">
                <a:off x="4738" y="3853"/>
                <a:ext cx="0" cy="623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箭头连接符 36"/>
              <p:cNvCxnSpPr>
                <a:stCxn id="24" idx="2"/>
                <a:endCxn id="28" idx="0"/>
              </p:cNvCxnSpPr>
              <p:nvPr/>
            </p:nvCxnSpPr>
            <p:spPr>
              <a:xfrm flipH="1">
                <a:off x="4738" y="5201"/>
                <a:ext cx="0" cy="623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箭头连接符 37"/>
              <p:cNvCxnSpPr>
                <a:stCxn id="28" idx="2"/>
                <a:endCxn id="30" idx="0"/>
              </p:cNvCxnSpPr>
              <p:nvPr/>
            </p:nvCxnSpPr>
            <p:spPr>
              <a:xfrm flipH="1">
                <a:off x="4738" y="6549"/>
                <a:ext cx="0" cy="623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箭头连接符 38"/>
              <p:cNvCxnSpPr>
                <a:stCxn id="30" idx="2"/>
                <a:endCxn id="33" idx="0"/>
              </p:cNvCxnSpPr>
              <p:nvPr/>
            </p:nvCxnSpPr>
            <p:spPr>
              <a:xfrm flipH="1">
                <a:off x="4738" y="7897"/>
                <a:ext cx="0" cy="623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文本框 39"/>
              <p:cNvSpPr txBox="1"/>
              <p:nvPr/>
            </p:nvSpPr>
            <p:spPr>
              <a:xfrm>
                <a:off x="5842" y="1780"/>
                <a:ext cx="7998" cy="677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algn="l">
                  <a:lnSpc>
                    <a:spcPct val="100000"/>
                  </a:lnSpc>
                </a:pPr>
                <a:r>
                  <a:rPr lang="zh-CN" altLang="en-US" b="1">
                    <a:solidFill>
                      <a:srgbClr val="FF0000"/>
                    </a:solidFill>
                    <a:sym typeface="+mn-ea"/>
                  </a:rPr>
                  <a:t> </a:t>
                </a: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1</a:t>
                </a:r>
                <a:r>
                  <a:rPr lang="zh-CN" altLang="en-US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）</a:t>
                </a:r>
                <a:r>
                  <a:rPr lang="zh-CN" altLang="en-US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不超过量程</a:t>
                </a:r>
                <a:r>
                  <a:rPr lang="zh-CN" altLang="en-US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        </a:t>
                </a: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2</a:t>
                </a:r>
                <a:r>
                  <a:rPr lang="zh-CN" altLang="en-US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）</a:t>
                </a:r>
                <a:r>
                  <a:rPr lang="zh-CN" altLang="en-US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不低于满偏</a:t>
                </a:r>
                <a:r>
                  <a:rPr lang="en-US" altLang="zh-CN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1/3</a:t>
                </a:r>
                <a:endParaRPr lang="zh-CN" altLang="en-US" sz="2200"/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6802" y="3128"/>
                <a:ext cx="11168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00000"/>
                  </a:lnSpc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 </a:t>
                </a:r>
                <a:r>
                  <a:rPr lang="en-US" altLang="zh-CN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1</a:t>
                </a:r>
                <a:r>
                  <a:rPr lang="zh-CN" altLang="en-US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）</a:t>
                </a:r>
                <a:r>
                  <a:rPr lang="en-US" altLang="zh-CN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”</a:t>
                </a:r>
                <a:r>
                  <a:rPr lang="zh-CN" altLang="en-US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大内偏大</a:t>
                </a:r>
                <a:r>
                  <a:rPr lang="en-US" altLang="zh-CN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”                        2 )</a:t>
                </a:r>
                <a:r>
                  <a:rPr lang="en-US" altLang="zh-CN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“</a:t>
                </a:r>
                <a:r>
                  <a:rPr lang="zh-CN" altLang="en-US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小外偏小</a:t>
                </a:r>
                <a:r>
                  <a:rPr lang="en-US" altLang="zh-CN" sz="2400" b="1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”</a:t>
                </a:r>
                <a:endParaRPr lang="zh-CN" altLang="en-US" sz="24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endParaRPr>
              </a:p>
            </p:txBody>
          </p:sp>
          <p:graphicFrame>
            <p:nvGraphicFramePr>
              <p:cNvPr id="42" name="对象 41"/>
              <p:cNvGraphicFramePr>
                <a:graphicFrameLocks noChangeAspect="1"/>
              </p:cNvGraphicFramePr>
              <p:nvPr/>
            </p:nvGraphicFramePr>
            <p:xfrm>
              <a:off x="10895" y="3093"/>
              <a:ext cx="2982" cy="79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0" r:id="rId2" progId="Equation.DSMT4">
                      <p:embed/>
                    </p:oleObj>
                  </mc:Choice>
                  <mc:Fallback>
                    <p:oleObj r:id="rId2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10895" y="3093"/>
                            <a:ext cx="2982" cy="795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4" name="对象 43"/>
              <p:cNvGraphicFramePr>
                <a:graphicFrameLocks noChangeAspect="1"/>
              </p:cNvGraphicFramePr>
              <p:nvPr/>
            </p:nvGraphicFramePr>
            <p:xfrm>
              <a:off x="17483" y="2994"/>
              <a:ext cx="3576" cy="9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1" r:id="rId4" progId="Equation.DSMT4">
                      <p:embed/>
                    </p:oleObj>
                  </mc:Choice>
                  <mc:Fallback>
                    <p:oleObj r:id="rId4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17483" y="2994"/>
                            <a:ext cx="3576" cy="992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48" name="文本框 47"/>
            <p:cNvSpPr txBox="1"/>
            <p:nvPr/>
          </p:nvSpPr>
          <p:spPr>
            <a:xfrm>
              <a:off x="5645" y="4446"/>
              <a:ext cx="12654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1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）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烧表必分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      </a:t>
              </a:r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2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）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滑小必分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（</a:t>
              </a:r>
              <a:r>
                <a:rPr lang="en-US" altLang="zh-CN" sz="2400" b="1" i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R</a:t>
              </a:r>
              <a:r>
                <a:rPr lang="zh-CN" altLang="en-US" sz="2400" b="1" baseline="-25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滑</a:t>
              </a:r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&lt;&lt;</a:t>
              </a:r>
              <a:r>
                <a:rPr lang="en-US" altLang="zh-CN" sz="2400" b="1" i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R</a:t>
              </a:r>
              <a:r>
                <a:rPr lang="en-US" altLang="zh-CN" sz="2400" b="1" baseline="-25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x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）    </a:t>
              </a:r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3 ) </a:t>
              </a:r>
              <a:r>
                <a:rPr lang="zh-CN" altLang="zh-CN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零起必分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5054" y="7142"/>
              <a:ext cx="9418" cy="3274"/>
              <a:chOff x="5054" y="7142"/>
              <a:chExt cx="9418" cy="3274"/>
            </a:xfrm>
          </p:grpSpPr>
          <p:sp>
            <p:nvSpPr>
              <p:cNvPr id="60" name="文本框 59"/>
              <p:cNvSpPr txBox="1"/>
              <p:nvPr/>
            </p:nvSpPr>
            <p:spPr>
              <a:xfrm>
                <a:off x="5054" y="7142"/>
                <a:ext cx="3698" cy="677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algn="l">
                  <a:lnSpc>
                    <a:spcPct val="100000"/>
                  </a:lnSpc>
                </a:pPr>
                <a:r>
                  <a:rPr lang="en-US" altLang="zh-CN" sz="2200" b="1">
                    <a:solidFill>
                      <a:schemeClr val="tx1"/>
                    </a:solidFill>
                    <a:sym typeface="+mn-ea"/>
                  </a:rPr>
                  <a:t>1.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平滑的</a:t>
                </a:r>
                <a:r>
                  <a:rPr lang="zh-CN" altLang="en-US" sz="2200" b="1">
                    <a:sym typeface="+mn-ea"/>
                  </a:rPr>
                  <a:t>描点连线</a:t>
                </a:r>
                <a:endParaRPr lang="zh-CN" altLang="en-US" sz="2200"/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5054" y="8008"/>
                <a:ext cx="5458" cy="677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algn="l"/>
                <a:r>
                  <a:rPr lang="en-US" altLang="zh-CN" sz="2200" b="1">
                    <a:sym typeface="+mn-ea"/>
                  </a:rPr>
                  <a:t>2.</a:t>
                </a:r>
                <a:r>
                  <a:rPr lang="zh-CN" altLang="en-US" sz="2200" b="1">
                    <a:sym typeface="+mn-ea"/>
                  </a:rPr>
                  <a:t>由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实验原理</a:t>
                </a:r>
                <a:r>
                  <a:rPr lang="zh-CN" altLang="en-US" sz="2200" b="1">
                    <a:sym typeface="+mn-ea"/>
                  </a:rPr>
                  <a:t>写相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关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表达式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5054" y="8874"/>
                <a:ext cx="9418" cy="677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en-US" altLang="zh-CN" sz="2200" b="1">
                    <a:solidFill>
                      <a:schemeClr val="tx1"/>
                    </a:solidFill>
                    <a:sym typeface="+mn-ea"/>
                  </a:rPr>
                  <a:t>3.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根据图像的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横纵轴表示的物理量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将表达式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变形</a:t>
                </a: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5054" y="9740"/>
                <a:ext cx="7218" cy="677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algn="l"/>
                <a:r>
                  <a:rPr lang="en-US" altLang="zh-CN" sz="2200" b="1">
                    <a:sym typeface="+mn-ea"/>
                  </a:rPr>
                  <a:t>4.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斜率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、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截距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、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面积</a:t>
                </a:r>
                <a:r>
                  <a:rPr lang="zh-CN" altLang="en-US" sz="2200" b="1">
                    <a:solidFill>
                      <a:schemeClr val="tx1"/>
                    </a:solidFill>
                    <a:sym typeface="+mn-ea"/>
                  </a:rPr>
                  <a:t>表示的</a:t>
                </a:r>
                <a:r>
                  <a:rPr lang="zh-CN" altLang="en-US" sz="2200" b="1">
                    <a:solidFill>
                      <a:srgbClr val="FF0000"/>
                    </a:solidFill>
                    <a:sym typeface="+mn-ea"/>
                  </a:rPr>
                  <a:t>物理意义</a:t>
                </a:r>
              </a:p>
            </p:txBody>
          </p:sp>
        </p:grpSp>
      </p:grp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" name="内容占位符 25"/>
          <p:cNvSpPr>
            <a:spLocks noGrp="1"/>
          </p:cNvSpPr>
          <p:nvPr>
            <p:ph idx="4294967295"/>
          </p:nvPr>
        </p:nvSpPr>
        <p:spPr>
          <a:xfrm>
            <a:off x="57150" y="203835"/>
            <a:ext cx="11607800" cy="503999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在“测定金属丝的电阻率”实验中，所用的测量仪器均已校准。待测金属丝接入电路部分的长度约为50 cm。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（1）用螺旋测微器测量金属丝的直径，某一次测量结果（接近多次测量的平均值）如图1所示，其读数为__</a:t>
            </a:r>
            <a:r>
              <a:rPr lang="zh-CN" altLang="en-US" sz="2200" b="1">
                <a:sym typeface="+mn-ea"/>
              </a:rPr>
              <a:t>____________</a:t>
            </a:r>
            <a:r>
              <a:rPr lang="zh-CN" altLang="en-US" sz="2200" b="1"/>
              <a:t>____mm。</a:t>
            </a:r>
          </a:p>
        </p:txBody>
      </p:sp>
      <p:pic>
        <p:nvPicPr>
          <p:cNvPr id="1073742858" name="图片 1073742857"/>
          <p:cNvPicPr/>
          <p:nvPr/>
        </p:nvPicPr>
        <p:blipFill>
          <a:blip r:embed="rId2"/>
          <a:stretch>
            <a:fillRect/>
          </a:stretch>
        </p:blipFill>
        <p:spPr>
          <a:xfrm>
            <a:off x="3159760" y="2578735"/>
            <a:ext cx="5403215" cy="35128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2216150" y="1835150"/>
            <a:ext cx="18738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0.397~0.399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" name="内容占位符 25"/>
          <p:cNvSpPr>
            <a:spLocks noGrp="1"/>
          </p:cNvSpPr>
          <p:nvPr>
            <p:ph idx="4294967295"/>
          </p:nvPr>
        </p:nvSpPr>
        <p:spPr>
          <a:xfrm>
            <a:off x="57150" y="203835"/>
            <a:ext cx="11607800" cy="503999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200" b="1"/>
              <a:t>(2)</a:t>
            </a:r>
            <a:r>
              <a:rPr lang="zh-CN" altLang="en-US" sz="2200" b="1"/>
              <a:t>用伏安法测金属丝的电阻</a:t>
            </a:r>
            <a:r>
              <a:rPr lang="zh-CN" altLang="en-US" sz="2200" b="1" i="1"/>
              <a:t>R</a:t>
            </a:r>
            <a:r>
              <a:rPr lang="zh-CN" altLang="en-US" sz="2200" b="1" i="1" baseline="-25000"/>
              <a:t>x</a:t>
            </a:r>
            <a:r>
              <a:rPr lang="zh-CN" altLang="en-US" sz="2200" b="1"/>
              <a:t>的阻值（约为15 Ω），实验室提供了如下器材：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A．电池组</a:t>
            </a:r>
            <a:r>
              <a:rPr lang="zh-CN" altLang="en-US" sz="2200" b="1" i="1"/>
              <a:t>E</a:t>
            </a:r>
            <a:r>
              <a:rPr lang="zh-CN" altLang="en-US" sz="2200" b="1"/>
              <a:t>（电动势3 V，内阻约1 Ω）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B．电流表</a:t>
            </a:r>
            <a:r>
              <a:rPr lang="zh-CN" altLang="en-US" sz="2200" b="1" i="1"/>
              <a:t>A</a:t>
            </a:r>
            <a:r>
              <a:rPr lang="zh-CN" altLang="en-US" sz="2200" b="1" i="1" baseline="-25000"/>
              <a:t>1</a:t>
            </a:r>
            <a:r>
              <a:rPr lang="zh-CN" altLang="en-US" sz="2200" b="1"/>
              <a:t>（量程0~0.6 A，内阻约0.5 Ω） C．电流表</a:t>
            </a:r>
            <a:r>
              <a:rPr lang="zh-CN" altLang="en-US" sz="2200" b="1" i="1"/>
              <a:t>A</a:t>
            </a:r>
            <a:r>
              <a:rPr lang="zh-CN" altLang="en-US" sz="2200" b="1" i="1" baseline="-25000"/>
              <a:t>2</a:t>
            </a:r>
            <a:r>
              <a:rPr lang="zh-CN" altLang="en-US" sz="2200" b="1"/>
              <a:t>（量程0~3 A，内阻</a:t>
            </a:r>
            <a:r>
              <a:rPr lang="zh-CN" altLang="en-US" sz="2200" b="1">
                <a:sym typeface="+mn-ea"/>
              </a:rPr>
              <a:t>约</a:t>
            </a:r>
            <a:r>
              <a:rPr lang="zh-CN" altLang="en-US" sz="2200" b="1"/>
              <a:t>0.02 Ω）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D．电压表</a:t>
            </a:r>
            <a:r>
              <a:rPr lang="zh-CN" altLang="en-US" sz="2200" b="1" i="1"/>
              <a:t>V</a:t>
            </a:r>
            <a:r>
              <a:rPr lang="zh-CN" altLang="en-US" sz="2200" b="1" i="1" baseline="-25000"/>
              <a:t>1</a:t>
            </a:r>
            <a:r>
              <a:rPr lang="zh-CN" altLang="en-US" sz="2200" b="1"/>
              <a:t>（量程0~3 V，内阻约5 kΩ）    E．电压表</a:t>
            </a:r>
            <a:r>
              <a:rPr lang="zh-CN" altLang="en-US" sz="2200" b="1" i="1"/>
              <a:t>V</a:t>
            </a:r>
            <a:r>
              <a:rPr lang="zh-CN" altLang="en-US" sz="2200" b="1" i="1" baseline="-25000"/>
              <a:t>2</a:t>
            </a:r>
            <a:r>
              <a:rPr lang="zh-CN" altLang="en-US" sz="2200" b="1"/>
              <a:t>（量程0~15 V，内阻15 kΩ）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F．电阻箱R（阻值范围0~99.99 Ω，额定电流为1 A）	G．开关S，导线若干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为使测量尽可能准确，电流表应选用_______，电压表应选用_______；（填器材前的字母标号）应采用下面给出的________电路进行测量。</a:t>
            </a:r>
          </a:p>
        </p:txBody>
      </p:sp>
      <p:pic>
        <p:nvPicPr>
          <p:cNvPr id="2" name="图片 -2147482519"/>
          <p:cNvPicPr/>
          <p:nvPr/>
        </p:nvPicPr>
        <p:blipFill>
          <a:blip r:embed="rId2"/>
          <a:stretch>
            <a:fillRect/>
          </a:stretch>
        </p:blipFill>
        <p:spPr>
          <a:xfrm>
            <a:off x="6113780" y="4418965"/>
            <a:ext cx="2139950" cy="222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-2147482513"/>
          <p:cNvPicPr/>
          <p:nvPr/>
        </p:nvPicPr>
        <p:blipFill>
          <a:blip r:embed="rId3"/>
          <a:stretch>
            <a:fillRect/>
          </a:stretch>
        </p:blipFill>
        <p:spPr>
          <a:xfrm>
            <a:off x="404495" y="4418965"/>
            <a:ext cx="2407920" cy="24263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-2147482518"/>
          <p:cNvPicPr/>
          <p:nvPr/>
        </p:nvPicPr>
        <p:blipFill>
          <a:blip r:embed="rId4"/>
          <a:stretch>
            <a:fillRect/>
          </a:stretch>
        </p:blipFill>
        <p:spPr>
          <a:xfrm>
            <a:off x="3517265" y="4380230"/>
            <a:ext cx="1990090" cy="2299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100016"/>
          <p:cNvPicPr/>
          <p:nvPr/>
        </p:nvPicPr>
        <p:blipFill>
          <a:blip r:embed="rId5"/>
          <a:stretch>
            <a:fillRect/>
          </a:stretch>
        </p:blipFill>
        <p:spPr>
          <a:xfrm>
            <a:off x="8833485" y="4367530"/>
            <a:ext cx="2221230" cy="23253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" name="文本框 26"/>
          <p:cNvSpPr txBox="1"/>
          <p:nvPr/>
        </p:nvSpPr>
        <p:spPr>
          <a:xfrm>
            <a:off x="4843145" y="3397250"/>
            <a:ext cx="386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sym typeface="+mn-ea"/>
              </a:rPr>
              <a:t>B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7768590" y="3359150"/>
            <a:ext cx="40322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sym typeface="+mn-ea"/>
              </a:rPr>
              <a:t>D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269615" y="3882390"/>
            <a:ext cx="4876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1"/>
      <p:bldP spid="29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" name="内容占位符 25"/>
          <p:cNvSpPr>
            <a:spLocks noGrp="1"/>
          </p:cNvSpPr>
          <p:nvPr>
            <p:ph idx="4294967295"/>
          </p:nvPr>
        </p:nvSpPr>
        <p:spPr>
          <a:xfrm>
            <a:off x="57150" y="203835"/>
            <a:ext cx="11607800" cy="503999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根据记录的电阻箱阻值</a:t>
            </a:r>
            <a:r>
              <a:rPr lang="zh-CN" altLang="en-US" sz="2200" b="1" i="1"/>
              <a:t>R</a:t>
            </a:r>
            <a:r>
              <a:rPr lang="zh-CN" altLang="en-US" sz="2200" b="1"/>
              <a:t>及对应电流表示数</a:t>
            </a:r>
            <a:r>
              <a:rPr lang="zh-CN" altLang="en-US" sz="2200" b="1" i="1"/>
              <a:t>I</a:t>
            </a:r>
            <a:r>
              <a:rPr lang="zh-CN" altLang="en-US" sz="2200" b="1"/>
              <a:t>和电压表示数</a:t>
            </a:r>
            <a:r>
              <a:rPr lang="zh-CN" altLang="en-US" sz="2200" b="1" i="1"/>
              <a:t>U</a:t>
            </a:r>
            <a:r>
              <a:rPr lang="zh-CN" altLang="en-US" sz="2200" b="1"/>
              <a:t>，在坐标纸上作     –     图象如图所示，根据图象可得金属丝的电阻</a:t>
            </a:r>
            <a:r>
              <a:rPr lang="zh-CN" altLang="en-US" sz="2200" b="1" i="1"/>
              <a:t>R</a:t>
            </a:r>
            <a:r>
              <a:rPr lang="zh-CN" altLang="en-US" sz="2200" b="1" i="1" baseline="-25000"/>
              <a:t>x</a:t>
            </a:r>
            <a:r>
              <a:rPr lang="zh-CN" altLang="en-US" sz="2200" b="1"/>
              <a:t> =______</a:t>
            </a:r>
            <a:r>
              <a:rPr lang="zh-CN" altLang="en-US" sz="2200" b="1">
                <a:sym typeface="+mn-ea"/>
              </a:rPr>
              <a:t>_____</a:t>
            </a:r>
            <a:r>
              <a:rPr lang="zh-CN" altLang="en-US" sz="2200" b="1"/>
              <a:t>____Ω（保留两位有效数字）。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（4）根据以上数据估算金属丝的电阻率约为_______(填选项前的字母标号）。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200" b="1"/>
              <a:t>A.                             B.                                C.                                  D.</a:t>
            </a:r>
            <a:endParaRPr lang="zh-CN" altLang="en-US" sz="2200" b="1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（5）关于本实验的误差，下列说法中正确的是______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A．用螺旋测微器测量金属丝直径时，由读数引起误差属于系统误差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B．由电流表和电压表内阻引起的误差属于偶然误差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C．若将电表内阻计算在内，可消除由测量仪表引起的系统误差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200" b="1"/>
              <a:t>D．用图象法处理数据求金属丝的电阻可以减小偶然误差</a:t>
            </a:r>
          </a:p>
        </p:txBody>
      </p:sp>
      <p:pic>
        <p:nvPicPr>
          <p:cNvPr id="1073742859" name="图片 100017"/>
          <p:cNvPicPr/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64245" y="2610485"/>
            <a:ext cx="3537585" cy="346583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对象 -2147482551"/>
          <p:cNvGraphicFramePr>
            <a:graphicFrameLocks noChangeAspect="1"/>
          </p:cNvGraphicFramePr>
          <p:nvPr/>
        </p:nvGraphicFramePr>
        <p:xfrm>
          <a:off x="572770" y="2106930"/>
          <a:ext cx="1711960" cy="427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3" progId="Equation.DSMT4">
                  <p:embed/>
                </p:oleObj>
              </mc:Choice>
              <mc:Fallback>
                <p:oleObj r:id="rId3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2770" y="2106930"/>
                        <a:ext cx="1711960" cy="4279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50"/>
          <p:cNvGraphicFramePr>
            <a:graphicFrameLocks noChangeAspect="1"/>
          </p:cNvGraphicFramePr>
          <p:nvPr/>
        </p:nvGraphicFramePr>
        <p:xfrm>
          <a:off x="2797175" y="2070100"/>
          <a:ext cx="1836420" cy="4648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5" progId="Equation.DSMT4">
                  <p:embed/>
                </p:oleObj>
              </mc:Choice>
              <mc:Fallback>
                <p:oleObj r:id="rId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97175" y="2070100"/>
                        <a:ext cx="1836420" cy="4648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-2147482549"/>
          <p:cNvGraphicFramePr>
            <a:graphicFrameLocks noChangeAspect="1"/>
          </p:cNvGraphicFramePr>
          <p:nvPr/>
        </p:nvGraphicFramePr>
        <p:xfrm>
          <a:off x="5449570" y="2070100"/>
          <a:ext cx="1711960" cy="427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r:id="rId7" progId="Equation.DSMT4">
                  <p:embed/>
                </p:oleObj>
              </mc:Choice>
              <mc:Fallback>
                <p:oleObj r:id="rId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49570" y="2070100"/>
                        <a:ext cx="1711960" cy="4279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548"/>
          <p:cNvGraphicFramePr>
            <a:graphicFrameLocks noChangeAspect="1"/>
          </p:cNvGraphicFramePr>
          <p:nvPr/>
        </p:nvGraphicFramePr>
        <p:xfrm>
          <a:off x="8119745" y="2086610"/>
          <a:ext cx="1727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9" progId="Equation.DSMT4">
                  <p:embed/>
                </p:oleObj>
              </mc:Choice>
              <mc:Fallback>
                <p:oleObj r:id="rId9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119745" y="2086610"/>
                        <a:ext cx="1727200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" name="文本框 99"/>
          <p:cNvSpPr txBox="1"/>
          <p:nvPr/>
        </p:nvSpPr>
        <p:spPr>
          <a:xfrm>
            <a:off x="4633595" y="749300"/>
            <a:ext cx="2105660" cy="429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200" b="1">
                <a:solidFill>
                  <a:srgbClr val="FF0000"/>
                </a:solidFill>
                <a:latin typeface="Times New Roman"/>
                <a:ea typeface="宋体" pitchFamily="2" charset="-122"/>
              </a:rPr>
              <a:t>17</a:t>
            </a:r>
            <a:r>
              <a:rPr lang="zh-CN" sz="2200" b="1">
                <a:solidFill>
                  <a:srgbClr val="FF0000"/>
                </a:solidFill>
                <a:ea typeface="宋体" pitchFamily="2" charset="-122"/>
              </a:rPr>
              <a:t>（</a:t>
            </a:r>
            <a:r>
              <a:rPr lang="en-US" sz="2200" b="1">
                <a:solidFill>
                  <a:srgbClr val="FF0000"/>
                </a:solidFill>
                <a:latin typeface="Times New Roman"/>
                <a:ea typeface="宋体" pitchFamily="2" charset="-122"/>
              </a:rPr>
              <a:t>16</a:t>
            </a:r>
            <a:r>
              <a:rPr lang="zh-CN" sz="2200" b="1">
                <a:solidFill>
                  <a:srgbClr val="FF0000"/>
                </a:solidFill>
                <a:ea typeface="宋体" pitchFamily="2" charset="-122"/>
              </a:rPr>
              <a:t>也可以）</a:t>
            </a:r>
            <a:endParaRPr lang="zh-CN" altLang="en-US" sz="2200" b="1">
              <a:solidFill>
                <a:srgbClr val="FF0000"/>
              </a:solidFill>
              <a:ea typeface="宋体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62320" y="1409700"/>
            <a:ext cx="525145" cy="429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200" b="1">
                <a:solidFill>
                  <a:srgbClr val="FF0000"/>
                </a:solidFill>
                <a:latin typeface="Times New Roman"/>
                <a:ea typeface="宋体" pitchFamily="2" charset="-122"/>
              </a:rPr>
              <a:t>C</a:t>
            </a:r>
            <a:endParaRPr lang="zh-CN" altLang="en-US" sz="2200" b="1">
              <a:solidFill>
                <a:srgbClr val="FF0000"/>
              </a:solidFill>
              <a:ea typeface="宋体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43295" y="2610485"/>
            <a:ext cx="695960" cy="429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200" b="1">
                <a:solidFill>
                  <a:srgbClr val="FF0000"/>
                </a:solidFill>
                <a:latin typeface="Times New Roman"/>
                <a:ea typeface="宋体" pitchFamily="2" charset="-122"/>
              </a:rPr>
              <a:t>CD</a:t>
            </a:r>
            <a:endParaRPr lang="zh-CN" altLang="en-US" sz="2200" b="1">
              <a:solidFill>
                <a:srgbClr val="FF0000"/>
              </a:solidFill>
              <a:ea typeface="宋体" pitchFamily="2" charset="-122"/>
            </a:endParaRPr>
          </a:p>
        </p:txBody>
      </p:sp>
      <p:graphicFrame>
        <p:nvGraphicFramePr>
          <p:cNvPr id="11" name="对象 -2147482553"/>
          <p:cNvGraphicFramePr>
            <a:graphicFrameLocks noChangeAspect="1"/>
          </p:cNvGraphicFramePr>
          <p:nvPr/>
        </p:nvGraphicFramePr>
        <p:xfrm>
          <a:off x="9325610" y="203835"/>
          <a:ext cx="337820" cy="693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r:id="rId11" progId="Equation.DSMT4">
                  <p:embed/>
                </p:oleObj>
              </mc:Choice>
              <mc:Fallback>
                <p:oleObj r:id="rId11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325610" y="203835"/>
                        <a:ext cx="337820" cy="6934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-2147482552"/>
          <p:cNvGraphicFramePr>
            <a:graphicFrameLocks noChangeAspect="1"/>
          </p:cNvGraphicFramePr>
          <p:nvPr/>
        </p:nvGraphicFramePr>
        <p:xfrm>
          <a:off x="9834880" y="195580"/>
          <a:ext cx="348615" cy="702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r:id="rId13" progId="Equation.DSMT4">
                  <p:embed/>
                </p:oleObj>
              </mc:Choice>
              <mc:Fallback>
                <p:oleObj r:id="rId13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834880" y="195580"/>
                        <a:ext cx="348615" cy="7023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73742860" name="New picture" hidden="1"/>
          <p:cNvPicPr/>
          <p:nvPr/>
        </p:nvPicPr>
        <p:blipFill>
          <a:blip r:embed="rId15"/>
          <a:stretch>
            <a:fillRect/>
          </a:stretch>
        </p:blipFill>
        <p:spPr>
          <a:xfrm>
            <a:off x="10972800" y="12395200"/>
            <a:ext cx="330200" cy="469900"/>
          </a:xfrm>
          <a:prstGeom prst="cube">
            <a:avLst/>
          </a:prstGeom>
        </p:spPr>
      </p:pic>
      <p:pic>
        <p:nvPicPr>
          <p:cNvPr id="1073742861" name="New picture"/>
          <p:cNvPicPr/>
          <p:nvPr/>
        </p:nvPicPr>
        <p:blipFill>
          <a:blip r:embed="rId16"/>
          <a:stretch>
            <a:fillRect/>
          </a:stretch>
        </p:blipFill>
        <p:spPr>
          <a:xfrm>
            <a:off x="12623800" y="109728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9" grpId="1"/>
      <p:bldP spid="10" grpId="2"/>
    </p:bldLst>
  </p:timing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课件">
      <a:majorFont>
        <a:latin typeface="Times New Roman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 cmpd="sng">
          <a:solidFill>
            <a:schemeClr val="tx1"/>
          </a:solidFill>
          <a:prstDash val="solid"/>
          <a:headEnd type="none"/>
          <a:tailEnd type="none"/>
        </a:ln>
      </a:spPr>
      <a:bodyPr/>
      <a:lstStyle>
        <a:defPPr>
          <a:defRPr lang="zh-CN" altLang="en-US"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140</Paragraphs>
  <Slides>12</Slides>
  <Notes>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13">
      <vt:lpstr>Office 主题​​</vt:lpstr>
      <vt:lpstr>描绘小灯炮的伏安特性曲线&amp;测定金属的电阻率</vt:lpstr>
      <vt:lpstr>游标卡尺</vt:lpstr>
      <vt:lpstr>游标卡尺</vt:lpstr>
      <vt:lpstr>螺旋测微器</vt:lpstr>
      <vt:lpstr>螺旋测微器</vt:lpstr>
      <vt:lpstr>电表改装</vt:lpstr>
      <vt:lpstr>Slide 7</vt:lpstr>
      <vt:lpstr>Slide 8</vt:lpstr>
      <vt:lpstr>电学实验题的一般求解思路</vt:lpstr>
      <vt:lpstr>Slide 10</vt:lpstr>
      <vt:lpstr>Slide 11</vt:lpstr>
      <vt:lpstr>Slide 12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2020-11-27T14:29:42.029</cp:lastPrinted>
  <dcterms:created xsi:type="dcterms:W3CDTF">2020-11-27T14:29:42Z</dcterms:created>
  <dcterms:modified xsi:type="dcterms:W3CDTF">2020-11-27T06:29:42Z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