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20" r:id="rId2"/>
    <p:sldId id="321" r:id="rId3"/>
    <p:sldId id="349" r:id="rId4"/>
    <p:sldId id="322" r:id="rId5"/>
    <p:sldId id="323" r:id="rId6"/>
    <p:sldId id="324" r:id="rId7"/>
    <p:sldId id="325" r:id="rId8"/>
    <p:sldId id="326" r:id="rId9"/>
    <p:sldId id="350" r:id="rId10"/>
    <p:sldId id="348" r:id="rId11"/>
    <p:sldId id="351" r:id="rId12"/>
    <p:sldId id="337" r:id="rId13"/>
    <p:sldId id="1337" r:id="rId14"/>
    <p:sldId id="1338" r:id="rId15"/>
    <p:sldId id="1336" r:id="rId16"/>
    <p:sldId id="328" r:id="rId17"/>
    <p:sldId id="352" r:id="rId18"/>
    <p:sldId id="353" r:id="rId19"/>
    <p:sldId id="329" r:id="rId20"/>
    <p:sldId id="354" r:id="rId21"/>
    <p:sldId id="355" r:id="rId22"/>
    <p:sldId id="357" r:id="rId23"/>
    <p:sldId id="370" r:id="rId24"/>
    <p:sldId id="358" r:id="rId25"/>
    <p:sldId id="356" r:id="rId26"/>
    <p:sldId id="359" r:id="rId27"/>
    <p:sldId id="360" r:id="rId28"/>
    <p:sldId id="362" r:id="rId29"/>
    <p:sldId id="363" r:id="rId30"/>
    <p:sldId id="364" r:id="rId31"/>
    <p:sldId id="365" r:id="rId32"/>
    <p:sldId id="366" r:id="rId33"/>
    <p:sldId id="367" r:id="rId34"/>
    <p:sldId id="368" r:id="rId35"/>
    <p:sldId id="369" r:id="rId36"/>
    <p:sldId id="331" r:id="rId37"/>
    <p:sldId id="332" r:id="rId38"/>
  </p:sldIdLst>
  <p:sldSz cx="12192000" cy="6858000"/>
  <p:notesSz cx="6858000" cy="9144000"/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张 明" initials="张" lastIdx="19" clrIdx="0">
    <p:extLst>
      <p:ext uri="{19B8F6BF-5375-455C-9EA6-DF929625EA0E}">
        <p15:presenceInfo xmlns="" xmlns:p15="http://schemas.microsoft.com/office/powerpoint/2012/main" userId="d04bd998b37e06c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CC66"/>
    <a:srgbClr val="490509"/>
    <a:srgbClr val="A80000"/>
    <a:srgbClr val="843C0C"/>
    <a:srgbClr val="F0F0F0"/>
    <a:srgbClr val="F2F2F2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3" autoAdjust="0"/>
    <p:restoredTop sz="94660" autoAdjust="0"/>
  </p:normalViewPr>
  <p:slideViewPr>
    <p:cSldViewPr snapToGrid="0" showGuides="1">
      <p:cViewPr varScale="1">
        <p:scale>
          <a:sx n="67" d="100"/>
          <a:sy n="67" d="100"/>
        </p:scale>
        <p:origin x="-283" y="-91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2645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19953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553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976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4236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806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499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40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2663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510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79220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941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5934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7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4589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76454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9136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7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15641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16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558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49551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4757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1998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2857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53230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361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7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102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566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399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19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  <p:sldLayoutId id="2147483678" r:id="rId13"/>
    <p:sldLayoutId id="2147483683" r:id="rId14"/>
    <p:sldLayoutId id="2147483685" r:id="rId15"/>
    <p:sldLayoutId id="2147483688" r:id="rId16"/>
    <p:sldLayoutId id="2147483689" r:id="rId17"/>
    <p:sldLayoutId id="2147483690" r:id="rId18"/>
    <p:sldLayoutId id="2147483691" r:id="rId19"/>
    <p:sldLayoutId id="2147483692" r:id="rId20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8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学校生活（一）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5997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8672" y="227411"/>
            <a:ext cx="8052948" cy="6630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5221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椭圆 199729"/>
          <p:cNvSpPr>
            <a:spLocks noChangeArrowheads="1"/>
          </p:cNvSpPr>
          <p:nvPr/>
        </p:nvSpPr>
        <p:spPr bwMode="auto">
          <a:xfrm>
            <a:off x="6308784" y="983222"/>
            <a:ext cx="2547064" cy="1029480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5" name="直接连接符 199730"/>
          <p:cNvSpPr>
            <a:spLocks noChangeShapeType="1"/>
          </p:cNvSpPr>
          <p:nvPr/>
        </p:nvSpPr>
        <p:spPr bwMode="auto">
          <a:xfrm>
            <a:off x="3503203" y="2461556"/>
            <a:ext cx="1208147" cy="39575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椭圆 199729"/>
          <p:cNvSpPr>
            <a:spLocks noChangeArrowheads="1"/>
          </p:cNvSpPr>
          <p:nvPr/>
        </p:nvSpPr>
        <p:spPr bwMode="auto">
          <a:xfrm>
            <a:off x="1841348" y="1673212"/>
            <a:ext cx="1909452" cy="1054665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7" name="八边形 10268"/>
          <p:cNvSpPr>
            <a:spLocks noChangeArrowheads="1"/>
          </p:cNvSpPr>
          <p:nvPr/>
        </p:nvSpPr>
        <p:spPr bwMode="auto">
          <a:xfrm>
            <a:off x="4672734" y="2396224"/>
            <a:ext cx="2819400" cy="1617907"/>
          </a:xfrm>
          <a:prstGeom prst="octagon">
            <a:avLst>
              <a:gd name="adj" fmla="val 29287"/>
            </a:avLst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8" name="文本框 10267"/>
          <p:cNvSpPr txBox="1">
            <a:spLocks noChangeArrowheads="1"/>
          </p:cNvSpPr>
          <p:nvPr/>
        </p:nvSpPr>
        <p:spPr bwMode="auto">
          <a:xfrm>
            <a:off x="4998821" y="2882011"/>
            <a:ext cx="232158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 life</a:t>
            </a:r>
          </a:p>
        </p:txBody>
      </p:sp>
      <p:sp>
        <p:nvSpPr>
          <p:cNvPr id="9" name="文本框 10269"/>
          <p:cNvSpPr txBox="1">
            <a:spLocks noChangeArrowheads="1"/>
          </p:cNvSpPr>
          <p:nvPr/>
        </p:nvSpPr>
        <p:spPr bwMode="auto">
          <a:xfrm>
            <a:off x="1997150" y="1831029"/>
            <a:ext cx="17287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subjects</a:t>
            </a:r>
          </a:p>
        </p:txBody>
      </p:sp>
      <p:sp>
        <p:nvSpPr>
          <p:cNvPr id="10" name="文本框 10270"/>
          <p:cNvSpPr txBox="1">
            <a:spLocks noChangeArrowheads="1"/>
          </p:cNvSpPr>
          <p:nvPr/>
        </p:nvSpPr>
        <p:spPr bwMode="auto">
          <a:xfrm>
            <a:off x="6366650" y="1149770"/>
            <a:ext cx="28813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1" name="椭圆 10271"/>
          <p:cNvSpPr>
            <a:spLocks noChangeArrowheads="1"/>
          </p:cNvSpPr>
          <p:nvPr/>
        </p:nvSpPr>
        <p:spPr bwMode="auto">
          <a:xfrm>
            <a:off x="3599740" y="989045"/>
            <a:ext cx="2062878" cy="702904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2" name="椭圆 10272"/>
          <p:cNvSpPr>
            <a:spLocks noChangeArrowheads="1"/>
          </p:cNvSpPr>
          <p:nvPr/>
        </p:nvSpPr>
        <p:spPr bwMode="auto">
          <a:xfrm>
            <a:off x="7582316" y="4285593"/>
            <a:ext cx="2092156" cy="832863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3" name="椭圆 10273"/>
          <p:cNvSpPr>
            <a:spLocks noChangeArrowheads="1"/>
          </p:cNvSpPr>
          <p:nvPr/>
        </p:nvSpPr>
        <p:spPr bwMode="auto">
          <a:xfrm>
            <a:off x="8140690" y="2317975"/>
            <a:ext cx="2684965" cy="137975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14" name="文本框 10277"/>
          <p:cNvSpPr txBox="1">
            <a:spLocks noChangeArrowheads="1"/>
          </p:cNvSpPr>
          <p:nvPr/>
        </p:nvSpPr>
        <p:spPr bwMode="auto">
          <a:xfrm>
            <a:off x="3925694" y="942867"/>
            <a:ext cx="16402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people</a:t>
            </a:r>
          </a:p>
        </p:txBody>
      </p:sp>
      <p:sp>
        <p:nvSpPr>
          <p:cNvPr id="15" name="文本框 10278"/>
          <p:cNvSpPr txBox="1">
            <a:spLocks noChangeArrowheads="1"/>
          </p:cNvSpPr>
          <p:nvPr/>
        </p:nvSpPr>
        <p:spPr bwMode="auto">
          <a:xfrm>
            <a:off x="7612934" y="4360467"/>
            <a:ext cx="327005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</p:txBody>
      </p:sp>
      <p:sp>
        <p:nvSpPr>
          <p:cNvPr id="16" name="文本框 10280"/>
          <p:cNvSpPr txBox="1">
            <a:spLocks noChangeArrowheads="1"/>
          </p:cNvSpPr>
          <p:nvPr/>
        </p:nvSpPr>
        <p:spPr bwMode="auto">
          <a:xfrm>
            <a:off x="8439403" y="2369597"/>
            <a:ext cx="280171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equipment </a:t>
            </a:r>
          </a:p>
          <a:p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facilities</a:t>
            </a:r>
          </a:p>
        </p:txBody>
      </p:sp>
      <p:sp>
        <p:nvSpPr>
          <p:cNvPr id="17" name="直接连接符 199730"/>
          <p:cNvSpPr>
            <a:spLocks noChangeShapeType="1"/>
          </p:cNvSpPr>
          <p:nvPr/>
        </p:nvSpPr>
        <p:spPr bwMode="auto">
          <a:xfrm>
            <a:off x="1831522" y="1375624"/>
            <a:ext cx="431800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直接连接符 199730"/>
          <p:cNvSpPr>
            <a:spLocks noChangeShapeType="1"/>
          </p:cNvSpPr>
          <p:nvPr/>
        </p:nvSpPr>
        <p:spPr bwMode="auto">
          <a:xfrm>
            <a:off x="5085616" y="1641569"/>
            <a:ext cx="297293" cy="7740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直接连接符 199730"/>
          <p:cNvSpPr>
            <a:spLocks noChangeShapeType="1"/>
          </p:cNvSpPr>
          <p:nvPr/>
        </p:nvSpPr>
        <p:spPr bwMode="auto">
          <a:xfrm rot="780000">
            <a:off x="7455975" y="2968883"/>
            <a:ext cx="790575" cy="25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直接连接符 199730"/>
          <p:cNvSpPr>
            <a:spLocks noChangeShapeType="1"/>
          </p:cNvSpPr>
          <p:nvPr/>
        </p:nvSpPr>
        <p:spPr bwMode="auto">
          <a:xfrm>
            <a:off x="7159576" y="3912682"/>
            <a:ext cx="733693" cy="432584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直接连接符 199730"/>
          <p:cNvSpPr>
            <a:spLocks noChangeShapeType="1"/>
          </p:cNvSpPr>
          <p:nvPr/>
        </p:nvSpPr>
        <p:spPr bwMode="auto">
          <a:xfrm flipV="1">
            <a:off x="6417576" y="1960777"/>
            <a:ext cx="546704" cy="43530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直接连接符 199730"/>
          <p:cNvSpPr>
            <a:spLocks noChangeShapeType="1"/>
          </p:cNvSpPr>
          <p:nvPr/>
        </p:nvSpPr>
        <p:spPr bwMode="auto">
          <a:xfrm flipV="1">
            <a:off x="8317116" y="648475"/>
            <a:ext cx="584200" cy="4413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直接连接符 199730"/>
          <p:cNvSpPr>
            <a:spLocks noChangeShapeType="1"/>
          </p:cNvSpPr>
          <p:nvPr/>
        </p:nvSpPr>
        <p:spPr bwMode="auto">
          <a:xfrm flipH="1" flipV="1">
            <a:off x="4450174" y="522850"/>
            <a:ext cx="193357" cy="49432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" name="直接连接符 199730"/>
          <p:cNvSpPr>
            <a:spLocks noChangeShapeType="1"/>
          </p:cNvSpPr>
          <p:nvPr/>
        </p:nvSpPr>
        <p:spPr bwMode="auto">
          <a:xfrm>
            <a:off x="8908017" y="5123103"/>
            <a:ext cx="503238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直接连接符 199730"/>
          <p:cNvSpPr>
            <a:spLocks noChangeShapeType="1"/>
          </p:cNvSpPr>
          <p:nvPr/>
        </p:nvSpPr>
        <p:spPr bwMode="auto">
          <a:xfrm flipV="1">
            <a:off x="9979020" y="2091559"/>
            <a:ext cx="489283" cy="278846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椭圆 10271"/>
          <p:cNvSpPr>
            <a:spLocks noChangeArrowheads="1"/>
          </p:cNvSpPr>
          <p:nvPr/>
        </p:nvSpPr>
        <p:spPr bwMode="auto">
          <a:xfrm>
            <a:off x="1053040" y="2934001"/>
            <a:ext cx="2872654" cy="1110456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27" name="文本框 10277"/>
          <p:cNvSpPr txBox="1">
            <a:spLocks noChangeArrowheads="1"/>
          </p:cNvSpPr>
          <p:nvPr/>
        </p:nvSpPr>
        <p:spPr bwMode="auto">
          <a:xfrm>
            <a:off x="1283320" y="3129114"/>
            <a:ext cx="342803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participation</a:t>
            </a:r>
          </a:p>
        </p:txBody>
      </p:sp>
      <p:sp>
        <p:nvSpPr>
          <p:cNvPr id="28" name="直接连接符 199730"/>
          <p:cNvSpPr>
            <a:spLocks noChangeShapeType="1"/>
          </p:cNvSpPr>
          <p:nvPr/>
        </p:nvSpPr>
        <p:spPr bwMode="auto">
          <a:xfrm flipV="1">
            <a:off x="4406729" y="4029484"/>
            <a:ext cx="719138" cy="28733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直接连接符 199730"/>
          <p:cNvSpPr>
            <a:spLocks noChangeShapeType="1"/>
          </p:cNvSpPr>
          <p:nvPr/>
        </p:nvSpPr>
        <p:spPr bwMode="auto">
          <a:xfrm flipV="1">
            <a:off x="660705" y="3800852"/>
            <a:ext cx="64770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椭圆 10272"/>
          <p:cNvSpPr>
            <a:spLocks noChangeArrowheads="1"/>
          </p:cNvSpPr>
          <p:nvPr/>
        </p:nvSpPr>
        <p:spPr bwMode="auto">
          <a:xfrm>
            <a:off x="2764221" y="4302809"/>
            <a:ext cx="2406532" cy="99703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31" name="文本框 10278"/>
          <p:cNvSpPr txBox="1">
            <a:spLocks noChangeArrowheads="1"/>
          </p:cNvSpPr>
          <p:nvPr/>
        </p:nvSpPr>
        <p:spPr bwMode="auto">
          <a:xfrm>
            <a:off x="3369117" y="4394182"/>
            <a:ext cx="12620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gains</a:t>
            </a:r>
          </a:p>
        </p:txBody>
      </p:sp>
      <p:sp>
        <p:nvSpPr>
          <p:cNvPr id="32" name="直接连接符 199730"/>
          <p:cNvSpPr>
            <a:spLocks noChangeShapeType="1"/>
          </p:cNvSpPr>
          <p:nvPr/>
        </p:nvSpPr>
        <p:spPr bwMode="auto">
          <a:xfrm flipH="1">
            <a:off x="2450792" y="5154477"/>
            <a:ext cx="690563" cy="549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直接连接符 199730"/>
          <p:cNvSpPr>
            <a:spLocks noChangeShapeType="1"/>
          </p:cNvSpPr>
          <p:nvPr/>
        </p:nvSpPr>
        <p:spPr bwMode="auto">
          <a:xfrm flipH="1">
            <a:off x="3816424" y="3172857"/>
            <a:ext cx="854728" cy="23105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椭圆 10273"/>
          <p:cNvSpPr>
            <a:spLocks noChangeArrowheads="1"/>
          </p:cNvSpPr>
          <p:nvPr/>
        </p:nvSpPr>
        <p:spPr bwMode="auto">
          <a:xfrm>
            <a:off x="5156981" y="5013544"/>
            <a:ext cx="2240650" cy="1018388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zh-CN" altLang="en-US"/>
          </a:p>
        </p:txBody>
      </p:sp>
      <p:sp>
        <p:nvSpPr>
          <p:cNvPr id="35" name="文本框 10280"/>
          <p:cNvSpPr txBox="1">
            <a:spLocks noChangeArrowheads="1"/>
          </p:cNvSpPr>
          <p:nvPr/>
        </p:nvSpPr>
        <p:spPr bwMode="auto">
          <a:xfrm>
            <a:off x="5196825" y="5166405"/>
            <a:ext cx="32067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</a:t>
            </a:r>
          </a:p>
        </p:txBody>
      </p:sp>
      <p:sp>
        <p:nvSpPr>
          <p:cNvPr id="36" name="直接连接符 199730"/>
          <p:cNvSpPr>
            <a:spLocks noChangeShapeType="1"/>
          </p:cNvSpPr>
          <p:nvPr/>
        </p:nvSpPr>
        <p:spPr bwMode="auto">
          <a:xfrm>
            <a:off x="6089096" y="4018572"/>
            <a:ext cx="66174" cy="99834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" name="直接连接符 199730"/>
          <p:cNvSpPr>
            <a:spLocks noChangeShapeType="1"/>
          </p:cNvSpPr>
          <p:nvPr/>
        </p:nvSpPr>
        <p:spPr bwMode="auto">
          <a:xfrm>
            <a:off x="6531455" y="6008875"/>
            <a:ext cx="373842" cy="35167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26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/>
        </p:nvSpPr>
        <p:spPr>
          <a:xfrm>
            <a:off x="4409748" y="1514520"/>
            <a:ext cx="679623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It is one of the key 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时期；阶段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for human. The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青少年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become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undergraduates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after high school, some of whom may start their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学院的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life by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earning a scholarship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Besides the 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课程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extra</a:t>
            </a:r>
            <a:r>
              <a:rPr lang="en-US" altLang="zh-CN" sz="2800" b="1" u="sng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curriculum activities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are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involved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to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enrich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their lives and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鼓励；激发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their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creativity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and 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想象力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 For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further education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postgraduate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is a choice for a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bachelor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47225" y="225828"/>
            <a:ext cx="786125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Academic life </a:t>
            </a:r>
          </a:p>
        </p:txBody>
      </p:sp>
      <p:sp>
        <p:nvSpPr>
          <p:cNvPr id="11" name="右箭头 10"/>
          <p:cNvSpPr/>
          <p:nvPr/>
        </p:nvSpPr>
        <p:spPr>
          <a:xfrm>
            <a:off x="409295" y="3465091"/>
            <a:ext cx="1655762" cy="647700"/>
          </a:xfrm>
          <a:prstGeom prst="rightArrow">
            <a:avLst/>
          </a:prstGeom>
          <a:solidFill>
            <a:srgbClr val="490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noProof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北大、清华</a:t>
            </a:r>
            <a:endParaRPr lang="en-US" altLang="zh-CN" b="1" noProof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2" name="左箭头 11"/>
          <p:cNvSpPr/>
          <p:nvPr/>
        </p:nvSpPr>
        <p:spPr>
          <a:xfrm>
            <a:off x="2099504" y="1881512"/>
            <a:ext cx="1584325" cy="649287"/>
          </a:xfrm>
          <a:prstGeom prst="leftArrow">
            <a:avLst/>
          </a:prstGeom>
          <a:solidFill>
            <a:srgbClr val="490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zh-CN" altLang="en-US" b="1" noProof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哈佛、牛津</a:t>
            </a:r>
          </a:p>
        </p:txBody>
      </p:sp>
      <p:sp>
        <p:nvSpPr>
          <p:cNvPr id="13" name="左箭头 12"/>
          <p:cNvSpPr/>
          <p:nvPr/>
        </p:nvSpPr>
        <p:spPr>
          <a:xfrm>
            <a:off x="2192974" y="5374603"/>
            <a:ext cx="1584325" cy="647700"/>
          </a:xfrm>
          <a:prstGeom prst="leftArrow">
            <a:avLst/>
          </a:prstGeom>
          <a:solidFill>
            <a:srgbClr val="490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noProof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北影 </a:t>
            </a:r>
            <a:r>
              <a:rPr lang="en-US" altLang="zh-CN" b="1" noProof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…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84113" y="1079653"/>
            <a:ext cx="1815102" cy="1817263"/>
          </a:xfrm>
          <a:prstGeom prst="round2Diag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4582" y="2806571"/>
            <a:ext cx="1941697" cy="1941698"/>
          </a:xfrm>
          <a:prstGeom prst="round2DiagRect">
            <a:avLst/>
          </a:prstGeom>
        </p:spPr>
      </p:pic>
      <p:sp>
        <p:nvSpPr>
          <p:cNvPr id="22" name="文本框 21"/>
          <p:cNvSpPr txBox="1">
            <a:spLocks noChangeArrowheads="1"/>
          </p:cNvSpPr>
          <p:nvPr/>
        </p:nvSpPr>
        <p:spPr bwMode="auto">
          <a:xfrm>
            <a:off x="9392369" y="2738556"/>
            <a:ext cx="1733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academic</a:t>
            </a:r>
            <a:endParaRPr lang="en-US" altLang="en-US" sz="2800" b="1" noProof="1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7646119" y="1445804"/>
            <a:ext cx="1511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periods</a:t>
            </a:r>
            <a:endParaRPr lang="en-US" altLang="en-US" sz="2800" b="1" noProof="1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7313788" y="1926798"/>
            <a:ext cx="21759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buFont typeface="Arial" panose="020B0604020202020204" pitchFamily="34" charset="0"/>
              <a:buNone/>
              <a:defRPr sz="2800" b="1">
                <a:solidFill>
                  <a:srgbClr val="843C0C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/>
              <a:t>adolescents</a:t>
            </a:r>
            <a:endParaRPr lang="en-US" altLang="en-US" noProof="1">
              <a:sym typeface="Wingdings" panose="05000000000000000000" pitchFamily="2" charset="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6896638" y="4426470"/>
            <a:ext cx="1822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</a:t>
            </a:r>
            <a:endParaRPr lang="en-US" altLang="en-US" sz="2800" b="1" noProof="1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6761779" y="3613485"/>
            <a:ext cx="2073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courses</a:t>
            </a:r>
            <a:endParaRPr lang="en-US" altLang="en-US" sz="2800" b="1" noProof="1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7640111" y="4949690"/>
            <a:ext cx="21579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imagination</a:t>
            </a:r>
            <a:endParaRPr lang="en-US" altLang="en-US" sz="2800" b="1" noProof="1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47" y="4956003"/>
            <a:ext cx="1990457" cy="1327619"/>
          </a:xfrm>
          <a:prstGeom prst="round2Diag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122875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27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38600354"/>
              </p:ext>
            </p:extLst>
          </p:nvPr>
        </p:nvGraphicFramePr>
        <p:xfrm>
          <a:off x="0" y="10"/>
          <a:ext cx="12192000" cy="685799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2273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6926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097320">
                <a:tc gridSpan="2">
                  <a:txBody>
                    <a:bodyPr/>
                    <a:lstStyle/>
                    <a:p>
                      <a:pPr marL="0" indent="0" algn="ctr">
                        <a:lnSpc>
                          <a:spcPct val="130000"/>
                        </a:lnSpc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83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473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present, challenge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 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17346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reward, award, prize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辨析义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86768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apply, graduate, course, break up, present, absent, equip, school, attend, spare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23252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apply, schedule, major, involve, be absent from, graduate from, be involved in, be equipped with, sign up for, in one’s spare time, go in for, attend to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词块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0183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conduct, enter, go in for, spare, attend, take part in, participate in</a:t>
                      </a:r>
                    </a:p>
                  </a:txBody>
                  <a:tcPr marL="60968" marR="60968" marT="60959" marB="60959">
                    <a:solidFill>
                      <a:srgbClr val="FBE5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1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同义异构</a:t>
                      </a:r>
                    </a:p>
                  </a:txBody>
                  <a:tcPr marL="60968" marR="60968" marT="60959" marB="60959">
                    <a:solidFill>
                      <a:srgbClr val="FBE5D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6638" y="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28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603647" y="2736667"/>
            <a:ext cx="295819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present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319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496434" y="-74088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present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5771" y="3174111"/>
            <a:ext cx="17652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</a:t>
            </a:r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294170" y="2329620"/>
            <a:ext cx="1649844" cy="1724949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present</a:t>
            </a:r>
            <a:r>
              <a:rPr lang="en-US" altLang="zh-CN" sz="2800" b="1" baseline="30000" dirty="0">
                <a:solidFill>
                  <a:schemeClr val="bg1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左大括号 260102"/>
          <p:cNvSpPr/>
          <p:nvPr/>
        </p:nvSpPr>
        <p:spPr bwMode="auto">
          <a:xfrm>
            <a:off x="1985393" y="1741178"/>
            <a:ext cx="528986" cy="3100154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圆角矩形 260119"/>
          <p:cNvSpPr>
            <a:spLocks noChangeArrowheads="1"/>
          </p:cNvSpPr>
          <p:nvPr/>
        </p:nvSpPr>
        <p:spPr bwMode="auto">
          <a:xfrm>
            <a:off x="9642628" y="1856366"/>
            <a:ext cx="2255203" cy="94650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颁发；授予；赠送</a:t>
            </a:r>
          </a:p>
        </p:txBody>
      </p:sp>
      <p:sp>
        <p:nvSpPr>
          <p:cNvPr id="18" name="圆角矩形 260120"/>
          <p:cNvSpPr>
            <a:spLocks noChangeArrowheads="1"/>
          </p:cNvSpPr>
          <p:nvPr/>
        </p:nvSpPr>
        <p:spPr bwMode="auto">
          <a:xfrm>
            <a:off x="9645106" y="3025315"/>
            <a:ext cx="2252725" cy="71437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提出；呈递</a:t>
            </a:r>
          </a:p>
        </p:txBody>
      </p:sp>
      <p:sp>
        <p:nvSpPr>
          <p:cNvPr id="19" name="圆角矩形 260121"/>
          <p:cNvSpPr>
            <a:spLocks noChangeArrowheads="1"/>
          </p:cNvSpPr>
          <p:nvPr/>
        </p:nvSpPr>
        <p:spPr bwMode="auto">
          <a:xfrm>
            <a:off x="9642628" y="4982870"/>
            <a:ext cx="2248271" cy="728974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招致；带来</a:t>
            </a:r>
          </a:p>
        </p:txBody>
      </p:sp>
      <p:sp>
        <p:nvSpPr>
          <p:cNvPr id="20" name="直接连接符 260126"/>
          <p:cNvSpPr>
            <a:spLocks noChangeShapeType="1"/>
          </p:cNvSpPr>
          <p:nvPr/>
        </p:nvSpPr>
        <p:spPr bwMode="auto">
          <a:xfrm>
            <a:off x="8598910" y="626012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7488" y="2802875"/>
            <a:ext cx="3468538" cy="98037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把报告、论文等 “呈上”</a:t>
            </a:r>
          </a:p>
        </p:txBody>
      </p:sp>
      <p:sp>
        <p:nvSpPr>
          <p:cNvPr id="22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1165" y="1783596"/>
            <a:ext cx="3452085" cy="83859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把奖品、礼物等 “呈上”</a:t>
            </a:r>
          </a:p>
        </p:txBody>
      </p:sp>
      <p:sp>
        <p:nvSpPr>
          <p:cNvPr id="23" name="圆角矩形 260113">
            <a:extLst>
              <a:ext uri="{FF2B5EF4-FFF2-40B4-BE49-F238E27FC236}">
                <a16:creationId xmlns="" xmlns:a16="http://schemas.microsoft.com/office/drawing/2014/main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5126" y="3978347"/>
            <a:ext cx="2242705" cy="74004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呈现</a:t>
            </a:r>
          </a:p>
        </p:txBody>
      </p:sp>
      <p:sp>
        <p:nvSpPr>
          <p:cNvPr id="27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57488" y="3952297"/>
            <a:ext cx="3452087" cy="80734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把形象、信息等 “呈上”</a:t>
            </a:r>
          </a:p>
        </p:txBody>
      </p:sp>
      <p:sp>
        <p:nvSpPr>
          <p:cNvPr id="28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1163" y="4918780"/>
            <a:ext cx="3452087" cy="89392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把问题、挑战、困难等 “呈上”</a:t>
            </a:r>
          </a:p>
        </p:txBody>
      </p:sp>
      <p:sp>
        <p:nvSpPr>
          <p:cNvPr id="31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1164" y="5984443"/>
            <a:ext cx="3452086" cy="551355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把故事等“呈上”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" name="圆角矩形 260121"/>
          <p:cNvSpPr>
            <a:spLocks noChangeArrowheads="1"/>
          </p:cNvSpPr>
          <p:nvPr/>
        </p:nvSpPr>
        <p:spPr bwMode="auto">
          <a:xfrm>
            <a:off x="9650115" y="5812702"/>
            <a:ext cx="2252725" cy="708146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50000"/>
              </a:lnSpc>
            </a:pPr>
            <a:endParaRPr lang="en-US" altLang="zh-CN" sz="2800" b="1" dirty="0" smtClean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50000"/>
              </a:lnSpc>
            </a:pPr>
            <a:r>
              <a:rPr lang="zh-CN" altLang="en-US" sz="28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描述；展现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8598910" y="5365741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/>
          <p:cNvSpPr>
            <a:spLocks noChangeShapeType="1"/>
          </p:cNvSpPr>
          <p:nvPr/>
        </p:nvSpPr>
        <p:spPr bwMode="auto">
          <a:xfrm>
            <a:off x="8598910" y="4333617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8598910" y="338250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直接连接符 260126"/>
          <p:cNvSpPr>
            <a:spLocks noChangeShapeType="1"/>
          </p:cNvSpPr>
          <p:nvPr/>
        </p:nvSpPr>
        <p:spPr bwMode="auto">
          <a:xfrm>
            <a:off x="8598910" y="232962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3594" y="867644"/>
            <a:ext cx="2319947" cy="115845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礼物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014" y="3656902"/>
            <a:ext cx="2325528" cy="170883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呈上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28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vt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 place before</a:t>
            </a:r>
          </a:p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（词源义）</a:t>
            </a:r>
          </a:p>
        </p:txBody>
      </p:sp>
      <p:sp>
        <p:nvSpPr>
          <p:cNvPr id="29" name="左大括号 260102"/>
          <p:cNvSpPr/>
          <p:nvPr/>
        </p:nvSpPr>
        <p:spPr bwMode="auto">
          <a:xfrm>
            <a:off x="4845742" y="2026191"/>
            <a:ext cx="528986" cy="4338435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580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7" grpId="0" animBg="1"/>
      <p:bldP spid="28" grpId="0" animBg="1"/>
      <p:bldP spid="31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24" grpId="0" animBg="1"/>
      <p:bldP spid="26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989926" y="1643605"/>
            <a:ext cx="575733" cy="3784921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679101" y="2166563"/>
            <a:ext cx="2323903" cy="2690284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</a:t>
            </a:r>
            <a:r>
              <a:rPr lang="en-US" altLang="en-US" sz="2800" b="1" baseline="30000" noProof="1">
                <a:solidFill>
                  <a:schemeClr val="bg1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374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374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7998737" y="1398214"/>
            <a:ext cx="3531112" cy="76834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4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目前；现在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2285" y="1145894"/>
            <a:ext cx="3731929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现在的；如今的</a:t>
            </a:r>
          </a:p>
        </p:txBody>
      </p:sp>
      <p:sp>
        <p:nvSpPr>
          <p:cNvPr id="29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2285" y="2959336"/>
            <a:ext cx="3772194" cy="119412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4800"/>
              </a:spcBef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在场的；出席的</a:t>
            </a:r>
          </a:p>
          <a:p>
            <a:pPr algn="ctr">
              <a:lnSpc>
                <a:spcPct val="150000"/>
              </a:lnSpc>
              <a:spcBef>
                <a:spcPct val="50000"/>
              </a:spcBef>
            </a:pP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圆角矩形 260109">
            <a:extLst>
              <a:ext uri="{FF2B5EF4-FFF2-40B4-BE49-F238E27FC236}">
                <a16:creationId xmlns="" xmlns:a16="http://schemas.microsoft.com/office/drawing/2014/main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2285" y="4692433"/>
            <a:ext cx="3772194" cy="119412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4800"/>
              </a:spcBef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存在的</a:t>
            </a:r>
          </a:p>
          <a:p>
            <a:pPr algn="ctr">
              <a:lnSpc>
                <a:spcPct val="150000"/>
              </a:lnSpc>
              <a:spcBef>
                <a:spcPct val="50000"/>
              </a:spcBef>
            </a:pPr>
            <a:endParaRPr lang="zh-CN" altLang="en-US" sz="374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直接连接符 260126"/>
          <p:cNvSpPr>
            <a:spLocks noChangeShapeType="1"/>
          </p:cNvSpPr>
          <p:nvPr/>
        </p:nvSpPr>
        <p:spPr bwMode="auto">
          <a:xfrm>
            <a:off x="6942520" y="178308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50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7" grpId="0" animBg="1"/>
      <p:bldP spid="26" grpId="0" animBg="1"/>
      <p:bldP spid="2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673709"/>
            <a:ext cx="11847690" cy="513986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present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adj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 we have no explanation for this. 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目前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，我们对此不作任何解释。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All students are required _______________ the school meeting.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所有学生务必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出席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学校大会。</a:t>
            </a:r>
          </a:p>
          <a:p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59025" y="2124786"/>
            <a:ext cx="43732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At the present time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4132216" y="3639767"/>
            <a:ext cx="39010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 be present at 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/>
          <a:srcRect l="11898" r="12182"/>
          <a:stretch/>
        </p:blipFill>
        <p:spPr>
          <a:xfrm>
            <a:off x="7462345" y="4420605"/>
            <a:ext cx="3731174" cy="21567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30074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733246"/>
            <a:ext cx="11847690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present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We _______________________ to the unions for discussion.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我们向工会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提出了三种选择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以供讨论。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Classic works, written by masters, _________________________  through fascinating stories and language.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大师们所著的经典作品，通过极具吸引力的故事和语言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呈现出</a:t>
            </a:r>
            <a:endParaRPr lang="en-US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伟大的思想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632436" y="2124786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presented three options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5854690" y="3642578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 great thoughts </a:t>
            </a:r>
          </a:p>
        </p:txBody>
      </p:sp>
    </p:spTree>
    <p:extLst>
      <p:ext uri="{BB962C8B-B14F-4D97-AF65-F5344CB8AC3E}">
        <p14:creationId xmlns:p14="http://schemas.microsoft.com/office/powerpoint/2010/main" val="25058781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55126" y="141040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77118" y="856357"/>
            <a:ext cx="11876183" cy="526297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</a:t>
            </a:r>
            <a:r>
              <a:rPr lang="en-US" altLang="zh-CN" sz="2800" b="1" baseline="30000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</a:p>
          <a:p>
            <a:pPr algn="just"/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礼物；礼品（近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gift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</a:p>
          <a:p>
            <a:pPr algn="just"/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颁发；授予；赠送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提出；呈递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呈现 </a:t>
            </a:r>
            <a:r>
              <a:rPr lang="zh-CN" altLang="en-US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招致；带来</a:t>
            </a:r>
          </a:p>
          <a:p>
            <a:pPr algn="just"/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</a:t>
            </a:r>
            <a:r>
              <a:rPr lang="en-US" altLang="zh-CN" sz="2800" b="1" baseline="30000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</a:p>
          <a:p>
            <a:pPr algn="just"/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［常用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present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］目前；现在</a:t>
            </a:r>
          </a:p>
          <a:p>
            <a:pPr algn="just"/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［只用于名词前］现在的；如今的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［不用于名词前］在场的；出席的；存在的（反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absent</a:t>
            </a:r>
            <a:r>
              <a:rPr lang="zh-CN" altLang="en-US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  <a:endParaRPr lang="en-US" altLang="zh-CN" sz="28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2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</a:t>
            </a:r>
            <a:r>
              <a:rPr lang="en-US" altLang="zh-CN" sz="2800" b="1" baseline="30000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名词和动词释义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考频较高，其动词释义是近两年考查热点，熟词生义也多有考查，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</a:t>
            </a:r>
            <a:r>
              <a:rPr lang="zh-CN" altLang="en-US" sz="2800" b="1" baseline="30000" dirty="0">
                <a:solidFill>
                  <a:srgbClr val="490509"/>
                </a:solidFill>
                <a:latin typeface="Times New Roman" panose="02020603050405020304" pitchFamily="18" charset="0"/>
                <a:sym typeface="Wingdings 2" panose="05020102010507070707" pitchFamily="18" charset="2"/>
              </a:rPr>
              <a:t>2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名词和形容词释义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以及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at present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/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present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在高考各题型中均有出现，为完形词汇，在写作中常出现。</a:t>
            </a:r>
          </a:p>
        </p:txBody>
      </p:sp>
    </p:spTree>
    <p:extLst>
      <p:ext uri="{BB962C8B-B14F-4D97-AF65-F5344CB8AC3E}">
        <p14:creationId xmlns:p14="http://schemas.microsoft.com/office/powerpoint/2010/main" val="23754867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603647" y="2736667"/>
            <a:ext cx="3673793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challenge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519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496434" y="-74088"/>
            <a:ext cx="350030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challenge</a:t>
            </a:r>
            <a:endParaRPr lang="en-US" altLang="zh-CN" sz="2800" b="1" dirty="0">
              <a:solidFill>
                <a:srgbClr val="490509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75771" y="3174111"/>
            <a:ext cx="176522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raise</a:t>
            </a:r>
          </a:p>
        </p:txBody>
      </p:sp>
      <p:sp>
        <p:nvSpPr>
          <p:cNvPr id="14" name="圆角矩形 260103"/>
          <p:cNvSpPr>
            <a:spLocks noChangeArrowheads="1"/>
          </p:cNvSpPr>
          <p:nvPr/>
        </p:nvSpPr>
        <p:spPr bwMode="auto">
          <a:xfrm>
            <a:off x="867199" y="2341076"/>
            <a:ext cx="1865136" cy="1724949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</a:p>
        </p:txBody>
      </p:sp>
      <p:sp>
        <p:nvSpPr>
          <p:cNvPr id="15" name="左大括号 260102"/>
          <p:cNvSpPr/>
          <p:nvPr/>
        </p:nvSpPr>
        <p:spPr bwMode="auto">
          <a:xfrm>
            <a:off x="2923671" y="1771045"/>
            <a:ext cx="528986" cy="3100154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圆角矩形 260119"/>
          <p:cNvSpPr>
            <a:spLocks noChangeArrowheads="1"/>
          </p:cNvSpPr>
          <p:nvPr/>
        </p:nvSpPr>
        <p:spPr bwMode="auto">
          <a:xfrm>
            <a:off x="6828820" y="396631"/>
            <a:ext cx="4866746" cy="229111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 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</a:t>
            </a:r>
            <a:r>
              <a:rPr lang="en-US" altLang="zh-CN" sz="2800" b="1" dirty="0">
                <a:solidFill>
                  <a:prstClr val="white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</a:t>
            </a:r>
          </a:p>
          <a:p>
            <a:pPr lvl="0" algn="ctr">
              <a:spcBef>
                <a:spcPct val="50000"/>
              </a:spcBef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 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挑战；具有挑战性的事情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比赛、打斗等的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邀请 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提议</a:t>
            </a:r>
          </a:p>
        </p:txBody>
      </p:sp>
      <p:sp>
        <p:nvSpPr>
          <p:cNvPr id="18" name="圆角矩形 260120"/>
          <p:cNvSpPr>
            <a:spLocks noChangeArrowheads="1"/>
          </p:cNvSpPr>
          <p:nvPr/>
        </p:nvSpPr>
        <p:spPr bwMode="auto">
          <a:xfrm>
            <a:off x="7844566" y="2811646"/>
            <a:ext cx="3655191" cy="155467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 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对</a:t>
            </a:r>
            <a:r>
              <a:rPr lang="en-US" altLang="zh-CN" sz="2800" b="1" dirty="0">
                <a:solidFill>
                  <a:prstClr val="white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质疑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>
              <a:lnSpc>
                <a:spcPct val="150000"/>
              </a:lnSpc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 [C]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质疑</a:t>
            </a:r>
          </a:p>
          <a:p>
            <a:pPr lvl="0" algn="ctr">
              <a:lnSpc>
                <a:spcPct val="150000"/>
              </a:lnSpc>
            </a:pPr>
            <a:endParaRPr lang="zh-CN" altLang="en-US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圆角矩形 260121"/>
          <p:cNvSpPr>
            <a:spLocks noChangeArrowheads="1"/>
          </p:cNvSpPr>
          <p:nvPr/>
        </p:nvSpPr>
        <p:spPr bwMode="auto">
          <a:xfrm>
            <a:off x="7844566" y="4943622"/>
            <a:ext cx="3556038" cy="94526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考验</a:t>
            </a:r>
            <a:r>
              <a:rPr lang="en-US" altLang="zh-CN" sz="2800" b="1" dirty="0">
                <a:solidFill>
                  <a:prstClr val="white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的能力</a:t>
            </a:r>
          </a:p>
        </p:txBody>
      </p:sp>
      <p:sp>
        <p:nvSpPr>
          <p:cNvPr id="35" name="直接连接符 260126"/>
          <p:cNvSpPr>
            <a:spLocks noChangeShapeType="1"/>
          </p:cNvSpPr>
          <p:nvPr/>
        </p:nvSpPr>
        <p:spPr bwMode="auto">
          <a:xfrm>
            <a:off x="6571807" y="540980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/>
          <p:cNvSpPr>
            <a:spLocks noChangeShapeType="1"/>
          </p:cNvSpPr>
          <p:nvPr/>
        </p:nvSpPr>
        <p:spPr bwMode="auto">
          <a:xfrm>
            <a:off x="6788350" y="342900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直接连接符 260126"/>
          <p:cNvSpPr>
            <a:spLocks noChangeShapeType="1"/>
          </p:cNvSpPr>
          <p:nvPr/>
        </p:nvSpPr>
        <p:spPr bwMode="auto">
          <a:xfrm>
            <a:off x="5772604" y="163555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2657" y="1115264"/>
            <a:ext cx="2319947" cy="115845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挑战某人</a:t>
            </a:r>
          </a:p>
        </p:txBody>
      </p:sp>
      <p:sp>
        <p:nvSpPr>
          <p:cNvPr id="26" name="圆角矩形 260109">
            <a:extLst>
              <a:ext uri="{FF2B5EF4-FFF2-40B4-BE49-F238E27FC236}">
                <a16:creationId xmlns="" xmlns:a16="http://schemas.microsoft.com/office/drawing/2014/main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1246" y="2564318"/>
            <a:ext cx="3377104" cy="1908078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挑战某事，拒绝接受其正确性、合法性等</a:t>
            </a:r>
          </a:p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由人到物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2" name="圆角矩形 260109">
            <a:extLst>
              <a:ext uri="{FF2B5EF4-FFF2-40B4-BE49-F238E27FC236}">
                <a16:creationId xmlns="" xmlns:a16="http://schemas.microsoft.com/office/drawing/2014/main" id="{1D0093D2-1BF9-48B2-99BB-C501ECE21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0124" y="4596294"/>
            <a:ext cx="2856166" cy="1331896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挑战困难的事</a:t>
            </a:r>
          </a:p>
          <a:p>
            <a:pPr algn="ctr">
              <a:spcBef>
                <a:spcPct val="50000"/>
              </a:spcBef>
            </a:pP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由人到物）</a:t>
            </a:r>
          </a:p>
        </p:txBody>
      </p:sp>
      <p:pic>
        <p:nvPicPr>
          <p:cNvPr id="20" name="图片 1" descr="fishchalleng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49" y="4229528"/>
            <a:ext cx="2309787" cy="142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86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35" grpId="0" animBg="1"/>
      <p:bldP spid="37" grpId="0" animBg="1"/>
      <p:bldP spid="38" grpId="0" animBg="1"/>
      <p:bldP spid="24" grpId="0" animBg="1"/>
      <p:bldP spid="26" grpId="0" animBg="1"/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55126" y="141040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77118" y="856357"/>
            <a:ext cx="11523643" cy="55092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challenge 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&amp;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挑战；具有挑战性的事情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质疑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（比赛、打斗等的）邀请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/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提议</a:t>
            </a:r>
          </a:p>
          <a:p>
            <a:pPr algn="just"/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向</a:t>
            </a:r>
            <a:r>
              <a:rPr lang="en-US" altLang="zh-CN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挑战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对</a:t>
            </a:r>
            <a:r>
              <a:rPr lang="en-US" altLang="zh-CN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质疑 </a:t>
            </a:r>
            <a:r>
              <a:rPr lang="zh-CN" altLang="en-US" sz="3200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考验</a:t>
            </a:r>
            <a:r>
              <a:rPr lang="en-US" altLang="zh-CN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宋体" pitchFamily="2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的能力</a:t>
            </a: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challenging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[AW]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有挑战性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457200" indent="-457200" algn="just">
              <a:lnSpc>
                <a:spcPct val="150000"/>
              </a:lnSpc>
              <a:buFont typeface="Wingdings 2" panose="05020102010507070707" pitchFamily="18" charset="2"/>
              <a:buChar char="è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challenge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名词释义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、动词释义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和派生词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challenging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的考频较高；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457200" indent="-457200" algn="just">
              <a:lnSpc>
                <a:spcPct val="150000"/>
              </a:lnSpc>
              <a:buFont typeface="Wingdings 2" panose="05020102010507070707" pitchFamily="18" charset="2"/>
              <a:buChar char="è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challenge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主要在高考完形、阅读和写作中出现，为完形词汇。</a:t>
            </a:r>
          </a:p>
        </p:txBody>
      </p:sp>
    </p:spTree>
    <p:extLst>
      <p:ext uri="{BB962C8B-B14F-4D97-AF65-F5344CB8AC3E}">
        <p14:creationId xmlns:p14="http://schemas.microsoft.com/office/powerpoint/2010/main" val="247559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154082" y="2736667"/>
            <a:ext cx="785732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reward, award, prize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517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21203" y="1041023"/>
            <a:ext cx="12148589" cy="58169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reward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一指因工作、贡献等而得到的“回报”、“报酬”；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二指因给警方提供帮助或帮助他人找回失物而得到的“赏金”。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• The lady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gave him a reward for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his helping her. 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那位女士给了他报酬，因为他帮助了她。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• A $100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reward has been offered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for the return of the backpack. </a:t>
            </a:r>
          </a:p>
          <a:p>
            <a:pPr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找回背包的人可得到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美元的赏金。</a:t>
            </a: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0548" y="85725"/>
            <a:ext cx="8121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reward, award, prize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989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291932" y="314888"/>
            <a:ext cx="7826026" cy="649408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award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指因某种突出的成就而由官方颁发的奖赏或荣誉，可以是“奖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品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)”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、“奖状”、“奖金”等，常用于奖项名称。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Academy Award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学院奖；奥斯卡金像奖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receive / get / win an award for </a:t>
            </a:r>
            <a:r>
              <a:rPr lang="en-US" altLang="zh-CN" sz="3200" b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因某事得到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获得奖项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He won the Housing Design Award for the 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year 2011.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他获得了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2011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年度的住房设计大奖。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He won the award of 1,000 dollars.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他获得了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1000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美元的奖金。</a:t>
            </a:r>
          </a:p>
          <a:p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4" name="图片 8" descr="oscar_academy_awards_3d_by_emilio_gallo-d75751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958" y="1267345"/>
            <a:ext cx="3822405" cy="3942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882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18513" y="0"/>
            <a:ext cx="12148589" cy="458587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prize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指因在某方面作出巨大的贡献或在竞赛、比赛中胜出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而获得的“奖赏”、“奖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品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”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Nobel Prize for Physics / Medicine / Peace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诺贝尔物理学奖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医学奖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和平奖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She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won the first prize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at the speech contest.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她在演讲比赛中获得了一等奖。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1" descr="prize副本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7787" y="1698196"/>
            <a:ext cx="3558068" cy="35175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85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159025" y="682537"/>
            <a:ext cx="12192635" cy="388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7995685" y="1550835"/>
            <a:ext cx="3646966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no greater reward</a:t>
            </a: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319438" y="263687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选词填空（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reward, award, prize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9578370" y="437168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Award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308112" y="4241749"/>
            <a:ext cx="8729330" cy="165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 1993, she was given a Caring ______ 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奖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for her efforts by the Caring Institute.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308112" y="1442215"/>
            <a:ext cx="9011940" cy="1649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For me, there has been _________________ 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没有更大的回报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than your support.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60" y="3798333"/>
            <a:ext cx="2332536" cy="2541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60" y="1105787"/>
            <a:ext cx="2332536" cy="2265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63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175078"/>
            <a:ext cx="12192635" cy="471821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</a:t>
            </a:r>
          </a:p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9302198" y="2582106"/>
            <a:ext cx="278378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prize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339720" y="1610684"/>
            <a:ext cx="9011940" cy="248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But for the help of my English teacher, I would not have won the first ______ 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奖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in the English Writing Competition.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9" y="1610684"/>
            <a:ext cx="2842895" cy="2589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文本框 254978"/>
          <p:cNvSpPr txBox="1">
            <a:spLocks noChangeArrowheads="1"/>
          </p:cNvSpPr>
          <p:nvPr/>
        </p:nvSpPr>
        <p:spPr bwMode="auto">
          <a:xfrm>
            <a:off x="423610" y="252112"/>
            <a:ext cx="12192000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选词填空（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reward, award, prize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91841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924702" y="2736667"/>
            <a:ext cx="231609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apply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9484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左大括号 260102"/>
          <p:cNvSpPr>
            <a:spLocks/>
          </p:cNvSpPr>
          <p:nvPr/>
        </p:nvSpPr>
        <p:spPr bwMode="auto">
          <a:xfrm>
            <a:off x="2392048" y="1349040"/>
            <a:ext cx="670984" cy="4800600"/>
          </a:xfrm>
          <a:prstGeom prst="leftBrace">
            <a:avLst>
              <a:gd name="adj1" fmla="val 58926"/>
              <a:gd name="adj2" fmla="val 50000"/>
            </a:avLst>
          </a:prstGeom>
          <a:noFill/>
          <a:ln w="25400">
            <a:solidFill>
              <a:srgbClr val="490509"/>
            </a:solidFill>
            <a:round/>
            <a:headEnd/>
            <a:tailEnd/>
          </a:ln>
        </p:spPr>
        <p:txBody>
          <a:bodyPr lIns="121917" tIns="60958" rIns="121917" bIns="60958"/>
          <a:lstStyle/>
          <a:p>
            <a:pPr algn="ctr" eaLnBrk="1" hangingPunct="1">
              <a:buFont typeface="Arial" pitchFamily="34" charset="0"/>
              <a:buNone/>
            </a:pPr>
            <a:endParaRPr lang="zh-CN" altLang="en-US"/>
          </a:p>
        </p:txBody>
      </p:sp>
      <p:grpSp>
        <p:nvGrpSpPr>
          <p:cNvPr id="3" name="组合 9"/>
          <p:cNvGrpSpPr>
            <a:grpSpLocks/>
          </p:cNvGrpSpPr>
          <p:nvPr/>
        </p:nvGrpSpPr>
        <p:grpSpPr bwMode="auto">
          <a:xfrm>
            <a:off x="3058799" y="645585"/>
            <a:ext cx="3649133" cy="958849"/>
            <a:chOff x="5213" y="713"/>
            <a:chExt cx="5451" cy="1210"/>
          </a:xfrm>
          <a:solidFill>
            <a:srgbClr val="490509"/>
          </a:solidFill>
        </p:grpSpPr>
        <p:sp>
          <p:nvSpPr>
            <p:cNvPr id="4" name="圆角矩形 260105"/>
            <p:cNvSpPr>
              <a:spLocks noChangeArrowheads="1"/>
            </p:cNvSpPr>
            <p:nvPr/>
          </p:nvSpPr>
          <p:spPr bwMode="auto">
            <a:xfrm>
              <a:off x="5213" y="713"/>
              <a:ext cx="5293" cy="121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5" name="文本框 260106"/>
            <p:cNvSpPr txBox="1">
              <a:spLocks noChangeArrowheads="1"/>
            </p:cNvSpPr>
            <p:nvPr/>
          </p:nvSpPr>
          <p:spPr bwMode="auto">
            <a:xfrm>
              <a:off x="5213" y="752"/>
              <a:ext cx="5451" cy="1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某物（如防晒霜等）“用”在某表面（如面部）上</a:t>
              </a:r>
            </a:p>
          </p:txBody>
        </p:sp>
      </p:grpSp>
      <p:sp>
        <p:nvSpPr>
          <p:cNvPr id="6" name="直接连接符 260111"/>
          <p:cNvSpPr>
            <a:spLocks noChangeShapeType="1"/>
          </p:cNvSpPr>
          <p:nvPr/>
        </p:nvSpPr>
        <p:spPr bwMode="auto">
          <a:xfrm>
            <a:off x="6643789" y="1142947"/>
            <a:ext cx="1056216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grpSp>
        <p:nvGrpSpPr>
          <p:cNvPr id="7" name="组合 18"/>
          <p:cNvGrpSpPr>
            <a:grpSpLocks/>
          </p:cNvGrpSpPr>
          <p:nvPr/>
        </p:nvGrpSpPr>
        <p:grpSpPr bwMode="auto">
          <a:xfrm>
            <a:off x="7767952" y="749247"/>
            <a:ext cx="3702517" cy="768351"/>
            <a:chOff x="12623" y="713"/>
            <a:chExt cx="5293" cy="1210"/>
          </a:xfrm>
          <a:solidFill>
            <a:srgbClr val="A80000"/>
          </a:solidFill>
        </p:grpSpPr>
        <p:sp>
          <p:nvSpPr>
            <p:cNvPr id="8" name="圆角矩形 260113"/>
            <p:cNvSpPr>
              <a:spLocks noChangeArrowheads="1"/>
            </p:cNvSpPr>
            <p:nvPr/>
          </p:nvSpPr>
          <p:spPr bwMode="auto">
            <a:xfrm>
              <a:off x="12623" y="713"/>
              <a:ext cx="5293" cy="121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9" name="文本框 260112"/>
            <p:cNvSpPr txBox="1">
              <a:spLocks noChangeArrowheads="1"/>
            </p:cNvSpPr>
            <p:nvPr/>
          </p:nvSpPr>
          <p:spPr bwMode="auto">
            <a:xfrm>
              <a:off x="12623" y="1016"/>
              <a:ext cx="5293" cy="800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2700" b="1" noProof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cs typeface="+mn-ea"/>
                  <a:sym typeface="Wingdings" panose="05000000000000000000" pitchFamily="2" charset="2"/>
                </a:rPr>
                <a:t>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涂；敷</a:t>
              </a:r>
            </a:p>
          </p:txBody>
        </p:sp>
      </p:grpSp>
      <p:grpSp>
        <p:nvGrpSpPr>
          <p:cNvPr id="10" name="组合 20"/>
          <p:cNvGrpSpPr>
            <a:grpSpLocks/>
          </p:cNvGrpSpPr>
          <p:nvPr/>
        </p:nvGrpSpPr>
        <p:grpSpPr bwMode="auto">
          <a:xfrm>
            <a:off x="7823452" y="1718681"/>
            <a:ext cx="3995167" cy="768351"/>
            <a:chOff x="12638" y="4598"/>
            <a:chExt cx="5782" cy="1210"/>
          </a:xfrm>
          <a:solidFill>
            <a:srgbClr val="A80000"/>
          </a:solidFill>
        </p:grpSpPr>
        <p:sp>
          <p:nvSpPr>
            <p:cNvPr id="11" name="圆角矩形 260119"/>
            <p:cNvSpPr>
              <a:spLocks noChangeArrowheads="1"/>
            </p:cNvSpPr>
            <p:nvPr/>
          </p:nvSpPr>
          <p:spPr bwMode="auto">
            <a:xfrm>
              <a:off x="12644" y="4598"/>
              <a:ext cx="5293" cy="121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2" name="文本框 260123"/>
            <p:cNvSpPr txBox="1">
              <a:spLocks noChangeArrowheads="1"/>
            </p:cNvSpPr>
            <p:nvPr/>
          </p:nvSpPr>
          <p:spPr bwMode="auto">
            <a:xfrm>
              <a:off x="12638" y="4788"/>
              <a:ext cx="5782" cy="80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zh-CN" altLang="zh-CN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anose="05000000000000000000" pitchFamily="2" charset="2"/>
                </a:rPr>
                <a:t></a:t>
              </a:r>
              <a:r>
                <a:rPr lang="en-US" altLang="zh-CN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anose="05000000000000000000" pitchFamily="2" charset="2"/>
                </a:rPr>
                <a:t>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手压；脚踩</a:t>
              </a:r>
            </a:p>
          </p:txBody>
        </p:sp>
      </p:grpSp>
      <p:grpSp>
        <p:nvGrpSpPr>
          <p:cNvPr id="13" name="组合 24"/>
          <p:cNvGrpSpPr>
            <a:grpSpLocks/>
          </p:cNvGrpSpPr>
          <p:nvPr/>
        </p:nvGrpSpPr>
        <p:grpSpPr bwMode="auto">
          <a:xfrm>
            <a:off x="7863202" y="5558312"/>
            <a:ext cx="3621633" cy="1015366"/>
            <a:chOff x="12623" y="8783"/>
            <a:chExt cx="5703" cy="1599"/>
          </a:xfrm>
          <a:solidFill>
            <a:srgbClr val="A80000"/>
          </a:solidFill>
        </p:grpSpPr>
        <p:sp>
          <p:nvSpPr>
            <p:cNvPr id="14" name="圆角矩形 260121"/>
            <p:cNvSpPr>
              <a:spLocks noChangeArrowheads="1"/>
            </p:cNvSpPr>
            <p:nvPr/>
          </p:nvSpPr>
          <p:spPr bwMode="auto">
            <a:xfrm>
              <a:off x="12623" y="8783"/>
              <a:ext cx="5703" cy="1599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15" name="文本框 260125"/>
            <p:cNvSpPr txBox="1">
              <a:spLocks noChangeArrowheads="1"/>
            </p:cNvSpPr>
            <p:nvPr/>
          </p:nvSpPr>
          <p:spPr bwMode="auto">
            <a:xfrm>
              <a:off x="12714" y="8855"/>
              <a:ext cx="5196" cy="1454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defRPr/>
              </a:pPr>
              <a:r>
                <a:rPr lang="en-US" altLang="zh-CN" sz="2700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anose="05000000000000000000" pitchFamily="2" charset="2"/>
                </a:rPr>
                <a:t> </a:t>
              </a:r>
              <a:r>
                <a:rPr lang="en-US" altLang="zh-CN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(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对</a:t>
              </a:r>
              <a:r>
                <a:rPr lang="en-US" altLang="zh-CN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……)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适用 </a:t>
              </a:r>
              <a:r>
                <a:rPr lang="en-US" altLang="zh-CN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/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有效</a:t>
              </a:r>
            </a:p>
          </p:txBody>
        </p:sp>
      </p:grpSp>
      <p:sp>
        <p:nvSpPr>
          <p:cNvPr id="16" name="直接连接符 260126"/>
          <p:cNvSpPr>
            <a:spLocks noChangeShapeType="1"/>
          </p:cNvSpPr>
          <p:nvPr/>
        </p:nvSpPr>
        <p:spPr bwMode="auto">
          <a:xfrm>
            <a:off x="6730305" y="6151892"/>
            <a:ext cx="1056217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17" name="圆角矩形 260110"/>
          <p:cNvSpPr>
            <a:spLocks noChangeArrowheads="1"/>
          </p:cNvSpPr>
          <p:nvPr/>
        </p:nvSpPr>
        <p:spPr bwMode="auto">
          <a:xfrm>
            <a:off x="3058799" y="1790701"/>
            <a:ext cx="3551767" cy="869951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121917" tIns="60958" rIns="121917" bIns="60958"/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18" name="文本框 260107"/>
          <p:cNvSpPr txBox="1">
            <a:spLocks noChangeArrowheads="1"/>
          </p:cNvSpPr>
          <p:nvPr/>
        </p:nvSpPr>
        <p:spPr bwMode="auto">
          <a:xfrm>
            <a:off x="2961432" y="1790701"/>
            <a:ext cx="3547533" cy="861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手脚等“用”在某物上，以使其起作用</a:t>
            </a:r>
          </a:p>
        </p:txBody>
      </p:sp>
      <p:sp>
        <p:nvSpPr>
          <p:cNvPr id="20" name="圆角矩形 260109"/>
          <p:cNvSpPr>
            <a:spLocks noChangeArrowheads="1"/>
          </p:cNvSpPr>
          <p:nvPr/>
        </p:nvSpPr>
        <p:spPr bwMode="auto">
          <a:xfrm>
            <a:off x="3106491" y="5658006"/>
            <a:ext cx="3530794" cy="88169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1" name="文本框 260108"/>
          <p:cNvSpPr txBox="1">
            <a:spLocks noChangeArrowheads="1"/>
          </p:cNvSpPr>
          <p:nvPr/>
        </p:nvSpPr>
        <p:spPr bwMode="auto">
          <a:xfrm>
            <a:off x="3035452" y="5742464"/>
            <a:ext cx="37797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规则等“用”在某人或某事物上，对其产生影响</a:t>
            </a:r>
            <a:endParaRPr lang="en-US" altLang="zh-CN" sz="24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" name="直接连接符 260111"/>
          <p:cNvSpPr>
            <a:spLocks noChangeShapeType="1"/>
          </p:cNvSpPr>
          <p:nvPr/>
        </p:nvSpPr>
        <p:spPr bwMode="auto">
          <a:xfrm>
            <a:off x="6597490" y="2217543"/>
            <a:ext cx="1056216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24" name="圆角矩形 260110"/>
          <p:cNvSpPr>
            <a:spLocks noChangeArrowheads="1"/>
          </p:cNvSpPr>
          <p:nvPr/>
        </p:nvSpPr>
        <p:spPr bwMode="auto">
          <a:xfrm>
            <a:off x="3058799" y="2755901"/>
            <a:ext cx="3551767" cy="960967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121917" tIns="60958" rIns="121917" bIns="60958"/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5" name="圆角矩形 260110"/>
          <p:cNvSpPr>
            <a:spLocks noChangeArrowheads="1"/>
          </p:cNvSpPr>
          <p:nvPr/>
        </p:nvSpPr>
        <p:spPr bwMode="auto">
          <a:xfrm>
            <a:off x="3058799" y="3812117"/>
            <a:ext cx="3551767" cy="86360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121917" tIns="60958" rIns="121917" bIns="60958"/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3057943" y="4737102"/>
            <a:ext cx="3551767" cy="82550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lIns="121917" tIns="60958" rIns="121917" bIns="60958"/>
          <a:lstStyle/>
          <a:p>
            <a:pPr algn="ctr" eaLnBrk="1" hangingPunct="1">
              <a:spcBef>
                <a:spcPct val="50000"/>
              </a:spcBef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7" name="文本框 260107"/>
          <p:cNvSpPr txBox="1">
            <a:spLocks noChangeArrowheads="1"/>
          </p:cNvSpPr>
          <p:nvPr/>
        </p:nvSpPr>
        <p:spPr bwMode="auto">
          <a:xfrm>
            <a:off x="2961432" y="2755901"/>
            <a:ext cx="3744383" cy="861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某人将精力等长期“用”在某事物上</a:t>
            </a:r>
          </a:p>
        </p:txBody>
      </p:sp>
      <p:grpSp>
        <p:nvGrpSpPr>
          <p:cNvPr id="28" name="组合 24"/>
          <p:cNvGrpSpPr>
            <a:grpSpLocks/>
          </p:cNvGrpSpPr>
          <p:nvPr/>
        </p:nvGrpSpPr>
        <p:grpSpPr bwMode="auto">
          <a:xfrm>
            <a:off x="7840622" y="4599518"/>
            <a:ext cx="3621680" cy="851990"/>
            <a:chOff x="12827" y="9056"/>
            <a:chExt cx="5293" cy="1027"/>
          </a:xfrm>
          <a:solidFill>
            <a:srgbClr val="A80000"/>
          </a:solidFill>
        </p:grpSpPr>
        <p:sp>
          <p:nvSpPr>
            <p:cNvPr id="29" name="圆角矩形 260121"/>
            <p:cNvSpPr>
              <a:spLocks noChangeArrowheads="1"/>
            </p:cNvSpPr>
            <p:nvPr/>
          </p:nvSpPr>
          <p:spPr bwMode="auto">
            <a:xfrm>
              <a:off x="12827" y="9056"/>
              <a:ext cx="5293" cy="1027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0" name="文本框 260125"/>
            <p:cNvSpPr txBox="1">
              <a:spLocks noChangeArrowheads="1"/>
            </p:cNvSpPr>
            <p:nvPr/>
          </p:nvSpPr>
          <p:spPr bwMode="auto">
            <a:xfrm>
              <a:off x="12933" y="9263"/>
              <a:ext cx="5095" cy="61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en-US" altLang="zh-CN" sz="2700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itchFamily="2" charset="2"/>
                </a:rPr>
                <a:t>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运用；应用；</a:t>
              </a:r>
              <a:r>
                <a:rPr lang="zh-CN" altLang="en-US" sz="2700" b="1" dirty="0" smtClean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使用</a:t>
              </a:r>
              <a:endParaRPr lang="zh-CN" altLang="en-US" sz="27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31" name="组合 24"/>
          <p:cNvGrpSpPr>
            <a:grpSpLocks/>
          </p:cNvGrpSpPr>
          <p:nvPr/>
        </p:nvGrpSpPr>
        <p:grpSpPr bwMode="auto">
          <a:xfrm>
            <a:off x="7803946" y="3749340"/>
            <a:ext cx="3621679" cy="768349"/>
            <a:chOff x="12623" y="8783"/>
            <a:chExt cx="5293" cy="1210"/>
          </a:xfrm>
          <a:solidFill>
            <a:srgbClr val="A80000"/>
          </a:solidFill>
        </p:grpSpPr>
        <p:sp>
          <p:nvSpPr>
            <p:cNvPr id="32" name="圆角矩形 260121"/>
            <p:cNvSpPr>
              <a:spLocks noChangeArrowheads="1"/>
            </p:cNvSpPr>
            <p:nvPr/>
          </p:nvSpPr>
          <p:spPr bwMode="auto">
            <a:xfrm>
              <a:off x="12623" y="8783"/>
              <a:ext cx="5293" cy="121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3" name="文本框 260125"/>
            <p:cNvSpPr txBox="1">
              <a:spLocks noChangeArrowheads="1"/>
            </p:cNvSpPr>
            <p:nvPr/>
          </p:nvSpPr>
          <p:spPr bwMode="auto">
            <a:xfrm>
              <a:off x="12710" y="9073"/>
              <a:ext cx="4906" cy="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zh-CN" sz="2700" b="1" noProof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itchFamily="2" charset="2"/>
                </a:rPr>
                <a:t>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申请</a:t>
              </a:r>
            </a:p>
          </p:txBody>
        </p:sp>
      </p:grpSp>
      <p:grpSp>
        <p:nvGrpSpPr>
          <p:cNvPr id="34" name="组合 24"/>
          <p:cNvGrpSpPr>
            <a:grpSpLocks/>
          </p:cNvGrpSpPr>
          <p:nvPr/>
        </p:nvGrpSpPr>
        <p:grpSpPr bwMode="auto">
          <a:xfrm>
            <a:off x="7616939" y="2696580"/>
            <a:ext cx="3808686" cy="768349"/>
            <a:chOff x="12322" y="8783"/>
            <a:chExt cx="5594" cy="1210"/>
          </a:xfrm>
          <a:solidFill>
            <a:srgbClr val="A80000"/>
          </a:solidFill>
        </p:grpSpPr>
        <p:sp>
          <p:nvSpPr>
            <p:cNvPr id="35" name="圆角矩形 260121"/>
            <p:cNvSpPr>
              <a:spLocks noChangeArrowheads="1"/>
            </p:cNvSpPr>
            <p:nvPr/>
          </p:nvSpPr>
          <p:spPr bwMode="auto">
            <a:xfrm>
              <a:off x="12623" y="8783"/>
              <a:ext cx="5293" cy="1210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36" name="文本框 260125"/>
            <p:cNvSpPr txBox="1">
              <a:spLocks noChangeArrowheads="1"/>
            </p:cNvSpPr>
            <p:nvPr/>
          </p:nvSpPr>
          <p:spPr bwMode="auto">
            <a:xfrm>
              <a:off x="12322" y="8988"/>
              <a:ext cx="5293" cy="80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defRPr/>
              </a:pPr>
              <a:r>
                <a:rPr lang="zh-CN" altLang="zh-CN" sz="2700" b="1" noProof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anose="05000000000000000000" pitchFamily="2" charset="2"/>
                </a:rPr>
                <a:t></a:t>
              </a:r>
              <a:r>
                <a:rPr lang="en-US" altLang="zh-CN" sz="2700" b="1" noProof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Wingdings" panose="05000000000000000000" pitchFamily="2" charset="2"/>
                </a:rPr>
                <a:t> </a:t>
              </a: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  <a:sym typeface="+mn-ea"/>
                </a:rPr>
                <a:t>努力；使专注于</a:t>
              </a:r>
            </a:p>
          </p:txBody>
        </p:sp>
      </p:grpSp>
      <p:sp>
        <p:nvSpPr>
          <p:cNvPr id="37" name="文本框 260107"/>
          <p:cNvSpPr txBox="1">
            <a:spLocks noChangeArrowheads="1"/>
          </p:cNvSpPr>
          <p:nvPr/>
        </p:nvSpPr>
        <p:spPr bwMode="auto">
          <a:xfrm>
            <a:off x="2973007" y="3838509"/>
            <a:ext cx="3744383" cy="861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想将某人的才能等“用”在某事物（如工作等）上</a:t>
            </a:r>
          </a:p>
        </p:txBody>
      </p:sp>
      <p:sp>
        <p:nvSpPr>
          <p:cNvPr id="38" name="文本框 260107"/>
          <p:cNvSpPr txBox="1">
            <a:spLocks noChangeArrowheads="1"/>
          </p:cNvSpPr>
          <p:nvPr/>
        </p:nvSpPr>
        <p:spPr bwMode="auto">
          <a:xfrm>
            <a:off x="3148689" y="4809925"/>
            <a:ext cx="3416300" cy="861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想法、方法、技能等“用”在某种情境上</a:t>
            </a:r>
          </a:p>
        </p:txBody>
      </p:sp>
      <p:sp>
        <p:nvSpPr>
          <p:cNvPr id="39" name="直接连接符 260111"/>
          <p:cNvSpPr>
            <a:spLocks noChangeShapeType="1"/>
          </p:cNvSpPr>
          <p:nvPr/>
        </p:nvSpPr>
        <p:spPr bwMode="auto">
          <a:xfrm>
            <a:off x="6574340" y="3213235"/>
            <a:ext cx="1056216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0" name="直接连接符 260111"/>
          <p:cNvSpPr>
            <a:spLocks noChangeShapeType="1"/>
          </p:cNvSpPr>
          <p:nvPr/>
        </p:nvSpPr>
        <p:spPr bwMode="auto">
          <a:xfrm>
            <a:off x="6585916" y="4269450"/>
            <a:ext cx="1056216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sp>
        <p:nvSpPr>
          <p:cNvPr id="41" name="直接连接符 260111"/>
          <p:cNvSpPr>
            <a:spLocks noChangeShapeType="1"/>
          </p:cNvSpPr>
          <p:nvPr/>
        </p:nvSpPr>
        <p:spPr bwMode="auto">
          <a:xfrm>
            <a:off x="6614558" y="5116788"/>
            <a:ext cx="1056217" cy="0"/>
          </a:xfrm>
          <a:prstGeom prst="line">
            <a:avLst/>
          </a:prstGeom>
          <a:noFill/>
          <a:ln w="25400">
            <a:solidFill>
              <a:srgbClr val="843C0C"/>
            </a:solidFill>
            <a:round/>
            <a:headEnd/>
            <a:tailEnd type="triangle" w="lg" len="lg"/>
          </a:ln>
        </p:spPr>
        <p:txBody>
          <a:bodyPr lIns="121917" tIns="60958" rIns="121917" bIns="60958"/>
          <a:lstStyle/>
          <a:p>
            <a:endParaRPr lang="zh-CN" altLang="en-US"/>
          </a:p>
        </p:txBody>
      </p:sp>
      <p:grpSp>
        <p:nvGrpSpPr>
          <p:cNvPr id="42" name="组合 17"/>
          <p:cNvGrpSpPr>
            <a:grpSpLocks/>
          </p:cNvGrpSpPr>
          <p:nvPr/>
        </p:nvGrpSpPr>
        <p:grpSpPr bwMode="auto">
          <a:xfrm>
            <a:off x="-208" y="2755900"/>
            <a:ext cx="2640672" cy="1843617"/>
            <a:chOff x="531" y="4040"/>
            <a:chExt cx="3452" cy="1812"/>
          </a:xfrm>
          <a:solidFill>
            <a:srgbClr val="490509"/>
          </a:solidFill>
        </p:grpSpPr>
        <p:sp>
          <p:nvSpPr>
            <p:cNvPr id="43" name="圆角矩形 260103"/>
            <p:cNvSpPr>
              <a:spLocks noChangeArrowheads="1"/>
            </p:cNvSpPr>
            <p:nvPr/>
          </p:nvSpPr>
          <p:spPr bwMode="auto">
            <a:xfrm>
              <a:off x="677" y="4040"/>
              <a:ext cx="3177" cy="1812"/>
            </a:xfrm>
            <a:prstGeom prst="roundRect">
              <a:avLst>
                <a:gd name="adj" fmla="val 16667"/>
              </a:avLst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en-US"/>
            </a:p>
          </p:txBody>
        </p:sp>
        <p:sp>
          <p:nvSpPr>
            <p:cNvPr id="44" name="文本框 260104"/>
            <p:cNvSpPr txBox="1">
              <a:spLocks noChangeArrowheads="1"/>
            </p:cNvSpPr>
            <p:nvPr/>
          </p:nvSpPr>
          <p:spPr bwMode="auto">
            <a:xfrm>
              <a:off x="531" y="4111"/>
              <a:ext cx="3452" cy="1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一个事物“用”在另一个事物上</a:t>
              </a:r>
            </a:p>
            <a:p>
              <a:pPr eaLnBrk="1" hangingPunct="1">
                <a:spcBef>
                  <a:spcPct val="50000"/>
                </a:spcBef>
                <a:buFont typeface="Arial" pitchFamily="34" charset="0"/>
                <a:buNone/>
              </a:pPr>
              <a:r>
                <a:rPr lang="zh-CN" altLang="en-US" sz="2700" b="1" dirty="0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   （基本义）</a:t>
              </a:r>
            </a:p>
          </p:txBody>
        </p:sp>
      </p:grpSp>
      <p:sp>
        <p:nvSpPr>
          <p:cNvPr id="45" name="文本框 4"/>
          <p:cNvSpPr txBox="1">
            <a:spLocks noChangeArrowheads="1"/>
          </p:cNvSpPr>
          <p:nvPr/>
        </p:nvSpPr>
        <p:spPr bwMode="auto">
          <a:xfrm>
            <a:off x="199877" y="341212"/>
            <a:ext cx="2736851" cy="77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1917" tIns="60958" rIns="121917" bIns="60958">
            <a:spAutoFit/>
          </a:bodyPr>
          <a:lstStyle/>
          <a:p>
            <a:pPr eaLnBrk="1" hangingPunct="1">
              <a:spcBef>
                <a:spcPct val="50000"/>
              </a:spcBef>
              <a:buFont typeface="Arial" pitchFamily="34" charset="0"/>
              <a:buNone/>
            </a:pPr>
            <a:r>
              <a:rPr lang="en-US" altLang="zh-CN" sz="4300" b="1" dirty="0">
                <a:solidFill>
                  <a:srgbClr val="843C0C"/>
                </a:solidFill>
                <a:latin typeface="Arial" pitchFamily="34" charset="0"/>
                <a:ea typeface="楷体_GB2312" pitchFamily="49" charset="-122"/>
              </a:rPr>
              <a:t>apply</a:t>
            </a:r>
            <a:endParaRPr lang="en-US" altLang="zh-CN" sz="4300" b="1" dirty="0">
              <a:solidFill>
                <a:srgbClr val="843C0C"/>
              </a:solidFill>
              <a:latin typeface="Times New Roman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4520585" y="225266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3877519" y="1370243"/>
            <a:ext cx="7731889" cy="3876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  <a:buFont typeface="Wingdings 2" pitchFamily="18" charset="2"/>
              <a:buChar char="è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apply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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和派生词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application</a:t>
            </a: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的考频较高；</a:t>
            </a:r>
          </a:p>
          <a:p>
            <a:pPr algn="just">
              <a:lnSpc>
                <a:spcPct val="200000"/>
              </a:lnSpc>
              <a:buFont typeface="Wingdings 2" pitchFamily="18" charset="2"/>
              <a:buChar char="è"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apply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出现在高考各题型中，尤其注意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apply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application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在写作中出现较多。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20" y="186601"/>
            <a:ext cx="3744899" cy="6244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629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97219"/>
            <a:ext cx="11566039" cy="61247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apply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r>
              <a:rPr lang="en-US" altLang="en-US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 ________________ study composition with the well-known musician Nadia Boulanger.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申请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跟著名音乐家娜迪亚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•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卜兰杰学习作曲。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2013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山东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new technology _________________________ 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这项新技术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被应用于农业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I’ve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 job in a supermarket as a salesgirl.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我在一家超市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申请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了一份女售货员的工作。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 2013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itchFamily="2" charset="2"/>
              </a:rPr>
              <a:t>湖南</a:t>
            </a:r>
            <a:endParaRPr lang="en-US" altLang="zh-CN" sz="3200" i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59025" y="1677844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applied to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3530573" y="3654081"/>
            <a:ext cx="54370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was applied to farming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0" y="5132186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applied for </a:t>
            </a:r>
          </a:p>
        </p:txBody>
      </p:sp>
    </p:spTree>
    <p:extLst>
      <p:ext uri="{BB962C8B-B14F-4D97-AF65-F5344CB8AC3E}">
        <p14:creationId xmlns:p14="http://schemas.microsoft.com/office/powerpoint/2010/main" val="22790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391008" y="2736667"/>
            <a:ext cx="3383478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schedule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349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197219"/>
            <a:ext cx="1184769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schedule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majority of holiday flights depart and arrive ________________ 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大部分假日航班都能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按时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起降。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Thanks to your help, we accomplished the task __________________.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多亏你们的帮助，我们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提前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完成了任务。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tunnel project has already fallen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隧道工程的工期已经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落后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7230831" y="1686051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on schedule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8070385" y="3174883"/>
            <a:ext cx="36466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ahead of schedule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5252525" y="4663715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behind schedule</a:t>
            </a:r>
          </a:p>
        </p:txBody>
      </p:sp>
    </p:spTree>
    <p:extLst>
      <p:ext uri="{BB962C8B-B14F-4D97-AF65-F5344CB8AC3E}">
        <p14:creationId xmlns:p14="http://schemas.microsoft.com/office/powerpoint/2010/main" val="381453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537491"/>
            <a:ext cx="11847690" cy="606319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schedule</a:t>
            </a:r>
          </a:p>
          <a:p>
            <a:pPr algn="just">
              <a:defRPr/>
            </a:pPr>
            <a:r>
              <a:rPr lang="zh-CN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v</a:t>
            </a:r>
            <a:endParaRPr lang="zh-CN" altLang="en-US" sz="3200" b="1" noProof="1">
              <a:solidFill>
                <a:srgbClr val="843C0C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defRPr/>
            </a:pPr>
            <a:endParaRPr lang="en-US" altLang="zh-CN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schedule sth (for sth):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sale 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tomorrow. 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大减价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定于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明日举行。</a:t>
            </a:r>
          </a:p>
          <a:p>
            <a:pPr algn="just">
              <a:defRPr/>
            </a:pPr>
            <a:endParaRPr lang="en-US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schedule sb / sth to do sth: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new edition ________________________in May.</a:t>
            </a:r>
          </a:p>
          <a:p>
            <a:pPr algn="just">
              <a:lnSpc>
                <a:spcPct val="150000"/>
              </a:lnSpc>
              <a:defRPr/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根据安排，新版本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将于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五月份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上市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r>
              <a:rPr lang="en-US" altLang="zh-CN" sz="32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2010 </a:t>
            </a:r>
            <a:r>
              <a:rPr lang="zh-CN" altLang="en-US" sz="32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山东</a:t>
            </a:r>
          </a:p>
          <a:p>
            <a:pPr algn="just">
              <a:defRPr/>
            </a:pPr>
            <a:endParaRPr lang="zh-CN" altLang="en-US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2016135" y="2868173"/>
            <a:ext cx="36074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is scheduled for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426351" y="4597806"/>
            <a:ext cx="45548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is scheduled to appear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38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121002" y="716063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345707" y="1629070"/>
            <a:ext cx="11299122" cy="30469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schedule 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&amp; [U]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日程安排；时刻表（近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timetable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</a:t>
            </a:r>
          </a:p>
          <a:p>
            <a:pPr algn="just"/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［常用于被动语态］安排；将</a:t>
            </a:r>
            <a:r>
              <a:rPr lang="en-US" altLang="zh-CN" sz="3200" b="1" dirty="0">
                <a:solidFill>
                  <a:srgbClr val="490509"/>
                </a:solidFill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……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列入进度表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schedule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的名词和动词在高考听力、阅读、完形和写作中出现，但名词考频高于动词。掌握名词短语和动词的用法。</a:t>
            </a:r>
          </a:p>
        </p:txBody>
      </p:sp>
    </p:spTree>
    <p:extLst>
      <p:ext uri="{BB962C8B-B14F-4D97-AF65-F5344CB8AC3E}">
        <p14:creationId xmlns:p14="http://schemas.microsoft.com/office/powerpoint/2010/main" val="118028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828072" y="2736667"/>
            <a:ext cx="2509349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major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9519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48617" y="197219"/>
            <a:ext cx="11580710" cy="563231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major</a:t>
            </a:r>
            <a:endParaRPr lang="en-US" altLang="zh-CN" sz="3600" b="1" i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>
              <a:defRPr/>
            </a:pP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The 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 this century is to find ways to meet the needs of a growing population.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本世纪的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主要挑战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就是寻求途径以满足日益增长的人口的需要。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Are most of you __________________?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  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你们大多数是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英语专业的学生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吗？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chemistry.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(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主修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化学。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00942" y="1182063"/>
            <a:ext cx="480184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major challenge of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3047687" y="3164686"/>
            <a:ext cx="36466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English majors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-95652" y="4614688"/>
            <a:ext cx="563571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majors in </a:t>
            </a:r>
          </a:p>
        </p:txBody>
      </p:sp>
    </p:spTree>
    <p:extLst>
      <p:ext uri="{BB962C8B-B14F-4D97-AF65-F5344CB8AC3E}">
        <p14:creationId xmlns:p14="http://schemas.microsoft.com/office/powerpoint/2010/main" val="395028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220154" y="166277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104548" y="949844"/>
            <a:ext cx="11716552" cy="403187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major 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［一般用于名词前］主要的；重要的；重大的（反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minor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） 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</a:t>
            </a:r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［不用于名词前］严重的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（专业课程中）主修的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（大学里的）主修科目；主修（某科目的）学生</a:t>
            </a:r>
          </a:p>
          <a:p>
            <a:pPr algn="just"/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主修；专攻</a:t>
            </a:r>
          </a:p>
          <a:p>
            <a:pPr algn="just"/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/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major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的三种词性在高考各题型中均有出现，但形容词释义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考频较高。</a:t>
            </a:r>
          </a:p>
        </p:txBody>
      </p:sp>
    </p:spTree>
    <p:extLst>
      <p:ext uri="{BB962C8B-B14F-4D97-AF65-F5344CB8AC3E}">
        <p14:creationId xmlns:p14="http://schemas.microsoft.com/office/powerpoint/2010/main" val="230760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643175" y="2736667"/>
            <a:ext cx="2879143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involve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968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23332" y="346075"/>
            <a:ext cx="11847690" cy="464742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involve </a:t>
            </a:r>
          </a:p>
          <a:p>
            <a:pPr algn="just">
              <a:defRPr/>
            </a:pP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■ </a:t>
            </a:r>
            <a:r>
              <a:rPr lang="en-US" altLang="zh-CN" sz="3600" b="1" i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  <a:r>
              <a:rPr lang="en-US" altLang="zh-CN" sz="3600" noProof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he </a:t>
            </a:r>
            <a:r>
              <a:rPr lang="en-US" altLang="zh-CN" sz="3600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limited edition watch is worth about 5,000 dollars. 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work of an elephant trainer _____________________________.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驯象师的工作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需要爱和奉献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2010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上海改</a:t>
            </a:r>
          </a:p>
          <a:p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 as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many children as possible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the game. 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试着让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尽可能多的孩子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参与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游戏。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5254331" y="1543080"/>
            <a:ext cx="69376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involves love and devotion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F958583-AA67-49A8-B7EC-103AEEFDDE75}"/>
              </a:ext>
            </a:extLst>
          </p:cNvPr>
          <p:cNvSpPr/>
          <p:nvPr/>
        </p:nvSpPr>
        <p:spPr>
          <a:xfrm>
            <a:off x="159025" y="82645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260112"/>
          <p:cNvSpPr txBox="1">
            <a:spLocks noChangeArrowheads="1"/>
          </p:cNvSpPr>
          <p:nvPr/>
        </p:nvSpPr>
        <p:spPr bwMode="auto">
          <a:xfrm>
            <a:off x="266218" y="3465310"/>
            <a:ext cx="364669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Try to involve</a:t>
            </a:r>
          </a:p>
        </p:txBody>
      </p:sp>
    </p:spTree>
    <p:extLst>
      <p:ext uri="{BB962C8B-B14F-4D97-AF65-F5344CB8AC3E}">
        <p14:creationId xmlns:p14="http://schemas.microsoft.com/office/powerpoint/2010/main" val="131603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352356" y="1058643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0" y="2273068"/>
            <a:ext cx="12153554" cy="387869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 </a:t>
            </a:r>
            <a:r>
              <a:rPr lang="en-US" altLang="zh-CN" sz="3200" b="1" i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[AW]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包含；需要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涉及；影响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使参加</a:t>
            </a: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involved </a:t>
            </a:r>
            <a:r>
              <a:rPr lang="en-US" altLang="zh-CN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参与的；投入的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20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involve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的释义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和分词形容词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involved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考频较高；</a:t>
            </a:r>
          </a:p>
          <a:p>
            <a:pPr algn="just">
              <a:lnSpc>
                <a:spcPct val="200000"/>
              </a:lnSpc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involved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出现在高考各题型中。</a:t>
            </a:r>
          </a:p>
        </p:txBody>
      </p:sp>
    </p:spTree>
    <p:extLst>
      <p:ext uri="{BB962C8B-B14F-4D97-AF65-F5344CB8AC3E}">
        <p14:creationId xmlns:p14="http://schemas.microsoft.com/office/powerpoint/2010/main" val="91722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缺席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从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毕业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装备；配备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报名参加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课程等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在某人的空闲时间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/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业余时间 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2741405" y="1281718"/>
            <a:ext cx="38223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absent from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3922903" y="3409607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equipped with</a:t>
            </a: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5629124" y="4606966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sign up (for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sth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3521979" y="2345663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graduate from </a:t>
            </a:r>
          </a:p>
        </p:txBody>
      </p:sp>
      <p:sp>
        <p:nvSpPr>
          <p:cNvPr id="11" name="文本框 339972"/>
          <p:cNvSpPr txBox="1">
            <a:spLocks noChangeArrowheads="1"/>
          </p:cNvSpPr>
          <p:nvPr/>
        </p:nvSpPr>
        <p:spPr bwMode="auto">
          <a:xfrm>
            <a:off x="7189698" y="5654429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one’s spare time</a:t>
            </a: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17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484334" y="563066"/>
            <a:ext cx="11972925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从事；酷爱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参与；卷入；与</a:t>
            </a:r>
            <a:r>
              <a:rPr lang="en-US" altLang="zh-CN" sz="3600" b="1" dirty="0" smtClean="0">
                <a:latin typeface="黑体" pitchFamily="49" charset="-122"/>
                <a:ea typeface="黑体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有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关联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/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参加；出席；照料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4190870" y="500625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go in for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5849752" y="2713011"/>
            <a:ext cx="57151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attend to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7181432" y="1668337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be involved in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2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2528</TotalTime>
  <Words>1948</Words>
  <Application>Microsoft Office PowerPoint</Application>
  <PresentationFormat>自定义</PresentationFormat>
  <Paragraphs>297</Paragraphs>
  <Slides>37</Slides>
  <Notes>27</Notes>
  <HiddenSlides>8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370</cp:revision>
  <dcterms:created xsi:type="dcterms:W3CDTF">2017-08-21T08:41:36Z</dcterms:created>
  <dcterms:modified xsi:type="dcterms:W3CDTF">2021-01-29T07:07:34Z</dcterms:modified>
</cp:coreProperties>
</file>