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773" r:id="rId2"/>
    <p:sldId id="775" r:id="rId3"/>
    <p:sldId id="776" r:id="rId4"/>
    <p:sldId id="777" r:id="rId5"/>
    <p:sldId id="778" r:id="rId6"/>
    <p:sldId id="805" r:id="rId7"/>
    <p:sldId id="779" r:id="rId8"/>
    <p:sldId id="780" r:id="rId9"/>
    <p:sldId id="781" r:id="rId10"/>
    <p:sldId id="782" r:id="rId11"/>
    <p:sldId id="783" r:id="rId12"/>
    <p:sldId id="784" r:id="rId13"/>
    <p:sldId id="785" r:id="rId14"/>
    <p:sldId id="786" r:id="rId15"/>
    <p:sldId id="787" r:id="rId16"/>
    <p:sldId id="788" r:id="rId17"/>
    <p:sldId id="789" r:id="rId18"/>
    <p:sldId id="790" r:id="rId19"/>
    <p:sldId id="791" r:id="rId20"/>
    <p:sldId id="792" r:id="rId21"/>
    <p:sldId id="793" r:id="rId22"/>
    <p:sldId id="794" r:id="rId23"/>
    <p:sldId id="795" r:id="rId24"/>
    <p:sldId id="796" r:id="rId25"/>
    <p:sldId id="797" r:id="rId26"/>
    <p:sldId id="798" r:id="rId27"/>
    <p:sldId id="799" r:id="rId28"/>
    <p:sldId id="800" r:id="rId29"/>
    <p:sldId id="801" r:id="rId30"/>
    <p:sldId id="802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>
      <p:cViewPr>
        <p:scale>
          <a:sx n="70" d="100"/>
          <a:sy n="70" d="100"/>
        </p:scale>
        <p:origin x="-432" y="-43"/>
      </p:cViewPr>
      <p:guideLst>
        <p:guide orient="horz" pos="2160"/>
        <p:guide pos="2886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0F10292-FA02-41F7-9B96-BED97226B5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23B90-FAD9-4889-B35D-9812CC0FCF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42850-F265-4524-87DB-8F94179E615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8D7DB-BF75-43B7-8309-F187DE0DBC4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7568E-BA14-4EAD-AB19-841191078A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42DDE-9560-4AC0-91ED-D4A0DEB77D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BD3A3-B2F7-4D93-A823-4EBB5FD5037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6A263-C0EE-4CED-9DC0-131A506810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8BCF3-E964-4D3E-B480-01E4B14745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FF0E7-BEBA-48FB-90FA-FF7631BD4F6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E293E-39FE-4B56-AAF4-6C9F1F6C39F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17ED2-9C0A-46F0-94C6-73E3BFD7DCD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1E834-2205-4D94-B6BC-C5A0B13EE5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516688" y="76200"/>
            <a:ext cx="2519362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2 Vocabulary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0EDAEBE-8AF6-41C8-9F82-019CC8AB8BE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114925" y="2813050"/>
            <a:ext cx="32829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en-US" altLang="zh-CN" sz="4400" b="1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Vocabulary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3738" y="836613"/>
            <a:ext cx="7775575" cy="830262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2  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+mn-ea"/>
              </a:rPr>
              <a:t>Culture shock</a:t>
            </a:r>
            <a:endParaRPr lang="en-US" altLang="zh-CN" sz="4800" b="1" dirty="0">
              <a:solidFill>
                <a:srgbClr val="0000F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5363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17153">
            <a:off x="746125" y="3355975"/>
            <a:ext cx="4146550" cy="2609850"/>
          </a:xfrm>
          <a:prstGeom prst="rect">
            <a:avLst/>
          </a:prstGeom>
          <a:noFill/>
          <a:ln w="3175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占位符 4097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48085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mtClean="0"/>
              <a:t>culture shock 	</a:t>
            </a:r>
            <a:r>
              <a:rPr lang="en-US" altLang="zh-CN" i="1" smtClean="0"/>
              <a:t>n.</a:t>
            </a:r>
            <a:r>
              <a:rPr lang="zh-CN" altLang="en-US" smtClean="0"/>
              <a:t>文化冲击；文化休克 </a:t>
            </a:r>
            <a:r>
              <a:rPr lang="en-US" altLang="zh-CN" smtClean="0"/>
              <a:t>p. 17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camp 			</a:t>
            </a:r>
            <a:r>
              <a:rPr lang="en-US" altLang="zh-CN" i="1" smtClean="0"/>
              <a:t>n. </a:t>
            </a:r>
            <a:r>
              <a:rPr lang="zh-CN" altLang="en-US" smtClean="0"/>
              <a:t>度假营 </a:t>
            </a:r>
            <a:r>
              <a:rPr lang="en-US" altLang="zh-CN" smtClean="0"/>
              <a:t>p. 17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*firework 		</a:t>
            </a:r>
            <a:r>
              <a:rPr lang="en-US" altLang="zh-CN" i="1" smtClean="0"/>
              <a:t>n. </a:t>
            </a:r>
            <a:r>
              <a:rPr lang="zh-CN" altLang="en-US" smtClean="0"/>
              <a:t>烟火；烟花 </a:t>
            </a:r>
            <a:r>
              <a:rPr lang="en-US" altLang="zh-CN" smtClean="0"/>
              <a:t>p. 18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*turkey 		</a:t>
            </a:r>
            <a:r>
              <a:rPr lang="en-US" altLang="zh-CN" i="1" smtClean="0"/>
              <a:t>n.</a:t>
            </a:r>
            <a:r>
              <a:rPr lang="en-US" altLang="zh-CN" smtClean="0"/>
              <a:t> </a:t>
            </a:r>
            <a:r>
              <a:rPr lang="zh-CN" altLang="en-US" smtClean="0"/>
              <a:t>火鸡 </a:t>
            </a:r>
            <a:r>
              <a:rPr lang="en-US" altLang="zh-CN" smtClean="0"/>
              <a:t>p. 18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international 		</a:t>
            </a:r>
            <a:r>
              <a:rPr lang="en-US" altLang="zh-CN" i="1" smtClean="0"/>
              <a:t>adj.</a:t>
            </a:r>
            <a:r>
              <a:rPr lang="zh-CN" altLang="en-US" smtClean="0"/>
              <a:t>国际的 </a:t>
            </a:r>
            <a:r>
              <a:rPr lang="en-US" altLang="zh-CN" smtClean="0"/>
              <a:t>p. 19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admit 			</a:t>
            </a:r>
            <a:r>
              <a:rPr lang="en-US" altLang="zh-CN" i="1" smtClean="0"/>
              <a:t>v.</a:t>
            </a:r>
            <a:r>
              <a:rPr lang="zh-CN" altLang="en-US" smtClean="0"/>
              <a:t>（常指勉强）承认 </a:t>
            </a:r>
            <a:r>
              <a:rPr lang="en-US" altLang="zh-CN" smtClean="0"/>
              <a:t>p. 19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spare 			</a:t>
            </a:r>
            <a:r>
              <a:rPr lang="en-US" altLang="zh-CN" i="1" smtClean="0"/>
              <a:t>adj. </a:t>
            </a:r>
            <a:r>
              <a:rPr lang="zh-CN" altLang="en-US" smtClean="0"/>
              <a:t>空闲的；空余的 </a:t>
            </a:r>
            <a:r>
              <a:rPr lang="en-US" altLang="zh-CN" smtClean="0"/>
              <a:t>p. 19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degree 		</a:t>
            </a:r>
            <a:r>
              <a:rPr lang="en-US" altLang="zh-CN" i="1" smtClean="0"/>
              <a:t>n.</a:t>
            </a:r>
            <a:r>
              <a:rPr lang="en-US" altLang="zh-CN" smtClean="0"/>
              <a:t> </a:t>
            </a:r>
            <a:r>
              <a:rPr lang="zh-CN" altLang="en-US" smtClean="0"/>
              <a:t>程度 </a:t>
            </a:r>
            <a:r>
              <a:rPr lang="en-US" altLang="zh-CN" smtClean="0"/>
              <a:t>p. 19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fail 			</a:t>
            </a:r>
            <a:r>
              <a:rPr lang="en-US" altLang="zh-CN" i="1" smtClean="0"/>
              <a:t>v.</a:t>
            </a:r>
            <a:r>
              <a:rPr lang="en-US" altLang="zh-CN" smtClean="0"/>
              <a:t> </a:t>
            </a:r>
            <a:r>
              <a:rPr lang="zh-CN" altLang="en-US" smtClean="0"/>
              <a:t>失败；未能（做到） </a:t>
            </a:r>
            <a:r>
              <a:rPr lang="en-US" altLang="zh-CN" smtClean="0"/>
              <a:t>p. 19</a:t>
            </a:r>
          </a:p>
          <a:p>
            <a:pPr>
              <a:buFont typeface="Wingdings 2" pitchFamily="18" charset="2"/>
              <a:buNone/>
            </a:pPr>
            <a:r>
              <a:rPr lang="en-US" altLang="zh-CN" smtClean="0"/>
              <a:t>manage 	          </a:t>
            </a:r>
            <a:r>
              <a:rPr lang="en-US" altLang="zh-CN" i="1" smtClean="0"/>
              <a:t>v.</a:t>
            </a:r>
            <a:r>
              <a:rPr lang="en-US" altLang="zh-CN" smtClean="0"/>
              <a:t> </a:t>
            </a:r>
            <a:r>
              <a:rPr lang="zh-CN" altLang="en-US" smtClean="0"/>
              <a:t>完成（困难的事）；勉力完成 </a:t>
            </a:r>
            <a:r>
              <a:rPr lang="en-US" altLang="zh-CN" smtClean="0"/>
              <a:t>p. 19</a:t>
            </a:r>
          </a:p>
        </p:txBody>
      </p:sp>
      <p:sp>
        <p:nvSpPr>
          <p:cNvPr id="18434" name="矩形 4098"/>
          <p:cNvSpPr>
            <a:spLocks noChangeArrowheads="1"/>
          </p:cNvSpPr>
          <p:nvPr/>
        </p:nvSpPr>
        <p:spPr bwMode="auto">
          <a:xfrm>
            <a:off x="457200" y="1158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5000">
                <a:solidFill>
                  <a:srgbClr val="FF3300"/>
                </a:solidFill>
                <a:latin typeface="Times New Roman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占位符 5121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4956175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idiom 	</a:t>
            </a:r>
            <a:r>
              <a:rPr lang="en-US" altLang="zh-CN" sz="2800" i="1" smtClean="0"/>
              <a:t>n. </a:t>
            </a:r>
            <a:r>
              <a:rPr lang="zh-CN" altLang="en-US" sz="2800" smtClean="0"/>
              <a:t>习语；惯用语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everyday 	</a:t>
            </a:r>
            <a:r>
              <a:rPr lang="en-US" altLang="zh-CN" sz="2800" i="1" smtClean="0"/>
              <a:t>adj. </a:t>
            </a:r>
            <a:r>
              <a:rPr lang="zh-CN" altLang="en-US" sz="2800" smtClean="0"/>
              <a:t>每天的；日常的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uniform 	</a:t>
            </a:r>
            <a:r>
              <a:rPr lang="en-US" altLang="zh-CN" sz="2800" i="1" smtClean="0"/>
              <a:t>n. </a:t>
            </a:r>
            <a:r>
              <a:rPr lang="zh-CN" altLang="en-US" sz="2800" smtClean="0"/>
              <a:t>校服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whatever 	</a:t>
            </a:r>
            <a:r>
              <a:rPr lang="en-US" altLang="zh-CN" sz="2800" i="1" smtClean="0"/>
              <a:t>pron. </a:t>
            </a:r>
            <a:r>
              <a:rPr lang="zh-CN" altLang="en-US" sz="2800" smtClean="0"/>
              <a:t>任何事物；一切事物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pink 		</a:t>
            </a:r>
            <a:r>
              <a:rPr lang="en-US" altLang="zh-CN" sz="2800" i="1" smtClean="0"/>
              <a:t>adj. </a:t>
            </a:r>
            <a:r>
              <a:rPr lang="zh-CN" altLang="en-US" sz="2800" smtClean="0"/>
              <a:t>粉红色的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purple 	</a:t>
            </a:r>
            <a:r>
              <a:rPr lang="en-US" altLang="zh-CN" sz="2800" i="1" smtClean="0"/>
              <a:t>adj. </a:t>
            </a:r>
            <a:r>
              <a:rPr lang="zh-CN" altLang="en-US" sz="2800" smtClean="0"/>
              <a:t>紫色的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anyway 	</a:t>
            </a:r>
            <a:r>
              <a:rPr lang="en-US" altLang="zh-CN" sz="2800" i="1" smtClean="0"/>
              <a:t>adv.</a:t>
            </a:r>
            <a:r>
              <a:rPr lang="en-US" altLang="zh-CN" sz="2800" smtClean="0"/>
              <a:t> </a:t>
            </a:r>
            <a:r>
              <a:rPr lang="zh-CN" altLang="en-US" sz="2800" smtClean="0"/>
              <a:t>无论如何；反正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especially	 </a:t>
            </a:r>
            <a:r>
              <a:rPr lang="en-US" altLang="zh-CN" sz="2800" i="1" smtClean="0"/>
              <a:t>adv. </a:t>
            </a:r>
            <a:r>
              <a:rPr lang="zh-CN" altLang="en-US" sz="2800" smtClean="0"/>
              <a:t>尤其；特别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baseball 	</a:t>
            </a:r>
            <a:r>
              <a:rPr lang="en-US" altLang="zh-CN" sz="2800" i="1" smtClean="0"/>
              <a:t>n.</a:t>
            </a:r>
            <a:r>
              <a:rPr lang="en-US" altLang="zh-CN" sz="2800" smtClean="0"/>
              <a:t> </a:t>
            </a:r>
            <a:r>
              <a:rPr lang="zh-CN" altLang="en-US" sz="2800" smtClean="0"/>
              <a:t>棒球运动 </a:t>
            </a:r>
            <a:r>
              <a:rPr lang="en-US" altLang="zh-CN" sz="2800" smtClean="0"/>
              <a:t>p. 19</a:t>
            </a:r>
          </a:p>
          <a:p>
            <a:pPr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2800" smtClean="0"/>
              <a:t>education 	</a:t>
            </a:r>
            <a:r>
              <a:rPr lang="en-US" altLang="zh-CN" sz="2800" i="1" smtClean="0"/>
              <a:t>n.</a:t>
            </a:r>
            <a:r>
              <a:rPr lang="en-US" altLang="zh-CN" sz="2800" smtClean="0"/>
              <a:t> </a:t>
            </a:r>
            <a:r>
              <a:rPr lang="zh-CN" altLang="en-US" sz="2800" smtClean="0"/>
              <a:t>有教益的经历 </a:t>
            </a:r>
            <a:r>
              <a:rPr lang="en-US" altLang="zh-CN" sz="2800" smtClean="0"/>
              <a:t>p. 19</a:t>
            </a:r>
          </a:p>
        </p:txBody>
      </p:sp>
      <p:sp>
        <p:nvSpPr>
          <p:cNvPr id="19458" name="矩形 5122"/>
          <p:cNvSpPr>
            <a:spLocks noChangeArrowheads="1"/>
          </p:cNvSpPr>
          <p:nvPr/>
        </p:nvSpPr>
        <p:spPr bwMode="auto">
          <a:xfrm>
            <a:off x="457200" y="1158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5000">
                <a:solidFill>
                  <a:srgbClr val="FF3300"/>
                </a:solidFill>
                <a:latin typeface="Times New Roman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6145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3621087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set off 			</a:t>
            </a:r>
            <a:r>
              <a:rPr lang="zh-CN" altLang="en-US" sz="2800" smtClean="0"/>
              <a:t>使（炸弹等）爆炸 </a:t>
            </a:r>
            <a:r>
              <a:rPr lang="en-US" altLang="zh-CN" sz="2800" smtClean="0"/>
              <a:t>p. 18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take off 			</a:t>
            </a:r>
            <a:r>
              <a:rPr lang="zh-CN" altLang="en-US" sz="2800" smtClean="0"/>
              <a:t>脱下 </a:t>
            </a:r>
            <a:r>
              <a:rPr lang="en-US" altLang="zh-CN" sz="2800" smtClean="0"/>
              <a:t>p. 18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in one’s spare time	</a:t>
            </a:r>
            <a:r>
              <a:rPr lang="zh-CN" altLang="en-US" sz="2800" smtClean="0"/>
              <a:t>在某人的空闲时间里 </a:t>
            </a:r>
            <a:r>
              <a:rPr lang="en-US" altLang="zh-CN" sz="2800" smtClean="0"/>
              <a:t>p. 19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to a certain degree 	</a:t>
            </a:r>
            <a:r>
              <a:rPr lang="zh-CN" altLang="en-US" sz="2800" smtClean="0"/>
              <a:t>在某种程度上 </a:t>
            </a:r>
            <a:r>
              <a:rPr lang="en-US" altLang="zh-CN" sz="2800" smtClean="0"/>
              <a:t>p. 19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get used to 			</a:t>
            </a:r>
            <a:r>
              <a:rPr lang="zh-CN" altLang="en-US" sz="2800" smtClean="0"/>
              <a:t>习惯于；适应 </a:t>
            </a:r>
            <a:r>
              <a:rPr lang="en-US" altLang="zh-CN" sz="2800" smtClean="0"/>
              <a:t>p. 19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under the weather 	</a:t>
            </a:r>
            <a:r>
              <a:rPr lang="zh-CN" altLang="en-US" sz="2800" smtClean="0"/>
              <a:t>略有不适；不得劲 </a:t>
            </a:r>
            <a:r>
              <a:rPr lang="en-US" altLang="zh-CN" sz="2800" smtClean="0"/>
              <a:t>p. 19</a:t>
            </a:r>
          </a:p>
        </p:txBody>
      </p:sp>
      <p:sp>
        <p:nvSpPr>
          <p:cNvPr id="20482" name="矩形 6146"/>
          <p:cNvSpPr>
            <a:spLocks noChangeArrowheads="1"/>
          </p:cNvSpPr>
          <p:nvPr/>
        </p:nvSpPr>
        <p:spPr bwMode="auto">
          <a:xfrm>
            <a:off x="2109788" y="792163"/>
            <a:ext cx="5770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5000">
                <a:solidFill>
                  <a:srgbClr val="FF3300"/>
                </a:solidFill>
                <a:latin typeface="Times New Roman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占位符 7169"/>
          <p:cNvSpPr>
            <a:spLocks noGrp="1"/>
          </p:cNvSpPr>
          <p:nvPr>
            <p:ph type="body" idx="1"/>
          </p:nvPr>
        </p:nvSpPr>
        <p:spPr>
          <a:xfrm>
            <a:off x="446088" y="1196975"/>
            <a:ext cx="8229600" cy="16605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3000" smtClean="0"/>
              <a:t>state 	</a:t>
            </a:r>
            <a:r>
              <a:rPr lang="en-US" altLang="zh-CN" sz="3000" i="1" smtClean="0"/>
              <a:t>n. </a:t>
            </a:r>
            <a:r>
              <a:rPr lang="zh-CN" altLang="en-US" sz="3000" smtClean="0"/>
              <a:t>州 </a:t>
            </a:r>
            <a:r>
              <a:rPr lang="en-US" altLang="zh-CN" sz="3000" smtClean="0"/>
              <a:t>p. 22</a:t>
            </a:r>
          </a:p>
          <a:p>
            <a:pPr>
              <a:buFont typeface="Wingdings 2" pitchFamily="18" charset="2"/>
              <a:buNone/>
            </a:pPr>
            <a:r>
              <a:rPr lang="en-US" altLang="zh-CN" sz="3000" smtClean="0"/>
              <a:t>national 	</a:t>
            </a:r>
            <a:r>
              <a:rPr lang="en-US" altLang="zh-CN" sz="3000" i="1" smtClean="0"/>
              <a:t>adj. </a:t>
            </a:r>
            <a:r>
              <a:rPr lang="zh-CN" altLang="en-US" sz="3000" smtClean="0"/>
              <a:t>国家的；民族的；全国的 </a:t>
            </a:r>
            <a:r>
              <a:rPr lang="en-US" altLang="zh-CN" sz="3000" smtClean="0"/>
              <a:t>p. 22</a:t>
            </a:r>
          </a:p>
          <a:p>
            <a:pPr>
              <a:buFont typeface="Wingdings 2" pitchFamily="18" charset="2"/>
              <a:buNone/>
            </a:pPr>
            <a:r>
              <a:rPr lang="en-US" altLang="zh-CN" sz="3000" smtClean="0"/>
              <a:t>president 	</a:t>
            </a:r>
            <a:r>
              <a:rPr lang="en-US" altLang="zh-CN" sz="3000" i="1" smtClean="0"/>
              <a:t>n. </a:t>
            </a:r>
            <a:r>
              <a:rPr lang="zh-CN" altLang="en-US" sz="3000" smtClean="0"/>
              <a:t>总统 </a:t>
            </a:r>
            <a:r>
              <a:rPr lang="en-US" altLang="zh-CN" sz="3000" smtClean="0"/>
              <a:t>p. 22</a:t>
            </a:r>
          </a:p>
        </p:txBody>
      </p:sp>
      <p:sp>
        <p:nvSpPr>
          <p:cNvPr id="21506" name="矩形 7170"/>
          <p:cNvSpPr>
            <a:spLocks noChangeArrowheads="1"/>
          </p:cNvSpPr>
          <p:nvPr/>
        </p:nvSpPr>
        <p:spPr bwMode="auto">
          <a:xfrm>
            <a:off x="457200" y="1158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5000">
                <a:solidFill>
                  <a:srgbClr val="FF3300"/>
                </a:solidFill>
                <a:latin typeface="Times New Roman" pitchFamily="18" charset="0"/>
              </a:rPr>
              <a:t>Listening</a:t>
            </a:r>
          </a:p>
        </p:txBody>
      </p:sp>
      <p:sp>
        <p:nvSpPr>
          <p:cNvPr id="21507" name="矩形 7171"/>
          <p:cNvSpPr>
            <a:spLocks noChangeArrowheads="1"/>
          </p:cNvSpPr>
          <p:nvPr/>
        </p:nvSpPr>
        <p:spPr bwMode="auto">
          <a:xfrm>
            <a:off x="528638" y="4508500"/>
            <a:ext cx="7777162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000">
                <a:latin typeface="Times New Roman" pitchFamily="18" charset="0"/>
              </a:rPr>
              <a:t>vacation </a:t>
            </a:r>
            <a:r>
              <a:rPr lang="en-US" altLang="zh-CN" sz="3000" i="1">
                <a:latin typeface="Times New Roman" pitchFamily="18" charset="0"/>
              </a:rPr>
              <a:t>	n. </a:t>
            </a:r>
            <a:r>
              <a:rPr lang="zh-CN" altLang="en-US" sz="3000">
                <a:latin typeface="Times New Roman" pitchFamily="18" charset="0"/>
              </a:rPr>
              <a:t>假期 </a:t>
            </a:r>
            <a:r>
              <a:rPr lang="en-US" altLang="zh-CN" sz="3000">
                <a:latin typeface="Times New Roman" pitchFamily="18" charset="0"/>
              </a:rPr>
              <a:t>p. 27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3000">
                <a:latin typeface="Times New Roman" pitchFamily="18" charset="0"/>
              </a:rPr>
              <a:t>schedule 	</a:t>
            </a:r>
            <a:r>
              <a:rPr lang="en-US" altLang="zh-CN" sz="3000" i="1">
                <a:latin typeface="Times New Roman" pitchFamily="18" charset="0"/>
              </a:rPr>
              <a:t>n.</a:t>
            </a:r>
            <a:r>
              <a:rPr lang="en-US" altLang="zh-CN" sz="3000">
                <a:latin typeface="Times New Roman" pitchFamily="18" charset="0"/>
              </a:rPr>
              <a:t> </a:t>
            </a:r>
            <a:r>
              <a:rPr lang="zh-CN" altLang="en-US" sz="3000">
                <a:latin typeface="Times New Roman" pitchFamily="18" charset="0"/>
              </a:rPr>
              <a:t>日程安排 </a:t>
            </a:r>
            <a:r>
              <a:rPr lang="en-US" altLang="zh-CN" sz="3000">
                <a:latin typeface="Times New Roman" pitchFamily="18" charset="0"/>
              </a:rPr>
              <a:t>p. 27</a:t>
            </a:r>
          </a:p>
        </p:txBody>
      </p:sp>
      <p:sp>
        <p:nvSpPr>
          <p:cNvPr id="21508" name="矩形 7172"/>
          <p:cNvSpPr>
            <a:spLocks noChangeArrowheads="1"/>
          </p:cNvSpPr>
          <p:nvPr/>
        </p:nvSpPr>
        <p:spPr bwMode="auto">
          <a:xfrm>
            <a:off x="457200" y="31416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5000">
                <a:solidFill>
                  <a:srgbClr val="FF3300"/>
                </a:solidFill>
                <a:latin typeface="Times New Roman" pitchFamily="18" charset="0"/>
              </a:rPr>
              <a:t>Speaking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2484438" y="3429000"/>
            <a:ext cx="4103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 Notes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占位符 819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 smtClean="0"/>
              <a:t>camp 		n. 度假营</a:t>
            </a:r>
          </a:p>
          <a:p>
            <a:pPr>
              <a:buFont typeface="Wingdings 2" pitchFamily="18" charset="2"/>
              <a:buNone/>
            </a:pPr>
            <a:endParaRPr lang="zh-CN" altLang="en-US" smtClean="0"/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夏令营</a:t>
            </a:r>
            <a:r>
              <a:rPr lang="zh-CN" altLang="en-US" smtClean="0"/>
              <a:t>		</a:t>
            </a:r>
            <a:r>
              <a:rPr lang="zh-CN" altLang="en-US" smtClean="0">
                <a:solidFill>
                  <a:srgbClr val="FF3300"/>
                </a:solidFill>
              </a:rPr>
              <a:t>summer camp</a:t>
            </a:r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他今年夏天在度假营里玩了两个星期。</a:t>
            </a:r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FF3300"/>
                </a:solidFill>
              </a:rPr>
              <a:t>He spent two weeks at camp this summer.</a:t>
            </a:r>
          </a:p>
        </p:txBody>
      </p:sp>
      <p:pic>
        <p:nvPicPr>
          <p:cNvPr id="23554" name="图片 8195" descr="1f178a82b9014a908b72f550a8773912b21bee8b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40005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占位符 921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mtClean="0"/>
              <a:t>firework 		n. </a:t>
            </a:r>
            <a:r>
              <a:rPr lang="zh-CN" altLang="en-US" smtClean="0"/>
              <a:t>烟火；烟花</a:t>
            </a:r>
          </a:p>
          <a:p>
            <a:pPr>
              <a:buFont typeface="Wingdings 2" pitchFamily="18" charset="2"/>
              <a:buNone/>
            </a:pPr>
            <a:endParaRPr lang="zh-CN" altLang="en-US" smtClean="0"/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放烟火</a:t>
            </a:r>
            <a:r>
              <a:rPr lang="zh-CN" altLang="en-US" smtClean="0"/>
              <a:t>          	</a:t>
            </a:r>
            <a:r>
              <a:rPr lang="en-US" altLang="zh-CN" smtClean="0">
                <a:solidFill>
                  <a:srgbClr val="FF3300"/>
                </a:solidFill>
              </a:rPr>
              <a:t>a firework display</a:t>
            </a:r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放几个烟火</a:t>
            </a:r>
            <a:r>
              <a:rPr lang="zh-CN" altLang="en-US" smtClean="0"/>
              <a:t>	</a:t>
            </a:r>
            <a:r>
              <a:rPr lang="en-US" altLang="zh-CN" smtClean="0">
                <a:solidFill>
                  <a:srgbClr val="FF3300"/>
                </a:solidFill>
              </a:rPr>
              <a:t>to set off a few fireworks</a:t>
            </a:r>
          </a:p>
          <a:p>
            <a:pPr>
              <a:buFont typeface="Wingdings 2" pitchFamily="18" charset="2"/>
              <a:buNone/>
            </a:pPr>
            <a:endParaRPr lang="zh-CN" altLang="en-US" smtClean="0"/>
          </a:p>
        </p:txBody>
      </p:sp>
      <p:pic>
        <p:nvPicPr>
          <p:cNvPr id="24578" name="图片 9219" descr="20141106100924_3925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4149725"/>
            <a:ext cx="528637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占位符 1024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mtClean="0"/>
              <a:t>international 	adj.</a:t>
            </a:r>
            <a:r>
              <a:rPr lang="zh-CN" altLang="en-US" smtClean="0"/>
              <a:t>国际的</a:t>
            </a:r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国际体育运动</a:t>
            </a:r>
            <a:r>
              <a:rPr lang="zh-CN" altLang="en-US" smtClean="0"/>
              <a:t>   </a:t>
            </a:r>
            <a:r>
              <a:rPr lang="en-US" altLang="zh-CN" smtClean="0">
                <a:solidFill>
                  <a:srgbClr val="FF3300"/>
                </a:solidFill>
              </a:rPr>
              <a:t>international sport</a:t>
            </a:r>
          </a:p>
          <a:p>
            <a:pPr>
              <a:buFont typeface="Wingdings 2" pitchFamily="18" charset="2"/>
              <a:buNone/>
            </a:pPr>
            <a:r>
              <a:rPr lang="zh-CN" altLang="en-US" smtClean="0">
                <a:solidFill>
                  <a:srgbClr val="0066FF"/>
                </a:solidFill>
              </a:rPr>
              <a:t>国际机场</a:t>
            </a:r>
            <a:r>
              <a:rPr lang="zh-CN" altLang="en-US" smtClean="0"/>
              <a:t>          </a:t>
            </a:r>
            <a:r>
              <a:rPr lang="en-US" altLang="zh-CN" smtClean="0">
                <a:solidFill>
                  <a:srgbClr val="FF3300"/>
                </a:solidFill>
              </a:rPr>
              <a:t>an international airport</a:t>
            </a:r>
          </a:p>
        </p:txBody>
      </p:sp>
      <p:pic>
        <p:nvPicPr>
          <p:cNvPr id="25602" name="图片 10243" descr="1170726705157634_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3644900"/>
            <a:ext cx="4824413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 sz="2800" smtClean="0"/>
              <a:t>admit 		v.（常指勉强）承认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/>
              <a:t>admit + to sth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不要害怕承认错误。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Don’t be afraid to admit to your mistakes.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/>
              <a:t>admit + to doing sth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她承认对自己的孩子很严厉。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She admits to being strict with her children.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spare 		adj. </a:t>
            </a:r>
            <a:r>
              <a:rPr lang="zh-CN" altLang="en-US" sz="2800" smtClean="0"/>
              <a:t>空闲的；空余的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要是愿意你就住下，我们空着一间卧室。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We’ve got a spare bedroom, if you’d like to 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stay.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恐怕我手头没有闲钱。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I’m afraid I haven’t got any spare cash.</a:t>
            </a:r>
          </a:p>
        </p:txBody>
      </p:sp>
      <p:pic>
        <p:nvPicPr>
          <p:cNvPr id="27650" name="图片 12291" descr="4487fc9b6ed81532b0760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4941888"/>
            <a:ext cx="285750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degree 		n. </a:t>
            </a:r>
            <a:r>
              <a:rPr lang="zh-CN" altLang="en-US" sz="2800" smtClean="0"/>
              <a:t>程度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我在某种程度上同意你的观点。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 agree with you to a certain degree.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她的工作要求有高超的技能。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Her job demands a high degree of skill.</a:t>
            </a:r>
          </a:p>
        </p:txBody>
      </p:sp>
      <p:pic>
        <p:nvPicPr>
          <p:cNvPr id="28674" name="图片 13315" descr="201209101243108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4170363"/>
            <a:ext cx="2822575" cy="26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fail 			v. </a:t>
            </a:r>
            <a:r>
              <a:rPr lang="zh-CN" altLang="en-US" sz="2800" smtClean="0"/>
              <a:t>失败；未能（做到）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她未能进入艺术学院。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She failed to get into art college.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哪怕失败，我也要试一下。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 will have a try even though I should fail.</a:t>
            </a:r>
          </a:p>
        </p:txBody>
      </p:sp>
      <p:pic>
        <p:nvPicPr>
          <p:cNvPr id="29698" name="图片 14339" descr="7224112_152756670134_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4089400"/>
            <a:ext cx="2768600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manage 		v. </a:t>
            </a:r>
            <a:r>
              <a:rPr lang="zh-CN" altLang="en-US" sz="2800" smtClean="0"/>
              <a:t>完成（困难的事）；勉力完成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你能再吃块蛋糕吗？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Can you manage another piece of cake?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你是怎么说服他的？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How did you manage to persuade him?</a:t>
            </a:r>
          </a:p>
        </p:txBody>
      </p:sp>
      <p:pic>
        <p:nvPicPr>
          <p:cNvPr id="30722" name="图片 15363" descr="131812440126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3959225"/>
            <a:ext cx="4356100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28797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 sz="2800" smtClean="0"/>
              <a:t>idiom 	n. 习语；惯用语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“让猫从袋子里跑出来”是惯用语，意思是无意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中泄露秘密。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"Let the cat out of the bag" is an idiom 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meaning to tell a secret by mistake.</a:t>
            </a:r>
          </a:p>
        </p:txBody>
      </p:sp>
      <p:pic>
        <p:nvPicPr>
          <p:cNvPr id="31746" name="图片 16387" descr="QQ截图2014120211515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4283075"/>
            <a:ext cx="3843337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68313" y="1935163"/>
            <a:ext cx="8147050" cy="43894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everyday 	adj. </a:t>
            </a:r>
            <a:r>
              <a:rPr lang="zh-CN" altLang="en-US" sz="2800" smtClean="0"/>
              <a:t>每天的；日常的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日常用品</a:t>
            </a:r>
            <a:r>
              <a:rPr lang="zh-CN" altLang="en-US" sz="2800" smtClean="0"/>
              <a:t>   </a:t>
            </a:r>
            <a:r>
              <a:rPr lang="en-US" altLang="zh-CN" sz="2800" smtClean="0">
                <a:solidFill>
                  <a:srgbClr val="FF3300"/>
                </a:solidFill>
              </a:rPr>
              <a:t>everyday objects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互联网已成为日常生活的一部分。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Internet has become part of everyday life.</a:t>
            </a:r>
          </a:p>
        </p:txBody>
      </p:sp>
      <p:pic>
        <p:nvPicPr>
          <p:cNvPr id="32770" name="图片 17411" descr="141377311814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3933825"/>
            <a:ext cx="40767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占位符 18433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uniform 	n. </a:t>
            </a:r>
            <a:r>
              <a:rPr lang="zh-CN" altLang="en-US" sz="2800" smtClean="0"/>
              <a:t>校服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帽子是校服的一部分。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hat is part of the school uniform.</a:t>
            </a:r>
          </a:p>
        </p:txBody>
      </p:sp>
      <p:pic>
        <p:nvPicPr>
          <p:cNvPr id="33794" name="图片 18435" descr="2013080408002638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3357563"/>
            <a:ext cx="4268788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735013" y="1484313"/>
            <a:ext cx="7869237" cy="44211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pink 		adj. </a:t>
            </a:r>
            <a:r>
              <a:rPr lang="zh-CN" altLang="en-US" sz="2800" smtClean="0"/>
              <a:t>粉红色的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她穿粉红色的衣服很好看。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She looks all right in pink.</a:t>
            </a:r>
          </a:p>
        </p:txBody>
      </p:sp>
      <p:pic>
        <p:nvPicPr>
          <p:cNvPr id="34818" name="图片 19459" descr="b80eceb009f845de68217e0f4dd8_700_70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357563"/>
            <a:ext cx="3419475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占位符 20481"/>
          <p:cNvSpPr>
            <a:spLocks noGrp="1"/>
          </p:cNvSpPr>
          <p:nvPr>
            <p:ph type="body" sz="half" idx="1"/>
          </p:nvPr>
        </p:nvSpPr>
        <p:spPr>
          <a:xfrm>
            <a:off x="673100" y="1423988"/>
            <a:ext cx="7354888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purple 	adj. </a:t>
            </a:r>
            <a:r>
              <a:rPr lang="zh-CN" altLang="en-US" sz="2800" smtClean="0"/>
              <a:t>紫色的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老人气得脸都变成紫了。</a:t>
            </a:r>
            <a:r>
              <a:rPr lang="zh-CN" altLang="en-US" sz="2800" smtClean="0"/>
              <a:t> 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old man's face turned purple with rage.</a:t>
            </a:r>
          </a:p>
        </p:txBody>
      </p:sp>
      <p:pic>
        <p:nvPicPr>
          <p:cNvPr id="35842" name="图片 20482" descr="QQ截图2014120214240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7613" y="3530600"/>
            <a:ext cx="3576637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占位符 21505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20732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anyway 	adv. </a:t>
            </a:r>
            <a:r>
              <a:rPr lang="zh-CN" altLang="en-US" sz="2800" smtClean="0"/>
              <a:t>无论如何；反正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我想我们不一定能成功</a:t>
            </a:r>
            <a:r>
              <a:rPr lang="en-US" altLang="zh-CN" sz="2800" smtClean="0">
                <a:solidFill>
                  <a:srgbClr val="0066FF"/>
                </a:solidFill>
              </a:rPr>
              <a:t>, </a:t>
            </a:r>
            <a:r>
              <a:rPr lang="zh-CN" altLang="en-US" sz="2800" smtClean="0">
                <a:solidFill>
                  <a:srgbClr val="0066FF"/>
                </a:solidFill>
              </a:rPr>
              <a:t>但是不管怎样还是试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试吧。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 don' t think we' ll succeed but let' s try anyway.</a:t>
            </a:r>
          </a:p>
        </p:txBody>
      </p:sp>
      <p:sp>
        <p:nvSpPr>
          <p:cNvPr id="21508" name="矩形 21507"/>
          <p:cNvSpPr>
            <a:spLocks noChangeArrowheads="1"/>
          </p:cNvSpPr>
          <p:nvPr/>
        </p:nvSpPr>
        <p:spPr bwMode="auto">
          <a:xfrm>
            <a:off x="611188" y="3862388"/>
            <a:ext cx="79216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sz="3000">
                <a:latin typeface="Times New Roman" pitchFamily="18" charset="0"/>
              </a:rPr>
              <a:t>whatever 	pron. 任何事物；一切事物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3000">
                <a:solidFill>
                  <a:srgbClr val="0066FF"/>
                </a:solidFill>
                <a:latin typeface="Times New Roman" pitchFamily="18" charset="0"/>
              </a:rPr>
              <a:t>你不能老是做任何你喜欢的事。</a:t>
            </a:r>
            <a:r>
              <a:rPr lang="zh-CN" altLang="en-US" sz="3000">
                <a:latin typeface="Times New Roman" pitchFamily="18" charset="0"/>
              </a:rPr>
              <a:t>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itchFamily="18" charset="0"/>
              </a:rPr>
              <a:t>You can't always do whatever you like.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528638" y="1484313"/>
            <a:ext cx="8075612" cy="19732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especially	 adv. </a:t>
            </a:r>
            <a:r>
              <a:rPr lang="zh-CN" altLang="en-US" sz="2800" smtClean="0"/>
              <a:t>尤其；特别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我很爱喝冷饮，特别是在夏天。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 love cold drinks, especially in summer.</a:t>
            </a:r>
          </a:p>
        </p:txBody>
      </p:sp>
      <p:pic>
        <p:nvPicPr>
          <p:cNvPr id="37890" name="图片 22531" descr="QQ截图2014120215325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3321050"/>
            <a:ext cx="3446462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占位符 2355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baseball 	n. </a:t>
            </a:r>
            <a:r>
              <a:rPr lang="zh-CN" altLang="en-US" sz="2800" smtClean="0"/>
              <a:t>棒球运动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棒球运动很受美国人的欢迎。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Baseball is very popular among Americans.</a:t>
            </a:r>
          </a:p>
        </p:txBody>
      </p:sp>
      <p:pic>
        <p:nvPicPr>
          <p:cNvPr id="38914" name="图片 23555" descr="QQ截图2014120215350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4038" y="3611563"/>
            <a:ext cx="41687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占位符 2457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education 	n. </a:t>
            </a:r>
            <a:r>
              <a:rPr lang="zh-CN" altLang="en-US" sz="2800" smtClean="0"/>
              <a:t>有教益的经历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这场摇滚乐音乐会真让我父母大受教益。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rock concert was quite an education for 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my parents.</a:t>
            </a:r>
          </a:p>
        </p:txBody>
      </p:sp>
      <p:pic>
        <p:nvPicPr>
          <p:cNvPr id="39938" name="图片 24579" descr="QQ截图2014120216274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3722688"/>
            <a:ext cx="5613400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占位符 25601"/>
          <p:cNvSpPr>
            <a:spLocks noGrp="1"/>
          </p:cNvSpPr>
          <p:nvPr>
            <p:ph type="body" idx="1"/>
          </p:nvPr>
        </p:nvSpPr>
        <p:spPr>
          <a:xfrm>
            <a:off x="539750" y="1557338"/>
            <a:ext cx="8064500" cy="4525962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/>
              <a:t>set off 		使（炸弹等）爆炸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一帮男孩子正在街上放烟火。</a:t>
            </a:r>
            <a:r>
              <a:rPr lang="zh-CN" altLang="en-US" sz="2800" smtClean="0">
                <a:solidFill>
                  <a:srgbClr val="FF3300"/>
                </a:solidFill>
              </a:rPr>
              <a:t>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A group of boys were setting off fireworks in the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street.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zh-CN" altLang="en-US" sz="280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zh-CN" altLang="en-US" sz="280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/>
              <a:t>take off 		脱下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他脱下我湿漉漉的鞋子，让我在火炉旁坐下。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He took off my wet shoes and made me sit by the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占位符 26625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4681537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/>
              <a:t>in one’s spare time	在某人的空闲时间里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一个人空闲时可以学很多有用的东西。</a:t>
            </a:r>
            <a:r>
              <a:rPr lang="zh-CN" altLang="en-US" sz="2800" smtClean="0"/>
              <a:t> 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There are a lot of useful things to learn in one's 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spare time. 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endParaRPr lang="zh-CN" altLang="en-US" sz="2800" smtClean="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/>
              <a:t>to a certain degree 	在某种程度上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老师在某种程度上同意我的意见。</a:t>
            </a:r>
            <a:r>
              <a:rPr lang="zh-CN" altLang="en-US" sz="2800" smtClean="0"/>
              <a:t> 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The teacher agreed with me to a certain degree.</a:t>
            </a:r>
            <a:r>
              <a:rPr lang="zh-CN" altLang="en-US" sz="280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本占位符 27649"/>
          <p:cNvSpPr>
            <a:spLocks noGrp="1"/>
          </p:cNvSpPr>
          <p:nvPr>
            <p:ph type="body" idx="1"/>
          </p:nvPr>
        </p:nvSpPr>
        <p:spPr>
          <a:xfrm>
            <a:off x="468313" y="1196975"/>
            <a:ext cx="8229600" cy="511175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/>
              <a:t>get used to 	</a:t>
            </a:r>
            <a:r>
              <a:rPr lang="zh-CN" altLang="en-US" sz="2800" smtClean="0"/>
              <a:t>习惯于；适应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英国食物乍一吃很不习惯</a:t>
            </a:r>
            <a:r>
              <a:rPr lang="en-US" altLang="zh-CN" sz="2800" smtClean="0">
                <a:solidFill>
                  <a:srgbClr val="0066FF"/>
                </a:solidFill>
              </a:rPr>
              <a:t>, </a:t>
            </a:r>
            <a:r>
              <a:rPr lang="zh-CN" altLang="en-US" sz="2800" smtClean="0">
                <a:solidFill>
                  <a:srgbClr val="0066FF"/>
                </a:solidFill>
              </a:rPr>
              <a:t>但不久就能适应了。</a:t>
            </a:r>
            <a:r>
              <a:rPr lang="zh-CN" altLang="en-US" sz="2800" smtClean="0"/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food in England is strange at first but you'll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soon get used to it.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endParaRPr lang="en-US" altLang="zh-CN" sz="2800" smtClean="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/>
              <a:t>under the weather 	</a:t>
            </a:r>
            <a:r>
              <a:rPr lang="zh-CN" altLang="en-US" sz="2800" smtClean="0"/>
              <a:t>略有不适；不得劲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我身体很好，但我的双胞胎弟弟最近有点不舒服。</a:t>
            </a:r>
            <a:r>
              <a:rPr lang="zh-CN" altLang="en-US" sz="2800" smtClean="0"/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I’m fine, but my twin brother has been a little </a:t>
            </a: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under the weather recently.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占位符 2867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b="1" smtClean="0"/>
              <a:t>state 	n.</a:t>
            </a:r>
            <a:r>
              <a:rPr lang="en-US" altLang="zh-CN" sz="2800" b="1" i="1" smtClean="0"/>
              <a:t> </a:t>
            </a:r>
            <a:r>
              <a:rPr lang="zh-CN" altLang="en-US" sz="2800" b="1" smtClean="0"/>
              <a:t>州 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0066FF"/>
                </a:solidFill>
              </a:rPr>
              <a:t>美国每一个州都有一个首府。</a:t>
            </a:r>
            <a:r>
              <a:rPr lang="zh-CN" altLang="en-US" sz="2800" b="1" smtClean="0"/>
              <a:t> 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FF3300"/>
                </a:solidFill>
              </a:rPr>
              <a:t>Each state of the United States has a capital.</a:t>
            </a:r>
          </a:p>
          <a:p>
            <a:pPr>
              <a:buFont typeface="Wingdings 2" pitchFamily="18" charset="2"/>
              <a:buNone/>
            </a:pPr>
            <a:endParaRPr lang="zh-CN" altLang="en-US" sz="2800" b="1" smtClean="0">
              <a:solidFill>
                <a:srgbClr val="FF3300"/>
              </a:solidFill>
            </a:endParaRPr>
          </a:p>
        </p:txBody>
      </p:sp>
      <p:pic>
        <p:nvPicPr>
          <p:cNvPr id="44034" name="图片 28674" descr="states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3644900"/>
            <a:ext cx="4284662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占位符 29697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21161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 sz="2800" smtClean="0"/>
              <a:t>national 	adj. 国家的；民族的；全国的 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一座国家剧院正在北京修建。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FF3300"/>
                </a:solidFill>
              </a:rPr>
              <a:t>A national theatre is being built in Beijing.</a:t>
            </a:r>
          </a:p>
        </p:txBody>
      </p:sp>
      <p:pic>
        <p:nvPicPr>
          <p:cNvPr id="45058" name="图片 29699" descr="d52a2834349b033bc69d7cf616ce36d3d539bd8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806825"/>
            <a:ext cx="524351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本占位符 30721"/>
          <p:cNvSpPr>
            <a:spLocks noGrp="1"/>
          </p:cNvSpPr>
          <p:nvPr>
            <p:ph type="body" idx="1"/>
          </p:nvPr>
        </p:nvSpPr>
        <p:spPr>
          <a:xfrm>
            <a:off x="519113" y="1484313"/>
            <a:ext cx="82296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zh-CN" sz="2800" smtClean="0"/>
              <a:t>president 	n. </a:t>
            </a:r>
            <a:r>
              <a:rPr lang="zh-CN" altLang="en-US" sz="2800" smtClean="0"/>
              <a:t>总统</a:t>
            </a:r>
          </a:p>
          <a:p>
            <a:pPr>
              <a:buFont typeface="Wingdings 2" pitchFamily="18" charset="2"/>
              <a:buNone/>
            </a:pPr>
            <a:r>
              <a:rPr lang="zh-CN" altLang="en-US" sz="2800" smtClean="0">
                <a:solidFill>
                  <a:srgbClr val="0066FF"/>
                </a:solidFill>
              </a:rPr>
              <a:t>美国人选举了奥巴马先生任总统。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The Americans chose Mr Obama  </a:t>
            </a:r>
          </a:p>
          <a:p>
            <a:pPr>
              <a:buFont typeface="Wingdings 2" pitchFamily="18" charset="2"/>
              <a:buNone/>
            </a:pPr>
            <a:r>
              <a:rPr lang="en-US" altLang="zh-CN" sz="2800" smtClean="0">
                <a:solidFill>
                  <a:srgbClr val="FF3300"/>
                </a:solidFill>
              </a:rPr>
              <a:t>as president.</a:t>
            </a:r>
          </a:p>
        </p:txBody>
      </p:sp>
      <p:pic>
        <p:nvPicPr>
          <p:cNvPr id="46082" name="图片 30722" descr="QQ截图201412021616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5375" y="3357563"/>
            <a:ext cx="267335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占位符 31745"/>
          <p:cNvSpPr>
            <a:spLocks noGrp="1"/>
          </p:cNvSpPr>
          <p:nvPr>
            <p:ph type="body" idx="1"/>
          </p:nvPr>
        </p:nvSpPr>
        <p:spPr>
          <a:xfrm>
            <a:off x="517525" y="1341438"/>
            <a:ext cx="8086725" cy="4895850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/>
              <a:t>vacation 	n. 假期 </a:t>
            </a: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0066FF"/>
                </a:solidFill>
              </a:rPr>
              <a:t>我们今年该去哪里度假？</a:t>
            </a:r>
            <a:r>
              <a:rPr lang="zh-CN" altLang="en-US" sz="2800" b="1" smtClean="0"/>
              <a:t> </a:t>
            </a: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FF3300"/>
                </a:solidFill>
              </a:rPr>
              <a:t>Where should we go on vacation this </a:t>
            </a:r>
            <a:endParaRPr lang="en-US" altLang="zh-CN" sz="2800" b="1" smtClean="0">
              <a:solidFill>
                <a:srgbClr val="FF3300"/>
              </a:solidFill>
            </a:endParaRP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FF3300"/>
                </a:solidFill>
              </a:rPr>
              <a:t>year? </a:t>
            </a: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endParaRPr lang="zh-CN" altLang="en-US" sz="2800" b="1" smtClean="0"/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/>
              <a:t>schedule 	n. 日程安排</a:t>
            </a: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0066FF"/>
                </a:solidFill>
              </a:rPr>
              <a:t>你明天的日程安排如何?</a:t>
            </a:r>
          </a:p>
          <a:p>
            <a:pPr>
              <a:lnSpc>
                <a:spcPct val="105000"/>
              </a:lnSpc>
              <a:buFont typeface="Wingdings 2" pitchFamily="18" charset="2"/>
              <a:buNone/>
            </a:pPr>
            <a:r>
              <a:rPr lang="zh-CN" altLang="en-US" sz="2800" b="1" smtClean="0">
                <a:solidFill>
                  <a:srgbClr val="FF3300"/>
                </a:solidFill>
              </a:rPr>
              <a:t>What's your schedule for tomorrow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ocabulary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Vocabulary模板</Template>
  <TotalTime>0</TotalTime>
  <Words>1260</Words>
  <Application>WPS 演示</Application>
  <PresentationFormat>全屏显示(4:3)</PresentationFormat>
  <Paragraphs>159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41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Bodoni MT Black</vt:lpstr>
      <vt:lpstr>Vocabulary模板</vt:lpstr>
      <vt:lpstr>Vocabulary模板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10</cp:revision>
  <dcterms:created xsi:type="dcterms:W3CDTF">2017-05-27T01:40:58Z</dcterms:created>
  <dcterms:modified xsi:type="dcterms:W3CDTF">2018-07-05T06:14:24Z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