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8" r:id="rId12"/>
    <p:sldId id="270" r:id="rId13"/>
    <p:sldId id="271" r:id="rId14"/>
    <p:sldId id="269" r:id="rId15"/>
    <p:sldId id="275" r:id="rId16"/>
    <p:sldId id="267" r:id="rId1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-615315" y="241300"/>
            <a:ext cx="11360150" cy="4923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6000">
                <a:latin typeface="Times New Roman" panose="02020603050405020304" charset="0"/>
                <a:cs typeface="Times New Roman" panose="02020603050405020304" charset="0"/>
              </a:rPr>
              <a:t>Unit 1 Making friends        </a:t>
            </a:r>
            <a:endParaRPr lang="en-US" altLang="zh-CN" sz="6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5400">
                <a:latin typeface="Times New Roman" panose="02020603050405020304" charset="0"/>
                <a:cs typeface="Times New Roman" panose="02020603050405020304" charset="0"/>
              </a:rPr>
              <a:t>                           ----Grammar</a:t>
            </a:r>
            <a:endParaRPr lang="en-US" altLang="zh-CN" sz="54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     Part A: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Wh-questions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                     Part B: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Indefinite articles: a / an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8381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48335" y="315595"/>
            <a:ext cx="6224270" cy="7067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Part A: Wh-questions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361315" y="1395095"/>
            <a:ext cx="12436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We use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Wh-questions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to ask for information about someone or something.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爆炸形 1 6"/>
          <p:cNvSpPr/>
          <p:nvPr/>
        </p:nvSpPr>
        <p:spPr>
          <a:xfrm>
            <a:off x="648335" y="1884045"/>
            <a:ext cx="8928100" cy="5092065"/>
          </a:xfrm>
          <a:prstGeom prst="irregularSeal1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Wh-words</a:t>
            </a:r>
            <a:endParaRPr lang="en-US" altLang="zh-CN" sz="4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en-US" altLang="zh-CN" sz="4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(W-words&amp;H-words)</a:t>
            </a:r>
            <a:endParaRPr lang="en-US" altLang="zh-CN" sz="40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2459" y="-717469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06500" y="1122680"/>
            <a:ext cx="46018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name?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am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Why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 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Whose sister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Cici?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Tony?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1830" y="329565"/>
            <a:ext cx="370967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Work out the rule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95290" y="1110615"/>
            <a:ext cx="616267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you write?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 go?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Why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he always talk in class?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Whom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 chat with?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Whose book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Lucien read?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Where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 cat come from?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695815" y="3234055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329420" y="2814955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734300" y="1318895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214360" y="190754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960485" y="234823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23630" y="3800475"/>
            <a:ext cx="14376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5" name="矩形 6"/>
          <p:cNvSpPr/>
          <p:nvPr/>
        </p:nvSpPr>
        <p:spPr>
          <a:xfrm>
            <a:off x="1093788" y="4304983"/>
            <a:ext cx="7715250" cy="2436812"/>
          </a:xfrm>
          <a:prstGeom prst="rect">
            <a:avLst/>
          </a:prstGeom>
          <a:solidFill>
            <a:srgbClr val="DBEEF4"/>
          </a:solidFill>
          <a:ln w="25400" cap="flat" cmpd="sng">
            <a:solidFill>
              <a:srgbClr val="385D8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9221" name="Rectangle 5"/>
          <p:cNvSpPr/>
          <p:nvPr/>
        </p:nvSpPr>
        <p:spPr>
          <a:xfrm>
            <a:off x="1206500" y="4471353"/>
            <a:ext cx="7812088" cy="19383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can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words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 the verb</a:t>
            </a:r>
            <a:endParaRPr lang="en-US" altLang="zh-CN" sz="1200" dirty="0">
              <a:latin typeface="Arial" panose="020B0604020202020204" pitchFamily="34" charset="0"/>
            </a:endParaRPr>
          </a:p>
          <a:p>
            <a:pPr algn="l"/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  to be (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e.g.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am_______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).</a:t>
            </a:r>
            <a:endParaRPr lang="en-US" altLang="zh-CN" sz="2400" dirty="0">
              <a:solidFill>
                <a:srgbClr val="231F20"/>
              </a:solidFill>
              <a:latin typeface="Calibri" panose="020F0502020204030204" charset="0"/>
            </a:endParaRPr>
          </a:p>
          <a:p>
            <a:pPr algn="l"/>
            <a:endParaRPr lang="en-US" altLang="zh-CN" sz="2400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use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or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 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to make</a:t>
            </a:r>
            <a:endParaRPr lang="en-US" altLang="zh-CN" sz="1200" dirty="0">
              <a:latin typeface="Arial" panose="020B0604020202020204" pitchFamily="34" charset="0"/>
            </a:endParaRPr>
          </a:p>
          <a:p>
            <a:pPr algn="l"/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 other verbs.</a:t>
            </a: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10248" name="TextBox 8"/>
          <p:cNvSpPr txBox="1"/>
          <p:nvPr/>
        </p:nvSpPr>
        <p:spPr>
          <a:xfrm>
            <a:off x="3353435" y="4878705"/>
            <a:ext cx="8572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Box 9"/>
          <p:cNvSpPr txBox="1"/>
          <p:nvPr/>
        </p:nvSpPr>
        <p:spPr>
          <a:xfrm>
            <a:off x="5002848" y="4878705"/>
            <a:ext cx="990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are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TextBox 10"/>
          <p:cNvSpPr txBox="1"/>
          <p:nvPr/>
        </p:nvSpPr>
        <p:spPr>
          <a:xfrm>
            <a:off x="2753360" y="5599430"/>
            <a:ext cx="9096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TextBox 11"/>
          <p:cNvSpPr txBox="1"/>
          <p:nvPr/>
        </p:nvSpPr>
        <p:spPr>
          <a:xfrm>
            <a:off x="4048760" y="5599430"/>
            <a:ext cx="14001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does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0" grpId="0"/>
      <p:bldP spid="8" grpId="0"/>
      <p:bldP spid="14" grpId="0"/>
      <p:bldP spid="10248" grpId="0" bldLvl="0"/>
      <p:bldP spid="10249" grpId="0" bldLvl="0"/>
      <p:bldP spid="10250" grpId="0" bldLvl="0"/>
      <p:bldP spid="10251" grpId="0" bldLvl="0"/>
      <p:bldP spid="15" grpId="0" bldLvl="0" animBg="1"/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855"/>
            <a:ext cx="12192000" cy="69568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66700" y="830580"/>
            <a:ext cx="6701790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am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I? I ask myself.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far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it from your home to school?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many books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much water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there?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big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house?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wide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the Pearl river?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old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elder sister?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700" y="185420"/>
            <a:ext cx="370967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Work out the rule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29250" y="499110"/>
            <a:ext cx="962723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she do?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often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sister swim?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long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you live in US?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How soon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will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your mother come back?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54695" y="170180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80930" y="119761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57465" y="694055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080625" y="2195830"/>
            <a:ext cx="9721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________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15" name="矩形 6"/>
          <p:cNvSpPr/>
          <p:nvPr/>
        </p:nvSpPr>
        <p:spPr>
          <a:xfrm>
            <a:off x="5305425" y="3591560"/>
            <a:ext cx="6743700" cy="2436495"/>
          </a:xfrm>
          <a:prstGeom prst="rect">
            <a:avLst/>
          </a:prstGeom>
          <a:solidFill>
            <a:srgbClr val="DBEEF4"/>
          </a:solidFill>
          <a:ln w="25400" cap="flat" cmpd="sng">
            <a:solidFill>
              <a:srgbClr val="385D8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solidFill>
                <a:srgbClr val="FFFFFF"/>
              </a:solidFill>
              <a:latin typeface="Calibri" panose="020F0502020204030204" charset="0"/>
            </a:endParaRPr>
          </a:p>
        </p:txBody>
      </p:sp>
      <p:sp>
        <p:nvSpPr>
          <p:cNvPr id="9221" name="Rectangle 5"/>
          <p:cNvSpPr/>
          <p:nvPr/>
        </p:nvSpPr>
        <p:spPr>
          <a:xfrm>
            <a:off x="5429250" y="3840798"/>
            <a:ext cx="72440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can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words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 the verb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to be (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e.g.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am_______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and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 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).</a:t>
            </a:r>
            <a:endParaRPr lang="en-US" altLang="zh-CN" sz="2400" dirty="0">
              <a:solidFill>
                <a:srgbClr val="231F20"/>
              </a:solidFill>
              <a:latin typeface="Calibri" panose="020F0502020204030204" charset="0"/>
            </a:endParaRPr>
          </a:p>
          <a:p>
            <a:pPr algn="l"/>
            <a:endParaRPr lang="en-US" altLang="zh-CN" sz="2400" dirty="0">
              <a:solidFill>
                <a:srgbClr val="231F20"/>
              </a:solidFill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We use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or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_______ 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to make </a:t>
            </a:r>
            <a:r>
              <a:rPr lang="en-US" altLang="zh-CN" sz="2400" i="1" dirty="0">
                <a:solidFill>
                  <a:srgbClr val="231F20"/>
                </a:solidFill>
                <a:latin typeface="Calibri" panose="020F0502020204030204" charset="0"/>
              </a:rPr>
              <a:t>Wh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-</a:t>
            </a:r>
            <a:r>
              <a:rPr lang="en-US" altLang="zh-CN" sz="2400" b="1" dirty="0">
                <a:solidFill>
                  <a:srgbClr val="231F20"/>
                </a:solidFill>
                <a:latin typeface="Calibri" panose="020F0502020204030204" charset="0"/>
              </a:rPr>
              <a:t>questions</a:t>
            </a:r>
            <a:r>
              <a:rPr lang="en-US" altLang="zh-CN" sz="2400" dirty="0">
                <a:solidFill>
                  <a:srgbClr val="231F20"/>
                </a:solidFill>
                <a:latin typeface="Calibri" panose="020F0502020204030204" charset="0"/>
              </a:rPr>
              <a:t> with other verbs.</a:t>
            </a: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10248" name="TextBox 8"/>
          <p:cNvSpPr txBox="1"/>
          <p:nvPr/>
        </p:nvSpPr>
        <p:spPr>
          <a:xfrm>
            <a:off x="8056245" y="4216400"/>
            <a:ext cx="85725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Box 9"/>
          <p:cNvSpPr txBox="1"/>
          <p:nvPr/>
        </p:nvSpPr>
        <p:spPr>
          <a:xfrm>
            <a:off x="9560243" y="4216400"/>
            <a:ext cx="990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are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TextBox 10"/>
          <p:cNvSpPr txBox="1"/>
          <p:nvPr/>
        </p:nvSpPr>
        <p:spPr>
          <a:xfrm>
            <a:off x="6959600" y="4937125"/>
            <a:ext cx="9096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TextBox 11"/>
          <p:cNvSpPr txBox="1"/>
          <p:nvPr/>
        </p:nvSpPr>
        <p:spPr>
          <a:xfrm>
            <a:off x="8255000" y="4937125"/>
            <a:ext cx="14001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does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7" grpId="0"/>
      <p:bldP spid="8" grpId="0"/>
      <p:bldP spid="15" grpId="0" bldLvl="0" animBg="1"/>
      <p:bldP spid="9221" grpId="0"/>
      <p:bldP spid="10248" grpId="0" bldLvl="0"/>
      <p:bldP spid="10249" grpId="0" bldLvl="0"/>
      <p:bldP spid="10250" grpId="0" bldLvl="0"/>
      <p:bldP spid="10251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35610" y="-53975"/>
            <a:ext cx="3524250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Group work in 4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9555" y="591185"/>
            <a:ext cx="86760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Making an interview (one reporter and three leaders)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8" name="图片 7" descr="515f631b278c2145a0ba1034b84ed38d_t0118832eead6b449c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2485" y="1122680"/>
            <a:ext cx="1719580" cy="1819275"/>
          </a:xfrm>
          <a:prstGeom prst="rect">
            <a:avLst/>
          </a:prstGeom>
        </p:spPr>
      </p:pic>
      <p:pic>
        <p:nvPicPr>
          <p:cNvPr id="10" name="图片 9" descr="05f0dd90e752b888b3ac6567e98daba2_t01a56f50321804c8e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10" y="3272155"/>
            <a:ext cx="1939925" cy="1640205"/>
          </a:xfrm>
          <a:prstGeom prst="ellipse">
            <a:avLst/>
          </a:prstGeom>
        </p:spPr>
      </p:pic>
      <p:pic>
        <p:nvPicPr>
          <p:cNvPr id="12" name="图片 11" descr="6cefb6d1fc3a110aab023ff61635695f_t01307d60073add84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" y="1360805"/>
            <a:ext cx="2284095" cy="1911350"/>
          </a:xfrm>
          <a:prstGeom prst="star7">
            <a:avLst/>
          </a:prstGeom>
        </p:spPr>
      </p:pic>
      <p:pic>
        <p:nvPicPr>
          <p:cNvPr id="14" name="图片 13" descr="3343d4bde67b1271ab8ffec912c23b55_t01173f00fa5986e94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9215" y="4651375"/>
            <a:ext cx="4533900" cy="2641600"/>
          </a:xfrm>
          <a:prstGeom prst="irregularSeal2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401695" y="1122680"/>
            <a:ext cx="5873115" cy="30460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Reporter: Hi, 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Xi J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inping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Trump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Elizabeth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:...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Thank you!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8" name="表格 17"/>
          <p:cNvGraphicFramePr/>
          <p:nvPr/>
        </p:nvGraphicFramePr>
        <p:xfrm>
          <a:off x="5725160" y="3757295"/>
          <a:ext cx="3200400" cy="299148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214245"/>
                <a:gridCol w="986155"/>
              </a:tblGrid>
              <a:tr h="49085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Evaluation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（评价）</a:t>
                      </a:r>
                      <a:endParaRPr lang="en-US" altLang="zh-CN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4902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content 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内容）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3’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51181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volume(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音量）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ntonation（语音语调）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3'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  <a:tr h="8585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teamwork(</a:t>
                      </a:r>
                      <a:r>
                        <a:rPr lang="zh-CN" altLang="en-US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团队合作）</a:t>
                      </a:r>
                      <a:endParaRPr lang="zh-CN" altLang="en-US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2’</a:t>
                      </a:r>
                      <a:endParaRPr lang="en-US" altLang="zh-CN" sz="1800" b="1" dirty="0" smtClean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solidFill>
                      <a:srgbClr val="33CCFF">
                        <a:alpha val="21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934" y="-692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66700" y="185420"/>
            <a:ext cx="293433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More practice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47" name="Rectangle 3"/>
          <p:cNvSpPr>
            <a:spLocks noGrp="1"/>
          </p:cNvSpPr>
          <p:nvPr/>
        </p:nvSpPr>
        <p:spPr>
          <a:xfrm>
            <a:off x="266700" y="1075690"/>
            <a:ext cx="8761413" cy="58674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1. He is </a:t>
            </a:r>
            <a:r>
              <a:rPr lang="zh-CN" altLang="en-US" sz="2400" u="sng" dirty="0"/>
              <a:t>my </a:t>
            </a:r>
            <a:r>
              <a:rPr lang="zh-CN" altLang="en-US" sz="2400" dirty="0"/>
              <a:t>brother.                   ______ brother is he?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2.  The bike </a:t>
            </a:r>
            <a:r>
              <a:rPr lang="zh-CN" altLang="en-US" sz="2400" u="sng" dirty="0"/>
              <a:t>under the tree </a:t>
            </a:r>
            <a:r>
              <a:rPr lang="zh-CN" altLang="en-US" sz="2400" dirty="0"/>
              <a:t>is mine.        _______car is yours? 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3. The car is </a:t>
            </a:r>
            <a:r>
              <a:rPr lang="zh-CN" altLang="en-US" sz="2400" u="sng" dirty="0"/>
              <a:t>under the tree.</a:t>
            </a:r>
            <a:r>
              <a:rPr lang="zh-CN" altLang="en-US" sz="2400" dirty="0"/>
              <a:t>        ______ is your car ?            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4. My father is </a:t>
            </a:r>
            <a:r>
              <a:rPr lang="zh-CN" altLang="en-US" sz="2400" u="sng" dirty="0"/>
              <a:t>a worker</a:t>
            </a:r>
            <a:r>
              <a:rPr lang="zh-CN" altLang="en-US" sz="2400" dirty="0"/>
              <a:t>.             ______ is your father 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5. The girl is </a:t>
            </a:r>
            <a:r>
              <a:rPr lang="zh-CN" altLang="en-US" sz="2400" u="sng" dirty="0"/>
              <a:t>sixteen years old</a:t>
            </a:r>
            <a:r>
              <a:rPr lang="zh-CN" altLang="en-US" sz="2400" dirty="0"/>
              <a:t>.   _____ ______ is the girl?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6. It's</a:t>
            </a:r>
            <a:r>
              <a:rPr lang="zh-CN" altLang="en-US" sz="2400" u="sng" dirty="0"/>
              <a:t> twelve o'clock</a:t>
            </a:r>
            <a:r>
              <a:rPr lang="zh-CN" altLang="en-US" sz="2400" dirty="0"/>
              <a:t>.                 ______  ______is it ? </a:t>
            </a:r>
            <a:endParaRPr lang="zh-CN" altLang="en-US" sz="20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7.It's </a:t>
            </a:r>
            <a:r>
              <a:rPr lang="zh-CN" altLang="en-US" sz="2400" u="sng" dirty="0"/>
              <a:t>Sunday</a:t>
            </a:r>
            <a:r>
              <a:rPr lang="zh-CN" altLang="en-US" sz="2400" dirty="0"/>
              <a:t> today.                 ______  _____ is it today ?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8.She likes </a:t>
            </a:r>
            <a:r>
              <a:rPr lang="zh-CN" altLang="en-US" sz="2400" u="sng" dirty="0"/>
              <a:t>purple</a:t>
            </a:r>
            <a:r>
              <a:rPr lang="zh-CN" altLang="en-US" sz="2400" dirty="0"/>
              <a:t> best.      _____  _____ does she like best?</a:t>
            </a:r>
            <a:endParaRPr lang="zh-CN" altLang="en-US" sz="2400" dirty="0"/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/>
              <a:t>9. She goes to work by car.  _____ does she go to work?</a:t>
            </a:r>
            <a:endParaRPr lang="zh-CN" altLang="en-US" sz="2400" dirty="0"/>
          </a:p>
        </p:txBody>
      </p:sp>
      <p:sp>
        <p:nvSpPr>
          <p:cNvPr id="24" name="Text Box 4"/>
          <p:cNvSpPr txBox="1"/>
          <p:nvPr/>
        </p:nvSpPr>
        <p:spPr>
          <a:xfrm>
            <a:off x="4730750" y="1122363"/>
            <a:ext cx="1371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Whose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Text Box 5"/>
          <p:cNvSpPr txBox="1"/>
          <p:nvPr/>
        </p:nvSpPr>
        <p:spPr>
          <a:xfrm>
            <a:off x="5902325" y="1792605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Which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" name="Text Box 6"/>
          <p:cNvSpPr txBox="1"/>
          <p:nvPr/>
        </p:nvSpPr>
        <p:spPr>
          <a:xfrm>
            <a:off x="4888230" y="2413635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Where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" name="Text Box 7"/>
          <p:cNvSpPr txBox="1"/>
          <p:nvPr/>
        </p:nvSpPr>
        <p:spPr>
          <a:xfrm>
            <a:off x="4888230" y="3084830"/>
            <a:ext cx="1371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" name="Text Box 8"/>
          <p:cNvSpPr txBox="1"/>
          <p:nvPr/>
        </p:nvSpPr>
        <p:spPr>
          <a:xfrm>
            <a:off x="5105400" y="368554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How  old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" name="Text Box 9"/>
          <p:cNvSpPr txBox="1"/>
          <p:nvPr/>
        </p:nvSpPr>
        <p:spPr>
          <a:xfrm>
            <a:off x="4995545" y="4283393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 time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" name="Text Box 10"/>
          <p:cNvSpPr txBox="1"/>
          <p:nvPr/>
        </p:nvSpPr>
        <p:spPr>
          <a:xfrm>
            <a:off x="4800600" y="491871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 day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" name="Text Box 11"/>
          <p:cNvSpPr txBox="1"/>
          <p:nvPr/>
        </p:nvSpPr>
        <p:spPr>
          <a:xfrm>
            <a:off x="4278630" y="5553710"/>
            <a:ext cx="198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What  color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" name="Text Box 12"/>
          <p:cNvSpPr txBox="1"/>
          <p:nvPr/>
        </p:nvSpPr>
        <p:spPr>
          <a:xfrm>
            <a:off x="4495800" y="6147753"/>
            <a:ext cx="1981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How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/>
      <p:bldP spid="25" grpId="0" bldLvl="0"/>
      <p:bldP spid="26" grpId="0" bldLvl="0"/>
      <p:bldP spid="27" grpId="0" bldLvl="0"/>
      <p:bldP spid="28" grpId="0" bldLvl="0"/>
      <p:bldP spid="29" grpId="0" bldLvl="0"/>
      <p:bldP spid="30" grpId="0" bldLvl="0"/>
      <p:bldP spid="31" grpId="0" bldLvl="0"/>
      <p:bldP spid="32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sz="20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8195" name="Rectangle 3"/>
          <p:cNvSpPr>
            <a:spLocks noGrp="1" noChangeArrowheads="1"/>
          </p:cNvSpPr>
          <p:nvPr/>
        </p:nvSpPr>
        <p:spPr>
          <a:xfrm>
            <a:off x="-71437" y="1068388"/>
            <a:ext cx="9215438" cy="55626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10. These pens is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only 20 yuan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  ____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____are these pens?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11.There is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a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computer in the room.   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computers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in the room?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12.I go to the library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once a week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____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do you go to the library?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13. I will be back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in an hour</a:t>
            </a:r>
            <a:r>
              <a:rPr kumimoji="0" lang="zh-CN" altLang="en-US" sz="2000" b="0" i="0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.</a:t>
            </a:r>
            <a:endParaRPr kumimoji="0" lang="zh-CN" altLang="en-US" sz="2000" b="0" i="0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    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___ will you be back?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14. My home is </a:t>
            </a:r>
            <a:r>
              <a:rPr kumimoji="0" lang="zh-CN" altLang="en-US" sz="2000" b="1" i="0" u="sng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 miles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away from my school.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____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 ___</a:t>
            </a:r>
            <a:r>
              <a:rPr kumimoji="0" lang="en-US" altLang="zh-CN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</a:t>
            </a:r>
            <a:r>
              <a:rPr kumimoji="0" lang="zh-CN" altLang="en-US" sz="2000" b="0" i="0" u="none" strike="noStrike" cap="none" spc="0" normalizeH="0" baseline="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__ is your home away from your school?</a:t>
            </a: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2000" b="0" i="0" u="none" strike="noStrike" cap="none" spc="0" normalizeH="0" baseline="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616585" y="4324350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soon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4313238" y="2323465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are     there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8" name="Text Box 6"/>
          <p:cNvSpPr txBox="1"/>
          <p:nvPr/>
        </p:nvSpPr>
        <p:spPr>
          <a:xfrm>
            <a:off x="616268" y="3324225"/>
            <a:ext cx="2360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often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537210" y="2323465"/>
            <a:ext cx="2663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many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714693" y="5346700"/>
            <a:ext cx="198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 far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201" name="Text Box 9"/>
          <p:cNvSpPr txBox="1"/>
          <p:nvPr/>
        </p:nvSpPr>
        <p:spPr>
          <a:xfrm>
            <a:off x="714693" y="1330960"/>
            <a:ext cx="2262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How     much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700" y="185420"/>
            <a:ext cx="293433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More practice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/>
      <p:bldP spid="8197" grpId="0" bldLvl="0"/>
      <p:bldP spid="8198" grpId="0" bldLvl="0"/>
      <p:bldP spid="8199" grpId="0" bldLvl="0"/>
      <p:bldP spid="8200" grpId="0" bldLvl="0"/>
      <p:bldP spid="8201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0704" y="-713659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48335" y="315595"/>
            <a:ext cx="8293735" cy="7067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Part B: (In)definite articles: a / an&amp; the 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2805" y="1316355"/>
            <a:ext cx="62153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Indefinite articles : </a:t>
            </a:r>
            <a:r>
              <a:rPr lang="zh-CN" altLang="en-US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不定冠词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&amp;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an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0255" y="2132330"/>
            <a:ext cx="128524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1" hangingPunct="1">
              <a:lnSpc>
                <a:spcPct val="80000"/>
              </a:lnSpc>
              <a:buNone/>
            </a:pP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(1)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oy,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omputer,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f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ootball team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zh-CN" altLang="en-US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t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eacher,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nit,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v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iolin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en-US" altLang="zh-CN" sz="4000" b="1" dirty="0">
              <a:solidFill>
                <a:srgbClr val="990099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4000" b="1" dirty="0">
                <a:solidFill>
                  <a:srgbClr val="990099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Text Box 6"/>
          <p:cNvSpPr txBox="1"/>
          <p:nvPr/>
        </p:nvSpPr>
        <p:spPr>
          <a:xfrm>
            <a:off x="3374708" y="2645093"/>
            <a:ext cx="6165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[k]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0" name="Text Box 7"/>
          <p:cNvSpPr txBox="1"/>
          <p:nvPr/>
        </p:nvSpPr>
        <p:spPr>
          <a:xfrm>
            <a:off x="5996623" y="2645093"/>
            <a:ext cx="5372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[f]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1" name="Text Box 8"/>
          <p:cNvSpPr txBox="1"/>
          <p:nvPr/>
        </p:nvSpPr>
        <p:spPr>
          <a:xfrm>
            <a:off x="1926908" y="2645093"/>
            <a:ext cx="6362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[b]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2" name="Text Box 9"/>
          <p:cNvSpPr txBox="1"/>
          <p:nvPr/>
        </p:nvSpPr>
        <p:spPr>
          <a:xfrm>
            <a:off x="4126230" y="3602355"/>
            <a:ext cx="8534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j</a:t>
            </a:r>
            <a:r>
              <a:rPr lang="en-US" altLang="zh-CN" sz="2800" b="1" dirty="0">
                <a:latin typeface="Arial" panose="020B0604020202020204" pitchFamily="34" charset="0"/>
              </a:rPr>
              <a:t>u:]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3" name="Text Box 10"/>
          <p:cNvSpPr txBox="1"/>
          <p:nvPr/>
        </p:nvSpPr>
        <p:spPr>
          <a:xfrm>
            <a:off x="5574665" y="3602355"/>
            <a:ext cx="6165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[v]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4" name="Text Box 11"/>
          <p:cNvSpPr txBox="1"/>
          <p:nvPr/>
        </p:nvSpPr>
        <p:spPr>
          <a:xfrm>
            <a:off x="1922145" y="3667760"/>
            <a:ext cx="5372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[t]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2805" y="4822825"/>
            <a:ext cx="1185608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80000"/>
              </a:lnSpc>
            </a:pPr>
            <a:r>
              <a:rPr lang="en-US" altLang="zh-CN" sz="4000" b="1" dirty="0">
                <a:solidFill>
                  <a:srgbClr val="990099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rules </a:t>
            </a:r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endParaRPr lang="en-US" altLang="zh-CN" sz="4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lnSpc>
                <a:spcPct val="80000"/>
              </a:lnSpc>
            </a:pP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(1)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 + n. 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(beginning with 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consonant</a:t>
            </a:r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sounds 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辅音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19460" name="Rectangle 4"/>
          <p:cNvSpPr>
            <a:spLocks noGrp="1"/>
          </p:cNvSpPr>
          <p:nvPr/>
        </p:nvSpPr>
        <p:spPr>
          <a:xfrm>
            <a:off x="304800" y="533400"/>
            <a:ext cx="8534400" cy="55626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None/>
            </a:pPr>
            <a:endParaRPr lang="en-US" altLang="zh-CN" sz="2400" dirty="0"/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3600" b="1" dirty="0">
                <a:solidFill>
                  <a:srgbClr val="0000FF"/>
                </a:solidFill>
              </a:rPr>
              <a:t>	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pple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i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ce cream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	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e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gg 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o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ld book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h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our 		</a:t>
            </a:r>
            <a:r>
              <a:rPr lang="zh-CN" altLang="en-US" sz="4000" dirty="0">
                <a:latin typeface="Times New Roman" panose="02020603050405020304" charset="0"/>
                <a:cs typeface="Times New Roman" panose="02020603050405020304" charset="0"/>
              </a:rPr>
              <a:t>     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 </a:t>
            </a:r>
            <a:r>
              <a:rPr lang="en-US" altLang="zh-CN" sz="4000" b="1" u="sng" dirty="0">
                <a:latin typeface="Times New Roman" panose="02020603050405020304" charset="0"/>
                <a:cs typeface="Times New Roman" panose="02020603050405020304" charset="0"/>
              </a:rPr>
              <a:t>u</a:t>
            </a:r>
            <a:r>
              <a:rPr lang="en-US" altLang="zh-CN" sz="4000" dirty="0">
                <a:latin typeface="Times New Roman" panose="02020603050405020304" charset="0"/>
                <a:cs typeface="Times New Roman" panose="02020603050405020304" charset="0"/>
              </a:rPr>
              <a:t>mbrella</a:t>
            </a:r>
            <a:endParaRPr lang="en-US" altLang="zh-CN" sz="4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2800" b="1" dirty="0"/>
              <a:t>Summary</a:t>
            </a:r>
            <a:r>
              <a:rPr lang="zh-CN" altLang="en-US" sz="2800" b="1" dirty="0"/>
              <a:t>：</a:t>
            </a:r>
            <a:endParaRPr lang="en-US" altLang="zh-CN" sz="2800" b="1" dirty="0"/>
          </a:p>
          <a:p>
            <a:pPr eaLnBrk="1" hangingPunct="1">
              <a:spcBef>
                <a:spcPct val="0"/>
              </a:spcBef>
              <a:spcAft>
                <a:spcPct val="100000"/>
              </a:spcAft>
              <a:buNone/>
            </a:pPr>
            <a:r>
              <a:rPr lang="en-US" altLang="zh-CN" sz="2800" b="1" dirty="0"/>
              <a:t>(2)</a:t>
            </a:r>
            <a:r>
              <a:rPr lang="en-US" altLang="zh-CN" sz="2800" b="1" dirty="0">
                <a:solidFill>
                  <a:srgbClr val="0000FF"/>
                </a:solidFill>
              </a:rPr>
              <a:t> an + n.</a:t>
            </a:r>
            <a:r>
              <a:rPr lang="en-US" altLang="zh-CN" sz="2800" dirty="0"/>
              <a:t> (beginning with </a:t>
            </a:r>
            <a:r>
              <a:rPr lang="en-US" altLang="zh-CN" sz="2800" b="1" dirty="0">
                <a:solidFill>
                  <a:srgbClr val="FF0000"/>
                </a:solidFill>
              </a:rPr>
              <a:t>vowel </a:t>
            </a:r>
            <a:r>
              <a:rPr lang="en-US" altLang="zh-CN" sz="2800" b="1" dirty="0"/>
              <a:t>sounds </a:t>
            </a:r>
            <a:r>
              <a:rPr lang="zh-CN" altLang="en-US" sz="2800" dirty="0">
                <a:solidFill>
                  <a:srgbClr val="FF0000"/>
                </a:solidFill>
              </a:rPr>
              <a:t>元音）</a:t>
            </a:r>
            <a:endParaRPr lang="en-US" altLang="zh-CN" sz="2800" dirty="0"/>
          </a:p>
        </p:txBody>
      </p:sp>
      <p:sp>
        <p:nvSpPr>
          <p:cNvPr id="19462" name="Text Box 6"/>
          <p:cNvSpPr txBox="1"/>
          <p:nvPr/>
        </p:nvSpPr>
        <p:spPr>
          <a:xfrm>
            <a:off x="5288915" y="1494155"/>
            <a:ext cx="8699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Arial" panose="020B0604020202020204" pitchFamily="34" charset="0"/>
              </a:rPr>
              <a:t>[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ai</a:t>
            </a:r>
            <a:r>
              <a:rPr lang="en-US" altLang="zh-CN" sz="3600" b="1" dirty="0">
                <a:latin typeface="Arial" panose="020B0604020202020204" pitchFamily="34" charset="0"/>
              </a:rPr>
              <a:t>]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200785" y="2750820"/>
            <a:ext cx="73818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Arial" panose="020B0604020202020204" pitchFamily="34" charset="0"/>
              </a:rPr>
              <a:t>[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r>
              <a:rPr lang="en-US" altLang="zh-CN" sz="3600" b="1" dirty="0">
                <a:latin typeface="Arial" panose="020B0604020202020204" pitchFamily="34" charset="0"/>
              </a:rPr>
              <a:t>]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995998" y="3995738"/>
            <a:ext cx="1147762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i="1" dirty="0">
                <a:latin typeface="Arial" panose="020B0604020202020204" pitchFamily="34" charset="0"/>
              </a:rPr>
              <a:t>[</a:t>
            </a:r>
            <a:r>
              <a:rPr lang="zh-CN" altLang="en-US" sz="3600" b="1" i="1" dirty="0">
                <a:solidFill>
                  <a:srgbClr val="FF0000"/>
                </a:solidFill>
                <a:latin typeface="Arial" panose="020B0604020202020204" pitchFamily="34" charset="0"/>
              </a:rPr>
              <a:t>au</a:t>
            </a:r>
            <a:r>
              <a:rPr lang="zh-CN" altLang="en-US" sz="3600" b="1" i="1" dirty="0">
                <a:latin typeface="Arial" panose="020B0604020202020204" pitchFamily="34" charset="0"/>
              </a:rPr>
              <a:t>]</a:t>
            </a:r>
            <a:r>
              <a:rPr lang="en-US" altLang="zh-CN" sz="3600" b="1" i="1" dirty="0">
                <a:latin typeface="Arial" panose="020B0604020202020204" pitchFamily="34" charset="0"/>
              </a:rPr>
              <a:t> 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grpSp>
        <p:nvGrpSpPr>
          <p:cNvPr id="4" name="Group 9"/>
          <p:cNvGrpSpPr/>
          <p:nvPr/>
        </p:nvGrpSpPr>
        <p:grpSpPr>
          <a:xfrm>
            <a:off x="1070928" y="1471930"/>
            <a:ext cx="868345" cy="644525"/>
            <a:chOff x="0" y="0"/>
            <a:chExt cx="550" cy="406"/>
          </a:xfrm>
        </p:grpSpPr>
        <p:sp>
          <p:nvSpPr>
            <p:cNvPr id="18448" name="Text Box 10"/>
            <p:cNvSpPr txBox="1"/>
            <p:nvPr/>
          </p:nvSpPr>
          <p:spPr>
            <a:xfrm>
              <a:off x="0" y="0"/>
              <a:ext cx="550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   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9" name="Freeform 11"/>
            <p:cNvSpPr/>
            <p:nvPr/>
          </p:nvSpPr>
          <p:spPr>
            <a:xfrm>
              <a:off x="168" y="120"/>
              <a:ext cx="240" cy="192"/>
            </a:xfrm>
            <a:custGeom>
              <a:avLst/>
              <a:gdLst>
                <a:gd name="txL" fmla="*/ 0 w 872"/>
                <a:gd name="txT" fmla="*/ 0 h 752"/>
                <a:gd name="txR" fmla="*/ 872 w 872"/>
                <a:gd name="txB" fmla="*/ 752 h 752"/>
              </a:gdLst>
              <a:ahLst/>
              <a:cxnLst>
                <a:cxn ang="0">
                  <a:pos x="32" y="352"/>
                </a:cxn>
                <a:cxn ang="0">
                  <a:pos x="224" y="64"/>
                </a:cxn>
                <a:cxn ang="0">
                  <a:pos x="416" y="304"/>
                </a:cxn>
                <a:cxn ang="0">
                  <a:pos x="320" y="688"/>
                </a:cxn>
                <a:cxn ang="0">
                  <a:pos x="32" y="688"/>
                </a:cxn>
                <a:cxn ang="0">
                  <a:pos x="128" y="448"/>
                </a:cxn>
                <a:cxn ang="0">
                  <a:pos x="800" y="256"/>
                </a:cxn>
                <a:cxn ang="0">
                  <a:pos x="560" y="16"/>
                </a:cxn>
                <a:cxn ang="0">
                  <a:pos x="416" y="352"/>
                </a:cxn>
                <a:cxn ang="0">
                  <a:pos x="560" y="688"/>
                </a:cxn>
                <a:cxn ang="0">
                  <a:pos x="800" y="592"/>
                </a:cxn>
              </a:cxnLst>
              <a:rect l="txL" t="txT" r="txR" b="txB"/>
              <a:pathLst>
                <a:path w="872" h="752">
                  <a:moveTo>
                    <a:pt x="32" y="352"/>
                  </a:moveTo>
                  <a:cubicBezTo>
                    <a:pt x="96" y="212"/>
                    <a:pt x="160" y="72"/>
                    <a:pt x="224" y="64"/>
                  </a:cubicBezTo>
                  <a:cubicBezTo>
                    <a:pt x="288" y="56"/>
                    <a:pt x="400" y="200"/>
                    <a:pt x="416" y="304"/>
                  </a:cubicBezTo>
                  <a:cubicBezTo>
                    <a:pt x="432" y="408"/>
                    <a:pt x="384" y="624"/>
                    <a:pt x="320" y="688"/>
                  </a:cubicBezTo>
                  <a:cubicBezTo>
                    <a:pt x="256" y="752"/>
                    <a:pt x="64" y="728"/>
                    <a:pt x="32" y="688"/>
                  </a:cubicBezTo>
                  <a:cubicBezTo>
                    <a:pt x="0" y="648"/>
                    <a:pt x="0" y="520"/>
                    <a:pt x="128" y="448"/>
                  </a:cubicBezTo>
                  <a:cubicBezTo>
                    <a:pt x="256" y="376"/>
                    <a:pt x="728" y="328"/>
                    <a:pt x="800" y="256"/>
                  </a:cubicBezTo>
                  <a:cubicBezTo>
                    <a:pt x="872" y="184"/>
                    <a:pt x="624" y="0"/>
                    <a:pt x="560" y="16"/>
                  </a:cubicBezTo>
                  <a:cubicBezTo>
                    <a:pt x="496" y="32"/>
                    <a:pt x="416" y="240"/>
                    <a:pt x="416" y="352"/>
                  </a:cubicBezTo>
                  <a:cubicBezTo>
                    <a:pt x="416" y="464"/>
                    <a:pt x="496" y="648"/>
                    <a:pt x="560" y="688"/>
                  </a:cubicBezTo>
                  <a:cubicBezTo>
                    <a:pt x="624" y="728"/>
                    <a:pt x="760" y="608"/>
                    <a:pt x="800" y="592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5149215" y="2605405"/>
            <a:ext cx="1022350" cy="641350"/>
            <a:chOff x="0" y="0"/>
            <a:chExt cx="644" cy="404"/>
          </a:xfrm>
        </p:grpSpPr>
        <p:sp>
          <p:nvSpPr>
            <p:cNvPr id="18446" name="Text Box 13"/>
            <p:cNvSpPr txBox="1"/>
            <p:nvPr/>
          </p:nvSpPr>
          <p:spPr>
            <a:xfrm>
              <a:off x="0" y="0"/>
              <a:ext cx="6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</a:t>
              </a:r>
              <a:r>
                <a:rPr lang="en-US" altLang="zh-CN" sz="3600" b="1" i="1" dirty="0">
                  <a:solidFill>
                    <a:srgbClr val="FF0000"/>
                  </a:solidFill>
                  <a:latin typeface="Arial" panose="020B0604020202020204" pitchFamily="34" charset="0"/>
                </a:rPr>
                <a:t>  </a:t>
              </a:r>
              <a:r>
                <a:rPr lang="en-US" altLang="zh-CN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u</a:t>
              </a:r>
              <a:r>
                <a:rPr lang="en-US" altLang="zh-CN" sz="3600" b="1" dirty="0">
                  <a:latin typeface="Arial" panose="020B0604020202020204" pitchFamily="34" charset="0"/>
                </a:rPr>
                <a:t>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7" name="Freeform 14"/>
            <p:cNvSpPr/>
            <p:nvPr/>
          </p:nvSpPr>
          <p:spPr>
            <a:xfrm>
              <a:off x="208" y="164"/>
              <a:ext cx="108" cy="144"/>
            </a:xfrm>
            <a:custGeom>
              <a:avLst/>
              <a:gdLst>
                <a:gd name="txL" fmla="*/ 0 w 400"/>
                <a:gd name="txT" fmla="*/ 0 h 632"/>
                <a:gd name="txR" fmla="*/ 400 w 400"/>
                <a:gd name="txB" fmla="*/ 632 h 632"/>
              </a:gdLst>
              <a:ahLst/>
              <a:cxnLst>
                <a:cxn ang="0">
                  <a:pos x="8" y="216"/>
                </a:cxn>
                <a:cxn ang="0">
                  <a:pos x="152" y="24"/>
                </a:cxn>
                <a:cxn ang="0">
                  <a:pos x="296" y="72"/>
                </a:cxn>
                <a:cxn ang="0">
                  <a:pos x="392" y="216"/>
                </a:cxn>
                <a:cxn ang="0">
                  <a:pos x="344" y="552"/>
                </a:cxn>
                <a:cxn ang="0">
                  <a:pos x="56" y="600"/>
                </a:cxn>
                <a:cxn ang="0">
                  <a:pos x="56" y="360"/>
                </a:cxn>
                <a:cxn ang="0">
                  <a:pos x="392" y="312"/>
                </a:cxn>
              </a:cxnLst>
              <a:rect l="txL" t="txT" r="txR" b="txB"/>
              <a:pathLst>
                <a:path w="400" h="632">
                  <a:moveTo>
                    <a:pt x="8" y="216"/>
                  </a:moveTo>
                  <a:cubicBezTo>
                    <a:pt x="56" y="132"/>
                    <a:pt x="104" y="48"/>
                    <a:pt x="152" y="24"/>
                  </a:cubicBezTo>
                  <a:cubicBezTo>
                    <a:pt x="200" y="0"/>
                    <a:pt x="256" y="40"/>
                    <a:pt x="296" y="72"/>
                  </a:cubicBezTo>
                  <a:cubicBezTo>
                    <a:pt x="336" y="104"/>
                    <a:pt x="384" y="136"/>
                    <a:pt x="392" y="216"/>
                  </a:cubicBezTo>
                  <a:cubicBezTo>
                    <a:pt x="400" y="296"/>
                    <a:pt x="400" y="488"/>
                    <a:pt x="344" y="552"/>
                  </a:cubicBezTo>
                  <a:cubicBezTo>
                    <a:pt x="288" y="616"/>
                    <a:pt x="104" y="632"/>
                    <a:pt x="56" y="600"/>
                  </a:cubicBezTo>
                  <a:cubicBezTo>
                    <a:pt x="8" y="568"/>
                    <a:pt x="0" y="408"/>
                    <a:pt x="56" y="360"/>
                  </a:cubicBezTo>
                  <a:cubicBezTo>
                    <a:pt x="112" y="312"/>
                    <a:pt x="336" y="320"/>
                    <a:pt x="392" y="312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" name="Group 15"/>
          <p:cNvGrpSpPr/>
          <p:nvPr/>
        </p:nvGrpSpPr>
        <p:grpSpPr>
          <a:xfrm>
            <a:off x="5193665" y="3996055"/>
            <a:ext cx="742950" cy="641350"/>
            <a:chOff x="0" y="0"/>
            <a:chExt cx="468" cy="404"/>
          </a:xfrm>
        </p:grpSpPr>
        <p:sp>
          <p:nvSpPr>
            <p:cNvPr id="18444" name="Text Box 16"/>
            <p:cNvSpPr txBox="1"/>
            <p:nvPr/>
          </p:nvSpPr>
          <p:spPr>
            <a:xfrm>
              <a:off x="0" y="0"/>
              <a:ext cx="46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600" b="1" dirty="0">
                  <a:latin typeface="Arial" panose="020B0604020202020204" pitchFamily="34" charset="0"/>
                </a:rPr>
                <a:t>[  ]</a:t>
              </a:r>
              <a:endParaRPr lang="en-US" altLang="zh-CN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8445" name="Freeform 17"/>
            <p:cNvSpPr/>
            <p:nvPr/>
          </p:nvSpPr>
          <p:spPr>
            <a:xfrm>
              <a:off x="164" y="144"/>
              <a:ext cx="144" cy="144"/>
            </a:xfrm>
            <a:custGeom>
              <a:avLst/>
              <a:gdLst>
                <a:gd name="txL" fmla="*/ 0 w 576"/>
                <a:gd name="txT" fmla="*/ 0 h 576"/>
                <a:gd name="txR" fmla="*/ 576 w 576"/>
                <a:gd name="txB" fmla="*/ 576 h 576"/>
              </a:gdLst>
              <a:ahLst/>
              <a:cxnLst>
                <a:cxn ang="0">
                  <a:pos x="0" y="576"/>
                </a:cxn>
                <a:cxn ang="0">
                  <a:pos x="288" y="0"/>
                </a:cxn>
                <a:cxn ang="0">
                  <a:pos x="576" y="576"/>
                </a:cxn>
              </a:cxnLst>
              <a:rect l="txL" t="txT" r="txR" b="txB"/>
              <a:pathLst>
                <a:path w="576" h="576">
                  <a:moveTo>
                    <a:pt x="0" y="576"/>
                  </a:moveTo>
                  <a:cubicBezTo>
                    <a:pt x="96" y="288"/>
                    <a:pt x="192" y="0"/>
                    <a:pt x="288" y="0"/>
                  </a:cubicBezTo>
                  <a:cubicBezTo>
                    <a:pt x="384" y="0"/>
                    <a:pt x="480" y="288"/>
                    <a:pt x="576" y="576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0">
                                            <p:txEl>
                                              <p:charRg st="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9460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9460">
                                            <p:txEl>
                                              <p:charRg st="6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9460">
                                            <p:txEl>
                                              <p:charRg st="90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9460">
                                            <p:txEl>
                                              <p:charRg st="94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/>
      <p:bldP spid="19462" grpId="0"/>
      <p:bldP spid="19463" grpId="0"/>
      <p:bldP spid="194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19460" name="Rectangle 4"/>
          <p:cNvSpPr>
            <a:spLocks noGrp="1"/>
          </p:cNvSpPr>
          <p:nvPr/>
        </p:nvSpPr>
        <p:spPr>
          <a:xfrm>
            <a:off x="457200" y="1600200"/>
            <a:ext cx="10793095" cy="49231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 boy         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2.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teacher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_____computer  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 4.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unit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5.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_____football team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6.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violin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7.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_____apple     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8.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ice cream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9.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_____egg	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10.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old book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11.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_____hour		  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12. 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______ umbrella</a:t>
            </a:r>
            <a:endParaRPr lang="zh-CN" altLang="en-US" dirty="0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  <a:sym typeface="Times New Roman" panose="02020603050405020304" charset="0"/>
            </a:endParaRPr>
          </a:p>
        </p:txBody>
      </p:sp>
      <p:sp>
        <p:nvSpPr>
          <p:cNvPr id="20495" name="Text Box 15"/>
          <p:cNvSpPr txBox="1"/>
          <p:nvPr/>
        </p:nvSpPr>
        <p:spPr>
          <a:xfrm>
            <a:off x="1447800" y="594360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0496" name="Text Box 16"/>
          <p:cNvSpPr txBox="1"/>
          <p:nvPr/>
        </p:nvSpPr>
        <p:spPr>
          <a:xfrm>
            <a:off x="5791200" y="594360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1286510" y="17227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5858510" y="17227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1286510" y="25911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6010910" y="25911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9" name="Text Box 9"/>
          <p:cNvSpPr txBox="1"/>
          <p:nvPr/>
        </p:nvSpPr>
        <p:spPr>
          <a:xfrm>
            <a:off x="1286510" y="34293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1210310" y="42675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5782310" y="423735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2" name="Text Box 13"/>
          <p:cNvSpPr txBox="1"/>
          <p:nvPr/>
        </p:nvSpPr>
        <p:spPr>
          <a:xfrm>
            <a:off x="1210310" y="51057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3" name="Text Box 8"/>
          <p:cNvSpPr txBox="1"/>
          <p:nvPr/>
        </p:nvSpPr>
        <p:spPr>
          <a:xfrm>
            <a:off x="6075680" y="342931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4" name="Text Box 12"/>
          <p:cNvSpPr txBox="1"/>
          <p:nvPr/>
        </p:nvSpPr>
        <p:spPr>
          <a:xfrm>
            <a:off x="5858510" y="5036820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23" grpId="0"/>
      <p:bldP spid="10" grpId="0"/>
      <p:bldP spid="11" grpId="0"/>
      <p:bldP spid="12" grpId="0"/>
      <p:bldP spid="24" grpId="0"/>
      <p:bldP spid="20495" grpId="0"/>
      <p:bldP spid="204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926080" y="477520"/>
            <a:ext cx="390207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pPr algn="ctr"/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Discussion in pairs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0825" y="1189355"/>
            <a:ext cx="979868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What do you want to be?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I want to be a/ an doctor because the doctor can 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I want to be a/ an...because....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483485" y="2044700"/>
            <a:ext cx="8031480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1. Finish the exercises in Book B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2. Write down your report on three leaders.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8116" y="-692704"/>
            <a:ext cx="12526093" cy="940525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2139" y="-692704"/>
            <a:ext cx="13214139" cy="940525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3576</Words>
  <Application>WPS 演示</Application>
  <PresentationFormat>宽屏</PresentationFormat>
  <Paragraphs>271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宋体</vt:lpstr>
      <vt:lpstr>Wingdings</vt:lpstr>
      <vt:lpstr>Times New Roman</vt:lpstr>
      <vt:lpstr>Calibri</vt:lpstr>
      <vt:lpstr>等线 Light</vt:lpstr>
      <vt:lpstr>等线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熊佩</cp:lastModifiedBy>
  <cp:revision>20</cp:revision>
  <dcterms:created xsi:type="dcterms:W3CDTF">2018-09-05T02:13:00Z</dcterms:created>
  <dcterms:modified xsi:type="dcterms:W3CDTF">2018-09-16T03:41:10Z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