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422" r:id="rId2"/>
    <p:sldId id="423" r:id="rId3"/>
    <p:sldId id="435" r:id="rId4"/>
    <p:sldId id="444" r:id="rId5"/>
    <p:sldId id="445" r:id="rId6"/>
    <p:sldId id="427" r:id="rId7"/>
    <p:sldId id="448" r:id="rId8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CC"/>
    <a:srgbClr val="0000FF"/>
    <a:srgbClr val="FF0000"/>
    <a:srgbClr val="008000"/>
    <a:srgbClr val="FF00FF"/>
    <a:srgbClr val="0099CC"/>
    <a:srgbClr val="00CCFF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 showGuides="1">
      <p:cViewPr varScale="1">
        <p:scale>
          <a:sx n="66" d="100"/>
          <a:sy n="66" d="100"/>
        </p:scale>
        <p:origin x="1280" y="32"/>
      </p:cViewPr>
      <p:guideLst>
        <p:guide orient="horz" pos="2160"/>
        <p:guide pos="29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页眉占位符 5324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51" name="日期占位符 5325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24" name="幻灯片图像占位符 5325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173" name="文本占位符 53252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第五级</a:t>
            </a:r>
          </a:p>
        </p:txBody>
      </p:sp>
      <p:sp>
        <p:nvSpPr>
          <p:cNvPr id="53254" name="页脚占位符 5325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buFont typeface="Arial" panose="020B0604020202020204" pitchFamily="34" charset="0"/>
              <a:buNone/>
              <a:defRPr sz="1200" noProof="1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55" name="灯片编号占位符 5325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‹#›</a:t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1pPr>
    <a:lvl2pPr marL="457200" lvl="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2pPr>
    <a:lvl3pPr marL="914400" lvl="2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3pPr>
    <a:lvl4pPr marL="1371600" lvl="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4pPr>
    <a:lvl5pPr marL="1828800" lvl="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603504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1219200" rtl="0" eaLnBrk="0" fontAlgn="base" latinLnBrk="0" hangingPunct="0">
              <a:lnSpc>
                <a:spcPct val="100000"/>
              </a:lnSpc>
              <a:spcBef>
                <a:spcPts val="125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133600"/>
            <a:ext cx="8229600" cy="603504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版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8" descr="22458PICkZz_1024"/>
          <p:cNvPicPr>
            <a:picLocks noChangeAspect="1"/>
          </p:cNvPicPr>
          <p:nvPr/>
        </p:nvPicPr>
        <p:blipFill>
          <a:blip r:embed="rId14"/>
          <a:srcRect r="63069" b="84206"/>
          <a:stretch>
            <a:fillRect/>
          </a:stretch>
        </p:blipFill>
        <p:spPr>
          <a:xfrm>
            <a:off x="0" y="0"/>
            <a:ext cx="9144000" cy="322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" name="Picture 16" descr="22458PICkZz_1024"/>
          <p:cNvPicPr>
            <a:picLocks noChangeAspect="1"/>
          </p:cNvPicPr>
          <p:nvPr/>
        </p:nvPicPr>
        <p:blipFill>
          <a:blip r:embed="rId14"/>
          <a:srcRect r="20149" b="82805"/>
          <a:stretch>
            <a:fillRect/>
          </a:stretch>
        </p:blipFill>
        <p:spPr>
          <a:xfrm>
            <a:off x="0" y="6550025"/>
            <a:ext cx="9144000" cy="350838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hf sldNum="0" hdr="0" ftr="0" dt="0"/>
  <p:txStyles>
    <p:titleStyle>
      <a:lvl1pPr algn="ctr" defTabSz="1219200" rtl="0" eaLnBrk="0" fontAlgn="base" hangingPunct="0">
        <a:spcBef>
          <a:spcPct val="0"/>
        </a:spcBef>
        <a:spcAft>
          <a:spcPct val="0"/>
        </a:spcAft>
        <a:defRPr sz="58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457200" indent="-457200" algn="l" defTabSz="1219200" rtl="0" eaLnBrk="0" fontAlgn="base" hangingPunct="0">
        <a:spcBef>
          <a:spcPts val="125"/>
        </a:spcBef>
        <a:spcAft>
          <a:spcPct val="0"/>
        </a:spcAft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lvl="1" indent="-381000" algn="l" defTabSz="1219200" rtl="0" eaLnBrk="0" fontAlgn="base" hangingPunct="0">
        <a:spcBef>
          <a:spcPts val="125"/>
        </a:spcBef>
        <a:spcAft>
          <a:spcPct val="0"/>
        </a:spcAft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lvl="2" indent="-304800" algn="l" defTabSz="1219200" rtl="0" eaLnBrk="0" fontAlgn="base" hangingPunct="0">
        <a:spcBef>
          <a:spcPts val="125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lvl="3" indent="-304800" algn="l" defTabSz="1219200" rtl="0" eaLnBrk="0" fontAlgn="base" hangingPunct="0">
        <a:spcBef>
          <a:spcPts val="125"/>
        </a:spcBef>
        <a:spcAft>
          <a:spcPct val="0"/>
        </a:spcAft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lvl="4" indent="-304800" algn="l" defTabSz="1219200" rtl="0" eaLnBrk="0" fontAlgn="base" hangingPunct="0">
        <a:spcBef>
          <a:spcPts val="125"/>
        </a:spcBef>
        <a:spcAft>
          <a:spcPct val="0"/>
        </a:spcAft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lvl="5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962400" lvl="6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572000" lvl="7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5181600" lvl="8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12192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096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2192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8288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4384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3048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6576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2672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8768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"/>
          <p:cNvPicPr>
            <a:picLocks noChangeAspect="1"/>
          </p:cNvPicPr>
          <p:nvPr/>
        </p:nvPicPr>
        <p:blipFill>
          <a:blip r:embed="rId2"/>
          <a:srcRect b="1555"/>
          <a:stretch>
            <a:fillRect/>
          </a:stretch>
        </p:blipFill>
        <p:spPr>
          <a:xfrm>
            <a:off x="631825" y="876300"/>
            <a:ext cx="7881938" cy="5105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文本框 2"/>
          <p:cNvSpPr txBox="1"/>
          <p:nvPr/>
        </p:nvSpPr>
        <p:spPr>
          <a:xfrm>
            <a:off x="1730375" y="2211388"/>
            <a:ext cx="4864100" cy="1014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6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萧红墓畔口占</a:t>
            </a:r>
          </a:p>
        </p:txBody>
      </p:sp>
      <p:sp>
        <p:nvSpPr>
          <p:cNvPr id="8196" name="文本框 3"/>
          <p:cNvSpPr txBox="1"/>
          <p:nvPr/>
        </p:nvSpPr>
        <p:spPr>
          <a:xfrm>
            <a:off x="4706938" y="3519488"/>
            <a:ext cx="2076450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4800" b="1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戴望舒</a:t>
            </a:r>
          </a:p>
        </p:txBody>
      </p:sp>
    </p:spTree>
  </p:cSld>
  <p:clrMapOvr>
    <a:masterClrMapping/>
  </p:clrMapOvr>
  <p:transition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本框 96258"/>
          <p:cNvSpPr txBox="1"/>
          <p:nvPr/>
        </p:nvSpPr>
        <p:spPr>
          <a:xfrm>
            <a:off x="0" y="333375"/>
            <a:ext cx="6002338" cy="6319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indent="719455" eaLnBrk="1" hangingPunct="1">
              <a:lnSpc>
                <a:spcPct val="114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【戴望舒】（1905—1950），现代著名诗人。出版第一本诗集中《雨巷》传诵一时，因此而有“雨巷诗人”之誉。1941年底被日寇逮捕入狱。在狱中写下《狱中题壁》《我用残损的手掌》《等待》等著名诗篇。</a:t>
            </a:r>
          </a:p>
        </p:txBody>
      </p:sp>
      <p:grpSp>
        <p:nvGrpSpPr>
          <p:cNvPr id="9219" name="Group 19"/>
          <p:cNvGrpSpPr/>
          <p:nvPr/>
        </p:nvGrpSpPr>
        <p:grpSpPr>
          <a:xfrm>
            <a:off x="6400800" y="504825"/>
            <a:ext cx="2598738" cy="720725"/>
            <a:chOff x="3998" y="543"/>
            <a:chExt cx="1637" cy="454"/>
          </a:xfrm>
        </p:grpSpPr>
        <p:pic>
          <p:nvPicPr>
            <p:cNvPr id="9221" name="Picture 18" descr="未标题-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062" y="556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222" name="文本框 2"/>
            <p:cNvSpPr txBox="1"/>
            <p:nvPr/>
          </p:nvSpPr>
          <p:spPr>
            <a:xfrm>
              <a:off x="3998" y="543"/>
              <a:ext cx="1637" cy="44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ctr" eaLnBrk="1" hangingPunct="1"/>
              <a:r>
                <a:rPr lang="zh-CN" altLang="en-US" sz="40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走近作者</a:t>
              </a:r>
            </a:p>
          </p:txBody>
        </p:sp>
      </p:grpSp>
      <p:pic>
        <p:nvPicPr>
          <p:cNvPr id="6" name="图片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0591" y="2275505"/>
            <a:ext cx="3003409" cy="36970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本框 96258"/>
          <p:cNvSpPr txBox="1"/>
          <p:nvPr/>
        </p:nvSpPr>
        <p:spPr>
          <a:xfrm>
            <a:off x="3732213" y="530225"/>
            <a:ext cx="5245100" cy="5776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indent="719455" eaLnBrk="1" hangingPunct="1">
              <a:lnSpc>
                <a:spcPct val="114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【萧红】（1911－1942），原名张迺莹，身世坎坷而创作成就很大的现代女性作家。1932年开始文学创作，用自己的笔投入了抗日的洪流。1935年发表成名作《生死场》，晚期的主要作品有《呼兰河传》。</a:t>
            </a:r>
          </a:p>
        </p:txBody>
      </p:sp>
      <p:grpSp>
        <p:nvGrpSpPr>
          <p:cNvPr id="10243" name="Group 19"/>
          <p:cNvGrpSpPr/>
          <p:nvPr/>
        </p:nvGrpSpPr>
        <p:grpSpPr>
          <a:xfrm>
            <a:off x="-136525" y="409575"/>
            <a:ext cx="3030538" cy="709613"/>
            <a:chOff x="-120" y="455"/>
            <a:chExt cx="1909" cy="447"/>
          </a:xfrm>
        </p:grpSpPr>
        <p:pic>
          <p:nvPicPr>
            <p:cNvPr id="10245" name="Picture 18" descr="未标题-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246" name="文本框 2"/>
            <p:cNvSpPr txBox="1"/>
            <p:nvPr/>
          </p:nvSpPr>
          <p:spPr>
            <a:xfrm>
              <a:off x="-120" y="455"/>
              <a:ext cx="1909" cy="44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ctr" eaLnBrk="1" hangingPunct="1"/>
              <a:r>
                <a:rPr lang="zh-CN" altLang="en-US" sz="40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相关介绍</a:t>
              </a:r>
            </a:p>
          </p:txBody>
        </p:sp>
      </p:grpSp>
      <p:pic>
        <p:nvPicPr>
          <p:cNvPr id="6" name="图片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607" y="1887048"/>
            <a:ext cx="3104105" cy="37164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19"/>
          <p:cNvGrpSpPr/>
          <p:nvPr/>
        </p:nvGrpSpPr>
        <p:grpSpPr>
          <a:xfrm>
            <a:off x="0" y="0"/>
            <a:ext cx="2771775" cy="709613"/>
            <a:chOff x="56" y="428"/>
            <a:chExt cx="1746" cy="447"/>
          </a:xfrm>
        </p:grpSpPr>
        <p:pic>
          <p:nvPicPr>
            <p:cNvPr id="11268" name="Picture 18" descr="未标题-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4" y="434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269" name="文本框 2"/>
            <p:cNvSpPr txBox="1"/>
            <p:nvPr/>
          </p:nvSpPr>
          <p:spPr>
            <a:xfrm>
              <a:off x="56" y="428"/>
              <a:ext cx="1746" cy="40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ctr" eaLnBrk="1" hangingPunct="1"/>
              <a:r>
                <a:rPr lang="zh-CN" altLang="en-US" sz="36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背景链接</a:t>
              </a:r>
            </a:p>
          </p:txBody>
        </p:sp>
      </p:grpSp>
      <p:sp>
        <p:nvSpPr>
          <p:cNvPr id="11267" name="矩形 4"/>
          <p:cNvSpPr/>
          <p:nvPr/>
        </p:nvSpPr>
        <p:spPr>
          <a:xfrm>
            <a:off x="538163" y="187325"/>
            <a:ext cx="8605837" cy="61864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indent="719455" eaLnBrk="1" hangingPunct="1"/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萧红太平洋战争爆发之际，她因病死在极度混乱中的香港。这对当时同样在香港坚持抗日的友人戴望舒来说，是一个极大的刺激，可是当时要埋葬萧红谈何容易，戴望舒</a:t>
            </a: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他们多方设法，托日本</a:t>
            </a: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朝日新闻</a:t>
            </a: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的一位记者，弄到一张证明，几个朋友，搞到一辆板车，自己拉着，走了六、七个小时，将萧红的遗体拉到了浅水湾理葬并且只插了一块写有‘萧红之墓’ 的木签。”萧红生前是那样坎坷不幸，而身后又偏偏是那样寂寞、凄楚。</a:t>
            </a:r>
          </a:p>
        </p:txBody>
      </p:sp>
    </p:spTree>
  </p:cSld>
  <p:clrMapOvr>
    <a:masterClrMapping/>
  </p:clrMapOvr>
  <p:transition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1"/>
          <p:cNvSpPr/>
          <p:nvPr/>
        </p:nvSpPr>
        <p:spPr>
          <a:xfrm>
            <a:off x="355600" y="457200"/>
            <a:ext cx="8509000" cy="590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indent="719455" eaLnBrk="1" hangingPunct="1">
              <a:lnSpc>
                <a:spcPct val="120000"/>
              </a:lnSpc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4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死者是如此，活者也是如此。戴望舒曾因宣传抗日而被日本宪兵投人监狱，受尽了折磨。出狱以后，原先在香港宣传抗日的大批作家和文化人经过党组织的帮助，早已纷纷离港潜返内地，戴望舒孤身一人，只好苦苦地、寂寞地等待、等待</a:t>
            </a:r>
            <a:r>
              <a:rPr lang="en-US" altLang="zh-CN" sz="4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en-US" sz="4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过了多年，诗人才得以前来凭吊萧红。</a:t>
            </a:r>
            <a:endParaRPr lang="zh-CN" altLang="en-US" sz="36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本框 1"/>
          <p:cNvSpPr txBox="1"/>
          <p:nvPr/>
        </p:nvSpPr>
        <p:spPr>
          <a:xfrm>
            <a:off x="1970088" y="0"/>
            <a:ext cx="5659437" cy="1970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25000"/>
              </a:lnSpc>
            </a:pPr>
            <a:r>
              <a:rPr lang="en-US" altLang="zh-CN" sz="4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en-US" altLang="zh-CN" sz="36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36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萧红墓畔口占</a:t>
            </a:r>
            <a:r>
              <a:rPr lang="en-US" altLang="zh-CN" sz="36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zh-CN" altLang="en-US" sz="3600" b="1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/>
            <a:r>
              <a:rPr lang="zh-CN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走</a:t>
            </a:r>
            <a:r>
              <a:rPr lang="zh-CN" altLang="zh-CN" sz="3600" b="1" u="sng" dirty="0">
                <a:solidFill>
                  <a:srgbClr val="66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六小时</a:t>
            </a:r>
            <a:r>
              <a:rPr lang="zh-CN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寂寞的</a:t>
            </a:r>
            <a:r>
              <a:rPr lang="zh-CN" altLang="zh-CN" sz="3600" b="1" u="sng" dirty="0">
                <a:solidFill>
                  <a:srgbClr val="66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长途</a:t>
            </a:r>
            <a:r>
              <a:rPr lang="zh-CN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</a:p>
          <a:p>
            <a:pPr lvl="0" eaLnBrk="1" hangingPunct="1"/>
            <a:r>
              <a:rPr lang="zh-CN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到你头边放一束</a:t>
            </a:r>
            <a:r>
              <a:rPr lang="zh-CN" altLang="zh-CN" sz="3600" b="1" u="sng" dirty="0">
                <a:solidFill>
                  <a:srgbClr val="66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红山茶</a:t>
            </a:r>
            <a:r>
              <a:rPr lang="zh-CN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</a:p>
        </p:txBody>
      </p:sp>
      <p:sp>
        <p:nvSpPr>
          <p:cNvPr id="13315" name="文本框 1"/>
          <p:cNvSpPr txBox="1"/>
          <p:nvPr/>
        </p:nvSpPr>
        <p:spPr>
          <a:xfrm>
            <a:off x="1839913" y="3806825"/>
            <a:ext cx="5657850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我等待着，</a:t>
            </a:r>
            <a:r>
              <a:rPr lang="zh-CN" altLang="zh-CN" sz="3600" b="1" u="sng" dirty="0">
                <a:solidFill>
                  <a:srgbClr val="66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长夜漫漫</a:t>
            </a:r>
            <a:r>
              <a:rPr lang="zh-CN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</a:p>
          <a:p>
            <a:pPr lvl="0" eaLnBrk="1" hangingPunct="1"/>
            <a:r>
              <a:rPr lang="zh-CN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你</a:t>
            </a:r>
            <a:r>
              <a:rPr lang="zh-CN" altLang="zh-CN" sz="3600" b="1" u="sng" dirty="0">
                <a:solidFill>
                  <a:srgbClr val="66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却</a:t>
            </a:r>
            <a:r>
              <a:rPr lang="zh-CN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卧听着海涛闲话。</a:t>
            </a:r>
          </a:p>
        </p:txBody>
      </p:sp>
      <p:sp>
        <p:nvSpPr>
          <p:cNvPr id="10" name="文本框 6147"/>
          <p:cNvSpPr txBox="1"/>
          <p:nvPr/>
        </p:nvSpPr>
        <p:spPr>
          <a:xfrm>
            <a:off x="1979613" y="1909763"/>
            <a:ext cx="5087937" cy="646112"/>
          </a:xfrm>
          <a:prstGeom prst="rect">
            <a:avLst/>
          </a:prstGeom>
          <a:noFill/>
          <a:ln w="952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跋山涉水，</a:t>
            </a:r>
            <a:r>
              <a:rPr lang="zh-CN" altLang="zh-CN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友谊深厚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endParaRPr lang="zh-CN" altLang="zh-CN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文本框 6147"/>
          <p:cNvSpPr txBox="1"/>
          <p:nvPr/>
        </p:nvSpPr>
        <p:spPr>
          <a:xfrm>
            <a:off x="161925" y="2608263"/>
            <a:ext cx="8982075" cy="1200150"/>
          </a:xfrm>
          <a:prstGeom prst="rect">
            <a:avLst/>
          </a:prstGeom>
          <a:noFill/>
          <a:ln w="952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用红山茶的隐喻，表达出对萧红的赞美与哀悼，也象征她如茶花般热烈、红艳的生命。</a:t>
            </a:r>
            <a:endParaRPr lang="zh-CN" altLang="zh-CN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文本框 6147"/>
          <p:cNvSpPr txBox="1"/>
          <p:nvPr/>
        </p:nvSpPr>
        <p:spPr>
          <a:xfrm>
            <a:off x="333375" y="4997450"/>
            <a:ext cx="8551863" cy="646113"/>
          </a:xfrm>
          <a:prstGeom prst="rect">
            <a:avLst/>
          </a:prstGeom>
          <a:noFill/>
          <a:ln w="952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表现现实黑暗</a:t>
            </a:r>
            <a:r>
              <a:rPr lang="zh-CN" altLang="zh-CN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的漫长、痛苦、难以忍受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zh-CN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" name="文本框 6147"/>
          <p:cNvSpPr txBox="1"/>
          <p:nvPr/>
        </p:nvSpPr>
        <p:spPr>
          <a:xfrm>
            <a:off x="376238" y="5729288"/>
            <a:ext cx="8551862" cy="646112"/>
          </a:xfrm>
          <a:prstGeom prst="rect">
            <a:avLst/>
          </a:prstGeom>
          <a:noFill/>
          <a:ln w="952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zh-CN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逝者安详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，对生命之旅感慨、反思。</a:t>
            </a:r>
            <a:endParaRPr lang="zh-CN" altLang="zh-CN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1"/>
          <p:cNvSpPr>
            <a:spLocks noGrp="1"/>
          </p:cNvSpPr>
          <p:nvPr>
            <p:ph type="title"/>
          </p:nvPr>
        </p:nvSpPr>
        <p:spPr>
          <a:xfrm>
            <a:off x="457200" y="366713"/>
            <a:ext cx="8229600" cy="1524000"/>
          </a:xfrm>
          <a:noFill/>
          <a:ln>
            <a:noFill/>
          </a:ln>
        </p:spPr>
        <p:txBody>
          <a:bodyPr/>
          <a:lstStyle/>
          <a:p>
            <a:r>
              <a:rPr lang="zh-CN" altLang="en-US" dirty="0">
                <a:solidFill>
                  <a:srgbClr val="C00000"/>
                </a:solidFill>
              </a:rPr>
              <a:t>主旨：</a:t>
            </a:r>
          </a:p>
        </p:txBody>
      </p:sp>
      <p:sp>
        <p:nvSpPr>
          <p:cNvPr id="22531" name="内容占位符 2"/>
          <p:cNvSpPr>
            <a:spLocks noGrp="1"/>
          </p:cNvSpPr>
          <p:nvPr>
            <p:ph idx="1"/>
          </p:nvPr>
        </p:nvSpPr>
        <p:spPr>
          <a:xfrm>
            <a:off x="0" y="1520825"/>
            <a:ext cx="9359900" cy="2501900"/>
          </a:xfrm>
          <a:noFill/>
          <a:ln>
            <a:noFill/>
          </a:ln>
        </p:spPr>
        <p:txBody>
          <a:bodyPr/>
          <a:lstStyle/>
          <a:p>
            <a:pPr>
              <a:lnSpc>
                <a:spcPct val="125000"/>
              </a:lnSpc>
              <a:buNone/>
            </a:pPr>
            <a:r>
              <a:rPr lang="zh-CN" altLang="en-US" sz="4000" b="1" dirty="0"/>
              <a:t>         </a:t>
            </a:r>
            <a:r>
              <a:rPr lang="zh-CN" altLang="en-US" sz="4800" b="1" dirty="0">
                <a:solidFill>
                  <a:srgbClr val="0000FF"/>
                </a:solidFill>
              </a:rPr>
              <a:t>表现诗人对朋友的真挚怀念和对当时社会现实的深沉感慨。</a:t>
            </a:r>
            <a:endParaRPr lang="zh-CN" altLang="en-US" dirty="0">
              <a:solidFill>
                <a:srgbClr val="0000FF"/>
              </a:solidFill>
            </a:endParaRPr>
          </a:p>
        </p:txBody>
      </p:sp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9100" y="3743661"/>
            <a:ext cx="5733639" cy="31143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theme/theme1.xml><?xml version="1.0" encoding="utf-8"?>
<a:theme xmlns:a="http://schemas.openxmlformats.org/drawingml/2006/main" name="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419</Words>
  <Application>Microsoft Office PowerPoint</Application>
  <PresentationFormat>全屏显示(4:3)</PresentationFormat>
  <Paragraphs>20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2" baseType="lpstr">
      <vt:lpstr>黑体</vt:lpstr>
      <vt:lpstr>宋体</vt:lpstr>
      <vt:lpstr>Arial</vt:lpstr>
      <vt:lpstr>Calibri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主旨：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shan2000</cp:lastModifiedBy>
  <cp:revision>322</cp:revision>
  <dcterms:created xsi:type="dcterms:W3CDTF">2016-01-14T05:53:00Z</dcterms:created>
  <dcterms:modified xsi:type="dcterms:W3CDTF">2022-06-29T02:50:18Z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