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4" r:id="rId3"/>
    <p:sldId id="258" r:id="rId4"/>
    <p:sldId id="275" r:id="rId5"/>
    <p:sldId id="259" r:id="rId6"/>
    <p:sldId id="276" r:id="rId7"/>
    <p:sldId id="262" r:id="rId8"/>
    <p:sldId id="264" r:id="rId9"/>
    <p:sldId id="265" r:id="rId10"/>
    <p:sldId id="279" r:id="rId11"/>
    <p:sldId id="282" r:id="rId12"/>
    <p:sldId id="285" r:id="rId13"/>
    <p:sldId id="286" r:id="rId14"/>
    <p:sldId id="287" r:id="rId15"/>
    <p:sldId id="283" r:id="rId16"/>
    <p:sldId id="284" r:id="rId17"/>
    <p:sldId id="281" r:id="rId18"/>
    <p:sldId id="277" r:id="rId19"/>
    <p:sldId id="266" r:id="rId20"/>
    <p:sldId id="267" r:id="rId21"/>
    <p:sldId id="278" r:id="rId22"/>
    <p:sldId id="268" r:id="rId23"/>
    <p:sldId id="288" r:id="rId24"/>
    <p:sldId id="289" r:id="rId25"/>
    <p:sldId id="290" r:id="rId26"/>
    <p:sldId id="293" r:id="rId27"/>
    <p:sldId id="291" r:id="rId28"/>
    <p:sldId id="292" r:id="rId29"/>
    <p:sldId id="294" r:id="rId30"/>
    <p:sldId id="272" r:id="rId31"/>
    <p:sldId id="273" r:id="rId32"/>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0000"/>
    <a:srgbClr val="0066FF"/>
    <a:srgbClr val="A50021"/>
    <a:srgbClr val="008000"/>
    <a:srgbClr val="336600"/>
    <a:srgbClr val="FF99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varScale="1">
        <p:scale>
          <a:sx n="67" d="100"/>
          <a:sy n="67" d="100"/>
        </p:scale>
        <p:origin x="1260" y="5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C252F711-2981-45C7-9701-9389360E4CBF}" type="slidenum">
              <a:rPr lang="en-US" altLang="zh-CN"/>
              <a:pPr/>
              <a:t>‹#›</a:t>
            </a:fld>
            <a:endParaRPr lang="en-US" altLang="zh-CN"/>
          </a:p>
        </p:txBody>
      </p:sp>
    </p:spTree>
    <p:extLst>
      <p:ext uri="{BB962C8B-B14F-4D97-AF65-F5344CB8AC3E}">
        <p14:creationId xmlns:p14="http://schemas.microsoft.com/office/powerpoint/2010/main" val="1828027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32A36A20-2E73-4A1E-99F6-965C50D9E862}" type="slidenum">
              <a:rPr lang="en-US" altLang="zh-CN"/>
              <a:pPr/>
              <a:t>‹#›</a:t>
            </a:fld>
            <a:endParaRPr lang="en-US" altLang="zh-CN"/>
          </a:p>
        </p:txBody>
      </p:sp>
    </p:spTree>
    <p:extLst>
      <p:ext uri="{BB962C8B-B14F-4D97-AF65-F5344CB8AC3E}">
        <p14:creationId xmlns:p14="http://schemas.microsoft.com/office/powerpoint/2010/main" val="102819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E012EFB1-8E7E-41F3-A2F7-FA43F64F2B3D}" type="slidenum">
              <a:rPr lang="en-US" altLang="zh-CN"/>
              <a:pPr/>
              <a:t>‹#›</a:t>
            </a:fld>
            <a:endParaRPr lang="en-US" altLang="zh-CN"/>
          </a:p>
        </p:txBody>
      </p:sp>
    </p:spTree>
    <p:extLst>
      <p:ext uri="{BB962C8B-B14F-4D97-AF65-F5344CB8AC3E}">
        <p14:creationId xmlns:p14="http://schemas.microsoft.com/office/powerpoint/2010/main" val="2738524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8600" cy="4525963"/>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600200"/>
            <a:ext cx="4038600" cy="4525963"/>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54EB243C-E216-4AC1-9618-10F9DF168174}" type="slidenum">
              <a:rPr lang="en-US" altLang="zh-CN"/>
              <a:pPr/>
              <a:t>‹#›</a:t>
            </a:fld>
            <a:endParaRPr lang="en-US" altLang="zh-CN"/>
          </a:p>
        </p:txBody>
      </p:sp>
    </p:spTree>
    <p:extLst>
      <p:ext uri="{BB962C8B-B14F-4D97-AF65-F5344CB8AC3E}">
        <p14:creationId xmlns:p14="http://schemas.microsoft.com/office/powerpoint/2010/main" val="33296237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a:t>单击此处编辑母版标题样式</a:t>
            </a:r>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D598FC67-46A3-41AC-BE84-ED8D8EC701A2}" type="slidenum">
              <a:rPr lang="en-US" altLang="zh-CN"/>
              <a:pPr/>
              <a:t>‹#›</a:t>
            </a:fld>
            <a:endParaRPr lang="en-US" altLang="zh-CN"/>
          </a:p>
        </p:txBody>
      </p:sp>
    </p:spTree>
    <p:extLst>
      <p:ext uri="{BB962C8B-B14F-4D97-AF65-F5344CB8AC3E}">
        <p14:creationId xmlns:p14="http://schemas.microsoft.com/office/powerpoint/2010/main" val="33571413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929057FB-2458-40DC-AFB8-B60560DDA5F4}" type="slidenum">
              <a:rPr lang="en-US" altLang="zh-CN"/>
              <a:pPr/>
              <a:t>‹#›</a:t>
            </a:fld>
            <a:endParaRPr lang="en-US" altLang="zh-CN"/>
          </a:p>
        </p:txBody>
      </p:sp>
    </p:spTree>
    <p:extLst>
      <p:ext uri="{BB962C8B-B14F-4D97-AF65-F5344CB8AC3E}">
        <p14:creationId xmlns:p14="http://schemas.microsoft.com/office/powerpoint/2010/main" val="30876909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0B006F4D-21D3-4A83-AED9-4E824C4D943A}" type="slidenum">
              <a:rPr lang="en-US" altLang="zh-CN"/>
              <a:pPr/>
              <a:t>‹#›</a:t>
            </a:fld>
            <a:endParaRPr lang="en-US" altLang="zh-CN"/>
          </a:p>
        </p:txBody>
      </p:sp>
    </p:spTree>
    <p:extLst>
      <p:ext uri="{BB962C8B-B14F-4D97-AF65-F5344CB8AC3E}">
        <p14:creationId xmlns:p14="http://schemas.microsoft.com/office/powerpoint/2010/main" val="4248106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6C71BECF-286A-48E4-84AA-B9FF0930BDAE}" type="slidenum">
              <a:rPr lang="en-US" altLang="zh-CN"/>
              <a:pPr/>
              <a:t>‹#›</a:t>
            </a:fld>
            <a:endParaRPr lang="en-US" altLang="zh-CN"/>
          </a:p>
        </p:txBody>
      </p:sp>
    </p:spTree>
    <p:extLst>
      <p:ext uri="{BB962C8B-B14F-4D97-AF65-F5344CB8AC3E}">
        <p14:creationId xmlns:p14="http://schemas.microsoft.com/office/powerpoint/2010/main" val="3788123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D1F6CB98-4E1A-42F4-9626-7BC6F552ADF7}" type="slidenum">
              <a:rPr lang="en-US" altLang="zh-CN"/>
              <a:pPr/>
              <a:t>‹#›</a:t>
            </a:fld>
            <a:endParaRPr lang="en-US" altLang="zh-CN"/>
          </a:p>
        </p:txBody>
      </p:sp>
    </p:spTree>
    <p:extLst>
      <p:ext uri="{BB962C8B-B14F-4D97-AF65-F5344CB8AC3E}">
        <p14:creationId xmlns:p14="http://schemas.microsoft.com/office/powerpoint/2010/main" val="21316945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2A223F29-3CE8-4016-A838-9A547CA439F4}" type="slidenum">
              <a:rPr lang="en-US" altLang="zh-CN"/>
              <a:pPr/>
              <a:t>‹#›</a:t>
            </a:fld>
            <a:endParaRPr lang="en-US" altLang="zh-CN"/>
          </a:p>
        </p:txBody>
      </p:sp>
    </p:spTree>
    <p:extLst>
      <p:ext uri="{BB962C8B-B14F-4D97-AF65-F5344CB8AC3E}">
        <p14:creationId xmlns:p14="http://schemas.microsoft.com/office/powerpoint/2010/main" val="4159250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87332AD4-C0E9-466F-87BA-CD3E23F8FE94}" type="slidenum">
              <a:rPr lang="en-US" altLang="zh-CN"/>
              <a:pPr/>
              <a:t>‹#›</a:t>
            </a:fld>
            <a:endParaRPr lang="en-US" altLang="zh-CN"/>
          </a:p>
        </p:txBody>
      </p:sp>
    </p:spTree>
    <p:extLst>
      <p:ext uri="{BB962C8B-B14F-4D97-AF65-F5344CB8AC3E}">
        <p14:creationId xmlns:p14="http://schemas.microsoft.com/office/powerpoint/2010/main" val="42809215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zh-CN"/>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zh-CN"/>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1F618AF4-401F-42D4-81CB-1C628D3CBD7D}"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hyperlink" Target="yoga.mp4" TargetMode="External"/><Relationship Id="rId2" Type="http://schemas.openxmlformats.org/officeDocument/2006/relationships/image" Target="../media/image7.jpeg"/><Relationship Id="rId1" Type="http://schemas.openxmlformats.org/officeDocument/2006/relationships/slideLayout" Target="../slideLayouts/slideLayout7.xml"/><Relationship Id="rId6" Type="http://schemas.openxmlformats.org/officeDocument/2006/relationships/hyperlink" Target="&#20581;&#24247;&#39278;&#39135;.mp4" TargetMode="Externa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hyperlink" Target="Going%20Positive.mp3" TargetMode="External"/><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100" name="WordArt 4"/>
          <p:cNvSpPr>
            <a:spLocks noChangeArrowheads="1" noChangeShapeType="1" noTextEdit="1"/>
          </p:cNvSpPr>
          <p:nvPr/>
        </p:nvSpPr>
        <p:spPr bwMode="auto">
          <a:xfrm>
            <a:off x="827088" y="1196975"/>
            <a:ext cx="2720975" cy="9144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altLang="zh-CN" sz="3600" b="1" kern="10">
                <a:ln w="12700">
                  <a:solidFill>
                    <a:schemeClr val="tx1"/>
                  </a:solidFill>
                  <a:round/>
                  <a:headEnd/>
                  <a:tailEnd/>
                </a:ln>
                <a:solidFill>
                  <a:srgbClr val="0000FF"/>
                </a:solidFill>
                <a:cs typeface="Arial" panose="020B0604020202020204" pitchFamily="34" charset="0"/>
              </a:rPr>
              <a:t>Unit 3</a:t>
            </a:r>
            <a:endParaRPr lang="zh-CN" altLang="en-US" sz="3600" b="1" kern="10">
              <a:ln w="12700">
                <a:solidFill>
                  <a:schemeClr val="tx1"/>
                </a:solidFill>
                <a:round/>
                <a:headEnd/>
                <a:tailEnd/>
              </a:ln>
              <a:solidFill>
                <a:srgbClr val="0000FF"/>
              </a:solidFill>
              <a:cs typeface="Arial" panose="020B0604020202020204" pitchFamily="34" charset="0"/>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482" name="WordArt 11"/>
          <p:cNvSpPr>
            <a:spLocks noChangeArrowheads="1" noChangeShapeType="1" noTextEdit="1"/>
          </p:cNvSpPr>
          <p:nvPr/>
        </p:nvSpPr>
        <p:spPr bwMode="auto">
          <a:xfrm>
            <a:off x="1042988" y="2781300"/>
            <a:ext cx="6858000" cy="106997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en-US" altLang="zh-CN" sz="3600" b="1" kern="10" dirty="0">
                <a:ln w="12700">
                  <a:solidFill>
                    <a:srgbClr val="000000"/>
                  </a:solidFill>
                  <a:round/>
                  <a:headEnd/>
                  <a:tailEnd/>
                </a:ln>
                <a:solidFill>
                  <a:srgbClr val="FFFF00"/>
                </a:solidFill>
                <a:cs typeface="Arial" panose="020B0604020202020204" pitchFamily="34" charset="0"/>
              </a:rPr>
              <a:t>Unit 3 Sports and fitness</a:t>
            </a:r>
            <a:endParaRPr lang="zh-CN" altLang="en-US" sz="3600" b="1" kern="10" dirty="0">
              <a:ln w="12700">
                <a:solidFill>
                  <a:srgbClr val="000000"/>
                </a:solidFill>
                <a:round/>
                <a:headEnd/>
                <a:tailEnd/>
              </a:ln>
              <a:solidFill>
                <a:srgbClr val="FFFF00"/>
              </a:solidFill>
              <a:cs typeface="Arial" panose="020B0604020202020204" pitchFamily="34" charset="0"/>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3555" name="Rectangle 3"/>
          <p:cNvSpPr>
            <a:spLocks noGrp="1" noChangeArrowheads="1"/>
          </p:cNvSpPr>
          <p:nvPr>
            <p:ph type="body" idx="1"/>
          </p:nvPr>
        </p:nvSpPr>
        <p:spPr>
          <a:xfrm>
            <a:off x="914400" y="2362200"/>
            <a:ext cx="7620000" cy="3581400"/>
          </a:xfrm>
        </p:spPr>
        <p:txBody>
          <a:bodyPr/>
          <a:lstStyle/>
          <a:p>
            <a:pPr marL="0" indent="0">
              <a:lnSpc>
                <a:spcPct val="120000"/>
              </a:lnSpc>
              <a:spcBef>
                <a:spcPct val="0"/>
              </a:spcBef>
              <a:buFontTx/>
              <a:buNone/>
            </a:pPr>
            <a:r>
              <a:rPr lang="en-US" altLang="zh-CN" b="1" dirty="0">
                <a:latin typeface="Times New Roman" panose="02020603050405020304" pitchFamily="18" charset="0"/>
                <a:cs typeface="Times New Roman" panose="02020603050405020304" pitchFamily="18" charset="0"/>
              </a:rPr>
              <a:t>To read and talk about the story of Kayla.</a:t>
            </a:r>
          </a:p>
          <a:p>
            <a:pPr marL="0" indent="0">
              <a:lnSpc>
                <a:spcPct val="120000"/>
              </a:lnSpc>
              <a:spcBef>
                <a:spcPct val="0"/>
              </a:spcBef>
              <a:buFontTx/>
              <a:buNone/>
            </a:pPr>
            <a:r>
              <a:rPr lang="en-US" altLang="zh-CN" b="1" dirty="0">
                <a:latin typeface="Times New Roman" panose="02020603050405020304" pitchFamily="18" charset="0"/>
                <a:cs typeface="Times New Roman" panose="02020603050405020304" pitchFamily="18" charset="0"/>
              </a:rPr>
              <a:t>To study the organisation and language features of the passage.</a:t>
            </a:r>
          </a:p>
          <a:p>
            <a:pPr marL="0" indent="0">
              <a:lnSpc>
                <a:spcPct val="120000"/>
              </a:lnSpc>
              <a:spcBef>
                <a:spcPct val="0"/>
              </a:spcBef>
              <a:buFontTx/>
              <a:buNone/>
            </a:pPr>
            <a:r>
              <a:rPr lang="en-US" altLang="zh-CN" b="1" dirty="0">
                <a:latin typeface="Times New Roman" panose="02020603050405020304" pitchFamily="18" charset="0"/>
                <a:cs typeface="Times New Roman" panose="02020603050405020304" pitchFamily="18" charset="0"/>
              </a:rPr>
              <a:t>To learn to write a paragraph by using comparision and contrast.</a:t>
            </a:r>
          </a:p>
        </p:txBody>
      </p:sp>
      <p:pic>
        <p:nvPicPr>
          <p:cNvPr id="23556" name="Picture 4" descr="Learning objectives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914400"/>
            <a:ext cx="5029200" cy="1257300"/>
          </a:xfrm>
          <a:prstGeom prst="rect">
            <a:avLst/>
          </a:prstGeom>
          <a:noFill/>
          <a:extLst>
            <a:ext uri="{909E8E84-426E-40DD-AFC4-6F175D3DCCD1}">
              <a14:hiddenFill xmlns:a14="http://schemas.microsoft.com/office/drawing/2010/main">
                <a:solidFill>
                  <a:srgbClr val="FFFFFF"/>
                </a:solidFill>
              </a14:hiddenFill>
            </a:ext>
          </a:extLst>
        </p:spPr>
      </p:pic>
      <p:pic>
        <p:nvPicPr>
          <p:cNvPr id="23558" name="Picture 6" descr="标记符号1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9600" y="2514600"/>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23560" name="Picture 8" descr="标记符号1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5929" y="3058886"/>
            <a:ext cx="304800" cy="304800"/>
          </a:xfrm>
          <a:prstGeom prst="rect">
            <a:avLst/>
          </a:prstGeom>
          <a:noFill/>
          <a:extLst>
            <a:ext uri="{909E8E84-426E-40DD-AFC4-6F175D3DCCD1}">
              <a14:hiddenFill xmlns:a14="http://schemas.microsoft.com/office/drawing/2010/main">
                <a:solidFill>
                  <a:srgbClr val="FFFFFF"/>
                </a:solidFill>
              </a14:hiddenFill>
            </a:ext>
          </a:extLst>
        </p:spPr>
      </p:pic>
      <p:pic>
        <p:nvPicPr>
          <p:cNvPr id="23561" name="Picture 9" descr="标记符号1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9600" y="4218214"/>
            <a:ext cx="304800" cy="304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矩形 1"/>
          <p:cNvSpPr>
            <a:spLocks noChangeArrowheads="1"/>
          </p:cNvSpPr>
          <p:nvPr/>
        </p:nvSpPr>
        <p:spPr bwMode="auto">
          <a:xfrm>
            <a:off x="1371600" y="2057400"/>
            <a:ext cx="6400800" cy="1919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20000"/>
              </a:lnSpc>
            </a:pPr>
            <a:r>
              <a:rPr lang="en-US" altLang="zh-CN" sz="3600" b="1" dirty="0">
                <a:solidFill>
                  <a:srgbClr val="9933FF"/>
                </a:solidFill>
                <a:cs typeface="Arial" panose="020B0604020202020204" pitchFamily="34" charset="0"/>
              </a:rPr>
              <a:t>Health and fitness</a:t>
            </a:r>
          </a:p>
          <a:p>
            <a:pPr>
              <a:lnSpc>
                <a:spcPct val="120000"/>
              </a:lnSpc>
              <a:buFontTx/>
              <a:buChar char="•"/>
            </a:pPr>
            <a:r>
              <a:rPr lang="en-US" altLang="zh-CN" sz="3200" b="1" dirty="0">
                <a:latin typeface="Times New Roman" panose="02020603050405020304" pitchFamily="18" charset="0"/>
                <a:cs typeface="Times New Roman" panose="02020603050405020304" pitchFamily="18" charset="0"/>
              </a:rPr>
              <a:t> How do you keep fit?</a:t>
            </a:r>
          </a:p>
          <a:p>
            <a:pPr>
              <a:lnSpc>
                <a:spcPct val="120000"/>
              </a:lnSpc>
              <a:buFontTx/>
              <a:buChar char="•"/>
            </a:pPr>
            <a:r>
              <a:rPr lang="en-US" altLang="zh-CN" sz="3200" b="1" dirty="0">
                <a:latin typeface="Times New Roman" panose="02020603050405020304" pitchFamily="18" charset="0"/>
                <a:cs typeface="Times New Roman" panose="02020603050405020304" pitchFamily="18" charset="0"/>
              </a:rPr>
              <a:t> List different ways of getting fit.</a:t>
            </a:r>
            <a:endParaRPr lang="en-US" altLang="zh-CN" sz="3200" dirty="0">
              <a:latin typeface="Times New Roman" panose="02020603050405020304" pitchFamily="18" charset="0"/>
              <a:cs typeface="Times New Roman" panose="02020603050405020304" pitchFamily="18" charset="0"/>
            </a:endParaRPr>
          </a:p>
        </p:txBody>
      </p:sp>
      <p:pic>
        <p:nvPicPr>
          <p:cNvPr id="6149" name="Picture 5" descr="图片视频1">
            <a:hlinkClick r:id="rId3" action="ppaction://hlinkfil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8400" y="4082143"/>
            <a:ext cx="1219200" cy="111442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Warming up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52600" y="504145"/>
            <a:ext cx="5386344" cy="1447800"/>
          </a:xfrm>
          <a:prstGeom prst="rect">
            <a:avLst/>
          </a:prstGeom>
          <a:noFill/>
          <a:extLst>
            <a:ext uri="{909E8E84-426E-40DD-AFC4-6F175D3DCCD1}">
              <a14:hiddenFill xmlns:a14="http://schemas.microsoft.com/office/drawing/2010/main">
                <a:solidFill>
                  <a:srgbClr val="FFFFFF"/>
                </a:solidFill>
              </a14:hiddenFill>
            </a:ext>
          </a:extLst>
        </p:spPr>
      </p:pic>
      <p:pic>
        <p:nvPicPr>
          <p:cNvPr id="6151" name="Picture 7" descr="图片视频1">
            <a:hlinkClick r:id="rId6" action="ppaction://hlinkfil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1114" y="4082142"/>
            <a:ext cx="1219200" cy="1114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4"/>
          <p:cNvSpPr>
            <a:spLocks noChangeArrowheads="1"/>
          </p:cNvSpPr>
          <p:nvPr/>
        </p:nvSpPr>
        <p:spPr bwMode="auto">
          <a:xfrm>
            <a:off x="838200" y="838200"/>
            <a:ext cx="7416800"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solidFill>
                  <a:srgbClr val="0000FF"/>
                </a:solidFill>
                <a:cs typeface="Arial" panose="020B0604020202020204" pitchFamily="34" charset="0"/>
              </a:rPr>
              <a:t>A high school class has a wellness book in which they exchange ideas about health and fitness. Listen and get the main idea of this passage.</a:t>
            </a:r>
          </a:p>
        </p:txBody>
      </p:sp>
      <p:pic>
        <p:nvPicPr>
          <p:cNvPr id="24583" name="Picture 7" descr="图片听力1">
            <a:hlinkClick r:id="rId3" action="ppaction://hlinkfile"/>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00" y="2743200"/>
            <a:ext cx="762000" cy="757238"/>
          </a:xfrm>
          <a:prstGeom prst="rect">
            <a:avLst/>
          </a:prstGeom>
          <a:noFill/>
          <a:extLst>
            <a:ext uri="{909E8E84-426E-40DD-AFC4-6F175D3DCCD1}">
              <a14:hiddenFill xmlns:a14="http://schemas.microsoft.com/office/drawing/2010/main">
                <a:solidFill>
                  <a:srgbClr val="FFFFFF"/>
                </a:solidFill>
              </a14:hiddenFill>
            </a:ext>
          </a:extLst>
        </p:spPr>
      </p:pic>
      <p:pic>
        <p:nvPicPr>
          <p:cNvPr id="24584"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81200" y="3429000"/>
            <a:ext cx="4505325" cy="281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4"/>
          <p:cNvSpPr>
            <a:spLocks noChangeArrowheads="1"/>
          </p:cNvSpPr>
          <p:nvPr/>
        </p:nvSpPr>
        <p:spPr bwMode="auto">
          <a:xfrm>
            <a:off x="522514" y="381000"/>
            <a:ext cx="6934200" cy="683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solidFill>
                  <a:srgbClr val="0000FF"/>
                </a:solidFill>
                <a:cs typeface="Arial" panose="020B0604020202020204" pitchFamily="34" charset="0"/>
              </a:rPr>
              <a:t>Read and answer the questions.</a:t>
            </a:r>
          </a:p>
        </p:txBody>
      </p:sp>
      <p:sp>
        <p:nvSpPr>
          <p:cNvPr id="4" name="Rectangle 4"/>
          <p:cNvSpPr>
            <a:spLocks noChangeArrowheads="1"/>
          </p:cNvSpPr>
          <p:nvPr/>
        </p:nvSpPr>
        <p:spPr bwMode="auto">
          <a:xfrm>
            <a:off x="522515" y="1086034"/>
            <a:ext cx="8164286" cy="546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46088" indent="-446088">
              <a:defRPr>
                <a:solidFill>
                  <a:schemeClr val="tx1"/>
                </a:solidFill>
                <a:latin typeface="Arial" panose="020B0604020202020204" pitchFamily="34" charset="0"/>
                <a:ea typeface="宋体" panose="02010600030101010101" pitchFamily="2" charset="-122"/>
              </a:defRPr>
            </a:lvl1pPr>
            <a:lvl2pPr marL="1055688" indent="-342900">
              <a:defRPr>
                <a:solidFill>
                  <a:schemeClr val="tx1"/>
                </a:solidFill>
                <a:latin typeface="Arial" panose="020B0604020202020204" pitchFamily="34" charset="0"/>
                <a:ea typeface="宋体" panose="02010600030101010101" pitchFamily="2" charset="-122"/>
              </a:defRPr>
            </a:lvl2pPr>
            <a:lvl3pPr marL="1520825" indent="-342900">
              <a:defRPr>
                <a:solidFill>
                  <a:schemeClr val="tx1"/>
                </a:solidFill>
                <a:latin typeface="Arial" panose="020B0604020202020204" pitchFamily="34" charset="0"/>
                <a:ea typeface="宋体" panose="02010600030101010101" pitchFamily="2" charset="-122"/>
              </a:defRPr>
            </a:lvl3pPr>
            <a:lvl4pPr marL="1928813" indent="-342900">
              <a:defRPr>
                <a:solidFill>
                  <a:schemeClr val="tx1"/>
                </a:solidFill>
                <a:latin typeface="Arial" panose="020B0604020202020204" pitchFamily="34" charset="0"/>
                <a:ea typeface="宋体" panose="02010600030101010101" pitchFamily="2" charset="-122"/>
              </a:defRPr>
            </a:lvl4pPr>
            <a:lvl5pPr marL="2336800" indent="-342900">
              <a:defRPr>
                <a:solidFill>
                  <a:schemeClr val="tx1"/>
                </a:solidFill>
                <a:latin typeface="Arial" panose="020B0604020202020204" pitchFamily="34" charset="0"/>
                <a:ea typeface="宋体" panose="02010600030101010101" pitchFamily="2" charset="-122"/>
              </a:defRPr>
            </a:lvl5pPr>
            <a:lvl6pPr marL="2794000" indent="-3429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51200" indent="-3429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708400" indent="-3429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65600" indent="-3429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indent="0">
              <a:lnSpc>
                <a:spcPct val="114000"/>
              </a:lnSpc>
            </a:pPr>
            <a:r>
              <a:rPr lang="en-US" altLang="zh-CN" sz="3200" b="1" dirty="0">
                <a:latin typeface="Times New Roman" panose="02020603050405020304" pitchFamily="18" charset="0"/>
                <a:cs typeface="Times New Roman" panose="02020603050405020304" pitchFamily="18" charset="0"/>
              </a:rPr>
              <a:t>1. What problem did Kayla have in the past?</a:t>
            </a:r>
          </a:p>
          <a:p>
            <a:pPr>
              <a:lnSpc>
                <a:spcPct val="114000"/>
              </a:lnSpc>
            </a:pPr>
            <a:r>
              <a:rPr lang="en-US" altLang="zh-CN" sz="3200" b="1" dirty="0">
                <a:solidFill>
                  <a:srgbClr val="FF0000"/>
                </a:solidFill>
                <a:latin typeface="Times New Roman" panose="02020603050405020304" pitchFamily="18" charset="0"/>
                <a:cs typeface="Times New Roman" panose="02020603050405020304" pitchFamily="18" charset="0"/>
              </a:rPr>
              <a:t>    She was worried about her weight and appearance.</a:t>
            </a:r>
            <a:endParaRPr lang="en-US" altLang="zh-CN" sz="3200" b="1" dirty="0">
              <a:latin typeface="Times New Roman" panose="02020603050405020304" pitchFamily="18" charset="0"/>
              <a:cs typeface="Times New Roman" panose="02020603050405020304" pitchFamily="18" charset="0"/>
            </a:endParaRPr>
          </a:p>
          <a:p>
            <a:pPr>
              <a:lnSpc>
                <a:spcPct val="114000"/>
              </a:lnSpc>
            </a:pPr>
            <a:r>
              <a:rPr lang="en-US" altLang="zh-CN" sz="3200" b="1" dirty="0">
                <a:latin typeface="Times New Roman" panose="02020603050405020304" pitchFamily="18" charset="0"/>
                <a:cs typeface="Times New Roman" panose="02020603050405020304" pitchFamily="18" charset="0"/>
              </a:rPr>
              <a:t>2. What does the sentence “I almost went bananas” mean?</a:t>
            </a:r>
          </a:p>
          <a:p>
            <a:pPr>
              <a:lnSpc>
                <a:spcPct val="114000"/>
              </a:lnSpc>
            </a:pPr>
            <a:r>
              <a:rPr lang="en-US" altLang="zh-CN" sz="3200" b="1" dirty="0">
                <a:solidFill>
                  <a:srgbClr val="FF0000"/>
                </a:solidFill>
                <a:latin typeface="Times New Roman" panose="02020603050405020304" pitchFamily="18" charset="0"/>
                <a:cs typeface="Times New Roman" panose="02020603050405020304" pitchFamily="18" charset="0"/>
              </a:rPr>
              <a:t>    It means she nearly went crazy because she was so worried, and tried various methods.</a:t>
            </a:r>
            <a:endParaRPr lang="en-US" altLang="zh-CN" sz="3200" b="1" dirty="0">
              <a:latin typeface="Times New Roman" panose="02020603050405020304" pitchFamily="18" charset="0"/>
              <a:cs typeface="Times New Roman" panose="02020603050405020304" pitchFamily="18" charset="0"/>
            </a:endParaRPr>
          </a:p>
          <a:p>
            <a:pPr>
              <a:lnSpc>
                <a:spcPct val="114000"/>
              </a:lnSpc>
            </a:pPr>
            <a:r>
              <a:rPr lang="en-US" altLang="zh-CN" sz="3200" b="1" dirty="0">
                <a:latin typeface="Times New Roman" panose="02020603050405020304" pitchFamily="18" charset="0"/>
                <a:cs typeface="Times New Roman" panose="02020603050405020304" pitchFamily="18" charset="0"/>
              </a:rPr>
              <a:t>3. What made her change her thinking?</a:t>
            </a:r>
          </a:p>
          <a:p>
            <a:pPr>
              <a:lnSpc>
                <a:spcPct val="114000"/>
              </a:lnSpc>
            </a:pPr>
            <a:r>
              <a:rPr lang="en-US" altLang="zh-CN" sz="3200" b="1" dirty="0">
                <a:solidFill>
                  <a:srgbClr val="FF0000"/>
                </a:solidFill>
                <a:latin typeface="Times New Roman" panose="02020603050405020304" pitchFamily="18" charset="0"/>
                <a:cs typeface="Times New Roman" panose="02020603050405020304" pitchFamily="18" charset="0"/>
              </a:rPr>
              <a:t>    An article on fitness.</a:t>
            </a:r>
            <a:endParaRPr lang="en-US" altLang="zh-CN" sz="3200" b="1"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3" end="3"/>
                                            </p:txEl>
                                          </p:spTgt>
                                        </p:tgtEl>
                                        <p:attrNameLst>
                                          <p:attrName>style.visibility</p:attrName>
                                        </p:attrNameLst>
                                      </p:cBhvr>
                                      <p:to>
                                        <p:strVal val="visible"/>
                                      </p:to>
                                    </p:set>
                                    <p:animEffect transition="in" filter="blinds(horizontal)">
                                      <p:cBhvr>
                                        <p:cTn id="12" dur="500"/>
                                        <p:tgtEl>
                                          <p:spTgt spid="4">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animEffect transition="in" filter="blinds(horizontal)">
                                      <p:cBhvr>
                                        <p:cTn id="1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ectangle 4"/>
          <p:cNvSpPr>
            <a:spLocks noChangeArrowheads="1"/>
          </p:cNvSpPr>
          <p:nvPr/>
        </p:nvSpPr>
        <p:spPr bwMode="auto">
          <a:xfrm>
            <a:off x="411163" y="381000"/>
            <a:ext cx="758983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a:solidFill>
                  <a:srgbClr val="0000FF"/>
                </a:solidFill>
                <a:cs typeface="Arial" panose="020B0604020202020204" pitchFamily="34" charset="0"/>
              </a:rPr>
              <a:t>Study the organization and language features.</a:t>
            </a:r>
          </a:p>
        </p:txBody>
      </p:sp>
      <p:sp>
        <p:nvSpPr>
          <p:cNvPr id="4" name="Rectangle 4"/>
          <p:cNvSpPr>
            <a:spLocks noChangeArrowheads="1"/>
          </p:cNvSpPr>
          <p:nvPr/>
        </p:nvSpPr>
        <p:spPr bwMode="auto">
          <a:xfrm>
            <a:off x="457200" y="1600200"/>
            <a:ext cx="7924800" cy="122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46088" indent="-446088">
              <a:defRPr>
                <a:solidFill>
                  <a:schemeClr val="tx1"/>
                </a:solidFill>
                <a:latin typeface="Arial" panose="020B0604020202020204" pitchFamily="34" charset="0"/>
                <a:ea typeface="宋体" panose="02010600030101010101" pitchFamily="2" charset="-122"/>
              </a:defRPr>
            </a:lvl1pPr>
            <a:lvl2pPr marL="911225" indent="-285750">
              <a:defRPr>
                <a:solidFill>
                  <a:schemeClr val="tx1"/>
                </a:solidFill>
                <a:latin typeface="Arial" panose="020B0604020202020204" pitchFamily="34" charset="0"/>
                <a:ea typeface="宋体" panose="02010600030101010101" pitchFamily="2" charset="-122"/>
              </a:defRPr>
            </a:lvl2pPr>
            <a:lvl3pPr marL="1319213" indent="-228600">
              <a:defRPr>
                <a:solidFill>
                  <a:schemeClr val="tx1"/>
                </a:solidFill>
                <a:latin typeface="Arial" panose="020B0604020202020204" pitchFamily="34" charset="0"/>
                <a:ea typeface="宋体" panose="02010600030101010101" pitchFamily="2" charset="-122"/>
              </a:defRPr>
            </a:lvl3pPr>
            <a:lvl4pPr marL="1727200" indent="-228600">
              <a:defRPr>
                <a:solidFill>
                  <a:schemeClr val="tx1"/>
                </a:solidFill>
                <a:latin typeface="Arial" panose="020B0604020202020204" pitchFamily="34" charset="0"/>
                <a:ea typeface="宋体" panose="02010600030101010101" pitchFamily="2" charset="-122"/>
              </a:defRPr>
            </a:lvl4pPr>
            <a:lvl5pPr marL="2135188" indent="-228600">
              <a:defRPr>
                <a:solidFill>
                  <a:schemeClr val="tx1"/>
                </a:solidFill>
                <a:latin typeface="Arial" panose="020B0604020202020204" pitchFamily="34" charset="0"/>
                <a:ea typeface="宋体" panose="02010600030101010101" pitchFamily="2" charset="-122"/>
              </a:defRPr>
            </a:lvl5pPr>
            <a:lvl6pPr marL="2592388"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049588"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506788"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963988"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latin typeface="Times New Roman" panose="02020603050405020304" pitchFamily="18" charset="0"/>
              </a:rPr>
              <a:t>1. Complete the outline with the words and phrases from the text.</a:t>
            </a:r>
          </a:p>
        </p:txBody>
      </p:sp>
      <p:graphicFrame>
        <p:nvGraphicFramePr>
          <p:cNvPr id="11292" name="Group 28"/>
          <p:cNvGraphicFramePr>
            <a:graphicFrameLocks noGrp="1"/>
          </p:cNvGraphicFramePr>
          <p:nvPr/>
        </p:nvGraphicFramePr>
        <p:xfrm>
          <a:off x="457200" y="2971800"/>
          <a:ext cx="8159750" cy="3200400"/>
        </p:xfrm>
        <a:graphic>
          <a:graphicData uri="http://schemas.openxmlformats.org/drawingml/2006/table">
            <a:tbl>
              <a:tblPr/>
              <a:tblGrid>
                <a:gridCol w="5035550">
                  <a:extLst>
                    <a:ext uri="{9D8B030D-6E8A-4147-A177-3AD203B41FA5}">
                      <a16:colId xmlns:a16="http://schemas.microsoft.com/office/drawing/2014/main" val="20000"/>
                    </a:ext>
                  </a:extLst>
                </a:gridCol>
                <a:gridCol w="3124200">
                  <a:extLst>
                    <a:ext uri="{9D8B030D-6E8A-4147-A177-3AD203B41FA5}">
                      <a16:colId xmlns:a16="http://schemas.microsoft.com/office/drawing/2014/main" val="20001"/>
                    </a:ext>
                  </a:extLst>
                </a:gridCol>
              </a:tblGrid>
              <a:tr h="75247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dirty="0">
                          <a:ln>
                            <a:noFill/>
                          </a:ln>
                          <a:solidFill>
                            <a:srgbClr val="CC3300"/>
                          </a:solidFill>
                          <a:effectLst/>
                          <a:latin typeface="Times New Roman" panose="02020603050405020304" pitchFamily="18" charset="0"/>
                          <a:ea typeface="Segoe UI Symbol" panose="020B0502040204020203" pitchFamily="34" charset="0"/>
                          <a:cs typeface="Times New Roman" panose="02020603050405020304" pitchFamily="18" charset="0"/>
                        </a:rPr>
                        <a:t>The past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a:ln>
                            <a:noFill/>
                          </a:ln>
                          <a:solidFill>
                            <a:srgbClr val="CC3300"/>
                          </a:solidFill>
                          <a:effectLst/>
                          <a:latin typeface="Times New Roman" panose="02020603050405020304" pitchFamily="18" charset="0"/>
                          <a:ea typeface="Segoe UI Symbol" panose="020B0502040204020203" pitchFamily="34" charset="0"/>
                          <a:cs typeface="Times New Roman" panose="02020603050405020304" pitchFamily="18" charset="0"/>
                        </a:rPr>
                        <a:t>The present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10000"/>
                  </a:ext>
                </a:extLst>
              </a:tr>
              <a:tr h="1228725">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a:ln>
                            <a:noFill/>
                          </a:ln>
                          <a:solidFill>
                            <a:srgbClr val="000000"/>
                          </a:solidFill>
                          <a:effectLst/>
                          <a:latin typeface="Times New Roman" panose="02020603050405020304" pitchFamily="18" charset="0"/>
                          <a:ea typeface="Segoe UI Symbol" panose="020B0502040204020203" pitchFamily="34" charset="0"/>
                          <a:cs typeface="Times New Roman" panose="02020603050405020304" pitchFamily="18" charset="0"/>
                        </a:rPr>
                        <a:t>worried about __________ and tried _____________</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dirty="0">
                          <a:ln>
                            <a:noFill/>
                          </a:ln>
                          <a:solidFill>
                            <a:srgbClr val="000000"/>
                          </a:solidFill>
                          <a:effectLst/>
                          <a:latin typeface="Times New Roman" panose="02020603050405020304" pitchFamily="18" charset="0"/>
                          <a:ea typeface="Segoe UI Symbol" panose="020B0502040204020203" pitchFamily="34" charset="0"/>
                          <a:cs typeface="Times New Roman" panose="02020603050405020304" pitchFamily="18" charset="0"/>
                        </a:rPr>
                        <a:t>think about __________</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extLst>
                  <a:ext uri="{0D108BD9-81ED-4DB2-BD59-A6C34878D82A}">
                    <a16:rowId xmlns:a16="http://schemas.microsoft.com/office/drawing/2014/main" val="10001"/>
                  </a:ext>
                </a:extLst>
              </a:tr>
              <a:tr h="1219200">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a:ln>
                            <a:noFill/>
                          </a:ln>
                          <a:solidFill>
                            <a:srgbClr val="9933FF"/>
                          </a:solidFill>
                          <a:effectLst/>
                          <a:latin typeface="Times New Roman" panose="02020603050405020304" pitchFamily="18" charset="0"/>
                          <a:ea typeface="Segoe UI Symbol" panose="020B0502040204020203" pitchFamily="34" charset="0"/>
                          <a:cs typeface="Times New Roman" panose="02020603050405020304" pitchFamily="18" charset="0"/>
                        </a:rPr>
                        <a:t>compared</a:t>
                      </a:r>
                      <a:r>
                        <a:rPr kumimoji="0" lang="en-US" altLang="zh-CN" sz="3200" b="1" i="0" u="none" strike="noStrike" cap="none" normalizeH="0" baseline="0">
                          <a:ln>
                            <a:noFill/>
                          </a:ln>
                          <a:solidFill>
                            <a:schemeClr val="tx1"/>
                          </a:solidFill>
                          <a:effectLst/>
                          <a:latin typeface="Times New Roman" panose="02020603050405020304" pitchFamily="18" charset="0"/>
                          <a:ea typeface="Segoe UI Symbol" panose="020B0502040204020203" pitchFamily="34" charset="0"/>
                          <a:cs typeface="Times New Roman" panose="02020603050405020304" pitchFamily="18" charset="0"/>
                        </a:rPr>
                        <a:t> myself</a:t>
                      </a:r>
                      <a:r>
                        <a:rPr kumimoji="0" lang="en-US" altLang="zh-CN" sz="3200" b="1" i="0" u="none" strike="noStrike" cap="none" normalizeH="0" baseline="0">
                          <a:ln>
                            <a:noFill/>
                          </a:ln>
                          <a:solidFill>
                            <a:srgbClr val="9933FF"/>
                          </a:solidFill>
                          <a:effectLst/>
                          <a:latin typeface="Times New Roman" panose="02020603050405020304" pitchFamily="18" charset="0"/>
                          <a:ea typeface="Segoe UI Symbol" panose="020B0502040204020203" pitchFamily="34" charset="0"/>
                          <a:cs typeface="Times New Roman" panose="02020603050405020304" pitchFamily="18" charset="0"/>
                        </a:rPr>
                        <a:t> with </a:t>
                      </a:r>
                      <a:r>
                        <a:rPr kumimoji="0" lang="en-US" altLang="zh-CN" sz="3200" b="1" i="0" u="none" strike="noStrike" cap="none" normalizeH="0" baseline="0">
                          <a:ln>
                            <a:noFill/>
                          </a:ln>
                          <a:solidFill>
                            <a:schemeClr val="tx1"/>
                          </a:solidFill>
                          <a:effectLst/>
                          <a:latin typeface="Times New Roman" panose="02020603050405020304" pitchFamily="18" charset="0"/>
                          <a:ea typeface="Segoe UI Symbol" panose="020B0502040204020203" pitchFamily="34" charset="0"/>
                          <a:cs typeface="Times New Roman" panose="02020603050405020304" pitchFamily="18" charset="0"/>
                        </a:rPr>
                        <a:t>__________________</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3200" b="1" i="0" u="none" strike="noStrike" cap="none" normalizeH="0" baseline="0">
                          <a:ln>
                            <a:noFill/>
                          </a:ln>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extLst>
                  <a:ext uri="{0D108BD9-81ED-4DB2-BD59-A6C34878D82A}">
                    <a16:rowId xmlns:a16="http://schemas.microsoft.com/office/drawing/2014/main" val="10002"/>
                  </a:ext>
                </a:extLst>
              </a:tr>
            </a:tbl>
          </a:graphicData>
        </a:graphic>
      </p:graphicFrame>
      <p:sp>
        <p:nvSpPr>
          <p:cNvPr id="12" name="Rectangle 4"/>
          <p:cNvSpPr>
            <a:spLocks noChangeArrowheads="1"/>
          </p:cNvSpPr>
          <p:nvPr/>
        </p:nvSpPr>
        <p:spPr bwMode="auto">
          <a:xfrm>
            <a:off x="3076575" y="3711575"/>
            <a:ext cx="2413000" cy="677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3200" b="1" dirty="0">
                <a:solidFill>
                  <a:srgbClr val="FF0000"/>
                </a:solidFill>
                <a:latin typeface="Times New Roman" panose="02020603050405020304" pitchFamily="18" charset="0"/>
              </a:rPr>
              <a:t>my weight</a:t>
            </a:r>
          </a:p>
        </p:txBody>
      </p:sp>
      <p:sp>
        <p:nvSpPr>
          <p:cNvPr id="13" name="Rectangle 4"/>
          <p:cNvSpPr>
            <a:spLocks noChangeArrowheads="1"/>
          </p:cNvSpPr>
          <p:nvPr/>
        </p:nvSpPr>
        <p:spPr bwMode="auto">
          <a:xfrm>
            <a:off x="2174875" y="4244975"/>
            <a:ext cx="3168650" cy="67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3200" b="1">
                <a:solidFill>
                  <a:srgbClr val="FF0000"/>
                </a:solidFill>
                <a:latin typeface="Times New Roman" panose="02020603050405020304" pitchFamily="18" charset="0"/>
              </a:rPr>
              <a:t>every new </a:t>
            </a:r>
            <a:r>
              <a:rPr lang="en-US" altLang="zh-CN" sz="3200" b="1">
                <a:solidFill>
                  <a:srgbClr val="9933FF"/>
                </a:solidFill>
                <a:latin typeface="Times New Roman" panose="02020603050405020304" pitchFamily="18" charset="0"/>
              </a:rPr>
              <a:t>diet</a:t>
            </a:r>
          </a:p>
        </p:txBody>
      </p:sp>
      <p:sp>
        <p:nvSpPr>
          <p:cNvPr id="14" name="Rectangle 4"/>
          <p:cNvSpPr>
            <a:spLocks noChangeArrowheads="1"/>
          </p:cNvSpPr>
          <p:nvPr/>
        </p:nvSpPr>
        <p:spPr bwMode="auto">
          <a:xfrm>
            <a:off x="5600700" y="4194175"/>
            <a:ext cx="27559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800" b="1" dirty="0">
                <a:solidFill>
                  <a:srgbClr val="FF0000"/>
                </a:solidFill>
                <a:latin typeface="Times New Roman" panose="02020603050405020304" pitchFamily="18" charset="0"/>
              </a:rPr>
              <a:t>Fitness rather than weight</a:t>
            </a:r>
          </a:p>
        </p:txBody>
      </p:sp>
      <p:sp>
        <p:nvSpPr>
          <p:cNvPr id="15" name="Rectangle 4"/>
          <p:cNvSpPr>
            <a:spLocks noChangeArrowheads="1"/>
          </p:cNvSpPr>
          <p:nvPr/>
        </p:nvSpPr>
        <p:spPr bwMode="auto">
          <a:xfrm>
            <a:off x="463550" y="5416550"/>
            <a:ext cx="4554538" cy="67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3200" b="1">
                <a:solidFill>
                  <a:srgbClr val="FF0000"/>
                </a:solidFill>
                <a:latin typeface="Times New Roman" panose="02020603050405020304" pitchFamily="18" charset="0"/>
              </a:rPr>
              <a:t>actresses and models</a:t>
            </a:r>
          </a:p>
        </p:txBody>
      </p:sp>
      <p:sp>
        <p:nvSpPr>
          <p:cNvPr id="11290" name="AutoShape 26"/>
          <p:cNvSpPr>
            <a:spLocks noChangeArrowheads="1"/>
          </p:cNvSpPr>
          <p:nvPr/>
        </p:nvSpPr>
        <p:spPr bwMode="auto">
          <a:xfrm>
            <a:off x="4495800" y="4800600"/>
            <a:ext cx="1143000" cy="685800"/>
          </a:xfrm>
          <a:prstGeom prst="wedgeRoundRectCallout">
            <a:avLst>
              <a:gd name="adj1" fmla="val -41806"/>
              <a:gd name="adj2" fmla="val -65046"/>
              <a:gd name="adj3" fmla="val 16667"/>
            </a:avLst>
          </a:prstGeom>
          <a:solidFill>
            <a:srgbClr val="FFFF99">
              <a:alpha val="67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CN" sz="2000" b="1" i="1">
                <a:latin typeface="Times New Roman" panose="02020603050405020304" pitchFamily="18" charset="0"/>
                <a:cs typeface="Times New Roman" panose="02020603050405020304" pitchFamily="18" charset="0"/>
              </a:rPr>
              <a:t>n</a:t>
            </a:r>
            <a:r>
              <a:rPr lang="en-US" altLang="zh-CN" sz="2000" b="1">
                <a:latin typeface="Times New Roman" panose="02020603050405020304" pitchFamily="18" charset="0"/>
                <a:cs typeface="Times New Roman" panose="02020603050405020304" pitchFamily="18" charset="0"/>
              </a:rPr>
              <a:t>. </a:t>
            </a:r>
            <a:r>
              <a:rPr lang="zh-CN" altLang="en-US" sz="2000" b="1">
                <a:latin typeface="Times New Roman" panose="02020603050405020304" pitchFamily="18" charset="0"/>
                <a:cs typeface="Times New Roman" panose="02020603050405020304" pitchFamily="18" charset="0"/>
              </a:rPr>
              <a:t>饮食</a:t>
            </a:r>
          </a:p>
          <a:p>
            <a:r>
              <a:rPr lang="en-US" altLang="zh-CN" sz="2000" b="1" i="1">
                <a:latin typeface="Times New Roman" panose="02020603050405020304" pitchFamily="18" charset="0"/>
                <a:cs typeface="Times New Roman" panose="02020603050405020304" pitchFamily="18" charset="0"/>
              </a:rPr>
              <a:t>vi</a:t>
            </a:r>
            <a:r>
              <a:rPr lang="en-US" altLang="zh-CN" sz="2000" b="1">
                <a:latin typeface="Times New Roman" panose="02020603050405020304" pitchFamily="18" charset="0"/>
                <a:cs typeface="Times New Roman" panose="02020603050405020304" pitchFamily="18" charset="0"/>
              </a:rPr>
              <a:t>.</a:t>
            </a:r>
            <a:r>
              <a:rPr lang="zh-CN" altLang="en-US" sz="2000" b="1">
                <a:latin typeface="Times New Roman" panose="02020603050405020304" pitchFamily="18" charset="0"/>
                <a:cs typeface="Times New Roman" panose="02020603050405020304" pitchFamily="18" charset="0"/>
              </a:rPr>
              <a:t>节食</a:t>
            </a:r>
          </a:p>
        </p:txBody>
      </p:sp>
      <p:sp>
        <p:nvSpPr>
          <p:cNvPr id="11293" name="AutoShape 29"/>
          <p:cNvSpPr>
            <a:spLocks noChangeArrowheads="1"/>
          </p:cNvSpPr>
          <p:nvPr/>
        </p:nvSpPr>
        <p:spPr bwMode="auto">
          <a:xfrm>
            <a:off x="4267200" y="5791200"/>
            <a:ext cx="1676400" cy="457200"/>
          </a:xfrm>
          <a:prstGeom prst="wedgeRoundRectCallout">
            <a:avLst>
              <a:gd name="adj1" fmla="val -45741"/>
              <a:gd name="adj2" fmla="val -115278"/>
              <a:gd name="adj3" fmla="val 16667"/>
            </a:avLst>
          </a:prstGeom>
          <a:solidFill>
            <a:srgbClr val="FFFF99">
              <a:alpha val="67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zh-CN" altLang="en-US" sz="2000" b="1">
                <a:latin typeface="Times New Roman" panose="02020603050405020304" pitchFamily="18" charset="0"/>
                <a:cs typeface="Times New Roman" panose="02020603050405020304" pitchFamily="18" charset="0"/>
              </a:rPr>
              <a:t>与</a:t>
            </a:r>
            <a:r>
              <a:rPr lang="en-US" altLang="zh-CN" sz="2000" b="1">
                <a:latin typeface="Times New Roman" panose="02020603050405020304" pitchFamily="18" charset="0"/>
                <a:cs typeface="Times New Roman" panose="02020603050405020304" pitchFamily="18" charset="0"/>
              </a:rPr>
              <a:t>……</a:t>
            </a:r>
            <a:r>
              <a:rPr lang="zh-CN" altLang="en-US" sz="2000" b="1">
                <a:latin typeface="Times New Roman" panose="02020603050405020304" pitchFamily="18" charset="0"/>
                <a:cs typeface="Times New Roman" panose="02020603050405020304" pitchFamily="18" charset="0"/>
              </a:rPr>
              <a:t>比较</a:t>
            </a:r>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11293"/>
                                        </p:tgtEl>
                                        <p:attrNameLst>
                                          <p:attrName>style.visibility</p:attrName>
                                        </p:attrNameLst>
                                      </p:cBhvr>
                                      <p:to>
                                        <p:strVal val="visible"/>
                                      </p:to>
                                    </p:set>
                                    <p:animEffect transition="in" filter="checkerboard(across)">
                                      <p:cBhvr>
                                        <p:cTn id="7" dur="500"/>
                                        <p:tgtEl>
                                          <p:spTgt spid="1129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linds(horizontal)">
                                      <p:cBhvr>
                                        <p:cTn id="12" dur="500"/>
                                        <p:tgtEl>
                                          <p:spTgt spid="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par>
                          <p:cTn id="18" fill="hold" nodeType="afterGroup">
                            <p:stCondLst>
                              <p:cond delay="500"/>
                            </p:stCondLst>
                            <p:childTnLst>
                              <p:par>
                                <p:cTn id="19" presetID="5" presetClass="entr" presetSubtype="10" fill="hold" grpId="0" nodeType="afterEffect">
                                  <p:stCondLst>
                                    <p:cond delay="0"/>
                                  </p:stCondLst>
                                  <p:childTnLst>
                                    <p:set>
                                      <p:cBhvr>
                                        <p:cTn id="20" dur="1" fill="hold">
                                          <p:stCondLst>
                                            <p:cond delay="0"/>
                                          </p:stCondLst>
                                        </p:cTn>
                                        <p:tgtEl>
                                          <p:spTgt spid="11290"/>
                                        </p:tgtEl>
                                        <p:attrNameLst>
                                          <p:attrName>style.visibility</p:attrName>
                                        </p:attrNameLst>
                                      </p:cBhvr>
                                      <p:to>
                                        <p:strVal val="visible"/>
                                      </p:to>
                                    </p:set>
                                    <p:animEffect transition="in" filter="checkerboard(across)">
                                      <p:cBhvr>
                                        <p:cTn id="21" dur="500"/>
                                        <p:tgtEl>
                                          <p:spTgt spid="11290"/>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blinds(horizontal)">
                                      <p:cBhvr>
                                        <p:cTn id="26" dur="500"/>
                                        <p:tgtEl>
                                          <p:spTgt spid="15"/>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linds(horizontal)">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1290" grpId="0" animBg="1"/>
      <p:bldP spid="1129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4"/>
          <p:cNvSpPr>
            <a:spLocks noChangeArrowheads="1"/>
          </p:cNvSpPr>
          <p:nvPr/>
        </p:nvSpPr>
        <p:spPr bwMode="auto">
          <a:xfrm>
            <a:off x="342900" y="457200"/>
            <a:ext cx="8229600"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446088" indent="-446088">
              <a:defRPr>
                <a:solidFill>
                  <a:schemeClr val="tx1"/>
                </a:solidFill>
                <a:latin typeface="Arial" panose="020B0604020202020204" pitchFamily="34" charset="0"/>
                <a:ea typeface="宋体" panose="02010600030101010101" pitchFamily="2" charset="-122"/>
              </a:defRPr>
            </a:lvl1pPr>
            <a:lvl2pPr marL="911225" indent="-285750">
              <a:defRPr>
                <a:solidFill>
                  <a:schemeClr val="tx1"/>
                </a:solidFill>
                <a:latin typeface="Arial" panose="020B0604020202020204" pitchFamily="34" charset="0"/>
                <a:ea typeface="宋体" panose="02010600030101010101" pitchFamily="2" charset="-122"/>
              </a:defRPr>
            </a:lvl2pPr>
            <a:lvl3pPr marL="1319213" indent="-228600">
              <a:defRPr>
                <a:solidFill>
                  <a:schemeClr val="tx1"/>
                </a:solidFill>
                <a:latin typeface="Arial" panose="020B0604020202020204" pitchFamily="34" charset="0"/>
                <a:ea typeface="宋体" panose="02010600030101010101" pitchFamily="2" charset="-122"/>
              </a:defRPr>
            </a:lvl3pPr>
            <a:lvl4pPr marL="1727200" indent="-228600">
              <a:defRPr>
                <a:solidFill>
                  <a:schemeClr val="tx1"/>
                </a:solidFill>
                <a:latin typeface="Arial" panose="020B0604020202020204" pitchFamily="34" charset="0"/>
                <a:ea typeface="宋体" panose="02010600030101010101" pitchFamily="2" charset="-122"/>
              </a:defRPr>
            </a:lvl4pPr>
            <a:lvl5pPr marL="2135188" indent="-228600">
              <a:defRPr>
                <a:solidFill>
                  <a:schemeClr val="tx1"/>
                </a:solidFill>
                <a:latin typeface="Arial" panose="020B0604020202020204" pitchFamily="34" charset="0"/>
                <a:ea typeface="宋体" panose="02010600030101010101" pitchFamily="2" charset="-122"/>
              </a:defRPr>
            </a:lvl5pPr>
            <a:lvl6pPr marL="2592388"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049588"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506788"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963988"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latin typeface="Times New Roman" panose="02020603050405020304" pitchFamily="18" charset="0"/>
                <a:cs typeface="Times New Roman" panose="02020603050405020304" pitchFamily="18" charset="0"/>
              </a:rPr>
              <a:t>2. Find the words and phrases used in the text to show similarities and differences.</a:t>
            </a:r>
          </a:p>
        </p:txBody>
      </p:sp>
      <p:graphicFrame>
        <p:nvGraphicFramePr>
          <p:cNvPr id="2" name="表格 1"/>
          <p:cNvGraphicFramePr>
            <a:graphicFrameLocks noGrp="1"/>
          </p:cNvGraphicFramePr>
          <p:nvPr>
            <p:extLst>
              <p:ext uri="{D42A27DB-BD31-4B8C-83A1-F6EECF244321}">
                <p14:modId xmlns:p14="http://schemas.microsoft.com/office/powerpoint/2010/main" val="2315504577"/>
              </p:ext>
            </p:extLst>
          </p:nvPr>
        </p:nvGraphicFramePr>
        <p:xfrm>
          <a:off x="914400" y="1905000"/>
          <a:ext cx="7010400" cy="4342532"/>
        </p:xfrm>
        <a:graphic>
          <a:graphicData uri="http://schemas.openxmlformats.org/drawingml/2006/table">
            <a:tbl>
              <a:tblPr firstRow="1" bandRow="1">
                <a:tableStyleId>{5C22544A-7EE6-4342-B048-85BDC9FD1C3A}</a:tableStyleId>
              </a:tblPr>
              <a:tblGrid>
                <a:gridCol w="2057400">
                  <a:extLst>
                    <a:ext uri="{9D8B030D-6E8A-4147-A177-3AD203B41FA5}">
                      <a16:colId xmlns:a16="http://schemas.microsoft.com/office/drawing/2014/main" val="20000"/>
                    </a:ext>
                  </a:extLst>
                </a:gridCol>
                <a:gridCol w="4953000">
                  <a:extLst>
                    <a:ext uri="{9D8B030D-6E8A-4147-A177-3AD203B41FA5}">
                      <a16:colId xmlns:a16="http://schemas.microsoft.com/office/drawing/2014/main" val="20001"/>
                    </a:ext>
                  </a:extLst>
                </a:gridCol>
              </a:tblGrid>
              <a:tr h="990600">
                <a:tc>
                  <a:txBody>
                    <a:bodyPr/>
                    <a:lstStyle/>
                    <a:p>
                      <a:pPr algn="ctr">
                        <a:lnSpc>
                          <a:spcPct val="110000"/>
                        </a:lnSpc>
                      </a:pPr>
                      <a:r>
                        <a:rPr lang="en-US" altLang="zh-CN" sz="2800" b="1" dirty="0">
                          <a:solidFill>
                            <a:srgbClr val="0066FF"/>
                          </a:solidFill>
                          <a:latin typeface="Times New Roman" panose="02020603050405020304" pitchFamily="18" charset="0"/>
                          <a:cs typeface="Times New Roman" panose="02020603050405020304" pitchFamily="18" charset="0"/>
                        </a:rPr>
                        <a:t>Paragrahph</a:t>
                      </a:r>
                      <a:r>
                        <a:rPr lang="en-US" altLang="zh-CN" sz="2800" b="1" baseline="0" dirty="0">
                          <a:solidFill>
                            <a:srgbClr val="0066FF"/>
                          </a:solidFill>
                          <a:latin typeface="Times New Roman" panose="02020603050405020304" pitchFamily="18" charset="0"/>
                          <a:cs typeface="Times New Roman" panose="02020603050405020304" pitchFamily="18" charset="0"/>
                        </a:rPr>
                        <a:t> </a:t>
                      </a:r>
                      <a:endParaRPr lang="zh-CN" altLang="en-US" sz="2800" b="1" dirty="0">
                        <a:solidFill>
                          <a:srgbClr val="0066FF"/>
                        </a:solidFill>
                        <a:latin typeface="Times New Roman" panose="02020603050405020304" pitchFamily="18" charset="0"/>
                        <a:cs typeface="Times New Roman" panose="02020603050405020304" pitchFamily="18" charset="0"/>
                      </a:endParaRPr>
                    </a:p>
                  </a:txBody>
                  <a:tcPr/>
                </a:tc>
                <a:tc>
                  <a:txBody>
                    <a:bodyPr/>
                    <a:lstStyle/>
                    <a:p>
                      <a:pPr algn="ctr">
                        <a:lnSpc>
                          <a:spcPct val="110000"/>
                        </a:lnSpc>
                      </a:pPr>
                      <a:r>
                        <a:rPr lang="en-US" altLang="zh-CN" sz="2800" b="1" dirty="0">
                          <a:solidFill>
                            <a:srgbClr val="0066FF"/>
                          </a:solidFill>
                          <a:latin typeface="Times New Roman" panose="02020603050405020304" pitchFamily="18" charset="0"/>
                          <a:cs typeface="Times New Roman" panose="02020603050405020304" pitchFamily="18" charset="0"/>
                        </a:rPr>
                        <a:t>Words and phrases</a:t>
                      </a:r>
                      <a:r>
                        <a:rPr lang="en-US" altLang="zh-CN" sz="2800" b="1" baseline="0" dirty="0">
                          <a:solidFill>
                            <a:srgbClr val="0066FF"/>
                          </a:solidFill>
                          <a:latin typeface="Times New Roman" panose="02020603050405020304" pitchFamily="18" charset="0"/>
                          <a:cs typeface="Times New Roman" panose="02020603050405020304" pitchFamily="18" charset="0"/>
                        </a:rPr>
                        <a:t> to show similarities and difference</a:t>
                      </a:r>
                      <a:endParaRPr lang="zh-CN" altLang="en-US" sz="2800" b="1" dirty="0">
                        <a:solidFill>
                          <a:srgbClr val="0066FF"/>
                        </a:solidFill>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0"/>
                  </a:ext>
                </a:extLst>
              </a:tr>
              <a:tr h="625739">
                <a:tc>
                  <a:txBody>
                    <a:bodyPr/>
                    <a:lstStyle/>
                    <a:p>
                      <a:pPr algn="ctr">
                        <a:lnSpc>
                          <a:spcPct val="110000"/>
                        </a:lnSpc>
                      </a:pPr>
                      <a:r>
                        <a:rPr lang="en-US" altLang="zh-CN" sz="2800" b="1" dirty="0">
                          <a:latin typeface="Times New Roman" panose="02020603050405020304" pitchFamily="18" charset="0"/>
                          <a:cs typeface="Times New Roman" panose="02020603050405020304" pitchFamily="18" charset="0"/>
                        </a:rPr>
                        <a:t>1</a:t>
                      </a:r>
                      <a:endParaRPr lang="zh-CN" altLang="en-US" sz="2800" b="1" dirty="0">
                        <a:latin typeface="Times New Roman" panose="02020603050405020304" pitchFamily="18" charset="0"/>
                        <a:cs typeface="Times New Roman" panose="02020603050405020304" pitchFamily="18" charset="0"/>
                      </a:endParaRPr>
                    </a:p>
                  </a:txBody>
                  <a:tcPr/>
                </a:tc>
                <a:tc>
                  <a:txBody>
                    <a:bodyPr/>
                    <a:lstStyle/>
                    <a:p>
                      <a:pPr algn="ctr">
                        <a:lnSpc>
                          <a:spcPct val="110000"/>
                        </a:lnSpc>
                      </a:pPr>
                      <a:endParaRPr lang="zh-CN" altLang="en-US" sz="28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945410">
                <a:tc>
                  <a:txBody>
                    <a:bodyPr/>
                    <a:lstStyle/>
                    <a:p>
                      <a:pPr algn="ctr">
                        <a:lnSpc>
                          <a:spcPct val="110000"/>
                        </a:lnSpc>
                      </a:pPr>
                      <a:r>
                        <a:rPr lang="en-US" altLang="zh-CN" sz="2800" b="1" dirty="0">
                          <a:latin typeface="Times New Roman" panose="02020603050405020304" pitchFamily="18" charset="0"/>
                          <a:cs typeface="Times New Roman" panose="02020603050405020304" pitchFamily="18" charset="0"/>
                        </a:rPr>
                        <a:t>2</a:t>
                      </a:r>
                      <a:endParaRPr lang="zh-CN" altLang="en-US" sz="2800" b="1" dirty="0">
                        <a:latin typeface="Times New Roman" panose="02020603050405020304" pitchFamily="18" charset="0"/>
                        <a:cs typeface="Times New Roman" panose="02020603050405020304" pitchFamily="18" charset="0"/>
                      </a:endParaRPr>
                    </a:p>
                  </a:txBody>
                  <a:tcPr/>
                </a:tc>
                <a:tc>
                  <a:txBody>
                    <a:bodyPr/>
                    <a:lstStyle/>
                    <a:p>
                      <a:pPr algn="ctr">
                        <a:lnSpc>
                          <a:spcPct val="110000"/>
                        </a:lnSpc>
                      </a:pPr>
                      <a:endParaRPr lang="zh-CN" altLang="en-US" sz="2800" b="1">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r h="625739">
                <a:tc>
                  <a:txBody>
                    <a:bodyPr/>
                    <a:lstStyle/>
                    <a:p>
                      <a:pPr algn="ctr">
                        <a:lnSpc>
                          <a:spcPct val="110000"/>
                        </a:lnSpc>
                      </a:pPr>
                      <a:r>
                        <a:rPr lang="en-US" altLang="zh-CN" sz="2800" b="1" dirty="0">
                          <a:latin typeface="Times New Roman" panose="02020603050405020304" pitchFamily="18" charset="0"/>
                          <a:cs typeface="Times New Roman" panose="02020603050405020304" pitchFamily="18" charset="0"/>
                        </a:rPr>
                        <a:t>3</a:t>
                      </a:r>
                      <a:endParaRPr lang="zh-CN" altLang="en-US" sz="2800" b="1" dirty="0">
                        <a:latin typeface="Times New Roman" panose="02020603050405020304" pitchFamily="18" charset="0"/>
                        <a:cs typeface="Times New Roman" panose="02020603050405020304" pitchFamily="18" charset="0"/>
                      </a:endParaRPr>
                    </a:p>
                  </a:txBody>
                  <a:tcPr/>
                </a:tc>
                <a:tc>
                  <a:txBody>
                    <a:bodyPr/>
                    <a:lstStyle/>
                    <a:p>
                      <a:pPr algn="ctr">
                        <a:lnSpc>
                          <a:spcPct val="110000"/>
                        </a:lnSpc>
                      </a:pPr>
                      <a:endParaRPr lang="zh-CN" altLang="en-US" sz="28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3"/>
                  </a:ext>
                </a:extLst>
              </a:tr>
              <a:tr h="1149456">
                <a:tc>
                  <a:txBody>
                    <a:bodyPr/>
                    <a:lstStyle/>
                    <a:p>
                      <a:pPr algn="ctr">
                        <a:lnSpc>
                          <a:spcPct val="110000"/>
                        </a:lnSpc>
                      </a:pPr>
                      <a:r>
                        <a:rPr lang="en-US" altLang="zh-CN" sz="2800" b="1" dirty="0">
                          <a:latin typeface="Times New Roman" panose="02020603050405020304" pitchFamily="18" charset="0"/>
                          <a:cs typeface="Times New Roman" panose="02020603050405020304" pitchFamily="18" charset="0"/>
                        </a:rPr>
                        <a:t>Additional expressions</a:t>
                      </a:r>
                      <a:endParaRPr lang="zh-CN" altLang="en-US" sz="2800" b="1" dirty="0">
                        <a:latin typeface="Times New Roman" panose="02020603050405020304" pitchFamily="18" charset="0"/>
                        <a:cs typeface="Times New Roman" panose="02020603050405020304" pitchFamily="18" charset="0"/>
                      </a:endParaRPr>
                    </a:p>
                  </a:txBody>
                  <a:tcPr/>
                </a:tc>
                <a:tc>
                  <a:txBody>
                    <a:bodyPr/>
                    <a:lstStyle/>
                    <a:p>
                      <a:pPr algn="ctr">
                        <a:lnSpc>
                          <a:spcPct val="110000"/>
                        </a:lnSpc>
                      </a:pPr>
                      <a:endParaRPr lang="zh-CN" altLang="en-US" sz="28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4"/>
                  </a:ext>
                </a:extLst>
              </a:tr>
            </a:tbl>
          </a:graphicData>
        </a:graphic>
      </p:graphicFrame>
      <p:sp>
        <p:nvSpPr>
          <p:cNvPr id="7" name="Rectangle 4"/>
          <p:cNvSpPr>
            <a:spLocks noChangeArrowheads="1"/>
          </p:cNvSpPr>
          <p:nvPr/>
        </p:nvSpPr>
        <p:spPr bwMode="auto">
          <a:xfrm>
            <a:off x="3124200" y="2923779"/>
            <a:ext cx="2413000" cy="562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800" b="1" dirty="0">
                <a:solidFill>
                  <a:srgbClr val="FF0000"/>
                </a:solidFill>
                <a:latin typeface="Times New Roman" panose="02020603050405020304" pitchFamily="18" charset="0"/>
              </a:rPr>
              <a:t>even though</a:t>
            </a:r>
          </a:p>
        </p:txBody>
      </p:sp>
      <p:sp>
        <p:nvSpPr>
          <p:cNvPr id="8" name="Rectangle 4"/>
          <p:cNvSpPr>
            <a:spLocks noChangeArrowheads="1"/>
          </p:cNvSpPr>
          <p:nvPr/>
        </p:nvSpPr>
        <p:spPr bwMode="auto">
          <a:xfrm>
            <a:off x="2971800" y="3469168"/>
            <a:ext cx="4724400" cy="8850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800" b="1" dirty="0">
                <a:solidFill>
                  <a:srgbClr val="FF0000"/>
                </a:solidFill>
                <a:latin typeface="Times New Roman" panose="02020603050405020304" pitchFamily="18" charset="0"/>
              </a:rPr>
              <a:t>instead of, make such a difference, rather than, but</a:t>
            </a:r>
          </a:p>
        </p:txBody>
      </p:sp>
      <p:sp>
        <p:nvSpPr>
          <p:cNvPr id="9" name="Rectangle 4"/>
          <p:cNvSpPr>
            <a:spLocks noChangeArrowheads="1"/>
          </p:cNvSpPr>
          <p:nvPr/>
        </p:nvSpPr>
        <p:spPr bwMode="auto">
          <a:xfrm>
            <a:off x="3213100" y="4484046"/>
            <a:ext cx="2413000" cy="562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800" b="1" dirty="0">
                <a:solidFill>
                  <a:srgbClr val="FF0000"/>
                </a:solidFill>
                <a:latin typeface="Times New Roman" panose="02020603050405020304" pitchFamily="18" charset="0"/>
              </a:rPr>
              <a:t>instead</a:t>
            </a:r>
          </a:p>
        </p:txBody>
      </p:sp>
      <p:sp>
        <p:nvSpPr>
          <p:cNvPr id="10" name="Rectangle 4"/>
          <p:cNvSpPr>
            <a:spLocks noChangeArrowheads="1"/>
          </p:cNvSpPr>
          <p:nvPr/>
        </p:nvSpPr>
        <p:spPr bwMode="auto">
          <a:xfrm>
            <a:off x="2971800" y="5009216"/>
            <a:ext cx="4724400" cy="1368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800" b="1" dirty="0">
                <a:solidFill>
                  <a:srgbClr val="FF0000"/>
                </a:solidFill>
                <a:latin typeface="Times New Roman" panose="02020603050405020304" pitchFamily="18" charset="0"/>
              </a:rPr>
              <a:t>though, although, yet, however, in contrast, on the other hand</a:t>
            </a:r>
            <a:r>
              <a:rPr lang="zh-CN" altLang="en-US" sz="2800" b="1" dirty="0">
                <a:solidFill>
                  <a:srgbClr val="FF0000"/>
                </a:solidFill>
                <a:latin typeface="Times New Roman" panose="02020603050405020304" pitchFamily="18" charset="0"/>
              </a:rPr>
              <a:t>，</a:t>
            </a:r>
            <a:r>
              <a:rPr lang="en-US" altLang="zh-CN" sz="2800" b="1" dirty="0">
                <a:solidFill>
                  <a:srgbClr val="FF0000"/>
                </a:solidFill>
                <a:latin typeface="Times New Roman" panose="02020603050405020304" pitchFamily="18" charset="0"/>
              </a:rPr>
              <a:t>while</a:t>
            </a:r>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7651" name="Rectangle 3"/>
          <p:cNvSpPr>
            <a:spLocks noGrp="1" noChangeArrowheads="1"/>
          </p:cNvSpPr>
          <p:nvPr>
            <p:ph type="body" idx="1"/>
          </p:nvPr>
        </p:nvSpPr>
        <p:spPr>
          <a:xfrm>
            <a:off x="228600" y="685800"/>
            <a:ext cx="8686800" cy="5943600"/>
          </a:xfrm>
        </p:spPr>
        <p:txBody>
          <a:bodyPr/>
          <a:lstStyle/>
          <a:p>
            <a:pPr marL="446088" indent="-446088">
              <a:lnSpc>
                <a:spcPct val="111000"/>
              </a:lnSpc>
              <a:spcBef>
                <a:spcPct val="0"/>
              </a:spcBef>
              <a:buFontTx/>
              <a:buNone/>
            </a:pPr>
            <a:r>
              <a:rPr lang="en-US" altLang="zh-CN" b="1" dirty="0">
                <a:latin typeface="Times New Roman" panose="02020603050405020304" pitchFamily="18" charset="0"/>
                <a:cs typeface="Times New Roman" panose="02020603050405020304" pitchFamily="18" charset="0"/>
              </a:rPr>
              <a:t>1. I worried about my weight and tried every new </a:t>
            </a:r>
            <a:r>
              <a:rPr lang="en-US" altLang="zh-CN" b="1" dirty="0">
                <a:solidFill>
                  <a:srgbClr val="FF0000"/>
                </a:solidFill>
                <a:latin typeface="Times New Roman" panose="02020603050405020304" pitchFamily="18" charset="0"/>
                <a:cs typeface="Times New Roman" panose="02020603050405020304" pitchFamily="18" charset="0"/>
              </a:rPr>
              <a:t>diet</a:t>
            </a:r>
            <a:r>
              <a:rPr lang="en-US" altLang="zh-CN" b="1" dirty="0">
                <a:latin typeface="Times New Roman" panose="02020603050405020304" pitchFamily="18" charset="0"/>
                <a:cs typeface="Times New Roman" panose="02020603050405020304" pitchFamily="18" charset="0"/>
              </a:rPr>
              <a:t> I read about online.</a:t>
            </a:r>
          </a:p>
          <a:p>
            <a:pPr marL="446088" indent="-446088">
              <a:lnSpc>
                <a:spcPct val="111000"/>
              </a:lnSpc>
              <a:spcBef>
                <a:spcPct val="0"/>
              </a:spcBef>
              <a:buFontTx/>
              <a:buNone/>
            </a:pPr>
            <a:r>
              <a:rPr lang="en-US" altLang="zh-CN" b="1" dirty="0">
                <a:solidFill>
                  <a:srgbClr val="FF0000"/>
                </a:solidFill>
                <a:latin typeface="Times New Roman" panose="02020603050405020304" pitchFamily="18" charset="0"/>
                <a:cs typeface="Times New Roman" panose="02020603050405020304" pitchFamily="18" charset="0"/>
              </a:rPr>
              <a:t>    diet  </a:t>
            </a:r>
            <a:r>
              <a:rPr lang="en-US" altLang="zh-CN" b="1" i="1" dirty="0">
                <a:solidFill>
                  <a:srgbClr val="FF0000"/>
                </a:solidFill>
                <a:latin typeface="Times New Roman" panose="02020603050405020304" pitchFamily="18" charset="0"/>
                <a:cs typeface="Times New Roman" panose="02020603050405020304" pitchFamily="18" charset="0"/>
              </a:rPr>
              <a:t>n</a:t>
            </a:r>
            <a:r>
              <a:rPr lang="en-US" altLang="zh-CN" b="1" dirty="0">
                <a:solidFill>
                  <a:srgbClr val="FF0000"/>
                </a:solidFill>
                <a:latin typeface="Times New Roman" panose="02020603050405020304" pitchFamily="18" charset="0"/>
                <a:cs typeface="Times New Roman" panose="02020603050405020304" pitchFamily="18" charset="0"/>
              </a:rPr>
              <a:t>. </a:t>
            </a:r>
            <a:r>
              <a:rPr lang="en-US" altLang="zh-CN" b="1" i="1" dirty="0">
                <a:solidFill>
                  <a:srgbClr val="0000FF"/>
                </a:solidFill>
                <a:latin typeface="Times New Roman" panose="02020603050405020304" pitchFamily="18" charset="0"/>
                <a:cs typeface="Times New Roman" panose="02020603050405020304" pitchFamily="18" charset="0"/>
              </a:rPr>
              <a:t>the kind of food that a person or </a:t>
            </a:r>
          </a:p>
          <a:p>
            <a:pPr marL="446088" indent="-446088">
              <a:lnSpc>
                <a:spcPct val="111000"/>
              </a:lnSpc>
              <a:spcBef>
                <a:spcPct val="0"/>
              </a:spcBef>
              <a:buFontTx/>
              <a:buNone/>
            </a:pPr>
            <a:r>
              <a:rPr lang="en-US" altLang="zh-CN" b="1" i="1" dirty="0">
                <a:solidFill>
                  <a:srgbClr val="0000FF"/>
                </a:solidFill>
                <a:latin typeface="Times New Roman" panose="02020603050405020304" pitchFamily="18" charset="0"/>
                <a:cs typeface="Times New Roman" panose="02020603050405020304" pitchFamily="18" charset="0"/>
              </a:rPr>
              <a:t>                animal eats each day</a:t>
            </a:r>
            <a:r>
              <a:rPr lang="zh-CN" altLang="en-US" b="1" dirty="0">
                <a:solidFill>
                  <a:srgbClr val="FF0000"/>
                </a:solidFill>
                <a:latin typeface="Times New Roman" panose="02020603050405020304" pitchFamily="18" charset="0"/>
                <a:cs typeface="Times New Roman" panose="02020603050405020304" pitchFamily="18" charset="0"/>
              </a:rPr>
              <a:t>日常饮食</a:t>
            </a:r>
          </a:p>
          <a:p>
            <a:pPr marL="446088" indent="-446088">
              <a:lnSpc>
                <a:spcPct val="111000"/>
              </a:lnSpc>
              <a:spcBef>
                <a:spcPct val="0"/>
              </a:spcBef>
              <a:buFontTx/>
              <a:buNone/>
            </a:pPr>
            <a:r>
              <a:rPr lang="zh-CN" altLang="en-US" b="1" dirty="0">
                <a:solidFill>
                  <a:srgbClr val="FF0000"/>
                </a:solidFill>
                <a:latin typeface="Times New Roman" panose="02020603050405020304" pitchFamily="18" charset="0"/>
                <a:cs typeface="Times New Roman" panose="02020603050405020304" pitchFamily="18" charset="0"/>
              </a:rPr>
              <a:t>            </a:t>
            </a:r>
            <a:r>
              <a:rPr lang="en-US" altLang="zh-CN" b="1" i="1" dirty="0">
                <a:solidFill>
                  <a:srgbClr val="FF0000"/>
                </a:solidFill>
                <a:latin typeface="Times New Roman" panose="02020603050405020304" pitchFamily="18" charset="0"/>
                <a:cs typeface="Times New Roman" panose="02020603050405020304" pitchFamily="18" charset="0"/>
              </a:rPr>
              <a:t>vi.</a:t>
            </a:r>
            <a:r>
              <a:rPr lang="en-US" altLang="zh-CN" b="1" dirty="0">
                <a:solidFill>
                  <a:srgbClr val="FF0000"/>
                </a:solidFill>
                <a:latin typeface="Times New Roman" panose="02020603050405020304" pitchFamily="18" charset="0"/>
                <a:cs typeface="Times New Roman" panose="02020603050405020304" pitchFamily="18" charset="0"/>
              </a:rPr>
              <a:t> </a:t>
            </a:r>
            <a:r>
              <a:rPr lang="en-US" altLang="zh-CN" b="1" i="1" dirty="0">
                <a:solidFill>
                  <a:srgbClr val="0000FF"/>
                </a:solidFill>
                <a:latin typeface="Times New Roman" panose="02020603050405020304" pitchFamily="18" charset="0"/>
                <a:cs typeface="Times New Roman" panose="02020603050405020304" pitchFamily="18" charset="0"/>
              </a:rPr>
              <a:t>to limit the amount and type of food </a:t>
            </a:r>
          </a:p>
          <a:p>
            <a:pPr marL="446088" indent="-446088">
              <a:lnSpc>
                <a:spcPct val="111000"/>
              </a:lnSpc>
              <a:spcBef>
                <a:spcPct val="0"/>
              </a:spcBef>
              <a:buFontTx/>
              <a:buNone/>
            </a:pPr>
            <a:r>
              <a:rPr lang="en-US" altLang="zh-CN" b="1" i="1" dirty="0">
                <a:solidFill>
                  <a:srgbClr val="0000FF"/>
                </a:solidFill>
                <a:latin typeface="Times New Roman" panose="02020603050405020304" pitchFamily="18" charset="0"/>
                <a:cs typeface="Times New Roman" panose="02020603050405020304" pitchFamily="18" charset="0"/>
              </a:rPr>
              <a:t>                that you eat, in order to become thinner</a:t>
            </a:r>
          </a:p>
          <a:p>
            <a:pPr marL="446088" indent="-446088">
              <a:lnSpc>
                <a:spcPct val="111000"/>
              </a:lnSpc>
              <a:spcBef>
                <a:spcPct val="0"/>
              </a:spcBef>
              <a:buFontTx/>
              <a:buNone/>
            </a:pPr>
            <a:r>
              <a:rPr lang="en-US" altLang="zh-CN" b="1" i="1" dirty="0">
                <a:solidFill>
                  <a:srgbClr val="0000FF"/>
                </a:solidFill>
                <a:latin typeface="Times New Roman" panose="02020603050405020304" pitchFamily="18" charset="0"/>
                <a:cs typeface="Times New Roman" panose="02020603050405020304" pitchFamily="18" charset="0"/>
              </a:rPr>
              <a:t>                </a:t>
            </a:r>
            <a:r>
              <a:rPr lang="zh-CN" altLang="en-US" b="1" dirty="0">
                <a:solidFill>
                  <a:srgbClr val="FF0000"/>
                </a:solidFill>
                <a:latin typeface="Times New Roman" panose="02020603050405020304" pitchFamily="18" charset="0"/>
                <a:cs typeface="Times New Roman" panose="02020603050405020304" pitchFamily="18" charset="0"/>
              </a:rPr>
              <a:t>节食</a:t>
            </a:r>
          </a:p>
          <a:p>
            <a:pPr marL="446088" indent="-446088">
              <a:lnSpc>
                <a:spcPct val="111000"/>
              </a:lnSpc>
              <a:spcBef>
                <a:spcPct val="0"/>
              </a:spcBef>
              <a:buFontTx/>
              <a:buNone/>
            </a:pPr>
            <a:r>
              <a:rPr lang="zh-CN" altLang="en-US" b="1" dirty="0">
                <a:latin typeface="Times New Roman" panose="02020603050405020304" pitchFamily="18" charset="0"/>
                <a:cs typeface="Times New Roman" panose="02020603050405020304" pitchFamily="18" charset="0"/>
              </a:rPr>
              <a:t>    </a:t>
            </a:r>
            <a:r>
              <a:rPr lang="en-US" altLang="zh-CN" b="1" dirty="0">
                <a:latin typeface="Times New Roman" panose="02020603050405020304" pitchFamily="18" charset="0"/>
                <a:cs typeface="Times New Roman" panose="02020603050405020304" pitchFamily="18" charset="0"/>
              </a:rPr>
              <a:t>eg  It is important to have healthy</a:t>
            </a:r>
            <a:r>
              <a:rPr lang="en-US" altLang="zh-CN" b="1" dirty="0">
                <a:solidFill>
                  <a:srgbClr val="FF0000"/>
                </a:solidFill>
                <a:latin typeface="Times New Roman" panose="02020603050405020304" pitchFamily="18" charset="0"/>
                <a:cs typeface="Times New Roman" panose="02020603050405020304" pitchFamily="18" charset="0"/>
              </a:rPr>
              <a:t> diet</a:t>
            </a:r>
            <a:r>
              <a:rPr lang="en-US" altLang="zh-CN" b="1" dirty="0">
                <a:latin typeface="Times New Roman" panose="02020603050405020304" pitchFamily="18" charset="0"/>
                <a:cs typeface="Times New Roman" panose="02020603050405020304" pitchFamily="18" charset="0"/>
              </a:rPr>
              <a:t>.</a:t>
            </a:r>
          </a:p>
          <a:p>
            <a:pPr marL="446088" indent="-446088">
              <a:lnSpc>
                <a:spcPct val="111000"/>
              </a:lnSpc>
              <a:spcBef>
                <a:spcPct val="0"/>
              </a:spcBef>
              <a:buFontTx/>
              <a:buNone/>
            </a:pPr>
            <a:r>
              <a:rPr lang="en-US" altLang="zh-CN" b="1" dirty="0">
                <a:latin typeface="Times New Roman" panose="02020603050405020304" pitchFamily="18" charset="0"/>
                <a:cs typeface="Times New Roman" panose="02020603050405020304" pitchFamily="18" charset="0"/>
              </a:rPr>
              <a:t>          People who are on a </a:t>
            </a:r>
            <a:r>
              <a:rPr lang="en-US" altLang="zh-CN" b="1" dirty="0">
                <a:solidFill>
                  <a:srgbClr val="FF0000"/>
                </a:solidFill>
                <a:latin typeface="Times New Roman" panose="02020603050405020304" pitchFamily="18" charset="0"/>
                <a:cs typeface="Times New Roman" panose="02020603050405020304" pitchFamily="18" charset="0"/>
              </a:rPr>
              <a:t>diet</a:t>
            </a:r>
            <a:r>
              <a:rPr lang="en-US" altLang="zh-CN" b="1" dirty="0">
                <a:latin typeface="Times New Roman" panose="02020603050405020304" pitchFamily="18" charset="0"/>
                <a:cs typeface="Times New Roman" panose="02020603050405020304" pitchFamily="18" charset="0"/>
              </a:rPr>
              <a:t> mustn’t have </a:t>
            </a:r>
          </a:p>
          <a:p>
            <a:pPr marL="446088" indent="-446088">
              <a:lnSpc>
                <a:spcPct val="111000"/>
              </a:lnSpc>
              <a:spcBef>
                <a:spcPct val="0"/>
              </a:spcBef>
              <a:buFontTx/>
              <a:buNone/>
            </a:pPr>
            <a:r>
              <a:rPr lang="en-US" altLang="zh-CN" b="1" dirty="0">
                <a:latin typeface="Times New Roman" panose="02020603050405020304" pitchFamily="18" charset="0"/>
                <a:cs typeface="Times New Roman" panose="02020603050405020304" pitchFamily="18" charset="0"/>
              </a:rPr>
              <a:t>          chocolate.</a:t>
            </a:r>
          </a:p>
          <a:p>
            <a:pPr marL="446088" indent="-446088">
              <a:lnSpc>
                <a:spcPct val="111000"/>
              </a:lnSpc>
              <a:spcBef>
                <a:spcPct val="0"/>
              </a:spcBef>
              <a:buFontTx/>
              <a:buNone/>
            </a:pPr>
            <a:r>
              <a:rPr lang="en-US" altLang="zh-CN" b="1" dirty="0">
                <a:latin typeface="Times New Roman" panose="02020603050405020304" pitchFamily="18" charset="0"/>
                <a:cs typeface="Times New Roman" panose="02020603050405020304" pitchFamily="18" charset="0"/>
              </a:rPr>
              <a:t>          No sugar in my coffee, please, I’m </a:t>
            </a:r>
            <a:r>
              <a:rPr lang="en-US" altLang="zh-CN" b="1" dirty="0">
                <a:solidFill>
                  <a:srgbClr val="FF0000"/>
                </a:solidFill>
                <a:latin typeface="Times New Roman" panose="02020603050405020304" pitchFamily="18" charset="0"/>
                <a:cs typeface="Times New Roman" panose="02020603050405020304" pitchFamily="18" charset="0"/>
              </a:rPr>
              <a:t>dieting</a:t>
            </a:r>
            <a:r>
              <a:rPr lang="en-US" altLang="zh-CN" b="1" dirty="0">
                <a:latin typeface="Times New Roman" panose="02020603050405020304" pitchFamily="18" charset="0"/>
                <a:cs typeface="Times New Roman" panose="02020603050405020304" pitchFamily="18" charset="0"/>
              </a:rPr>
              <a:t>.</a:t>
            </a:r>
          </a:p>
        </p:txBody>
      </p:sp>
      <p:pic>
        <p:nvPicPr>
          <p:cNvPr id="27652" name="Picture 4" descr="Language points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76200"/>
            <a:ext cx="5165725" cy="1038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7651">
                                            <p:txEl>
                                              <p:pRg st="1" end="1"/>
                                            </p:txEl>
                                          </p:spTgt>
                                        </p:tgtEl>
                                        <p:attrNameLst>
                                          <p:attrName>style.visibility</p:attrName>
                                        </p:attrNameLst>
                                      </p:cBhvr>
                                      <p:to>
                                        <p:strVal val="visible"/>
                                      </p:to>
                                    </p:set>
                                    <p:animEffect transition="in" filter="wipe(down)">
                                      <p:cBhvr>
                                        <p:cTn id="7" dur="500"/>
                                        <p:tgtEl>
                                          <p:spTgt spid="2765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7651">
                                            <p:txEl>
                                              <p:pRg st="2" end="2"/>
                                            </p:txEl>
                                          </p:spTgt>
                                        </p:tgtEl>
                                        <p:attrNameLst>
                                          <p:attrName>style.visibility</p:attrName>
                                        </p:attrNameLst>
                                      </p:cBhvr>
                                      <p:to>
                                        <p:strVal val="visible"/>
                                      </p:to>
                                    </p:set>
                                    <p:animEffect transition="in" filter="wipe(down)">
                                      <p:cBhvr>
                                        <p:cTn id="12" dur="500"/>
                                        <p:tgtEl>
                                          <p:spTgt spid="27651">
                                            <p:txEl>
                                              <p:pRg st="2" end="2"/>
                                            </p:txEl>
                                          </p:spTgt>
                                        </p:tgtEl>
                                      </p:cBhvr>
                                    </p:animEffect>
                                  </p:childTnLst>
                                </p:cTn>
                              </p:par>
                              <p:par>
                                <p:cTn id="13" presetID="22" presetClass="entr" presetSubtype="4" fill="hold" nodeType="withEffect">
                                  <p:stCondLst>
                                    <p:cond delay="0"/>
                                  </p:stCondLst>
                                  <p:childTnLst>
                                    <p:set>
                                      <p:cBhvr>
                                        <p:cTn id="14" dur="1" fill="hold">
                                          <p:stCondLst>
                                            <p:cond delay="0"/>
                                          </p:stCondLst>
                                        </p:cTn>
                                        <p:tgtEl>
                                          <p:spTgt spid="27651">
                                            <p:txEl>
                                              <p:pRg st="3" end="3"/>
                                            </p:txEl>
                                          </p:spTgt>
                                        </p:tgtEl>
                                        <p:attrNameLst>
                                          <p:attrName>style.visibility</p:attrName>
                                        </p:attrNameLst>
                                      </p:cBhvr>
                                      <p:to>
                                        <p:strVal val="visible"/>
                                      </p:to>
                                    </p:set>
                                    <p:animEffect transition="in" filter="wipe(down)">
                                      <p:cBhvr>
                                        <p:cTn id="15" dur="500"/>
                                        <p:tgtEl>
                                          <p:spTgt spid="27651">
                                            <p:txEl>
                                              <p:pRg st="3" end="3"/>
                                            </p:txEl>
                                          </p:spTgt>
                                        </p:tgtEl>
                                      </p:cBhvr>
                                    </p:animEffect>
                                  </p:childTnLst>
                                </p:cTn>
                              </p:par>
                              <p:par>
                                <p:cTn id="16" presetID="22" presetClass="entr" presetSubtype="4" fill="hold" nodeType="withEffect">
                                  <p:stCondLst>
                                    <p:cond delay="0"/>
                                  </p:stCondLst>
                                  <p:childTnLst>
                                    <p:set>
                                      <p:cBhvr>
                                        <p:cTn id="17" dur="1" fill="hold">
                                          <p:stCondLst>
                                            <p:cond delay="0"/>
                                          </p:stCondLst>
                                        </p:cTn>
                                        <p:tgtEl>
                                          <p:spTgt spid="27651">
                                            <p:txEl>
                                              <p:pRg st="4" end="4"/>
                                            </p:txEl>
                                          </p:spTgt>
                                        </p:tgtEl>
                                        <p:attrNameLst>
                                          <p:attrName>style.visibility</p:attrName>
                                        </p:attrNameLst>
                                      </p:cBhvr>
                                      <p:to>
                                        <p:strVal val="visible"/>
                                      </p:to>
                                    </p:set>
                                    <p:animEffect transition="in" filter="wipe(down)">
                                      <p:cBhvr>
                                        <p:cTn id="18" dur="500"/>
                                        <p:tgtEl>
                                          <p:spTgt spid="27651">
                                            <p:txEl>
                                              <p:pRg st="4" end="4"/>
                                            </p:txEl>
                                          </p:spTgt>
                                        </p:tgtEl>
                                      </p:cBhvr>
                                    </p:animEffect>
                                  </p:childTnLst>
                                </p:cTn>
                              </p:par>
                              <p:par>
                                <p:cTn id="19" presetID="22" presetClass="entr" presetSubtype="4" fill="hold" nodeType="withEffect">
                                  <p:stCondLst>
                                    <p:cond delay="0"/>
                                  </p:stCondLst>
                                  <p:childTnLst>
                                    <p:set>
                                      <p:cBhvr>
                                        <p:cTn id="20" dur="1" fill="hold">
                                          <p:stCondLst>
                                            <p:cond delay="0"/>
                                          </p:stCondLst>
                                        </p:cTn>
                                        <p:tgtEl>
                                          <p:spTgt spid="27651">
                                            <p:txEl>
                                              <p:pRg st="5" end="5"/>
                                            </p:txEl>
                                          </p:spTgt>
                                        </p:tgtEl>
                                        <p:attrNameLst>
                                          <p:attrName>style.visibility</p:attrName>
                                        </p:attrNameLst>
                                      </p:cBhvr>
                                      <p:to>
                                        <p:strVal val="visible"/>
                                      </p:to>
                                    </p:set>
                                    <p:animEffect transition="in" filter="wipe(down)">
                                      <p:cBhvr>
                                        <p:cTn id="21" dur="500"/>
                                        <p:tgtEl>
                                          <p:spTgt spid="27651">
                                            <p:txEl>
                                              <p:pRg st="5" end="5"/>
                                            </p:txEl>
                                          </p:spTgt>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4" presetClass="entr" presetSubtype="10" fill="hold" nodeType="clickEffect">
                                  <p:stCondLst>
                                    <p:cond delay="0"/>
                                  </p:stCondLst>
                                  <p:childTnLst>
                                    <p:set>
                                      <p:cBhvr>
                                        <p:cTn id="25" dur="1" fill="hold">
                                          <p:stCondLst>
                                            <p:cond delay="0"/>
                                          </p:stCondLst>
                                        </p:cTn>
                                        <p:tgtEl>
                                          <p:spTgt spid="27651">
                                            <p:txEl>
                                              <p:pRg st="6" end="6"/>
                                            </p:txEl>
                                          </p:spTgt>
                                        </p:tgtEl>
                                        <p:attrNameLst>
                                          <p:attrName>style.visibility</p:attrName>
                                        </p:attrNameLst>
                                      </p:cBhvr>
                                      <p:to>
                                        <p:strVal val="visible"/>
                                      </p:to>
                                    </p:set>
                                    <p:animEffect transition="in" filter="randombar(horizontal)">
                                      <p:cBhvr>
                                        <p:cTn id="26" dur="500"/>
                                        <p:tgtEl>
                                          <p:spTgt spid="27651">
                                            <p:txEl>
                                              <p:pRg st="6" end="6"/>
                                            </p:txEl>
                                          </p:spTgt>
                                        </p:tgtEl>
                                      </p:cBhvr>
                                    </p:animEffect>
                                  </p:childTnLst>
                                </p:cTn>
                              </p:par>
                              <p:par>
                                <p:cTn id="27" presetID="14" presetClass="entr" presetSubtype="10" fill="hold" nodeType="withEffect">
                                  <p:stCondLst>
                                    <p:cond delay="0"/>
                                  </p:stCondLst>
                                  <p:childTnLst>
                                    <p:set>
                                      <p:cBhvr>
                                        <p:cTn id="28" dur="1" fill="hold">
                                          <p:stCondLst>
                                            <p:cond delay="0"/>
                                          </p:stCondLst>
                                        </p:cTn>
                                        <p:tgtEl>
                                          <p:spTgt spid="27651">
                                            <p:txEl>
                                              <p:pRg st="7" end="7"/>
                                            </p:txEl>
                                          </p:spTgt>
                                        </p:tgtEl>
                                        <p:attrNameLst>
                                          <p:attrName>style.visibility</p:attrName>
                                        </p:attrNameLst>
                                      </p:cBhvr>
                                      <p:to>
                                        <p:strVal val="visible"/>
                                      </p:to>
                                    </p:set>
                                    <p:animEffect transition="in" filter="randombar(horizontal)">
                                      <p:cBhvr>
                                        <p:cTn id="29" dur="500"/>
                                        <p:tgtEl>
                                          <p:spTgt spid="27651">
                                            <p:txEl>
                                              <p:pRg st="7" end="7"/>
                                            </p:txEl>
                                          </p:spTgt>
                                        </p:tgtEl>
                                      </p:cBhvr>
                                    </p:animEffect>
                                  </p:childTnLst>
                                </p:cTn>
                              </p:par>
                              <p:par>
                                <p:cTn id="30" presetID="14" presetClass="entr" presetSubtype="10" fill="hold" nodeType="withEffect">
                                  <p:stCondLst>
                                    <p:cond delay="0"/>
                                  </p:stCondLst>
                                  <p:childTnLst>
                                    <p:set>
                                      <p:cBhvr>
                                        <p:cTn id="31" dur="1" fill="hold">
                                          <p:stCondLst>
                                            <p:cond delay="0"/>
                                          </p:stCondLst>
                                        </p:cTn>
                                        <p:tgtEl>
                                          <p:spTgt spid="27651">
                                            <p:txEl>
                                              <p:pRg st="8" end="8"/>
                                            </p:txEl>
                                          </p:spTgt>
                                        </p:tgtEl>
                                        <p:attrNameLst>
                                          <p:attrName>style.visibility</p:attrName>
                                        </p:attrNameLst>
                                      </p:cBhvr>
                                      <p:to>
                                        <p:strVal val="visible"/>
                                      </p:to>
                                    </p:set>
                                    <p:animEffect transition="in" filter="randombar(horizontal)">
                                      <p:cBhvr>
                                        <p:cTn id="32" dur="500"/>
                                        <p:tgtEl>
                                          <p:spTgt spid="27651">
                                            <p:txEl>
                                              <p:pRg st="8" end="8"/>
                                            </p:txEl>
                                          </p:spTgt>
                                        </p:tgtEl>
                                      </p:cBhvr>
                                    </p:animEffect>
                                  </p:childTnLst>
                                </p:cTn>
                              </p:par>
                              <p:par>
                                <p:cTn id="33" presetID="14" presetClass="entr" presetSubtype="10" fill="hold" nodeType="withEffect">
                                  <p:stCondLst>
                                    <p:cond delay="0"/>
                                  </p:stCondLst>
                                  <p:childTnLst>
                                    <p:set>
                                      <p:cBhvr>
                                        <p:cTn id="34" dur="1" fill="hold">
                                          <p:stCondLst>
                                            <p:cond delay="0"/>
                                          </p:stCondLst>
                                        </p:cTn>
                                        <p:tgtEl>
                                          <p:spTgt spid="27651">
                                            <p:txEl>
                                              <p:pRg st="9" end="9"/>
                                            </p:txEl>
                                          </p:spTgt>
                                        </p:tgtEl>
                                        <p:attrNameLst>
                                          <p:attrName>style.visibility</p:attrName>
                                        </p:attrNameLst>
                                      </p:cBhvr>
                                      <p:to>
                                        <p:strVal val="visible"/>
                                      </p:to>
                                    </p:set>
                                    <p:animEffect transition="in" filter="randombar(horizontal)">
                                      <p:cBhvr>
                                        <p:cTn id="35" dur="500"/>
                                        <p:tgtEl>
                                          <p:spTgt spid="27651">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0723" name="Rectangle 3"/>
          <p:cNvSpPr>
            <a:spLocks noGrp="1" noChangeArrowheads="1"/>
          </p:cNvSpPr>
          <p:nvPr>
            <p:ph type="body" idx="1"/>
          </p:nvPr>
        </p:nvSpPr>
        <p:spPr>
          <a:xfrm>
            <a:off x="381000" y="1143000"/>
            <a:ext cx="8229600" cy="3200400"/>
          </a:xfrm>
        </p:spPr>
        <p:txBody>
          <a:bodyPr/>
          <a:lstStyle/>
          <a:p>
            <a:pPr marL="1077913" indent="-1077913">
              <a:lnSpc>
                <a:spcPct val="115000"/>
              </a:lnSpc>
              <a:spcBef>
                <a:spcPct val="0"/>
              </a:spcBef>
              <a:buFontTx/>
              <a:buNone/>
            </a:pPr>
            <a:r>
              <a:rPr lang="en-US" altLang="zh-CN" b="1" dirty="0">
                <a:latin typeface="Times New Roman" panose="02020603050405020304" pitchFamily="18" charset="0"/>
                <a:cs typeface="Times New Roman" panose="02020603050405020304" pitchFamily="18" charset="0"/>
              </a:rPr>
              <a:t>2. </a:t>
            </a:r>
            <a:r>
              <a:rPr lang="en-US" altLang="zh-CN" b="1" dirty="0">
                <a:solidFill>
                  <a:srgbClr val="FF0000"/>
                </a:solidFill>
                <a:latin typeface="Times New Roman" panose="02020603050405020304" pitchFamily="18" charset="0"/>
                <a:cs typeface="Times New Roman" panose="02020603050405020304" pitchFamily="18" charset="0"/>
              </a:rPr>
              <a:t>Rather than</a:t>
            </a:r>
            <a:r>
              <a:rPr lang="en-US" altLang="zh-CN" b="1" dirty="0">
                <a:latin typeface="Times New Roman" panose="02020603050405020304" pitchFamily="18" charset="0"/>
                <a:cs typeface="Times New Roman" panose="02020603050405020304" pitchFamily="18" charset="0"/>
              </a:rPr>
              <a:t> </a:t>
            </a:r>
            <a:r>
              <a:rPr lang="en-US" altLang="zh-CN" b="1" dirty="0">
                <a:solidFill>
                  <a:srgbClr val="9933FF"/>
                </a:solidFill>
                <a:latin typeface="Times New Roman" panose="02020603050405020304" pitchFamily="18" charset="0"/>
                <a:cs typeface="Times New Roman" panose="02020603050405020304" pitchFamily="18" charset="0"/>
              </a:rPr>
              <a:t>cutting out</a:t>
            </a:r>
            <a:r>
              <a:rPr lang="en-US" altLang="zh-CN" b="1" dirty="0">
                <a:latin typeface="Times New Roman" panose="02020603050405020304" pitchFamily="18" charset="0"/>
                <a:cs typeface="Times New Roman" panose="02020603050405020304" pitchFamily="18" charset="0"/>
              </a:rPr>
              <a:t> the foods I enjoyed, </a:t>
            </a:r>
          </a:p>
          <a:p>
            <a:pPr marL="1077913" indent="-1077913">
              <a:lnSpc>
                <a:spcPct val="115000"/>
              </a:lnSpc>
              <a:spcBef>
                <a:spcPct val="0"/>
              </a:spcBef>
              <a:buFontTx/>
              <a:buNone/>
            </a:pPr>
            <a:r>
              <a:rPr lang="en-US" altLang="zh-CN" b="1" dirty="0">
                <a:latin typeface="Times New Roman" panose="02020603050405020304" pitchFamily="18" charset="0"/>
                <a:cs typeface="Times New Roman" panose="02020603050405020304" pitchFamily="18" charset="0"/>
              </a:rPr>
              <a:t>    I added healthy foods to my meals.</a:t>
            </a:r>
          </a:p>
          <a:p>
            <a:pPr marL="1077913" indent="-1077913">
              <a:lnSpc>
                <a:spcPct val="115000"/>
              </a:lnSpc>
              <a:spcBef>
                <a:spcPct val="0"/>
              </a:spcBef>
              <a:buFontTx/>
              <a:buNone/>
            </a:pPr>
            <a:r>
              <a:rPr lang="en-US" altLang="zh-CN" b="1" dirty="0">
                <a:solidFill>
                  <a:srgbClr val="FF0000"/>
                </a:solidFill>
                <a:latin typeface="Times New Roman" panose="02020603050405020304" pitchFamily="18" charset="0"/>
                <a:cs typeface="Times New Roman" panose="02020603050405020304" pitchFamily="18" charset="0"/>
              </a:rPr>
              <a:t>    rather than </a:t>
            </a:r>
            <a:r>
              <a:rPr lang="en-US" altLang="zh-CN" b="1" i="1" dirty="0">
                <a:solidFill>
                  <a:srgbClr val="0000FF"/>
                </a:solidFill>
                <a:latin typeface="Times New Roman" panose="02020603050405020304" pitchFamily="18" charset="0"/>
                <a:cs typeface="Times New Roman" panose="02020603050405020304" pitchFamily="18" charset="0"/>
              </a:rPr>
              <a:t>instead of sb/sth </a:t>
            </a:r>
            <a:r>
              <a:rPr lang="zh-CN" altLang="en-US" b="1" dirty="0">
                <a:solidFill>
                  <a:srgbClr val="FF0000"/>
                </a:solidFill>
                <a:latin typeface="Times New Roman" panose="02020603050405020304" pitchFamily="18" charset="0"/>
                <a:cs typeface="Times New Roman" panose="02020603050405020304" pitchFamily="18" charset="0"/>
              </a:rPr>
              <a:t>而不是</a:t>
            </a:r>
          </a:p>
          <a:p>
            <a:pPr marL="1077913" indent="-1077913">
              <a:lnSpc>
                <a:spcPct val="115000"/>
              </a:lnSpc>
              <a:spcBef>
                <a:spcPct val="0"/>
              </a:spcBef>
              <a:buFontTx/>
              <a:buNone/>
            </a:pPr>
            <a:r>
              <a:rPr lang="zh-CN" altLang="en-US" b="1" dirty="0">
                <a:latin typeface="Times New Roman" panose="02020603050405020304" pitchFamily="18" charset="0"/>
                <a:cs typeface="Times New Roman" panose="02020603050405020304" pitchFamily="18" charset="0"/>
              </a:rPr>
              <a:t>    </a:t>
            </a:r>
            <a:r>
              <a:rPr lang="en-US" altLang="zh-CN" b="1" dirty="0">
                <a:latin typeface="Times New Roman" panose="02020603050405020304" pitchFamily="18" charset="0"/>
                <a:cs typeface="Times New Roman" panose="02020603050405020304" pitchFamily="18" charset="0"/>
              </a:rPr>
              <a:t>eg His son enjoys playing football </a:t>
            </a:r>
            <a:r>
              <a:rPr lang="en-US" altLang="zh-CN" b="1" dirty="0">
                <a:solidFill>
                  <a:srgbClr val="FF0000"/>
                </a:solidFill>
                <a:latin typeface="Times New Roman" panose="02020603050405020304" pitchFamily="18" charset="0"/>
                <a:cs typeface="Times New Roman" panose="02020603050405020304" pitchFamily="18" charset="0"/>
              </a:rPr>
              <a:t>rather</a:t>
            </a:r>
          </a:p>
          <a:p>
            <a:pPr marL="1077913" indent="-1077913">
              <a:lnSpc>
                <a:spcPct val="115000"/>
              </a:lnSpc>
              <a:spcBef>
                <a:spcPct val="0"/>
              </a:spcBef>
              <a:buFontTx/>
              <a:buNone/>
            </a:pPr>
            <a:r>
              <a:rPr lang="en-US" altLang="zh-CN" b="1" dirty="0">
                <a:solidFill>
                  <a:srgbClr val="FF0000"/>
                </a:solidFill>
                <a:latin typeface="Times New Roman" panose="02020603050405020304" pitchFamily="18" charset="0"/>
                <a:cs typeface="Times New Roman" panose="02020603050405020304" pitchFamily="18" charset="0"/>
              </a:rPr>
              <a:t>         than</a:t>
            </a:r>
            <a:r>
              <a:rPr lang="en-US" altLang="zh-CN" b="1" dirty="0">
                <a:latin typeface="Times New Roman" panose="02020603050405020304" pitchFamily="18" charset="0"/>
                <a:cs typeface="Times New Roman" panose="02020603050405020304" pitchFamily="18" charset="0"/>
              </a:rPr>
              <a:t> playing basketball. </a:t>
            </a:r>
          </a:p>
        </p:txBody>
      </p:sp>
    </p:spTree>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30723">
                                            <p:txEl>
                                              <p:pRg st="2" end="2"/>
                                            </p:txEl>
                                          </p:spTgt>
                                        </p:tgtEl>
                                        <p:attrNameLst>
                                          <p:attrName>style.visibility</p:attrName>
                                        </p:attrNameLst>
                                      </p:cBhvr>
                                      <p:to>
                                        <p:strVal val="visible"/>
                                      </p:to>
                                    </p:set>
                                    <p:animEffect transition="in" filter="wipe(down)">
                                      <p:cBhvr>
                                        <p:cTn id="7" dur="500"/>
                                        <p:tgtEl>
                                          <p:spTgt spid="30723">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nodeType="clickEffect">
                                  <p:stCondLst>
                                    <p:cond delay="0"/>
                                  </p:stCondLst>
                                  <p:childTnLst>
                                    <p:set>
                                      <p:cBhvr>
                                        <p:cTn id="11" dur="1" fill="hold">
                                          <p:stCondLst>
                                            <p:cond delay="0"/>
                                          </p:stCondLst>
                                        </p:cTn>
                                        <p:tgtEl>
                                          <p:spTgt spid="30723">
                                            <p:txEl>
                                              <p:pRg st="3" end="3"/>
                                            </p:txEl>
                                          </p:spTgt>
                                        </p:tgtEl>
                                        <p:attrNameLst>
                                          <p:attrName>style.visibility</p:attrName>
                                        </p:attrNameLst>
                                      </p:cBhvr>
                                      <p:to>
                                        <p:strVal val="visible"/>
                                      </p:to>
                                    </p:set>
                                    <p:animEffect transition="in" filter="randombar(horizontal)">
                                      <p:cBhvr>
                                        <p:cTn id="12" dur="500"/>
                                        <p:tgtEl>
                                          <p:spTgt spid="30723">
                                            <p:txEl>
                                              <p:pRg st="3" end="3"/>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0723">
                                            <p:txEl>
                                              <p:pRg st="4" end="4"/>
                                            </p:txEl>
                                          </p:spTgt>
                                        </p:tgtEl>
                                        <p:attrNameLst>
                                          <p:attrName>style.visibility</p:attrName>
                                        </p:attrNameLst>
                                      </p:cBhvr>
                                      <p:to>
                                        <p:strVal val="visible"/>
                                      </p:to>
                                    </p:set>
                                    <p:animEffect transition="in" filter="randombar(horizontal)">
                                      <p:cBhvr>
                                        <p:cTn id="15" dur="500"/>
                                        <p:tgtEl>
                                          <p:spTgt spid="307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07876" name="Rectangle 4"/>
          <p:cNvSpPr>
            <a:spLocks noChangeArrowheads="1"/>
          </p:cNvSpPr>
          <p:nvPr/>
        </p:nvSpPr>
        <p:spPr bwMode="auto">
          <a:xfrm>
            <a:off x="838200" y="457200"/>
            <a:ext cx="7620000" cy="62590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342900" indent="-342900">
              <a:defRPr>
                <a:solidFill>
                  <a:schemeClr val="tx1"/>
                </a:solidFill>
                <a:latin typeface="Arial" panose="020B0604020202020204" pitchFamily="34" charset="0"/>
                <a:ea typeface="宋体" panose="02010600030101010101" pitchFamily="2" charset="-122"/>
              </a:defRPr>
            </a:lvl1pPr>
            <a:lvl2pPr marL="800100" indent="-342900">
              <a:defRPr>
                <a:solidFill>
                  <a:schemeClr val="tx1"/>
                </a:solidFill>
                <a:latin typeface="Arial" panose="020B0604020202020204" pitchFamily="34" charset="0"/>
                <a:ea typeface="宋体" panose="02010600030101010101" pitchFamily="2" charset="-122"/>
              </a:defRPr>
            </a:lvl2pPr>
            <a:lvl3pPr marL="1257300" indent="-342900">
              <a:defRPr>
                <a:solidFill>
                  <a:schemeClr val="tx1"/>
                </a:solidFill>
                <a:latin typeface="Arial" panose="020B0604020202020204" pitchFamily="34" charset="0"/>
                <a:ea typeface="宋体" panose="02010600030101010101" pitchFamily="2" charset="-122"/>
              </a:defRPr>
            </a:lvl3pPr>
            <a:lvl4pPr marL="1714500" indent="-342900">
              <a:defRPr>
                <a:solidFill>
                  <a:schemeClr val="tx1"/>
                </a:solidFill>
                <a:latin typeface="Arial" panose="020B0604020202020204" pitchFamily="34" charset="0"/>
                <a:ea typeface="宋体" panose="02010600030101010101" pitchFamily="2" charset="-122"/>
              </a:defRPr>
            </a:lvl4pPr>
            <a:lvl5pPr marL="2171700" indent="-342900">
              <a:defRPr>
                <a:solidFill>
                  <a:schemeClr val="tx1"/>
                </a:solidFill>
                <a:latin typeface="Arial" panose="020B0604020202020204" pitchFamily="34" charset="0"/>
                <a:ea typeface="宋体" panose="02010600030101010101" pitchFamily="2" charset="-122"/>
              </a:defRPr>
            </a:lvl5pPr>
            <a:lvl6pPr marL="2628900" indent="-3429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086100" indent="-3429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543300" indent="-3429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000500" indent="-3429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05000"/>
              </a:lnSpc>
            </a:pPr>
            <a:r>
              <a:rPr lang="en-US" altLang="zh-CN" sz="3200" b="1" dirty="0">
                <a:solidFill>
                  <a:srgbClr val="0000FF"/>
                </a:solidFill>
                <a:latin typeface="Times New Roman" panose="02020603050405020304" pitchFamily="18" charset="0"/>
              </a:rPr>
              <a:t>【</a:t>
            </a:r>
            <a:r>
              <a:rPr lang="zh-CN" altLang="en-US" sz="3200" b="1" dirty="0">
                <a:solidFill>
                  <a:srgbClr val="0000FF"/>
                </a:solidFill>
                <a:latin typeface="Times New Roman" panose="02020603050405020304" pitchFamily="18" charset="0"/>
              </a:rPr>
              <a:t>归纳</a:t>
            </a:r>
            <a:r>
              <a:rPr lang="en-US" altLang="zh-CN" sz="3200" b="1" dirty="0">
                <a:solidFill>
                  <a:srgbClr val="0000FF"/>
                </a:solidFill>
                <a:latin typeface="Times New Roman" panose="02020603050405020304" pitchFamily="18" charset="0"/>
              </a:rPr>
              <a:t>】</a:t>
            </a:r>
          </a:p>
          <a:p>
            <a:pPr marL="0" indent="0">
              <a:lnSpc>
                <a:spcPct val="105000"/>
              </a:lnSpc>
            </a:pPr>
            <a:r>
              <a:rPr lang="en-US" altLang="zh-CN" sz="3200" b="1" dirty="0">
                <a:solidFill>
                  <a:srgbClr val="FF0000"/>
                </a:solidFill>
                <a:latin typeface="Times New Roman" panose="02020603050405020304" pitchFamily="18" charset="0"/>
              </a:rPr>
              <a:t>  1) do A rather than do B </a:t>
            </a:r>
          </a:p>
          <a:p>
            <a:pPr marL="0" indent="0">
              <a:lnSpc>
                <a:spcPct val="105000"/>
              </a:lnSpc>
            </a:pPr>
            <a:r>
              <a:rPr lang="en-US" altLang="zh-CN" sz="3200" b="1" dirty="0">
                <a:solidFill>
                  <a:srgbClr val="FF0000"/>
                </a:solidFill>
                <a:latin typeface="Times New Roman" panose="02020603050405020304" pitchFamily="18" charset="0"/>
              </a:rPr>
              <a:t>    = rather than do B, sb. does A</a:t>
            </a:r>
          </a:p>
          <a:p>
            <a:pPr marL="0" indent="0">
              <a:lnSpc>
                <a:spcPct val="105000"/>
              </a:lnSpc>
            </a:pPr>
            <a:r>
              <a:rPr lang="en-US" altLang="zh-CN" sz="3200" b="1" dirty="0">
                <a:solidFill>
                  <a:srgbClr val="FF0000"/>
                </a:solidFill>
                <a:latin typeface="Times New Roman" panose="02020603050405020304" pitchFamily="18" charset="0"/>
              </a:rPr>
              <a:t>       </a:t>
            </a:r>
            <a:r>
              <a:rPr lang="zh-CN" altLang="en-US" sz="3200" b="1" dirty="0">
                <a:latin typeface="Times New Roman" panose="02020603050405020304" pitchFamily="18" charset="0"/>
              </a:rPr>
              <a:t>某人不做</a:t>
            </a:r>
            <a:r>
              <a:rPr lang="en-US" altLang="zh-CN" sz="3200" b="1" dirty="0">
                <a:latin typeface="Times New Roman" panose="02020603050405020304" pitchFamily="18" charset="0"/>
              </a:rPr>
              <a:t>B</a:t>
            </a:r>
            <a:r>
              <a:rPr lang="zh-CN" altLang="en-US" sz="3200" b="1" dirty="0">
                <a:latin typeface="Times New Roman" panose="02020603050405020304" pitchFamily="18" charset="0"/>
              </a:rPr>
              <a:t>却做</a:t>
            </a:r>
            <a:r>
              <a:rPr lang="en-US" altLang="zh-CN" sz="3200" b="1" dirty="0">
                <a:latin typeface="Times New Roman" panose="02020603050405020304" pitchFamily="18" charset="0"/>
              </a:rPr>
              <a:t>A</a:t>
            </a:r>
          </a:p>
          <a:p>
            <a:pPr marL="0" indent="0">
              <a:lnSpc>
                <a:spcPct val="105000"/>
              </a:lnSpc>
            </a:pPr>
            <a:r>
              <a:rPr lang="en-US" altLang="zh-CN" sz="3200" b="1" dirty="0">
                <a:solidFill>
                  <a:srgbClr val="FF0000"/>
                </a:solidFill>
                <a:latin typeface="Times New Roman" panose="02020603050405020304" pitchFamily="18" charset="0"/>
              </a:rPr>
              <a:t>  2) A rather than B         </a:t>
            </a:r>
            <a:r>
              <a:rPr lang="zh-CN" altLang="en-US" sz="3200" b="1" dirty="0">
                <a:latin typeface="Times New Roman" panose="02020603050405020304" pitchFamily="18" charset="0"/>
              </a:rPr>
              <a:t>是</a:t>
            </a:r>
            <a:r>
              <a:rPr lang="en-US" altLang="zh-CN" sz="3200" b="1" dirty="0">
                <a:latin typeface="Times New Roman" panose="02020603050405020304" pitchFamily="18" charset="0"/>
              </a:rPr>
              <a:t>A</a:t>
            </a:r>
            <a:r>
              <a:rPr lang="zh-CN" altLang="en-US" sz="3200" b="1" dirty="0">
                <a:latin typeface="Times New Roman" panose="02020603050405020304" pitchFamily="18" charset="0"/>
              </a:rPr>
              <a:t>而不是</a:t>
            </a:r>
            <a:r>
              <a:rPr lang="en-US" altLang="zh-CN" sz="3200" b="1" dirty="0">
                <a:latin typeface="Times New Roman" panose="02020603050405020304" pitchFamily="18" charset="0"/>
              </a:rPr>
              <a:t>B</a:t>
            </a:r>
          </a:p>
          <a:p>
            <a:pPr marL="0" indent="0">
              <a:lnSpc>
                <a:spcPct val="105000"/>
              </a:lnSpc>
            </a:pPr>
            <a:r>
              <a:rPr lang="en-US" altLang="zh-CN" sz="3200" b="1" dirty="0">
                <a:latin typeface="Times New Roman" panose="02020603050405020304" pitchFamily="18" charset="0"/>
              </a:rPr>
              <a:t>  </a:t>
            </a:r>
            <a:r>
              <a:rPr lang="en-US" altLang="zh-CN" sz="3200" b="1" dirty="0">
                <a:solidFill>
                  <a:srgbClr val="FF0000"/>
                </a:solidFill>
                <a:latin typeface="Times New Roman" panose="02020603050405020304" pitchFamily="18" charset="0"/>
              </a:rPr>
              <a:t>3) would rather do A than do B</a:t>
            </a:r>
          </a:p>
          <a:p>
            <a:pPr marL="0" indent="0">
              <a:lnSpc>
                <a:spcPct val="105000"/>
              </a:lnSpc>
            </a:pPr>
            <a:r>
              <a:rPr lang="en-US" altLang="zh-CN" sz="3200" b="1" dirty="0">
                <a:solidFill>
                  <a:srgbClr val="FF0000"/>
                </a:solidFill>
                <a:latin typeface="Times New Roman" panose="02020603050405020304" pitchFamily="18" charset="0"/>
              </a:rPr>
              <a:t>       = would do A rather than do B</a:t>
            </a:r>
          </a:p>
          <a:p>
            <a:pPr marL="0" indent="0">
              <a:lnSpc>
                <a:spcPct val="105000"/>
              </a:lnSpc>
            </a:pPr>
            <a:r>
              <a:rPr lang="en-US" altLang="zh-CN" sz="3200" b="1" dirty="0">
                <a:latin typeface="Times New Roman" panose="02020603050405020304" pitchFamily="18" charset="0"/>
              </a:rPr>
              <a:t>       </a:t>
            </a:r>
            <a:r>
              <a:rPr lang="zh-CN" altLang="en-US" sz="3200" b="1" dirty="0">
                <a:latin typeface="Times New Roman" panose="02020603050405020304" pitchFamily="18" charset="0"/>
              </a:rPr>
              <a:t>宁可做</a:t>
            </a:r>
            <a:r>
              <a:rPr lang="en-US" altLang="zh-CN" sz="3200" b="1" dirty="0">
                <a:latin typeface="Times New Roman" panose="02020603050405020304" pitchFamily="18" charset="0"/>
              </a:rPr>
              <a:t>A</a:t>
            </a:r>
            <a:r>
              <a:rPr lang="zh-CN" altLang="en-US" sz="3200" b="1" dirty="0">
                <a:latin typeface="Times New Roman" panose="02020603050405020304" pitchFamily="18" charset="0"/>
              </a:rPr>
              <a:t>而不做</a:t>
            </a:r>
            <a:r>
              <a:rPr lang="en-US" altLang="zh-CN" sz="3200" b="1" dirty="0">
                <a:latin typeface="Times New Roman" panose="02020603050405020304" pitchFamily="18" charset="0"/>
              </a:rPr>
              <a:t>B</a:t>
            </a:r>
          </a:p>
          <a:p>
            <a:pPr marL="0" indent="0">
              <a:lnSpc>
                <a:spcPct val="105000"/>
              </a:lnSpc>
            </a:pPr>
            <a:r>
              <a:rPr lang="en-US" altLang="zh-CN" sz="3200" b="1" dirty="0">
                <a:latin typeface="Times New Roman" panose="02020603050405020304" pitchFamily="18" charset="0"/>
              </a:rPr>
              <a:t>  </a:t>
            </a:r>
            <a:r>
              <a:rPr lang="en-US" altLang="zh-CN" sz="3200" b="1" dirty="0">
                <a:solidFill>
                  <a:srgbClr val="FF0000"/>
                </a:solidFill>
                <a:latin typeface="Times New Roman" panose="02020603050405020304" pitchFamily="18" charset="0"/>
              </a:rPr>
              <a:t>4) prefer to do A rather than do B </a:t>
            </a:r>
          </a:p>
          <a:p>
            <a:pPr marL="0" indent="0">
              <a:lnSpc>
                <a:spcPct val="105000"/>
              </a:lnSpc>
            </a:pPr>
            <a:r>
              <a:rPr lang="en-US" altLang="zh-CN" sz="3200" b="1" dirty="0">
                <a:latin typeface="Times New Roman" panose="02020603050405020304" pitchFamily="18" charset="0"/>
              </a:rPr>
              <a:t>      </a:t>
            </a:r>
            <a:r>
              <a:rPr lang="zh-CN" altLang="en-US" sz="3200" b="1" dirty="0">
                <a:latin typeface="Times New Roman" panose="02020603050405020304" pitchFamily="18" charset="0"/>
              </a:rPr>
              <a:t>更喜欢做</a:t>
            </a:r>
            <a:r>
              <a:rPr lang="en-US" altLang="zh-CN" sz="3200" b="1" dirty="0">
                <a:latin typeface="Times New Roman" panose="02020603050405020304" pitchFamily="18" charset="0"/>
              </a:rPr>
              <a:t>A</a:t>
            </a:r>
            <a:r>
              <a:rPr lang="zh-CN" altLang="en-US" sz="3200" b="1" dirty="0">
                <a:latin typeface="Times New Roman" panose="02020603050405020304" pitchFamily="18" charset="0"/>
              </a:rPr>
              <a:t>而不做</a:t>
            </a:r>
            <a:r>
              <a:rPr lang="en-US" altLang="zh-CN" sz="3200" b="1" dirty="0">
                <a:latin typeface="Times New Roman" panose="02020603050405020304" pitchFamily="18" charset="0"/>
              </a:rPr>
              <a:t>B</a:t>
            </a:r>
          </a:p>
          <a:p>
            <a:pPr marL="0" indent="0">
              <a:lnSpc>
                <a:spcPct val="105000"/>
              </a:lnSpc>
            </a:pPr>
            <a:r>
              <a:rPr lang="en-US" altLang="zh-CN" sz="3200" b="1" dirty="0">
                <a:solidFill>
                  <a:srgbClr val="FF0000"/>
                </a:solidFill>
                <a:latin typeface="Times New Roman" panose="02020603050405020304" pitchFamily="18" charset="0"/>
              </a:rPr>
              <a:t>  5) would rather sb. did/had done </a:t>
            </a:r>
            <a:r>
              <a:rPr lang="en-US" altLang="zh-CN" sz="3200" b="1" dirty="0" err="1">
                <a:solidFill>
                  <a:srgbClr val="FF0000"/>
                </a:solidFill>
                <a:latin typeface="Times New Roman" panose="02020603050405020304" pitchFamily="18" charset="0"/>
              </a:rPr>
              <a:t>sth</a:t>
            </a:r>
            <a:r>
              <a:rPr lang="en-US" altLang="zh-CN" sz="3200" b="1" dirty="0">
                <a:solidFill>
                  <a:srgbClr val="FF0000"/>
                </a:solidFill>
                <a:latin typeface="Times New Roman" panose="02020603050405020304" pitchFamily="18" charset="0"/>
              </a:rPr>
              <a:t>.</a:t>
            </a:r>
          </a:p>
          <a:p>
            <a:pPr marL="0" indent="0">
              <a:lnSpc>
                <a:spcPct val="105000"/>
              </a:lnSpc>
            </a:pPr>
            <a:r>
              <a:rPr lang="en-US" altLang="zh-CN" sz="3200" b="1" dirty="0">
                <a:latin typeface="Times New Roman" panose="02020603050405020304" pitchFamily="18" charset="0"/>
              </a:rPr>
              <a:t>      </a:t>
            </a:r>
            <a:r>
              <a:rPr lang="zh-CN" altLang="en-US" sz="3200" b="1" dirty="0">
                <a:latin typeface="Times New Roman" panose="02020603050405020304" pitchFamily="18" charset="0"/>
              </a:rPr>
              <a:t>宁愿某人做某事</a:t>
            </a:r>
          </a:p>
        </p:txBody>
      </p:sp>
    </p:spTree>
    <p:extLst>
      <p:ext uri="{BB962C8B-B14F-4D97-AF65-F5344CB8AC3E}">
        <p14:creationId xmlns:p14="http://schemas.microsoft.com/office/powerpoint/2010/main" val="112524101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7876">
                                            <p:txEl>
                                              <p:pRg st="1" end="1"/>
                                            </p:txEl>
                                          </p:spTgt>
                                        </p:tgtEl>
                                        <p:attrNameLst>
                                          <p:attrName>style.visibility</p:attrName>
                                        </p:attrNameLst>
                                      </p:cBhvr>
                                      <p:to>
                                        <p:strVal val="visible"/>
                                      </p:to>
                                    </p:set>
                                    <p:animEffect transition="in" filter="barn(inVertical)">
                                      <p:cBhvr>
                                        <p:cTn id="7" dur="500"/>
                                        <p:tgtEl>
                                          <p:spTgt spid="207876">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207876">
                                            <p:txEl>
                                              <p:pRg st="2" end="2"/>
                                            </p:txEl>
                                          </p:spTgt>
                                        </p:tgtEl>
                                        <p:attrNameLst>
                                          <p:attrName>style.visibility</p:attrName>
                                        </p:attrNameLst>
                                      </p:cBhvr>
                                      <p:to>
                                        <p:strVal val="visible"/>
                                      </p:to>
                                    </p:set>
                                    <p:animEffect transition="in" filter="barn(inVertical)">
                                      <p:cBhvr>
                                        <p:cTn id="10" dur="500"/>
                                        <p:tgtEl>
                                          <p:spTgt spid="207876">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207876">
                                            <p:txEl>
                                              <p:pRg st="3" end="3"/>
                                            </p:txEl>
                                          </p:spTgt>
                                        </p:tgtEl>
                                        <p:attrNameLst>
                                          <p:attrName>style.visibility</p:attrName>
                                        </p:attrNameLst>
                                      </p:cBhvr>
                                      <p:to>
                                        <p:strVal val="visible"/>
                                      </p:to>
                                    </p:set>
                                    <p:animEffect transition="in" filter="barn(inVertical)">
                                      <p:cBhvr>
                                        <p:cTn id="13" dur="500"/>
                                        <p:tgtEl>
                                          <p:spTgt spid="207876">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207876">
                                            <p:txEl>
                                              <p:pRg st="4" end="4"/>
                                            </p:txEl>
                                          </p:spTgt>
                                        </p:tgtEl>
                                        <p:attrNameLst>
                                          <p:attrName>style.visibility</p:attrName>
                                        </p:attrNameLst>
                                      </p:cBhvr>
                                      <p:to>
                                        <p:strVal val="visible"/>
                                      </p:to>
                                    </p:set>
                                    <p:animEffect transition="in" filter="barn(inVertical)">
                                      <p:cBhvr>
                                        <p:cTn id="18" dur="500"/>
                                        <p:tgtEl>
                                          <p:spTgt spid="207876">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207876">
                                            <p:txEl>
                                              <p:pRg st="5" end="5"/>
                                            </p:txEl>
                                          </p:spTgt>
                                        </p:tgtEl>
                                        <p:attrNameLst>
                                          <p:attrName>style.visibility</p:attrName>
                                        </p:attrNameLst>
                                      </p:cBhvr>
                                      <p:to>
                                        <p:strVal val="visible"/>
                                      </p:to>
                                    </p:set>
                                    <p:animEffect transition="in" filter="barn(inVertical)">
                                      <p:cBhvr>
                                        <p:cTn id="23" dur="500"/>
                                        <p:tgtEl>
                                          <p:spTgt spid="207876">
                                            <p:txEl>
                                              <p:pRg st="5" end="5"/>
                                            </p:txEl>
                                          </p:spTgt>
                                        </p:tgtEl>
                                      </p:cBhvr>
                                    </p:animEffect>
                                  </p:childTnLst>
                                </p:cTn>
                              </p:par>
                              <p:par>
                                <p:cTn id="24" presetID="16" presetClass="entr" presetSubtype="21" fill="hold" nodeType="withEffect">
                                  <p:stCondLst>
                                    <p:cond delay="0"/>
                                  </p:stCondLst>
                                  <p:childTnLst>
                                    <p:set>
                                      <p:cBhvr>
                                        <p:cTn id="25" dur="1" fill="hold">
                                          <p:stCondLst>
                                            <p:cond delay="0"/>
                                          </p:stCondLst>
                                        </p:cTn>
                                        <p:tgtEl>
                                          <p:spTgt spid="207876">
                                            <p:txEl>
                                              <p:pRg st="6" end="6"/>
                                            </p:txEl>
                                          </p:spTgt>
                                        </p:tgtEl>
                                        <p:attrNameLst>
                                          <p:attrName>style.visibility</p:attrName>
                                        </p:attrNameLst>
                                      </p:cBhvr>
                                      <p:to>
                                        <p:strVal val="visible"/>
                                      </p:to>
                                    </p:set>
                                    <p:animEffect transition="in" filter="barn(inVertical)">
                                      <p:cBhvr>
                                        <p:cTn id="26" dur="500"/>
                                        <p:tgtEl>
                                          <p:spTgt spid="207876">
                                            <p:txEl>
                                              <p:pRg st="6" end="6"/>
                                            </p:txEl>
                                          </p:spTgt>
                                        </p:tgtEl>
                                      </p:cBhvr>
                                    </p:animEffect>
                                  </p:childTnLst>
                                </p:cTn>
                              </p:par>
                              <p:par>
                                <p:cTn id="27" presetID="16" presetClass="entr" presetSubtype="21" fill="hold" nodeType="withEffect">
                                  <p:stCondLst>
                                    <p:cond delay="0"/>
                                  </p:stCondLst>
                                  <p:childTnLst>
                                    <p:set>
                                      <p:cBhvr>
                                        <p:cTn id="28" dur="1" fill="hold">
                                          <p:stCondLst>
                                            <p:cond delay="0"/>
                                          </p:stCondLst>
                                        </p:cTn>
                                        <p:tgtEl>
                                          <p:spTgt spid="207876">
                                            <p:txEl>
                                              <p:pRg st="7" end="7"/>
                                            </p:txEl>
                                          </p:spTgt>
                                        </p:tgtEl>
                                        <p:attrNameLst>
                                          <p:attrName>style.visibility</p:attrName>
                                        </p:attrNameLst>
                                      </p:cBhvr>
                                      <p:to>
                                        <p:strVal val="visible"/>
                                      </p:to>
                                    </p:set>
                                    <p:animEffect transition="in" filter="barn(inVertical)">
                                      <p:cBhvr>
                                        <p:cTn id="29" dur="500"/>
                                        <p:tgtEl>
                                          <p:spTgt spid="207876">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nodeType="clickEffect">
                                  <p:stCondLst>
                                    <p:cond delay="0"/>
                                  </p:stCondLst>
                                  <p:childTnLst>
                                    <p:set>
                                      <p:cBhvr>
                                        <p:cTn id="33" dur="1" fill="hold">
                                          <p:stCondLst>
                                            <p:cond delay="0"/>
                                          </p:stCondLst>
                                        </p:cTn>
                                        <p:tgtEl>
                                          <p:spTgt spid="207876">
                                            <p:txEl>
                                              <p:pRg st="8" end="8"/>
                                            </p:txEl>
                                          </p:spTgt>
                                        </p:tgtEl>
                                        <p:attrNameLst>
                                          <p:attrName>style.visibility</p:attrName>
                                        </p:attrNameLst>
                                      </p:cBhvr>
                                      <p:to>
                                        <p:strVal val="visible"/>
                                      </p:to>
                                    </p:set>
                                    <p:animEffect transition="in" filter="barn(inVertical)">
                                      <p:cBhvr>
                                        <p:cTn id="34" dur="500"/>
                                        <p:tgtEl>
                                          <p:spTgt spid="207876">
                                            <p:txEl>
                                              <p:pRg st="8" end="8"/>
                                            </p:txEl>
                                          </p:spTgt>
                                        </p:tgtEl>
                                      </p:cBhvr>
                                    </p:animEffect>
                                  </p:childTnLst>
                                </p:cTn>
                              </p:par>
                              <p:par>
                                <p:cTn id="35" presetID="16" presetClass="entr" presetSubtype="21" fill="hold" nodeType="withEffect">
                                  <p:stCondLst>
                                    <p:cond delay="0"/>
                                  </p:stCondLst>
                                  <p:childTnLst>
                                    <p:set>
                                      <p:cBhvr>
                                        <p:cTn id="36" dur="1" fill="hold">
                                          <p:stCondLst>
                                            <p:cond delay="0"/>
                                          </p:stCondLst>
                                        </p:cTn>
                                        <p:tgtEl>
                                          <p:spTgt spid="207876">
                                            <p:txEl>
                                              <p:pRg st="9" end="9"/>
                                            </p:txEl>
                                          </p:spTgt>
                                        </p:tgtEl>
                                        <p:attrNameLst>
                                          <p:attrName>style.visibility</p:attrName>
                                        </p:attrNameLst>
                                      </p:cBhvr>
                                      <p:to>
                                        <p:strVal val="visible"/>
                                      </p:to>
                                    </p:set>
                                    <p:animEffect transition="in" filter="barn(inVertical)">
                                      <p:cBhvr>
                                        <p:cTn id="37" dur="500"/>
                                        <p:tgtEl>
                                          <p:spTgt spid="207876">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207876">
                                            <p:txEl>
                                              <p:pRg st="10" end="10"/>
                                            </p:txEl>
                                          </p:spTgt>
                                        </p:tgtEl>
                                        <p:attrNameLst>
                                          <p:attrName>style.visibility</p:attrName>
                                        </p:attrNameLst>
                                      </p:cBhvr>
                                      <p:to>
                                        <p:strVal val="visible"/>
                                      </p:to>
                                    </p:set>
                                    <p:animEffect transition="in" filter="barn(inVertical)">
                                      <p:cBhvr>
                                        <p:cTn id="42" dur="500"/>
                                        <p:tgtEl>
                                          <p:spTgt spid="207876">
                                            <p:txEl>
                                              <p:pRg st="10" end="10"/>
                                            </p:txEl>
                                          </p:spTgt>
                                        </p:tgtEl>
                                      </p:cBhvr>
                                    </p:animEffect>
                                  </p:childTnLst>
                                </p:cTn>
                              </p:par>
                              <p:par>
                                <p:cTn id="43" presetID="16" presetClass="entr" presetSubtype="21" fill="hold" nodeType="withEffect">
                                  <p:stCondLst>
                                    <p:cond delay="0"/>
                                  </p:stCondLst>
                                  <p:childTnLst>
                                    <p:set>
                                      <p:cBhvr>
                                        <p:cTn id="44" dur="1" fill="hold">
                                          <p:stCondLst>
                                            <p:cond delay="0"/>
                                          </p:stCondLst>
                                        </p:cTn>
                                        <p:tgtEl>
                                          <p:spTgt spid="207876">
                                            <p:txEl>
                                              <p:pRg st="11" end="11"/>
                                            </p:txEl>
                                          </p:spTgt>
                                        </p:tgtEl>
                                        <p:attrNameLst>
                                          <p:attrName>style.visibility</p:attrName>
                                        </p:attrNameLst>
                                      </p:cBhvr>
                                      <p:to>
                                        <p:strVal val="visible"/>
                                      </p:to>
                                    </p:set>
                                    <p:animEffect transition="in" filter="barn(inVertical)">
                                      <p:cBhvr>
                                        <p:cTn id="45" dur="500"/>
                                        <p:tgtEl>
                                          <p:spTgt spid="207876">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609600" y="685800"/>
            <a:ext cx="7924800" cy="5410712"/>
          </a:xfrm>
          <a:prstGeom prst="rect">
            <a:avLst/>
          </a:prstGeom>
          <a:noFill/>
        </p:spPr>
        <p:txBody>
          <a:bodyPr wrap="square" rtlCol="0">
            <a:spAutoFit/>
          </a:bodyPr>
          <a:lstStyle/>
          <a:p>
            <a:pPr>
              <a:lnSpc>
                <a:spcPct val="120000"/>
              </a:lnSpc>
            </a:pPr>
            <a:r>
              <a:rPr lang="en-US" altLang="zh-CN" sz="3200" b="1" dirty="0">
                <a:solidFill>
                  <a:srgbClr val="0000FF"/>
                </a:solidFill>
                <a:latin typeface="Times New Roman" panose="02020603050405020304" pitchFamily="18" charset="0"/>
                <a:cs typeface="Times New Roman" panose="02020603050405020304" pitchFamily="18" charset="0"/>
              </a:rPr>
              <a:t>【</a:t>
            </a:r>
            <a:r>
              <a:rPr lang="zh-CN" altLang="en-US" sz="3200" b="1" dirty="0">
                <a:solidFill>
                  <a:srgbClr val="0000FF"/>
                </a:solidFill>
                <a:latin typeface="Times New Roman" panose="02020603050405020304" pitchFamily="18" charset="0"/>
                <a:cs typeface="Times New Roman" panose="02020603050405020304" pitchFamily="18" charset="0"/>
              </a:rPr>
              <a:t>点拨</a:t>
            </a:r>
            <a:r>
              <a:rPr lang="en-US" altLang="zh-CN" sz="3200" b="1" dirty="0">
                <a:solidFill>
                  <a:srgbClr val="0000FF"/>
                </a:solidFill>
                <a:latin typeface="Times New Roman" panose="02020603050405020304" pitchFamily="18" charset="0"/>
                <a:cs typeface="Times New Roman" panose="02020603050405020304" pitchFamily="18" charset="0"/>
              </a:rPr>
              <a:t>】</a:t>
            </a:r>
          </a:p>
          <a:p>
            <a:pPr marL="174625">
              <a:lnSpc>
                <a:spcPct val="120000"/>
              </a:lnSpc>
            </a:pPr>
            <a:r>
              <a:rPr lang="en-US" altLang="zh-CN" sz="3200" b="1" dirty="0">
                <a:latin typeface="Times New Roman" panose="02020603050405020304" pitchFamily="18" charset="0"/>
                <a:cs typeface="Times New Roman" panose="02020603050405020304" pitchFamily="18" charset="0"/>
              </a:rPr>
              <a:t>rather than</a:t>
            </a:r>
            <a:r>
              <a:rPr lang="zh-CN" altLang="en-US" sz="3200" b="1" dirty="0">
                <a:latin typeface="Times New Roman" panose="02020603050405020304" pitchFamily="18" charset="0"/>
                <a:cs typeface="Times New Roman" panose="02020603050405020304" pitchFamily="18" charset="0"/>
              </a:rPr>
              <a:t>连接的并列成分可以是名词、代词、形容词、介词</a:t>
            </a:r>
            <a:r>
              <a:rPr lang="en-US" altLang="zh-CN" sz="3200" b="1" dirty="0">
                <a:latin typeface="Times New Roman" panose="02020603050405020304" pitchFamily="18" charset="0"/>
                <a:cs typeface="Times New Roman" panose="02020603050405020304" pitchFamily="18" charset="0"/>
              </a:rPr>
              <a:t>(</a:t>
            </a:r>
            <a:r>
              <a:rPr lang="zh-CN" altLang="en-US" sz="3200" b="1" dirty="0">
                <a:latin typeface="Times New Roman" panose="02020603050405020304" pitchFamily="18" charset="0"/>
                <a:cs typeface="Times New Roman" panose="02020603050405020304" pitchFamily="18" charset="0"/>
              </a:rPr>
              <a:t>短语</a:t>
            </a:r>
            <a:r>
              <a:rPr lang="en-US" altLang="zh-CN" sz="3200" b="1" dirty="0">
                <a:latin typeface="Times New Roman" panose="02020603050405020304" pitchFamily="18" charset="0"/>
                <a:cs typeface="Times New Roman" panose="02020603050405020304" pitchFamily="18" charset="0"/>
              </a:rPr>
              <a:t>)</a:t>
            </a:r>
            <a:r>
              <a:rPr lang="zh-CN" altLang="en-US" sz="3200" b="1" dirty="0">
                <a:latin typeface="Times New Roman" panose="02020603050405020304" pitchFamily="18" charset="0"/>
                <a:cs typeface="Times New Roman" panose="02020603050405020304" pitchFamily="18" charset="0"/>
              </a:rPr>
              <a:t>、动词</a:t>
            </a:r>
            <a:r>
              <a:rPr lang="en-US" altLang="zh-CN" sz="3200" b="1" dirty="0">
                <a:latin typeface="Times New Roman" panose="02020603050405020304" pitchFamily="18" charset="0"/>
                <a:cs typeface="Times New Roman" panose="02020603050405020304" pitchFamily="18" charset="0"/>
              </a:rPr>
              <a:t>-ing</a:t>
            </a:r>
            <a:r>
              <a:rPr lang="zh-CN" altLang="en-US" sz="3200" b="1" dirty="0">
                <a:latin typeface="Times New Roman" panose="02020603050405020304" pitchFamily="18" charset="0"/>
                <a:cs typeface="Times New Roman" panose="02020603050405020304" pitchFamily="18" charset="0"/>
              </a:rPr>
              <a:t>形式、分词、不定式、动词等</a:t>
            </a:r>
            <a:r>
              <a:rPr lang="en-US" altLang="zh-CN" sz="3200" b="1" dirty="0">
                <a:latin typeface="Times New Roman" panose="02020603050405020304" pitchFamily="18" charset="0"/>
                <a:cs typeface="Times New Roman" panose="02020603050405020304" pitchFamily="18" charset="0"/>
              </a:rPr>
              <a:t>, </a:t>
            </a:r>
            <a:r>
              <a:rPr lang="zh-CN" altLang="en-US" sz="3200" b="1" dirty="0">
                <a:solidFill>
                  <a:srgbClr val="FF0000"/>
                </a:solidFill>
                <a:latin typeface="Times New Roman" panose="02020603050405020304" pitchFamily="18" charset="0"/>
                <a:cs typeface="Times New Roman" panose="02020603050405020304" pitchFamily="18" charset="0"/>
              </a:rPr>
              <a:t>谓语动词应与</a:t>
            </a:r>
            <a:r>
              <a:rPr lang="en-US" altLang="zh-CN" sz="3200" b="1" dirty="0">
                <a:solidFill>
                  <a:srgbClr val="FF0000"/>
                </a:solidFill>
                <a:latin typeface="Times New Roman" panose="02020603050405020304" pitchFamily="18" charset="0"/>
                <a:cs typeface="Times New Roman" panose="02020603050405020304" pitchFamily="18" charset="0"/>
              </a:rPr>
              <a:t>rather than</a:t>
            </a:r>
            <a:r>
              <a:rPr lang="zh-CN" altLang="en-US" sz="3200" b="1" dirty="0">
                <a:solidFill>
                  <a:srgbClr val="FF0000"/>
                </a:solidFill>
                <a:latin typeface="Times New Roman" panose="02020603050405020304" pitchFamily="18" charset="0"/>
                <a:cs typeface="Times New Roman" panose="02020603050405020304" pitchFamily="18" charset="0"/>
              </a:rPr>
              <a:t>前面的名词或代词在人称和数上保持一致。</a:t>
            </a:r>
            <a:endParaRPr lang="en-US" altLang="zh-CN" sz="3200" b="1" dirty="0">
              <a:solidFill>
                <a:srgbClr val="FF0000"/>
              </a:solidFill>
              <a:latin typeface="Times New Roman" panose="02020603050405020304" pitchFamily="18" charset="0"/>
              <a:cs typeface="Times New Roman" panose="02020603050405020304" pitchFamily="18" charset="0"/>
            </a:endParaRPr>
          </a:p>
          <a:p>
            <a:pPr marL="174625">
              <a:lnSpc>
                <a:spcPct val="120000"/>
              </a:lnSpc>
            </a:pPr>
            <a:r>
              <a:rPr lang="zh-CN" altLang="en-US" sz="3200" b="1" dirty="0">
                <a:solidFill>
                  <a:srgbClr val="FF0000"/>
                </a:solidFill>
                <a:latin typeface="Times New Roman" panose="02020603050405020304" pitchFamily="18" charset="0"/>
                <a:cs typeface="Times New Roman" panose="02020603050405020304" pitchFamily="18" charset="0"/>
              </a:rPr>
              <a:t>后接不定式时</a:t>
            </a:r>
            <a:r>
              <a:rPr lang="en-US" altLang="zh-CN" sz="3200" b="1" dirty="0">
                <a:solidFill>
                  <a:srgbClr val="FF0000"/>
                </a:solidFill>
                <a:latin typeface="Times New Roman" panose="02020603050405020304" pitchFamily="18" charset="0"/>
                <a:cs typeface="Times New Roman" panose="02020603050405020304" pitchFamily="18" charset="0"/>
              </a:rPr>
              <a:t>, </a:t>
            </a:r>
            <a:r>
              <a:rPr lang="zh-CN" altLang="en-US" sz="3200" b="1" dirty="0">
                <a:solidFill>
                  <a:srgbClr val="FF0000"/>
                </a:solidFill>
                <a:latin typeface="Times New Roman" panose="02020603050405020304" pitchFamily="18" charset="0"/>
                <a:cs typeface="Times New Roman" panose="02020603050405020304" pitchFamily="18" charset="0"/>
              </a:rPr>
              <a:t>不定式可以带</a:t>
            </a:r>
            <a:r>
              <a:rPr lang="en-US" altLang="zh-CN" sz="3200" b="1" dirty="0">
                <a:solidFill>
                  <a:srgbClr val="FF0000"/>
                </a:solidFill>
                <a:latin typeface="Times New Roman" panose="02020603050405020304" pitchFamily="18" charset="0"/>
                <a:cs typeface="Times New Roman" panose="02020603050405020304" pitchFamily="18" charset="0"/>
              </a:rPr>
              <a:t>to, </a:t>
            </a:r>
            <a:r>
              <a:rPr lang="zh-CN" altLang="en-US" sz="3200" b="1" dirty="0">
                <a:solidFill>
                  <a:srgbClr val="FF0000"/>
                </a:solidFill>
                <a:latin typeface="Times New Roman" panose="02020603050405020304" pitchFamily="18" charset="0"/>
                <a:cs typeface="Times New Roman" panose="02020603050405020304" pitchFamily="18" charset="0"/>
              </a:rPr>
              <a:t>也可以不带</a:t>
            </a:r>
            <a:r>
              <a:rPr lang="en-US" altLang="zh-CN" sz="3200" b="1" dirty="0">
                <a:solidFill>
                  <a:srgbClr val="FF0000"/>
                </a:solidFill>
                <a:latin typeface="Times New Roman" panose="02020603050405020304" pitchFamily="18" charset="0"/>
                <a:cs typeface="Times New Roman" panose="02020603050405020304" pitchFamily="18" charset="0"/>
              </a:rPr>
              <a:t>to</a:t>
            </a:r>
            <a:r>
              <a:rPr lang="zh-CN" altLang="en-US" sz="3200" b="1" dirty="0">
                <a:solidFill>
                  <a:srgbClr val="FF0000"/>
                </a:solidFill>
                <a:latin typeface="Times New Roman" panose="02020603050405020304" pitchFamily="18" charset="0"/>
                <a:cs typeface="Times New Roman" panose="02020603050405020304" pitchFamily="18" charset="0"/>
              </a:rPr>
              <a:t>。但</a:t>
            </a:r>
            <a:r>
              <a:rPr lang="en-US" altLang="zh-CN" sz="3200" b="1" dirty="0">
                <a:solidFill>
                  <a:srgbClr val="FF0000"/>
                </a:solidFill>
                <a:latin typeface="Times New Roman" panose="02020603050405020304" pitchFamily="18" charset="0"/>
                <a:cs typeface="Times New Roman" panose="02020603050405020304" pitchFamily="18" charset="0"/>
              </a:rPr>
              <a:t>rather than</a:t>
            </a:r>
            <a:r>
              <a:rPr lang="zh-CN" altLang="en-US" sz="3200" b="1" dirty="0">
                <a:solidFill>
                  <a:srgbClr val="FF0000"/>
                </a:solidFill>
                <a:latin typeface="Times New Roman" panose="02020603050405020304" pitchFamily="18" charset="0"/>
                <a:cs typeface="Times New Roman" panose="02020603050405020304" pitchFamily="18" charset="0"/>
              </a:rPr>
              <a:t>位于句首时</a:t>
            </a:r>
            <a:r>
              <a:rPr lang="en-US" altLang="zh-CN" sz="3200" b="1" dirty="0">
                <a:solidFill>
                  <a:srgbClr val="FF0000"/>
                </a:solidFill>
                <a:latin typeface="Times New Roman" panose="02020603050405020304" pitchFamily="18" charset="0"/>
                <a:cs typeface="Times New Roman" panose="02020603050405020304" pitchFamily="18" charset="0"/>
              </a:rPr>
              <a:t>, </a:t>
            </a:r>
            <a:r>
              <a:rPr lang="zh-CN" altLang="en-US" sz="3200" b="1" dirty="0">
                <a:solidFill>
                  <a:srgbClr val="FF0000"/>
                </a:solidFill>
                <a:latin typeface="Times New Roman" panose="02020603050405020304" pitchFamily="18" charset="0"/>
                <a:cs typeface="Times New Roman" panose="02020603050405020304" pitchFamily="18" charset="0"/>
              </a:rPr>
              <a:t>则只能接不带</a:t>
            </a:r>
            <a:r>
              <a:rPr lang="en-US" altLang="zh-CN" sz="3200" b="1" dirty="0">
                <a:solidFill>
                  <a:srgbClr val="FF0000"/>
                </a:solidFill>
                <a:latin typeface="Times New Roman" panose="02020603050405020304" pitchFamily="18" charset="0"/>
                <a:cs typeface="Times New Roman" panose="02020603050405020304" pitchFamily="18" charset="0"/>
              </a:rPr>
              <a:t>to</a:t>
            </a:r>
            <a:r>
              <a:rPr lang="zh-CN" altLang="en-US" sz="3200" b="1" dirty="0">
                <a:solidFill>
                  <a:srgbClr val="FF0000"/>
                </a:solidFill>
                <a:latin typeface="Times New Roman" panose="02020603050405020304" pitchFamily="18" charset="0"/>
                <a:cs typeface="Times New Roman" panose="02020603050405020304" pitchFamily="18" charset="0"/>
              </a:rPr>
              <a:t>的不定式。</a:t>
            </a:r>
          </a:p>
        </p:txBody>
      </p:sp>
    </p:spTree>
    <p:extLst>
      <p:ext uri="{BB962C8B-B14F-4D97-AF65-F5344CB8AC3E}">
        <p14:creationId xmlns:p14="http://schemas.microsoft.com/office/powerpoint/2010/main" val="175641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barn(inVertical)">
                                      <p:cBhvr>
                                        <p:cTn id="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47458" name="Text Box 2"/>
          <p:cNvSpPr txBox="1">
            <a:spLocks noChangeArrowheads="1"/>
          </p:cNvSpPr>
          <p:nvPr/>
        </p:nvSpPr>
        <p:spPr bwMode="auto">
          <a:xfrm>
            <a:off x="304800" y="609600"/>
            <a:ext cx="48006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lstStyle>
            <a:lvl1pPr marL="441325" indent="-441325">
              <a:defRPr>
                <a:solidFill>
                  <a:schemeClr val="tx1"/>
                </a:solidFill>
                <a:latin typeface="Arial" panose="020B0604020202020204" pitchFamily="34" charset="0"/>
                <a:ea typeface="宋体" panose="02010600030101010101" pitchFamily="2" charset="-122"/>
              </a:defRPr>
            </a:lvl1pPr>
            <a:lvl2pPr marL="1090613" indent="-285750">
              <a:defRPr>
                <a:solidFill>
                  <a:schemeClr val="tx1"/>
                </a:solidFill>
                <a:latin typeface="Arial" panose="020B0604020202020204" pitchFamily="34" charset="0"/>
                <a:ea typeface="宋体" panose="02010600030101010101" pitchFamily="2" charset="-122"/>
              </a:defRPr>
            </a:lvl2pPr>
            <a:lvl3pPr marL="1498600" indent="-228600">
              <a:defRPr>
                <a:solidFill>
                  <a:schemeClr val="tx1"/>
                </a:solidFill>
                <a:latin typeface="Arial" panose="020B0604020202020204" pitchFamily="34" charset="0"/>
                <a:ea typeface="宋体" panose="02010600030101010101" pitchFamily="2" charset="-122"/>
              </a:defRPr>
            </a:lvl3pPr>
            <a:lvl4pPr marL="1906588" indent="-228600">
              <a:defRPr>
                <a:solidFill>
                  <a:schemeClr val="tx1"/>
                </a:solidFill>
                <a:latin typeface="Arial" panose="020B0604020202020204" pitchFamily="34" charset="0"/>
                <a:ea typeface="宋体" panose="02010600030101010101" pitchFamily="2" charset="-122"/>
              </a:defRPr>
            </a:lvl4pPr>
            <a:lvl5pPr marL="2314575" indent="-228600">
              <a:defRPr>
                <a:solidFill>
                  <a:schemeClr val="tx1"/>
                </a:solidFill>
                <a:latin typeface="Arial" panose="020B0604020202020204" pitchFamily="34" charset="0"/>
                <a:ea typeface="宋体" panose="02010600030101010101" pitchFamily="2" charset="-122"/>
              </a:defRPr>
            </a:lvl5pPr>
            <a:lvl6pPr marL="27717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32289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6861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4143375"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0000"/>
              </a:lnSpc>
            </a:pPr>
            <a:r>
              <a:rPr lang="en-US" altLang="zh-CN" sz="3200" b="1" dirty="0">
                <a:solidFill>
                  <a:srgbClr val="0000FF"/>
                </a:solidFill>
                <a:latin typeface="Times New Roman" panose="02020603050405020304" pitchFamily="18" charset="0"/>
                <a:cs typeface="Times New Roman" panose="02020603050405020304" pitchFamily="18" charset="0"/>
              </a:rPr>
              <a:t>【</a:t>
            </a:r>
            <a:r>
              <a:rPr lang="zh-CN" altLang="en-US" sz="3200" b="1" dirty="0">
                <a:solidFill>
                  <a:srgbClr val="0000FF"/>
                </a:solidFill>
                <a:latin typeface="Times New Roman" panose="02020603050405020304" pitchFamily="18" charset="0"/>
                <a:cs typeface="Times New Roman" panose="02020603050405020304" pitchFamily="18" charset="0"/>
              </a:rPr>
              <a:t>语境应用</a:t>
            </a:r>
            <a:r>
              <a:rPr lang="en-US" altLang="zh-CN" sz="3200" b="1" dirty="0">
                <a:solidFill>
                  <a:srgbClr val="0000FF"/>
                </a:solidFill>
                <a:latin typeface="Times New Roman" panose="02020603050405020304" pitchFamily="18" charset="0"/>
                <a:cs typeface="Times New Roman" panose="02020603050405020304" pitchFamily="18" charset="0"/>
              </a:rPr>
              <a:t>】</a:t>
            </a:r>
            <a:r>
              <a:rPr lang="zh-CN" altLang="en-US" sz="3200" b="1" dirty="0">
                <a:solidFill>
                  <a:srgbClr val="0000FF"/>
                </a:solidFill>
                <a:latin typeface="Times New Roman" panose="02020603050405020304" pitchFamily="18" charset="0"/>
                <a:cs typeface="Times New Roman" panose="02020603050405020304" pitchFamily="18" charset="0"/>
              </a:rPr>
              <a:t>英汉互译。</a:t>
            </a:r>
          </a:p>
        </p:txBody>
      </p:sp>
      <p:sp>
        <p:nvSpPr>
          <p:cNvPr id="2" name="矩形 1"/>
          <p:cNvSpPr/>
          <p:nvPr/>
        </p:nvSpPr>
        <p:spPr>
          <a:xfrm>
            <a:off x="533400" y="1306286"/>
            <a:ext cx="7848600" cy="4819781"/>
          </a:xfrm>
          <a:prstGeom prst="rect">
            <a:avLst/>
          </a:prstGeom>
        </p:spPr>
        <p:txBody>
          <a:bodyPr wrap="square">
            <a:spAutoFit/>
          </a:bodyPr>
          <a:lstStyle/>
          <a:p>
            <a:pPr>
              <a:lnSpc>
                <a:spcPct val="120000"/>
              </a:lnSpc>
            </a:pPr>
            <a:r>
              <a:rPr lang="en-US" altLang="zh-CN" sz="3200" b="1" dirty="0">
                <a:solidFill>
                  <a:srgbClr val="000000"/>
                </a:solidFill>
                <a:latin typeface="Times New Roman" panose="02020603050405020304" pitchFamily="18" charset="0"/>
                <a:cs typeface="Times New Roman" panose="02020603050405020304" pitchFamily="18" charset="0"/>
              </a:rPr>
              <a:t>1) </a:t>
            </a:r>
            <a:r>
              <a:rPr lang="zh-CN" altLang="en-US" sz="3200" b="1" dirty="0">
                <a:solidFill>
                  <a:srgbClr val="000000"/>
                </a:solidFill>
                <a:latin typeface="Times New Roman" panose="02020603050405020304" pitchFamily="18" charset="0"/>
                <a:cs typeface="Times New Roman" panose="02020603050405020304" pitchFamily="18" charset="0"/>
              </a:rPr>
              <a:t>我想我要喝冷饮而不是咖啡。</a:t>
            </a:r>
            <a:endParaRPr lang="en-US" altLang="zh-CN" sz="3200" b="1" dirty="0">
              <a:solidFill>
                <a:srgbClr val="000000"/>
              </a:solidFill>
              <a:latin typeface="Times New Roman" panose="02020603050405020304" pitchFamily="18" charset="0"/>
              <a:cs typeface="Times New Roman" panose="02020603050405020304" pitchFamily="18" charset="0"/>
            </a:endParaRPr>
          </a:p>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     I think I’ll have a cold drink rather than </a:t>
            </a:r>
          </a:p>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     coffee.</a:t>
            </a:r>
          </a:p>
          <a:p>
            <a:pPr>
              <a:lnSpc>
                <a:spcPct val="120000"/>
              </a:lnSpc>
            </a:pPr>
            <a:r>
              <a:rPr lang="en-US" altLang="zh-CN" sz="3200" b="1" dirty="0">
                <a:solidFill>
                  <a:srgbClr val="000000"/>
                </a:solidFill>
                <a:latin typeface="Times New Roman" panose="02020603050405020304" pitchFamily="18" charset="0"/>
                <a:cs typeface="Times New Roman" panose="02020603050405020304" pitchFamily="18" charset="0"/>
              </a:rPr>
              <a:t>2) </a:t>
            </a:r>
            <a:r>
              <a:rPr lang="zh-CN" altLang="en-US" sz="3200" b="1" dirty="0">
                <a:solidFill>
                  <a:srgbClr val="000000"/>
                </a:solidFill>
                <a:latin typeface="Times New Roman" panose="02020603050405020304" pitchFamily="18" charset="0"/>
                <a:cs typeface="Times New Roman" panose="02020603050405020304" pitchFamily="18" charset="0"/>
              </a:rPr>
              <a:t>杰克选择了离开而不是制造麻烦。</a:t>
            </a:r>
            <a:endParaRPr lang="en-US" altLang="zh-CN" sz="3200" b="1" dirty="0">
              <a:solidFill>
                <a:srgbClr val="000000"/>
              </a:solidFill>
              <a:latin typeface="Times New Roman" panose="02020603050405020304" pitchFamily="18" charset="0"/>
              <a:cs typeface="Times New Roman" panose="02020603050405020304" pitchFamily="18" charset="0"/>
            </a:endParaRPr>
          </a:p>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    Jack chose to leave rather than (to) cause </a:t>
            </a:r>
          </a:p>
          <a:p>
            <a:pPr>
              <a:lnSpc>
                <a:spcPct val="120000"/>
              </a:lnSpc>
            </a:pPr>
            <a:r>
              <a:rPr lang="en-US" altLang="zh-CN" sz="3200" b="1" dirty="0">
                <a:solidFill>
                  <a:srgbClr val="FF0000"/>
                </a:solidFill>
                <a:latin typeface="Times New Roman" panose="02020603050405020304" pitchFamily="18" charset="0"/>
                <a:cs typeface="Times New Roman" panose="02020603050405020304" pitchFamily="18" charset="0"/>
              </a:rPr>
              <a:t>    trouble.</a:t>
            </a:r>
          </a:p>
          <a:p>
            <a:pPr>
              <a:lnSpc>
                <a:spcPct val="120000"/>
              </a:lnSpc>
            </a:pPr>
            <a:r>
              <a:rPr lang="en-US" altLang="zh-CN" sz="3200" b="1" dirty="0">
                <a:solidFill>
                  <a:srgbClr val="000000"/>
                </a:solidFill>
                <a:latin typeface="Times New Roman" panose="02020603050405020304" pitchFamily="18" charset="0"/>
                <a:cs typeface="Times New Roman" panose="02020603050405020304" pitchFamily="18" charset="0"/>
              </a:rPr>
              <a:t>3) I prefer to wait rather than go at once.</a:t>
            </a:r>
          </a:p>
          <a:p>
            <a:pPr>
              <a:lnSpc>
                <a:spcPct val="120000"/>
              </a:lnSpc>
            </a:pPr>
            <a:r>
              <a:rPr lang="zh-CN" altLang="en-US" sz="3200" b="1" dirty="0">
                <a:solidFill>
                  <a:srgbClr val="000000"/>
                </a:solidFill>
                <a:latin typeface="Times New Roman" panose="02020603050405020304" pitchFamily="18" charset="0"/>
                <a:cs typeface="Times New Roman" panose="02020603050405020304" pitchFamily="18" charset="0"/>
              </a:rPr>
              <a:t>    </a:t>
            </a:r>
            <a:r>
              <a:rPr lang="zh-CN" altLang="en-US" sz="3200" b="1" dirty="0">
                <a:solidFill>
                  <a:srgbClr val="FF0000"/>
                </a:solidFill>
                <a:latin typeface="Times New Roman" panose="02020603050405020304" pitchFamily="18" charset="0"/>
                <a:cs typeface="Times New Roman" panose="02020603050405020304" pitchFamily="18" charset="0"/>
              </a:rPr>
              <a:t>我宁愿等待而不愿立刻就去。</a:t>
            </a:r>
            <a:endParaRPr lang="en-US" altLang="zh-CN" sz="32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01041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left)">
                                      <p:cBhvr>
                                        <p:cTn id="7" dur="500"/>
                                        <p:tgtEl>
                                          <p:spTgt spid="2">
                                            <p:txEl>
                                              <p:pRg st="1" end="1"/>
                                            </p:txEl>
                                          </p:spTgt>
                                        </p:tgtEl>
                                      </p:cBhvr>
                                    </p:animEffect>
                                  </p:childTnLst>
                                </p:cTn>
                              </p:par>
                              <p:par>
                                <p:cTn id="8" presetID="22" presetClass="entr" presetSubtype="8" fill="hold" nodeType="withEffect">
                                  <p:stCondLst>
                                    <p:cond delay="0"/>
                                  </p:stCondLst>
                                  <p:childTnLst>
                                    <p:set>
                                      <p:cBhvr>
                                        <p:cTn id="9" dur="1" fill="hold">
                                          <p:stCondLst>
                                            <p:cond delay="0"/>
                                          </p:stCondLst>
                                        </p:cTn>
                                        <p:tgtEl>
                                          <p:spTgt spid="2">
                                            <p:txEl>
                                              <p:pRg st="2" end="2"/>
                                            </p:txEl>
                                          </p:spTgt>
                                        </p:tgtEl>
                                        <p:attrNameLst>
                                          <p:attrName>style.visibility</p:attrName>
                                        </p:attrNameLst>
                                      </p:cBhvr>
                                      <p:to>
                                        <p:strVal val="visible"/>
                                      </p:to>
                                    </p:set>
                                    <p:animEffect transition="in" filter="wipe(left)">
                                      <p:cBhvr>
                                        <p:cTn id="10" dur="500"/>
                                        <p:tgtEl>
                                          <p:spTgt spid="2">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nodeType="clickEffect">
                                  <p:stCondLst>
                                    <p:cond delay="0"/>
                                  </p:stCondLst>
                                  <p:childTnLst>
                                    <p:set>
                                      <p:cBhvr>
                                        <p:cTn id="14" dur="1" fill="hold">
                                          <p:stCondLst>
                                            <p:cond delay="0"/>
                                          </p:stCondLst>
                                        </p:cTn>
                                        <p:tgtEl>
                                          <p:spTgt spid="2">
                                            <p:txEl>
                                              <p:pRg st="4" end="4"/>
                                            </p:txEl>
                                          </p:spTgt>
                                        </p:tgtEl>
                                        <p:attrNameLst>
                                          <p:attrName>style.visibility</p:attrName>
                                        </p:attrNameLst>
                                      </p:cBhvr>
                                      <p:to>
                                        <p:strVal val="visible"/>
                                      </p:to>
                                    </p:set>
                                    <p:animEffect transition="in" filter="wipe(left)">
                                      <p:cBhvr>
                                        <p:cTn id="15" dur="500"/>
                                        <p:tgtEl>
                                          <p:spTgt spid="2">
                                            <p:txEl>
                                              <p:pRg st="4" end="4"/>
                                            </p:txEl>
                                          </p:spTgt>
                                        </p:tgtEl>
                                      </p:cBhvr>
                                    </p:animEffect>
                                  </p:childTnLst>
                                </p:cTn>
                              </p:par>
                              <p:par>
                                <p:cTn id="16" presetID="22" presetClass="entr" presetSubtype="8" fill="hold" nodeType="withEffect">
                                  <p:stCondLst>
                                    <p:cond delay="0"/>
                                  </p:stCondLst>
                                  <p:childTnLst>
                                    <p:set>
                                      <p:cBhvr>
                                        <p:cTn id="17" dur="1" fill="hold">
                                          <p:stCondLst>
                                            <p:cond delay="0"/>
                                          </p:stCondLst>
                                        </p:cTn>
                                        <p:tgtEl>
                                          <p:spTgt spid="2">
                                            <p:txEl>
                                              <p:pRg st="5" end="5"/>
                                            </p:txEl>
                                          </p:spTgt>
                                        </p:tgtEl>
                                        <p:attrNameLst>
                                          <p:attrName>style.visibility</p:attrName>
                                        </p:attrNameLst>
                                      </p:cBhvr>
                                      <p:to>
                                        <p:strVal val="visible"/>
                                      </p:to>
                                    </p:set>
                                    <p:animEffect transition="in" filter="wipe(left)">
                                      <p:cBhvr>
                                        <p:cTn id="18" dur="500"/>
                                        <p:tgtEl>
                                          <p:spTgt spid="2">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2">
                                            <p:txEl>
                                              <p:pRg st="7" end="7"/>
                                            </p:txEl>
                                          </p:spTgt>
                                        </p:tgtEl>
                                        <p:attrNameLst>
                                          <p:attrName>style.visibility</p:attrName>
                                        </p:attrNameLst>
                                      </p:cBhvr>
                                      <p:to>
                                        <p:strVal val="visible"/>
                                      </p:to>
                                    </p:set>
                                    <p:animEffect transition="in" filter="wipe(left)">
                                      <p:cBhvr>
                                        <p:cTn id="23" dur="500"/>
                                        <p:tgtEl>
                                          <p:spTgt spid="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1747" name="Rectangle 3"/>
          <p:cNvSpPr>
            <a:spLocks noGrp="1" noChangeArrowheads="1"/>
          </p:cNvSpPr>
          <p:nvPr>
            <p:ph type="body" idx="1"/>
          </p:nvPr>
        </p:nvSpPr>
        <p:spPr>
          <a:xfrm>
            <a:off x="1143000" y="1828800"/>
            <a:ext cx="5867400" cy="3124200"/>
          </a:xfrm>
        </p:spPr>
        <p:txBody>
          <a:bodyPr/>
          <a:lstStyle/>
          <a:p>
            <a:pPr>
              <a:lnSpc>
                <a:spcPct val="120000"/>
              </a:lnSpc>
              <a:spcBef>
                <a:spcPct val="0"/>
              </a:spcBef>
              <a:buFontTx/>
              <a:buNone/>
            </a:pPr>
            <a:r>
              <a:rPr lang="en-US" altLang="zh-CN" b="1" dirty="0">
                <a:solidFill>
                  <a:srgbClr val="0000FF"/>
                </a:solidFill>
                <a:latin typeface="Times New Roman" panose="02020603050405020304" pitchFamily="18" charset="0"/>
                <a:cs typeface="Times New Roman" panose="02020603050405020304" pitchFamily="18" charset="0"/>
              </a:rPr>
              <a:t>【</a:t>
            </a:r>
            <a:r>
              <a:rPr lang="zh-CN" altLang="en-US" b="1" dirty="0">
                <a:solidFill>
                  <a:srgbClr val="0000FF"/>
                </a:solidFill>
                <a:latin typeface="Times New Roman" panose="02020603050405020304" pitchFamily="18" charset="0"/>
                <a:cs typeface="Times New Roman" panose="02020603050405020304" pitchFamily="18" charset="0"/>
              </a:rPr>
              <a:t>拓展</a:t>
            </a:r>
            <a:r>
              <a:rPr lang="en-US" altLang="zh-CN" b="1" dirty="0">
                <a:solidFill>
                  <a:srgbClr val="0000FF"/>
                </a:solidFill>
                <a:latin typeface="Times New Roman" panose="02020603050405020304" pitchFamily="18" charset="0"/>
                <a:cs typeface="Times New Roman" panose="02020603050405020304" pitchFamily="18" charset="0"/>
              </a:rPr>
              <a:t>】cut</a:t>
            </a:r>
            <a:r>
              <a:rPr lang="zh-CN" altLang="en-US" b="1" dirty="0">
                <a:solidFill>
                  <a:srgbClr val="0000FF"/>
                </a:solidFill>
                <a:latin typeface="Times New Roman" panose="02020603050405020304" pitchFamily="18" charset="0"/>
                <a:cs typeface="Times New Roman" panose="02020603050405020304" pitchFamily="18" charset="0"/>
              </a:rPr>
              <a:t>短语</a:t>
            </a:r>
          </a:p>
          <a:p>
            <a:pPr>
              <a:lnSpc>
                <a:spcPct val="120000"/>
              </a:lnSpc>
              <a:spcBef>
                <a:spcPct val="0"/>
              </a:spcBef>
              <a:buFontTx/>
              <a:buNone/>
            </a:pPr>
            <a:r>
              <a:rPr lang="zh-CN" altLang="en-US" b="1" dirty="0">
                <a:solidFill>
                  <a:srgbClr val="FF0000"/>
                </a:solidFill>
                <a:latin typeface="Times New Roman" panose="02020603050405020304" pitchFamily="18" charset="0"/>
                <a:cs typeface="Times New Roman" panose="02020603050405020304" pitchFamily="18" charset="0"/>
              </a:rPr>
              <a:t>  </a:t>
            </a:r>
            <a:r>
              <a:rPr lang="en-US" altLang="zh-CN" b="1" dirty="0">
                <a:solidFill>
                  <a:srgbClr val="FF0000"/>
                </a:solidFill>
                <a:latin typeface="Times New Roman" panose="02020603050405020304" pitchFamily="18" charset="0"/>
                <a:cs typeface="Times New Roman" panose="02020603050405020304" pitchFamily="18" charset="0"/>
              </a:rPr>
              <a:t>cut down</a:t>
            </a:r>
            <a:r>
              <a:rPr lang="en-US" altLang="zh-CN" b="1" dirty="0">
                <a:latin typeface="Times New Roman" panose="02020603050405020304" pitchFamily="18" charset="0"/>
                <a:cs typeface="Times New Roman" panose="02020603050405020304" pitchFamily="18" charset="0"/>
              </a:rPr>
              <a:t> </a:t>
            </a:r>
            <a:r>
              <a:rPr lang="zh-CN" altLang="en-US" b="1" dirty="0">
                <a:latin typeface="Times New Roman" panose="02020603050405020304" pitchFamily="18" charset="0"/>
                <a:cs typeface="Times New Roman" panose="02020603050405020304" pitchFamily="18" charset="0"/>
              </a:rPr>
              <a:t>削减，缩小，砍倒</a:t>
            </a:r>
          </a:p>
          <a:p>
            <a:pPr>
              <a:lnSpc>
                <a:spcPct val="120000"/>
              </a:lnSpc>
              <a:spcBef>
                <a:spcPct val="0"/>
              </a:spcBef>
              <a:buFontTx/>
              <a:buNone/>
            </a:pPr>
            <a:r>
              <a:rPr lang="zh-CN" altLang="en-US" b="1" dirty="0">
                <a:solidFill>
                  <a:srgbClr val="FF0000"/>
                </a:solidFill>
                <a:latin typeface="Times New Roman" panose="02020603050405020304" pitchFamily="18" charset="0"/>
                <a:cs typeface="Times New Roman" panose="02020603050405020304" pitchFamily="18" charset="0"/>
              </a:rPr>
              <a:t>  </a:t>
            </a:r>
            <a:r>
              <a:rPr lang="en-US" altLang="zh-CN" b="1" dirty="0">
                <a:solidFill>
                  <a:srgbClr val="FF0000"/>
                </a:solidFill>
                <a:latin typeface="Times New Roman" panose="02020603050405020304" pitchFamily="18" charset="0"/>
                <a:cs typeface="Times New Roman" panose="02020603050405020304" pitchFamily="18" charset="0"/>
              </a:rPr>
              <a:t>cut in</a:t>
            </a:r>
            <a:r>
              <a:rPr lang="en-US" altLang="zh-CN" b="1" dirty="0">
                <a:latin typeface="Times New Roman" panose="02020603050405020304" pitchFamily="18" charset="0"/>
                <a:cs typeface="Times New Roman" panose="02020603050405020304" pitchFamily="18" charset="0"/>
              </a:rPr>
              <a:t> </a:t>
            </a:r>
            <a:r>
              <a:rPr lang="zh-CN" altLang="en-US" b="1" dirty="0">
                <a:latin typeface="Times New Roman" panose="02020603050405020304" pitchFamily="18" charset="0"/>
                <a:cs typeface="Times New Roman" panose="02020603050405020304" pitchFamily="18" charset="0"/>
              </a:rPr>
              <a:t>插嘴，干预</a:t>
            </a:r>
          </a:p>
          <a:p>
            <a:pPr>
              <a:lnSpc>
                <a:spcPct val="120000"/>
              </a:lnSpc>
              <a:spcBef>
                <a:spcPct val="0"/>
              </a:spcBef>
              <a:buFontTx/>
              <a:buNone/>
            </a:pPr>
            <a:r>
              <a:rPr lang="zh-CN" altLang="en-US" b="1" dirty="0">
                <a:latin typeface="Times New Roman" panose="02020603050405020304" pitchFamily="18" charset="0"/>
                <a:cs typeface="Times New Roman" panose="02020603050405020304" pitchFamily="18" charset="0"/>
              </a:rPr>
              <a:t>  </a:t>
            </a:r>
            <a:r>
              <a:rPr lang="en-US" altLang="zh-CN" b="1" dirty="0">
                <a:solidFill>
                  <a:srgbClr val="FF0000"/>
                </a:solidFill>
                <a:latin typeface="Times New Roman" panose="02020603050405020304" pitchFamily="18" charset="0"/>
                <a:cs typeface="Times New Roman" panose="02020603050405020304" pitchFamily="18" charset="0"/>
              </a:rPr>
              <a:t>cut off</a:t>
            </a:r>
            <a:r>
              <a:rPr lang="en-US" altLang="zh-CN" b="1" dirty="0">
                <a:latin typeface="Times New Roman" panose="02020603050405020304" pitchFamily="18" charset="0"/>
                <a:cs typeface="Times New Roman" panose="02020603050405020304" pitchFamily="18" charset="0"/>
              </a:rPr>
              <a:t> </a:t>
            </a:r>
            <a:r>
              <a:rPr lang="zh-CN" altLang="en-US" b="1" dirty="0">
                <a:latin typeface="Times New Roman" panose="02020603050405020304" pitchFamily="18" charset="0"/>
                <a:cs typeface="Times New Roman" panose="02020603050405020304" pitchFamily="18" charset="0"/>
              </a:rPr>
              <a:t>切断，断绝</a:t>
            </a:r>
          </a:p>
          <a:p>
            <a:pPr>
              <a:lnSpc>
                <a:spcPct val="120000"/>
              </a:lnSpc>
              <a:spcBef>
                <a:spcPct val="0"/>
              </a:spcBef>
              <a:buFontTx/>
              <a:buNone/>
            </a:pPr>
            <a:r>
              <a:rPr lang="zh-CN" altLang="en-US" b="1" dirty="0">
                <a:latin typeface="Times New Roman" panose="02020603050405020304" pitchFamily="18" charset="0"/>
                <a:cs typeface="Times New Roman" panose="02020603050405020304" pitchFamily="18" charset="0"/>
              </a:rPr>
              <a:t>  </a:t>
            </a:r>
            <a:r>
              <a:rPr lang="en-US" altLang="zh-CN" b="1" dirty="0">
                <a:solidFill>
                  <a:srgbClr val="FF0000"/>
                </a:solidFill>
                <a:latin typeface="Times New Roman" panose="02020603050405020304" pitchFamily="18" charset="0"/>
                <a:cs typeface="Times New Roman" panose="02020603050405020304" pitchFamily="18" charset="0"/>
              </a:rPr>
              <a:t>cut up</a:t>
            </a:r>
            <a:r>
              <a:rPr lang="en-US" altLang="zh-CN" b="1" dirty="0">
                <a:latin typeface="Times New Roman" panose="02020603050405020304" pitchFamily="18" charset="0"/>
                <a:cs typeface="Times New Roman" panose="02020603050405020304" pitchFamily="18" charset="0"/>
              </a:rPr>
              <a:t> </a:t>
            </a:r>
            <a:r>
              <a:rPr lang="zh-CN" altLang="en-US" b="1" dirty="0">
                <a:latin typeface="Times New Roman" panose="02020603050405020304" pitchFamily="18" charset="0"/>
                <a:cs typeface="Times New Roman" panose="02020603050405020304" pitchFamily="18" charset="0"/>
              </a:rPr>
              <a:t>切碎</a:t>
            </a:r>
          </a:p>
        </p:txBody>
      </p:sp>
      <p:sp>
        <p:nvSpPr>
          <p:cNvPr id="2" name="矩形 1"/>
          <p:cNvSpPr/>
          <p:nvPr/>
        </p:nvSpPr>
        <p:spPr>
          <a:xfrm>
            <a:off x="1295400" y="926068"/>
            <a:ext cx="5852884" cy="584775"/>
          </a:xfrm>
          <a:prstGeom prst="rect">
            <a:avLst/>
          </a:prstGeom>
        </p:spPr>
        <p:txBody>
          <a:bodyPr wrap="none">
            <a:spAutoFit/>
          </a:bodyPr>
          <a:lstStyle/>
          <a:p>
            <a:r>
              <a:rPr lang="en-US" altLang="zh-CN" sz="3200" b="1" dirty="0">
                <a:solidFill>
                  <a:srgbClr val="FF0000"/>
                </a:solidFill>
                <a:latin typeface="Times New Roman" panose="02020603050405020304" pitchFamily="18" charset="0"/>
                <a:cs typeface="Times New Roman" panose="02020603050405020304" pitchFamily="18" charset="0"/>
              </a:rPr>
              <a:t>cut out </a:t>
            </a:r>
            <a:r>
              <a:rPr lang="zh-CN" altLang="en-US" sz="3200" b="1" dirty="0">
                <a:solidFill>
                  <a:srgbClr val="FF0000"/>
                </a:solidFill>
                <a:latin typeface="Times New Roman" panose="02020603050405020304" pitchFamily="18" charset="0"/>
                <a:cs typeface="Times New Roman" panose="02020603050405020304" pitchFamily="18" charset="0"/>
              </a:rPr>
              <a:t>停止做</a:t>
            </a:r>
            <a:r>
              <a:rPr lang="en-US" altLang="zh-CN" sz="3200" b="1" dirty="0">
                <a:solidFill>
                  <a:srgbClr val="FF0000"/>
                </a:solidFill>
                <a:latin typeface="Times New Roman" panose="02020603050405020304" pitchFamily="18" charset="0"/>
                <a:cs typeface="Times New Roman" panose="02020603050405020304" pitchFamily="18" charset="0"/>
              </a:rPr>
              <a:t>/</a:t>
            </a:r>
            <a:r>
              <a:rPr lang="zh-CN" altLang="en-US" sz="3200" b="1" dirty="0">
                <a:solidFill>
                  <a:srgbClr val="FF0000"/>
                </a:solidFill>
                <a:latin typeface="Times New Roman" panose="02020603050405020304" pitchFamily="18" charset="0"/>
                <a:cs typeface="Times New Roman" panose="02020603050405020304" pitchFamily="18" charset="0"/>
              </a:rPr>
              <a:t>使用</a:t>
            </a:r>
            <a:r>
              <a:rPr lang="en-US" altLang="zh-CN" sz="3200" b="1" dirty="0">
                <a:solidFill>
                  <a:srgbClr val="FF0000"/>
                </a:solidFill>
                <a:latin typeface="Times New Roman" panose="02020603050405020304" pitchFamily="18" charset="0"/>
                <a:cs typeface="Times New Roman" panose="02020603050405020304" pitchFamily="18" charset="0"/>
              </a:rPr>
              <a:t>/</a:t>
            </a:r>
            <a:r>
              <a:rPr lang="zh-CN" altLang="en-US" sz="3200" b="1" dirty="0">
                <a:solidFill>
                  <a:srgbClr val="FF0000"/>
                </a:solidFill>
                <a:latin typeface="Times New Roman" panose="02020603050405020304" pitchFamily="18" charset="0"/>
                <a:cs typeface="Times New Roman" panose="02020603050405020304" pitchFamily="18" charset="0"/>
              </a:rPr>
              <a:t>食用；剪下</a:t>
            </a:r>
            <a:endParaRPr lang="zh-CN" altLang="en-US" sz="3200" dirty="0"/>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2770" name="Rectangle 2"/>
          <p:cNvSpPr>
            <a:spLocks noGrp="1" noChangeArrowheads="1"/>
          </p:cNvSpPr>
          <p:nvPr>
            <p:ph type="body" idx="1"/>
          </p:nvPr>
        </p:nvSpPr>
        <p:spPr>
          <a:xfrm>
            <a:off x="152400" y="427038"/>
            <a:ext cx="8686800" cy="6049962"/>
          </a:xfrm>
        </p:spPr>
        <p:txBody>
          <a:bodyPr/>
          <a:lstStyle/>
          <a:p>
            <a:pPr marL="446088" indent="-446088">
              <a:lnSpc>
                <a:spcPct val="120000"/>
              </a:lnSpc>
              <a:spcBef>
                <a:spcPct val="0"/>
              </a:spcBef>
              <a:buFontTx/>
              <a:buNone/>
            </a:pPr>
            <a:r>
              <a:rPr lang="en-US" altLang="zh-CN" b="1">
                <a:solidFill>
                  <a:srgbClr val="0000FF"/>
                </a:solidFill>
                <a:latin typeface="Times New Roman" panose="02020603050405020304" pitchFamily="18" charset="0"/>
                <a:cs typeface="Times New Roman" panose="02020603050405020304" pitchFamily="18" charset="0"/>
              </a:rPr>
              <a:t>【</a:t>
            </a:r>
            <a:r>
              <a:rPr lang="zh-CN" altLang="en-US" b="1">
                <a:solidFill>
                  <a:srgbClr val="0000FF"/>
                </a:solidFill>
                <a:latin typeface="Times New Roman" panose="02020603050405020304" pitchFamily="18" charset="0"/>
                <a:cs typeface="Times New Roman" panose="02020603050405020304" pitchFamily="18" charset="0"/>
              </a:rPr>
              <a:t>语境应用</a:t>
            </a:r>
            <a:r>
              <a:rPr lang="en-US" altLang="zh-CN" b="1">
                <a:solidFill>
                  <a:srgbClr val="0000FF"/>
                </a:solidFill>
                <a:latin typeface="Times New Roman" panose="02020603050405020304" pitchFamily="18" charset="0"/>
                <a:cs typeface="Times New Roman" panose="02020603050405020304" pitchFamily="18" charset="0"/>
              </a:rPr>
              <a:t>】</a:t>
            </a:r>
            <a:r>
              <a:rPr lang="zh-CN" altLang="en-US" b="1">
                <a:solidFill>
                  <a:srgbClr val="0000FF"/>
                </a:solidFill>
                <a:latin typeface="Times New Roman" panose="02020603050405020304" pitchFamily="18" charset="0"/>
                <a:cs typeface="Times New Roman" panose="02020603050405020304" pitchFamily="18" charset="0"/>
              </a:rPr>
              <a:t>用适当的介词</a:t>
            </a:r>
            <a:r>
              <a:rPr lang="en-US" altLang="zh-CN" b="1">
                <a:solidFill>
                  <a:srgbClr val="0000FF"/>
                </a:solidFill>
                <a:latin typeface="Times New Roman" panose="02020603050405020304" pitchFamily="18" charset="0"/>
                <a:cs typeface="Times New Roman" panose="02020603050405020304" pitchFamily="18" charset="0"/>
              </a:rPr>
              <a:t>/</a:t>
            </a:r>
            <a:r>
              <a:rPr lang="zh-CN" altLang="en-US" b="1">
                <a:solidFill>
                  <a:srgbClr val="0000FF"/>
                </a:solidFill>
                <a:latin typeface="Times New Roman" panose="02020603050405020304" pitchFamily="18" charset="0"/>
                <a:cs typeface="Times New Roman" panose="02020603050405020304" pitchFamily="18" charset="0"/>
              </a:rPr>
              <a:t>副词填空。</a:t>
            </a:r>
          </a:p>
          <a:p>
            <a:pPr marL="446088" indent="-446088">
              <a:lnSpc>
                <a:spcPct val="120000"/>
              </a:lnSpc>
              <a:spcBef>
                <a:spcPct val="0"/>
              </a:spcBef>
              <a:buFontTx/>
              <a:buNone/>
            </a:pPr>
            <a:r>
              <a:rPr lang="en-US" altLang="zh-CN" b="1">
                <a:latin typeface="Times New Roman" panose="02020603050405020304" pitchFamily="18" charset="0"/>
                <a:cs typeface="Times New Roman" panose="02020603050405020304" pitchFamily="18" charset="0"/>
              </a:rPr>
              <a:t>1) The English teacher asked me to cut ______ that sentence.</a:t>
            </a:r>
          </a:p>
          <a:p>
            <a:pPr marL="446088" indent="-446088">
              <a:lnSpc>
                <a:spcPct val="120000"/>
              </a:lnSpc>
              <a:spcBef>
                <a:spcPct val="0"/>
              </a:spcBef>
              <a:buFontTx/>
              <a:buNone/>
            </a:pPr>
            <a:r>
              <a:rPr lang="en-US" altLang="zh-CN" b="1">
                <a:latin typeface="Times New Roman" panose="02020603050405020304" pitchFamily="18" charset="0"/>
                <a:cs typeface="Times New Roman" panose="02020603050405020304" pitchFamily="18" charset="0"/>
              </a:rPr>
              <a:t>2) The water supply has been cut ______ because they are repairing one of the main pipes.</a:t>
            </a:r>
          </a:p>
          <a:p>
            <a:pPr marL="446088" indent="-446088">
              <a:lnSpc>
                <a:spcPct val="120000"/>
              </a:lnSpc>
              <a:spcBef>
                <a:spcPct val="0"/>
              </a:spcBef>
              <a:buFontTx/>
              <a:buNone/>
            </a:pPr>
            <a:r>
              <a:rPr lang="en-US" altLang="zh-CN" b="1">
                <a:latin typeface="Times New Roman" panose="02020603050405020304" pitchFamily="18" charset="0"/>
                <a:cs typeface="Times New Roman" panose="02020603050405020304" pitchFamily="18" charset="0"/>
              </a:rPr>
              <a:t>3) The girl cut the paper ______ into little pieces.</a:t>
            </a:r>
          </a:p>
          <a:p>
            <a:pPr marL="446088" indent="-446088">
              <a:lnSpc>
                <a:spcPct val="120000"/>
              </a:lnSpc>
              <a:spcBef>
                <a:spcPct val="0"/>
              </a:spcBef>
              <a:buFontTx/>
              <a:buNone/>
            </a:pPr>
            <a:r>
              <a:rPr lang="en-US" altLang="zh-CN" b="1">
                <a:latin typeface="Times New Roman" panose="02020603050405020304" pitchFamily="18" charset="0"/>
                <a:cs typeface="Times New Roman" panose="02020603050405020304" pitchFamily="18" charset="0"/>
              </a:rPr>
              <a:t>4) Jennifer always cuts ______ when other people are talking.</a:t>
            </a:r>
          </a:p>
          <a:p>
            <a:pPr marL="446088" indent="-446088">
              <a:lnSpc>
                <a:spcPct val="120000"/>
              </a:lnSpc>
              <a:spcBef>
                <a:spcPct val="0"/>
              </a:spcBef>
              <a:buFontTx/>
              <a:buNone/>
            </a:pPr>
            <a:r>
              <a:rPr lang="en-US" altLang="zh-CN" b="1">
                <a:latin typeface="Times New Roman" panose="02020603050405020304" pitchFamily="18" charset="0"/>
                <a:cs typeface="Times New Roman" panose="02020603050405020304" pitchFamily="18" charset="0"/>
              </a:rPr>
              <a:t>5) The article is too long. You’d better cut it ______ to 1,000 words.</a:t>
            </a:r>
          </a:p>
        </p:txBody>
      </p:sp>
      <p:sp>
        <p:nvSpPr>
          <p:cNvPr id="32771" name="Rectangle 3"/>
          <p:cNvSpPr>
            <a:spLocks noChangeArrowheads="1"/>
          </p:cNvSpPr>
          <p:nvPr/>
        </p:nvSpPr>
        <p:spPr bwMode="auto">
          <a:xfrm>
            <a:off x="7315200" y="990600"/>
            <a:ext cx="747713" cy="67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20000"/>
              </a:lnSpc>
            </a:pPr>
            <a:r>
              <a:rPr lang="en-US" altLang="zh-CN" sz="3200" b="1">
                <a:solidFill>
                  <a:srgbClr val="FF0000"/>
                </a:solidFill>
                <a:latin typeface="Times New Roman" panose="02020603050405020304" pitchFamily="18" charset="0"/>
                <a:cs typeface="Times New Roman" panose="02020603050405020304" pitchFamily="18" charset="0"/>
              </a:rPr>
              <a:t>out</a:t>
            </a:r>
          </a:p>
        </p:txBody>
      </p:sp>
      <p:sp>
        <p:nvSpPr>
          <p:cNvPr id="32772" name="Rectangle 4"/>
          <p:cNvSpPr>
            <a:spLocks noChangeArrowheads="1"/>
          </p:cNvSpPr>
          <p:nvPr/>
        </p:nvSpPr>
        <p:spPr bwMode="auto">
          <a:xfrm>
            <a:off x="6248400" y="2143125"/>
            <a:ext cx="657225" cy="67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20000"/>
              </a:lnSpc>
            </a:pPr>
            <a:r>
              <a:rPr lang="en-US" altLang="zh-CN" sz="3200" b="1">
                <a:solidFill>
                  <a:srgbClr val="FF0000"/>
                </a:solidFill>
                <a:latin typeface="Times New Roman" panose="02020603050405020304" pitchFamily="18" charset="0"/>
                <a:cs typeface="Times New Roman" panose="02020603050405020304" pitchFamily="18" charset="0"/>
              </a:rPr>
              <a:t>off</a:t>
            </a:r>
          </a:p>
        </p:txBody>
      </p:sp>
      <p:sp>
        <p:nvSpPr>
          <p:cNvPr id="32773" name="Rectangle 5"/>
          <p:cNvSpPr>
            <a:spLocks noChangeArrowheads="1"/>
          </p:cNvSpPr>
          <p:nvPr/>
        </p:nvSpPr>
        <p:spPr bwMode="auto">
          <a:xfrm>
            <a:off x="4800600" y="3276600"/>
            <a:ext cx="635000" cy="67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20000"/>
              </a:lnSpc>
            </a:pPr>
            <a:r>
              <a:rPr lang="en-US" altLang="zh-CN" sz="3200" b="1">
                <a:solidFill>
                  <a:srgbClr val="FF0000"/>
                </a:solidFill>
                <a:latin typeface="Times New Roman" panose="02020603050405020304" pitchFamily="18" charset="0"/>
                <a:cs typeface="Times New Roman" panose="02020603050405020304" pitchFamily="18" charset="0"/>
              </a:rPr>
              <a:t>up</a:t>
            </a:r>
          </a:p>
        </p:txBody>
      </p:sp>
      <p:sp>
        <p:nvSpPr>
          <p:cNvPr id="32774" name="Rectangle 6"/>
          <p:cNvSpPr>
            <a:spLocks noChangeArrowheads="1"/>
          </p:cNvSpPr>
          <p:nvPr/>
        </p:nvSpPr>
        <p:spPr bwMode="auto">
          <a:xfrm>
            <a:off x="4572000" y="3895725"/>
            <a:ext cx="522288" cy="67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20000"/>
              </a:lnSpc>
            </a:pPr>
            <a:r>
              <a:rPr lang="en-US" altLang="zh-CN" sz="3200" b="1">
                <a:solidFill>
                  <a:srgbClr val="FF0000"/>
                </a:solidFill>
                <a:latin typeface="Times New Roman" panose="02020603050405020304" pitchFamily="18" charset="0"/>
                <a:cs typeface="Times New Roman" panose="02020603050405020304" pitchFamily="18" charset="0"/>
              </a:rPr>
              <a:t>in</a:t>
            </a:r>
          </a:p>
        </p:txBody>
      </p:sp>
      <p:sp>
        <p:nvSpPr>
          <p:cNvPr id="32775" name="Rectangle 7"/>
          <p:cNvSpPr>
            <a:spLocks noChangeArrowheads="1"/>
          </p:cNvSpPr>
          <p:nvPr/>
        </p:nvSpPr>
        <p:spPr bwMode="auto">
          <a:xfrm>
            <a:off x="747713" y="5648325"/>
            <a:ext cx="1233487" cy="676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20000"/>
              </a:lnSpc>
            </a:pPr>
            <a:r>
              <a:rPr lang="en-US" altLang="zh-CN" sz="3200" b="1">
                <a:solidFill>
                  <a:srgbClr val="FF0000"/>
                </a:solidFill>
                <a:latin typeface="Times New Roman" panose="02020603050405020304" pitchFamily="18" charset="0"/>
                <a:cs typeface="Times New Roman" panose="02020603050405020304" pitchFamily="18" charset="0"/>
              </a:rPr>
              <a:t>down </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blinds(horizontal)">
                                      <p:cBhvr>
                                        <p:cTn id="7" dur="500"/>
                                        <p:tgtEl>
                                          <p:spTgt spid="3277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2772"/>
                                        </p:tgtEl>
                                        <p:attrNameLst>
                                          <p:attrName>style.visibility</p:attrName>
                                        </p:attrNameLst>
                                      </p:cBhvr>
                                      <p:to>
                                        <p:strVal val="visible"/>
                                      </p:to>
                                    </p:set>
                                    <p:animEffect transition="in" filter="blinds(horizontal)">
                                      <p:cBhvr>
                                        <p:cTn id="12" dur="500"/>
                                        <p:tgtEl>
                                          <p:spTgt spid="3277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2773"/>
                                        </p:tgtEl>
                                        <p:attrNameLst>
                                          <p:attrName>style.visibility</p:attrName>
                                        </p:attrNameLst>
                                      </p:cBhvr>
                                      <p:to>
                                        <p:strVal val="visible"/>
                                      </p:to>
                                    </p:set>
                                    <p:animEffect transition="in" filter="blinds(horizontal)">
                                      <p:cBhvr>
                                        <p:cTn id="17" dur="500"/>
                                        <p:tgtEl>
                                          <p:spTgt spid="32773"/>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2774"/>
                                        </p:tgtEl>
                                        <p:attrNameLst>
                                          <p:attrName>style.visibility</p:attrName>
                                        </p:attrNameLst>
                                      </p:cBhvr>
                                      <p:to>
                                        <p:strVal val="visible"/>
                                      </p:to>
                                    </p:set>
                                    <p:animEffect transition="in" filter="blinds(horizontal)">
                                      <p:cBhvr>
                                        <p:cTn id="22" dur="500"/>
                                        <p:tgtEl>
                                          <p:spTgt spid="3277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2775"/>
                                        </p:tgtEl>
                                        <p:attrNameLst>
                                          <p:attrName>style.visibility</p:attrName>
                                        </p:attrNameLst>
                                      </p:cBhvr>
                                      <p:to>
                                        <p:strVal val="visible"/>
                                      </p:to>
                                    </p:set>
                                    <p:animEffect transition="in" filter="blinds(horizontal)">
                                      <p:cBhvr>
                                        <p:cTn id="27" dur="500"/>
                                        <p:tgtEl>
                                          <p:spTgt spid="327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p:bldP spid="32772" grpId="0"/>
      <p:bldP spid="32773" grpId="0"/>
      <p:bldP spid="32774" grpId="0"/>
      <p:bldP spid="3277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body" idx="1"/>
          </p:nvPr>
        </p:nvSpPr>
        <p:spPr>
          <a:xfrm>
            <a:off x="457200" y="914400"/>
            <a:ext cx="8229600" cy="4953000"/>
          </a:xfrm>
        </p:spPr>
        <p:txBody>
          <a:bodyPr/>
          <a:lstStyle/>
          <a:p>
            <a:pPr marL="446088" indent="-446088">
              <a:lnSpc>
                <a:spcPct val="120000"/>
              </a:lnSpc>
              <a:spcBef>
                <a:spcPct val="0"/>
              </a:spcBef>
              <a:buFontTx/>
              <a:buNone/>
            </a:pPr>
            <a:r>
              <a:rPr lang="en-US" altLang="zh-CN" b="1" dirty="0">
                <a:latin typeface="Times New Roman" panose="02020603050405020304" pitchFamily="18" charset="0"/>
                <a:cs typeface="Times New Roman" panose="02020603050405020304" pitchFamily="18" charset="0"/>
              </a:rPr>
              <a:t>3. Finally, I stopped </a:t>
            </a:r>
            <a:r>
              <a:rPr lang="en-US" altLang="zh-CN" b="1" dirty="0">
                <a:solidFill>
                  <a:srgbClr val="FF0000"/>
                </a:solidFill>
                <a:latin typeface="Times New Roman" panose="02020603050405020304" pitchFamily="18" charset="0"/>
                <a:cs typeface="Times New Roman" panose="02020603050405020304" pitchFamily="18" charset="0"/>
              </a:rPr>
              <a:t>comparing</a:t>
            </a:r>
            <a:r>
              <a:rPr lang="en-US" altLang="zh-CN" b="1" dirty="0">
                <a:latin typeface="Times New Roman" panose="02020603050405020304" pitchFamily="18" charset="0"/>
                <a:cs typeface="Times New Roman" panose="02020603050405020304" pitchFamily="18" charset="0"/>
              </a:rPr>
              <a:t> myself </a:t>
            </a:r>
            <a:r>
              <a:rPr lang="en-US" altLang="zh-CN" b="1" dirty="0">
                <a:solidFill>
                  <a:srgbClr val="FF0000"/>
                </a:solidFill>
                <a:latin typeface="Times New Roman" panose="02020603050405020304" pitchFamily="18" charset="0"/>
                <a:cs typeface="Times New Roman" panose="02020603050405020304" pitchFamily="18" charset="0"/>
              </a:rPr>
              <a:t>with</a:t>
            </a:r>
            <a:r>
              <a:rPr lang="en-US" altLang="zh-CN" b="1" dirty="0">
                <a:latin typeface="Times New Roman" panose="02020603050405020304" pitchFamily="18" charset="0"/>
                <a:cs typeface="Times New Roman" panose="02020603050405020304" pitchFamily="18" charset="0"/>
              </a:rPr>
              <a:t> actresses and models and looking for things that were wrong with my face or body.</a:t>
            </a:r>
          </a:p>
          <a:p>
            <a:pPr marL="446088" indent="-446088">
              <a:lnSpc>
                <a:spcPct val="120000"/>
              </a:lnSpc>
              <a:spcBef>
                <a:spcPct val="0"/>
              </a:spcBef>
              <a:buFontTx/>
              <a:buNone/>
            </a:pPr>
            <a:r>
              <a:rPr lang="en-US" altLang="zh-CN" b="1" dirty="0">
                <a:solidFill>
                  <a:srgbClr val="FF0000"/>
                </a:solidFill>
                <a:latin typeface="Times New Roman" panose="02020603050405020304" pitchFamily="18" charset="0"/>
                <a:cs typeface="Times New Roman" panose="02020603050405020304" pitchFamily="18" charset="0"/>
              </a:rPr>
              <a:t>    compare… with/to… </a:t>
            </a:r>
            <a:r>
              <a:rPr lang="zh-CN" altLang="en-US" b="1" dirty="0">
                <a:solidFill>
                  <a:srgbClr val="FF0000"/>
                </a:solidFill>
                <a:latin typeface="Times New Roman" panose="02020603050405020304" pitchFamily="18" charset="0"/>
                <a:cs typeface="Times New Roman" panose="02020603050405020304" pitchFamily="18" charset="0"/>
              </a:rPr>
              <a:t>与</a:t>
            </a:r>
            <a:r>
              <a:rPr lang="en-US" altLang="zh-CN" b="1" dirty="0">
                <a:solidFill>
                  <a:srgbClr val="FF0000"/>
                </a:solidFill>
                <a:latin typeface="Times New Roman" panose="02020603050405020304" pitchFamily="18" charset="0"/>
                <a:cs typeface="Times New Roman" panose="02020603050405020304" pitchFamily="18" charset="0"/>
              </a:rPr>
              <a:t>……</a:t>
            </a:r>
            <a:r>
              <a:rPr lang="zh-CN" altLang="en-US" b="1" dirty="0">
                <a:solidFill>
                  <a:srgbClr val="FF0000"/>
                </a:solidFill>
                <a:latin typeface="Times New Roman" panose="02020603050405020304" pitchFamily="18" charset="0"/>
                <a:cs typeface="Times New Roman" panose="02020603050405020304" pitchFamily="18" charset="0"/>
              </a:rPr>
              <a:t>比较</a:t>
            </a:r>
          </a:p>
          <a:p>
            <a:pPr marL="446088" indent="-446088">
              <a:lnSpc>
                <a:spcPct val="120000"/>
              </a:lnSpc>
              <a:spcBef>
                <a:spcPct val="0"/>
              </a:spcBef>
              <a:buFontTx/>
              <a:buNone/>
            </a:pPr>
            <a:r>
              <a:rPr lang="zh-CN" altLang="en-US" b="1" dirty="0">
                <a:latin typeface="Times New Roman" panose="02020603050405020304" pitchFamily="18" charset="0"/>
                <a:cs typeface="Times New Roman" panose="02020603050405020304" pitchFamily="18" charset="0"/>
              </a:rPr>
              <a:t>    </a:t>
            </a:r>
            <a:r>
              <a:rPr lang="en-US" altLang="zh-CN" b="1" dirty="0">
                <a:latin typeface="Times New Roman" panose="02020603050405020304" pitchFamily="18" charset="0"/>
                <a:cs typeface="Times New Roman" panose="02020603050405020304" pitchFamily="18" charset="0"/>
              </a:rPr>
              <a:t>eg  Michael’s new house is like a huge </a:t>
            </a:r>
          </a:p>
          <a:p>
            <a:pPr marL="446088" indent="-446088">
              <a:lnSpc>
                <a:spcPct val="120000"/>
              </a:lnSpc>
              <a:spcBef>
                <a:spcPct val="0"/>
              </a:spcBef>
              <a:buFontTx/>
              <a:buNone/>
            </a:pPr>
            <a:r>
              <a:rPr lang="en-US" altLang="zh-CN" b="1" dirty="0">
                <a:latin typeface="Times New Roman" panose="02020603050405020304" pitchFamily="18" charset="0"/>
                <a:cs typeface="Times New Roman" panose="02020603050405020304" pitchFamily="18" charset="0"/>
              </a:rPr>
              <a:t>          palace, </a:t>
            </a:r>
            <a:r>
              <a:rPr lang="en-US" altLang="zh-CN" b="1" dirty="0">
                <a:solidFill>
                  <a:srgbClr val="FF0000"/>
                </a:solidFill>
                <a:latin typeface="Times New Roman" panose="02020603050405020304" pitchFamily="18" charset="0"/>
                <a:cs typeface="Times New Roman" panose="02020603050405020304" pitchFamily="18" charset="0"/>
              </a:rPr>
              <a:t>compared with</a:t>
            </a:r>
            <a:r>
              <a:rPr lang="en-US" altLang="zh-CN" b="1" dirty="0">
                <a:latin typeface="Times New Roman" panose="02020603050405020304" pitchFamily="18" charset="0"/>
                <a:cs typeface="Times New Roman" panose="02020603050405020304" pitchFamily="18" charset="0"/>
              </a:rPr>
              <a:t> his old one. </a:t>
            </a:r>
          </a:p>
          <a:p>
            <a:pPr marL="446088" indent="-446088">
              <a:lnSpc>
                <a:spcPct val="120000"/>
              </a:lnSpc>
              <a:spcBef>
                <a:spcPct val="0"/>
              </a:spcBef>
              <a:buFontTx/>
              <a:buNone/>
            </a:pPr>
            <a:r>
              <a:rPr lang="en-US" altLang="zh-CN" b="1" dirty="0">
                <a:latin typeface="Times New Roman" panose="02020603050405020304" pitchFamily="18" charset="0"/>
                <a:cs typeface="Times New Roman" panose="02020603050405020304" pitchFamily="18" charset="0"/>
              </a:rPr>
              <a:t>          We carefully </a:t>
            </a:r>
            <a:r>
              <a:rPr lang="en-US" altLang="zh-CN" b="1" dirty="0">
                <a:solidFill>
                  <a:srgbClr val="FF0000"/>
                </a:solidFill>
                <a:latin typeface="Times New Roman" panose="02020603050405020304" pitchFamily="18" charset="0"/>
                <a:cs typeface="Times New Roman" panose="02020603050405020304" pitchFamily="18" charset="0"/>
              </a:rPr>
              <a:t>compared</a:t>
            </a:r>
            <a:r>
              <a:rPr lang="en-US" altLang="zh-CN" b="1" dirty="0">
                <a:latin typeface="Times New Roman" panose="02020603050405020304" pitchFamily="18" charset="0"/>
                <a:cs typeface="Times New Roman" panose="02020603050405020304" pitchFamily="18" charset="0"/>
              </a:rPr>
              <a:t> the first picture </a:t>
            </a:r>
          </a:p>
          <a:p>
            <a:pPr marL="446088" indent="-446088">
              <a:lnSpc>
                <a:spcPct val="120000"/>
              </a:lnSpc>
              <a:spcBef>
                <a:spcPct val="0"/>
              </a:spcBef>
              <a:buFontTx/>
              <a:buNone/>
            </a:pPr>
            <a:r>
              <a:rPr lang="en-US" altLang="zh-CN" b="1" dirty="0">
                <a:latin typeface="Times New Roman" panose="02020603050405020304" pitchFamily="18" charset="0"/>
                <a:cs typeface="Times New Roman" panose="02020603050405020304" pitchFamily="18" charset="0"/>
              </a:rPr>
              <a:t>          </a:t>
            </a:r>
            <a:r>
              <a:rPr lang="en-US" altLang="zh-CN" b="1" dirty="0">
                <a:solidFill>
                  <a:srgbClr val="FF0000"/>
                </a:solidFill>
                <a:latin typeface="Times New Roman" panose="02020603050405020304" pitchFamily="18" charset="0"/>
                <a:cs typeface="Times New Roman" panose="02020603050405020304" pitchFamily="18" charset="0"/>
              </a:rPr>
              <a:t>with/to</a:t>
            </a:r>
            <a:r>
              <a:rPr lang="en-US" altLang="zh-CN" b="1" dirty="0">
                <a:latin typeface="Times New Roman" panose="02020603050405020304" pitchFamily="18" charset="0"/>
                <a:cs typeface="Times New Roman" panose="02020603050405020304" pitchFamily="18" charset="0"/>
              </a:rPr>
              <a:t> the second.</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9698">
                                            <p:txEl>
                                              <p:pRg st="1" end="1"/>
                                            </p:txEl>
                                          </p:spTgt>
                                        </p:tgtEl>
                                        <p:attrNameLst>
                                          <p:attrName>style.visibility</p:attrName>
                                        </p:attrNameLst>
                                      </p:cBhvr>
                                      <p:to>
                                        <p:strVal val="visible"/>
                                      </p:to>
                                    </p:set>
                                    <p:animEffect transition="in" filter="wipe(down)">
                                      <p:cBhvr>
                                        <p:cTn id="7" dur="500"/>
                                        <p:tgtEl>
                                          <p:spTgt spid="29698">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nodeType="clickEffect">
                                  <p:stCondLst>
                                    <p:cond delay="0"/>
                                  </p:stCondLst>
                                  <p:childTnLst>
                                    <p:set>
                                      <p:cBhvr>
                                        <p:cTn id="11" dur="1" fill="hold">
                                          <p:stCondLst>
                                            <p:cond delay="0"/>
                                          </p:stCondLst>
                                        </p:cTn>
                                        <p:tgtEl>
                                          <p:spTgt spid="29698">
                                            <p:txEl>
                                              <p:pRg st="2" end="2"/>
                                            </p:txEl>
                                          </p:spTgt>
                                        </p:tgtEl>
                                        <p:attrNameLst>
                                          <p:attrName>style.visibility</p:attrName>
                                        </p:attrNameLst>
                                      </p:cBhvr>
                                      <p:to>
                                        <p:strVal val="visible"/>
                                      </p:to>
                                    </p:set>
                                    <p:animEffect transition="in" filter="randombar(horizontal)">
                                      <p:cBhvr>
                                        <p:cTn id="12" dur="500"/>
                                        <p:tgtEl>
                                          <p:spTgt spid="29698">
                                            <p:txEl>
                                              <p:pRg st="2" end="2"/>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29698">
                                            <p:txEl>
                                              <p:pRg st="3" end="3"/>
                                            </p:txEl>
                                          </p:spTgt>
                                        </p:tgtEl>
                                        <p:attrNameLst>
                                          <p:attrName>style.visibility</p:attrName>
                                        </p:attrNameLst>
                                      </p:cBhvr>
                                      <p:to>
                                        <p:strVal val="visible"/>
                                      </p:to>
                                    </p:set>
                                    <p:animEffect transition="in" filter="randombar(horizontal)">
                                      <p:cBhvr>
                                        <p:cTn id="15" dur="500"/>
                                        <p:tgtEl>
                                          <p:spTgt spid="29698">
                                            <p:txEl>
                                              <p:pRg st="3" end="3"/>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29698">
                                            <p:txEl>
                                              <p:pRg st="4" end="4"/>
                                            </p:txEl>
                                          </p:spTgt>
                                        </p:tgtEl>
                                        <p:attrNameLst>
                                          <p:attrName>style.visibility</p:attrName>
                                        </p:attrNameLst>
                                      </p:cBhvr>
                                      <p:to>
                                        <p:strVal val="visible"/>
                                      </p:to>
                                    </p:set>
                                    <p:animEffect transition="in" filter="randombar(horizontal)">
                                      <p:cBhvr>
                                        <p:cTn id="18" dur="500"/>
                                        <p:tgtEl>
                                          <p:spTgt spid="29698">
                                            <p:txEl>
                                              <p:pRg st="4" end="4"/>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29698">
                                            <p:txEl>
                                              <p:pRg st="5" end="5"/>
                                            </p:txEl>
                                          </p:spTgt>
                                        </p:tgtEl>
                                        <p:attrNameLst>
                                          <p:attrName>style.visibility</p:attrName>
                                        </p:attrNameLst>
                                      </p:cBhvr>
                                      <p:to>
                                        <p:strVal val="visible"/>
                                      </p:to>
                                    </p:set>
                                    <p:animEffect transition="in" filter="randombar(horizontal)">
                                      <p:cBhvr>
                                        <p:cTn id="21" dur="500"/>
                                        <p:tgtEl>
                                          <p:spTgt spid="2969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13339" name="Picture 27" descr="Discussion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62200" y="188913"/>
            <a:ext cx="4114800" cy="1106487"/>
          </a:xfrm>
          <a:prstGeom prst="rect">
            <a:avLst/>
          </a:prstGeom>
          <a:noFill/>
          <a:extLst>
            <a:ext uri="{909E8E84-426E-40DD-AFC4-6F175D3DCCD1}">
              <a14:hiddenFill xmlns:a14="http://schemas.microsoft.com/office/drawing/2010/main">
                <a:solidFill>
                  <a:srgbClr val="FFFFFF"/>
                </a:solidFill>
              </a14:hiddenFill>
            </a:ext>
          </a:extLst>
        </p:spPr>
      </p:pic>
      <p:sp>
        <p:nvSpPr>
          <p:cNvPr id="13343" name="Rectangle 31"/>
          <p:cNvSpPr>
            <a:spLocks noChangeArrowheads="1"/>
          </p:cNvSpPr>
          <p:nvPr/>
        </p:nvSpPr>
        <p:spPr bwMode="auto">
          <a:xfrm>
            <a:off x="381000" y="1447800"/>
            <a:ext cx="4343400" cy="2314575"/>
          </a:xfrm>
          <a:prstGeom prst="rect">
            <a:avLst/>
          </a:prstGeom>
          <a:noFill/>
          <a:ln w="25400">
            <a:solidFill>
              <a:srgbClr val="FF99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zh-CN" sz="3000" b="1">
                <a:solidFill>
                  <a:srgbClr val="FF9900"/>
                </a:solidFill>
                <a:latin typeface="Times New Roman" panose="02020603050405020304" pitchFamily="18" charset="0"/>
                <a:cs typeface="Times New Roman" panose="02020603050405020304" pitchFamily="18" charset="0"/>
              </a:rPr>
              <a:t>Exercise</a:t>
            </a:r>
          </a:p>
          <a:p>
            <a:pPr>
              <a:lnSpc>
                <a:spcPct val="120000"/>
              </a:lnSpc>
            </a:pPr>
            <a:r>
              <a:rPr lang="en-US" altLang="zh-CN" sz="3000" b="1">
                <a:latin typeface="Times New Roman" panose="02020603050405020304" pitchFamily="18" charset="0"/>
                <a:cs typeface="Times New Roman" panose="02020603050405020304" pitchFamily="18" charset="0"/>
              </a:rPr>
              <a:t>What can you do to make exercise like </a:t>
            </a:r>
            <a:r>
              <a:rPr lang="en-US" altLang="zh-CN" sz="3000" b="1">
                <a:solidFill>
                  <a:srgbClr val="9933FF"/>
                </a:solidFill>
                <a:latin typeface="Times New Roman" panose="02020603050405020304" pitchFamily="18" charset="0"/>
                <a:cs typeface="Times New Roman" panose="02020603050405020304" pitchFamily="18" charset="0"/>
              </a:rPr>
              <a:t>jog</a:t>
            </a:r>
            <a:r>
              <a:rPr lang="en-US" altLang="zh-CN" sz="3000" b="1">
                <a:latin typeface="Times New Roman" panose="02020603050405020304" pitchFamily="18" charset="0"/>
                <a:cs typeface="Times New Roman" panose="02020603050405020304" pitchFamily="18" charset="0"/>
              </a:rPr>
              <a:t>ging more enjoyable?</a:t>
            </a:r>
          </a:p>
        </p:txBody>
      </p:sp>
      <p:sp>
        <p:nvSpPr>
          <p:cNvPr id="13345" name="Rectangle 33"/>
          <p:cNvSpPr>
            <a:spLocks noChangeArrowheads="1"/>
          </p:cNvSpPr>
          <p:nvPr/>
        </p:nvSpPr>
        <p:spPr bwMode="auto">
          <a:xfrm>
            <a:off x="4800600" y="1447800"/>
            <a:ext cx="3886200" cy="2863850"/>
          </a:xfrm>
          <a:prstGeom prst="rect">
            <a:avLst/>
          </a:prstGeom>
          <a:noFill/>
          <a:ln w="25400">
            <a:solidFill>
              <a:srgbClr val="9933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zh-CN" sz="3000" b="1">
                <a:solidFill>
                  <a:srgbClr val="9933FF"/>
                </a:solidFill>
                <a:latin typeface="Times New Roman" panose="02020603050405020304" pitchFamily="18" charset="0"/>
                <a:cs typeface="Times New Roman" panose="02020603050405020304" pitchFamily="18" charset="0"/>
              </a:rPr>
              <a:t>Stress</a:t>
            </a:r>
          </a:p>
          <a:p>
            <a:pPr>
              <a:lnSpc>
                <a:spcPct val="120000"/>
              </a:lnSpc>
            </a:pPr>
            <a:r>
              <a:rPr lang="en-US" altLang="zh-CN" sz="3000" b="1">
                <a:latin typeface="Times New Roman" panose="02020603050405020304" pitchFamily="18" charset="0"/>
                <a:cs typeface="Times New Roman" panose="02020603050405020304" pitchFamily="18" charset="0"/>
              </a:rPr>
              <a:t>How can you plan you work and make sure that you also have time to rest and relax?</a:t>
            </a:r>
          </a:p>
        </p:txBody>
      </p:sp>
      <p:sp>
        <p:nvSpPr>
          <p:cNvPr id="13347" name="Rectangle 35"/>
          <p:cNvSpPr>
            <a:spLocks noChangeArrowheads="1"/>
          </p:cNvSpPr>
          <p:nvPr/>
        </p:nvSpPr>
        <p:spPr bwMode="auto">
          <a:xfrm>
            <a:off x="381000" y="3810000"/>
            <a:ext cx="4343400" cy="2863850"/>
          </a:xfrm>
          <a:prstGeom prst="rect">
            <a:avLst/>
          </a:prstGeom>
          <a:noFill/>
          <a:ln w="25400">
            <a:solidFill>
              <a:srgbClr val="008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zh-CN" sz="3000" b="1">
                <a:solidFill>
                  <a:srgbClr val="008000"/>
                </a:solidFill>
                <a:latin typeface="Times New Roman" panose="02020603050405020304" pitchFamily="18" charset="0"/>
                <a:cs typeface="Times New Roman" panose="02020603050405020304" pitchFamily="18" charset="0"/>
              </a:rPr>
              <a:t>Self-confidence</a:t>
            </a:r>
          </a:p>
          <a:p>
            <a:pPr>
              <a:lnSpc>
                <a:spcPct val="120000"/>
              </a:lnSpc>
            </a:pPr>
            <a:r>
              <a:rPr lang="en-US" altLang="zh-CN" sz="3000" b="1">
                <a:latin typeface="Times New Roman" panose="02020603050405020304" pitchFamily="18" charset="0"/>
                <a:cs typeface="Times New Roman" panose="02020603050405020304" pitchFamily="18" charset="0"/>
              </a:rPr>
              <a:t>What can you do to become more confident and feel better about yourself?</a:t>
            </a:r>
          </a:p>
        </p:txBody>
      </p:sp>
      <p:sp>
        <p:nvSpPr>
          <p:cNvPr id="13349" name="Rectangle 37"/>
          <p:cNvSpPr>
            <a:spLocks noChangeArrowheads="1"/>
          </p:cNvSpPr>
          <p:nvPr/>
        </p:nvSpPr>
        <p:spPr bwMode="auto">
          <a:xfrm>
            <a:off x="4800600" y="4495800"/>
            <a:ext cx="3886200" cy="1765300"/>
          </a:xfrm>
          <a:prstGeom prst="rect">
            <a:avLst/>
          </a:prstGeom>
          <a:noFill/>
          <a:ln w="25400">
            <a:solidFill>
              <a:srgbClr val="3366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en-US" altLang="zh-CN" sz="3000" b="1">
                <a:solidFill>
                  <a:srgbClr val="0066FF"/>
                </a:solidFill>
                <a:latin typeface="Times New Roman" panose="02020603050405020304" pitchFamily="18" charset="0"/>
                <a:cs typeface="Times New Roman" panose="02020603050405020304" pitchFamily="18" charset="0"/>
              </a:rPr>
              <a:t>Food</a:t>
            </a:r>
          </a:p>
          <a:p>
            <a:pPr>
              <a:lnSpc>
                <a:spcPct val="120000"/>
              </a:lnSpc>
            </a:pPr>
            <a:r>
              <a:rPr lang="en-US" altLang="zh-CN" sz="3000" b="1">
                <a:latin typeface="Times New Roman" panose="02020603050405020304" pitchFamily="18" charset="0"/>
                <a:cs typeface="Times New Roman" panose="02020603050405020304" pitchFamily="18" charset="0"/>
              </a:rPr>
              <a:t>How can you make your meals healthier?</a:t>
            </a:r>
          </a:p>
        </p:txBody>
      </p:sp>
      <p:sp>
        <p:nvSpPr>
          <p:cNvPr id="13350" name="AutoShape 38"/>
          <p:cNvSpPr>
            <a:spLocks noChangeArrowheads="1"/>
          </p:cNvSpPr>
          <p:nvPr/>
        </p:nvSpPr>
        <p:spPr bwMode="auto">
          <a:xfrm>
            <a:off x="2819400" y="1524000"/>
            <a:ext cx="1447800" cy="457200"/>
          </a:xfrm>
          <a:prstGeom prst="wedgeRoundRectCallout">
            <a:avLst>
              <a:gd name="adj1" fmla="val -47308"/>
              <a:gd name="adj2" fmla="val 231845"/>
              <a:gd name="adj3" fmla="val 16667"/>
            </a:avLst>
          </a:prstGeom>
          <a:solidFill>
            <a:srgbClr val="FFFF99">
              <a:alpha val="67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CN" sz="2000" b="1" i="1">
                <a:latin typeface="Times New Roman" panose="02020603050405020304" pitchFamily="18" charset="0"/>
                <a:cs typeface="Times New Roman" panose="02020603050405020304" pitchFamily="18" charset="0"/>
              </a:rPr>
              <a:t>vi.&amp;n.</a:t>
            </a:r>
            <a:r>
              <a:rPr lang="zh-CN" altLang="en-US" sz="2000" b="1">
                <a:latin typeface="Times New Roman" panose="02020603050405020304" pitchFamily="18" charset="0"/>
                <a:cs typeface="Times New Roman" panose="02020603050405020304" pitchFamily="18" charset="0"/>
              </a:rPr>
              <a:t>慢跑</a:t>
            </a:r>
          </a:p>
        </p:txBody>
      </p:sp>
      <p:sp>
        <p:nvSpPr>
          <p:cNvPr id="13351" name="AutoShape 39"/>
          <p:cNvSpPr>
            <a:spLocks noChangeArrowheads="1"/>
          </p:cNvSpPr>
          <p:nvPr/>
        </p:nvSpPr>
        <p:spPr bwMode="auto">
          <a:xfrm>
            <a:off x="6324600" y="1524000"/>
            <a:ext cx="1371600" cy="457200"/>
          </a:xfrm>
          <a:prstGeom prst="wedgeRoundRectCallout">
            <a:avLst>
              <a:gd name="adj1" fmla="val -78125"/>
              <a:gd name="adj2" fmla="val 25000"/>
              <a:gd name="adj3" fmla="val 16667"/>
            </a:avLst>
          </a:prstGeom>
          <a:solidFill>
            <a:srgbClr val="FFFF99">
              <a:alpha val="67000"/>
            </a:srgbClr>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ltLang="zh-CN" sz="2000" b="1" i="1">
                <a:latin typeface="Times New Roman" panose="02020603050405020304" pitchFamily="18" charset="0"/>
                <a:cs typeface="Times New Roman" panose="02020603050405020304" pitchFamily="18" charset="0"/>
              </a:rPr>
              <a:t>v.&amp;n.</a:t>
            </a:r>
            <a:r>
              <a:rPr lang="zh-CN" altLang="en-US" sz="2000" b="1">
                <a:latin typeface="Times New Roman" panose="02020603050405020304" pitchFamily="18" charset="0"/>
                <a:cs typeface="Times New Roman" panose="02020603050405020304" pitchFamily="18" charset="0"/>
              </a:rPr>
              <a:t>压力</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13350"/>
                                        </p:tgtEl>
                                        <p:attrNameLst>
                                          <p:attrName>style.visibility</p:attrName>
                                        </p:attrNameLst>
                                      </p:cBhvr>
                                      <p:to>
                                        <p:strVal val="visible"/>
                                      </p:to>
                                    </p:set>
                                    <p:animEffect transition="in" filter="checkerboard(across)">
                                      <p:cBhvr>
                                        <p:cTn id="7" dur="500"/>
                                        <p:tgtEl>
                                          <p:spTgt spid="13350"/>
                                        </p:tgtEl>
                                      </p:cBhvr>
                                    </p:animEffect>
                                  </p:childTnLst>
                                </p:cTn>
                              </p:par>
                            </p:childTnLst>
                          </p:cTn>
                        </p:par>
                        <p:par>
                          <p:cTn id="8" fill="hold" nodeType="afterGroup">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13351"/>
                                        </p:tgtEl>
                                        <p:attrNameLst>
                                          <p:attrName>style.visibility</p:attrName>
                                        </p:attrNameLst>
                                      </p:cBhvr>
                                      <p:to>
                                        <p:strVal val="visible"/>
                                      </p:to>
                                    </p:set>
                                    <p:animEffect transition="in" filter="checkerboard(across)">
                                      <p:cBhvr>
                                        <p:cTn id="11" dur="500"/>
                                        <p:tgtEl>
                                          <p:spTgt spid="133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50" grpId="0" animBg="1"/>
      <p:bldP spid="1335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4"/>
          <p:cNvSpPr>
            <a:spLocks noChangeArrowheads="1"/>
          </p:cNvSpPr>
          <p:nvPr/>
        </p:nvSpPr>
        <p:spPr bwMode="auto">
          <a:xfrm>
            <a:off x="838200" y="1219200"/>
            <a:ext cx="7620000"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5000"/>
              </a:lnSpc>
            </a:pPr>
            <a:r>
              <a:rPr lang="en-US" altLang="zh-CN" sz="3200" b="1">
                <a:solidFill>
                  <a:srgbClr val="0000FF"/>
                </a:solidFill>
                <a:cs typeface="Arial" panose="020B0604020202020204" pitchFamily="34" charset="0"/>
              </a:rPr>
              <a:t>Use the ideas from your discussion to list some positive changes.</a:t>
            </a:r>
          </a:p>
        </p:txBody>
      </p:sp>
      <p:sp>
        <p:nvSpPr>
          <p:cNvPr id="14341" name="TextBox 3"/>
          <p:cNvSpPr txBox="1">
            <a:spLocks noChangeArrowheads="1"/>
          </p:cNvSpPr>
          <p:nvPr/>
        </p:nvSpPr>
        <p:spPr bwMode="auto">
          <a:xfrm>
            <a:off x="1524000" y="2743200"/>
            <a:ext cx="5791200" cy="2919413"/>
          </a:xfrm>
          <a:prstGeom prst="rect">
            <a:avLst/>
          </a:prstGeom>
          <a:noFill/>
          <a:ln w="25400">
            <a:solidFill>
              <a:schemeClr val="bg2">
                <a:alpha val="45097"/>
              </a:schemeClr>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5000"/>
              </a:lnSpc>
            </a:pPr>
            <a:r>
              <a:rPr lang="en-US" altLang="zh-CN" sz="3200" b="1" dirty="0">
                <a:latin typeface="Times New Roman" panose="02020603050405020304" pitchFamily="18" charset="0"/>
                <a:cs typeface="Times New Roman" panose="02020603050405020304" pitchFamily="18" charset="0"/>
              </a:rPr>
              <a:t>What you used to do/ do now and results:</a:t>
            </a:r>
          </a:p>
          <a:p>
            <a:pPr>
              <a:lnSpc>
                <a:spcPct val="115000"/>
              </a:lnSpc>
            </a:pPr>
            <a:endParaRPr lang="en-US" altLang="zh-CN" sz="3200" b="1" dirty="0">
              <a:latin typeface="Times New Roman" panose="02020603050405020304" pitchFamily="18" charset="0"/>
              <a:cs typeface="Times New Roman" panose="02020603050405020304" pitchFamily="18" charset="0"/>
            </a:endParaRPr>
          </a:p>
          <a:p>
            <a:pPr>
              <a:lnSpc>
                <a:spcPct val="115000"/>
              </a:lnSpc>
            </a:pPr>
            <a:r>
              <a:rPr lang="en-US" altLang="zh-CN" sz="3200" b="1" dirty="0">
                <a:latin typeface="Times New Roman" panose="02020603050405020304" pitchFamily="18" charset="0"/>
                <a:cs typeface="Times New Roman" panose="02020603050405020304" pitchFamily="18" charset="0"/>
              </a:rPr>
              <a:t>What you do now/ will do in the future and possible results:</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26628" name="Picture 4" descr="Useful expressions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00200" y="457200"/>
            <a:ext cx="5797550" cy="858838"/>
          </a:xfrm>
          <a:prstGeom prst="rect">
            <a:avLst/>
          </a:prstGeom>
          <a:noFill/>
          <a:extLst>
            <a:ext uri="{909E8E84-426E-40DD-AFC4-6F175D3DCCD1}">
              <a14:hiddenFill xmlns:a14="http://schemas.microsoft.com/office/drawing/2010/main">
                <a:solidFill>
                  <a:srgbClr val="FFFFFF"/>
                </a:solidFill>
              </a14:hiddenFill>
            </a:ext>
          </a:extLst>
        </p:spPr>
      </p:pic>
      <p:sp>
        <p:nvSpPr>
          <p:cNvPr id="26629" name="TextBox 6"/>
          <p:cNvSpPr txBox="1">
            <a:spLocks noChangeArrowheads="1"/>
          </p:cNvSpPr>
          <p:nvPr/>
        </p:nvSpPr>
        <p:spPr bwMode="auto">
          <a:xfrm>
            <a:off x="1066800" y="1524000"/>
            <a:ext cx="6934200" cy="4791075"/>
          </a:xfrm>
          <a:prstGeom prst="rect">
            <a:avLst/>
          </a:prstGeom>
          <a:noFill/>
          <a:ln w="25400">
            <a:solidFill>
              <a:schemeClr val="bg2">
                <a:alpha val="45097"/>
              </a:schemeClr>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20000"/>
              </a:lnSpc>
            </a:pPr>
            <a:r>
              <a:rPr lang="en-US" altLang="zh-CN" sz="3200" b="1" dirty="0">
                <a:solidFill>
                  <a:srgbClr val="9933FF"/>
                </a:solidFill>
                <a:latin typeface="Times New Roman" panose="02020603050405020304" pitchFamily="18" charset="0"/>
                <a:cs typeface="Times New Roman" panose="02020603050405020304" pitchFamily="18" charset="0"/>
              </a:rPr>
              <a:t>show similarities and differences</a:t>
            </a:r>
          </a:p>
          <a:p>
            <a:pPr>
              <a:lnSpc>
                <a:spcPct val="120000"/>
              </a:lnSpc>
            </a:pPr>
            <a:r>
              <a:rPr lang="en-US" altLang="zh-CN" sz="3200" b="1" dirty="0">
                <a:latin typeface="Times New Roman" panose="02020603050405020304" pitchFamily="18" charset="0"/>
                <a:cs typeface="Times New Roman" panose="02020603050405020304" pitchFamily="18" charset="0"/>
              </a:rPr>
              <a:t>like, so, too, still, similarly, similar to, the same (…as…), in common (with), both…and…</a:t>
            </a:r>
          </a:p>
          <a:p>
            <a:pPr>
              <a:lnSpc>
                <a:spcPct val="120000"/>
              </a:lnSpc>
            </a:pPr>
            <a:endParaRPr lang="en-US" altLang="zh-CN" sz="3200" b="1" dirty="0">
              <a:latin typeface="Times New Roman" panose="02020603050405020304" pitchFamily="18" charset="0"/>
              <a:cs typeface="Times New Roman" panose="02020603050405020304" pitchFamily="18" charset="0"/>
            </a:endParaRPr>
          </a:p>
          <a:p>
            <a:pPr>
              <a:lnSpc>
                <a:spcPct val="120000"/>
              </a:lnSpc>
            </a:pPr>
            <a:r>
              <a:rPr lang="en-US" altLang="zh-CN" sz="3200" b="1" dirty="0">
                <a:latin typeface="Times New Roman" panose="02020603050405020304" pitchFamily="18" charset="0"/>
                <a:cs typeface="Times New Roman" panose="02020603050405020304" pitchFamily="18" charset="0"/>
              </a:rPr>
              <a:t>instead, than, however/but/though, different from, rather than, instead of, the difference is…</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4"/>
          <p:cNvSpPr>
            <a:spLocks noChangeArrowheads="1"/>
          </p:cNvSpPr>
          <p:nvPr/>
        </p:nvSpPr>
        <p:spPr bwMode="auto">
          <a:xfrm>
            <a:off x="533400" y="228600"/>
            <a:ext cx="8047038"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5000"/>
              </a:lnSpc>
            </a:pPr>
            <a:r>
              <a:rPr lang="en-US" altLang="zh-CN" sz="3200" b="1">
                <a:solidFill>
                  <a:srgbClr val="0000FF"/>
                </a:solidFill>
                <a:cs typeface="Arial" panose="020B0604020202020204" pitchFamily="34" charset="0"/>
              </a:rPr>
              <a:t>Write a short paragraph to describe and explain your changes.</a:t>
            </a:r>
          </a:p>
        </p:txBody>
      </p:sp>
      <p:sp>
        <p:nvSpPr>
          <p:cNvPr id="15365" name="圆角矩形 2"/>
          <p:cNvSpPr>
            <a:spLocks noChangeArrowheads="1"/>
          </p:cNvSpPr>
          <p:nvPr/>
        </p:nvSpPr>
        <p:spPr bwMode="auto">
          <a:xfrm>
            <a:off x="466725" y="1524000"/>
            <a:ext cx="8145463" cy="5084763"/>
          </a:xfrm>
          <a:prstGeom prst="roundRect">
            <a:avLst>
              <a:gd name="adj" fmla="val 16667"/>
            </a:avLst>
          </a:prstGeom>
          <a:noFill/>
          <a:ln w="25400">
            <a:solidFill>
              <a:srgbClr val="99CC00"/>
            </a:solidFill>
            <a:round/>
            <a:headEnd/>
            <a:tailEnd/>
          </a:ln>
          <a:extLst>
            <a:ext uri="{909E8E84-426E-40DD-AFC4-6F175D3DCCD1}">
              <a14:hiddenFill xmlns:a14="http://schemas.microsoft.com/office/drawing/2010/main">
                <a:solidFill>
                  <a:schemeClr val="accent1">
                    <a:alpha val="39999"/>
                  </a:schemeClr>
                </a:solidFill>
              </a14:hiddenFill>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5000"/>
              </a:lnSpc>
              <a:buFont typeface="Arial" panose="020B0604020202020204" pitchFamily="34" charset="0"/>
              <a:buChar char="•"/>
            </a:pPr>
            <a:r>
              <a:rPr lang="en-US" altLang="zh-CN" sz="3200" b="1">
                <a:solidFill>
                  <a:srgbClr val="003300"/>
                </a:solidFill>
                <a:latin typeface="Times New Roman" panose="02020603050405020304" pitchFamily="18" charset="0"/>
                <a:cs typeface="Times New Roman" panose="02020603050405020304" pitchFamily="18" charset="0"/>
              </a:rPr>
              <a:t>Start with a general statement about the topic and your situation.</a:t>
            </a:r>
          </a:p>
          <a:p>
            <a:pPr>
              <a:lnSpc>
                <a:spcPct val="115000"/>
              </a:lnSpc>
              <a:buFont typeface="Arial" panose="020B0604020202020204" pitchFamily="34" charset="0"/>
              <a:buChar char="•"/>
            </a:pPr>
            <a:r>
              <a:rPr lang="en-US" altLang="zh-CN" sz="3200" b="1">
                <a:solidFill>
                  <a:srgbClr val="003300"/>
                </a:solidFill>
                <a:latin typeface="Times New Roman" panose="02020603050405020304" pitchFamily="18" charset="0"/>
                <a:cs typeface="Times New Roman" panose="02020603050405020304" pitchFamily="18" charset="0"/>
              </a:rPr>
              <a:t>Tell the reader about how and why you changed or want to change.</a:t>
            </a:r>
          </a:p>
          <a:p>
            <a:pPr>
              <a:lnSpc>
                <a:spcPct val="115000"/>
              </a:lnSpc>
              <a:buFont typeface="Arial" panose="020B0604020202020204" pitchFamily="34" charset="0"/>
              <a:buChar char="•"/>
            </a:pPr>
            <a:r>
              <a:rPr lang="en-US" altLang="zh-CN" sz="3200" b="1">
                <a:solidFill>
                  <a:srgbClr val="003300"/>
                </a:solidFill>
                <a:latin typeface="Times New Roman" panose="02020603050405020304" pitchFamily="18" charset="0"/>
                <a:cs typeface="Times New Roman" panose="02020603050405020304" pitchFamily="18" charset="0"/>
              </a:rPr>
              <a:t>Describe the changes and compare the (possible) results.</a:t>
            </a:r>
          </a:p>
          <a:p>
            <a:pPr>
              <a:lnSpc>
                <a:spcPct val="115000"/>
              </a:lnSpc>
              <a:buFont typeface="Arial" panose="020B0604020202020204" pitchFamily="34" charset="0"/>
              <a:buChar char="•"/>
            </a:pPr>
            <a:r>
              <a:rPr lang="en-US" altLang="zh-CN" sz="3200" b="1">
                <a:solidFill>
                  <a:srgbClr val="003300"/>
                </a:solidFill>
                <a:latin typeface="Times New Roman" panose="02020603050405020304" pitchFamily="18" charset="0"/>
                <a:cs typeface="Times New Roman" panose="02020603050405020304" pitchFamily="18" charset="0"/>
              </a:rPr>
              <a:t>Tell the reader how the changes have improved or will improve your life.</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4"/>
          <p:cNvSpPr>
            <a:spLocks noChangeArrowheads="1"/>
          </p:cNvSpPr>
          <p:nvPr/>
        </p:nvSpPr>
        <p:spPr bwMode="auto">
          <a:xfrm>
            <a:off x="533400" y="228600"/>
            <a:ext cx="8047038"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5000"/>
              </a:lnSpc>
            </a:pPr>
            <a:r>
              <a:rPr lang="en-US" altLang="zh-CN" sz="3200" b="1">
                <a:solidFill>
                  <a:srgbClr val="0000FF"/>
                </a:solidFill>
                <a:cs typeface="Arial" panose="020B0604020202020204" pitchFamily="34" charset="0"/>
              </a:rPr>
              <a:t>Write a short paragraph to describe and explain your changes.</a:t>
            </a:r>
          </a:p>
        </p:txBody>
      </p:sp>
      <p:sp>
        <p:nvSpPr>
          <p:cNvPr id="15365" name="圆角矩形 2"/>
          <p:cNvSpPr>
            <a:spLocks noChangeArrowheads="1"/>
          </p:cNvSpPr>
          <p:nvPr/>
        </p:nvSpPr>
        <p:spPr bwMode="auto">
          <a:xfrm>
            <a:off x="466725" y="1524000"/>
            <a:ext cx="8145463" cy="5084763"/>
          </a:xfrm>
          <a:prstGeom prst="roundRect">
            <a:avLst>
              <a:gd name="adj" fmla="val 16667"/>
            </a:avLst>
          </a:prstGeom>
          <a:noFill/>
          <a:ln w="25400">
            <a:solidFill>
              <a:srgbClr val="99CC00"/>
            </a:solidFill>
            <a:round/>
            <a:headEnd/>
            <a:tailEnd/>
          </a:ln>
          <a:extLst>
            <a:ext uri="{909E8E84-426E-40DD-AFC4-6F175D3DCCD1}">
              <a14:hiddenFill xmlns:a14="http://schemas.microsoft.com/office/drawing/2010/main">
                <a:solidFill>
                  <a:schemeClr val="accent1">
                    <a:alpha val="39999"/>
                  </a:schemeClr>
                </a:solidFill>
              </a14:hiddenFill>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5000"/>
              </a:lnSpc>
              <a:buFont typeface="Arial" panose="020B0604020202020204" pitchFamily="34" charset="0"/>
              <a:buChar char="•"/>
            </a:pPr>
            <a:r>
              <a:rPr lang="en-US" altLang="zh-CN" sz="3200" b="1">
                <a:solidFill>
                  <a:srgbClr val="003300"/>
                </a:solidFill>
                <a:latin typeface="Times New Roman" panose="02020603050405020304" pitchFamily="18" charset="0"/>
                <a:cs typeface="Times New Roman" panose="02020603050405020304" pitchFamily="18" charset="0"/>
              </a:rPr>
              <a:t>Start with a general statement about the topic and your situation.</a:t>
            </a:r>
          </a:p>
          <a:p>
            <a:pPr>
              <a:lnSpc>
                <a:spcPct val="115000"/>
              </a:lnSpc>
              <a:buFont typeface="Arial" panose="020B0604020202020204" pitchFamily="34" charset="0"/>
              <a:buChar char="•"/>
            </a:pPr>
            <a:r>
              <a:rPr lang="en-US" altLang="zh-CN" sz="3200" b="1">
                <a:solidFill>
                  <a:srgbClr val="003300"/>
                </a:solidFill>
                <a:latin typeface="Times New Roman" panose="02020603050405020304" pitchFamily="18" charset="0"/>
                <a:cs typeface="Times New Roman" panose="02020603050405020304" pitchFamily="18" charset="0"/>
              </a:rPr>
              <a:t>Tell the reader about how and why you changed or want to change.</a:t>
            </a:r>
          </a:p>
          <a:p>
            <a:pPr>
              <a:lnSpc>
                <a:spcPct val="115000"/>
              </a:lnSpc>
              <a:buFont typeface="Arial" panose="020B0604020202020204" pitchFamily="34" charset="0"/>
              <a:buChar char="•"/>
            </a:pPr>
            <a:r>
              <a:rPr lang="en-US" altLang="zh-CN" sz="3200" b="1">
                <a:solidFill>
                  <a:srgbClr val="003300"/>
                </a:solidFill>
                <a:latin typeface="Times New Roman" panose="02020603050405020304" pitchFamily="18" charset="0"/>
                <a:cs typeface="Times New Roman" panose="02020603050405020304" pitchFamily="18" charset="0"/>
              </a:rPr>
              <a:t>Describe the changes and compare the (possible) results.</a:t>
            </a:r>
          </a:p>
          <a:p>
            <a:pPr>
              <a:lnSpc>
                <a:spcPct val="115000"/>
              </a:lnSpc>
              <a:buFont typeface="Arial" panose="020B0604020202020204" pitchFamily="34" charset="0"/>
              <a:buChar char="•"/>
            </a:pPr>
            <a:r>
              <a:rPr lang="en-US" altLang="zh-CN" sz="3200" b="1">
                <a:solidFill>
                  <a:srgbClr val="003300"/>
                </a:solidFill>
                <a:latin typeface="Times New Roman" panose="02020603050405020304" pitchFamily="18" charset="0"/>
                <a:cs typeface="Times New Roman" panose="02020603050405020304" pitchFamily="18" charset="0"/>
              </a:rPr>
              <a:t>Tell the reader how the changes have improved or will improve your life.</a:t>
            </a:r>
          </a:p>
        </p:txBody>
      </p:sp>
    </p:spTree>
    <p:extLst>
      <p:ext uri="{BB962C8B-B14F-4D97-AF65-F5344CB8AC3E}">
        <p14:creationId xmlns:p14="http://schemas.microsoft.com/office/powerpoint/2010/main" val="3869092962"/>
      </p:ext>
    </p:extLst>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4"/>
          <p:cNvSpPr>
            <a:spLocks noChangeArrowheads="1"/>
          </p:cNvSpPr>
          <p:nvPr/>
        </p:nvSpPr>
        <p:spPr bwMode="auto">
          <a:xfrm>
            <a:off x="565150" y="533400"/>
            <a:ext cx="8047038" cy="61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5000"/>
              </a:lnSpc>
            </a:pPr>
            <a:r>
              <a:rPr lang="en-US" altLang="zh-CN" sz="3200" b="1" dirty="0">
                <a:solidFill>
                  <a:srgbClr val="0000FF"/>
                </a:solidFill>
                <a:cs typeface="Arial" panose="020B0604020202020204" pitchFamily="34" charset="0"/>
              </a:rPr>
              <a:t>Writing outline</a:t>
            </a:r>
          </a:p>
        </p:txBody>
      </p:sp>
      <p:sp>
        <p:nvSpPr>
          <p:cNvPr id="15365" name="圆角矩形 2"/>
          <p:cNvSpPr>
            <a:spLocks noChangeArrowheads="1"/>
          </p:cNvSpPr>
          <p:nvPr/>
        </p:nvSpPr>
        <p:spPr bwMode="auto">
          <a:xfrm>
            <a:off x="466725" y="1524000"/>
            <a:ext cx="8145463" cy="4488037"/>
          </a:xfrm>
          <a:prstGeom prst="roundRect">
            <a:avLst>
              <a:gd name="adj" fmla="val 16667"/>
            </a:avLst>
          </a:prstGeom>
          <a:noFill/>
          <a:ln w="25400">
            <a:solidFill>
              <a:srgbClr val="99CC00"/>
            </a:solidFill>
            <a:round/>
            <a:headEnd/>
            <a:tailEnd/>
          </a:ln>
          <a:extLst>
            <a:ext uri="{909E8E84-426E-40DD-AFC4-6F175D3DCCD1}">
              <a14:hiddenFill xmlns:a14="http://schemas.microsoft.com/office/drawing/2010/main">
                <a:solidFill>
                  <a:schemeClr val="accent1">
                    <a:alpha val="39999"/>
                  </a:schemeClr>
                </a:solidFill>
              </a14:hiddenFill>
            </a:ext>
          </a:extLst>
        </p:spPr>
        <p:txBody>
          <a:bodyPr>
            <a:spAutoFit/>
          </a:bodyPr>
          <a:lstStyle>
            <a:lvl1pPr marL="457200" indent="-457200">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indent="0">
              <a:lnSpc>
                <a:spcPct val="115000"/>
              </a:lnSpc>
            </a:pPr>
            <a:r>
              <a:rPr lang="en-US" altLang="zh-CN" sz="3200" b="1" dirty="0">
                <a:solidFill>
                  <a:srgbClr val="FF0000"/>
                </a:solidFill>
                <a:latin typeface="Times New Roman" panose="02020603050405020304" pitchFamily="18" charset="0"/>
                <a:cs typeface="Times New Roman" panose="02020603050405020304" pitchFamily="18" charset="0"/>
              </a:rPr>
              <a:t>Topic:</a:t>
            </a:r>
            <a:r>
              <a:rPr lang="en-US" altLang="zh-CN" sz="3200" b="1" dirty="0">
                <a:solidFill>
                  <a:srgbClr val="003300"/>
                </a:solidFill>
                <a:latin typeface="Times New Roman" panose="02020603050405020304" pitchFamily="18" charset="0"/>
                <a:cs typeface="Times New Roman" panose="02020603050405020304" pitchFamily="18" charset="0"/>
              </a:rPr>
              <a:t> jogging, stress, self-confidence, food</a:t>
            </a:r>
          </a:p>
          <a:p>
            <a:pPr marL="0" indent="0">
              <a:lnSpc>
                <a:spcPct val="115000"/>
              </a:lnSpc>
            </a:pPr>
            <a:r>
              <a:rPr lang="en-US" altLang="zh-CN" sz="3200" b="1" dirty="0">
                <a:solidFill>
                  <a:srgbClr val="FF0000"/>
                </a:solidFill>
                <a:latin typeface="Times New Roman" panose="02020603050405020304" pitchFamily="18" charset="0"/>
                <a:cs typeface="Times New Roman" panose="02020603050405020304" pitchFamily="18" charset="0"/>
              </a:rPr>
              <a:t>Content:</a:t>
            </a:r>
          </a:p>
          <a:p>
            <a:pPr>
              <a:lnSpc>
                <a:spcPct val="115000"/>
              </a:lnSpc>
              <a:buFont typeface="Arial" panose="020B0604020202020204" pitchFamily="34" charset="0"/>
              <a:buChar char="•"/>
            </a:pPr>
            <a:r>
              <a:rPr lang="en-US" altLang="zh-CN" sz="3200" b="1" dirty="0">
                <a:solidFill>
                  <a:srgbClr val="003300"/>
                </a:solidFill>
                <a:latin typeface="Times New Roman" panose="02020603050405020304" pitchFamily="18" charset="0"/>
                <a:cs typeface="Times New Roman" panose="02020603050405020304" pitchFamily="18" charset="0"/>
              </a:rPr>
              <a:t>What did you use to do? What do you do now?</a:t>
            </a:r>
          </a:p>
          <a:p>
            <a:pPr>
              <a:lnSpc>
                <a:spcPct val="115000"/>
              </a:lnSpc>
              <a:buFont typeface="Arial" panose="020B0604020202020204" pitchFamily="34" charset="0"/>
              <a:buChar char="•"/>
            </a:pPr>
            <a:r>
              <a:rPr lang="en-US" altLang="zh-CN" sz="3200" b="1" dirty="0">
                <a:solidFill>
                  <a:srgbClr val="003300"/>
                </a:solidFill>
                <a:latin typeface="Times New Roman" panose="02020603050405020304" pitchFamily="18" charset="0"/>
                <a:cs typeface="Times New Roman" panose="02020603050405020304" pitchFamily="18" charset="0"/>
              </a:rPr>
              <a:t>What do you do now?/ What will do in the future?</a:t>
            </a:r>
          </a:p>
          <a:p>
            <a:pPr marL="0" indent="0">
              <a:lnSpc>
                <a:spcPct val="115000"/>
              </a:lnSpc>
            </a:pPr>
            <a:r>
              <a:rPr lang="en-US" altLang="zh-CN" sz="3200" b="1" dirty="0">
                <a:solidFill>
                  <a:srgbClr val="FF0000"/>
                </a:solidFill>
                <a:latin typeface="Times New Roman" panose="02020603050405020304" pitchFamily="18" charset="0"/>
                <a:cs typeface="Times New Roman" panose="02020603050405020304" pitchFamily="18" charset="0"/>
              </a:rPr>
              <a:t>Results:</a:t>
            </a:r>
          </a:p>
        </p:txBody>
      </p:sp>
    </p:spTree>
    <p:extLst>
      <p:ext uri="{BB962C8B-B14F-4D97-AF65-F5344CB8AC3E}">
        <p14:creationId xmlns:p14="http://schemas.microsoft.com/office/powerpoint/2010/main" val="3792104765"/>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extLst>
              <a:ext uri="{28A0092B-C50C-407E-A947-70E740481C1C}">
                <a14:useLocalDpi xmlns:a14="http://schemas.microsoft.com/office/drawing/2010/main" val="0"/>
              </a:ext>
            </a:extLst>
          </a:blip>
          <a:srcRect l="14287" t="13394" r="14279" b="15171"/>
          <a:stretch/>
        </p:blipFill>
        <p:spPr>
          <a:xfrm>
            <a:off x="3124200" y="0"/>
            <a:ext cx="2666999" cy="1066800"/>
          </a:xfrm>
          <a:prstGeom prst="rect">
            <a:avLst/>
          </a:prstGeom>
        </p:spPr>
      </p:pic>
      <p:sp>
        <p:nvSpPr>
          <p:cNvPr id="3" name="矩形 2"/>
          <p:cNvSpPr/>
          <p:nvPr/>
        </p:nvSpPr>
        <p:spPr>
          <a:xfrm>
            <a:off x="304800" y="1153887"/>
            <a:ext cx="7696199" cy="1717393"/>
          </a:xfrm>
          <a:prstGeom prst="rect">
            <a:avLst/>
          </a:prstGeom>
        </p:spPr>
        <p:txBody>
          <a:bodyPr wrap="square">
            <a:spAutoFit/>
          </a:bodyPr>
          <a:lstStyle/>
          <a:p>
            <a:pPr>
              <a:lnSpc>
                <a:spcPct val="110000"/>
              </a:lnSpc>
            </a:pPr>
            <a:r>
              <a:rPr lang="zh-CN" altLang="en-US" sz="3200" b="1" dirty="0">
                <a:solidFill>
                  <a:srgbClr val="0000FF"/>
                </a:solidFill>
                <a:latin typeface="宋体" panose="02010600030101010101" pitchFamily="2" charset="-122"/>
              </a:rPr>
              <a:t>读后续写</a:t>
            </a:r>
            <a:endParaRPr lang="en-US" altLang="zh-CN" sz="3200" b="1" dirty="0">
              <a:solidFill>
                <a:srgbClr val="0000FF"/>
              </a:solidFill>
              <a:latin typeface="宋体" panose="02010600030101010101" pitchFamily="2" charset="-122"/>
            </a:endParaRPr>
          </a:p>
          <a:p>
            <a:pPr>
              <a:lnSpc>
                <a:spcPct val="110000"/>
              </a:lnSpc>
            </a:pPr>
            <a:r>
              <a:rPr lang="zh-CN" altLang="en-US" sz="3200" b="1" dirty="0">
                <a:solidFill>
                  <a:srgbClr val="0000FF"/>
                </a:solidFill>
              </a:rPr>
              <a:t>阅读下面短文，根据所给情节进行续写，使之构成一个完整的故事。</a:t>
            </a:r>
          </a:p>
        </p:txBody>
      </p:sp>
      <p:pic>
        <p:nvPicPr>
          <p:cNvPr id="5" name="图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1242" y="990600"/>
            <a:ext cx="8263157" cy="5736771"/>
          </a:xfrm>
          <a:prstGeom prst="rect">
            <a:avLst/>
          </a:prstGeom>
        </p:spPr>
      </p:pic>
    </p:spTree>
    <p:extLst>
      <p:ext uri="{BB962C8B-B14F-4D97-AF65-F5344CB8AC3E}">
        <p14:creationId xmlns:p14="http://schemas.microsoft.com/office/powerpoint/2010/main" val="2090870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 y="838200"/>
            <a:ext cx="8887239" cy="5638800"/>
          </a:xfrm>
          <a:prstGeom prst="rect">
            <a:avLst/>
          </a:prstGeom>
        </p:spPr>
      </p:pic>
    </p:spTree>
    <p:extLst>
      <p:ext uri="{BB962C8B-B14F-4D97-AF65-F5344CB8AC3E}">
        <p14:creationId xmlns:p14="http://schemas.microsoft.com/office/powerpoint/2010/main" val="12803617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21771" y="392536"/>
            <a:ext cx="8801100" cy="1131464"/>
          </a:xfrm>
          <a:prstGeom prst="rect">
            <a:avLst/>
          </a:prstGeom>
        </p:spPr>
        <p:txBody>
          <a:bodyPr wrap="square">
            <a:spAutoFit/>
          </a:bodyPr>
          <a:lstStyle/>
          <a:p>
            <a:pPr>
              <a:lnSpc>
                <a:spcPct val="110000"/>
              </a:lnSpc>
            </a:pPr>
            <a:r>
              <a:rPr lang="zh-CN" altLang="en-US" sz="3200" b="1" dirty="0">
                <a:solidFill>
                  <a:srgbClr val="FF0000"/>
                </a:solidFill>
                <a:effectLst/>
                <a:latin typeface="Times New Roman" panose="02020603050405020304" pitchFamily="18" charset="0"/>
                <a:cs typeface="Times New Roman" panose="02020603050405020304" pitchFamily="18" charset="0"/>
              </a:rPr>
              <a:t>注意：</a:t>
            </a:r>
            <a:r>
              <a:rPr lang="en-US" altLang="zh-CN" sz="3200" b="1" dirty="0">
                <a:effectLst/>
                <a:latin typeface="Times New Roman" panose="02020603050405020304" pitchFamily="18" charset="0"/>
                <a:cs typeface="Times New Roman" panose="02020603050405020304" pitchFamily="18" charset="0"/>
              </a:rPr>
              <a:t>1. </a:t>
            </a:r>
            <a:r>
              <a:rPr lang="zh-CN" altLang="en-US" sz="3200" b="1" dirty="0">
                <a:effectLst/>
                <a:latin typeface="Times New Roman" panose="02020603050405020304" pitchFamily="18" charset="0"/>
                <a:cs typeface="Times New Roman" panose="02020603050405020304" pitchFamily="18" charset="0"/>
              </a:rPr>
              <a:t>所续写短文的词数应为</a:t>
            </a:r>
            <a:r>
              <a:rPr lang="en-US" altLang="zh-CN" sz="3200" b="1" dirty="0">
                <a:effectLst/>
                <a:latin typeface="Times New Roman" panose="02020603050405020304" pitchFamily="18" charset="0"/>
                <a:cs typeface="Times New Roman" panose="02020603050405020304" pitchFamily="18" charset="0"/>
              </a:rPr>
              <a:t>150</a:t>
            </a:r>
            <a:r>
              <a:rPr lang="zh-CN" altLang="en-US" sz="3200" b="1" dirty="0">
                <a:effectLst/>
                <a:latin typeface="Times New Roman" panose="02020603050405020304" pitchFamily="18" charset="0"/>
                <a:cs typeface="Times New Roman" panose="02020603050405020304" pitchFamily="18" charset="0"/>
              </a:rPr>
              <a:t>左右；</a:t>
            </a:r>
            <a:endParaRPr lang="en-US" altLang="zh-CN" sz="3200" b="1" dirty="0">
              <a:effectLst/>
              <a:latin typeface="Times New Roman" panose="02020603050405020304" pitchFamily="18" charset="0"/>
              <a:cs typeface="Times New Roman" panose="02020603050405020304" pitchFamily="18" charset="0"/>
            </a:endParaRPr>
          </a:p>
          <a:p>
            <a:pPr>
              <a:lnSpc>
                <a:spcPct val="110000"/>
              </a:lnSpc>
            </a:pPr>
            <a:r>
              <a:rPr lang="en-US" altLang="zh-CN" sz="3200" b="1" dirty="0">
                <a:latin typeface="Times New Roman" panose="02020603050405020304" pitchFamily="18" charset="0"/>
                <a:cs typeface="Times New Roman" panose="02020603050405020304" pitchFamily="18" charset="0"/>
              </a:rPr>
              <a:t>            2. </a:t>
            </a:r>
            <a:r>
              <a:rPr lang="zh-CN" altLang="en-US" sz="3200" b="1" dirty="0">
                <a:latin typeface="Times New Roman" panose="02020603050405020304" pitchFamily="18" charset="0"/>
                <a:cs typeface="Times New Roman" panose="02020603050405020304" pitchFamily="18" charset="0"/>
              </a:rPr>
              <a:t>请按如下格式在答题卡的相应位置作答。</a:t>
            </a:r>
            <a:endParaRPr lang="en-US" altLang="zh-CN" sz="3200" b="1"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38100" y="1518821"/>
            <a:ext cx="8991600" cy="5262979"/>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667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266700" algn="l" defTabSz="914400" rtl="0" eaLnBrk="1" fontAlgn="base" latinLnBrk="0" hangingPunct="1">
              <a:spcBef>
                <a:spcPct val="0"/>
              </a:spcBef>
              <a:spcAft>
                <a:spcPct val="0"/>
              </a:spcAft>
              <a:buClrTx/>
              <a:buSzTx/>
              <a:buFontTx/>
              <a:buNone/>
              <a:tabLst/>
            </a:pPr>
            <a:r>
              <a:rPr kumimoji="0" lang="en-US" altLang="zh-CN"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Paragraph 1:</a:t>
            </a:r>
          </a:p>
          <a:p>
            <a:pPr marL="0" marR="0" lvl="0" indent="266700" algn="l" defTabSz="914400" rtl="0" eaLnBrk="0" fontAlgn="base" latinLnBrk="0" hangingPunct="0">
              <a:spcBef>
                <a:spcPct val="0"/>
              </a:spcBef>
              <a:spcAft>
                <a:spcPct val="0"/>
              </a:spcAft>
              <a:buClrTx/>
              <a:buSzTx/>
              <a:buFontTx/>
              <a:buNone/>
              <a:tabLst/>
            </a:pPr>
            <a:r>
              <a:rPr kumimoji="0" lang="en-US" altLang="zh-CN" sz="2800" b="1"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When they stepped off the bus, Stephanie was waiting on </a:t>
            </a:r>
          </a:p>
          <a:p>
            <a:pPr marL="0" marR="0" lvl="0" indent="266700" algn="l" defTabSz="914400" rtl="0" eaLnBrk="0" fontAlgn="base" latinLnBrk="0" hangingPunct="0">
              <a:spcBef>
                <a:spcPct val="0"/>
              </a:spcBef>
              <a:spcAft>
                <a:spcPct val="0"/>
              </a:spcAft>
              <a:buClrTx/>
              <a:buSzTx/>
              <a:buFontTx/>
              <a:buNone/>
              <a:tabLst/>
            </a:pPr>
            <a:r>
              <a:rPr kumimoji="0" lang="en-US" altLang="zh-CN" sz="2800" b="1"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sidewalk. </a:t>
            </a:r>
            <a:r>
              <a:rPr kumimoji="0" lang="en-US" altLang="zh-CN" sz="2800" b="1" i="1" u="sng"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zh-CN"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266700" algn="l" defTabSz="914400" rtl="0" eaLnBrk="0" fontAlgn="base" latinLnBrk="0" hangingPunct="0">
              <a:spcBef>
                <a:spcPct val="0"/>
              </a:spcBef>
              <a:spcAft>
                <a:spcPct val="0"/>
              </a:spcAft>
              <a:buClrTx/>
              <a:buSzTx/>
              <a:buFontTx/>
              <a:buNone/>
              <a:tabLst/>
            </a:pPr>
            <a:r>
              <a:rPr kumimoji="0" lang="en-US" altLang="zh-CN" sz="2800" b="1" i="0" u="sng"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zh-CN"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266700" algn="l" defTabSz="914400" rtl="0" eaLnBrk="0" fontAlgn="base" latinLnBrk="0" hangingPunct="0">
              <a:spcBef>
                <a:spcPct val="0"/>
              </a:spcBef>
              <a:spcAft>
                <a:spcPct val="0"/>
              </a:spcAft>
              <a:buClrTx/>
              <a:buSzTx/>
              <a:buFontTx/>
              <a:buNone/>
              <a:tabLst/>
            </a:pPr>
            <a:r>
              <a:rPr kumimoji="0" lang="en-US" altLang="zh-CN" sz="2800" b="1" i="0" u="sng"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zh-CN"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266700" algn="l" defTabSz="914400" rtl="0" eaLnBrk="0" fontAlgn="base" latinLnBrk="0" hangingPunct="0">
              <a:spcBef>
                <a:spcPct val="0"/>
              </a:spcBef>
              <a:spcAft>
                <a:spcPct val="0"/>
              </a:spcAft>
              <a:buClrTx/>
              <a:buSzTx/>
              <a:buFontTx/>
              <a:buNone/>
              <a:tabLst/>
            </a:pPr>
            <a:r>
              <a:rPr kumimoji="0" lang="en-US" altLang="zh-CN" sz="2800" b="1" i="0" u="sng"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zh-CN"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266700" algn="l" defTabSz="914400" rtl="0" eaLnBrk="0" fontAlgn="base" latinLnBrk="0" hangingPunct="0">
              <a:spcBef>
                <a:spcPct val="0"/>
              </a:spcBef>
              <a:spcAft>
                <a:spcPct val="0"/>
              </a:spcAft>
              <a:buClrTx/>
              <a:buSzTx/>
              <a:buFontTx/>
              <a:buNone/>
              <a:tabLst/>
            </a:pPr>
            <a:r>
              <a:rPr kumimoji="0" lang="en-US" altLang="zh-CN"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Paragraph 2:</a:t>
            </a:r>
          </a:p>
          <a:p>
            <a:pPr marL="0" marR="0" lvl="0" indent="266700" algn="l" defTabSz="914400" rtl="0" eaLnBrk="0" fontAlgn="base" latinLnBrk="0" hangingPunct="0">
              <a:spcBef>
                <a:spcPct val="0"/>
              </a:spcBef>
              <a:spcAft>
                <a:spcPct val="0"/>
              </a:spcAft>
              <a:buClrTx/>
              <a:buSzTx/>
              <a:buFontTx/>
              <a:buNone/>
              <a:tabLst/>
            </a:pPr>
            <a:r>
              <a:rPr kumimoji="0" lang="en-US" altLang="zh-CN" sz="2800" b="1"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Rosa suddenly began to feel unhappy and her face began </a:t>
            </a:r>
          </a:p>
          <a:p>
            <a:pPr marL="0" marR="0" lvl="0" indent="266700" algn="l" defTabSz="914400" rtl="0" eaLnBrk="0" fontAlgn="base" latinLnBrk="0" hangingPunct="0">
              <a:spcBef>
                <a:spcPct val="0"/>
              </a:spcBef>
              <a:spcAft>
                <a:spcPct val="0"/>
              </a:spcAft>
              <a:buClrTx/>
              <a:buSzTx/>
              <a:buFontTx/>
              <a:buNone/>
              <a:tabLst/>
            </a:pPr>
            <a:r>
              <a:rPr kumimoji="0" lang="en-US" altLang="zh-CN" sz="2800" b="1"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 burn. </a:t>
            </a:r>
            <a:r>
              <a:rPr kumimoji="0" lang="en-US" altLang="zh-CN" sz="2800" b="1" i="1" u="sng"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zh-CN"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266700" algn="l" defTabSz="914400" rtl="0" eaLnBrk="0" fontAlgn="base" latinLnBrk="0" hangingPunct="0">
              <a:spcBef>
                <a:spcPct val="0"/>
              </a:spcBef>
              <a:spcAft>
                <a:spcPct val="0"/>
              </a:spcAft>
              <a:buClrTx/>
              <a:buSzTx/>
              <a:buFontTx/>
              <a:buNone/>
              <a:tabLst/>
            </a:pPr>
            <a:r>
              <a:rPr kumimoji="0" lang="en-US" altLang="zh-CN" sz="2800" b="1" i="0" u="sng"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zh-CN"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266700" algn="l" defTabSz="914400" rtl="0" eaLnBrk="0" fontAlgn="base" latinLnBrk="0" hangingPunct="0">
              <a:spcBef>
                <a:spcPct val="0"/>
              </a:spcBef>
              <a:spcAft>
                <a:spcPct val="0"/>
              </a:spcAft>
              <a:buClrTx/>
              <a:buSzTx/>
              <a:buFontTx/>
              <a:buNone/>
              <a:tabLst/>
            </a:pPr>
            <a:r>
              <a:rPr kumimoji="0" lang="en-US" altLang="zh-CN" sz="2800" b="1" i="0" u="sng"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zh-CN"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a:p>
            <a:pPr marL="0" marR="0" lvl="0" indent="266700" algn="l" defTabSz="914400" rtl="0" eaLnBrk="0" fontAlgn="base" latinLnBrk="0" hangingPunct="0">
              <a:spcBef>
                <a:spcPct val="0"/>
              </a:spcBef>
              <a:spcAft>
                <a:spcPct val="0"/>
              </a:spcAft>
              <a:buClrTx/>
              <a:buSzTx/>
              <a:buFontTx/>
              <a:buNone/>
              <a:tabLst/>
            </a:pPr>
            <a:r>
              <a:rPr kumimoji="0" lang="en-US" altLang="zh-CN" sz="2800" b="1" i="0" u="sng"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t>
            </a:r>
            <a:endParaRPr kumimoji="0" lang="en-US" altLang="zh-CN" sz="28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60806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a:spLocks noChangeArrowheads="1"/>
          </p:cNvSpPr>
          <p:nvPr/>
        </p:nvSpPr>
        <p:spPr bwMode="auto">
          <a:xfrm>
            <a:off x="457200" y="312840"/>
            <a:ext cx="8153400" cy="6137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667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20000"/>
              </a:lnSpc>
              <a:spcBef>
                <a:spcPct val="0"/>
              </a:spcBef>
              <a:spcAft>
                <a:spcPct val="0"/>
              </a:spcAft>
              <a:buClrTx/>
              <a:buSzTx/>
              <a:buFontTx/>
              <a:buNone/>
              <a:tabLst/>
            </a:pPr>
            <a:r>
              <a:rPr kumimoji="0" lang="en-US" altLang="zh-CN" sz="3000" b="1"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rPr>
              <a:t>One possible version:</a:t>
            </a:r>
            <a:endParaRPr kumimoji="0" lang="en-US" altLang="zh-CN" sz="3000" b="0" i="0" u="none" strike="noStrike" cap="none" normalizeH="0" baseline="0" dirty="0">
              <a:ln>
                <a:noFill/>
              </a:ln>
              <a:solidFill>
                <a:srgbClr val="FF0000"/>
              </a:solidFill>
              <a:effectLst/>
              <a:latin typeface="Times New Roman" panose="02020603050405020304" pitchFamily="18" charset="0"/>
              <a:cs typeface="Times New Roman" panose="02020603050405020304" pitchFamily="18" charset="0"/>
            </a:endParaRPr>
          </a:p>
          <a:p>
            <a:pPr marL="0" marR="0" lvl="0" indent="457200" algn="l" defTabSz="914400" rtl="0" eaLnBrk="0" fontAlgn="base" latinLnBrk="0" hangingPunct="0">
              <a:lnSpc>
                <a:spcPct val="120000"/>
              </a:lnSpc>
              <a:spcBef>
                <a:spcPct val="0"/>
              </a:spcBef>
              <a:spcAft>
                <a:spcPct val="0"/>
              </a:spcAft>
              <a:buClrTx/>
              <a:buSzTx/>
              <a:buFontTx/>
              <a:buNone/>
              <a:tabLst/>
            </a:pPr>
            <a:r>
              <a:rPr kumimoji="0" lang="en-US" altLang="zh-CN" sz="3000" b="1"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When they stepped off the bus, Stephanie was waiting on the sidewalk.</a:t>
            </a:r>
            <a:r>
              <a:rPr kumimoji="0" lang="en-US" altLang="zh-CN"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“Did you still want to go </a:t>
            </a:r>
            <a:r>
              <a:rPr kumimoji="0" lang="en-US" altLang="zh-CN" sz="3000" b="1"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swimming </a:t>
            </a:r>
            <a:r>
              <a:rPr kumimoji="0" lang="en-US" altLang="zh-CN"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tonight?” Stephanie asked Rosa. Here’s my chance. I hope Stephanie feels </a:t>
            </a:r>
            <a:r>
              <a:rPr kumimoji="0" lang="en-US" altLang="zh-CN" sz="3000" b="1"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left out</a:t>
            </a:r>
            <a:r>
              <a:rPr kumimoji="0" lang="en-US" altLang="zh-CN"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I will </a:t>
            </a:r>
            <a:r>
              <a:rPr kumimoji="0" lang="en-US" altLang="zh-CN" sz="3000" b="1"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ignore</a:t>
            </a:r>
            <a:r>
              <a:rPr kumimoji="0" lang="en-US" altLang="zh-CN"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her just as she ignored me, Rosa thought. “I’m already going,” she said. “Kiara and I are going </a:t>
            </a:r>
            <a:r>
              <a:rPr kumimoji="0" lang="en-US" altLang="zh-CN" sz="3000" b="1"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together</a:t>
            </a:r>
            <a:r>
              <a:rPr kumimoji="0" lang="en-US" altLang="zh-CN"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She </a:t>
            </a:r>
            <a:r>
              <a:rPr kumimoji="0" lang="en-US" altLang="zh-CN" sz="3000" b="1"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smiled</a:t>
            </a:r>
            <a:r>
              <a:rPr kumimoji="0" lang="en-US" altLang="zh-CN"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Somehow she knew it wasn’t her nice smile. Stephanie nodded and looked at her feet. She seemed very </a:t>
            </a:r>
            <a:r>
              <a:rPr kumimoji="0" lang="en-US" altLang="zh-CN" sz="3000" b="1" i="0" u="sng"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upset</a:t>
            </a:r>
            <a:r>
              <a:rPr kumimoji="0" lang="en-US" altLang="zh-CN"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9385598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a:spLocks noChangeArrowheads="1"/>
          </p:cNvSpPr>
          <p:nvPr/>
        </p:nvSpPr>
        <p:spPr bwMode="auto">
          <a:xfrm>
            <a:off x="457200" y="484785"/>
            <a:ext cx="8153400" cy="56416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6670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457200" algn="l" defTabSz="914400" rtl="0" eaLnBrk="0" fontAlgn="base" latinLnBrk="0" hangingPunct="0">
              <a:lnSpc>
                <a:spcPct val="110000"/>
              </a:lnSpc>
              <a:spcBef>
                <a:spcPct val="0"/>
              </a:spcBef>
              <a:spcAft>
                <a:spcPct val="0"/>
              </a:spcAft>
              <a:buClrTx/>
              <a:buSzTx/>
              <a:buFontTx/>
              <a:buNone/>
              <a:tabLst/>
            </a:pPr>
            <a:r>
              <a:rPr kumimoji="0" lang="en-US" altLang="zh-CN" sz="3000" b="1" i="1"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Rosa suddenly began to feel unhappy and her face began to burn.</a:t>
            </a:r>
            <a:r>
              <a:rPr kumimoji="0" lang="en-US" altLang="zh-CN"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Why didn’t she feel happy? Getting even was what she’d wanted, wasn’t it? I could walk away with my new </a:t>
            </a:r>
            <a:r>
              <a:rPr kumimoji="0" lang="en-US" altLang="zh-CN" sz="3000" b="1"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friend</a:t>
            </a:r>
            <a:r>
              <a:rPr kumimoji="0" lang="en-US" altLang="zh-CN"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and not look back, Rosa thought. But it was too late. She had seen Stephanie’s face. Getting even didn’t feel the way she’d expected. It didn’t feel good at all. “Um,” she said instead, “maybe we could go to the </a:t>
            </a:r>
            <a:r>
              <a:rPr kumimoji="0" lang="en-US" altLang="zh-CN" sz="3000" b="1" i="0"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pool</a:t>
            </a:r>
            <a:r>
              <a:rPr kumimoji="0" lang="en-US" altLang="zh-CN"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together.” Stephanie brightened. “I’d like that.” Rosa smiled. “Kiara, meet my friend Stephanie.”</a:t>
            </a:r>
          </a:p>
        </p:txBody>
      </p:sp>
    </p:spTree>
    <p:extLst>
      <p:ext uri="{BB962C8B-B14F-4D97-AF65-F5344CB8AC3E}">
        <p14:creationId xmlns:p14="http://schemas.microsoft.com/office/powerpoint/2010/main" val="401964636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37893" name="Rectangle 5"/>
          <p:cNvSpPr>
            <a:spLocks noChangeArrowheads="1"/>
          </p:cNvSpPr>
          <p:nvPr/>
        </p:nvSpPr>
        <p:spPr bwMode="auto">
          <a:xfrm>
            <a:off x="1854994" y="2971800"/>
            <a:ext cx="5181600" cy="815975"/>
          </a:xfrm>
          <a:prstGeom prst="rect">
            <a:avLst/>
          </a:prstGeom>
          <a:noFill/>
          <a:ln>
            <a:noFill/>
          </a:ln>
          <a:effectLst>
            <a:outerShdw dist="45791" dir="8778596" algn="ctr" rotWithShape="0">
              <a:schemeClr val="bg1"/>
            </a:outerShdw>
          </a:effectLst>
        </p:spPr>
        <p:txBody>
          <a:bodyPr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40000"/>
              </a:lnSpc>
            </a:pPr>
            <a:r>
              <a:rPr lang="en-US" altLang="zh-CN" sz="3400" b="1" dirty="0">
                <a:solidFill>
                  <a:srgbClr val="000000"/>
                </a:solidFill>
                <a:cs typeface="Arial" panose="020B0604020202020204" pitchFamily="34" charset="0"/>
              </a:rPr>
              <a:t>Finish your writing.</a:t>
            </a:r>
          </a:p>
        </p:txBody>
      </p:sp>
      <p:pic>
        <p:nvPicPr>
          <p:cNvPr id="19460" name="Picture 4" descr="Homework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9800" y="1465263"/>
            <a:ext cx="4471988" cy="12017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l="-10000" r="-10000"/>
          </a:stretch>
        </a:blipFill>
        <a:effectLst/>
      </p:bgPr>
    </p:bg>
    <p:spTree>
      <p:nvGrpSpPr>
        <p:cNvPr id="1" name=""/>
        <p:cNvGrpSpPr/>
        <p:nvPr/>
      </p:nvGrpSpPr>
      <p:grpSpPr>
        <a:xfrm>
          <a:off x="0" y="0"/>
          <a:ext cx="0" cy="0"/>
          <a:chOff x="0" y="0"/>
          <a:chExt cx="0" cy="0"/>
        </a:xfrm>
      </p:grpSpPr>
    </p:spTree>
  </p:cSld>
  <p:clrMapOvr>
    <a:masterClrMapping/>
  </p:clrMapOvr>
  <p:transition/>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720</TotalTime>
  <Words>1990</Words>
  <Application>Microsoft Office PowerPoint</Application>
  <PresentationFormat>全屏显示(4:3)</PresentationFormat>
  <Paragraphs>158</Paragraphs>
  <Slides>31</Slides>
  <Notes>0</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31</vt:i4>
      </vt:variant>
    </vt:vector>
  </HeadingPairs>
  <TitlesOfParts>
    <vt:vector size="35" baseType="lpstr">
      <vt:lpstr>宋体</vt:lpstr>
      <vt:lpstr>Arial</vt:lpstr>
      <vt:lpstr>Times New Roman</vt:lpstr>
      <vt:lpstr>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Lenovo</cp:lastModifiedBy>
  <cp:revision>30</cp:revision>
  <cp:lastPrinted>1601-01-01T00:00:00Z</cp:lastPrinted>
  <dcterms:created xsi:type="dcterms:W3CDTF">2019-10-09T06:20:28Z</dcterms:created>
  <dcterms:modified xsi:type="dcterms:W3CDTF">2020-10-31T00:33:18Z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