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00" r:id="rId23"/>
    <p:sldId id="283" r:id="rId24"/>
    <p:sldId id="292" r:id="rId25"/>
    <p:sldId id="286" r:id="rId26"/>
    <p:sldId id="301" r:id="rId27"/>
    <p:sldId id="299" r:id="rId28"/>
    <p:sldId id="302" r:id="rId29"/>
    <p:sldId id="280" r:id="rId30"/>
    <p:sldId id="281" r:id="rId31"/>
    <p:sldId id="277" r:id="rId32"/>
    <p:sldId id="278" r:id="rId33"/>
    <p:sldId id="279" r:id="rId34"/>
    <p:sldId id="282" r:id="rId35"/>
    <p:sldId id="289" r:id="rId36"/>
    <p:sldId id="290" r:id="rId37"/>
    <p:sldId id="291" r:id="rId38"/>
    <p:sldId id="287" r:id="rId39"/>
    <p:sldId id="288" r:id="rId40"/>
    <p:sldId id="295" r:id="rId4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2" d="100"/>
        <a:sy n="92" d="100"/>
      </p:scale>
      <p:origin x="0" y="56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CD227-5159-4712-A83E-1DB432AA1ABD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2BA3E-8A4E-49CA-A2D4-9113FA4CB8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061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41C154C3-6ECB-46B5-B510-4C3BC1092853}" type="slidenum">
              <a:rPr lang="zh-CN" altLang="en-US">
                <a:solidFill>
                  <a:prstClr val="black"/>
                </a:solidFill>
              </a:rPr>
              <a:pPr eaLnBrk="1" hangingPunct="1"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hyperlink" Target="file:///C:\Documents%20and%20Settings\Administrator\Local%20Settings\Temp\Rar$DI00.359\&#23545;&#23376;.m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91805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WordArt 10"/>
          <p:cNvSpPr>
            <a:spLocks noChangeArrowheads="1" noChangeShapeType="1" noTextEdit="1"/>
          </p:cNvSpPr>
          <p:nvPr/>
        </p:nvSpPr>
        <p:spPr bwMode="auto">
          <a:xfrm>
            <a:off x="1331640" y="2276475"/>
            <a:ext cx="7056784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趣味对联（二）</a:t>
            </a:r>
            <a:endParaRPr lang="zh-CN" altLang="en-US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  <p:extLst>
      <p:ext uri="{BB962C8B-B14F-4D97-AF65-F5344CB8AC3E}">
        <p14:creationId xmlns:p14="http://schemas.microsoft.com/office/powerpoint/2010/main" val="331632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福 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08050"/>
            <a:ext cx="136842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春 炮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492375"/>
            <a:ext cx="722312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836613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灯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590800"/>
            <a:ext cx="7778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3" name="Picture 7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1668761" y="2436813"/>
            <a:ext cx="7299027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 dirty="0" smtClean="0"/>
              <a:t>        </a:t>
            </a:r>
            <a:r>
              <a:rPr lang="zh-CN" altLang="en-US" sz="4000" b="1" dirty="0" smtClean="0"/>
              <a:t>霍去病</a:t>
            </a:r>
          </a:p>
          <a:p>
            <a:r>
              <a:rPr lang="zh-CN" altLang="en-US" sz="4000" b="1" dirty="0" smtClean="0"/>
              <a:t>        辛弃疾</a:t>
            </a: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prstClr val="black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83364" y="408057"/>
            <a:ext cx="5827236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4000" dirty="0"/>
              <a:t>今年春节，最火的对联：</a:t>
            </a:r>
          </a:p>
        </p:txBody>
      </p:sp>
    </p:spTree>
    <p:extLst>
      <p:ext uri="{BB962C8B-B14F-4D97-AF65-F5344CB8AC3E}">
        <p14:creationId xmlns:p14="http://schemas.microsoft.com/office/powerpoint/2010/main" val="17920000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21" y="1196752"/>
            <a:ext cx="4464496" cy="5929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44763" y="188640"/>
            <a:ext cx="954107" cy="64087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 dirty="0"/>
              <a:t>愿武汉人否极泰来春夏秋冬霍去病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88224" y="186480"/>
            <a:ext cx="954107" cy="61516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/>
              <a:t>祝台湾人百毒不侵东南西北辛弃疾</a:t>
            </a:r>
          </a:p>
          <a:p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19042" y="217179"/>
            <a:ext cx="6469181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/>
              <a:t>马英九为抗“新冠病毒”写了一副春联，很温暖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9380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福 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12192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1" name="Picture 3" descr="春 炮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72231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2" name="Picture 4" descr="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836613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3" name="Picture 5" descr="灯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590800"/>
            <a:ext cx="7778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4" name="Picture 6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5" name="Picture 7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057" name="WordArt 9"/>
          <p:cNvSpPr>
            <a:spLocks noChangeArrowheads="1" noChangeShapeType="1" noTextEdit="1"/>
          </p:cNvSpPr>
          <p:nvPr/>
        </p:nvSpPr>
        <p:spPr bwMode="auto">
          <a:xfrm>
            <a:off x="1908175" y="2276475"/>
            <a:ext cx="5041900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对联特点</a:t>
            </a:r>
          </a:p>
        </p:txBody>
      </p:sp>
    </p:spTree>
    <p:extLst>
      <p:ext uri="{BB962C8B-B14F-4D97-AF65-F5344CB8AC3E}">
        <p14:creationId xmlns:p14="http://schemas.microsoft.com/office/powerpoint/2010/main" val="21371603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0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85725" y="1966913"/>
            <a:ext cx="871696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endParaRPr lang="zh-CN" altLang="zh-CN" sz="4800"/>
          </a:p>
        </p:txBody>
      </p:sp>
      <p:pic>
        <p:nvPicPr>
          <p:cNvPr id="38917" name="Picture 5" descr="图片4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5875"/>
            <a:ext cx="9299575" cy="713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755650" y="-136525"/>
            <a:ext cx="6616700" cy="105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ctr"/>
            <a:r>
              <a:rPr lang="zh-CN" altLang="en-US" sz="6000" b="1">
                <a:solidFill>
                  <a:srgbClr val="E90FF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微软雅黑" pitchFamily="34" charset="-122"/>
              </a:rPr>
              <a:t>对联的基本特点</a:t>
            </a:r>
            <a:r>
              <a:rPr lang="zh-CN" altLang="en-US" sz="5400" b="1" i="1">
                <a:solidFill>
                  <a:srgbClr val="E90FF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5400" b="1" i="1">
                <a:solidFill>
                  <a:srgbClr val="F9052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：</a:t>
            </a:r>
          </a:p>
        </p:txBody>
      </p:sp>
      <p:sp>
        <p:nvSpPr>
          <p:cNvPr id="38919" name="AutoShape 7">
            <a:hlinkClick r:id="" action="ppaction://noaction" highlightClick="1">
              <a:snd r:embed="rId3" name="camera.wav"/>
            </a:hlinkClick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82700" y="917575"/>
            <a:ext cx="3186113" cy="93345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eaLnBrk="0" hangingPunct="0">
              <a:buFont typeface="Wingdings" pitchFamily="2" charset="2"/>
              <a:buChar char="Ø"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微软雅黑" pitchFamily="34" charset="-122"/>
              </a:rPr>
              <a:t>字数相同</a:t>
            </a:r>
          </a:p>
        </p:txBody>
      </p:sp>
      <p:sp>
        <p:nvSpPr>
          <p:cNvPr id="38920" name="AutoShape 8">
            <a:hlinkClick r:id="" action="ppaction://noaction" highlightClick="1">
              <a:snd r:embed="rId3" name="camera.wav"/>
            </a:hlinkClick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82700" y="1968500"/>
            <a:ext cx="3186113" cy="100647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eaLnBrk="0" hangingPunct="0">
              <a:buFont typeface="Wingdings" pitchFamily="2" charset="2"/>
              <a:buChar char="Ø"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仄起平收</a:t>
            </a:r>
            <a:endParaRPr lang="zh-CN" altLang="zh-CN" sz="48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微软雅黑" pitchFamily="34" charset="-122"/>
            </a:endParaRPr>
          </a:p>
        </p:txBody>
      </p:sp>
      <p:sp>
        <p:nvSpPr>
          <p:cNvPr id="38921" name="AutoShape 9">
            <a:hlinkClick r:id="" action="ppaction://noaction" highlightClick="1">
              <a:snd r:embed="rId3" name="camera.wav"/>
            </a:hlinkClick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81113" y="4348163"/>
            <a:ext cx="3187700" cy="104298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eaLnBrk="0" hangingPunct="0">
              <a:buFont typeface="Wingdings" pitchFamily="2" charset="2"/>
              <a:buChar char="Ø"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内容相关</a:t>
            </a:r>
          </a:p>
        </p:txBody>
      </p:sp>
      <p:sp>
        <p:nvSpPr>
          <p:cNvPr id="38922" name="AutoShape 10">
            <a:hlinkClick r:id="" action="ppaction://noaction" highlightClick="1">
              <a:snd r:embed="rId3" name="camera.wav"/>
            </a:hlinkClick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81113" y="5561013"/>
            <a:ext cx="3187700" cy="110648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eaLnBrk="0" hangingPunct="0">
              <a:buFont typeface="Wingdings" pitchFamily="2" charset="2"/>
              <a:buChar char="Ø"/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字不重复</a:t>
            </a:r>
          </a:p>
        </p:txBody>
      </p:sp>
      <p:sp>
        <p:nvSpPr>
          <p:cNvPr id="38923" name="AutoShape 11">
            <a:hlinkClick r:id="" action="ppaction://noaction" highlightClick="1">
              <a:snd r:embed="rId3" name="camera.wav"/>
            </a:hlinkClick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81113" y="3119438"/>
            <a:ext cx="3187700" cy="112395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eaLnBrk="0" hangingPunct="0">
              <a:buFont typeface="Wingdings" pitchFamily="2" charset="2"/>
              <a:buChar char="Ø"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词性相对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645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福 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12192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1" name="Picture 3" descr="春 炮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72231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2" name="Picture 4" descr="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836613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3" name="Picture 5" descr="灯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590800"/>
            <a:ext cx="7778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4" name="Picture 6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5" name="Picture 7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057" name="WordArt 9"/>
          <p:cNvSpPr>
            <a:spLocks noChangeArrowheads="1" noChangeShapeType="1" noTextEdit="1"/>
          </p:cNvSpPr>
          <p:nvPr/>
        </p:nvSpPr>
        <p:spPr bwMode="auto">
          <a:xfrm>
            <a:off x="1908175" y="2276475"/>
            <a:ext cx="5041900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对联的形式</a:t>
            </a:r>
            <a:endParaRPr lang="zh-CN" altLang="en-US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  <p:extLst>
      <p:ext uri="{BB962C8B-B14F-4D97-AF65-F5344CB8AC3E}">
        <p14:creationId xmlns:p14="http://schemas.microsoft.com/office/powerpoint/2010/main" val="212752984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0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2133600"/>
            <a:ext cx="8540750" cy="4498975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0033CC"/>
                </a:solidFill>
                <a:ea typeface="楷体_GB2312" pitchFamily="49" charset="-122"/>
              </a:rPr>
              <a:t>   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正对</a:t>
            </a:r>
            <a:r>
              <a:rPr lang="zh-CN" altLang="en-US" b="1" dirty="0">
                <a:ea typeface="楷体_GB2312" pitchFamily="49" charset="-122"/>
              </a:rPr>
              <a:t>：上下联各写一事，都各自具有一个完整的意思，但两者又和谐地统一在一个意境之中。犹如两山对峙，山根相连；或如两湖相映，水脉相通。</a:t>
            </a:r>
          </a:p>
          <a:p>
            <a:pPr algn="ctr">
              <a:buFontTx/>
              <a:buNone/>
            </a:pPr>
            <a:r>
              <a:rPr lang="zh-CN" altLang="en-US" sz="4400" b="1" dirty="0">
                <a:ea typeface="楷体_GB2312" pitchFamily="49" charset="-122"/>
              </a:rPr>
              <a:t>瑞雪片片兆丰年</a:t>
            </a:r>
          </a:p>
          <a:p>
            <a:pPr algn="ctr">
              <a:buFontTx/>
              <a:buNone/>
            </a:pPr>
            <a:r>
              <a:rPr lang="zh-CN" altLang="en-US" sz="4400" b="1" dirty="0">
                <a:ea typeface="楷体_GB2312" pitchFamily="49" charset="-122"/>
              </a:rPr>
              <a:t>腊梅点点报新春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44958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对联的形式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371600" y="838200"/>
            <a:ext cx="518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33CC"/>
                </a:solidFill>
              </a:rPr>
              <a:t>正对、反对、串对</a:t>
            </a:r>
          </a:p>
        </p:txBody>
      </p:sp>
    </p:spTree>
    <p:extLst>
      <p:ext uri="{BB962C8B-B14F-4D97-AF65-F5344CB8AC3E}">
        <p14:creationId xmlns:p14="http://schemas.microsoft.com/office/powerpoint/2010/main" val="11500369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381000"/>
            <a:ext cx="8540750" cy="3048000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n-US" altLang="zh-CN" dirty="0"/>
              <a:t>  </a:t>
            </a:r>
            <a:r>
              <a:rPr lang="zh-CN" altLang="en-US" dirty="0">
                <a:solidFill>
                  <a:srgbClr val="FF0000"/>
                </a:solidFill>
              </a:rPr>
              <a:t>反对</a:t>
            </a:r>
            <a:r>
              <a:rPr lang="zh-CN" altLang="en-US" dirty="0"/>
              <a:t>：</a:t>
            </a:r>
            <a:r>
              <a:rPr lang="zh-CN" altLang="en-US" b="1" dirty="0">
                <a:ea typeface="楷体_GB2312" pitchFamily="49" charset="-122"/>
              </a:rPr>
              <a:t>上下两联一正一反，意思互相映衬，把主体表现得更为深刻、鲜明。</a:t>
            </a:r>
          </a:p>
          <a:p>
            <a:pPr algn="ctr">
              <a:buFontTx/>
              <a:buNone/>
            </a:pPr>
            <a:r>
              <a:rPr lang="zh-CN" altLang="en-US" sz="4400" b="1" dirty="0">
                <a:ea typeface="楷体_GB2312" pitchFamily="49" charset="-122"/>
              </a:rPr>
              <a:t>铺张浪费可耻</a:t>
            </a:r>
          </a:p>
          <a:p>
            <a:pPr algn="ctr">
              <a:buFontTx/>
              <a:buNone/>
            </a:pPr>
            <a:r>
              <a:rPr lang="zh-CN" altLang="en-US" sz="4400" b="1" dirty="0">
                <a:ea typeface="楷体_GB2312" pitchFamily="49" charset="-122"/>
              </a:rPr>
              <a:t>勤俭节约光荣</a:t>
            </a:r>
          </a:p>
        </p:txBody>
      </p:sp>
      <p:sp>
        <p:nvSpPr>
          <p:cNvPr id="166915" name="Rectangle 3"/>
          <p:cNvSpPr>
            <a:spLocks noRot="1" noChangeArrowheads="1"/>
          </p:cNvSpPr>
          <p:nvPr/>
        </p:nvSpPr>
        <p:spPr bwMode="auto">
          <a:xfrm>
            <a:off x="152400" y="3124200"/>
            <a:ext cx="8763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altLang="zh-CN" sz="3200" dirty="0">
                <a:solidFill>
                  <a:schemeClr val="tx2"/>
                </a:solidFill>
                <a:latin typeface="Tahoma" pitchFamily="34" charset="0"/>
              </a:rPr>
              <a:t>   </a:t>
            </a:r>
            <a:r>
              <a:rPr lang="zh-CN" altLang="en-US" sz="3200" dirty="0">
                <a:solidFill>
                  <a:srgbClr val="FF0000"/>
                </a:solidFill>
                <a:latin typeface="Tahoma" pitchFamily="34" charset="0"/>
              </a:rPr>
              <a:t>串对</a:t>
            </a:r>
            <a:r>
              <a:rPr lang="zh-CN" altLang="en-US" sz="3200" dirty="0">
                <a:latin typeface="Tahoma" pitchFamily="34" charset="0"/>
              </a:rPr>
              <a:t>：</a:t>
            </a:r>
            <a:r>
              <a:rPr lang="zh-CN" altLang="en-US" sz="3200" b="1" dirty="0">
                <a:latin typeface="Tahoma" pitchFamily="34" charset="0"/>
                <a:ea typeface="楷体_GB2312" pitchFamily="49" charset="-122"/>
              </a:rPr>
              <a:t>上下联所说明的问题，意思顺承；下联是上联意思的继续和补充，同时，深化上联所表现的主题，又称“流水对”。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4400" b="1" dirty="0">
                <a:latin typeface="Tahoma" pitchFamily="34" charset="0"/>
                <a:ea typeface="楷体_GB2312" pitchFamily="49" charset="-122"/>
              </a:rPr>
              <a:t>不入巫山峡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4400" b="1" dirty="0">
                <a:latin typeface="Tahoma" pitchFamily="34" charset="0"/>
                <a:ea typeface="楷体_GB2312" pitchFamily="49" charset="-122"/>
              </a:rPr>
              <a:t>焉见神女峰</a:t>
            </a:r>
          </a:p>
        </p:txBody>
      </p:sp>
    </p:spTree>
    <p:extLst>
      <p:ext uri="{BB962C8B-B14F-4D97-AF65-F5344CB8AC3E}">
        <p14:creationId xmlns:p14="http://schemas.microsoft.com/office/powerpoint/2010/main" val="23327518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春 炮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72231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春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836613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灯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590800"/>
            <a:ext cx="7778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7" descr="烟花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烟花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50" name="WordArt 10"/>
          <p:cNvSpPr>
            <a:spLocks noChangeArrowheads="1" noChangeShapeType="1" noTextEdit="1"/>
          </p:cNvSpPr>
          <p:nvPr/>
        </p:nvSpPr>
        <p:spPr bwMode="auto">
          <a:xfrm>
            <a:off x="1979613" y="2276475"/>
            <a:ext cx="5041900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趣联赏析</a:t>
            </a:r>
            <a:endParaRPr lang="zh-CN" altLang="en-US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  <p:pic>
        <p:nvPicPr>
          <p:cNvPr id="35852" name="Picture 12" descr="福 春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147637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87068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smtClean="0">
                <a:latin typeface="隶书" pitchFamily="49" charset="-122"/>
                <a:ea typeface="隶书" pitchFamily="49" charset="-122"/>
              </a:rPr>
              <a:t>拆 字 联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65388" y="3492500"/>
            <a:ext cx="4627562" cy="1592263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冻雨洒窗，东二点西三点。  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分片切瓜，竖八刀横七刀。</a:t>
            </a:r>
            <a:r>
              <a:rPr lang="zh-CN" altLang="en-US" sz="2800" b="1" smtClean="0"/>
              <a:t> 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295400" y="4903788"/>
            <a:ext cx="6373813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3200" b="1">
                <a:solidFill>
                  <a:srgbClr val="333399"/>
                </a:solidFill>
                <a:latin typeface="仿宋_GB2312" pitchFamily="49" charset="-122"/>
                <a:ea typeface="仿宋_GB2312" pitchFamily="49" charset="-122"/>
              </a:rPr>
              <a:t>所谓拆字，就是将联中某一合体字拆成几个独体字。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 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3455988" y="2284413"/>
            <a:ext cx="2484437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鸿是江边鸟</a:t>
            </a:r>
          </a:p>
          <a:p>
            <a:r>
              <a:rPr lang="zh-CN" altLang="en-US" sz="2800" b="1">
                <a:latin typeface="宋体" pitchFamily="2" charset="-122"/>
              </a:rPr>
              <a:t>蚕为天下虫 </a:t>
            </a:r>
            <a:r>
              <a:rPr lang="zh-CN" altLang="en-US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56715" y="677359"/>
            <a:ext cx="696973" cy="23194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altLang="en-US" sz="28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品读奇言妙字    </a:t>
            </a:r>
            <a:endParaRPr lang="zh-CN" altLang="en-US" sz="280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8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build="p"/>
      <p:bldP spid="66564" grpId="0"/>
      <p:bldP spid="665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smtClean="0">
                <a:ea typeface="隶书" pitchFamily="49" charset="-122"/>
              </a:rPr>
              <a:t>合 字 联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438400"/>
            <a:ext cx="7850188" cy="2286000"/>
          </a:xfrm>
        </p:spPr>
        <p:txBody>
          <a:bodyPr/>
          <a:lstStyle/>
          <a:p>
            <a:pPr eaLnBrk="1" hangingPunct="1">
              <a:lnSpc>
                <a:spcPct val="140000"/>
              </a:lnSpc>
              <a:buFontTx/>
              <a:buNone/>
            </a:pPr>
            <a:r>
              <a:rPr lang="en-US" altLang="zh-CN" sz="2800" b="1" smtClean="0">
                <a:latin typeface="宋体" pitchFamily="2" charset="-122"/>
              </a:rPr>
              <a:t>   </a:t>
            </a:r>
            <a:r>
              <a:rPr lang="zh-CN" altLang="en-US" sz="2800" b="1" smtClean="0">
                <a:latin typeface="宋体" pitchFamily="2" charset="-122"/>
              </a:rPr>
              <a:t>十口心思，思国思家思社稷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　 八目尚賞，賞风賞月賞秋香                             </a:t>
            </a:r>
          </a:p>
          <a:p>
            <a:pPr eaLnBrk="1" hangingPunct="1"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                        </a:t>
            </a:r>
            <a:r>
              <a:rPr lang="en-US" altLang="zh-CN" sz="2800" b="1" smtClean="0">
                <a:latin typeface="宋体" pitchFamily="2" charset="-122"/>
              </a:rPr>
              <a:t>——</a:t>
            </a:r>
            <a:r>
              <a:rPr lang="zh-CN" altLang="en-US" sz="2800" b="1" smtClean="0">
                <a:latin typeface="宋体" pitchFamily="2" charset="-122"/>
              </a:rPr>
              <a:t>唐伯虎戏秋香   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09600" y="4724400"/>
            <a:ext cx="8355013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en-US" altLang="zh-CN" sz="2800" b="1">
                <a:ea typeface="仿宋_GB2312" pitchFamily="49" charset="-122"/>
              </a:rPr>
              <a:t>  </a:t>
            </a:r>
            <a:r>
              <a:rPr lang="zh-CN" altLang="en-US" sz="3200" b="1">
                <a:solidFill>
                  <a:srgbClr val="333399"/>
                </a:solidFill>
                <a:ea typeface="仿宋_GB2312" pitchFamily="49" charset="-122"/>
              </a:rPr>
              <a:t>把联中的某几个字合成一个字，构成字面上的对偶，同时内容也蕴含着某种含义。</a:t>
            </a:r>
            <a:r>
              <a:rPr lang="zh-CN" altLang="en-US" sz="1800">
                <a:solidFill>
                  <a:srgbClr val="0000CC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616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  <p:bldP spid="655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pPr eaLnBrk="1" hangingPunct="1"/>
            <a:r>
              <a:rPr lang="zh-CN" altLang="en-US" sz="5400" smtClean="0">
                <a:ea typeface="隶书" pitchFamily="49" charset="-122"/>
              </a:rPr>
              <a:t>隐 字 联</a:t>
            </a:r>
            <a:r>
              <a:rPr lang="zh-CN" altLang="en-US" smtClean="0"/>
              <a:t> 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2138363"/>
            <a:ext cx="2422525" cy="2514600"/>
          </a:xfrm>
        </p:spPr>
        <p:txBody>
          <a:bodyPr/>
          <a:lstStyle/>
          <a:p>
            <a:pPr eaLnBrk="1" hangingPunct="1">
              <a:lnSpc>
                <a:spcPct val="140000"/>
              </a:lnSpc>
              <a:buFontTx/>
              <a:buNone/>
            </a:pPr>
            <a:r>
              <a:rPr lang="en-US" altLang="zh-CN" sz="2000" b="1" smtClean="0">
                <a:latin typeface="宋体" pitchFamily="2" charset="-122"/>
              </a:rPr>
              <a:t>   </a:t>
            </a:r>
            <a:r>
              <a:rPr lang="zh-CN" altLang="en-US" sz="2800" b="1" smtClean="0">
                <a:latin typeface="宋体" pitchFamily="2" charset="-122"/>
              </a:rPr>
              <a:t>横批：南北　　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   二三四五        </a:t>
            </a:r>
            <a:br>
              <a:rPr lang="zh-CN" altLang="en-US" sz="2800" b="1" smtClean="0">
                <a:latin typeface="宋体" pitchFamily="2" charset="-122"/>
              </a:rPr>
            </a:br>
            <a:r>
              <a:rPr lang="zh-CN" altLang="en-US" sz="2800" b="1" smtClean="0">
                <a:latin typeface="宋体" pitchFamily="2" charset="-122"/>
              </a:rPr>
              <a:t> 六七八九    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85800" y="4572000"/>
            <a:ext cx="7848600" cy="128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en-US" altLang="zh-CN" sz="2800" b="1">
                <a:ea typeface="仿宋_GB2312" pitchFamily="49" charset="-122"/>
              </a:rPr>
              <a:t>  </a:t>
            </a:r>
            <a:r>
              <a:rPr lang="zh-CN" altLang="en-US" sz="2800" b="1">
                <a:solidFill>
                  <a:srgbClr val="333399"/>
                </a:solidFill>
                <a:ea typeface="仿宋_GB2312" pitchFamily="49" charset="-122"/>
              </a:rPr>
              <a:t>所谓隐字，就是有意识地将某些字隐去，从而含蓄、巧妙地表达某种意思。</a:t>
            </a:r>
            <a:r>
              <a:rPr lang="zh-CN" altLang="en-US" sz="1800"/>
              <a:t> 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733800" y="2362200"/>
            <a:ext cx="2971800" cy="180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ea typeface="幼圆" pitchFamily="49" charset="-122"/>
              </a:rPr>
              <a:t>—— </a:t>
            </a:r>
            <a:r>
              <a:rPr lang="zh-CN" altLang="en-US" sz="2800" b="1">
                <a:ea typeface="幼圆" pitchFamily="49" charset="-122"/>
              </a:rPr>
              <a:t>没有东西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ea typeface="幼圆" pitchFamily="49" charset="-122"/>
              </a:rPr>
              <a:t>—— </a:t>
            </a:r>
            <a:r>
              <a:rPr lang="zh-CN" altLang="en-US" sz="2800" b="1">
                <a:ea typeface="幼圆" pitchFamily="49" charset="-122"/>
              </a:rPr>
              <a:t>缺一（衣）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ea typeface="幼圆" pitchFamily="49" charset="-122"/>
              </a:rPr>
              <a:t>—— </a:t>
            </a:r>
            <a:r>
              <a:rPr lang="zh-CN" altLang="en-US" sz="2800" b="1">
                <a:ea typeface="幼圆" pitchFamily="49" charset="-122"/>
              </a:rPr>
              <a:t>少十（食）</a:t>
            </a:r>
          </a:p>
        </p:txBody>
      </p:sp>
    </p:spTree>
    <p:extLst>
      <p:ext uri="{BB962C8B-B14F-4D97-AF65-F5344CB8AC3E}">
        <p14:creationId xmlns:p14="http://schemas.microsoft.com/office/powerpoint/2010/main" val="300613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 build="p"/>
      <p:bldP spid="67588" grpId="0"/>
      <p:bldP spid="675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5400" smtClean="0">
                <a:ea typeface="隶书" pitchFamily="49" charset="-122"/>
              </a:rPr>
              <a:t>同 偏 旁 部 首 联</a:t>
            </a:r>
            <a:r>
              <a:rPr lang="zh-CN" altLang="en-US" smtClean="0"/>
              <a:t>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3713" y="2492375"/>
            <a:ext cx="8158162" cy="2182813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latin typeface="宋体" pitchFamily="2" charset="-122"/>
              </a:rPr>
              <a:t>河汉汪洋，江湖滔滔波浪涌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宋体" pitchFamily="2" charset="-122"/>
              </a:rPr>
              <a:t>  雲霄雷電，霹雳震震霈雨霖 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宋体" pitchFamily="2" charset="-122"/>
              </a:rPr>
              <a:t>               </a:t>
            </a:r>
            <a:r>
              <a:rPr lang="en-US" altLang="zh-CN" b="1" smtClean="0">
                <a:latin typeface="宋体" pitchFamily="2" charset="-122"/>
              </a:rPr>
              <a:t>——</a:t>
            </a:r>
            <a:r>
              <a:rPr lang="zh-CN" altLang="en-US" b="1" smtClean="0">
                <a:latin typeface="宋体" pitchFamily="2" charset="-122"/>
              </a:rPr>
              <a:t>湖北利州天成观龙王殿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85800" y="5013325"/>
            <a:ext cx="7772400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en-US" altLang="zh-CN" sz="1800"/>
              <a:t>  </a:t>
            </a:r>
            <a:r>
              <a:rPr lang="zh-CN" altLang="en-US" sz="2800" b="1">
                <a:solidFill>
                  <a:srgbClr val="333399"/>
                </a:solidFill>
                <a:latin typeface="仿宋_GB2312" pitchFamily="49" charset="-122"/>
                <a:ea typeface="仿宋_GB2312" pitchFamily="49" charset="-122"/>
              </a:rPr>
              <a:t>经过精心构思，利用偏旁、部首相同的汉字组成的对联，称</a:t>
            </a:r>
            <a:r>
              <a:rPr lang="zh-CN" altLang="en-US" sz="2800" b="1">
                <a:solidFill>
                  <a:srgbClr val="333399"/>
                </a:solidFill>
                <a:ea typeface="仿宋_GB2312" pitchFamily="49" charset="-122"/>
              </a:rPr>
              <a:t>“</a:t>
            </a:r>
            <a:r>
              <a:rPr lang="zh-CN" altLang="en-US" sz="2800" b="1">
                <a:solidFill>
                  <a:srgbClr val="333399"/>
                </a:solidFill>
                <a:latin typeface="仿宋_GB2312" pitchFamily="49" charset="-122"/>
                <a:ea typeface="仿宋_GB2312" pitchFamily="49" charset="-122"/>
              </a:rPr>
              <a:t>同偏旁部首联</a:t>
            </a:r>
            <a:r>
              <a:rPr lang="zh-CN" altLang="en-US" sz="2800" b="1">
                <a:solidFill>
                  <a:srgbClr val="333399"/>
                </a:solidFill>
                <a:ea typeface="仿宋_GB2312" pitchFamily="49" charset="-122"/>
              </a:rPr>
              <a:t>”</a:t>
            </a:r>
            <a:r>
              <a:rPr lang="zh-CN" altLang="en-US" sz="2800" b="1">
                <a:solidFill>
                  <a:srgbClr val="333399"/>
                </a:solidFill>
                <a:latin typeface="仿宋_GB2312" pitchFamily="49" charset="-122"/>
                <a:ea typeface="仿宋_GB2312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77146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84438" y="333375"/>
            <a:ext cx="3816350" cy="1143000"/>
          </a:xfrm>
        </p:spPr>
        <p:txBody>
          <a:bodyPr/>
          <a:lstStyle/>
          <a:p>
            <a:pPr eaLnBrk="1" hangingPunct="1"/>
            <a:r>
              <a:rPr lang="zh-CN" altLang="en-US" sz="5400" smtClean="0">
                <a:latin typeface="隶书" pitchFamily="49" charset="-122"/>
                <a:ea typeface="隶书" pitchFamily="49" charset="-122"/>
              </a:rPr>
              <a:t>顶 针 联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89138"/>
            <a:ext cx="7772400" cy="27432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zh-CN" altLang="en-US" sz="2800" b="1" smtClean="0"/>
              <a:t>大肚能容，容天下难容之事。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2800" b="1" smtClean="0"/>
              <a:t>　开口常笑，笑世间可笑之人。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800" b="1" smtClean="0"/>
              <a:t>山羊上山，山碰山羊角</a:t>
            </a:r>
            <a:br>
              <a:rPr lang="zh-CN" altLang="en-US" sz="2800" b="1" smtClean="0"/>
            </a:br>
            <a:r>
              <a:rPr lang="zh-CN" altLang="en-US" sz="2800" b="1" smtClean="0"/>
              <a:t>水牛下水，水没水牛腰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762000" y="4941888"/>
            <a:ext cx="7416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Blip>
                <a:blip r:embed="rId2"/>
              </a:buBlip>
            </a:pPr>
            <a:r>
              <a:rPr lang="en-US" altLang="zh-CN" sz="3200">
                <a:ea typeface="隶书" pitchFamily="49" charset="-122"/>
              </a:rPr>
              <a:t> </a:t>
            </a:r>
            <a:r>
              <a:rPr lang="zh-CN" altLang="en-US" sz="2800" b="1">
                <a:solidFill>
                  <a:srgbClr val="333399"/>
                </a:solidFill>
                <a:ea typeface="仿宋_GB2312" pitchFamily="49" charset="-122"/>
              </a:rPr>
              <a:t>将前一个分句的句脚字，作后一个分句的句头字，使相邻的两个分句首尾相连。</a:t>
            </a:r>
          </a:p>
        </p:txBody>
      </p:sp>
    </p:spTree>
    <p:extLst>
      <p:ext uri="{BB962C8B-B14F-4D97-AF65-F5344CB8AC3E}">
        <p14:creationId xmlns:p14="http://schemas.microsoft.com/office/powerpoint/2010/main" val="10848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31" grpId="0" build="p" animBg="1"/>
      <p:bldP spid="481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5400" smtClean="0">
                <a:ea typeface="隶书" pitchFamily="49" charset="-122"/>
              </a:rPr>
              <a:t>回 文 联</a:t>
            </a:r>
            <a:r>
              <a:rPr lang="zh-CN" altLang="en-US" smtClean="0"/>
              <a:t> 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16113"/>
            <a:ext cx="8229600" cy="32004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zh-CN" altLang="en-US" sz="2800" b="1" smtClean="0">
                <a:latin typeface="宋体" pitchFamily="2" charset="-122"/>
              </a:rPr>
              <a:t>雾锁山头山锁雾。     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  天连水尾水连天。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                  </a:t>
            </a:r>
            <a:r>
              <a:rPr lang="en-US" altLang="zh-CN" sz="2800" b="1" smtClean="0">
                <a:latin typeface="宋体" pitchFamily="2" charset="-122"/>
              </a:rPr>
              <a:t>——</a:t>
            </a:r>
            <a:r>
              <a:rPr lang="zh-CN" altLang="en-US" sz="2800" b="1" smtClean="0">
                <a:latin typeface="宋体" pitchFamily="2" charset="-122"/>
              </a:rPr>
              <a:t>厦门鼓浪屿鱼腹浦联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800" b="1" smtClean="0">
                <a:latin typeface="宋体" pitchFamily="2" charset="-122"/>
              </a:rPr>
              <a:t>人过大佛寺，寺佛大过人   </a:t>
            </a:r>
            <a:r>
              <a:rPr lang="en-US" altLang="zh-CN" sz="2800" b="1" smtClean="0">
                <a:latin typeface="宋体" pitchFamily="2" charset="-122"/>
              </a:rPr>
              <a:t>(</a:t>
            </a:r>
            <a:r>
              <a:rPr lang="zh-CN" altLang="en-US" sz="2800" b="1" smtClean="0">
                <a:latin typeface="宋体" pitchFamily="2" charset="-122"/>
              </a:rPr>
              <a:t>乾 隆</a:t>
            </a:r>
            <a:r>
              <a:rPr lang="en-US" altLang="zh-CN" sz="2800" b="1" smtClean="0">
                <a:latin typeface="宋体" pitchFamily="2" charset="-122"/>
              </a:rPr>
              <a:t>)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>
                <a:latin typeface="宋体" pitchFamily="2" charset="-122"/>
              </a:rPr>
              <a:t>  </a:t>
            </a:r>
            <a:r>
              <a:rPr lang="zh-CN" altLang="en-US" sz="2800" b="1" smtClean="0">
                <a:latin typeface="宋体" pitchFamily="2" charset="-122"/>
              </a:rPr>
              <a:t>客上天然居，居然天上客   </a:t>
            </a:r>
            <a:r>
              <a:rPr lang="en-US" altLang="zh-CN" sz="2800" b="1" smtClean="0">
                <a:latin typeface="宋体" pitchFamily="2" charset="-122"/>
              </a:rPr>
              <a:t>(</a:t>
            </a:r>
            <a:r>
              <a:rPr lang="zh-CN" altLang="en-US" sz="2800" b="1" smtClean="0">
                <a:latin typeface="宋体" pitchFamily="2" charset="-122"/>
              </a:rPr>
              <a:t>纪晓岚</a:t>
            </a:r>
            <a:r>
              <a:rPr lang="en-US" altLang="zh-CN" sz="2800" b="1" smtClean="0">
                <a:latin typeface="宋体" pitchFamily="2" charset="-122"/>
              </a:rPr>
              <a:t>)   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2800" b="1" smtClean="0">
                <a:latin typeface="宋体" pitchFamily="2" charset="-122"/>
              </a:rPr>
              <a:t>                  ——</a:t>
            </a:r>
            <a:r>
              <a:rPr lang="zh-CN" altLang="en-US" sz="2800" b="1" smtClean="0">
                <a:latin typeface="宋体" pitchFamily="2" charset="-122"/>
              </a:rPr>
              <a:t>浙江新昌南明山大佛寺联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09600" y="5445125"/>
            <a:ext cx="7466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Blip>
                <a:blip r:embed="rId2"/>
              </a:buBlip>
            </a:pPr>
            <a:r>
              <a:rPr lang="zh-CN" altLang="en-US" sz="2800" b="1">
                <a:solidFill>
                  <a:srgbClr val="333399"/>
                </a:solidFill>
                <a:latin typeface="仿宋_GB2312" pitchFamily="49" charset="-122"/>
                <a:ea typeface="仿宋_GB2312" pitchFamily="49" charset="-122"/>
              </a:rPr>
              <a:t>对联的上下联各自倒读和顺读完全一样 。</a:t>
            </a:r>
          </a:p>
        </p:txBody>
      </p:sp>
    </p:spTree>
    <p:extLst>
      <p:ext uri="{BB962C8B-B14F-4D97-AF65-F5344CB8AC3E}">
        <p14:creationId xmlns:p14="http://schemas.microsoft.com/office/powerpoint/2010/main" val="367250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 build="p"/>
      <p:bldP spid="706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179457"/>
            <a:ext cx="4876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ea typeface="隶书" pitchFamily="49" charset="-122"/>
              </a:rPr>
              <a:t>其它联</a:t>
            </a:r>
            <a:r>
              <a:rPr lang="en-US" altLang="zh-CN" sz="4000" dirty="0">
                <a:solidFill>
                  <a:srgbClr val="FF0000"/>
                </a:solidFill>
                <a:ea typeface="隶书" pitchFamily="49" charset="-122"/>
              </a:rPr>
              <a:t>——</a:t>
            </a:r>
            <a:r>
              <a:rPr lang="zh-CN" altLang="en-US" sz="4000" dirty="0">
                <a:solidFill>
                  <a:srgbClr val="FF0000"/>
                </a:solidFill>
                <a:ea typeface="隶书" pitchFamily="49" charset="-122"/>
              </a:rPr>
              <a:t>谐音双关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905000" y="2286000"/>
            <a:ext cx="62484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en-US" sz="3200" b="1">
                <a:solidFill>
                  <a:srgbClr val="000000"/>
                </a:solidFill>
              </a:rPr>
              <a:t>两船并行，橹速不如帆快</a:t>
            </a:r>
            <a:br>
              <a:rPr lang="zh-CN" altLang="en-US" sz="3200" b="1">
                <a:solidFill>
                  <a:srgbClr val="000000"/>
                </a:solidFill>
              </a:rPr>
            </a:br>
            <a:r>
              <a:rPr lang="zh-CN" altLang="en-US" sz="3200" b="1">
                <a:solidFill>
                  <a:srgbClr val="000000"/>
                </a:solidFill>
              </a:rPr>
              <a:t>八音齐奏，笛清难比箫和</a:t>
            </a:r>
            <a:r>
              <a:rPr lang="zh-CN" altLang="en-US" sz="2400">
                <a:solidFill>
                  <a:srgbClr val="000000"/>
                </a:solidFill>
              </a:rPr>
              <a:t/>
            </a:r>
            <a:br>
              <a:rPr lang="zh-CN" altLang="en-US" sz="2400">
                <a:solidFill>
                  <a:srgbClr val="000000"/>
                </a:solidFill>
              </a:rPr>
            </a:b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14342" name="Picture 6" descr="F:\课件动画素材\符号类\星型类\GL_03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F:\课件动画素材\船类\B_02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1676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F:\课件动画素材\动画线条\line0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181600"/>
            <a:ext cx="48577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981200" y="3505200"/>
            <a:ext cx="647923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>
                <a:solidFill>
                  <a:srgbClr val="FF0000"/>
                </a:solidFill>
              </a:rPr>
              <a:t>「橹速」谐「鲁肃」，</a:t>
            </a:r>
            <a:br>
              <a:rPr lang="zh-CN" altLang="en-US" sz="2800" b="1" dirty="0">
                <a:solidFill>
                  <a:srgbClr val="FF0000"/>
                </a:solidFill>
              </a:rPr>
            </a:br>
            <a:r>
              <a:rPr lang="zh-CN" altLang="en-US" sz="2800" b="1" dirty="0">
                <a:solidFill>
                  <a:srgbClr val="FF0000"/>
                </a:solidFill>
              </a:rPr>
              <a:t>「帆快」谐「樊哙」。</a:t>
            </a:r>
            <a:br>
              <a:rPr lang="zh-CN" altLang="en-US" sz="2800" b="1" dirty="0">
                <a:solidFill>
                  <a:srgbClr val="FF0000"/>
                </a:solidFill>
              </a:rPr>
            </a:br>
            <a:r>
              <a:rPr lang="zh-CN" altLang="en-US" sz="2800" b="1" dirty="0">
                <a:solidFill>
                  <a:srgbClr val="FF0000"/>
                </a:solidFill>
              </a:rPr>
              <a:t>「笛清」谐「狄青」，</a:t>
            </a:r>
            <a:br>
              <a:rPr lang="zh-CN" altLang="en-US" sz="2800" b="1" dirty="0">
                <a:solidFill>
                  <a:srgbClr val="FF0000"/>
                </a:solidFill>
              </a:rPr>
            </a:br>
            <a:r>
              <a:rPr lang="zh-CN" altLang="en-US" sz="2800" b="1" dirty="0">
                <a:solidFill>
                  <a:srgbClr val="FF0000"/>
                </a:solidFill>
              </a:rPr>
              <a:t>「    箫     和    」     谐    「    萧     何  」     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3548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WordArt 2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趣联赏析</a:t>
            </a:r>
          </a:p>
        </p:txBody>
      </p:sp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539750" y="476250"/>
            <a:ext cx="8245475" cy="66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u="sng"/>
              <a:t>数 字 联</a:t>
            </a:r>
            <a:endParaRPr lang="zh-CN" altLang="en-US"/>
          </a:p>
          <a:p>
            <a:r>
              <a:rPr lang="zh-CN" altLang="en-US" sz="2800" b="0"/>
              <a:t>     我国古代对联艺术中的数字巧对，却能变化无穷，使人们 得到极大的趣意。</a:t>
            </a:r>
          </a:p>
          <a:p>
            <a:r>
              <a:rPr lang="zh-CN" altLang="en-US" sz="2800" b="0"/>
              <a:t>　</a:t>
            </a:r>
          </a:p>
          <a:p>
            <a:r>
              <a:rPr lang="zh-CN" altLang="en-US"/>
              <a:t>花甲重开 外加三七岁月</a:t>
            </a:r>
          </a:p>
          <a:p>
            <a:r>
              <a:rPr lang="zh-CN" altLang="en-US"/>
              <a:t>古稀双庆 内多一个春秋</a:t>
            </a:r>
          </a:p>
          <a:p>
            <a:endParaRPr lang="zh-CN" altLang="en-US"/>
          </a:p>
          <a:p>
            <a:r>
              <a:rPr lang="zh-CN" altLang="en-US"/>
              <a:t>取二川，排八阵，六出七擒，五丈原明灯四十九盏，一心只为酬三愿。</a:t>
            </a:r>
          </a:p>
          <a:p>
            <a:r>
              <a:rPr lang="zh-CN" altLang="en-US"/>
              <a:t>平西蜀，定南蛮，东和北拒，中军帐变卦土木金爻，水面偏能用火攻。</a:t>
            </a:r>
          </a:p>
          <a:p>
            <a:pPr algn="ctr">
              <a:spcBef>
                <a:spcPct val="50000"/>
              </a:spcBef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8867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u="sng" smtClean="0"/>
              <a:t>叠字联 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8756650" cy="4270375"/>
          </a:xfrm>
        </p:spPr>
        <p:txBody>
          <a:bodyPr/>
          <a:lstStyle/>
          <a:p>
            <a:pPr>
              <a:buFontTx/>
              <a:buNone/>
            </a:pPr>
            <a:endParaRPr lang="zh-CN" altLang="en-US" sz="2800" b="1" smtClean="0"/>
          </a:p>
          <a:p>
            <a:r>
              <a:rPr lang="zh-CN" altLang="en-US" sz="4000" b="1" smtClean="0"/>
              <a:t>水水山山处处明明秀秀      </a:t>
            </a:r>
            <a:endParaRPr lang="en-US" altLang="zh-CN" sz="4000" b="1" smtClean="0"/>
          </a:p>
          <a:p>
            <a:pPr>
              <a:buFontTx/>
              <a:buNone/>
            </a:pPr>
            <a:r>
              <a:rPr lang="zh-CN" altLang="en-US" sz="4000" b="1" smtClean="0"/>
              <a:t>   晴晴雨雨时时好好奇奇</a:t>
            </a:r>
            <a:endParaRPr lang="en-US" altLang="zh-CN" sz="4000" b="1" smtClean="0"/>
          </a:p>
          <a:p>
            <a:pPr>
              <a:buFontTx/>
              <a:buNone/>
            </a:pPr>
            <a:r>
              <a:rPr lang="en-US" altLang="zh-CN" sz="4000" b="1" smtClean="0"/>
              <a:t>                          </a:t>
            </a:r>
            <a:r>
              <a:rPr lang="zh-CN" altLang="en-US" sz="4000" b="1" smtClean="0"/>
              <a:t>（杭州西湖中山公园）</a:t>
            </a:r>
          </a:p>
          <a:p>
            <a:pPr>
              <a:buFontTx/>
              <a:buNone/>
            </a:pPr>
            <a:endParaRPr lang="zh-CN" altLang="en-US" sz="2800" b="1" smtClean="0"/>
          </a:p>
          <a:p>
            <a:endParaRPr lang="zh-CN" altLang="en-US" sz="2200" smtClean="0"/>
          </a:p>
        </p:txBody>
      </p:sp>
      <p:pic>
        <p:nvPicPr>
          <p:cNvPr id="15363" name="Picture 4" descr="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149725"/>
            <a:ext cx="5113338" cy="228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WordArt 5"/>
          <p:cNvSpPr>
            <a:spLocks noChangeArrowheads="1" noChangeShapeType="1" noTextEdit="1"/>
          </p:cNvSpPr>
          <p:nvPr/>
        </p:nvSpPr>
        <p:spPr bwMode="auto">
          <a:xfrm>
            <a:off x="755650" y="333375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趣联赏析</a:t>
            </a:r>
          </a:p>
        </p:txBody>
      </p:sp>
    </p:spTree>
    <p:extLst>
      <p:ext uri="{BB962C8B-B14F-4D97-AF65-F5344CB8AC3E}">
        <p14:creationId xmlns:p14="http://schemas.microsoft.com/office/powerpoint/2010/main" val="38435136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smtClean="0">
                <a:ea typeface="隶书" pitchFamily="49" charset="-122"/>
              </a:rPr>
              <a:t>绝对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73238"/>
            <a:ext cx="8785225" cy="781050"/>
          </a:xfrm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zh-CN" altLang="en-US" sz="3600" dirty="0" smtClean="0">
                <a:solidFill>
                  <a:schemeClr val="bg1"/>
                </a:solidFill>
                <a:ea typeface="隶书" pitchFamily="49" charset="-122"/>
              </a:rPr>
              <a:t>独特，古往今来几乎没有比较工整的对。</a:t>
            </a:r>
          </a:p>
          <a:p>
            <a:pPr eaLnBrk="1" hangingPunct="1"/>
            <a:endParaRPr lang="zh-CN" altLang="en-US" dirty="0" smtClean="0"/>
          </a:p>
          <a:p>
            <a:pPr eaLnBrk="1" hangingPunct="1"/>
            <a:endParaRPr lang="en-US" altLang="zh-CN" dirty="0" smtClean="0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3252788" y="2708275"/>
            <a:ext cx="2478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600" b="1" dirty="0"/>
              <a:t>烟锁池塘柳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79388" y="3429000"/>
            <a:ext cx="87852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/>
              <a:t>之所以成为绝对的特点：含“金木水火土五行”的偏旁。 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250825" y="5046663"/>
            <a:ext cx="889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b="1"/>
              <a:t>                        </a:t>
            </a:r>
            <a:r>
              <a:rPr lang="zh-CN" altLang="en-US" b="1"/>
              <a:t>炮镇海城楼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46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 animBg="1"/>
      <p:bldP spid="45060" grpId="0"/>
      <p:bldP spid="45062" grpId="0"/>
      <p:bldP spid="450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smtClean="0">
                <a:ea typeface="隶书" pitchFamily="49" charset="-122"/>
              </a:rPr>
              <a:t>绝对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43125"/>
            <a:ext cx="86868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mtClean="0"/>
              <a:t>            </a:t>
            </a:r>
            <a:r>
              <a:rPr lang="zh-CN" altLang="en-US" sz="3600" b="1" smtClean="0"/>
              <a:t>月照纱窗，个个孔明诸葛亮</a:t>
            </a:r>
          </a:p>
          <a:p>
            <a:pPr eaLnBrk="1" hangingPunct="1">
              <a:buFontTx/>
              <a:buNone/>
            </a:pPr>
            <a:r>
              <a:rPr lang="zh-CN" altLang="en-US" smtClean="0"/>
              <a:t>   </a:t>
            </a:r>
          </a:p>
          <a:p>
            <a:pPr eaLnBrk="1" hangingPunct="1">
              <a:buFontTx/>
              <a:buNone/>
            </a:pPr>
            <a:r>
              <a:rPr lang="zh-CN" altLang="en-US" smtClean="0"/>
              <a:t>   之所以称为绝对的特点：嵌入诸葛亮的名和字，且“葛”“格”谐音，上下联情境天衣无缝 </a:t>
            </a:r>
          </a:p>
          <a:p>
            <a:pPr eaLnBrk="1" hangingPunct="1">
              <a:buFontTx/>
              <a:buNone/>
            </a:pPr>
            <a:r>
              <a:rPr lang="zh-CN" altLang="en-US" smtClean="0"/>
              <a:t>                   </a:t>
            </a:r>
          </a:p>
          <a:p>
            <a:pPr eaLnBrk="1" hangingPunct="1">
              <a:buFontTx/>
              <a:buNone/>
            </a:pPr>
            <a:r>
              <a:rPr lang="zh-CN" altLang="en-US" smtClean="0"/>
              <a:t>            </a:t>
            </a:r>
            <a:r>
              <a:rPr lang="zh-CN" altLang="en-US" sz="3600" b="1" smtClean="0"/>
              <a:t>风送幽香，郁郁婉华梅兰芳</a:t>
            </a:r>
            <a:endParaRPr lang="zh-CN" altLang="en-US" b="1" smtClean="0"/>
          </a:p>
        </p:txBody>
      </p:sp>
    </p:spTree>
    <p:extLst>
      <p:ext uri="{BB962C8B-B14F-4D97-AF65-F5344CB8AC3E}">
        <p14:creationId xmlns:p14="http://schemas.microsoft.com/office/powerpoint/2010/main" val="321953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福 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12192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1" name="Picture 3" descr="春 炮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72231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2" name="Picture 4" descr="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836613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3" name="Picture 5" descr="灯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590800"/>
            <a:ext cx="7778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4" name="Picture 6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5" name="Picture 7" descr="烟花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177" name="WordArt 9">
            <a:hlinkClick r:id="rId7" action="ppaction://hlinkfile"/>
          </p:cNvPr>
          <p:cNvSpPr>
            <a:spLocks noChangeArrowheads="1" noChangeShapeType="1" noTextEdit="1"/>
          </p:cNvSpPr>
          <p:nvPr/>
        </p:nvSpPr>
        <p:spPr bwMode="auto">
          <a:xfrm>
            <a:off x="1908175" y="2276475"/>
            <a:ext cx="5041900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牛刀小试</a:t>
            </a:r>
          </a:p>
        </p:txBody>
      </p:sp>
    </p:spTree>
    <p:extLst>
      <p:ext uri="{BB962C8B-B14F-4D97-AF65-F5344CB8AC3E}">
        <p14:creationId xmlns:p14="http://schemas.microsoft.com/office/powerpoint/2010/main" val="228209888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6350"/>
            <a:ext cx="9251950" cy="666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文本框 1"/>
          <p:cNvSpPr txBox="1">
            <a:spLocks noChangeArrowheads="1"/>
          </p:cNvSpPr>
          <p:nvPr/>
        </p:nvSpPr>
        <p:spPr bwMode="auto">
          <a:xfrm>
            <a:off x="1042988" y="1773238"/>
            <a:ext cx="7885112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/>
              <a:t>① </a:t>
            </a:r>
            <a:r>
              <a:rPr lang="zh-CN" altLang="zh-CN" sz="2800" b="1"/>
              <a:t>东风吹出千山绿，春雨洒来万象新</a:t>
            </a:r>
            <a:r>
              <a:rPr lang="en-US" altLang="zh-CN" sz="2800" b="1"/>
              <a:t>            </a:t>
            </a:r>
            <a:r>
              <a:rPr lang="zh-CN" altLang="zh-CN" sz="2800" b="1"/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       </a:t>
            </a:r>
            <a:r>
              <a:rPr lang="zh-CN" altLang="zh-CN" sz="2800" b="1"/>
              <a:t>）</a:t>
            </a:r>
          </a:p>
          <a:p>
            <a:pPr eaLnBrk="1" hangingPunct="1"/>
            <a:r>
              <a:rPr lang="en-US" altLang="zh-CN" sz="2800" b="1"/>
              <a:t>② </a:t>
            </a:r>
            <a:r>
              <a:rPr lang="zh-CN" altLang="en-US" sz="2800" b="1"/>
              <a:t>鹤驾已随云影杳，鹃声犹带月光寒            </a:t>
            </a:r>
            <a:r>
              <a:rPr lang="zh-CN" altLang="zh-CN" sz="2800" b="1"/>
              <a:t>（</a:t>
            </a:r>
            <a:r>
              <a:rPr lang="en-US" altLang="zh-CN" sz="2800" b="1"/>
              <a:t>       </a:t>
            </a:r>
            <a:r>
              <a:rPr lang="zh-CN" altLang="zh-CN" sz="2800" b="1"/>
              <a:t>）</a:t>
            </a:r>
          </a:p>
          <a:p>
            <a:pPr eaLnBrk="1" hangingPunct="1"/>
            <a:r>
              <a:rPr lang="en-US" altLang="zh-CN" sz="2800" b="1"/>
              <a:t>③ </a:t>
            </a:r>
            <a:r>
              <a:rPr lang="zh-CN" altLang="zh-CN" sz="2800" b="1"/>
              <a:t>远求海外珍藏本，快读人间未见书</a:t>
            </a:r>
            <a:r>
              <a:rPr lang="en-US" altLang="zh-CN" sz="2800" b="1"/>
              <a:t>            </a:t>
            </a:r>
            <a:r>
              <a:rPr lang="zh-CN" altLang="zh-CN" sz="2800" b="1"/>
              <a:t>（</a:t>
            </a:r>
            <a:r>
              <a:rPr lang="en-US" altLang="zh-CN" sz="2800" b="1"/>
              <a:t>       </a:t>
            </a:r>
            <a:r>
              <a:rPr lang="zh-CN" altLang="zh-CN" sz="2800" b="1"/>
              <a:t>）</a:t>
            </a:r>
          </a:p>
          <a:p>
            <a:pPr eaLnBrk="1" hangingPunct="1"/>
            <a:r>
              <a:rPr lang="en-US" altLang="zh-CN" sz="2800" b="1"/>
              <a:t>④ </a:t>
            </a:r>
            <a:r>
              <a:rPr lang="zh-CN" altLang="zh-CN" sz="2800" b="1"/>
              <a:t>海枯石烂同心永结，地阔天高比翼齐飞</a:t>
            </a:r>
            <a:r>
              <a:rPr lang="en-US" altLang="zh-CN" sz="2800" b="1"/>
              <a:t>   </a:t>
            </a:r>
            <a:r>
              <a:rPr lang="zh-CN" altLang="zh-CN" sz="2800" b="1"/>
              <a:t>（</a:t>
            </a:r>
            <a:r>
              <a:rPr lang="en-US" altLang="zh-CN" sz="2800" b="1"/>
              <a:t>       </a:t>
            </a:r>
            <a:r>
              <a:rPr lang="zh-CN" altLang="zh-CN" sz="2800" b="1"/>
              <a:t>）</a:t>
            </a:r>
          </a:p>
          <a:p>
            <a:pPr eaLnBrk="1" hangingPunct="1"/>
            <a:endParaRPr lang="en-US" altLang="zh-CN" sz="2800" b="1"/>
          </a:p>
          <a:p>
            <a:pPr eaLnBrk="1" hangingPunct="1"/>
            <a:r>
              <a:rPr lang="en-US" altLang="zh-CN" sz="2800" b="1"/>
              <a:t> A</a:t>
            </a:r>
            <a:r>
              <a:rPr lang="zh-CN" altLang="zh-CN" sz="2800" b="1"/>
              <a:t>．春联</a:t>
            </a:r>
            <a:r>
              <a:rPr lang="en-US" altLang="zh-CN" sz="2800" b="1"/>
              <a:t>    B</a:t>
            </a:r>
            <a:r>
              <a:rPr lang="zh-CN" altLang="zh-CN" sz="2800" b="1"/>
              <a:t>．婚联</a:t>
            </a:r>
            <a:r>
              <a:rPr lang="en-US" altLang="zh-CN" sz="2800" b="1"/>
              <a:t>    C</a:t>
            </a:r>
            <a:r>
              <a:rPr lang="zh-CN" altLang="zh-CN" sz="2800" b="1"/>
              <a:t>．挽联</a:t>
            </a:r>
            <a:r>
              <a:rPr lang="en-US" altLang="zh-CN" sz="2800" b="1"/>
              <a:t>    D</a:t>
            </a:r>
            <a:r>
              <a:rPr lang="zh-CN" altLang="zh-CN" sz="2800" b="1"/>
              <a:t>．行业联</a:t>
            </a:r>
          </a:p>
        </p:txBody>
      </p:sp>
      <p:sp>
        <p:nvSpPr>
          <p:cNvPr id="21507" name="文本框 2"/>
          <p:cNvSpPr txBox="1">
            <a:spLocks noChangeArrowheads="1"/>
          </p:cNvSpPr>
          <p:nvPr/>
        </p:nvSpPr>
        <p:spPr bwMode="auto">
          <a:xfrm>
            <a:off x="14288" y="584199"/>
            <a:ext cx="94542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600" b="1" dirty="0" smtClean="0">
                <a:latin typeface="Arial" pitchFamily="34" charset="0"/>
              </a:rPr>
              <a:t>给</a:t>
            </a:r>
            <a:r>
              <a:rPr lang="zh-CN" altLang="zh-CN" sz="3600" b="1" dirty="0">
                <a:latin typeface="Arial" pitchFamily="34" charset="0"/>
              </a:rPr>
              <a:t>下列对联归类，把相应的序号填在括号里</a:t>
            </a:r>
            <a:r>
              <a:rPr lang="zh-CN" altLang="en-US" sz="3600" b="1" dirty="0">
                <a:latin typeface="Arial" pitchFamily="34" charset="0"/>
              </a:rPr>
              <a:t>。</a:t>
            </a:r>
            <a:endParaRPr lang="zh-CN" altLang="en-US" sz="3600" dirty="0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291513" y="2233613"/>
            <a:ext cx="3476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</a:rPr>
              <a:t>C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8355013" y="3101975"/>
            <a:ext cx="350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</a:rPr>
              <a:t>B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8280400" y="26400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</a:rPr>
              <a:t>D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8280400" y="1773238"/>
            <a:ext cx="3587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</a:rPr>
              <a:t>A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2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2"/>
          <p:cNvSpPr txBox="1">
            <a:spLocks noChangeArrowheads="1"/>
          </p:cNvSpPr>
          <p:nvPr/>
        </p:nvSpPr>
        <p:spPr bwMode="auto">
          <a:xfrm>
            <a:off x="574675" y="620713"/>
            <a:ext cx="8101013" cy="3451225"/>
          </a:xfrm>
          <a:prstGeom prst="rect">
            <a:avLst/>
          </a:prstGeom>
          <a:noFill/>
          <a:ln w="9525">
            <a:solidFill>
              <a:srgbClr val="33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 smtClean="0">
                <a:latin typeface="黑体" pitchFamily="2" charset="-122"/>
                <a:ea typeface="黑体" pitchFamily="2" charset="-122"/>
              </a:rPr>
              <a:t>请</a:t>
            </a:r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选择一副更恰当的寿联</a:t>
            </a:r>
            <a:endParaRPr kumimoji="0" lang="zh-CN" altLang="en-US" sz="4400" b="1" dirty="0">
              <a:latin typeface="黑体" pitchFamily="2" charset="-122"/>
              <a:ea typeface="黑体" pitchFamily="2" charset="-122"/>
            </a:endParaRPr>
          </a:p>
          <a:p>
            <a:r>
              <a:rPr kumimoji="0" lang="zh-CN" altLang="en-US" sz="4400" b="1" dirty="0">
                <a:latin typeface="黑体" pitchFamily="2" charset="-122"/>
                <a:ea typeface="黑体" pitchFamily="2" charset="-122"/>
              </a:rPr>
              <a:t>①</a:t>
            </a:r>
            <a:r>
              <a:rPr kumimoji="0" lang="zh-CN" altLang="en-US" sz="4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上联：</a:t>
            </a:r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福如东海长流水</a:t>
            </a:r>
            <a:endParaRPr kumimoji="0" lang="zh-CN" altLang="en-US" sz="4400" b="1" dirty="0">
              <a:latin typeface="黑体" pitchFamily="2" charset="-122"/>
              <a:ea typeface="黑体" pitchFamily="2" charset="-122"/>
            </a:endParaRPr>
          </a:p>
          <a:p>
            <a:r>
              <a:rPr kumimoji="0" lang="zh-CN" altLang="en-US" sz="4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下联：</a:t>
            </a:r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寿比南山不老松</a:t>
            </a:r>
            <a:endParaRPr kumimoji="0" lang="zh-CN" altLang="en-US" sz="4400" b="1" dirty="0">
              <a:latin typeface="黑体" pitchFamily="2" charset="-122"/>
              <a:ea typeface="黑体" pitchFamily="2" charset="-122"/>
            </a:endParaRPr>
          </a:p>
          <a:p>
            <a:r>
              <a:rPr kumimoji="0" lang="zh-CN" altLang="en-US" sz="4400" b="1" dirty="0">
                <a:latin typeface="黑体" pitchFamily="2" charset="-122"/>
                <a:ea typeface="黑体" pitchFamily="2" charset="-122"/>
              </a:rPr>
              <a:t>②</a:t>
            </a:r>
            <a:r>
              <a:rPr kumimoji="0" lang="zh-CN" altLang="en-US" sz="4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上联：</a:t>
            </a:r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福如东海水长流</a:t>
            </a:r>
          </a:p>
          <a:p>
            <a:r>
              <a:rPr kumimoji="0" lang="zh-CN" altLang="en-US" sz="4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下联：</a:t>
            </a:r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寿比南山松不老</a:t>
            </a:r>
            <a:endParaRPr kumimoji="0" lang="zh-CN" altLang="en-US" sz="4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4628" name="AutoShape 4"/>
          <p:cNvSpPr>
            <a:spLocks noChangeArrowheads="1"/>
          </p:cNvSpPr>
          <p:nvPr/>
        </p:nvSpPr>
        <p:spPr bwMode="auto">
          <a:xfrm>
            <a:off x="4643438" y="4365625"/>
            <a:ext cx="4500562" cy="1943100"/>
          </a:xfrm>
          <a:prstGeom prst="cloudCallout">
            <a:avLst>
              <a:gd name="adj1" fmla="val -72856"/>
              <a:gd name="adj2" fmla="val -6192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 sz="4000" b="1" dirty="0">
                <a:solidFill>
                  <a:schemeClr val="bg1"/>
                </a:solidFill>
                <a:latin typeface="Arial" charset="0"/>
                <a:ea typeface="黑体" pitchFamily="2" charset="-122"/>
              </a:rPr>
              <a:t>平仄相谐</a:t>
            </a:r>
          </a:p>
          <a:p>
            <a:r>
              <a:rPr lang="zh-CN" altLang="en-US" sz="4000" b="1" dirty="0">
                <a:solidFill>
                  <a:schemeClr val="bg1"/>
                </a:solidFill>
                <a:latin typeface="Arial" charset="0"/>
                <a:ea typeface="黑体" pitchFamily="2" charset="-122"/>
              </a:rPr>
              <a:t>（仄起平收）</a:t>
            </a:r>
          </a:p>
        </p:txBody>
      </p:sp>
      <p:sp>
        <p:nvSpPr>
          <p:cNvPr id="2" name="矩形 1"/>
          <p:cNvSpPr/>
          <p:nvPr/>
        </p:nvSpPr>
        <p:spPr>
          <a:xfrm>
            <a:off x="7596336" y="1412776"/>
            <a:ext cx="11112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①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2616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 animBg="1"/>
      <p:bldP spid="1546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Text Box 2"/>
          <p:cNvSpPr txBox="1">
            <a:spLocks noChangeArrowheads="1"/>
          </p:cNvSpPr>
          <p:nvPr/>
        </p:nvSpPr>
        <p:spPr bwMode="auto">
          <a:xfrm>
            <a:off x="468313" y="1772816"/>
            <a:ext cx="8569325" cy="1938992"/>
          </a:xfrm>
          <a:prstGeom prst="rect">
            <a:avLst/>
          </a:prstGeom>
          <a:noFill/>
          <a:ln w="9525">
            <a:solidFill>
              <a:srgbClr val="33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4000" b="1" dirty="0" smtClean="0">
                <a:latin typeface="黑体" pitchFamily="2" charset="-122"/>
                <a:ea typeface="黑体" pitchFamily="2" charset="-122"/>
              </a:rPr>
              <a:t>删改</a:t>
            </a:r>
            <a:r>
              <a:rPr kumimoji="0" lang="zh-CN" altLang="en-US" sz="4000" b="1" dirty="0">
                <a:latin typeface="黑体" pitchFamily="2" charset="-122"/>
                <a:ea typeface="黑体" pitchFamily="2" charset="-122"/>
              </a:rPr>
              <a:t>下列对联的下联，使之对仗工整。</a:t>
            </a:r>
          </a:p>
          <a:p>
            <a:r>
              <a:rPr kumimoji="0" lang="zh-CN" altLang="en-US" sz="40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上联：</a:t>
            </a:r>
            <a:r>
              <a:rPr lang="zh-CN" altLang="en-US" sz="4000" b="1" dirty="0">
                <a:ea typeface="黑体" pitchFamily="2" charset="-122"/>
              </a:rPr>
              <a:t>荔枝龙眼木瓜，皆是岭南佳果</a:t>
            </a:r>
            <a:r>
              <a:rPr kumimoji="0" lang="zh-CN" altLang="en-US" sz="40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下联：</a:t>
            </a:r>
            <a:r>
              <a:rPr lang="zh-CN" altLang="en-US" sz="4000" b="1" dirty="0">
                <a:ea typeface="黑体" pitchFamily="2" charset="-122"/>
              </a:rPr>
              <a:t>丹霞西樵鼎湖，全是广东名山</a:t>
            </a:r>
          </a:p>
        </p:txBody>
      </p:sp>
      <p:sp>
        <p:nvSpPr>
          <p:cNvPr id="152579" name="Text Box 3"/>
          <p:cNvSpPr txBox="1">
            <a:spLocks noChangeArrowheads="1"/>
          </p:cNvSpPr>
          <p:nvPr/>
        </p:nvSpPr>
        <p:spPr bwMode="auto">
          <a:xfrm>
            <a:off x="468313" y="4005263"/>
            <a:ext cx="8280400" cy="1320800"/>
          </a:xfrm>
          <a:prstGeom prst="rect">
            <a:avLst/>
          </a:prstGeom>
          <a:solidFill>
            <a:srgbClr val="0000FF"/>
          </a:solidFill>
          <a:ln w="9525">
            <a:solidFill>
              <a:srgbClr val="33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40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改后下联：</a:t>
            </a:r>
          </a:p>
          <a:p>
            <a:r>
              <a:rPr lang="zh-CN" altLang="en-US" sz="4000" b="1">
                <a:solidFill>
                  <a:schemeClr val="bg1"/>
                </a:solidFill>
                <a:ea typeface="黑体" pitchFamily="2" charset="-122"/>
              </a:rPr>
              <a:t>          丹霞西樵鼎湖，全</a:t>
            </a:r>
            <a:r>
              <a:rPr lang="zh-CN" altLang="en-US" sz="4000" b="1">
                <a:solidFill>
                  <a:srgbClr val="FF3300"/>
                </a:solidFill>
                <a:ea typeface="黑体" pitchFamily="2" charset="-122"/>
              </a:rPr>
              <a:t>为</a:t>
            </a:r>
            <a:r>
              <a:rPr lang="zh-CN" altLang="en-US" sz="4000" b="1">
                <a:solidFill>
                  <a:schemeClr val="bg1"/>
                </a:solidFill>
                <a:ea typeface="黑体" pitchFamily="2" charset="-122"/>
              </a:rPr>
              <a:t>广东名山</a:t>
            </a:r>
          </a:p>
        </p:txBody>
      </p:sp>
      <p:sp>
        <p:nvSpPr>
          <p:cNvPr id="152580" name="AutoShape 4"/>
          <p:cNvSpPr>
            <a:spLocks noChangeArrowheads="1"/>
          </p:cNvSpPr>
          <p:nvPr/>
        </p:nvSpPr>
        <p:spPr bwMode="auto">
          <a:xfrm>
            <a:off x="5651500" y="5516563"/>
            <a:ext cx="3492500" cy="1152525"/>
          </a:xfrm>
          <a:prstGeom prst="cloudCallout">
            <a:avLst>
              <a:gd name="adj1" fmla="val -98046"/>
              <a:gd name="adj2" fmla="val -7011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 sz="4000" b="1" dirty="0">
                <a:solidFill>
                  <a:schemeClr val="bg1"/>
                </a:solidFill>
                <a:latin typeface="Arial" charset="0"/>
                <a:ea typeface="黑体" pitchFamily="2" charset="-122"/>
              </a:rPr>
              <a:t>文字相别</a:t>
            </a:r>
          </a:p>
        </p:txBody>
      </p:sp>
    </p:spTree>
    <p:extLst>
      <p:ext uri="{BB962C8B-B14F-4D97-AF65-F5344CB8AC3E}">
        <p14:creationId xmlns:p14="http://schemas.microsoft.com/office/powerpoint/2010/main" val="36822062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 animBg="1"/>
      <p:bldP spid="152579" grpId="0" animBg="1"/>
      <p:bldP spid="15258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84213" y="476250"/>
            <a:ext cx="7826375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/>
              <a:t>请为“梨花院落溶溶月”对出下联，</a:t>
            </a:r>
          </a:p>
          <a:p>
            <a:r>
              <a:rPr lang="zh-CN" altLang="en-US" sz="4000" b="1"/>
              <a:t>最好的一项是（       ）</a:t>
            </a:r>
          </a:p>
          <a:p>
            <a:endParaRPr lang="zh-CN" altLang="en-US" sz="4000" b="1"/>
          </a:p>
          <a:p>
            <a:r>
              <a:rPr lang="zh-CN" altLang="en-US" sz="4000" b="1"/>
              <a:t>    </a:t>
            </a:r>
            <a:r>
              <a:rPr lang="en-US" sz="4000" b="1"/>
              <a:t>A. </a:t>
            </a:r>
            <a:r>
              <a:rPr lang="zh-CN" altLang="en-US" sz="4000" b="1"/>
              <a:t>柳絮池塘淡淡风           </a:t>
            </a:r>
          </a:p>
          <a:p>
            <a:r>
              <a:rPr lang="zh-CN" altLang="en-US" sz="4000" b="1"/>
              <a:t>    </a:t>
            </a:r>
            <a:r>
              <a:rPr lang="en-US" sz="4000" b="1"/>
              <a:t>B. </a:t>
            </a:r>
            <a:r>
              <a:rPr lang="zh-CN" altLang="en-US" sz="4000" b="1"/>
              <a:t>榆荚临窗片片雪 </a:t>
            </a:r>
          </a:p>
          <a:p>
            <a:r>
              <a:rPr lang="zh-CN" altLang="en-US" sz="4000" b="1"/>
              <a:t>    </a:t>
            </a:r>
            <a:r>
              <a:rPr lang="en-US" sz="4000" b="1"/>
              <a:t>C. </a:t>
            </a:r>
            <a:r>
              <a:rPr lang="zh-CN" altLang="en-US" sz="4000" b="1"/>
              <a:t>带水芙蓉点点雨            </a:t>
            </a:r>
          </a:p>
          <a:p>
            <a:r>
              <a:rPr lang="zh-CN" altLang="en-US" sz="4000" b="1"/>
              <a:t>    </a:t>
            </a:r>
            <a:r>
              <a:rPr lang="en-US" sz="4000" b="1"/>
              <a:t>D. </a:t>
            </a:r>
            <a:r>
              <a:rPr lang="zh-CN" altLang="en-US" sz="4000" b="1"/>
              <a:t>丁香初绽悠</a:t>
            </a:r>
            <a:r>
              <a:rPr lang="zh-CN" altLang="en-US" sz="4000" b="1">
                <a:ea typeface="PMingLiU" pitchFamily="18" charset="-120"/>
              </a:rPr>
              <a:t>悠云</a:t>
            </a:r>
            <a:r>
              <a:rPr lang="zh-CN" altLang="en-US" sz="4000" b="1"/>
              <a:t> 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4500563" y="1052513"/>
            <a:ext cx="6794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5400" b="1">
                <a:solidFill>
                  <a:srgbClr val="FF3300"/>
                </a:solidFill>
              </a:rPr>
              <a:t>A</a:t>
            </a:r>
          </a:p>
        </p:txBody>
      </p:sp>
      <p:sp>
        <p:nvSpPr>
          <p:cNvPr id="62471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0400" y="5994400"/>
            <a:ext cx="863600" cy="863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27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98425"/>
            <a:ext cx="9288463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文本框 1"/>
          <p:cNvSpPr txBox="1">
            <a:spLocks noChangeArrowheads="1"/>
          </p:cNvSpPr>
          <p:nvPr/>
        </p:nvSpPr>
        <p:spPr bwMode="auto">
          <a:xfrm>
            <a:off x="1187450" y="544513"/>
            <a:ext cx="67691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Arial" pitchFamily="34" charset="0"/>
              </a:rPr>
              <a:t>请</a:t>
            </a:r>
            <a:r>
              <a:rPr lang="zh-CN" altLang="en-US" sz="2800" b="1" dirty="0">
                <a:latin typeface="Arial" pitchFamily="34" charset="0"/>
              </a:rPr>
              <a:t>把完全混乱的八条字幅配对成四副对联</a:t>
            </a:r>
            <a:endParaRPr lang="zh-CN" altLang="en-US" sz="2800" dirty="0"/>
          </a:p>
        </p:txBody>
      </p:sp>
      <p:sp>
        <p:nvSpPr>
          <p:cNvPr id="20483" name="文本框 2"/>
          <p:cNvSpPr txBox="1">
            <a:spLocks noChangeArrowheads="1"/>
          </p:cNvSpPr>
          <p:nvPr/>
        </p:nvSpPr>
        <p:spPr bwMode="auto">
          <a:xfrm>
            <a:off x="942975" y="1579563"/>
            <a:ext cx="39608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800" b="1">
                <a:latin typeface="Arial" pitchFamily="34" charset="0"/>
              </a:rPr>
              <a:t>①</a:t>
            </a:r>
            <a:r>
              <a:rPr lang="zh-CN" altLang="en-US" sz="2800" b="1">
                <a:latin typeface="Arial" pitchFamily="34" charset="0"/>
              </a:rPr>
              <a:t>绿竹别具三分景 </a:t>
            </a:r>
          </a:p>
        </p:txBody>
      </p:sp>
      <p:sp>
        <p:nvSpPr>
          <p:cNvPr id="20484" name="文本框 3"/>
          <p:cNvSpPr txBox="1">
            <a:spLocks noChangeArrowheads="1"/>
          </p:cNvSpPr>
          <p:nvPr/>
        </p:nvSpPr>
        <p:spPr bwMode="auto">
          <a:xfrm>
            <a:off x="942975" y="2208213"/>
            <a:ext cx="32273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800" b="1">
                <a:latin typeface="Arial" pitchFamily="34" charset="0"/>
              </a:rPr>
              <a:t>②</a:t>
            </a:r>
            <a:r>
              <a:rPr lang="zh-CN" altLang="en-US" sz="2800" b="1">
                <a:latin typeface="Arial" pitchFamily="34" charset="0"/>
              </a:rPr>
              <a:t>板凳要坐十年冷</a:t>
            </a:r>
          </a:p>
        </p:txBody>
      </p:sp>
      <p:sp>
        <p:nvSpPr>
          <p:cNvPr id="20485" name="文本框 5"/>
          <p:cNvSpPr txBox="1">
            <a:spLocks noChangeArrowheads="1"/>
          </p:cNvSpPr>
          <p:nvPr/>
        </p:nvSpPr>
        <p:spPr bwMode="auto">
          <a:xfrm>
            <a:off x="942975" y="2895600"/>
            <a:ext cx="360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800" b="1">
                <a:latin typeface="Arial" pitchFamily="34" charset="0"/>
              </a:rPr>
              <a:t>③</a:t>
            </a:r>
            <a:r>
              <a:rPr lang="zh-CN" altLang="en-US" sz="2800" b="1">
                <a:latin typeface="Arial" pitchFamily="34" charset="0"/>
              </a:rPr>
              <a:t>芳草春来依旧绿</a:t>
            </a:r>
          </a:p>
        </p:txBody>
      </p:sp>
      <p:sp>
        <p:nvSpPr>
          <p:cNvPr id="20486" name="文本框 6"/>
          <p:cNvSpPr txBox="1">
            <a:spLocks noChangeArrowheads="1"/>
          </p:cNvSpPr>
          <p:nvPr/>
        </p:nvSpPr>
        <p:spPr bwMode="auto">
          <a:xfrm>
            <a:off x="979488" y="3594100"/>
            <a:ext cx="35369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800" b="1">
                <a:latin typeface="Arial" pitchFamily="34" charset="0"/>
              </a:rPr>
              <a:t>④</a:t>
            </a:r>
            <a:r>
              <a:rPr lang="zh-CN" altLang="en-US" sz="2800" b="1">
                <a:latin typeface="Arial" pitchFamily="34" charset="0"/>
              </a:rPr>
              <a:t>有关国家书常读</a:t>
            </a:r>
          </a:p>
        </p:txBody>
      </p:sp>
      <p:sp>
        <p:nvSpPr>
          <p:cNvPr id="20487" name="文本框 7"/>
          <p:cNvSpPr txBox="1">
            <a:spLocks noChangeArrowheads="1"/>
          </p:cNvSpPr>
          <p:nvPr/>
        </p:nvSpPr>
        <p:spPr bwMode="auto">
          <a:xfrm>
            <a:off x="5543550" y="1363663"/>
            <a:ext cx="360045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Arial" pitchFamily="34" charset="0"/>
              </a:rPr>
              <a:t>⑤无益身心事莫为</a:t>
            </a:r>
          </a:p>
          <a:p>
            <a:pPr eaLnBrk="1" hangingPunct="1"/>
            <a:endParaRPr lang="zh-CN" altLang="en-US" sz="2800" b="1">
              <a:latin typeface="Arial" pitchFamily="34" charset="0"/>
            </a:endParaRPr>
          </a:p>
          <a:p>
            <a:pPr eaLnBrk="1" hangingPunct="1"/>
            <a:r>
              <a:rPr lang="zh-CN" altLang="en-US" sz="2800" b="1">
                <a:latin typeface="Arial" pitchFamily="34" charset="0"/>
              </a:rPr>
              <a:t>⑥梅花冬到自然红</a:t>
            </a:r>
          </a:p>
          <a:p>
            <a:pPr eaLnBrk="1" hangingPunct="1"/>
            <a:endParaRPr lang="zh-CN" altLang="en-US" sz="2800" b="1">
              <a:latin typeface="Arial" pitchFamily="34" charset="0"/>
            </a:endParaRPr>
          </a:p>
          <a:p>
            <a:pPr eaLnBrk="1" hangingPunct="1"/>
            <a:r>
              <a:rPr lang="zh-CN" altLang="en-US" sz="2800" b="1">
                <a:latin typeface="Arial" pitchFamily="34" charset="0"/>
              </a:rPr>
              <a:t>⑦文章不写半句空 </a:t>
            </a:r>
          </a:p>
          <a:p>
            <a:pPr eaLnBrk="1" hangingPunct="1"/>
            <a:endParaRPr lang="zh-CN" altLang="en-US" sz="2800" b="1">
              <a:latin typeface="Arial" pitchFamily="34" charset="0"/>
            </a:endParaRPr>
          </a:p>
          <a:p>
            <a:pPr eaLnBrk="1" hangingPunct="1"/>
            <a:r>
              <a:rPr lang="zh-CN" altLang="en-US" sz="2800" b="1">
                <a:latin typeface="Arial" pitchFamily="34" charset="0"/>
              </a:rPr>
              <a:t>⑧红梅正报万家春</a:t>
            </a:r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3924300" y="1790700"/>
            <a:ext cx="1619250" cy="22542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>
            <a:off x="3959225" y="2476500"/>
            <a:ext cx="1727200" cy="7207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V="1">
            <a:off x="4067175" y="2565400"/>
            <a:ext cx="1512888" cy="5413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3"/>
          <p:cNvSpPr>
            <a:spLocks noChangeShapeType="1"/>
          </p:cNvSpPr>
          <p:nvPr/>
        </p:nvSpPr>
        <p:spPr bwMode="auto">
          <a:xfrm flipH="1">
            <a:off x="3994150" y="1884363"/>
            <a:ext cx="1568450" cy="190341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6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  <p:bldP spid="20487" grpId="0"/>
      <p:bldP spid="9" grpId="0" animBg="1"/>
      <p:bldP spid="10" grpId="0" animBg="1"/>
      <p:bldP spid="11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bei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79388" y="987425"/>
            <a:ext cx="8820150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>
              <a:lnSpc>
                <a:spcPct val="85000"/>
              </a:lnSpc>
              <a:spcBef>
                <a:spcPct val="15000"/>
              </a:spcBef>
            </a:pPr>
            <a:r>
              <a:rPr lang="en-US" altLang="zh-CN">
                <a:solidFill>
                  <a:srgbClr val="000000"/>
                </a:solidFill>
                <a:ea typeface="楷体" pitchFamily="49" charset="-122"/>
              </a:rPr>
              <a:t>        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南京名园瞻园中有一副对联，其下联的</a:t>
            </a:r>
            <a:r>
              <a:rPr lang="zh-CN" altLang="en-US">
                <a:solidFill>
                  <a:srgbClr val="3366FF"/>
                </a:solidFill>
                <a:ea typeface="楷体" pitchFamily="49" charset="-122"/>
              </a:rPr>
              <a:t>句序、结构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已被打乱，请根据所给出的上联进行适当的调整。    </a:t>
            </a:r>
          </a:p>
          <a:p>
            <a:pPr algn="just">
              <a:lnSpc>
                <a:spcPct val="85000"/>
              </a:lnSpc>
              <a:spcBef>
                <a:spcPct val="15000"/>
              </a:spcBef>
            </a:pPr>
            <a:r>
              <a:rPr lang="zh-CN" altLang="en-US">
                <a:solidFill>
                  <a:srgbClr val="0000FF"/>
                </a:solidFill>
                <a:ea typeface="楷体" pitchFamily="49" charset="-122"/>
              </a:rPr>
              <a:t>       上联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：大江东去，浪淘尽千古英雄，问楼外青山，山外白云．何处是唐宫汉阙</a:t>
            </a:r>
            <a:r>
              <a:rPr lang="en-US" altLang="zh-CN">
                <a:solidFill>
                  <a:srgbClr val="000000"/>
                </a:solidFill>
                <a:ea typeface="楷体" pitchFamily="49" charset="-122"/>
              </a:rPr>
              <a:t>?</a:t>
            </a:r>
          </a:p>
          <a:p>
            <a:pPr algn="just">
              <a:lnSpc>
                <a:spcPct val="85000"/>
              </a:lnSpc>
              <a:spcBef>
                <a:spcPct val="15000"/>
              </a:spcBef>
            </a:pPr>
            <a:r>
              <a:rPr lang="en-US" altLang="zh-CN">
                <a:solidFill>
                  <a:srgbClr val="0000FF"/>
                </a:solidFill>
                <a:ea typeface="楷体" pitchFamily="49" charset="-122"/>
              </a:rPr>
              <a:t>       </a:t>
            </a:r>
            <a:r>
              <a:rPr lang="zh-CN" altLang="en-US">
                <a:solidFill>
                  <a:srgbClr val="0000FF"/>
                </a:solidFill>
                <a:ea typeface="楷体" pitchFamily="49" charset="-122"/>
              </a:rPr>
              <a:t>下联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：</a:t>
            </a:r>
            <a:r>
              <a:rPr lang="zh-CN" altLang="en-US">
                <a:solidFill>
                  <a:srgbClr val="000000"/>
                </a:solidFill>
              </a:rPr>
              <a:t>树边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红雨，小苑西回，</a:t>
            </a:r>
            <a:r>
              <a:rPr lang="zh-CN" altLang="en-US">
                <a:solidFill>
                  <a:srgbClr val="000000"/>
                </a:solidFill>
              </a:rPr>
              <a:t>莺唤起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一庭佳丽，看池边绿树，此间有尧天舜日。 </a:t>
            </a:r>
            <a:r>
              <a:rPr lang="en-US" altLang="zh-CN">
                <a:solidFill>
                  <a:srgbClr val="000000"/>
                </a:solidFill>
                <a:ea typeface="楷体" pitchFamily="49" charset="-122"/>
              </a:rPr>
              <a:t>(</a:t>
            </a:r>
            <a:r>
              <a:rPr lang="zh-CN" altLang="en-US">
                <a:solidFill>
                  <a:srgbClr val="000000"/>
                </a:solidFill>
                <a:ea typeface="楷体" pitchFamily="49" charset="-122"/>
              </a:rPr>
              <a:t>已被打乱</a:t>
            </a:r>
            <a:r>
              <a:rPr lang="en-US" altLang="zh-CN">
                <a:solidFill>
                  <a:srgbClr val="000000"/>
                </a:solidFill>
                <a:ea typeface="楷体" pitchFamily="49" charset="-122"/>
              </a:rPr>
              <a:t>)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95288" y="5229225"/>
            <a:ext cx="8748712" cy="1190625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FF00"/>
                </a:solidFill>
                <a:ea typeface="楷体" pitchFamily="49" charset="-122"/>
              </a:rPr>
              <a:t>下联：小苑西回，</a:t>
            </a:r>
            <a:r>
              <a:rPr lang="zh-CN" altLang="en-US">
                <a:solidFill>
                  <a:srgbClr val="FFFF00"/>
                </a:solidFill>
              </a:rPr>
              <a:t>莺唤起一庭佳丽</a:t>
            </a:r>
            <a:r>
              <a:rPr lang="zh-CN" altLang="en-US">
                <a:solidFill>
                  <a:srgbClr val="FFFF00"/>
                </a:solidFill>
                <a:ea typeface="楷体" pitchFamily="49" charset="-122"/>
              </a:rPr>
              <a:t>，看池边绿树，</a:t>
            </a:r>
            <a:r>
              <a:rPr lang="zh-CN" altLang="en-US">
                <a:solidFill>
                  <a:srgbClr val="FFFF00"/>
                </a:solidFill>
              </a:rPr>
              <a:t>树边红雨</a:t>
            </a:r>
            <a:r>
              <a:rPr lang="zh-CN" altLang="en-US">
                <a:solidFill>
                  <a:srgbClr val="FFFF00"/>
                </a:solidFill>
                <a:ea typeface="楷体" pitchFamily="49" charset="-122"/>
              </a:rPr>
              <a:t>，此间有</a:t>
            </a:r>
            <a:r>
              <a:rPr lang="zh-CN" altLang="en-US">
                <a:solidFill>
                  <a:srgbClr val="FFFF00"/>
                </a:solidFill>
              </a:rPr>
              <a:t>舜日尧天</a:t>
            </a:r>
            <a:r>
              <a:rPr lang="zh-CN" altLang="en-US">
                <a:solidFill>
                  <a:srgbClr val="FFFF00"/>
                </a:solidFill>
                <a:ea typeface="楷体" pitchFamily="49" charset="-122"/>
              </a:rPr>
              <a:t>。</a:t>
            </a:r>
            <a:r>
              <a:rPr lang="zh-CN" altLang="en-US"/>
              <a:t> </a:t>
            </a:r>
          </a:p>
        </p:txBody>
      </p:sp>
      <p:sp>
        <p:nvSpPr>
          <p:cNvPr id="28676" name="WordArt 5"/>
          <p:cNvSpPr>
            <a:spLocks noChangeArrowheads="1" noChangeShapeType="1" noTextEdit="1"/>
          </p:cNvSpPr>
          <p:nvPr/>
        </p:nvSpPr>
        <p:spPr bwMode="auto">
          <a:xfrm>
            <a:off x="2698750" y="0"/>
            <a:ext cx="2736850" cy="862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调序组合</a:t>
            </a:r>
          </a:p>
        </p:txBody>
      </p:sp>
    </p:spTree>
    <p:extLst>
      <p:ext uri="{BB962C8B-B14F-4D97-AF65-F5344CB8AC3E}">
        <p14:creationId xmlns:p14="http://schemas.microsoft.com/office/powerpoint/2010/main" val="87402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03250" y="1981200"/>
            <a:ext cx="854075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6000" smtClean="0">
                <a:ea typeface="华文新魏" pitchFamily="2" charset="-122"/>
              </a:rPr>
              <a:t> 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28600" y="1966913"/>
            <a:ext cx="4198938" cy="349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ea typeface="华文新魏" pitchFamily="2" charset="-122"/>
              </a:rPr>
              <a:t>1</a:t>
            </a: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、冬去山明水秀。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ea typeface="华文新魏" pitchFamily="2" charset="-122"/>
              </a:rPr>
              <a:t>2</a:t>
            </a: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、忆往昔峥嵘岁月。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ea typeface="华文新魏" pitchFamily="2" charset="-122"/>
              </a:rPr>
              <a:t>3</a:t>
            </a: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、树雄心，</a:t>
            </a:r>
          </a:p>
          <a:p>
            <a:pPr eaLnBrk="1" hangingPunct="1">
              <a:lnSpc>
                <a:spcPct val="4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      向自我挑战。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ea typeface="华文新魏" pitchFamily="2" charset="-122"/>
              </a:rPr>
              <a:t>4</a:t>
            </a:r>
            <a:r>
              <a:rPr lang="zh-CN" altLang="en-US" sz="3200" dirty="0" smtClean="0">
                <a:solidFill>
                  <a:srgbClr val="0000CC"/>
                </a:solidFill>
                <a:ea typeface="华文新魏" pitchFamily="2" charset="-122"/>
              </a:rPr>
              <a:t>、</a:t>
            </a: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华夏儿女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CC"/>
                </a:solidFill>
                <a:ea typeface="华文新魏" pitchFamily="2" charset="-122"/>
              </a:rPr>
              <a:t>     文武双全建伟业。</a:t>
            </a: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 </a:t>
            </a:r>
            <a:r>
              <a:rPr lang="zh-CN" altLang="en-US" sz="1800" dirty="0"/>
              <a:t> 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4551363" y="1939925"/>
            <a:ext cx="4413250" cy="344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ea typeface="华文新魏" pitchFamily="2" charset="-122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、春来鸟语花香。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ea typeface="华文新魏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、看今朝锦绣河山。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、立壮志，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   朝榜首看齐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ea typeface="华文新魏" pitchFamily="2" charset="-122"/>
              </a:rPr>
              <a:t>4</a:t>
            </a:r>
            <a:r>
              <a:rPr lang="zh-CN" altLang="en-US" sz="3200" dirty="0" smtClean="0">
                <a:solidFill>
                  <a:srgbClr val="FF0000"/>
                </a:solidFill>
                <a:ea typeface="华文新魏" pitchFamily="2" charset="-122"/>
              </a:rPr>
              <a:t>、</a:t>
            </a: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炎黄子孙</a:t>
            </a:r>
          </a:p>
          <a:p>
            <a:pPr eaLnBrk="1" hangingPunct="1">
              <a:lnSpc>
                <a:spcPct val="4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      德才兼备展宏图。</a:t>
            </a:r>
            <a:r>
              <a:rPr lang="zh-CN" altLang="en-US" sz="1800" dirty="0"/>
              <a:t> 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28600" y="548680"/>
            <a:ext cx="4815742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</a:rPr>
              <a:t>根据上联对出下联：</a:t>
            </a:r>
          </a:p>
        </p:txBody>
      </p:sp>
      <p:sp>
        <p:nvSpPr>
          <p:cNvPr id="6" name="矩形 5"/>
          <p:cNvSpPr/>
          <p:nvPr/>
        </p:nvSpPr>
        <p:spPr>
          <a:xfrm>
            <a:off x="5652120" y="18864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线</a:t>
            </a:r>
            <a:r>
              <a:rPr lang="zh-CN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下完成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790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49583" y="404664"/>
            <a:ext cx="5545137" cy="1143000"/>
          </a:xfrm>
        </p:spPr>
        <p:txBody>
          <a:bodyPr/>
          <a:lstStyle/>
          <a:p>
            <a:pPr eaLnBrk="1" hangingPunct="1"/>
            <a:r>
              <a:rPr lang="zh-CN" altLang="en-US" b="1" dirty="0" smtClean="0">
                <a:solidFill>
                  <a:srgbClr val="FF0000"/>
                </a:solidFill>
              </a:rPr>
              <a:t>观对联，知行业</a:t>
            </a:r>
            <a:r>
              <a:rPr lang="zh-CN" altLang="en-US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mtClean="0"/>
              <a:t>  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" y="1412875"/>
            <a:ext cx="73080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 刘伶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问道谁家好  李白唯言此处高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79388" y="2420938"/>
            <a:ext cx="7705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操天下头等事业   做人间顶上功夫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250825" y="3508375"/>
            <a:ext cx="644681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韵出高山流水   调追白雪阳春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250825" y="4724400"/>
            <a:ext cx="7272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万千星斗心胸里，十二时辰手腕间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7486650" y="1427835"/>
            <a:ext cx="165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A50021"/>
                </a:solidFill>
                <a:ea typeface="黑体" pitchFamily="49" charset="-122"/>
              </a:rPr>
              <a:t>酒家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7661048" y="2430009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A50021"/>
                </a:solidFill>
                <a:ea typeface="黑体" pitchFamily="49" charset="-122"/>
              </a:rPr>
              <a:t>理发店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6862874" y="3529005"/>
            <a:ext cx="16557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A50021"/>
                </a:solidFill>
                <a:ea typeface="黑体" pitchFamily="49" charset="-122"/>
              </a:rPr>
              <a:t>乐器行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7455238" y="4724854"/>
            <a:ext cx="25923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A50021"/>
                </a:solidFill>
                <a:ea typeface="黑体" pitchFamily="49" charset="-122"/>
              </a:rPr>
              <a:t>钟表店</a:t>
            </a:r>
          </a:p>
        </p:txBody>
      </p:sp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323528" y="45244"/>
            <a:ext cx="1295400" cy="523220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</a:rPr>
              <a:t>猜</a:t>
            </a:r>
            <a:r>
              <a:rPr lang="zh-CN" altLang="en-US" sz="2800" b="1" dirty="0">
                <a:solidFill>
                  <a:schemeClr val="bg1"/>
                </a:solidFill>
              </a:rPr>
              <a:t>行业</a:t>
            </a:r>
          </a:p>
        </p:txBody>
      </p:sp>
      <p:sp>
        <p:nvSpPr>
          <p:cNvPr id="14" name="矩形 13"/>
          <p:cNvSpPr/>
          <p:nvPr/>
        </p:nvSpPr>
        <p:spPr>
          <a:xfrm>
            <a:off x="7175358" y="10679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100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5" grpId="0"/>
      <p:bldP spid="35846" grpId="0"/>
      <p:bldP spid="35847" grpId="0"/>
      <p:bldP spid="35848" grpId="0"/>
      <p:bldP spid="35851" grpId="0"/>
      <p:bldP spid="35852" grpId="0"/>
      <p:bldP spid="35853" grpId="0"/>
      <p:bldP spid="3585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228600" y="2997200"/>
            <a:ext cx="891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3366FF"/>
                </a:solidFill>
                <a:ea typeface="黑体" pitchFamily="49" charset="-122"/>
              </a:rPr>
              <a:t>春夏秋冬一岁川流不息     东西南北四方宾至如归</a:t>
            </a: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323850" y="4868863"/>
            <a:ext cx="6629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3366FF"/>
                </a:solidFill>
                <a:ea typeface="黑体" pitchFamily="49" charset="-122"/>
              </a:rPr>
              <a:t>入门尽是弹冠       去后应无搔首人</a:t>
            </a: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7164388" y="3789363"/>
            <a:ext cx="1487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/>
              <a:t>宾馆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6443663" y="4797425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/>
              <a:t>理发店</a:t>
            </a:r>
            <a:endParaRPr lang="en-US" altLang="zh-CN"/>
          </a:p>
        </p:txBody>
      </p:sp>
      <p:sp>
        <p:nvSpPr>
          <p:cNvPr id="24584" name="Text Box 9"/>
          <p:cNvSpPr txBox="1">
            <a:spLocks noChangeArrowheads="1"/>
          </p:cNvSpPr>
          <p:nvPr/>
        </p:nvSpPr>
        <p:spPr bwMode="auto">
          <a:xfrm>
            <a:off x="323850" y="5661025"/>
            <a:ext cx="5400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3366FF"/>
                </a:solidFill>
              </a:rPr>
              <a:t>藏古今学术     聚天地精华</a:t>
            </a:r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6084888" y="5805488"/>
            <a:ext cx="25923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/>
              <a:t>书店</a:t>
            </a:r>
          </a:p>
        </p:txBody>
      </p:sp>
      <p:sp>
        <p:nvSpPr>
          <p:cNvPr id="11" name="文本框 1"/>
          <p:cNvSpPr txBox="1">
            <a:spLocks noChangeArrowheads="1"/>
          </p:cNvSpPr>
          <p:nvPr/>
        </p:nvSpPr>
        <p:spPr bwMode="auto">
          <a:xfrm>
            <a:off x="323528" y="45244"/>
            <a:ext cx="1295400" cy="523220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</a:rPr>
              <a:t>猜</a:t>
            </a:r>
            <a:r>
              <a:rPr lang="zh-CN" altLang="en-US" sz="2800" b="1" dirty="0">
                <a:solidFill>
                  <a:schemeClr val="bg1"/>
                </a:solidFill>
              </a:rPr>
              <a:t>行业</a:t>
            </a:r>
          </a:p>
        </p:txBody>
      </p:sp>
      <p:sp>
        <p:nvSpPr>
          <p:cNvPr id="12" name="矩形 11"/>
          <p:cNvSpPr/>
          <p:nvPr/>
        </p:nvSpPr>
        <p:spPr>
          <a:xfrm>
            <a:off x="7209292" y="10679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665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/>
      <p:bldP spid="91144" grpId="0"/>
      <p:bldP spid="9114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17463"/>
            <a:ext cx="9144000" cy="666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873125" y="306388"/>
            <a:ext cx="1295400" cy="522287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chemeClr val="bg1"/>
                </a:solidFill>
              </a:rPr>
              <a:t>猜人物</a:t>
            </a:r>
          </a:p>
        </p:txBody>
      </p:sp>
      <p:sp>
        <p:nvSpPr>
          <p:cNvPr id="19459" name="文本框 2"/>
          <p:cNvSpPr txBox="1">
            <a:spLocks noChangeArrowheads="1"/>
          </p:cNvSpPr>
          <p:nvPr/>
        </p:nvSpPr>
        <p:spPr bwMode="auto">
          <a:xfrm>
            <a:off x="395288" y="1155700"/>
            <a:ext cx="7848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latin typeface="Arial" pitchFamily="34" charset="0"/>
              </a:rPr>
              <a:t>一、请</a:t>
            </a:r>
            <a:r>
              <a:rPr lang="zh-CN" altLang="en-US" sz="2800" b="1" dirty="0">
                <a:latin typeface="Arial" pitchFamily="34" charset="0"/>
              </a:rPr>
              <a:t>说出下列对联分别是为哪位名人所写。</a:t>
            </a:r>
          </a:p>
        </p:txBody>
      </p:sp>
      <p:sp>
        <p:nvSpPr>
          <p:cNvPr id="19461" name="文本框 5"/>
          <p:cNvSpPr txBox="1">
            <a:spLocks noChangeArrowheads="1"/>
          </p:cNvSpPr>
          <p:nvPr/>
        </p:nvSpPr>
        <p:spPr bwMode="auto">
          <a:xfrm>
            <a:off x="6259030" y="1863298"/>
            <a:ext cx="1082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孔子</a:t>
            </a:r>
          </a:p>
        </p:txBody>
      </p:sp>
      <p:sp>
        <p:nvSpPr>
          <p:cNvPr id="19462" name="文本框 6"/>
          <p:cNvSpPr txBox="1">
            <a:spLocks noChangeArrowheads="1"/>
          </p:cNvSpPr>
          <p:nvPr/>
        </p:nvSpPr>
        <p:spPr bwMode="auto">
          <a:xfrm>
            <a:off x="4946394" y="2844799"/>
            <a:ext cx="10810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屈原</a:t>
            </a:r>
          </a:p>
        </p:txBody>
      </p:sp>
      <p:sp>
        <p:nvSpPr>
          <p:cNvPr id="19463" name="文本框 7"/>
          <p:cNvSpPr txBox="1">
            <a:spLocks noChangeArrowheads="1"/>
          </p:cNvSpPr>
          <p:nvPr/>
        </p:nvSpPr>
        <p:spPr bwMode="auto">
          <a:xfrm>
            <a:off x="5053903" y="3865563"/>
            <a:ext cx="13684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诸葛亮</a:t>
            </a:r>
          </a:p>
        </p:txBody>
      </p:sp>
      <p:sp>
        <p:nvSpPr>
          <p:cNvPr id="19464" name="文本框 8"/>
          <p:cNvSpPr txBox="1">
            <a:spLocks noChangeArrowheads="1"/>
          </p:cNvSpPr>
          <p:nvPr/>
        </p:nvSpPr>
        <p:spPr bwMode="auto">
          <a:xfrm>
            <a:off x="5450993" y="4851221"/>
            <a:ext cx="1349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范仲淹</a:t>
            </a:r>
          </a:p>
        </p:txBody>
      </p:sp>
      <p:sp>
        <p:nvSpPr>
          <p:cNvPr id="19465" name="文本框 9"/>
          <p:cNvSpPr txBox="1">
            <a:spLocks noChangeArrowheads="1"/>
          </p:cNvSpPr>
          <p:nvPr/>
        </p:nvSpPr>
        <p:spPr bwMode="auto">
          <a:xfrm>
            <a:off x="4611018" y="5958955"/>
            <a:ext cx="10810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杜甫</a:t>
            </a:r>
            <a:r>
              <a:rPr lang="zh-CN" altLang="en-US" sz="2400" dirty="0"/>
              <a:t>  </a:t>
            </a:r>
          </a:p>
        </p:txBody>
      </p:sp>
      <p:sp>
        <p:nvSpPr>
          <p:cNvPr id="3" name="矩形 2"/>
          <p:cNvSpPr/>
          <p:nvPr/>
        </p:nvSpPr>
        <p:spPr>
          <a:xfrm>
            <a:off x="395287" y="1677988"/>
            <a:ext cx="62118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dirty="0"/>
              <a:t>1. </a:t>
            </a:r>
            <a:r>
              <a:rPr lang="zh-CN" altLang="zh-CN" sz="2400" b="1" dirty="0"/>
              <a:t>集群圣之大成，振玉声金，道通中外</a:t>
            </a:r>
            <a:endParaRPr lang="en-US" altLang="zh-CN" sz="2400" b="1" dirty="0"/>
          </a:p>
          <a:p>
            <a:pPr>
              <a:defRPr/>
            </a:pPr>
            <a:r>
              <a:rPr lang="en-US" altLang="zh-CN" sz="2400" b="1" dirty="0"/>
              <a:t>     </a:t>
            </a:r>
            <a:r>
              <a:rPr lang="zh-CN" altLang="zh-CN" sz="2400" b="1" dirty="0"/>
              <a:t>立万世之师表，存神过化，德合乾坤</a:t>
            </a:r>
            <a:r>
              <a:rPr lang="en-US" altLang="zh-CN" sz="2400" b="1" dirty="0"/>
              <a:t> 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377662" y="27533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/>
              <a:t>2. </a:t>
            </a:r>
            <a:r>
              <a:rPr lang="zh-CN" altLang="zh-CN" sz="2400" b="1" dirty="0"/>
              <a:t>何处招魂，香草还生三户地</a:t>
            </a:r>
            <a:r>
              <a:rPr lang="en-US" altLang="zh-CN" sz="2400" b="1" dirty="0"/>
              <a:t>    </a:t>
            </a:r>
          </a:p>
          <a:p>
            <a:pPr>
              <a:defRPr/>
            </a:pPr>
            <a:r>
              <a:rPr lang="en-US" altLang="zh-CN" sz="2400" b="1" dirty="0"/>
              <a:t>     </a:t>
            </a:r>
            <a:r>
              <a:rPr lang="zh-CN" altLang="zh-CN" sz="2400" b="1" dirty="0"/>
              <a:t>当年呵壁，湘流应识九歌心</a:t>
            </a:r>
            <a:r>
              <a:rPr lang="en-US" altLang="zh-CN" sz="2400" b="1" dirty="0"/>
              <a:t> 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395287" y="377416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/>
              <a:t>3. </a:t>
            </a:r>
            <a:r>
              <a:rPr lang="zh-CN" altLang="zh-CN" sz="2400" b="1" dirty="0"/>
              <a:t>两表一对，鞠躬尽瘁酬三顾</a:t>
            </a:r>
            <a:r>
              <a:rPr lang="en-US" altLang="zh-CN" sz="2400" b="1" dirty="0"/>
              <a:t>    </a:t>
            </a:r>
          </a:p>
          <a:p>
            <a:pPr>
              <a:defRPr/>
            </a:pPr>
            <a:r>
              <a:rPr lang="en-US" altLang="zh-CN" sz="2400" b="1" dirty="0"/>
              <a:t>     </a:t>
            </a:r>
            <a:r>
              <a:rPr lang="zh-CN" altLang="zh-CN" sz="2400" b="1" dirty="0"/>
              <a:t>鼎足七出，</a:t>
            </a:r>
            <a:r>
              <a:rPr lang="en-US" altLang="zh-CN" sz="2400" b="1" dirty="0"/>
              <a:t> </a:t>
            </a:r>
            <a:r>
              <a:rPr lang="zh-CN" altLang="zh-CN" sz="2400" b="1" dirty="0"/>
              <a:t>威德咸孚足千秋</a:t>
            </a:r>
            <a:r>
              <a:rPr lang="en-US" altLang="zh-CN" sz="2400" b="1" dirty="0"/>
              <a:t>   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407254" y="4665911"/>
            <a:ext cx="59649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dirty="0"/>
              <a:t>4. </a:t>
            </a:r>
            <a:r>
              <a:rPr lang="zh-CN" altLang="zh-CN" sz="2400" b="1" dirty="0"/>
              <a:t>兵甲富于胸中，一代功名高宋室</a:t>
            </a:r>
            <a:r>
              <a:rPr lang="en-US" altLang="zh-CN" sz="2400" b="1" dirty="0"/>
              <a:t>    </a:t>
            </a:r>
          </a:p>
          <a:p>
            <a:pPr>
              <a:defRPr/>
            </a:pPr>
            <a:r>
              <a:rPr lang="en-US" altLang="zh-CN" sz="2400" b="1" dirty="0"/>
              <a:t>     </a:t>
            </a:r>
            <a:r>
              <a:rPr lang="zh-CN" altLang="zh-CN" sz="2400" b="1" dirty="0"/>
              <a:t>忧乐关乎天下，千秋俎豆重苏台</a:t>
            </a:r>
            <a:r>
              <a:rPr lang="en-US" altLang="zh-CN" sz="2400" b="1" dirty="0"/>
              <a:t> </a:t>
            </a:r>
            <a:endParaRPr lang="zh-CN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377662" y="55892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Tx/>
              <a:buAutoNum type="arabicPeriod" startAt="5"/>
              <a:defRPr/>
            </a:pPr>
            <a:r>
              <a:rPr lang="zh-CN" altLang="en-US" sz="2400" b="1" dirty="0"/>
              <a:t>世上疮痍，诗中圣哲；</a:t>
            </a:r>
            <a:endParaRPr lang="en-US" altLang="zh-CN" sz="2400" b="1" dirty="0"/>
          </a:p>
          <a:p>
            <a:pPr>
              <a:defRPr/>
            </a:pPr>
            <a:r>
              <a:rPr lang="en-US" altLang="zh-CN" sz="2400" b="1" dirty="0"/>
              <a:t>      </a:t>
            </a:r>
            <a:r>
              <a:rPr lang="zh-CN" altLang="en-US" sz="2400" b="1" dirty="0"/>
              <a:t>民间疾苦，笔底波澜 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7143746" y="34900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569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9459" grpId="0"/>
      <p:bldP spid="19461" grpId="0"/>
      <p:bldP spid="19462" grpId="0"/>
      <p:bldP spid="19463" grpId="0"/>
      <p:bldP spid="19464" grpId="0"/>
      <p:bldP spid="19465" grpId="0"/>
      <p:bldP spid="3" grpId="0"/>
      <p:bldP spid="5" grpId="0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294956" y="2793320"/>
            <a:ext cx="84248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大明湖畔，趵突泉边，故居在垂杨深处；                </a:t>
            </a:r>
          </a:p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漱玉集中，金石录里，文采有后主遗风。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15105" y="1126898"/>
            <a:ext cx="59039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刚正不阿留得正气冲霄汉 </a:t>
            </a:r>
          </a:p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幽愁发愤著成信史照尘寰</a:t>
            </a:r>
            <a:r>
              <a:rPr kumimoji="1" lang="zh-CN" altLang="en-US" sz="2400" dirty="0">
                <a:latin typeface="Times New Roman" pitchFamily="18" charset="0"/>
              </a:rPr>
              <a:t> 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70898" y="4745839"/>
            <a:ext cx="66246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千古诗才，蓬莱文章建安骨；</a:t>
            </a:r>
          </a:p>
          <a:p>
            <a:pPr eaLnBrk="1" hangingPunct="1"/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一身傲骨，青莲居士谪仙人。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6538232" y="2132856"/>
            <a:ext cx="2087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solidFill>
                  <a:srgbClr val="FF0000"/>
                </a:solidFill>
                <a:ea typeface="华文新魏" pitchFamily="2" charset="-122"/>
              </a:rPr>
              <a:t>（司马迁）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 rot="10800000" flipV="1">
            <a:off x="6819787" y="3993470"/>
            <a:ext cx="2085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solidFill>
                  <a:srgbClr val="FF0000"/>
                </a:solidFill>
                <a:ea typeface="华文新魏" pitchFamily="2" charset="-122"/>
              </a:rPr>
              <a:t>（李清照）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6612731" y="5877272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ea typeface="华文新魏" pitchFamily="2" charset="-122"/>
              </a:rPr>
              <a:t>（李白）</a:t>
            </a: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315105" y="75861"/>
            <a:ext cx="1295400" cy="522287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chemeClr val="bg1"/>
                </a:solidFill>
              </a:rPr>
              <a:t>猜人物</a:t>
            </a:r>
          </a:p>
        </p:txBody>
      </p:sp>
      <p:sp>
        <p:nvSpPr>
          <p:cNvPr id="9" name="矩形 8"/>
          <p:cNvSpPr/>
          <p:nvPr/>
        </p:nvSpPr>
        <p:spPr>
          <a:xfrm>
            <a:off x="7143746" y="34900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86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54279" grpId="0"/>
      <p:bldP spid="5428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0" y="531813"/>
            <a:ext cx="8675688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根据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对联内容，猜出所写的地名。 </a:t>
            </a:r>
            <a:br>
              <a:rPr kumimoji="1"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</a:br>
            <a:r>
              <a:rPr kumimoji="1" lang="en-US" altLang="zh-CN" sz="28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 dirty="0">
                <a:latin typeface="黑体" pitchFamily="49" charset="-122"/>
                <a:ea typeface="黑体" pitchFamily="49" charset="-122"/>
              </a:rPr>
              <a:t>、翁去八百年，醉乡犹在；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/>
            </a:r>
            <a:br>
              <a:rPr kumimoji="1" lang="zh-CN" altLang="en-US" sz="2800" dirty="0">
                <a:latin typeface="黑体" pitchFamily="49" charset="-122"/>
                <a:ea typeface="黑体" pitchFamily="49" charset="-122"/>
              </a:rPr>
            </a:b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　 </a:t>
            </a:r>
            <a:r>
              <a:rPr kumimoji="1" lang="zh-CN" altLang="en-US" sz="2800" b="1" dirty="0">
                <a:latin typeface="黑体" pitchFamily="49" charset="-122"/>
                <a:ea typeface="黑体" pitchFamily="49" charset="-122"/>
              </a:rPr>
              <a:t>山行六七里，亭影不孤。</a:t>
            </a:r>
            <a:endParaRPr kumimoji="1" lang="zh-CN" altLang="en-US" sz="2800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kumimoji="1" lang="en-US" altLang="zh-CN" sz="32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0" y="1989138"/>
            <a:ext cx="88931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、栏杆外滚滚波涛，任千古英雄，挽不住大江东去；　 </a:t>
            </a:r>
          </a:p>
          <a:p>
            <a:pPr eaLnBrk="1" hangingPunct="1"/>
            <a:r>
              <a:rPr kumimoji="1"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窗户间堂堂日月，尽四时凭眺，几曾见黄鹤西来。</a:t>
            </a:r>
            <a:endParaRPr kumimoji="1" lang="zh-CN" altLang="en-US" sz="2800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kumimoji="1" lang="en-US" altLang="zh-CN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-180975" y="3573463"/>
            <a:ext cx="961231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3</a:t>
            </a:r>
            <a:r>
              <a:rPr kumimoji="1"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、说甚神仙，看千年石洞开时，城郭人民还是耕田凿井；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　   </a:t>
            </a:r>
          </a:p>
          <a:p>
            <a:pPr eaLnBrk="1" hangingPunct="1"/>
            <a:r>
              <a:rPr kumimoji="1"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阅成古今，听半夜金鸡叫醒，兴亡秦汉都归流水桃花。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kumimoji="1" lang="en-US" altLang="zh-CN" sz="280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5076825" y="1196975"/>
            <a:ext cx="280193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ea typeface="华文新魏" pitchFamily="2" charset="-122"/>
              </a:rPr>
              <a:t>滁州醉翁亭</a:t>
            </a:r>
          </a:p>
          <a:p>
            <a:pPr eaLnBrk="1" hangingPunct="1"/>
            <a:endParaRPr lang="en-US" altLang="zh-CN" sz="2400" b="1" dirty="0">
              <a:solidFill>
                <a:srgbClr val="FF0000"/>
              </a:solidFill>
              <a:ea typeface="华文新魏" pitchFamily="2" charset="-122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5940153" y="2997200"/>
            <a:ext cx="246724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3300"/>
                </a:solidFill>
                <a:ea typeface="华文新魏" pitchFamily="2" charset="-122"/>
              </a:rPr>
              <a:t>武汉黄鹤楼</a:t>
            </a:r>
            <a:endParaRPr kumimoji="1" lang="zh-CN" altLang="en-US" sz="3200" dirty="0">
              <a:solidFill>
                <a:srgbClr val="FF3300"/>
              </a:solidFill>
              <a:ea typeface="华文新魏" pitchFamily="2" charset="-122"/>
            </a:endParaRPr>
          </a:p>
          <a:p>
            <a:pPr eaLnBrk="1" hangingPunct="1"/>
            <a:endParaRPr lang="en-US" altLang="zh-CN" sz="2400" dirty="0">
              <a:ea typeface="华文新魏" pitchFamily="2" charset="-122"/>
            </a:endParaRP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6927850" y="4724400"/>
            <a:ext cx="14157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3300"/>
                </a:solidFill>
                <a:ea typeface="华文新魏" pitchFamily="2" charset="-122"/>
              </a:rPr>
              <a:t>桃花源</a:t>
            </a:r>
            <a:endParaRPr lang="zh-CN" altLang="en-US" sz="3200" dirty="0">
              <a:ea typeface="华文新魏" pitchFamily="2" charset="-122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-36513" y="5084763"/>
            <a:ext cx="68405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  四面湖山归眼底 万家忧乐到心头。</a:t>
            </a:r>
            <a:r>
              <a:rPr lang="zh-CN" altLang="en-US" sz="28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5722938" y="5718175"/>
            <a:ext cx="15128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3300"/>
                </a:solidFill>
                <a:ea typeface="华文新魏" pitchFamily="2" charset="-122"/>
              </a:rPr>
              <a:t>岳阳楼</a:t>
            </a: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323528" y="45244"/>
            <a:ext cx="1295400" cy="523220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</a:rPr>
              <a:t>猜</a:t>
            </a:r>
            <a:r>
              <a:rPr lang="zh-CN" altLang="en-US" sz="2800" b="1" dirty="0">
                <a:solidFill>
                  <a:schemeClr val="bg1"/>
                </a:solidFill>
              </a:rPr>
              <a:t>地名</a:t>
            </a:r>
          </a:p>
        </p:txBody>
      </p:sp>
      <p:sp>
        <p:nvSpPr>
          <p:cNvPr id="11" name="矩形 10"/>
          <p:cNvSpPr/>
          <p:nvPr/>
        </p:nvSpPr>
        <p:spPr>
          <a:xfrm>
            <a:off x="7143746" y="34900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630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52231" grpId="0"/>
      <p:bldP spid="52232" grpId="0"/>
      <p:bldP spid="52233" grpId="0"/>
      <p:bldP spid="522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323850" y="1557338"/>
            <a:ext cx="762000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3366FF"/>
                </a:solidFill>
                <a:ea typeface="黑体" pitchFamily="49" charset="-122"/>
              </a:rPr>
              <a:t>未出土时先有节　纵凌云处也虚心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3366FF"/>
                </a:solidFill>
              </a:rPr>
              <a:t>四君子里未含我；八百湖中常遇卿。</a:t>
            </a:r>
            <a:endParaRPr lang="zh-CN" altLang="en-US" sz="3200" dirty="0">
              <a:solidFill>
                <a:srgbClr val="3366FF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3366FF"/>
                </a:solidFill>
              </a:rPr>
              <a:t>悬梁非自尽；    织网本他图。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3366FF"/>
                </a:solidFill>
              </a:rPr>
              <a:t>美如何， 丑如何， 一生空洞， 只剩他人脸色；</a:t>
            </a:r>
            <a:br>
              <a:rPr lang="zh-CN" altLang="en-US" sz="3200" dirty="0">
                <a:solidFill>
                  <a:srgbClr val="3366FF"/>
                </a:solidFill>
              </a:rPr>
            </a:br>
            <a:r>
              <a:rPr lang="zh-CN" altLang="en-US" sz="3200" dirty="0">
                <a:solidFill>
                  <a:srgbClr val="3366FF"/>
                </a:solidFill>
              </a:rPr>
              <a:t>红也罢， 紫也罢， 遍体辉煌， 皆非自己光芒</a:t>
            </a:r>
            <a:r>
              <a:rPr lang="zh-CN" altLang="en-US" sz="3200" dirty="0" smtClean="0">
                <a:solidFill>
                  <a:srgbClr val="3366FF"/>
                </a:solidFill>
              </a:rPr>
              <a:t>。</a:t>
            </a:r>
            <a:endParaRPr lang="zh-CN" altLang="en-US" sz="3200" dirty="0">
              <a:solidFill>
                <a:srgbClr val="3366FF"/>
              </a:solidFill>
              <a:ea typeface="黑体" pitchFamily="49" charset="-122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7740650" y="1484313"/>
            <a:ext cx="93503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/>
              <a:t>竹</a:t>
            </a:r>
          </a:p>
          <a:p>
            <a:pPr>
              <a:spcBef>
                <a:spcPct val="50000"/>
              </a:spcBef>
            </a:pPr>
            <a:endParaRPr lang="zh-CN" altLang="en-US" sz="3200"/>
          </a:p>
        </p:txBody>
      </p:sp>
      <p:pic>
        <p:nvPicPr>
          <p:cNvPr id="25604" name="Picture 5" descr="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7" descr="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1388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 descr="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825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9" descr="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638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Rectangle 10"/>
          <p:cNvSpPr>
            <a:spLocks noChangeArrowheads="1"/>
          </p:cNvSpPr>
          <p:nvPr/>
        </p:nvSpPr>
        <p:spPr bwMode="auto">
          <a:xfrm>
            <a:off x="6877050" y="692150"/>
            <a:ext cx="1092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en-US" sz="3200">
              <a:solidFill>
                <a:srgbClr val="3366FF"/>
              </a:solidFill>
              <a:ea typeface="黑体" pitchFamily="49" charset="-122"/>
            </a:endParaRP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7308850" y="2205038"/>
            <a:ext cx="11525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/>
              <a:t>荷花</a:t>
            </a:r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6877050" y="2997200"/>
            <a:ext cx="1873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/>
              <a:t>蜘蛛</a:t>
            </a: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auto">
          <a:xfrm rot="10800000" flipV="1">
            <a:off x="7740649" y="4095750"/>
            <a:ext cx="18002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/>
              <a:t>镜子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319290" y="308555"/>
            <a:ext cx="1295400" cy="523220"/>
          </a:xfrm>
          <a:prstGeom prst="rect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</a:rPr>
              <a:t>猜   物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143746" y="34900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06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/>
      <p:bldP spid="92171" grpId="0"/>
      <p:bldP spid="92172" grpId="0"/>
      <p:bldP spid="9217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468313" y="355600"/>
            <a:ext cx="8159750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/>
              <a:t>下列各对联最能用于书房联的是（     ）</a:t>
            </a:r>
          </a:p>
          <a:p>
            <a:endParaRPr lang="zh-CN" altLang="en-US" sz="3600" b="1"/>
          </a:p>
          <a:p>
            <a:r>
              <a:rPr lang="en-US" altLang="zh-CN" sz="3600" b="1"/>
              <a:t>A  </a:t>
            </a:r>
            <a:r>
              <a:rPr lang="zh-CN" altLang="en-US" sz="3600" b="1"/>
              <a:t>演尽人生恨事，唱出天上清歌</a:t>
            </a:r>
          </a:p>
          <a:p>
            <a:endParaRPr lang="zh-CN" altLang="en-US" sz="3600" b="1"/>
          </a:p>
          <a:p>
            <a:r>
              <a:rPr lang="en-US" altLang="zh-CN" sz="3600" b="1"/>
              <a:t>B </a:t>
            </a:r>
            <a:r>
              <a:rPr lang="zh-CN" altLang="en-US" sz="3600" b="1"/>
              <a:t>芳香清意府，碧绿净心缘</a:t>
            </a:r>
          </a:p>
          <a:p>
            <a:endParaRPr lang="zh-CN" altLang="en-US" sz="3600" b="1"/>
          </a:p>
          <a:p>
            <a:r>
              <a:rPr lang="en-US" altLang="zh-CN" sz="3600" b="1"/>
              <a:t>C </a:t>
            </a:r>
            <a:r>
              <a:rPr lang="zh-CN" altLang="en-US" sz="3600" b="1"/>
              <a:t>东壁图书府，西园翰墨林</a:t>
            </a:r>
          </a:p>
          <a:p>
            <a:endParaRPr lang="zh-CN" altLang="en-US" sz="3600" b="1"/>
          </a:p>
          <a:p>
            <a:r>
              <a:rPr lang="en-US" altLang="zh-CN" sz="3600" b="1"/>
              <a:t>D </a:t>
            </a:r>
            <a:r>
              <a:rPr lang="zh-CN" altLang="en-US" sz="3600" b="1"/>
              <a:t>板凳要坐十年冷，文章不写半句空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7451725" y="333375"/>
            <a:ext cx="62388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chemeClr val="hlink"/>
                </a:solidFill>
              </a:rPr>
              <a:t>D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7019925" y="1484313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hlink"/>
                </a:solidFill>
              </a:rPr>
              <a:t>（戏院）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6156325" y="2565400"/>
            <a:ext cx="192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hlink"/>
                </a:solidFill>
              </a:rPr>
              <a:t>（茶楼 ）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6084888" y="3716338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hlink"/>
                </a:solidFill>
              </a:rPr>
              <a:t>（书店）</a:t>
            </a:r>
          </a:p>
        </p:txBody>
      </p:sp>
      <p:sp>
        <p:nvSpPr>
          <p:cNvPr id="69641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092825"/>
            <a:ext cx="503237" cy="50482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840026" y="116632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266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  <p:bldP spid="69638" grpId="0"/>
      <p:bldP spid="6964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4800" y="620688"/>
            <a:ext cx="838200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对偶有正对和反对之分，下面属于反对的一项</a:t>
            </a:r>
            <a:r>
              <a:rPr kumimoji="1" lang="zh-CN" altLang="en-US" b="1" dirty="0" smtClean="0">
                <a:latin typeface="黑体" pitchFamily="49" charset="-122"/>
                <a:ea typeface="黑体" pitchFamily="49" charset="-122"/>
              </a:rPr>
              <a:t>是（      ）</a:t>
            </a:r>
            <a:endParaRPr kumimoji="1" lang="zh-CN" altLang="en-US" b="1" dirty="0">
              <a:latin typeface="黑体" pitchFamily="49" charset="-122"/>
              <a:ea typeface="黑体" pitchFamily="49" charset="-122"/>
            </a:endParaRPr>
          </a:p>
          <a:p>
            <a:pPr algn="just" eaLnBrk="1" hangingPunct="1">
              <a:spcBef>
                <a:spcPct val="50000"/>
              </a:spcBef>
            </a:pP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A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．沉舟侧畔千帆过，病树前头万木春。</a:t>
            </a:r>
          </a:p>
          <a:p>
            <a:pPr algn="just" eaLnBrk="1" hangingPunct="1">
              <a:spcBef>
                <a:spcPct val="50000"/>
              </a:spcBef>
            </a:pP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B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．初月出云，长虹饮涧。</a:t>
            </a:r>
          </a:p>
          <a:p>
            <a:pPr algn="just" eaLnBrk="1" hangingPunct="1">
              <a:spcBef>
                <a:spcPct val="50000"/>
              </a:spcBef>
            </a:pP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．横眉冷对千夫指，俯首甘为孺子牛。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D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．春蚕到死丝方尽，蜡炬成灰泪始干。</a:t>
            </a:r>
            <a:r>
              <a:rPr kumimoji="1" lang="zh-CN" altLang="en-US" dirty="0">
                <a:latin typeface="Times New Roman" pitchFamily="18" charset="0"/>
              </a:rPr>
              <a:t> </a:t>
            </a:r>
          </a:p>
        </p:txBody>
      </p:sp>
      <p:sp>
        <p:nvSpPr>
          <p:cNvPr id="2" name="矩形 1"/>
          <p:cNvSpPr/>
          <p:nvPr/>
        </p:nvSpPr>
        <p:spPr>
          <a:xfrm>
            <a:off x="3275856" y="1268760"/>
            <a:ext cx="57259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6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C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452320" y="-11199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902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467544" y="1124744"/>
            <a:ext cx="8763000" cy="454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50000"/>
              </a:spcBef>
            </a:pPr>
            <a:r>
              <a:rPr kumimoji="1" lang="zh-CN" altLang="en-US" b="1" dirty="0" smtClean="0">
                <a:latin typeface="黑体" pitchFamily="49" charset="-122"/>
                <a:ea typeface="黑体" pitchFamily="49" charset="-122"/>
              </a:rPr>
              <a:t>    选出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下列企业、商场、茶楼、书屋楹联对偶不太工整的一项</a:t>
            </a: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(     )</a:t>
            </a:r>
            <a:br>
              <a:rPr kumimoji="1" lang="en-US" altLang="zh-CN" b="1" dirty="0">
                <a:latin typeface="黑体" pitchFamily="49" charset="-122"/>
                <a:ea typeface="黑体" pitchFamily="49" charset="-122"/>
              </a:rPr>
            </a:b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A.</a:t>
            </a:r>
            <a:r>
              <a:rPr kumimoji="1" lang="en-US" altLang="zh-CN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创建名牌企业，铸造精品工程            </a:t>
            </a: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B.</a:t>
            </a:r>
            <a:r>
              <a:rPr kumimoji="1" lang="en-US" altLang="zh-CN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百货百样百拿不烦，千客千意千言送暖</a:t>
            </a:r>
            <a:br>
              <a:rPr kumimoji="1" lang="zh-CN" altLang="en-US" b="1" dirty="0">
                <a:latin typeface="黑体" pitchFamily="49" charset="-122"/>
                <a:ea typeface="黑体" pitchFamily="49" charset="-122"/>
              </a:rPr>
            </a:b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C.</a:t>
            </a:r>
            <a:r>
              <a:rPr kumimoji="1" lang="en-US" altLang="zh-CN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善待东西南北客，畅谈兄弟姐妹情        </a:t>
            </a:r>
            <a:r>
              <a:rPr kumimoji="1" lang="en-US" altLang="zh-CN" b="1" dirty="0">
                <a:latin typeface="黑体" pitchFamily="49" charset="-122"/>
                <a:ea typeface="黑体" pitchFamily="49" charset="-122"/>
              </a:rPr>
              <a:t>D.</a:t>
            </a:r>
            <a:r>
              <a:rPr kumimoji="1" lang="en-US" altLang="zh-CN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kumimoji="1" lang="zh-CN" altLang="en-US" b="1" dirty="0">
                <a:latin typeface="黑体" pitchFamily="49" charset="-122"/>
                <a:ea typeface="黑体" pitchFamily="49" charset="-122"/>
              </a:rPr>
              <a:t>黑发不知勤学早，白首方悔读书迟 </a:t>
            </a:r>
          </a:p>
        </p:txBody>
      </p:sp>
      <p:sp>
        <p:nvSpPr>
          <p:cNvPr id="2" name="矩形 1"/>
          <p:cNvSpPr/>
          <p:nvPr/>
        </p:nvSpPr>
        <p:spPr>
          <a:xfrm>
            <a:off x="6660232" y="404664"/>
            <a:ext cx="57259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6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B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54471" y="274652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0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0" y="1052513"/>
            <a:ext cx="9683750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 smtClean="0"/>
              <a:t>下列</a:t>
            </a:r>
            <a:r>
              <a:rPr lang="zh-CN" altLang="en-US" sz="3600" b="1" dirty="0"/>
              <a:t>对联，最适合祝贺老师</a:t>
            </a:r>
            <a:r>
              <a:rPr lang="en-US" altLang="zh-CN" sz="3600" b="1" dirty="0"/>
              <a:t>70</a:t>
            </a:r>
            <a:r>
              <a:rPr lang="zh-CN" altLang="en-US" sz="3600" b="1" dirty="0"/>
              <a:t>岁寿辰的</a:t>
            </a:r>
          </a:p>
          <a:p>
            <a:r>
              <a:rPr lang="zh-CN" altLang="en-US" sz="3600" b="1" dirty="0"/>
              <a:t>     一联是 （          ） </a:t>
            </a:r>
            <a:r>
              <a:rPr lang="en-US" altLang="zh-CN" sz="3600" b="1" dirty="0"/>
              <a:t/>
            </a:r>
            <a:br>
              <a:rPr lang="en-US" altLang="zh-CN" sz="3600" b="1" dirty="0"/>
            </a:br>
            <a:r>
              <a:rPr lang="en-US" altLang="zh-CN" sz="3600" b="1" dirty="0"/>
              <a:t>A</a:t>
            </a:r>
            <a:r>
              <a:rPr lang="zh-CN" altLang="en-US" sz="3600" b="1" dirty="0"/>
              <a:t>、碧桃献岁宜家受福   花甲逢春获寿延年        </a:t>
            </a:r>
          </a:p>
          <a:p>
            <a:r>
              <a:rPr lang="zh-CN" altLang="en-US" sz="3600" b="1" dirty="0"/>
              <a:t>   </a:t>
            </a:r>
          </a:p>
          <a:p>
            <a:r>
              <a:rPr lang="en-US" altLang="zh-CN" sz="3600" b="1" dirty="0"/>
              <a:t>B</a:t>
            </a:r>
            <a:r>
              <a:rPr lang="zh-CN" altLang="en-US" sz="3600" b="1" dirty="0"/>
              <a:t>、为学有宗古稀成庆   诲人无倦恩重及门 </a:t>
            </a:r>
            <a:br>
              <a:rPr lang="zh-CN" altLang="en-US" sz="3600" b="1" dirty="0"/>
            </a:br>
            <a:r>
              <a:rPr lang="zh-CN" altLang="en-US" sz="3600" b="1" dirty="0"/>
              <a:t>   </a:t>
            </a:r>
          </a:p>
          <a:p>
            <a:r>
              <a:rPr lang="en-US" altLang="zh-CN" sz="3600" b="1" dirty="0"/>
              <a:t>C</a:t>
            </a:r>
            <a:r>
              <a:rPr lang="zh-CN" altLang="en-US" sz="3600" b="1" dirty="0"/>
              <a:t>、乐道安贫音容宛在   因材施教手泽犹存        </a:t>
            </a:r>
          </a:p>
          <a:p>
            <a:r>
              <a:rPr lang="zh-CN" altLang="en-US" sz="3600" b="1" dirty="0"/>
              <a:t>   </a:t>
            </a:r>
          </a:p>
          <a:p>
            <a:r>
              <a:rPr lang="en-US" altLang="zh-CN" sz="3600" b="1" dirty="0"/>
              <a:t>D</a:t>
            </a:r>
            <a:r>
              <a:rPr lang="zh-CN" altLang="en-US" sz="3600" b="1" dirty="0"/>
              <a:t>、执掌教坛垂七十载   栽培桃李满三千株 </a:t>
            </a: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2987675" y="1412875"/>
            <a:ext cx="788988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6600" b="1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67594" name="AutoShape 1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04250" y="6308725"/>
            <a:ext cx="360363" cy="36036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143746" y="34900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749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519113" y="1936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879475" y="1936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032000" y="4095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236538" y="620713"/>
            <a:ext cx="8929047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99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99"/>
                </a:solidFill>
              </a:rPr>
              <a:t>     </a:t>
            </a:r>
            <a:r>
              <a:rPr lang="zh-CN" altLang="en-US" sz="3200" b="1" dirty="0" smtClean="0">
                <a:solidFill>
                  <a:srgbClr val="000099"/>
                </a:solidFill>
              </a:rPr>
              <a:t>学校</a:t>
            </a:r>
            <a:r>
              <a:rPr lang="zh-CN" altLang="en-US" sz="3200" b="1" dirty="0">
                <a:solidFill>
                  <a:srgbClr val="000099"/>
                </a:solidFill>
              </a:rPr>
              <a:t>成立若干</a:t>
            </a:r>
            <a:r>
              <a:rPr lang="zh-CN" altLang="en-US" sz="3200" b="1" dirty="0">
                <a:solidFill>
                  <a:srgbClr val="FF0000"/>
                </a:solidFill>
              </a:rPr>
              <a:t>学生社团</a:t>
            </a:r>
            <a:r>
              <a:rPr lang="zh-CN" altLang="en-US" sz="3200" b="1" dirty="0">
                <a:solidFill>
                  <a:srgbClr val="000099"/>
                </a:solidFill>
              </a:rPr>
              <a:t>，请你从下列选项中选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出三副内容适合的对联 ，分别送给</a:t>
            </a:r>
            <a:r>
              <a:rPr lang="zh-CN" altLang="en-US" sz="3200" b="1" dirty="0">
                <a:solidFill>
                  <a:srgbClr val="FF0000"/>
                </a:solidFill>
              </a:rPr>
              <a:t>戏剧社</a:t>
            </a:r>
            <a:r>
              <a:rPr lang="zh-CN" altLang="en-US" sz="3200" b="1" dirty="0">
                <a:solidFill>
                  <a:srgbClr val="000099"/>
                </a:solidFill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</a:rPr>
              <a:t>文学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社</a:t>
            </a:r>
            <a:r>
              <a:rPr lang="zh-CN" altLang="en-US" sz="3200" b="1" dirty="0">
                <a:solidFill>
                  <a:srgbClr val="000099"/>
                </a:solidFill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</a:rPr>
              <a:t>摄影小组</a:t>
            </a:r>
            <a:r>
              <a:rPr lang="zh-CN" altLang="en-US" sz="3200" b="1" dirty="0">
                <a:solidFill>
                  <a:srgbClr val="000099"/>
                </a:solidFill>
              </a:rPr>
              <a:t>，以示祝贺。（在答题卡相应位置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上填写序号 ） </a:t>
            </a:r>
            <a:endParaRPr lang="en-US" altLang="zh-CN" sz="3200" b="1" dirty="0">
              <a:solidFill>
                <a:srgbClr val="000099"/>
              </a:solidFill>
            </a:endParaRPr>
          </a:p>
          <a:p>
            <a:r>
              <a:rPr lang="en-US" altLang="zh-CN" sz="3200" b="1" dirty="0">
                <a:solidFill>
                  <a:srgbClr val="000099"/>
                </a:solidFill>
              </a:rPr>
              <a:t>①</a:t>
            </a:r>
            <a:r>
              <a:rPr lang="zh-CN" altLang="en-US" sz="3200" b="1" dirty="0">
                <a:solidFill>
                  <a:srgbClr val="000099"/>
                </a:solidFill>
              </a:rPr>
              <a:t>现出庐山真面目     留住秋水田丰神   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②  藏古今学术        聚天地精华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③   常向秋山寻妙句    又驱春色入毫端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④   天涯雁寄回文锦    水国鱼传尺素书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⑤ 看我非我 ，我看我，我也非我       </a:t>
            </a:r>
          </a:p>
          <a:p>
            <a:r>
              <a:rPr lang="zh-CN" altLang="en-US" sz="3200" b="1" dirty="0">
                <a:solidFill>
                  <a:srgbClr val="000099"/>
                </a:solidFill>
              </a:rPr>
              <a:t>     装谁像谁，谁装谁，谁就像谁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戏剧社</a:t>
            </a:r>
            <a:r>
              <a:rPr lang="zh-CN" altLang="en-US" sz="3200" b="1" dirty="0">
                <a:solidFill>
                  <a:srgbClr val="000099"/>
                </a:solidFill>
              </a:rPr>
              <a:t>（     ）</a:t>
            </a:r>
            <a:r>
              <a:rPr lang="zh-CN" altLang="en-US" sz="3200" b="1" dirty="0">
                <a:solidFill>
                  <a:srgbClr val="FF0000"/>
                </a:solidFill>
              </a:rPr>
              <a:t>文学社</a:t>
            </a:r>
            <a:r>
              <a:rPr lang="zh-CN" altLang="en-US" sz="3200" b="1" dirty="0">
                <a:solidFill>
                  <a:srgbClr val="000099"/>
                </a:solidFill>
              </a:rPr>
              <a:t>（        ）</a:t>
            </a:r>
            <a:r>
              <a:rPr lang="zh-CN" altLang="en-US" sz="3200" b="1" dirty="0">
                <a:solidFill>
                  <a:srgbClr val="FF0000"/>
                </a:solidFill>
              </a:rPr>
              <a:t>摄影小组</a:t>
            </a:r>
            <a:r>
              <a:rPr lang="zh-CN" altLang="en-US" sz="3200" b="1" dirty="0">
                <a:solidFill>
                  <a:srgbClr val="000099"/>
                </a:solidFill>
              </a:rPr>
              <a:t>（     ）</a:t>
            </a: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1908175" y="5373688"/>
            <a:ext cx="7445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chemeClr val="hlink"/>
                </a:solidFill>
              </a:rPr>
              <a:t>⑤</a:t>
            </a:r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4572000" y="5300663"/>
            <a:ext cx="7445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chemeClr val="hlink"/>
                </a:solidFill>
              </a:rPr>
              <a:t>③</a:t>
            </a:r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7435170" y="5373688"/>
            <a:ext cx="7445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 dirty="0">
                <a:solidFill>
                  <a:schemeClr val="hlink"/>
                </a:solidFill>
              </a:rPr>
              <a:t>①</a:t>
            </a:r>
          </a:p>
        </p:txBody>
      </p:sp>
      <p:sp>
        <p:nvSpPr>
          <p:cNvPr id="68623" name="Text Box 15"/>
          <p:cNvSpPr txBox="1">
            <a:spLocks noChangeArrowheads="1"/>
          </p:cNvSpPr>
          <p:nvPr/>
        </p:nvSpPr>
        <p:spPr bwMode="auto">
          <a:xfrm>
            <a:off x="5651500" y="2997200"/>
            <a:ext cx="2632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hlink"/>
                </a:solidFill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</a:rPr>
              <a:t>学术研究）</a:t>
            </a:r>
          </a:p>
        </p:txBody>
      </p:sp>
      <p:sp>
        <p:nvSpPr>
          <p:cNvPr id="68624" name="Text Box 16"/>
          <p:cNvSpPr txBox="1">
            <a:spLocks noChangeArrowheads="1"/>
          </p:cNvSpPr>
          <p:nvPr/>
        </p:nvSpPr>
        <p:spPr bwMode="auto">
          <a:xfrm>
            <a:off x="7216775" y="3971925"/>
            <a:ext cx="1816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hlink"/>
                </a:solidFill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</a:rPr>
              <a:t>书信</a:t>
            </a:r>
            <a:r>
              <a:rPr lang="zh-CN" altLang="en-US" sz="3200" b="1" dirty="0">
                <a:solidFill>
                  <a:schemeClr val="hlink"/>
                </a:solidFill>
              </a:rPr>
              <a:t>）</a:t>
            </a:r>
          </a:p>
        </p:txBody>
      </p:sp>
      <p:sp>
        <p:nvSpPr>
          <p:cNvPr id="68625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04250" y="6381750"/>
            <a:ext cx="539750" cy="36036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30884" y="-5209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254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8" grpId="0"/>
      <p:bldP spid="68619" grpId="0"/>
      <p:bldP spid="68622" grpId="0"/>
      <p:bldP spid="68623" grpId="0"/>
      <p:bldP spid="6862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425"/>
            <a:ext cx="8964612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文本框 2"/>
          <p:cNvSpPr txBox="1">
            <a:spLocks noChangeArrowheads="1"/>
          </p:cNvSpPr>
          <p:nvPr/>
        </p:nvSpPr>
        <p:spPr bwMode="auto">
          <a:xfrm>
            <a:off x="630870" y="476672"/>
            <a:ext cx="829500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 dirty="0">
                <a:latin typeface="Arial" pitchFamily="34" charset="0"/>
              </a:rPr>
              <a:t> </a:t>
            </a:r>
            <a:r>
              <a:rPr lang="zh-CN" altLang="en-US" sz="2400" b="1" dirty="0" smtClean="0">
                <a:latin typeface="Arial" pitchFamily="34" charset="0"/>
              </a:rPr>
              <a:t>        </a:t>
            </a:r>
            <a:r>
              <a:rPr lang="zh-CN" altLang="en-US" sz="3200" b="1" dirty="0" smtClean="0">
                <a:latin typeface="Arial" pitchFamily="34" charset="0"/>
              </a:rPr>
              <a:t>下面</a:t>
            </a:r>
            <a:r>
              <a:rPr lang="zh-CN" altLang="en-US" sz="3200" b="1" dirty="0">
                <a:latin typeface="Arial" pitchFamily="34" charset="0"/>
              </a:rPr>
              <a:t>是某餐馆门上贴的对联。请你用</a:t>
            </a:r>
            <a:r>
              <a:rPr lang="en-US" altLang="zh-CN" sz="3200" b="1" dirty="0">
                <a:latin typeface="Arial" pitchFamily="34" charset="0"/>
              </a:rPr>
              <a:t>《</a:t>
            </a:r>
            <a:r>
              <a:rPr lang="zh-CN" altLang="en-US" sz="3200" b="1" dirty="0">
                <a:latin typeface="Arial" pitchFamily="34" charset="0"/>
              </a:rPr>
              <a:t>悯农</a:t>
            </a:r>
            <a:r>
              <a:rPr lang="en-US" altLang="zh-CN" sz="3200" b="1" dirty="0">
                <a:latin typeface="Arial" pitchFamily="34" charset="0"/>
              </a:rPr>
              <a:t>》</a:t>
            </a:r>
            <a:r>
              <a:rPr lang="zh-CN" altLang="en-US" sz="3200" b="1" dirty="0">
                <a:latin typeface="Arial" pitchFamily="34" charset="0"/>
              </a:rPr>
              <a:t>里的有关诗句，将上联补充完整。</a:t>
            </a:r>
            <a:endParaRPr lang="en-US" altLang="zh-CN" sz="3200" b="1" dirty="0">
              <a:latin typeface="Arial" pitchFamily="34" charset="0"/>
            </a:endParaRPr>
          </a:p>
          <a:p>
            <a:endParaRPr lang="zh-CN" altLang="zh-CN" sz="2400" b="1" dirty="0">
              <a:latin typeface="Arial" pitchFamily="34" charset="0"/>
            </a:endParaRPr>
          </a:p>
        </p:txBody>
      </p:sp>
      <p:sp>
        <p:nvSpPr>
          <p:cNvPr id="27652" name="文本框 3"/>
          <p:cNvSpPr txBox="1">
            <a:spLocks noChangeArrowheads="1"/>
          </p:cNvSpPr>
          <p:nvPr/>
        </p:nvSpPr>
        <p:spPr bwMode="auto">
          <a:xfrm>
            <a:off x="1177925" y="2308906"/>
            <a:ext cx="72009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 dirty="0"/>
              <a:t>上联：</a:t>
            </a:r>
            <a:r>
              <a:rPr lang="en-US" altLang="zh-CN" sz="2400" b="1" dirty="0"/>
              <a:t>_____________,</a:t>
            </a:r>
            <a:r>
              <a:rPr lang="zh-CN" altLang="en-US" sz="2400" b="1" dirty="0"/>
              <a:t>弃之可惜；</a:t>
            </a:r>
            <a:endParaRPr lang="en-US" altLang="zh-CN" sz="2400" b="1" dirty="0"/>
          </a:p>
          <a:p>
            <a:r>
              <a:rPr lang="zh-CN" altLang="en-US" sz="2400" b="1" dirty="0"/>
              <a:t>下联：杯里酒口口都香甜，量力而行。</a:t>
            </a:r>
            <a:endParaRPr lang="en-US" altLang="zh-CN" sz="2400" b="1" dirty="0"/>
          </a:p>
        </p:txBody>
      </p:sp>
      <p:sp>
        <p:nvSpPr>
          <p:cNvPr id="27653" name="文本框 4"/>
          <p:cNvSpPr txBox="1">
            <a:spLocks noChangeArrowheads="1"/>
          </p:cNvSpPr>
          <p:nvPr/>
        </p:nvSpPr>
        <p:spPr bwMode="auto">
          <a:xfrm>
            <a:off x="1423988" y="4437112"/>
            <a:ext cx="6296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latin typeface="Arial" pitchFamily="34" charset="0"/>
              </a:rPr>
              <a:t>盘</a:t>
            </a:r>
            <a:r>
              <a:rPr lang="zh-CN" altLang="en-US" sz="3200" b="1" dirty="0">
                <a:solidFill>
                  <a:srgbClr val="FF0000"/>
                </a:solidFill>
                <a:latin typeface="Arial" pitchFamily="34" charset="0"/>
              </a:rPr>
              <a:t>中餐粒粒皆辛苦</a:t>
            </a:r>
            <a:endParaRPr lang="en-US" altLang="zh-CN" sz="3200" b="1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349806" y="2044005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854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1" grpId="1"/>
      <p:bldP spid="27652" grpId="0"/>
      <p:bldP spid="2765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1713</Words>
  <Application>Microsoft Office PowerPoint</Application>
  <PresentationFormat>全屏显示(4:3)</PresentationFormat>
  <Paragraphs>285</Paragraphs>
  <Slides>40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拆 字 联</vt:lpstr>
      <vt:lpstr>合 字 联</vt:lpstr>
      <vt:lpstr>隐 字 联 </vt:lpstr>
      <vt:lpstr>同 偏 旁 部 首 联 </vt:lpstr>
      <vt:lpstr>顶 针 联</vt:lpstr>
      <vt:lpstr>回 文 联 </vt:lpstr>
      <vt:lpstr>PowerPoint 演示文稿</vt:lpstr>
      <vt:lpstr>PowerPoint 演示文稿</vt:lpstr>
      <vt:lpstr>叠字联 </vt:lpstr>
      <vt:lpstr>绝对</vt:lpstr>
      <vt:lpstr>绝对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观对联，知行业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9</cp:revision>
  <dcterms:created xsi:type="dcterms:W3CDTF">2020-02-18T14:19:27Z</dcterms:created>
  <dcterms:modified xsi:type="dcterms:W3CDTF">2020-02-20T15:22:28Z</dcterms:modified>
</cp:coreProperties>
</file>