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5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FB03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138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501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496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821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7934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6856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0225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5498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006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117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3690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6193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A50EF-6C2C-4FCF-9AD0-0A652303F197}" type="datetimeFigureOut">
              <a:rPr lang="zh-CN" altLang="en-US" smtClean="0"/>
              <a:t>2021/3/1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216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D87C10D-0FCC-477F-9ED5-258E61E9E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" y="139064"/>
            <a:ext cx="9022080" cy="4758056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200" b="1" dirty="0" err="1">
                <a:solidFill>
                  <a:srgbClr val="000000"/>
                </a:solidFill>
                <a:latin typeface="Arial Black" panose="020B0A04020102020204" pitchFamily="34" charset="0"/>
              </a:rPr>
              <a:t>Wuyuan</a:t>
            </a:r>
            <a:r>
              <a:rPr lang="en-US" altLang="zh-CN" sz="3200" b="1" dirty="0">
                <a:solidFill>
                  <a:srgbClr val="000000"/>
                </a:solidFill>
                <a:latin typeface="Arial Black" panose="020B0A04020102020204" pitchFamily="34" charset="0"/>
              </a:rPr>
              <a:t>, _________ (locate) in the northeast of Jiangxi Province</a:t>
            </a:r>
            <a:r>
              <a:rPr lang="zh-CN" altLang="en-US" sz="3200" b="1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en-US" altLang="zh-CN" sz="3200" b="1" dirty="0">
                <a:solidFill>
                  <a:srgbClr val="000000"/>
                </a:solidFill>
                <a:latin typeface="Arial Black" panose="020B0A04020102020204" pitchFamily="34" charset="0"/>
              </a:rPr>
              <a:t>in Southeast China, is a county___________ (surround) by mountains. When spring comes, oilseed rape flowers in </a:t>
            </a:r>
            <a:r>
              <a:rPr lang="en-US" altLang="zh-CN" sz="3200" b="1" dirty="0" err="1">
                <a:solidFill>
                  <a:srgbClr val="000000"/>
                </a:solidFill>
                <a:latin typeface="Arial Black" panose="020B0A04020102020204" pitchFamily="34" charset="0"/>
              </a:rPr>
              <a:t>Wuyuang</a:t>
            </a:r>
            <a:r>
              <a:rPr lang="en-US" altLang="zh-CN" sz="3200" b="1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r>
              <a:rPr lang="en-US" altLang="zh-CN" sz="3200" b="1" u="sng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come _______ full bloom</a:t>
            </a:r>
            <a:r>
              <a:rPr lang="zh-CN" altLang="en-US" sz="3200" b="1" u="sng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进入盛放期</a:t>
            </a:r>
            <a:r>
              <a:rPr lang="en-US" altLang="zh-CN" sz="3200" b="1" dirty="0">
                <a:solidFill>
                  <a:srgbClr val="000000"/>
                </a:solidFill>
                <a:latin typeface="Arial Black" panose="020B0A04020102020204" pitchFamily="34" charset="0"/>
              </a:rPr>
              <a:t>.</a:t>
            </a:r>
            <a:endParaRPr lang="en-US" altLang="zh-CN" sz="3200" b="1" i="0" dirty="0"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altLang="zh-CN" sz="3200" b="1" i="0" dirty="0"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1DEF637-B92B-4A2A-9D13-889369A28667}"/>
              </a:ext>
            </a:extLst>
          </p:cNvPr>
          <p:cNvSpPr txBox="1"/>
          <p:nvPr/>
        </p:nvSpPr>
        <p:spPr>
          <a:xfrm>
            <a:off x="6543677" y="1099597"/>
            <a:ext cx="247840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surrounded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50A0B85-6599-4FCA-8874-1A91415B8A05}"/>
              </a:ext>
            </a:extLst>
          </p:cNvPr>
          <p:cNvSpPr txBox="1"/>
          <p:nvPr/>
        </p:nvSpPr>
        <p:spPr>
          <a:xfrm>
            <a:off x="2402205" y="34938"/>
            <a:ext cx="15881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located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12B1EA24-AB3C-45E2-9276-B939517D1674}"/>
              </a:ext>
            </a:extLst>
          </p:cNvPr>
          <p:cNvSpPr txBox="1"/>
          <p:nvPr/>
        </p:nvSpPr>
        <p:spPr>
          <a:xfrm>
            <a:off x="3865245" y="2782669"/>
            <a:ext cx="178371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into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474770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D87C10D-0FCC-477F-9ED5-258E61E9E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-8718"/>
            <a:ext cx="9144000" cy="3802259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200" b="1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Here, there are _________ (layer) of golden terraces </a:t>
            </a:r>
            <a:r>
              <a:rPr lang="en-US" altLang="zh-CN" sz="3200" b="1" i="0" u="sng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</a:rPr>
              <a:t>planted _______</a:t>
            </a:r>
            <a:r>
              <a:rPr lang="zh-CN" altLang="en-US" sz="3200" b="1" i="0" u="sng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</a:rPr>
              <a:t>种植有 </a:t>
            </a:r>
            <a:r>
              <a:rPr lang="en-US" altLang="zh-CN" sz="3200" b="1" i="0" u="sng" dirty="0">
                <a:solidFill>
                  <a:srgbClr val="3333FF"/>
                </a:solidFill>
                <a:effectLst/>
                <a:latin typeface="Arial Black" panose="020B0A04020102020204" pitchFamily="34" charset="0"/>
              </a:rPr>
              <a:t>oilseed rape flowers</a:t>
            </a:r>
            <a:r>
              <a:rPr lang="zh-CN" altLang="en-US" sz="3200" b="1" i="0" u="sng" dirty="0">
                <a:solidFill>
                  <a:srgbClr val="3333FF"/>
                </a:solidFill>
                <a:effectLst/>
                <a:latin typeface="Arial Black" panose="020B0A04020102020204" pitchFamily="34" charset="0"/>
              </a:rPr>
              <a:t>油菜花</a:t>
            </a:r>
            <a:r>
              <a:rPr lang="en-US" altLang="zh-CN" sz="3200" b="1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, _________ </a:t>
            </a:r>
            <a:r>
              <a:rPr lang="en-US" altLang="zh-CN" sz="3200" b="1" i="0" u="sng" dirty="0">
                <a:solidFill>
                  <a:srgbClr val="FF0000"/>
                </a:solidFill>
                <a:effectLst/>
                <a:latin typeface="Arial Black" panose="020B0A04020102020204" pitchFamily="34" charset="0"/>
              </a:rPr>
              <a:t>complement [ˈ</a:t>
            </a:r>
            <a:r>
              <a:rPr lang="en-US" altLang="zh-CN" sz="3200" b="1" i="0" u="sng" dirty="0" err="1">
                <a:solidFill>
                  <a:srgbClr val="FF0000"/>
                </a:solidFill>
                <a:effectLst/>
                <a:latin typeface="Arial Black" panose="020B0A04020102020204" pitchFamily="34" charset="0"/>
              </a:rPr>
              <a:t>kɒmplɪment</a:t>
            </a:r>
            <a:r>
              <a:rPr lang="en-US" altLang="zh-CN" sz="3200" b="1" i="0" u="sng" dirty="0">
                <a:solidFill>
                  <a:srgbClr val="FF0000"/>
                </a:solidFill>
                <a:effectLst/>
                <a:latin typeface="Arial Black" panose="020B0A04020102020204" pitchFamily="34" charset="0"/>
              </a:rPr>
              <a:t>]</a:t>
            </a:r>
            <a:r>
              <a:rPr lang="zh-CN" altLang="en-US" sz="3200" b="1" i="0" u="sng" dirty="0">
                <a:solidFill>
                  <a:srgbClr val="FF0000"/>
                </a:solidFill>
                <a:effectLst/>
                <a:latin typeface="Arial Black" panose="020B0A04020102020204" pitchFamily="34" charset="0"/>
              </a:rPr>
              <a:t>使完美 </a:t>
            </a:r>
            <a:r>
              <a:rPr lang="en-US" altLang="zh-CN" sz="3200" b="1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the </a:t>
            </a:r>
            <a:r>
              <a:rPr lang="en-US" altLang="zh-CN" sz="3200" b="1" i="0" u="sng" dirty="0">
                <a:solidFill>
                  <a:srgbClr val="3333FF"/>
                </a:solidFill>
                <a:effectLst/>
                <a:latin typeface="Arial Black" panose="020B0A04020102020204" pitchFamily="34" charset="0"/>
              </a:rPr>
              <a:t>residential [ˌ</a:t>
            </a:r>
            <a:r>
              <a:rPr lang="en-US" altLang="zh-CN" sz="3200" b="1" i="0" u="sng" dirty="0" err="1">
                <a:solidFill>
                  <a:srgbClr val="3333FF"/>
                </a:solidFill>
                <a:effectLst/>
                <a:latin typeface="Arial Black" panose="020B0A04020102020204" pitchFamily="34" charset="0"/>
              </a:rPr>
              <a:t>rezɪˈdenʃl</a:t>
            </a:r>
            <a:r>
              <a:rPr lang="en-US" altLang="zh-CN" sz="3200" b="1" i="0" u="sng" dirty="0">
                <a:solidFill>
                  <a:srgbClr val="3333FF"/>
                </a:solidFill>
                <a:effectLst/>
                <a:latin typeface="Arial Black" panose="020B0A04020102020204" pitchFamily="34" charset="0"/>
              </a:rPr>
              <a:t>]</a:t>
            </a:r>
            <a:r>
              <a:rPr lang="zh-CN" altLang="en-US" sz="3200" b="1" i="0" u="sng" dirty="0">
                <a:solidFill>
                  <a:srgbClr val="3333FF"/>
                </a:solidFill>
                <a:effectLst/>
                <a:latin typeface="Arial Black" panose="020B0A04020102020204" pitchFamily="34" charset="0"/>
              </a:rPr>
              <a:t>适合居住的 </a:t>
            </a:r>
            <a:r>
              <a:rPr lang="en-US" altLang="zh-CN" sz="3200" b="1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buildings, with ________ (they) </a:t>
            </a:r>
            <a:r>
              <a:rPr lang="en-US" altLang="zh-CN" sz="3200" b="1" i="0" u="sng" dirty="0">
                <a:solidFill>
                  <a:srgbClr val="3333FF"/>
                </a:solidFill>
                <a:effectLst/>
                <a:latin typeface="Arial Black" panose="020B0A04020102020204" pitchFamily="34" charset="0"/>
              </a:rPr>
              <a:t>typical [ˈ</a:t>
            </a:r>
            <a:r>
              <a:rPr lang="en-US" altLang="zh-CN" sz="3200" b="1" i="0" u="sng" dirty="0" err="1">
                <a:solidFill>
                  <a:srgbClr val="3333FF"/>
                </a:solidFill>
                <a:effectLst/>
                <a:latin typeface="Arial Black" panose="020B0A04020102020204" pitchFamily="34" charset="0"/>
              </a:rPr>
              <a:t>tɪpɪkl</a:t>
            </a:r>
            <a:r>
              <a:rPr lang="en-US" altLang="zh-CN" sz="3200" b="1" i="0" u="sng" dirty="0">
                <a:solidFill>
                  <a:srgbClr val="3333FF"/>
                </a:solidFill>
                <a:effectLst/>
                <a:latin typeface="Arial Black" panose="020B0A04020102020204" pitchFamily="34" charset="0"/>
              </a:rPr>
              <a:t>]</a:t>
            </a:r>
            <a:r>
              <a:rPr lang="zh-CN" altLang="en-US" sz="3200" b="1" i="0" u="sng" dirty="0">
                <a:solidFill>
                  <a:srgbClr val="3333FF"/>
                </a:solidFill>
                <a:effectLst/>
                <a:latin typeface="Arial Black" panose="020B0A04020102020204" pitchFamily="34" charset="0"/>
              </a:rPr>
              <a:t>典型的 </a:t>
            </a:r>
            <a:r>
              <a:rPr lang="en-US" altLang="zh-CN" sz="3200" b="1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while walls and black tiles [</a:t>
            </a:r>
            <a:r>
              <a:rPr lang="en-US" altLang="zh-CN" sz="3200" b="1" i="0" dirty="0" err="1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taɪlz</a:t>
            </a:r>
            <a:r>
              <a:rPr lang="en-US" altLang="zh-CN" sz="3200" b="1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]</a:t>
            </a:r>
            <a:r>
              <a:rPr lang="zh-CN" altLang="en-US" sz="3200" b="1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瓦</a:t>
            </a:r>
            <a:r>
              <a:rPr lang="en-US" altLang="zh-CN" sz="3200" b="1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, _________ (form) a beautiful natural picture. ________ , They _________   </a:t>
            </a:r>
            <a:r>
              <a:rPr lang="en-US" altLang="zh-CN" sz="3200" b="1" i="0" dirty="0">
                <a:solidFill>
                  <a:srgbClr val="FF0000"/>
                </a:solidFill>
                <a:effectLst/>
                <a:latin typeface="Arial Black" panose="020B0A04020102020204" pitchFamily="34" charset="0"/>
              </a:rPr>
              <a:t>(</a:t>
            </a:r>
            <a:r>
              <a:rPr lang="en-US" altLang="zh-CN" sz="3200" b="1" i="0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</a:rPr>
              <a:t>say) to be</a:t>
            </a:r>
            <a:r>
              <a:rPr lang="zh-CN" altLang="en-US" sz="3200" b="1" i="0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</a:rPr>
              <a:t>据说是 </a:t>
            </a:r>
            <a:r>
              <a:rPr lang="en-US" altLang="zh-CN" sz="3200" b="1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one of the Ten Most Beautiful Terraces in the World. 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0B0301B9-5BCF-4B9D-A677-AD284DD0A2C2}"/>
              </a:ext>
            </a:extLst>
          </p:cNvPr>
          <p:cNvSpPr txBox="1"/>
          <p:nvPr/>
        </p:nvSpPr>
        <p:spPr>
          <a:xfrm>
            <a:off x="6156959" y="1097606"/>
            <a:ext cx="14224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which</a:t>
            </a:r>
            <a:endParaRPr lang="zh-CN" altLang="en-US" sz="3600" b="1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5B8B3FFA-53C6-4055-A539-ADF5C5990005}"/>
              </a:ext>
            </a:extLst>
          </p:cNvPr>
          <p:cNvSpPr txBox="1"/>
          <p:nvPr/>
        </p:nvSpPr>
        <p:spPr>
          <a:xfrm>
            <a:off x="5668248" y="451275"/>
            <a:ext cx="127158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with</a:t>
            </a:r>
            <a:endParaRPr lang="zh-CN" altLang="en-US" sz="3600" b="1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CC3AB2C-3C40-4976-8A1C-DE1703B6EF93}"/>
              </a:ext>
            </a:extLst>
          </p:cNvPr>
          <p:cNvSpPr txBox="1"/>
          <p:nvPr/>
        </p:nvSpPr>
        <p:spPr>
          <a:xfrm>
            <a:off x="3823652" y="0"/>
            <a:ext cx="151034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layers</a:t>
            </a:r>
            <a:endParaRPr lang="zh-CN" altLang="en-US" sz="3600" b="1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EC99B96-1B05-4E10-8B87-B01C0FC60A89}"/>
              </a:ext>
            </a:extLst>
          </p:cNvPr>
          <p:cNvSpPr txBox="1"/>
          <p:nvPr/>
        </p:nvSpPr>
        <p:spPr>
          <a:xfrm>
            <a:off x="3688079" y="2652086"/>
            <a:ext cx="138176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their</a:t>
            </a:r>
            <a:endParaRPr lang="zh-CN" altLang="en-US" sz="3600" b="1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2E182EAE-9B07-4161-A16A-5ED771FF26A0}"/>
              </a:ext>
            </a:extLst>
          </p:cNvPr>
          <p:cNvSpPr txBox="1"/>
          <p:nvPr/>
        </p:nvSpPr>
        <p:spPr>
          <a:xfrm>
            <a:off x="2011680" y="3717938"/>
            <a:ext cx="185261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forming</a:t>
            </a:r>
            <a:endParaRPr lang="zh-CN" altLang="en-US" sz="3600" b="1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242B566A-9E94-4C85-A472-20F005481B12}"/>
              </a:ext>
            </a:extLst>
          </p:cNvPr>
          <p:cNvSpPr txBox="1"/>
          <p:nvPr/>
        </p:nvSpPr>
        <p:spPr>
          <a:xfrm>
            <a:off x="3383280" y="4213062"/>
            <a:ext cx="217090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Therefore</a:t>
            </a:r>
            <a:endParaRPr lang="zh-CN" altLang="en-US" sz="3600" b="1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EA07D623-48A4-4AAE-A3BB-B18A139D86EE}"/>
              </a:ext>
            </a:extLst>
          </p:cNvPr>
          <p:cNvSpPr txBox="1"/>
          <p:nvPr/>
        </p:nvSpPr>
        <p:spPr>
          <a:xfrm>
            <a:off x="6868159" y="4250196"/>
            <a:ext cx="177466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are said</a:t>
            </a:r>
            <a:endParaRPr lang="zh-CN" altLang="en-US" sz="3600" b="1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844543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  <p:bldP spid="8" grpId="0"/>
      <p:bldP spid="10" grpId="0"/>
      <p:bldP spid="12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315</TotalTime>
  <Words>149</Words>
  <Application>Microsoft Office PowerPoint</Application>
  <PresentationFormat>全屏显示(4:3)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8" baseType="lpstr">
      <vt:lpstr>-apple-system-font</vt:lpstr>
      <vt:lpstr>Arial</vt:lpstr>
      <vt:lpstr>Arial Black</vt:lpstr>
      <vt:lpstr>Calibri</vt:lpstr>
      <vt:lpstr>Calibri Light</vt:lpstr>
      <vt:lpstr>Office 主题​​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313136018@qq.com</dc:creator>
  <cp:lastModifiedBy>Lenovo</cp:lastModifiedBy>
  <cp:revision>34</cp:revision>
  <dcterms:created xsi:type="dcterms:W3CDTF">2020-09-15T07:29:56Z</dcterms:created>
  <dcterms:modified xsi:type="dcterms:W3CDTF">2021-03-01T03:24:42Z</dcterms:modified>
</cp:coreProperties>
</file>