
<file path=[Content_Types].xml><?xml version="1.0" encoding="utf-8"?>
<Types xmlns="http://schemas.openxmlformats.org/package/2006/content-types"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5" r:id="rId4"/>
    <p:sldId id="270" r:id="rId5"/>
    <p:sldId id="269" r:id="rId6"/>
    <p:sldId id="271" r:id="rId7"/>
    <p:sldId id="259" r:id="rId8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71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image" Target="../media/image3.wmf"/><Relationship Id="rId5" Type="http://schemas.openxmlformats.org/officeDocument/2006/relationships/image" Target="../media/image7.wmf"/><Relationship Id="rId4" Type="http://schemas.openxmlformats.org/officeDocument/2006/relationships/image" Target="../media/image6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7" Type="http://schemas.openxmlformats.org/officeDocument/2006/relationships/image" Target="../media/image16.wmf"/><Relationship Id="rId2" Type="http://schemas.openxmlformats.org/officeDocument/2006/relationships/image" Target="../media/image11.wmf"/><Relationship Id="rId1" Type="http://schemas.openxmlformats.org/officeDocument/2006/relationships/image" Target="../media/image10.wmf"/><Relationship Id="rId6" Type="http://schemas.openxmlformats.org/officeDocument/2006/relationships/image" Target="../media/image15.wmf"/><Relationship Id="rId5" Type="http://schemas.openxmlformats.org/officeDocument/2006/relationships/image" Target="../media/image14.wmf"/><Relationship Id="rId4" Type="http://schemas.openxmlformats.org/officeDocument/2006/relationships/image" Target="../media/image13.wmf"/></Relationships>
</file>

<file path=ppt/drawings/_rels/vmlDrawing3.vml.rels><?xml version="1.0" encoding="UTF-8" standalone="yes"?>
<Relationships xmlns="http://schemas.openxmlformats.org/package/2006/relationships"><Relationship Id="rId8" Type="http://schemas.openxmlformats.org/officeDocument/2006/relationships/image" Target="../media/image24.wmf"/><Relationship Id="rId3" Type="http://schemas.openxmlformats.org/officeDocument/2006/relationships/image" Target="../media/image20.wmf"/><Relationship Id="rId7" Type="http://schemas.openxmlformats.org/officeDocument/2006/relationships/image" Target="../media/image23.wmf"/><Relationship Id="rId2" Type="http://schemas.openxmlformats.org/officeDocument/2006/relationships/image" Target="../media/image19.wmf"/><Relationship Id="rId1" Type="http://schemas.openxmlformats.org/officeDocument/2006/relationships/image" Target="../media/image18.wmf"/><Relationship Id="rId6" Type="http://schemas.openxmlformats.org/officeDocument/2006/relationships/image" Target="../media/image22.wmf"/><Relationship Id="rId5" Type="http://schemas.openxmlformats.org/officeDocument/2006/relationships/image" Target="../media/image21.wmf"/><Relationship Id="rId4" Type="http://schemas.openxmlformats.org/officeDocument/2006/relationships/image" Target="../media/image13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29.wmf"/><Relationship Id="rId2" Type="http://schemas.openxmlformats.org/officeDocument/2006/relationships/image" Target="../media/image28.wmf"/><Relationship Id="rId1" Type="http://schemas.openxmlformats.org/officeDocument/2006/relationships/image" Target="../media/image27.wmf"/><Relationship Id="rId4" Type="http://schemas.openxmlformats.org/officeDocument/2006/relationships/image" Target="../media/image30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34.wmf"/><Relationship Id="rId1" Type="http://schemas.openxmlformats.org/officeDocument/2006/relationships/image" Target="../media/image33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F12DD1-3BB2-4203-91C5-06A4009B87FD}" type="datetimeFigureOut">
              <a:rPr lang="zh-CN" altLang="en-US" smtClean="0"/>
              <a:t>2016/1/14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B825B-CF20-4216-AEF0-A4A6CD5B09C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78392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F12DD1-3BB2-4203-91C5-06A4009B87FD}" type="datetimeFigureOut">
              <a:rPr lang="zh-CN" altLang="en-US" smtClean="0"/>
              <a:t>2016/1/14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B825B-CF20-4216-AEF0-A4A6CD5B09C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32370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F12DD1-3BB2-4203-91C5-06A4009B87FD}" type="datetimeFigureOut">
              <a:rPr lang="zh-CN" altLang="en-US" smtClean="0"/>
              <a:t>2016/1/14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B825B-CF20-4216-AEF0-A4A6CD5B09C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812243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F12DD1-3BB2-4203-91C5-06A4009B87FD}" type="datetimeFigureOut">
              <a:rPr lang="zh-CN" altLang="en-US" smtClean="0"/>
              <a:t>2016/1/14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B825B-CF20-4216-AEF0-A4A6CD5B09C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12776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F12DD1-3BB2-4203-91C5-06A4009B87FD}" type="datetimeFigureOut">
              <a:rPr lang="zh-CN" altLang="en-US" smtClean="0"/>
              <a:t>2016/1/14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B825B-CF20-4216-AEF0-A4A6CD5B09C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30469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F12DD1-3BB2-4203-91C5-06A4009B87FD}" type="datetimeFigureOut">
              <a:rPr lang="zh-CN" altLang="en-US" smtClean="0"/>
              <a:t>2016/1/14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B825B-CF20-4216-AEF0-A4A6CD5B09C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55884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F12DD1-3BB2-4203-91C5-06A4009B87FD}" type="datetimeFigureOut">
              <a:rPr lang="zh-CN" altLang="en-US" smtClean="0"/>
              <a:t>2016/1/14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B825B-CF20-4216-AEF0-A4A6CD5B09C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39559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F12DD1-3BB2-4203-91C5-06A4009B87FD}" type="datetimeFigureOut">
              <a:rPr lang="zh-CN" altLang="en-US" smtClean="0"/>
              <a:t>2016/1/14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B825B-CF20-4216-AEF0-A4A6CD5B09C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62570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F12DD1-3BB2-4203-91C5-06A4009B87FD}" type="datetimeFigureOut">
              <a:rPr lang="zh-CN" altLang="en-US" smtClean="0"/>
              <a:t>2016/1/14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B825B-CF20-4216-AEF0-A4A6CD5B09C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79538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F12DD1-3BB2-4203-91C5-06A4009B87FD}" type="datetimeFigureOut">
              <a:rPr lang="zh-CN" altLang="en-US" smtClean="0"/>
              <a:t>2016/1/14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B825B-CF20-4216-AEF0-A4A6CD5B09C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50845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F12DD1-3BB2-4203-91C5-06A4009B87FD}" type="datetimeFigureOut">
              <a:rPr lang="zh-CN" altLang="en-US" smtClean="0"/>
              <a:t>2016/1/14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B825B-CF20-4216-AEF0-A4A6CD5B09C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80170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F12DD1-3BB2-4203-91C5-06A4009B87FD}" type="datetimeFigureOut">
              <a:rPr lang="zh-CN" altLang="en-US" smtClean="0"/>
              <a:t>2016/1/14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1B825B-CF20-4216-AEF0-A4A6CD5B09C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979784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wmf"/><Relationship Id="rId13" Type="http://schemas.openxmlformats.org/officeDocument/2006/relationships/oleObject" Target="../embeddings/oleObject5.bin"/><Relationship Id="rId3" Type="http://schemas.openxmlformats.org/officeDocument/2006/relationships/image" Target="../media/image8.jpg"/><Relationship Id="rId7" Type="http://schemas.openxmlformats.org/officeDocument/2006/relationships/oleObject" Target="../embeddings/oleObject2.bin"/><Relationship Id="rId12" Type="http://schemas.openxmlformats.org/officeDocument/2006/relationships/image" Target="../media/image6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.wmf"/><Relationship Id="rId11" Type="http://schemas.openxmlformats.org/officeDocument/2006/relationships/oleObject" Target="../embeddings/oleObject4.bin"/><Relationship Id="rId5" Type="http://schemas.openxmlformats.org/officeDocument/2006/relationships/oleObject" Target="../embeddings/oleObject1.bin"/><Relationship Id="rId10" Type="http://schemas.openxmlformats.org/officeDocument/2006/relationships/image" Target="../media/image5.wmf"/><Relationship Id="rId4" Type="http://schemas.openxmlformats.org/officeDocument/2006/relationships/image" Target="../media/image9.jpg"/><Relationship Id="rId9" Type="http://schemas.openxmlformats.org/officeDocument/2006/relationships/oleObject" Target="../embeddings/oleObject3.bin"/><Relationship Id="rId14" Type="http://schemas.openxmlformats.org/officeDocument/2006/relationships/image" Target="../media/image7.w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wmf"/><Relationship Id="rId13" Type="http://schemas.openxmlformats.org/officeDocument/2006/relationships/oleObject" Target="../embeddings/oleObject10.bin"/><Relationship Id="rId18" Type="http://schemas.openxmlformats.org/officeDocument/2006/relationships/image" Target="../media/image16.wmf"/><Relationship Id="rId3" Type="http://schemas.openxmlformats.org/officeDocument/2006/relationships/image" Target="../media/image8.jpg"/><Relationship Id="rId7" Type="http://schemas.openxmlformats.org/officeDocument/2006/relationships/oleObject" Target="../embeddings/oleObject7.bin"/><Relationship Id="rId12" Type="http://schemas.openxmlformats.org/officeDocument/2006/relationships/image" Target="../media/image13.wmf"/><Relationship Id="rId17" Type="http://schemas.openxmlformats.org/officeDocument/2006/relationships/oleObject" Target="../embeddings/oleObject12.bin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5.wmf"/><Relationship Id="rId1" Type="http://schemas.openxmlformats.org/officeDocument/2006/relationships/vmlDrawing" Target="../drawings/vmlDrawing2.vml"/><Relationship Id="rId6" Type="http://schemas.openxmlformats.org/officeDocument/2006/relationships/image" Target="../media/image10.wmf"/><Relationship Id="rId11" Type="http://schemas.openxmlformats.org/officeDocument/2006/relationships/oleObject" Target="../embeddings/oleObject9.bin"/><Relationship Id="rId5" Type="http://schemas.openxmlformats.org/officeDocument/2006/relationships/oleObject" Target="../embeddings/oleObject6.bin"/><Relationship Id="rId15" Type="http://schemas.openxmlformats.org/officeDocument/2006/relationships/oleObject" Target="../embeddings/oleObject11.bin"/><Relationship Id="rId10" Type="http://schemas.openxmlformats.org/officeDocument/2006/relationships/image" Target="../media/image12.wmf"/><Relationship Id="rId4" Type="http://schemas.openxmlformats.org/officeDocument/2006/relationships/image" Target="../media/image17.jpg"/><Relationship Id="rId9" Type="http://schemas.openxmlformats.org/officeDocument/2006/relationships/oleObject" Target="../embeddings/oleObject8.bin"/><Relationship Id="rId14" Type="http://schemas.openxmlformats.org/officeDocument/2006/relationships/image" Target="../media/image14.w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4.bin"/><Relationship Id="rId13" Type="http://schemas.openxmlformats.org/officeDocument/2006/relationships/image" Target="../media/image13.wmf"/><Relationship Id="rId18" Type="http://schemas.openxmlformats.org/officeDocument/2006/relationships/oleObject" Target="../embeddings/oleObject19.bin"/><Relationship Id="rId3" Type="http://schemas.openxmlformats.org/officeDocument/2006/relationships/image" Target="../media/image8.jpg"/><Relationship Id="rId21" Type="http://schemas.openxmlformats.org/officeDocument/2006/relationships/image" Target="../media/image24.wmf"/><Relationship Id="rId7" Type="http://schemas.openxmlformats.org/officeDocument/2006/relationships/image" Target="../media/image18.wmf"/><Relationship Id="rId12" Type="http://schemas.openxmlformats.org/officeDocument/2006/relationships/oleObject" Target="../embeddings/oleObject16.bin"/><Relationship Id="rId17" Type="http://schemas.openxmlformats.org/officeDocument/2006/relationships/image" Target="../media/image22.wmf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18.bin"/><Relationship Id="rId20" Type="http://schemas.openxmlformats.org/officeDocument/2006/relationships/oleObject" Target="../embeddings/oleObject20.bin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13.bin"/><Relationship Id="rId11" Type="http://schemas.openxmlformats.org/officeDocument/2006/relationships/image" Target="../media/image20.wmf"/><Relationship Id="rId5" Type="http://schemas.openxmlformats.org/officeDocument/2006/relationships/image" Target="../media/image26.jpg"/><Relationship Id="rId15" Type="http://schemas.openxmlformats.org/officeDocument/2006/relationships/image" Target="../media/image21.wmf"/><Relationship Id="rId10" Type="http://schemas.openxmlformats.org/officeDocument/2006/relationships/oleObject" Target="../embeddings/oleObject15.bin"/><Relationship Id="rId19" Type="http://schemas.openxmlformats.org/officeDocument/2006/relationships/image" Target="../media/image23.wmf"/><Relationship Id="rId4" Type="http://schemas.openxmlformats.org/officeDocument/2006/relationships/image" Target="../media/image25.jpg"/><Relationship Id="rId9" Type="http://schemas.openxmlformats.org/officeDocument/2006/relationships/image" Target="../media/image19.wmf"/><Relationship Id="rId14" Type="http://schemas.openxmlformats.org/officeDocument/2006/relationships/oleObject" Target="../embeddings/oleObject17.bin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2.bin"/><Relationship Id="rId13" Type="http://schemas.openxmlformats.org/officeDocument/2006/relationships/image" Target="../media/image30.wmf"/><Relationship Id="rId3" Type="http://schemas.openxmlformats.org/officeDocument/2006/relationships/image" Target="../media/image8.jpg"/><Relationship Id="rId7" Type="http://schemas.openxmlformats.org/officeDocument/2006/relationships/image" Target="../media/image27.wmf"/><Relationship Id="rId12" Type="http://schemas.openxmlformats.org/officeDocument/2006/relationships/oleObject" Target="../embeddings/oleObject2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21.bin"/><Relationship Id="rId11" Type="http://schemas.openxmlformats.org/officeDocument/2006/relationships/image" Target="../media/image29.wmf"/><Relationship Id="rId5" Type="http://schemas.openxmlformats.org/officeDocument/2006/relationships/image" Target="../media/image32.jpg"/><Relationship Id="rId10" Type="http://schemas.openxmlformats.org/officeDocument/2006/relationships/oleObject" Target="../embeddings/oleObject23.bin"/><Relationship Id="rId4" Type="http://schemas.openxmlformats.org/officeDocument/2006/relationships/image" Target="../media/image31.jpg"/><Relationship Id="rId9" Type="http://schemas.openxmlformats.org/officeDocument/2006/relationships/image" Target="../media/image28.w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6.bin"/><Relationship Id="rId3" Type="http://schemas.openxmlformats.org/officeDocument/2006/relationships/image" Target="../media/image8.jpg"/><Relationship Id="rId7" Type="http://schemas.openxmlformats.org/officeDocument/2006/relationships/image" Target="../media/image33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25.bin"/><Relationship Id="rId5" Type="http://schemas.openxmlformats.org/officeDocument/2006/relationships/image" Target="../media/image32.jpg"/><Relationship Id="rId4" Type="http://schemas.openxmlformats.org/officeDocument/2006/relationships/image" Target="../media/image31.jpg"/><Relationship Id="rId9" Type="http://schemas.openxmlformats.org/officeDocument/2006/relationships/image" Target="../media/image34.wm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18112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604" y="586854"/>
            <a:ext cx="8343448" cy="4189862"/>
          </a:xfrm>
          <a:prstGeom prst="rect">
            <a:avLst/>
          </a:prstGeom>
        </p:spPr>
      </p:pic>
      <p:sp>
        <p:nvSpPr>
          <p:cNvPr id="8" name="文本框 7"/>
          <p:cNvSpPr txBox="1"/>
          <p:nvPr/>
        </p:nvSpPr>
        <p:spPr>
          <a:xfrm>
            <a:off x="3891885" y="2211976"/>
            <a:ext cx="44082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/>
              <a:t>一元二次方程知识总结</a:t>
            </a:r>
            <a:endParaRPr lang="zh-CN" alt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1980469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52" y="3549"/>
            <a:ext cx="12192000" cy="6854451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549"/>
            <a:ext cx="5609230" cy="6858000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2336847" y="1834572"/>
            <a:ext cx="2659702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4800" b="1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多变解法</a:t>
            </a:r>
            <a:endParaRPr lang="en-US" altLang="zh-CN" sz="4800" b="1" dirty="0" smtClean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algn="ctr"/>
            <a:r>
              <a:rPr lang="zh-CN" altLang="en-US" sz="4800" b="1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灵活运用</a:t>
            </a:r>
            <a:endParaRPr lang="zh-CN" altLang="en-US" sz="4800" b="1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graphicFrame>
        <p:nvGraphicFramePr>
          <p:cNvPr id="8" name="对象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87452964"/>
              </p:ext>
            </p:extLst>
          </p:nvPr>
        </p:nvGraphicFramePr>
        <p:xfrm>
          <a:off x="5609230" y="538246"/>
          <a:ext cx="3987800" cy="654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4" name="公式" r:id="rId5" imgW="1396800" imgH="228600" progId="Equation.3">
                  <p:embed/>
                </p:oleObj>
              </mc:Choice>
              <mc:Fallback>
                <p:oleObj name="公式" r:id="rId5" imgW="1396800" imgH="2286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609230" y="538246"/>
                        <a:ext cx="3987800" cy="6540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对象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47254089"/>
              </p:ext>
            </p:extLst>
          </p:nvPr>
        </p:nvGraphicFramePr>
        <p:xfrm>
          <a:off x="5609230" y="1726993"/>
          <a:ext cx="4024312" cy="654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5" name="公式" r:id="rId7" imgW="1409400" imgH="228600" progId="Equation.3">
                  <p:embed/>
                </p:oleObj>
              </mc:Choice>
              <mc:Fallback>
                <p:oleObj name="公式" r:id="rId7" imgW="1409400" imgH="2286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5609230" y="1726993"/>
                        <a:ext cx="4024312" cy="6540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对象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3207733"/>
              </p:ext>
            </p:extLst>
          </p:nvPr>
        </p:nvGraphicFramePr>
        <p:xfrm>
          <a:off x="5589588" y="3117851"/>
          <a:ext cx="4640262" cy="727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6" name="公式" r:id="rId9" imgW="1625400" imgH="253800" progId="Equation.3">
                  <p:embed/>
                </p:oleObj>
              </mc:Choice>
              <mc:Fallback>
                <p:oleObj name="公式" r:id="rId9" imgW="1625400" imgH="2538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5589588" y="3117851"/>
                        <a:ext cx="4640262" cy="7270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对象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29430149"/>
              </p:ext>
            </p:extLst>
          </p:nvPr>
        </p:nvGraphicFramePr>
        <p:xfrm>
          <a:off x="4521200" y="4416425"/>
          <a:ext cx="6851650" cy="6175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7" name="公式" r:id="rId11" imgW="2400120" imgH="215640" progId="Equation.3">
                  <p:embed/>
                </p:oleObj>
              </mc:Choice>
              <mc:Fallback>
                <p:oleObj name="公式" r:id="rId11" imgW="2400120" imgH="21564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4521200" y="4416425"/>
                        <a:ext cx="6851650" cy="6175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对象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15949751"/>
              </p:ext>
            </p:extLst>
          </p:nvPr>
        </p:nvGraphicFramePr>
        <p:xfrm>
          <a:off x="2804615" y="5719925"/>
          <a:ext cx="9170987" cy="6524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8" name="公式" r:id="rId13" imgW="3213000" imgH="228600" progId="Equation.3">
                  <p:embed/>
                </p:oleObj>
              </mc:Choice>
              <mc:Fallback>
                <p:oleObj name="公式" r:id="rId13" imgW="3213000" imgH="2286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2804615" y="5719925"/>
                        <a:ext cx="9170987" cy="65246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176621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4451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886" y="197608"/>
            <a:ext cx="3924442" cy="1213305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733212" y="388761"/>
            <a:ext cx="279779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/>
              <a:t>判别式及根与系数关系应用</a:t>
            </a:r>
            <a:endParaRPr lang="zh-CN" altLang="en-US" sz="2400" b="1" dirty="0"/>
          </a:p>
        </p:txBody>
      </p:sp>
      <p:sp>
        <p:nvSpPr>
          <p:cNvPr id="7" name="文本框 6"/>
          <p:cNvSpPr txBox="1"/>
          <p:nvPr/>
        </p:nvSpPr>
        <p:spPr>
          <a:xfrm>
            <a:off x="1831075" y="1602066"/>
            <a:ext cx="918266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1.</a:t>
            </a:r>
            <a:r>
              <a:rPr lang="zh-CN" altLang="en-US" sz="2400" b="1" dirty="0" smtClean="0"/>
              <a:t>已知△</a:t>
            </a:r>
            <a:r>
              <a:rPr lang="en-US" altLang="zh-CN" sz="2400" b="1" dirty="0" smtClean="0"/>
              <a:t>ABC</a:t>
            </a:r>
            <a:r>
              <a:rPr lang="zh-CN" altLang="en-US" sz="2400" b="1" dirty="0" smtClean="0"/>
              <a:t>的三条边分别为</a:t>
            </a:r>
            <a:r>
              <a:rPr lang="en-US" altLang="zh-CN" sz="2400" b="1" dirty="0" err="1" smtClean="0"/>
              <a:t>a,b,c</a:t>
            </a:r>
            <a:r>
              <a:rPr lang="zh-CN" altLang="en-US" sz="2400" b="1" dirty="0" smtClean="0"/>
              <a:t>，则关于</a:t>
            </a:r>
            <a:r>
              <a:rPr lang="en-US" altLang="zh-CN" sz="2400" b="1" dirty="0" smtClean="0"/>
              <a:t>x</a:t>
            </a:r>
            <a:r>
              <a:rPr lang="zh-CN" altLang="en-US" sz="2400" b="1" dirty="0" smtClean="0"/>
              <a:t>的方程</a:t>
            </a:r>
            <a:endParaRPr lang="en-US" altLang="zh-CN" sz="2400" b="1" dirty="0" smtClean="0"/>
          </a:p>
          <a:p>
            <a:r>
              <a:rPr lang="zh-CN" altLang="en-US" sz="2400" b="1" dirty="0" smtClean="0"/>
              <a:t>的根的情况（       ）</a:t>
            </a:r>
            <a:endParaRPr lang="en-US" altLang="zh-CN" sz="2400" b="1" dirty="0" smtClean="0"/>
          </a:p>
          <a:p>
            <a:r>
              <a:rPr lang="zh-CN" altLang="en-US" sz="2400" b="1" dirty="0" smtClean="0">
                <a:solidFill>
                  <a:srgbClr val="FF0000"/>
                </a:solidFill>
              </a:rPr>
              <a:t>注：凡是判断根的情况，都要回归到判别式</a:t>
            </a:r>
            <a:endParaRPr lang="en-US" altLang="zh-CN" sz="2400" b="1" dirty="0" smtClean="0">
              <a:solidFill>
                <a:srgbClr val="FF0000"/>
              </a:solidFill>
            </a:endParaRPr>
          </a:p>
          <a:p>
            <a:endParaRPr lang="en-US" altLang="zh-CN" sz="2400" b="1" dirty="0" smtClean="0"/>
          </a:p>
          <a:p>
            <a:r>
              <a:rPr lang="en-US" altLang="zh-CN" sz="2400" b="1" dirty="0" smtClean="0"/>
              <a:t>2</a:t>
            </a:r>
            <a:r>
              <a:rPr lang="zh-CN" altLang="en-US" sz="2400" b="1" dirty="0" smtClean="0"/>
              <a:t>、关于</a:t>
            </a:r>
            <a:r>
              <a:rPr lang="en-US" altLang="zh-CN" sz="2400" b="1" dirty="0" smtClean="0"/>
              <a:t>x</a:t>
            </a:r>
            <a:r>
              <a:rPr lang="zh-CN" altLang="en-US" sz="2400" b="1" dirty="0" smtClean="0"/>
              <a:t>的一元二次方程                                     的两个实数根分别是</a:t>
            </a:r>
            <a:endParaRPr lang="en-US" altLang="zh-CN" sz="2400" b="1" dirty="0" smtClean="0"/>
          </a:p>
          <a:p>
            <a:r>
              <a:rPr lang="zh-CN" altLang="en-US" sz="2400" b="1" dirty="0" smtClean="0"/>
              <a:t>且                                              ，则</a:t>
            </a:r>
            <a:r>
              <a:rPr lang="en-US" altLang="zh-CN" sz="2400" b="1" dirty="0" smtClean="0"/>
              <a:t>m</a:t>
            </a:r>
            <a:r>
              <a:rPr lang="zh-CN" altLang="en-US" sz="2400" b="1" dirty="0" smtClean="0"/>
              <a:t>的取值范围是（       ）</a:t>
            </a:r>
            <a:endParaRPr lang="en-US" altLang="zh-CN" sz="2400" b="1" dirty="0" smtClean="0"/>
          </a:p>
          <a:p>
            <a:endParaRPr lang="en-US" altLang="zh-CN" sz="2400" b="1" dirty="0" smtClean="0"/>
          </a:p>
          <a:p>
            <a:r>
              <a:rPr lang="en-US" altLang="zh-CN" sz="2400" b="1" dirty="0" smtClean="0"/>
              <a:t>3</a:t>
            </a:r>
            <a:r>
              <a:rPr lang="zh-CN" altLang="en-US" sz="2400" b="1" dirty="0" smtClean="0"/>
              <a:t>、已知</a:t>
            </a:r>
            <a:r>
              <a:rPr lang="en-US" altLang="zh-CN" sz="2400" b="1" dirty="0" smtClean="0"/>
              <a:t>α</a:t>
            </a:r>
            <a:r>
              <a:rPr lang="zh-CN" altLang="en-US" sz="2400" b="1" dirty="0" smtClean="0"/>
              <a:t>，</a:t>
            </a:r>
            <a:r>
              <a:rPr lang="en-US" altLang="zh-CN" sz="2400" b="1" dirty="0" smtClean="0"/>
              <a:t>β</a:t>
            </a:r>
            <a:r>
              <a:rPr lang="zh-CN" altLang="en-US" sz="2400" b="1" dirty="0" smtClean="0"/>
              <a:t>是关于</a:t>
            </a:r>
            <a:r>
              <a:rPr lang="en-US" altLang="zh-CN" sz="2400" b="1" dirty="0" smtClean="0"/>
              <a:t>x</a:t>
            </a:r>
            <a:r>
              <a:rPr lang="zh-CN" altLang="en-US" sz="2400" b="1" dirty="0" smtClean="0"/>
              <a:t>的一元二次方程</a:t>
            </a:r>
            <a:endParaRPr lang="en-US" altLang="zh-CN" sz="2400" b="1" dirty="0" smtClean="0"/>
          </a:p>
          <a:p>
            <a:r>
              <a:rPr lang="zh-CN" altLang="en-US" sz="2400" b="1" dirty="0" smtClean="0"/>
              <a:t>的两个不相等的实数根，且满足                            ，则</a:t>
            </a:r>
            <a:r>
              <a:rPr lang="en-US" altLang="zh-CN" sz="2400" b="1" dirty="0" smtClean="0"/>
              <a:t>m=</a:t>
            </a:r>
            <a:endParaRPr lang="zh-CN" altLang="en-US" sz="2400" b="1" dirty="0"/>
          </a:p>
        </p:txBody>
      </p:sp>
      <p:graphicFrame>
        <p:nvGraphicFramePr>
          <p:cNvPr id="8" name="对象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49108614"/>
              </p:ext>
            </p:extLst>
          </p:nvPr>
        </p:nvGraphicFramePr>
        <p:xfrm>
          <a:off x="8606715" y="1602066"/>
          <a:ext cx="2407028" cy="40214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93" name="公式" r:id="rId5" imgW="1371600" imgH="228600" progId="Equation.3">
                  <p:embed/>
                </p:oleObj>
              </mc:Choice>
              <mc:Fallback>
                <p:oleObj name="公式" r:id="rId5" imgW="1371600" imgH="2286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8606715" y="1602066"/>
                        <a:ext cx="2407028" cy="40214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对象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27725651"/>
              </p:ext>
            </p:extLst>
          </p:nvPr>
        </p:nvGraphicFramePr>
        <p:xfrm>
          <a:off x="7780100" y="2384255"/>
          <a:ext cx="351877" cy="4181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94" name="公式" r:id="rId7" imgW="139680" imgH="164880" progId="Equation.3">
                  <p:embed/>
                </p:oleObj>
              </mc:Choice>
              <mc:Fallback>
                <p:oleObj name="公式" r:id="rId7" imgW="139680" imgH="16488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7780100" y="2384255"/>
                        <a:ext cx="351877" cy="41814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对象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16812589"/>
              </p:ext>
            </p:extLst>
          </p:nvPr>
        </p:nvGraphicFramePr>
        <p:xfrm>
          <a:off x="5341061" y="3129949"/>
          <a:ext cx="2497137" cy="403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95" name="公式" r:id="rId9" imgW="1422360" imgH="228600" progId="Equation.3">
                  <p:embed/>
                </p:oleObj>
              </mc:Choice>
              <mc:Fallback>
                <p:oleObj name="公式" r:id="rId9" imgW="1422360" imgH="2286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5341061" y="3129949"/>
                        <a:ext cx="2497137" cy="4032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对象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96801272"/>
              </p:ext>
            </p:extLst>
          </p:nvPr>
        </p:nvGraphicFramePr>
        <p:xfrm>
          <a:off x="10637733" y="3012979"/>
          <a:ext cx="860425" cy="546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96" name="公式" r:id="rId11" imgW="342720" imgH="215640" progId="Equation.3">
                  <p:embed/>
                </p:oleObj>
              </mc:Choice>
              <mc:Fallback>
                <p:oleObj name="公式" r:id="rId11" imgW="342720" imgH="21564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10637733" y="3012979"/>
                        <a:ext cx="860425" cy="5461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对象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56112994"/>
              </p:ext>
            </p:extLst>
          </p:nvPr>
        </p:nvGraphicFramePr>
        <p:xfrm>
          <a:off x="2345448" y="3427225"/>
          <a:ext cx="2995613" cy="546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97" name="公式" r:id="rId13" imgW="1193760" imgH="215640" progId="Equation.3">
                  <p:embed/>
                </p:oleObj>
              </mc:Choice>
              <mc:Fallback>
                <p:oleObj name="公式" r:id="rId13" imgW="1193760" imgH="21564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2345448" y="3427225"/>
                        <a:ext cx="2995613" cy="5461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对象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04948196"/>
              </p:ext>
            </p:extLst>
          </p:nvPr>
        </p:nvGraphicFramePr>
        <p:xfrm>
          <a:off x="7003946" y="4089121"/>
          <a:ext cx="3633787" cy="577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98" name="公式" r:id="rId15" imgW="1447560" imgH="228600" progId="Equation.3">
                  <p:embed/>
                </p:oleObj>
              </mc:Choice>
              <mc:Fallback>
                <p:oleObj name="公式" r:id="rId15" imgW="1447560" imgH="2286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7003946" y="4089121"/>
                        <a:ext cx="3633787" cy="5778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对象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73060763"/>
              </p:ext>
            </p:extLst>
          </p:nvPr>
        </p:nvGraphicFramePr>
        <p:xfrm>
          <a:off x="6250789" y="4475133"/>
          <a:ext cx="1881188" cy="102929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99" name="公式" r:id="rId17" imgW="749160" imgH="419040" progId="Equation.3">
                  <p:embed/>
                </p:oleObj>
              </mc:Choice>
              <mc:Fallback>
                <p:oleObj name="公式" r:id="rId17" imgW="749160" imgH="41904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6250789" y="4475133"/>
                        <a:ext cx="1881188" cy="102929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80764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9" y="0"/>
            <a:ext cx="12192000" cy="6854451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9" y="-125865"/>
            <a:ext cx="5895833" cy="14360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文本框 2"/>
          <p:cNvSpPr txBox="1"/>
          <p:nvPr/>
        </p:nvSpPr>
        <p:spPr>
          <a:xfrm>
            <a:off x="2616955" y="383279"/>
            <a:ext cx="30434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rgbClr val="FF0000"/>
                </a:solidFill>
              </a:rPr>
              <a:t>韦达定理应用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3109" y="1186137"/>
            <a:ext cx="12166982" cy="572730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文本框 6"/>
          <p:cNvSpPr txBox="1"/>
          <p:nvPr/>
        </p:nvSpPr>
        <p:spPr>
          <a:xfrm>
            <a:off x="1153232" y="2556216"/>
            <a:ext cx="90143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/>
              <a:t>1</a:t>
            </a:r>
            <a:r>
              <a:rPr lang="zh-CN" altLang="en-US" sz="2800" b="1" dirty="0" smtClean="0"/>
              <a:t>、设</a:t>
            </a:r>
            <a:r>
              <a:rPr lang="en-US" altLang="zh-CN" sz="2800" b="1" dirty="0" smtClean="0"/>
              <a:t>a</a:t>
            </a:r>
            <a:r>
              <a:rPr lang="zh-CN" altLang="en-US" sz="2800" b="1" dirty="0" smtClean="0"/>
              <a:t>，</a:t>
            </a:r>
            <a:r>
              <a:rPr lang="en-US" altLang="zh-CN" sz="2800" b="1" dirty="0" smtClean="0"/>
              <a:t>b</a:t>
            </a:r>
            <a:r>
              <a:rPr lang="zh-CN" altLang="en-US" sz="2800" b="1" dirty="0" smtClean="0"/>
              <a:t>是方程                             的两个根，则</a:t>
            </a:r>
            <a:endParaRPr lang="zh-CN" altLang="en-US" sz="2800" b="1" dirty="0"/>
          </a:p>
        </p:txBody>
      </p:sp>
      <p:graphicFrame>
        <p:nvGraphicFramePr>
          <p:cNvPr id="8" name="对象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39014853"/>
              </p:ext>
            </p:extLst>
          </p:nvPr>
        </p:nvGraphicFramePr>
        <p:xfrm>
          <a:off x="3881438" y="4778375"/>
          <a:ext cx="2225675" cy="404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9" name="公式" r:id="rId6" imgW="1117440" imgH="203040" progId="Equation.3">
                  <p:embed/>
                </p:oleObj>
              </mc:Choice>
              <mc:Fallback>
                <p:oleObj name="公式" r:id="rId6" imgW="1117440" imgH="20304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3881438" y="4778375"/>
                        <a:ext cx="2225675" cy="40481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对象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01297489"/>
              </p:ext>
            </p:extLst>
          </p:nvPr>
        </p:nvGraphicFramePr>
        <p:xfrm>
          <a:off x="8634816" y="2492175"/>
          <a:ext cx="2092325" cy="51603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0" name="公式" r:id="rId8" imgW="825480" imgH="203040" progId="Equation.3">
                  <p:embed/>
                </p:oleObj>
              </mc:Choice>
              <mc:Fallback>
                <p:oleObj name="公式" r:id="rId8" imgW="825480" imgH="20304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8634816" y="2492175"/>
                        <a:ext cx="2092325" cy="51603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文本框 9"/>
          <p:cNvSpPr txBox="1"/>
          <p:nvPr/>
        </p:nvSpPr>
        <p:spPr>
          <a:xfrm>
            <a:off x="1153231" y="3298778"/>
            <a:ext cx="901434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/>
              <a:t>2</a:t>
            </a:r>
            <a:r>
              <a:rPr lang="zh-CN" altLang="en-US" sz="2800" b="1" dirty="0" smtClean="0"/>
              <a:t>、关于</a:t>
            </a:r>
            <a:r>
              <a:rPr lang="en-US" altLang="zh-CN" sz="2800" b="1" dirty="0" smtClean="0"/>
              <a:t>x</a:t>
            </a:r>
            <a:r>
              <a:rPr lang="zh-CN" altLang="en-US" sz="2800" b="1" dirty="0" smtClean="0"/>
              <a:t>的一元二次方程                                     的两个实数根分别是            ，且                          ，则                      的值为多少？</a:t>
            </a:r>
            <a:endParaRPr lang="zh-CN" altLang="en-US" sz="2800" b="1" dirty="0"/>
          </a:p>
        </p:txBody>
      </p:sp>
      <p:graphicFrame>
        <p:nvGraphicFramePr>
          <p:cNvPr id="11" name="对象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97094334"/>
              </p:ext>
            </p:extLst>
          </p:nvPr>
        </p:nvGraphicFramePr>
        <p:xfrm>
          <a:off x="5397764" y="3329443"/>
          <a:ext cx="2730500" cy="404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1" name="公式" r:id="rId10" imgW="1371600" imgH="203040" progId="Equation.3">
                  <p:embed/>
                </p:oleObj>
              </mc:Choice>
              <mc:Fallback>
                <p:oleObj name="公式" r:id="rId10" imgW="1371600" imgH="20304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5397764" y="3329443"/>
                        <a:ext cx="2730500" cy="40481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对象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92662077"/>
              </p:ext>
            </p:extLst>
          </p:nvPr>
        </p:nvGraphicFramePr>
        <p:xfrm>
          <a:off x="2837944" y="3649858"/>
          <a:ext cx="860425" cy="546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2" name="公式" r:id="rId12" imgW="342720" imgH="215640" progId="Equation.3">
                  <p:embed/>
                </p:oleObj>
              </mc:Choice>
              <mc:Fallback>
                <p:oleObj name="公式" r:id="rId12" imgW="342720" imgH="21564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2837944" y="3649858"/>
                        <a:ext cx="860425" cy="5461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对象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42862320"/>
              </p:ext>
            </p:extLst>
          </p:nvPr>
        </p:nvGraphicFramePr>
        <p:xfrm>
          <a:off x="4421665" y="3644516"/>
          <a:ext cx="1943100" cy="6111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3" name="公式" r:id="rId14" imgW="774360" imgH="241200" progId="Equation.3">
                  <p:embed/>
                </p:oleObj>
              </mc:Choice>
              <mc:Fallback>
                <p:oleObj name="公式" r:id="rId14" imgW="774360" imgH="2412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4421665" y="3644516"/>
                        <a:ext cx="1943100" cy="6111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对象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57575833"/>
              </p:ext>
            </p:extLst>
          </p:nvPr>
        </p:nvGraphicFramePr>
        <p:xfrm>
          <a:off x="7340864" y="3673531"/>
          <a:ext cx="1497013" cy="577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4" name="公式" r:id="rId16" imgW="596880" imgH="228600" progId="Equation.3">
                  <p:embed/>
                </p:oleObj>
              </mc:Choice>
              <mc:Fallback>
                <p:oleObj name="公式" r:id="rId16" imgW="596880" imgH="2286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7340864" y="3673531"/>
                        <a:ext cx="1497013" cy="5778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文本框 14"/>
          <p:cNvSpPr txBox="1"/>
          <p:nvPr/>
        </p:nvSpPr>
        <p:spPr>
          <a:xfrm>
            <a:off x="1231702" y="4735190"/>
            <a:ext cx="90143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/>
              <a:t>3</a:t>
            </a:r>
            <a:r>
              <a:rPr lang="zh-CN" altLang="en-US" sz="2800" b="1" dirty="0" smtClean="0"/>
              <a:t>、已知</a:t>
            </a:r>
            <a:r>
              <a:rPr lang="en-US" altLang="zh-CN" sz="2800" b="1" dirty="0" smtClean="0"/>
              <a:t>a</a:t>
            </a:r>
            <a:r>
              <a:rPr lang="zh-CN" altLang="en-US" sz="2800" b="1" dirty="0" smtClean="0"/>
              <a:t>是方程                            的一个根，求</a:t>
            </a:r>
            <a:endParaRPr lang="zh-CN" altLang="en-US" sz="2800" b="1" dirty="0"/>
          </a:p>
        </p:txBody>
      </p:sp>
      <p:graphicFrame>
        <p:nvGraphicFramePr>
          <p:cNvPr id="16" name="对象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27150871"/>
              </p:ext>
            </p:extLst>
          </p:nvPr>
        </p:nvGraphicFramePr>
        <p:xfrm>
          <a:off x="4072791" y="2630520"/>
          <a:ext cx="2123482" cy="405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5" name="公式" r:id="rId18" imgW="1066680" imgH="203040" progId="Equation.3">
                  <p:embed/>
                </p:oleObj>
              </mc:Choice>
              <mc:Fallback>
                <p:oleObj name="公式" r:id="rId18" imgW="1066680" imgH="20304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9"/>
                      <a:stretch>
                        <a:fillRect/>
                      </a:stretch>
                    </p:blipFill>
                    <p:spPr>
                      <a:xfrm>
                        <a:off x="4072791" y="2630520"/>
                        <a:ext cx="2123482" cy="405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对象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28295297"/>
              </p:ext>
            </p:extLst>
          </p:nvPr>
        </p:nvGraphicFramePr>
        <p:xfrm>
          <a:off x="8268059" y="4622379"/>
          <a:ext cx="3136900" cy="784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6" name="公式" r:id="rId20" imgW="1574640" imgH="393480" progId="Equation.3">
                  <p:embed/>
                </p:oleObj>
              </mc:Choice>
              <mc:Fallback>
                <p:oleObj name="公式" r:id="rId20" imgW="1574640" imgH="39348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21"/>
                      <a:stretch>
                        <a:fillRect/>
                      </a:stretch>
                    </p:blipFill>
                    <p:spPr>
                      <a:xfrm>
                        <a:off x="8268059" y="4622379"/>
                        <a:ext cx="3136900" cy="7842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99849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4451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605516" cy="17059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文本框 2"/>
          <p:cNvSpPr txBox="1"/>
          <p:nvPr/>
        </p:nvSpPr>
        <p:spPr>
          <a:xfrm>
            <a:off x="2210936" y="545910"/>
            <a:ext cx="271590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 smtClean="0">
                <a:solidFill>
                  <a:srgbClr val="FF0000"/>
                </a:solidFill>
              </a:rPr>
              <a:t>4</a:t>
            </a:r>
            <a:r>
              <a:rPr lang="zh-CN" altLang="en-US" sz="3600" b="1" dirty="0" smtClean="0">
                <a:solidFill>
                  <a:srgbClr val="FF0000"/>
                </a:solidFill>
              </a:rPr>
              <a:t>、综合运用</a:t>
            </a:r>
            <a:endParaRPr lang="zh-CN" altLang="en-US" sz="3600" b="1" dirty="0">
              <a:solidFill>
                <a:srgbClr val="FF0000"/>
              </a:solidFill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0126" y="1395577"/>
            <a:ext cx="12064621" cy="546242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文本框 5"/>
          <p:cNvSpPr txBox="1"/>
          <p:nvPr/>
        </p:nvSpPr>
        <p:spPr>
          <a:xfrm>
            <a:off x="2961564" y="2374710"/>
            <a:ext cx="68921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</a:rPr>
              <a:t>仔细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分析条件，依据条件列方程求解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084993" y="3305060"/>
            <a:ext cx="9014347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/>
              <a:t>1</a:t>
            </a:r>
            <a:r>
              <a:rPr lang="zh-CN" altLang="en-US" sz="2800" b="1" dirty="0" smtClean="0"/>
              <a:t>、已知关于</a:t>
            </a:r>
            <a:r>
              <a:rPr lang="en-US" altLang="zh-CN" sz="2800" b="1" dirty="0" smtClean="0"/>
              <a:t>x</a:t>
            </a:r>
            <a:r>
              <a:rPr lang="zh-CN" altLang="en-US" sz="2800" b="1" dirty="0" smtClean="0"/>
              <a:t>的方程                                        的两根是一个矩形的两邻边的长</a:t>
            </a:r>
            <a:r>
              <a:rPr lang="en-US" altLang="zh-CN" sz="2800" b="1" dirty="0" smtClean="0"/>
              <a:t>.</a:t>
            </a:r>
          </a:p>
          <a:p>
            <a:r>
              <a:rPr lang="zh-CN" altLang="en-US" sz="2800" b="1" dirty="0" smtClean="0"/>
              <a:t>（</a:t>
            </a:r>
            <a:r>
              <a:rPr lang="en-US" altLang="zh-CN" sz="2800" b="1" dirty="0" smtClean="0"/>
              <a:t>1</a:t>
            </a:r>
            <a:r>
              <a:rPr lang="zh-CN" altLang="en-US" sz="2800" b="1" dirty="0" smtClean="0"/>
              <a:t>）当</a:t>
            </a:r>
            <a:r>
              <a:rPr lang="en-US" altLang="zh-CN" sz="2800" b="1" dirty="0" smtClean="0"/>
              <a:t>k</a:t>
            </a:r>
            <a:r>
              <a:rPr lang="zh-CN" altLang="en-US" sz="2800" b="1" dirty="0" smtClean="0"/>
              <a:t>取何值时，方程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有两个实数根</a:t>
            </a:r>
            <a:r>
              <a:rPr lang="zh-CN" altLang="en-US" sz="2800" b="1" dirty="0" smtClean="0"/>
              <a:t>？</a:t>
            </a:r>
            <a:endParaRPr lang="en-US" altLang="zh-CN" sz="2800" b="1" dirty="0" smtClean="0"/>
          </a:p>
          <a:p>
            <a:r>
              <a:rPr lang="zh-CN" altLang="en-US" sz="2800" b="1" dirty="0" smtClean="0"/>
              <a:t>（</a:t>
            </a:r>
            <a:r>
              <a:rPr lang="en-US" altLang="zh-CN" sz="2800" b="1" dirty="0" smtClean="0"/>
              <a:t>2</a:t>
            </a:r>
            <a:r>
              <a:rPr lang="zh-CN" altLang="en-US" sz="2800" b="1" dirty="0" smtClean="0"/>
              <a:t>）当矩形的对角线的长为     时，</a:t>
            </a:r>
            <a:r>
              <a:rPr lang="en-US" altLang="zh-CN" sz="2800" b="1" dirty="0" smtClean="0"/>
              <a:t>k</a:t>
            </a:r>
            <a:r>
              <a:rPr lang="zh-CN" altLang="en-US" sz="2800" b="1" dirty="0" smtClean="0"/>
              <a:t>为 多少？</a:t>
            </a:r>
            <a:endParaRPr lang="zh-CN" altLang="en-US" sz="2800" b="1" dirty="0"/>
          </a:p>
        </p:txBody>
      </p:sp>
      <p:graphicFrame>
        <p:nvGraphicFramePr>
          <p:cNvPr id="8" name="对象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32979280"/>
              </p:ext>
            </p:extLst>
          </p:nvPr>
        </p:nvGraphicFramePr>
        <p:xfrm>
          <a:off x="4515644" y="3174557"/>
          <a:ext cx="3160712" cy="784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17" name="公式" r:id="rId6" imgW="1587240" imgH="393480" progId="Equation.3">
                  <p:embed/>
                </p:oleObj>
              </mc:Choice>
              <mc:Fallback>
                <p:oleObj name="公式" r:id="rId6" imgW="1587240" imgH="39348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4515644" y="3174557"/>
                        <a:ext cx="3160712" cy="7842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对象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4011643"/>
              </p:ext>
            </p:extLst>
          </p:nvPr>
        </p:nvGraphicFramePr>
        <p:xfrm>
          <a:off x="5655171" y="4682648"/>
          <a:ext cx="454025" cy="4556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18" name="公式" r:id="rId8" imgW="228600" imgH="228600" progId="Equation.3">
                  <p:embed/>
                </p:oleObj>
              </mc:Choice>
              <mc:Fallback>
                <p:oleObj name="公式" r:id="rId8" imgW="228600" imgH="2286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5655171" y="4682648"/>
                        <a:ext cx="454025" cy="45561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文本框 9"/>
          <p:cNvSpPr txBox="1"/>
          <p:nvPr/>
        </p:nvSpPr>
        <p:spPr>
          <a:xfrm>
            <a:off x="1084992" y="5176883"/>
            <a:ext cx="901434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/>
              <a:t>2</a:t>
            </a:r>
            <a:r>
              <a:rPr lang="zh-CN" altLang="en-US" sz="2800" b="1" dirty="0" smtClean="0"/>
              <a:t>、如果</a:t>
            </a:r>
            <a:r>
              <a:rPr lang="en-US" altLang="zh-CN" sz="2800" b="1" dirty="0" smtClean="0"/>
              <a:t>a</a:t>
            </a:r>
            <a:r>
              <a:rPr lang="zh-CN" altLang="en-US" sz="2800" b="1" dirty="0" smtClean="0"/>
              <a:t>，</a:t>
            </a:r>
            <a:r>
              <a:rPr lang="en-US" altLang="zh-CN" sz="2800" b="1" dirty="0" smtClean="0"/>
              <a:t>b</a:t>
            </a:r>
            <a:r>
              <a:rPr lang="zh-CN" altLang="en-US" sz="2800" b="1" dirty="0" smtClean="0"/>
              <a:t>满足                                                ，且</a:t>
            </a:r>
            <a:r>
              <a:rPr lang="en-US" altLang="zh-CN" sz="2800" b="1" dirty="0" smtClean="0"/>
              <a:t>a</a:t>
            </a:r>
            <a:r>
              <a:rPr lang="zh-CN" altLang="en-US" sz="2800" b="1" dirty="0" smtClean="0"/>
              <a:t>≠</a:t>
            </a:r>
            <a:r>
              <a:rPr lang="en-US" altLang="zh-CN" sz="2800" b="1" dirty="0" smtClean="0"/>
              <a:t>b</a:t>
            </a:r>
            <a:r>
              <a:rPr lang="zh-CN" altLang="en-US" sz="2800" b="1" dirty="0" smtClean="0"/>
              <a:t>，求</a:t>
            </a:r>
            <a:endParaRPr lang="en-US" altLang="zh-CN" sz="2800" b="1" dirty="0" smtClean="0"/>
          </a:p>
          <a:p>
            <a:endParaRPr lang="zh-CN" altLang="en-US" sz="2800" b="1" dirty="0"/>
          </a:p>
        </p:txBody>
      </p:sp>
      <p:graphicFrame>
        <p:nvGraphicFramePr>
          <p:cNvPr id="12" name="对象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37238804"/>
              </p:ext>
            </p:extLst>
          </p:nvPr>
        </p:nvGraphicFramePr>
        <p:xfrm>
          <a:off x="4010818" y="5210687"/>
          <a:ext cx="3665538" cy="4556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19" name="公式" r:id="rId10" imgW="1841400" imgH="228600" progId="Equation.3">
                  <p:embed/>
                </p:oleObj>
              </mc:Choice>
              <mc:Fallback>
                <p:oleObj name="公式" r:id="rId10" imgW="1841400" imgH="2286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4010818" y="5210687"/>
                        <a:ext cx="3665538" cy="45561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对象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61959997"/>
              </p:ext>
            </p:extLst>
          </p:nvPr>
        </p:nvGraphicFramePr>
        <p:xfrm>
          <a:off x="1587835" y="5525340"/>
          <a:ext cx="1438606" cy="108772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20" name="公式" r:id="rId12" imgW="520560" imgH="393480" progId="Equation.3">
                  <p:embed/>
                </p:oleObj>
              </mc:Choice>
              <mc:Fallback>
                <p:oleObj name="公式" r:id="rId12" imgW="520560" imgH="39348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1587835" y="5525340"/>
                        <a:ext cx="1438606" cy="108772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990052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4451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605516" cy="17059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文本框 2"/>
          <p:cNvSpPr txBox="1"/>
          <p:nvPr/>
        </p:nvSpPr>
        <p:spPr>
          <a:xfrm>
            <a:off x="2210936" y="545910"/>
            <a:ext cx="271590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 smtClean="0">
                <a:solidFill>
                  <a:srgbClr val="FF0000"/>
                </a:solidFill>
              </a:rPr>
              <a:t>4</a:t>
            </a:r>
            <a:r>
              <a:rPr lang="zh-CN" altLang="en-US" sz="3600" b="1" dirty="0" smtClean="0">
                <a:solidFill>
                  <a:srgbClr val="FF0000"/>
                </a:solidFill>
              </a:rPr>
              <a:t>、综合运用</a:t>
            </a:r>
            <a:endParaRPr lang="zh-CN" altLang="en-US" sz="3600" b="1" dirty="0">
              <a:solidFill>
                <a:srgbClr val="FF0000"/>
              </a:solidFill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0126" y="1395577"/>
            <a:ext cx="12064621" cy="546242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文本框 5"/>
          <p:cNvSpPr txBox="1"/>
          <p:nvPr/>
        </p:nvSpPr>
        <p:spPr>
          <a:xfrm>
            <a:off x="2961564" y="2374710"/>
            <a:ext cx="68921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</a:rPr>
              <a:t>仔细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分析条件，依据条件列方程求解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084993" y="3305060"/>
            <a:ext cx="90143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/>
              <a:t>1</a:t>
            </a:r>
            <a:r>
              <a:rPr lang="zh-CN" altLang="en-US" sz="2800" b="1" dirty="0" smtClean="0"/>
              <a:t>、</a:t>
            </a:r>
            <a:endParaRPr lang="zh-CN" altLang="en-US" sz="2800" b="1" dirty="0"/>
          </a:p>
        </p:txBody>
      </p:sp>
      <p:sp>
        <p:nvSpPr>
          <p:cNvPr id="10" name="文本框 9"/>
          <p:cNvSpPr txBox="1"/>
          <p:nvPr/>
        </p:nvSpPr>
        <p:spPr>
          <a:xfrm>
            <a:off x="1587835" y="3326230"/>
            <a:ext cx="90143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/>
              <a:t>已知</a:t>
            </a:r>
            <a:r>
              <a:rPr lang="en-US" altLang="zh-CN" sz="2800" b="1" dirty="0" smtClean="0"/>
              <a:t>m</a:t>
            </a:r>
            <a:r>
              <a:rPr lang="zh-CN" altLang="en-US" sz="2800" b="1" dirty="0" smtClean="0"/>
              <a:t>，</a:t>
            </a:r>
            <a:r>
              <a:rPr lang="en-US" altLang="zh-CN" sz="2800" b="1" dirty="0" smtClean="0"/>
              <a:t>n</a:t>
            </a:r>
            <a:r>
              <a:rPr lang="zh-CN" altLang="en-US" sz="2800" b="1" dirty="0" smtClean="0"/>
              <a:t>为实数，且                                                ，求</a:t>
            </a:r>
            <a:endParaRPr lang="zh-CN" altLang="en-US" sz="2800" b="1" dirty="0"/>
          </a:p>
        </p:txBody>
      </p:sp>
      <p:graphicFrame>
        <p:nvGraphicFramePr>
          <p:cNvPr id="12" name="对象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89042015"/>
              </p:ext>
            </p:extLst>
          </p:nvPr>
        </p:nvGraphicFramePr>
        <p:xfrm>
          <a:off x="5088598" y="3195727"/>
          <a:ext cx="3843337" cy="784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0" name="公式" r:id="rId6" imgW="1930320" imgH="393480" progId="Equation.3">
                  <p:embed/>
                </p:oleObj>
              </mc:Choice>
              <mc:Fallback>
                <p:oleObj name="公式" r:id="rId6" imgW="1930320" imgH="39348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5088598" y="3195727"/>
                        <a:ext cx="3843337" cy="7842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对象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43030265"/>
              </p:ext>
            </p:extLst>
          </p:nvPr>
        </p:nvGraphicFramePr>
        <p:xfrm>
          <a:off x="1577975" y="3829050"/>
          <a:ext cx="1579563" cy="1087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1" name="公式" r:id="rId8" imgW="571320" imgH="393480" progId="Equation.3">
                  <p:embed/>
                </p:oleObj>
              </mc:Choice>
              <mc:Fallback>
                <p:oleObj name="公式" r:id="rId8" imgW="571320" imgH="39348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1577975" y="3829050"/>
                        <a:ext cx="1579563" cy="10874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296010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3220873" y="1760561"/>
            <a:ext cx="4900586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CN" sz="9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Brush Script MT" panose="03060802040406070304" pitchFamily="66" charset="0"/>
              </a:rPr>
              <a:t>The   end</a:t>
            </a:r>
            <a:endParaRPr lang="zh-CN" altLang="en-US" sz="96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7453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191</TotalTime>
  <Words>259</Words>
  <Application>Microsoft Office PowerPoint</Application>
  <PresentationFormat>宽屏</PresentationFormat>
  <Paragraphs>28</Paragraphs>
  <Slides>7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14" baseType="lpstr">
      <vt:lpstr>宋体</vt:lpstr>
      <vt:lpstr>Arial</vt:lpstr>
      <vt:lpstr>Brush Script MT</vt:lpstr>
      <vt:lpstr>Calibri</vt:lpstr>
      <vt:lpstr>Calibri Light</vt:lpstr>
      <vt:lpstr>Office 主题</vt:lpstr>
      <vt:lpstr>公式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</dc:creator>
  <cp:lastModifiedBy>admin</cp:lastModifiedBy>
  <cp:revision>15</cp:revision>
  <dcterms:created xsi:type="dcterms:W3CDTF">2015-09-10T03:11:53Z</dcterms:created>
  <dcterms:modified xsi:type="dcterms:W3CDTF">2016-01-14T03:31:04Z</dcterms:modified>
</cp:coreProperties>
</file>