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8" r:id="rId2"/>
    <p:sldId id="260" r:id="rId3"/>
    <p:sldId id="286" r:id="rId4"/>
    <p:sldId id="295" r:id="rId5"/>
    <p:sldId id="296" r:id="rId6"/>
    <p:sldId id="287" r:id="rId7"/>
    <p:sldId id="288" r:id="rId8"/>
    <p:sldId id="289" r:id="rId9"/>
    <p:sldId id="290" r:id="rId10"/>
    <p:sldId id="293" r:id="rId11"/>
    <p:sldId id="291" r:id="rId12"/>
    <p:sldId id="297" r:id="rId13"/>
    <p:sldId id="294" r:id="rId14"/>
    <p:sldId id="292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2" pos="3840" userDrawn="1">
          <p15:clr>
            <a:srgbClr val="A4A3A4"/>
          </p15:clr>
        </p15:guide>
        <p15:guide id="3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A4D6D5"/>
    <a:srgbClr val="6C92C0"/>
    <a:srgbClr val="48A2A0"/>
    <a:srgbClr val="B0C4DD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-612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09EA2A-4C48-4C61-B30A-DAB1A3E93B21}" type="datetimeFigureOut">
              <a:rPr lang="zh-CN" altLang="en-US" smtClean="0"/>
              <a:pPr/>
              <a:t>2018/2/26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B31000-9408-426B-B873-D4C066E48AF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643439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106893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4023843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45D578-D4AF-4C24-9760-33C3153B0B0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chemeClr val="bg1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779257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740987" y="2534731"/>
            <a:ext cx="465544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7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cs typeface="+mn-ea"/>
                <a:sym typeface="+mn-lt"/>
              </a:rPr>
              <a:t>5.1.1 </a:t>
            </a:r>
            <a:r>
              <a:rPr lang="zh-CN" altLang="en-US" sz="7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cs typeface="+mn-ea"/>
                <a:sym typeface="+mn-lt"/>
              </a:rPr>
              <a:t>相交线</a:t>
            </a:r>
            <a:endParaRPr lang="zh-CN" altLang="en-US" sz="7200" b="1" dirty="0">
              <a:solidFill>
                <a:srgbClr val="48A2A0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638746" y="4217779"/>
            <a:ext cx="2520286" cy="257175"/>
            <a:chOff x="4843463" y="4520714"/>
            <a:chExt cx="2520286" cy="257175"/>
          </a:xfrm>
        </p:grpSpPr>
        <p:sp>
          <p:nvSpPr>
            <p:cNvPr id="3" name="椭圆 2"/>
            <p:cNvSpPr/>
            <p:nvPr/>
          </p:nvSpPr>
          <p:spPr>
            <a:xfrm>
              <a:off x="4843463" y="4520714"/>
              <a:ext cx="257175" cy="25717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5296085" y="4520714"/>
              <a:ext cx="257175" cy="257175"/>
            </a:xfrm>
            <a:prstGeom prst="ellipse">
              <a:avLst/>
            </a:prstGeom>
            <a:solidFill>
              <a:srgbClr val="A4D6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5748707" y="4520714"/>
              <a:ext cx="257175" cy="25717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6201329" y="4520714"/>
              <a:ext cx="257175" cy="257175"/>
            </a:xfrm>
            <a:prstGeom prst="ellipse">
              <a:avLst/>
            </a:prstGeom>
            <a:solidFill>
              <a:srgbClr val="A4D6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6653951" y="4520714"/>
              <a:ext cx="257175" cy="25717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7106574" y="4520714"/>
              <a:ext cx="257175" cy="257175"/>
            </a:xfrm>
            <a:prstGeom prst="ellipse">
              <a:avLst/>
            </a:prstGeom>
            <a:solidFill>
              <a:srgbClr val="A4D6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763851" y="1899934"/>
            <a:ext cx="2520286" cy="257175"/>
            <a:chOff x="4843463" y="4520714"/>
            <a:chExt cx="2520286" cy="257175"/>
          </a:xfrm>
        </p:grpSpPr>
        <p:sp>
          <p:nvSpPr>
            <p:cNvPr id="21" name="椭圆 20"/>
            <p:cNvSpPr/>
            <p:nvPr/>
          </p:nvSpPr>
          <p:spPr>
            <a:xfrm>
              <a:off x="4843463" y="4520714"/>
              <a:ext cx="257175" cy="25717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5296085" y="4520714"/>
              <a:ext cx="257175" cy="257175"/>
            </a:xfrm>
            <a:prstGeom prst="ellipse">
              <a:avLst/>
            </a:prstGeom>
            <a:solidFill>
              <a:srgbClr val="A4D6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5748707" y="4520714"/>
              <a:ext cx="257175" cy="25717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6201329" y="4520714"/>
              <a:ext cx="257175" cy="257175"/>
            </a:xfrm>
            <a:prstGeom prst="ellipse">
              <a:avLst/>
            </a:prstGeom>
            <a:solidFill>
              <a:srgbClr val="A4D6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6653951" y="4520714"/>
              <a:ext cx="257175" cy="25717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7106574" y="4520714"/>
              <a:ext cx="257175" cy="257175"/>
            </a:xfrm>
            <a:prstGeom prst="ellipse">
              <a:avLst/>
            </a:prstGeom>
            <a:solidFill>
              <a:srgbClr val="A4D6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3737801" y="1060692"/>
            <a:ext cx="44326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cs typeface="+mn-ea"/>
                <a:sym typeface="+mn-lt"/>
              </a:rPr>
              <a:t>第五章  相交线与平行线</a:t>
            </a:r>
          </a:p>
        </p:txBody>
      </p:sp>
    </p:spTree>
    <p:extLst>
      <p:ext uri="{BB962C8B-B14F-4D97-AF65-F5344CB8AC3E}">
        <p14:creationId xmlns="" xmlns:p14="http://schemas.microsoft.com/office/powerpoint/2010/main" val="256447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04873" y="450506"/>
            <a:ext cx="8232202" cy="2265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" name="组合 13"/>
          <p:cNvGrpSpPr/>
          <p:nvPr/>
        </p:nvGrpSpPr>
        <p:grpSpPr>
          <a:xfrm>
            <a:off x="386855" y="2180229"/>
            <a:ext cx="3955467" cy="2453640"/>
            <a:chOff x="864526" y="2057400"/>
            <a:chExt cx="3955467" cy="2453640"/>
          </a:xfrm>
        </p:grpSpPr>
        <p:sp>
          <p:nvSpPr>
            <p:cNvPr id="4" name="椭圆 3"/>
            <p:cNvSpPr/>
            <p:nvPr/>
          </p:nvSpPr>
          <p:spPr>
            <a:xfrm>
              <a:off x="1615440" y="2057400"/>
              <a:ext cx="2453640" cy="2453640"/>
            </a:xfrm>
            <a:prstGeom prst="ellipse">
              <a:avLst/>
            </a:pr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3276495" y="3718455"/>
              <a:ext cx="792585" cy="792585"/>
            </a:xfrm>
            <a:prstGeom prst="ellipse">
              <a:avLst/>
            </a:prstGeom>
            <a:solidFill>
              <a:srgbClr val="6C92C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MH_Others_1"/>
            <p:cNvSpPr txBox="1"/>
            <p:nvPr>
              <p:custDataLst>
                <p:tags r:id="rId1"/>
              </p:custDataLst>
            </p:nvPr>
          </p:nvSpPr>
          <p:spPr>
            <a:xfrm>
              <a:off x="864526" y="2860251"/>
              <a:ext cx="3955467" cy="847938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/>
              <a:r>
                <a:rPr lang="zh-CN" altLang="en-US" sz="44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情景引入</a:t>
              </a:r>
              <a:endParaRPr lang="zh-CN" altLang="en-U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9" name="Group 20"/>
          <p:cNvGrpSpPr>
            <a:grpSpLocks/>
          </p:cNvGrpSpPr>
          <p:nvPr/>
        </p:nvGrpSpPr>
        <p:grpSpPr bwMode="auto">
          <a:xfrm>
            <a:off x="8024883" y="1009934"/>
            <a:ext cx="1378425" cy="1296538"/>
            <a:chOff x="6095" y="-766"/>
            <a:chExt cx="2681" cy="5163"/>
          </a:xfrm>
        </p:grpSpPr>
        <p:sp>
          <p:nvSpPr>
            <p:cNvPr id="10" name="Line 3"/>
            <p:cNvSpPr>
              <a:spLocks noChangeShapeType="1"/>
            </p:cNvSpPr>
            <p:nvPr/>
          </p:nvSpPr>
          <p:spPr bwMode="auto">
            <a:xfrm>
              <a:off x="6523" y="-766"/>
              <a:ext cx="1830" cy="5163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Line 4"/>
            <p:cNvSpPr>
              <a:spLocks noChangeShapeType="1"/>
            </p:cNvSpPr>
            <p:nvPr/>
          </p:nvSpPr>
          <p:spPr bwMode="auto">
            <a:xfrm flipH="1">
              <a:off x="6095" y="-434"/>
              <a:ext cx="2681" cy="3677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" name="文本框 5"/>
          <p:cNvSpPr txBox="1">
            <a:spLocks noChangeArrowheads="1"/>
          </p:cNvSpPr>
          <p:nvPr/>
        </p:nvSpPr>
        <p:spPr bwMode="auto">
          <a:xfrm>
            <a:off x="4212585" y="3088897"/>
            <a:ext cx="341632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chemeClr val="accent2">
                    <a:lumMod val="75000"/>
                  </a:schemeClr>
                </a:solidFill>
                <a:latin typeface="楷体" pitchFamily="49" charset="-122"/>
                <a:ea typeface="楷体" pitchFamily="49" charset="-122"/>
                <a:sym typeface="宋体" pitchFamily="2" charset="-122"/>
              </a:rPr>
              <a:t>你发现了什么？</a:t>
            </a:r>
          </a:p>
        </p:txBody>
      </p:sp>
      <p:sp>
        <p:nvSpPr>
          <p:cNvPr id="13" name="矩形 12"/>
          <p:cNvSpPr/>
          <p:nvPr/>
        </p:nvSpPr>
        <p:spPr>
          <a:xfrm>
            <a:off x="4264252" y="4090496"/>
            <a:ext cx="64972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两条直线相交于一点，并形成了四个角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.</a:t>
            </a:r>
            <a:endParaRPr lang="en-US" altLang="zh-CN" sz="2800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23347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8" name="Rectangle 5"/>
          <p:cNvSpPr>
            <a:spLocks noGrp="1" noChangeArrowheads="1"/>
          </p:cNvSpPr>
          <p:nvPr/>
        </p:nvSpPr>
        <p:spPr bwMode="auto">
          <a:xfrm>
            <a:off x="464024" y="1506775"/>
            <a:ext cx="10904561" cy="1565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b"/>
          <a:lstStyle/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zh-CN" altLang="en-US" sz="2800" dirty="0">
                <a:solidFill>
                  <a:srgbClr val="00808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活</a:t>
            </a:r>
            <a:r>
              <a:rPr lang="zh-CN" altLang="en-US" sz="2800" dirty="0" smtClean="0">
                <a:solidFill>
                  <a:srgbClr val="00808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动 </a:t>
            </a:r>
            <a:r>
              <a:rPr lang="zh-CN" altLang="en-US" sz="2400" dirty="0" smtClean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握</a:t>
            </a:r>
            <a:r>
              <a:rPr lang="zh-CN" altLang="en-US" sz="2400" dirty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紧把手时，随着两个把手之间的角逐渐变小，剪刀刃之间的角也相应变小直到剪开布片</a:t>
            </a:r>
            <a:r>
              <a:rPr lang="en-US" altLang="zh-CN" sz="2400" dirty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en-US" sz="2400" dirty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如果把剪刀的构造看作两条</a:t>
            </a:r>
            <a:r>
              <a:rPr lang="zh-CN" altLang="en-US" sz="240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宋体" pitchFamily="2" charset="-122"/>
              </a:rPr>
              <a:t>相交的直线</a:t>
            </a:r>
            <a:r>
              <a:rPr lang="zh-CN" altLang="en-US" sz="2400" dirty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，这就关系到两条相交直线所成的角的问题</a:t>
            </a:r>
            <a:r>
              <a:rPr lang="en-US" altLang="zh-CN" sz="2400" dirty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.</a:t>
            </a:r>
          </a:p>
        </p:txBody>
      </p:sp>
      <p:sp>
        <p:nvSpPr>
          <p:cNvPr id="5123" name="矩形 7"/>
          <p:cNvSpPr>
            <a:spLocks noChangeArrowheads="1"/>
          </p:cNvSpPr>
          <p:nvPr/>
        </p:nvSpPr>
        <p:spPr bwMode="auto">
          <a:xfrm>
            <a:off x="5837767" y="388939"/>
            <a:ext cx="2230967" cy="763587"/>
          </a:xfrm>
          <a:custGeom>
            <a:avLst/>
            <a:gdLst>
              <a:gd name="T0" fmla="*/ 0 w 2520280"/>
              <a:gd name="T1" fmla="*/ 763587 h 1872208"/>
              <a:gd name="T2" fmla="*/ 1673225 w 2520280"/>
              <a:gd name="T3" fmla="*/ 763587 h 1872208"/>
              <a:gd name="T4" fmla="*/ 0 w 2520280"/>
              <a:gd name="T5" fmla="*/ 763587 h 1872208"/>
              <a:gd name="T6" fmla="*/ 0 w 2520280"/>
              <a:gd name="T7" fmla="*/ 0 h 1872208"/>
              <a:gd name="T8" fmla="*/ 608 w 2520280"/>
              <a:gd name="T9" fmla="*/ 0 h 1872208"/>
              <a:gd name="T10" fmla="*/ 0 w 2520280"/>
              <a:gd name="T11" fmla="*/ 0 h 187220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520280"/>
              <a:gd name="T19" fmla="*/ 0 h 1872208"/>
              <a:gd name="T20" fmla="*/ 2520280 w 2520280"/>
              <a:gd name="T21" fmla="*/ 1872208 h 187220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rgbClr val="DDDDDD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545911" y="395784"/>
            <a:ext cx="3817508" cy="900753"/>
            <a:chOff x="545911" y="395784"/>
            <a:chExt cx="3817508" cy="900753"/>
          </a:xfrm>
        </p:grpSpPr>
        <p:sp>
          <p:nvSpPr>
            <p:cNvPr id="17" name="椭圆 16"/>
            <p:cNvSpPr/>
            <p:nvPr/>
          </p:nvSpPr>
          <p:spPr>
            <a:xfrm>
              <a:off x="545911" y="395784"/>
              <a:ext cx="3589361" cy="900753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24" name="文本框 6151"/>
            <p:cNvSpPr txBox="1">
              <a:spLocks noChangeArrowheads="1"/>
            </p:cNvSpPr>
            <p:nvPr/>
          </p:nvSpPr>
          <p:spPr bwMode="auto">
            <a:xfrm>
              <a:off x="588026" y="589010"/>
              <a:ext cx="3775393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800" b="1" dirty="0">
                  <a:solidFill>
                    <a:schemeClr val="accent2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  <a:sym typeface="宋体" pitchFamily="2" charset="-122"/>
                </a:rPr>
                <a:t>邻补角与对顶角的概念</a:t>
              </a:r>
            </a:p>
          </p:txBody>
        </p:sp>
      </p:grpSp>
      <p:pic>
        <p:nvPicPr>
          <p:cNvPr id="5125" name="图片 21506" descr="图片1"/>
          <p:cNvPicPr>
            <a:picLocks noChangeAspect="1" noChangeArrowheads="1"/>
          </p:cNvPicPr>
          <p:nvPr/>
        </p:nvPicPr>
        <p:blipFill>
          <a:blip r:embed="rId2" cstate="print"/>
          <a:srcRect t="5460" r="-4585"/>
          <a:stretch>
            <a:fillRect/>
          </a:stretch>
        </p:blipFill>
        <p:spPr bwMode="auto">
          <a:xfrm>
            <a:off x="8420100" y="2624138"/>
            <a:ext cx="2897717" cy="294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6" name="直接连接符 21507"/>
          <p:cNvSpPr>
            <a:spLocks noChangeShapeType="1"/>
          </p:cNvSpPr>
          <p:nvPr/>
        </p:nvSpPr>
        <p:spPr bwMode="auto">
          <a:xfrm>
            <a:off x="9378951" y="2695576"/>
            <a:ext cx="1058333" cy="2733675"/>
          </a:xfrm>
          <a:prstGeom prst="line">
            <a:avLst/>
          </a:prstGeom>
          <a:noFill/>
          <a:ln w="25400">
            <a:solidFill>
              <a:srgbClr val="CC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1" name="文本框 21510"/>
          <p:cNvSpPr txBox="1">
            <a:spLocks noChangeArrowheads="1"/>
          </p:cNvSpPr>
          <p:nvPr/>
        </p:nvSpPr>
        <p:spPr bwMode="auto">
          <a:xfrm>
            <a:off x="8707967" y="2479676"/>
            <a:ext cx="57573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i="1">
                <a:latin typeface="Times New Roman" pitchFamily="18" charset="0"/>
              </a:rPr>
              <a:t>A</a:t>
            </a:r>
          </a:p>
        </p:txBody>
      </p:sp>
      <p:sp>
        <p:nvSpPr>
          <p:cNvPr id="5128" name="文本框 21511"/>
          <p:cNvSpPr txBox="1">
            <a:spLocks noChangeArrowheads="1"/>
          </p:cNvSpPr>
          <p:nvPr/>
        </p:nvSpPr>
        <p:spPr bwMode="auto">
          <a:xfrm>
            <a:off x="8995834" y="3487738"/>
            <a:ext cx="57573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i="1">
                <a:latin typeface="Times New Roman" pitchFamily="18" charset="0"/>
              </a:rPr>
              <a:t>O</a:t>
            </a:r>
          </a:p>
        </p:txBody>
      </p:sp>
      <p:sp>
        <p:nvSpPr>
          <p:cNvPr id="21513" name="文本框 21512"/>
          <p:cNvSpPr txBox="1">
            <a:spLocks noChangeArrowheads="1"/>
          </p:cNvSpPr>
          <p:nvPr/>
        </p:nvSpPr>
        <p:spPr bwMode="auto">
          <a:xfrm>
            <a:off x="10339918" y="2479676"/>
            <a:ext cx="57573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i="1">
                <a:latin typeface="Times New Roman" pitchFamily="18" charset="0"/>
              </a:rPr>
              <a:t>C</a:t>
            </a:r>
          </a:p>
        </p:txBody>
      </p:sp>
      <p:sp>
        <p:nvSpPr>
          <p:cNvPr id="21514" name="文本框 21513"/>
          <p:cNvSpPr txBox="1">
            <a:spLocks noChangeArrowheads="1"/>
          </p:cNvSpPr>
          <p:nvPr/>
        </p:nvSpPr>
        <p:spPr bwMode="auto">
          <a:xfrm>
            <a:off x="10244667" y="5519738"/>
            <a:ext cx="57573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i="1">
                <a:latin typeface="Times New Roman" pitchFamily="18" charset="0"/>
              </a:rPr>
              <a:t>B</a:t>
            </a:r>
          </a:p>
        </p:txBody>
      </p:sp>
      <p:sp>
        <p:nvSpPr>
          <p:cNvPr id="21515" name="文本框 21514"/>
          <p:cNvSpPr txBox="1">
            <a:spLocks noChangeArrowheads="1"/>
          </p:cNvSpPr>
          <p:nvPr/>
        </p:nvSpPr>
        <p:spPr bwMode="auto">
          <a:xfrm>
            <a:off x="8803218" y="5519738"/>
            <a:ext cx="57573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i="1">
                <a:latin typeface="Times New Roman" pitchFamily="18" charset="0"/>
              </a:rPr>
              <a:t>D</a:t>
            </a:r>
          </a:p>
        </p:txBody>
      </p:sp>
      <p:sp>
        <p:nvSpPr>
          <p:cNvPr id="11267" name="直接连接符 21508"/>
          <p:cNvSpPr>
            <a:spLocks noChangeShapeType="1"/>
          </p:cNvSpPr>
          <p:nvPr/>
        </p:nvSpPr>
        <p:spPr bwMode="auto">
          <a:xfrm flipV="1">
            <a:off x="9091085" y="2801938"/>
            <a:ext cx="1153583" cy="2520950"/>
          </a:xfrm>
          <a:prstGeom prst="line">
            <a:avLst/>
          </a:prstGeom>
          <a:noFill/>
          <a:ln w="25400">
            <a:solidFill>
              <a:srgbClr val="CC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68" name="Text Box 9"/>
          <p:cNvSpPr>
            <a:spLocks noChangeArrowheads="1"/>
          </p:cNvSpPr>
          <p:nvPr/>
        </p:nvSpPr>
        <p:spPr bwMode="auto">
          <a:xfrm>
            <a:off x="638824" y="3017507"/>
            <a:ext cx="6962979" cy="9048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 dirty="0">
                <a:solidFill>
                  <a:srgbClr val="00808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思考 </a:t>
            </a:r>
            <a:r>
              <a:rPr lang="zh-CN" altLang="en-US" sz="2800" dirty="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 </a:t>
            </a:r>
            <a:r>
              <a:rPr lang="zh-CN" altLang="en-US" sz="2000" dirty="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  </a:t>
            </a:r>
            <a:r>
              <a:rPr lang="zh-CN" altLang="en-US" sz="2000" dirty="0">
                <a:solidFill>
                  <a:srgbClr val="000000"/>
                </a:solidFill>
                <a:latin typeface="宋体" pitchFamily="2" charset="-122"/>
                <a:ea typeface="宋体" pitchFamily="2" charset="-122"/>
                <a:sym typeface="华文中宋" pitchFamily="2" charset="-122"/>
              </a:rPr>
              <a:t>剪刀剪东西的过程中</a:t>
            </a:r>
            <a:r>
              <a:rPr lang="en-US" altLang="zh-CN" sz="2000" dirty="0" smtClean="0">
                <a:solidFill>
                  <a:srgbClr val="000000"/>
                </a:solidFill>
                <a:latin typeface="宋体" pitchFamily="2" charset="-122"/>
                <a:ea typeface="宋体" pitchFamily="2" charset="-122"/>
                <a:sym typeface="华文中宋" pitchFamily="2" charset="-122"/>
              </a:rPr>
              <a:t>,</a:t>
            </a:r>
            <a:r>
              <a:rPr lang="zh-CN" altLang="en-US" sz="2000" dirty="0" smtClean="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∠</a:t>
            </a:r>
            <a:r>
              <a:rPr lang="en-US" altLang="zh-CN" sz="2000" i="1" dirty="0" smtClean="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AOC</a:t>
            </a:r>
            <a:r>
              <a:rPr lang="zh-CN" altLang="en-US" sz="2000" dirty="0" smtClean="0">
                <a:solidFill>
                  <a:srgbClr val="000000"/>
                </a:solidFill>
                <a:latin typeface="宋体" pitchFamily="2" charset="-122"/>
                <a:ea typeface="宋体" pitchFamily="2" charset="-122"/>
                <a:sym typeface="华文中宋" pitchFamily="2" charset="-122"/>
              </a:rPr>
              <a:t>与</a:t>
            </a:r>
            <a:r>
              <a:rPr lang="zh-CN" altLang="en-US" sz="2000" dirty="0" smtClean="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∠</a:t>
            </a:r>
            <a:r>
              <a:rPr lang="en-US" altLang="zh-CN" sz="2000" i="1" dirty="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AOD,</a:t>
            </a:r>
            <a:r>
              <a:rPr lang="zh-CN" altLang="en-US" sz="2000" dirty="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∠</a:t>
            </a:r>
            <a:r>
              <a:rPr lang="en-US" altLang="zh-CN" sz="2000" i="1" dirty="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AOC</a:t>
            </a:r>
            <a:r>
              <a:rPr lang="zh-CN" altLang="en-US" sz="2000" dirty="0">
                <a:solidFill>
                  <a:srgbClr val="000000"/>
                </a:solidFill>
                <a:latin typeface="宋体" pitchFamily="2" charset="-122"/>
                <a:ea typeface="宋体" pitchFamily="2" charset="-122"/>
                <a:sym typeface="华文中宋" pitchFamily="2" charset="-122"/>
              </a:rPr>
              <a:t>与</a:t>
            </a:r>
            <a:r>
              <a:rPr lang="zh-CN" altLang="en-US" sz="2000" dirty="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∠</a:t>
            </a:r>
            <a:r>
              <a:rPr lang="en-US" altLang="zh-CN" sz="2000" i="1" dirty="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BOD</a:t>
            </a:r>
            <a:r>
              <a:rPr lang="zh-CN" altLang="en-US" sz="2000" dirty="0">
                <a:solidFill>
                  <a:srgbClr val="000000"/>
                </a:solidFill>
                <a:latin typeface="宋体" pitchFamily="2" charset="-122"/>
                <a:ea typeface="宋体" pitchFamily="2" charset="-122"/>
                <a:sym typeface="华文中宋" pitchFamily="2" charset="-122"/>
              </a:rPr>
              <a:t>这两对角的位置保持怎样的关系吗？</a:t>
            </a:r>
          </a:p>
        </p:txBody>
      </p:sp>
      <p:sp>
        <p:nvSpPr>
          <p:cNvPr id="21516" name="Text Box 7"/>
          <p:cNvSpPr>
            <a:spLocks noChangeArrowheads="1"/>
          </p:cNvSpPr>
          <p:nvPr/>
        </p:nvSpPr>
        <p:spPr bwMode="auto">
          <a:xfrm>
            <a:off x="963085" y="4778375"/>
            <a:ext cx="6970183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Times New Roman" pitchFamily="18" charset="0"/>
                <a:sym typeface="华文中宋" pitchFamily="2" charset="-122"/>
              </a:rPr>
              <a:t>       </a:t>
            </a:r>
            <a:r>
              <a:rPr lang="zh-CN" altLang="en-US" sz="2400" dirty="0">
                <a:solidFill>
                  <a:srgbClr val="FF0000"/>
                </a:solidFill>
                <a:latin typeface="Times New Roman" pitchFamily="18" charset="0"/>
                <a:sym typeface="华文中宋" pitchFamily="2" charset="-122"/>
              </a:rPr>
              <a:t> </a:t>
            </a:r>
            <a:r>
              <a:rPr lang="en-US" altLang="zh-CN" sz="2000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∠</a:t>
            </a:r>
            <a:r>
              <a:rPr lang="en-US" altLang="zh-CN" sz="2000" i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AOC</a:t>
            </a:r>
            <a:r>
              <a:rPr lang="zh-CN" altLang="en-US" sz="2000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和∠</a:t>
            </a:r>
            <a:r>
              <a:rPr lang="en-US" altLang="zh-CN" sz="2000" i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BOD</a:t>
            </a:r>
            <a:r>
              <a:rPr lang="zh-CN" altLang="en-US" sz="2000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有公共顶点，且∠</a:t>
            </a:r>
            <a:r>
              <a:rPr lang="en-US" altLang="zh-CN" sz="2000" i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AOC</a:t>
            </a:r>
            <a:r>
              <a:rPr lang="zh-CN" altLang="en-US" sz="2000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的两边分别是∠</a:t>
            </a:r>
            <a:r>
              <a:rPr lang="en-US" altLang="zh-CN" sz="2000" i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BOD</a:t>
            </a:r>
            <a:r>
              <a:rPr lang="zh-CN" altLang="en-US" sz="2000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两边的反向延长线</a:t>
            </a:r>
            <a:r>
              <a:rPr lang="zh-CN" altLang="en-US" sz="2000" dirty="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.具有这样关系的角叫做对顶角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.</a:t>
            </a:r>
            <a:endParaRPr lang="zh-CN" altLang="en-US" sz="2000" dirty="0">
              <a:solidFill>
                <a:srgbClr val="FF0000"/>
              </a:solidFill>
              <a:latin typeface="Times New Roman" pitchFamily="18" charset="0"/>
              <a:ea typeface="黑体" pitchFamily="49" charset="-122"/>
              <a:sym typeface="华文中宋" pitchFamily="2" charset="-122"/>
            </a:endParaRPr>
          </a:p>
        </p:txBody>
      </p:sp>
      <p:sp>
        <p:nvSpPr>
          <p:cNvPr id="3" name="Text Box 7"/>
          <p:cNvSpPr>
            <a:spLocks noChangeArrowheads="1"/>
          </p:cNvSpPr>
          <p:nvPr/>
        </p:nvSpPr>
        <p:spPr bwMode="auto">
          <a:xfrm>
            <a:off x="922867" y="4006851"/>
            <a:ext cx="7308851" cy="83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Times New Roman" pitchFamily="18" charset="0"/>
                <a:sym typeface="华文中宋" pitchFamily="2" charset="-122"/>
              </a:rPr>
              <a:t>       </a:t>
            </a:r>
            <a:r>
              <a:rPr lang="zh-CN" altLang="en-US" sz="2400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 </a:t>
            </a:r>
            <a:r>
              <a:rPr lang="en-US" altLang="zh-CN" sz="2000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∠</a:t>
            </a:r>
            <a:r>
              <a:rPr lang="en-US" altLang="zh-CN" sz="2000" i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AOC</a:t>
            </a:r>
            <a:r>
              <a:rPr lang="zh-CN" altLang="en-US" sz="2000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和∠</a:t>
            </a:r>
            <a:r>
              <a:rPr lang="en-US" altLang="zh-CN" sz="2000" i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AOD</a:t>
            </a:r>
            <a:r>
              <a:rPr lang="zh-CN" altLang="en-US" sz="2000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有一条公共边</a:t>
            </a:r>
            <a:r>
              <a:rPr lang="en-US" altLang="zh-CN" sz="2000" i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AO</a:t>
            </a:r>
            <a:r>
              <a:rPr lang="zh-CN" altLang="en-US" sz="2000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，且∠</a:t>
            </a:r>
            <a:r>
              <a:rPr lang="en-US" altLang="zh-CN" sz="2000" i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AOC</a:t>
            </a:r>
            <a:r>
              <a:rPr lang="zh-CN" altLang="en-US" sz="2000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的另一边是∠</a:t>
            </a:r>
            <a:r>
              <a:rPr lang="en-US" altLang="zh-CN" sz="2000" i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AOD</a:t>
            </a:r>
            <a:r>
              <a:rPr lang="zh-CN" altLang="en-US" sz="2000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另</a:t>
            </a:r>
            <a:r>
              <a:rPr lang="zh-CN" altLang="en-US" sz="2000" i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一</a:t>
            </a:r>
            <a:r>
              <a:rPr lang="zh-CN" altLang="en-US" sz="2000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边的反向延长线</a:t>
            </a:r>
            <a:r>
              <a:rPr lang="zh-CN" altLang="en-US" sz="2000" dirty="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.具有这样关系的角叫做邻补角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华文中宋" pitchFamily="2" charset="-122"/>
              </a:rPr>
              <a:t>.</a:t>
            </a:r>
            <a:endParaRPr lang="zh-CN" altLang="en-US" sz="2000" dirty="0">
              <a:solidFill>
                <a:srgbClr val="FF0000"/>
              </a:solidFill>
              <a:latin typeface="Times New Roman" pitchFamily="18" charset="0"/>
              <a:ea typeface="黑体" pitchFamily="49" charset="-122"/>
              <a:sym typeface="华文中宋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/>
      <p:bldP spid="21511" grpId="0"/>
      <p:bldP spid="21513" grpId="0"/>
      <p:bldP spid="21514" grpId="0"/>
      <p:bldP spid="21515" grpId="0"/>
      <p:bldP spid="11267" grpId="0" animBg="1"/>
      <p:bldP spid="11268" grpId="0" bldLvl="0" animBg="1"/>
      <p:bldP spid="21516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973708" y="0"/>
            <a:ext cx="3955467" cy="2453640"/>
            <a:chOff x="864526" y="2057400"/>
            <a:chExt cx="3955467" cy="2453640"/>
          </a:xfrm>
        </p:grpSpPr>
        <p:sp>
          <p:nvSpPr>
            <p:cNvPr id="44" name="椭圆 43"/>
            <p:cNvSpPr/>
            <p:nvPr/>
          </p:nvSpPr>
          <p:spPr>
            <a:xfrm>
              <a:off x="1615440" y="2057400"/>
              <a:ext cx="2453640" cy="2453640"/>
            </a:xfrm>
            <a:prstGeom prst="ellipse">
              <a:avLst/>
            </a:pr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276495" y="3718455"/>
              <a:ext cx="792585" cy="792585"/>
            </a:xfrm>
            <a:prstGeom prst="ellipse">
              <a:avLst/>
            </a:prstGeom>
            <a:solidFill>
              <a:srgbClr val="6C92C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6" name="MH_Others_1"/>
            <p:cNvSpPr txBox="1"/>
            <p:nvPr>
              <p:custDataLst>
                <p:tags r:id="rId1"/>
              </p:custDataLst>
            </p:nvPr>
          </p:nvSpPr>
          <p:spPr>
            <a:xfrm>
              <a:off x="864526" y="2860251"/>
              <a:ext cx="3955467" cy="847938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/>
              <a:r>
                <a:rPr lang="zh-CN" altLang="en-US" sz="44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探索新知</a:t>
              </a:r>
              <a:endParaRPr lang="zh-CN" altLang="en-U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</p:grpSp>
      <p:graphicFrame>
        <p:nvGraphicFramePr>
          <p:cNvPr id="14413" name="表格 14412"/>
          <p:cNvGraphicFramePr/>
          <p:nvPr/>
        </p:nvGraphicFramePr>
        <p:xfrm>
          <a:off x="268817" y="1925638"/>
          <a:ext cx="11582400" cy="4383088"/>
        </p:xfrm>
        <a:graphic>
          <a:graphicData uri="http://schemas.openxmlformats.org/drawingml/2006/table">
            <a:tbl>
              <a:tblPr/>
              <a:tblGrid>
                <a:gridCol w="3454400"/>
                <a:gridCol w="1625600"/>
                <a:gridCol w="4165600"/>
                <a:gridCol w="1117600"/>
                <a:gridCol w="1219200"/>
              </a:tblGrid>
              <a:tr h="984250"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 dirty="0"/>
                    </a:p>
                  </a:txBody>
                  <a:tcPr marL="121920" marR="121920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 dirty="0"/>
                    </a:p>
                  </a:txBody>
                  <a:tcPr marL="121920" marR="12192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 dirty="0"/>
                    </a:p>
                  </a:txBody>
                  <a:tcPr marL="121920" marR="12192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 dirty="0"/>
                    </a:p>
                  </a:txBody>
                  <a:tcPr marL="121920" marR="12192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 dirty="0"/>
                    </a:p>
                  </a:txBody>
                  <a:tcPr marL="121920" marR="12192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12925">
                <a:tc rowSpan="2"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 dirty="0"/>
                    </a:p>
                  </a:txBody>
                  <a:tcPr marL="121920" marR="121920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 dirty="0"/>
                    </a:p>
                  </a:txBody>
                  <a:tcPr marL="121920" marR="12192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 dirty="0"/>
                    </a:p>
                  </a:txBody>
                  <a:tcPr marL="121920" marR="12192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 dirty="0"/>
                    </a:p>
                  </a:txBody>
                  <a:tcPr marL="121920" marR="12192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 dirty="0"/>
                    </a:p>
                  </a:txBody>
                  <a:tcPr marL="121920" marR="12192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85913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 dirty="0"/>
                    </a:p>
                  </a:txBody>
                  <a:tcPr marL="121920" marR="12192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 dirty="0"/>
                    </a:p>
                  </a:txBody>
                  <a:tcPr marL="121920" marR="12192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 dirty="0"/>
                    </a:p>
                  </a:txBody>
                  <a:tcPr marL="121920" marR="12192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 dirty="0"/>
                    </a:p>
                  </a:txBody>
                  <a:tcPr marL="121920" marR="12192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Group 42"/>
          <p:cNvGrpSpPr>
            <a:grpSpLocks/>
          </p:cNvGrpSpPr>
          <p:nvPr/>
        </p:nvGrpSpPr>
        <p:grpSpPr bwMode="auto">
          <a:xfrm>
            <a:off x="393700" y="3687764"/>
            <a:ext cx="3183467" cy="1255712"/>
            <a:chOff x="0" y="0"/>
            <a:chExt cx="1504" cy="791"/>
          </a:xfrm>
        </p:grpSpPr>
        <p:sp>
          <p:nvSpPr>
            <p:cNvPr id="8243" name="Rectangle 43"/>
            <p:cNvSpPr>
              <a:spLocks noChangeArrowheads="1"/>
            </p:cNvSpPr>
            <p:nvPr/>
          </p:nvSpPr>
          <p:spPr bwMode="auto">
            <a:xfrm>
              <a:off x="1426" y="0"/>
              <a:ext cx="78" cy="2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zh-CN" altLang="en-US" sz="2100" i="1">
                  <a:solidFill>
                    <a:srgbClr val="000000"/>
                  </a:solidFill>
                  <a:latin typeface="Times New Roman" pitchFamily="18" charset="0"/>
                </a:rPr>
                <a:t>B</a:t>
              </a:r>
            </a:p>
          </p:txBody>
        </p:sp>
        <p:sp>
          <p:nvSpPr>
            <p:cNvPr id="8244" name="Line 44"/>
            <p:cNvSpPr>
              <a:spLocks noChangeShapeType="1"/>
            </p:cNvSpPr>
            <p:nvPr/>
          </p:nvSpPr>
          <p:spPr bwMode="auto">
            <a:xfrm flipV="1">
              <a:off x="126" y="54"/>
              <a:ext cx="1254" cy="582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45" name="Line 45"/>
            <p:cNvSpPr>
              <a:spLocks noChangeShapeType="1"/>
            </p:cNvSpPr>
            <p:nvPr/>
          </p:nvSpPr>
          <p:spPr bwMode="auto">
            <a:xfrm>
              <a:off x="187" y="141"/>
              <a:ext cx="1141" cy="454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46" name="Rectangle 46"/>
            <p:cNvSpPr>
              <a:spLocks noChangeArrowheads="1"/>
            </p:cNvSpPr>
            <p:nvPr/>
          </p:nvSpPr>
          <p:spPr bwMode="auto">
            <a:xfrm>
              <a:off x="0" y="587"/>
              <a:ext cx="78" cy="2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zh-CN" altLang="en-US" sz="2100" i="1">
                  <a:solidFill>
                    <a:srgbClr val="000000"/>
                  </a:solidFill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8247" name="Rectangle 47"/>
            <p:cNvSpPr>
              <a:spLocks noChangeArrowheads="1"/>
            </p:cNvSpPr>
            <p:nvPr/>
          </p:nvSpPr>
          <p:spPr bwMode="auto">
            <a:xfrm>
              <a:off x="59" y="21"/>
              <a:ext cx="85" cy="2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zh-CN" altLang="en-US" sz="2100" i="1">
                  <a:solidFill>
                    <a:srgbClr val="000000"/>
                  </a:solidFill>
                  <a:latin typeface="Times New Roman" pitchFamily="18" charset="0"/>
                </a:rPr>
                <a:t>C</a:t>
              </a:r>
            </a:p>
          </p:txBody>
        </p:sp>
        <p:sp>
          <p:nvSpPr>
            <p:cNvPr id="8248" name="Rectangle 48"/>
            <p:cNvSpPr>
              <a:spLocks noChangeArrowheads="1"/>
            </p:cNvSpPr>
            <p:nvPr/>
          </p:nvSpPr>
          <p:spPr bwMode="auto">
            <a:xfrm>
              <a:off x="1405" y="573"/>
              <a:ext cx="92" cy="2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zh-CN" altLang="en-US" sz="2100" i="1">
                  <a:solidFill>
                    <a:srgbClr val="000000"/>
                  </a:solidFill>
                  <a:latin typeface="Times New Roman" pitchFamily="18" charset="0"/>
                </a:rPr>
                <a:t>D</a:t>
              </a:r>
            </a:p>
          </p:txBody>
        </p:sp>
        <p:sp>
          <p:nvSpPr>
            <p:cNvPr id="8249" name="Rectangle 49"/>
            <p:cNvSpPr>
              <a:spLocks noChangeArrowheads="1"/>
            </p:cNvSpPr>
            <p:nvPr/>
          </p:nvSpPr>
          <p:spPr bwMode="auto">
            <a:xfrm>
              <a:off x="780" y="108"/>
              <a:ext cx="92" cy="2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zh-CN" altLang="en-US" sz="2100" i="1">
                  <a:solidFill>
                    <a:srgbClr val="000000"/>
                  </a:solidFill>
                  <a:latin typeface="Times New Roman" pitchFamily="18" charset="0"/>
                </a:rPr>
                <a:t>O</a:t>
              </a:r>
            </a:p>
          </p:txBody>
        </p:sp>
        <p:sp>
          <p:nvSpPr>
            <p:cNvPr id="8250" name="Arc 50"/>
            <p:cNvSpPr>
              <a:spLocks noChangeArrowheads="1"/>
            </p:cNvSpPr>
            <p:nvPr/>
          </p:nvSpPr>
          <p:spPr bwMode="auto">
            <a:xfrm>
              <a:off x="650" y="368"/>
              <a:ext cx="154" cy="82"/>
            </a:xfrm>
            <a:custGeom>
              <a:avLst/>
              <a:gdLst>
                <a:gd name="T0" fmla="*/ 154 w 40907"/>
                <a:gd name="T1" fmla="*/ 28 h 21600"/>
                <a:gd name="T2" fmla="*/ 77 w 40907"/>
                <a:gd name="T3" fmla="*/ 82 h 21600"/>
                <a:gd name="T4" fmla="*/ 0 w 40907"/>
                <a:gd name="T5" fmla="*/ 25 h 21600"/>
                <a:gd name="T6" fmla="*/ 154 w 40907"/>
                <a:gd name="T7" fmla="*/ 28 h 21600"/>
                <a:gd name="T8" fmla="*/ 77 w 40907"/>
                <a:gd name="T9" fmla="*/ 82 h 21600"/>
                <a:gd name="T10" fmla="*/ 0 w 40907"/>
                <a:gd name="T11" fmla="*/ 25 h 21600"/>
                <a:gd name="T12" fmla="*/ 77 w 40907"/>
                <a:gd name="T13" fmla="*/ 0 h 216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0907"/>
                <a:gd name="T22" fmla="*/ 0 h 21600"/>
                <a:gd name="T23" fmla="*/ 40907 w 40907"/>
                <a:gd name="T24" fmla="*/ 21600 h 216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0907" h="21600" fill="none">
                  <a:moveTo>
                    <a:pt x="40906" y="7283"/>
                  </a:moveTo>
                  <a:cubicBezTo>
                    <a:pt x="37831" y="15870"/>
                    <a:pt x="29693" y="21599"/>
                    <a:pt x="20572" y="21600"/>
                  </a:cubicBezTo>
                  <a:cubicBezTo>
                    <a:pt x="11178" y="21600"/>
                    <a:pt x="2862" y="15529"/>
                    <a:pt x="-1" y="6583"/>
                  </a:cubicBezTo>
                </a:path>
                <a:path w="40907" h="21600" stroke="0">
                  <a:moveTo>
                    <a:pt x="40906" y="7283"/>
                  </a:moveTo>
                  <a:cubicBezTo>
                    <a:pt x="37831" y="15870"/>
                    <a:pt x="29693" y="21599"/>
                    <a:pt x="20572" y="21600"/>
                  </a:cubicBezTo>
                  <a:cubicBezTo>
                    <a:pt x="11178" y="21600"/>
                    <a:pt x="2862" y="15529"/>
                    <a:pt x="-1" y="6583"/>
                  </a:cubicBezTo>
                  <a:lnTo>
                    <a:pt x="20572" y="0"/>
                  </a:lnTo>
                  <a:lnTo>
                    <a:pt x="40906" y="7283"/>
                  </a:lnTo>
                  <a:close/>
                </a:path>
              </a:pathLst>
            </a:custGeom>
            <a:noFill/>
            <a:ln w="38100">
              <a:solidFill>
                <a:srgbClr val="01010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51" name="Arc 51"/>
            <p:cNvSpPr>
              <a:spLocks noChangeArrowheads="1"/>
            </p:cNvSpPr>
            <p:nvPr/>
          </p:nvSpPr>
          <p:spPr bwMode="auto">
            <a:xfrm>
              <a:off x="653" y="286"/>
              <a:ext cx="145" cy="82"/>
            </a:xfrm>
            <a:custGeom>
              <a:avLst/>
              <a:gdLst>
                <a:gd name="T0" fmla="*/ 0 w 38535"/>
                <a:gd name="T1" fmla="*/ 50 h 21600"/>
                <a:gd name="T2" fmla="*/ 75 w 38535"/>
                <a:gd name="T3" fmla="*/ 0 h 21600"/>
                <a:gd name="T4" fmla="*/ 145 w 38535"/>
                <a:gd name="T5" fmla="*/ 41 h 21600"/>
                <a:gd name="T6" fmla="*/ 0 w 38535"/>
                <a:gd name="T7" fmla="*/ 50 h 21600"/>
                <a:gd name="T8" fmla="*/ 75 w 38535"/>
                <a:gd name="T9" fmla="*/ 0 h 21600"/>
                <a:gd name="T10" fmla="*/ 145 w 38535"/>
                <a:gd name="T11" fmla="*/ 41 h 21600"/>
                <a:gd name="T12" fmla="*/ 75 w 38535"/>
                <a:gd name="T13" fmla="*/ 82 h 216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535"/>
                <a:gd name="T22" fmla="*/ 0 h 21600"/>
                <a:gd name="T23" fmla="*/ 38535 w 38535"/>
                <a:gd name="T24" fmla="*/ 21600 h 216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535" h="21600" fill="none">
                  <a:moveTo>
                    <a:pt x="-1" y="13122"/>
                  </a:moveTo>
                  <a:cubicBezTo>
                    <a:pt x="3395" y="5164"/>
                    <a:pt x="11213" y="-1"/>
                    <a:pt x="19867" y="0"/>
                  </a:cubicBezTo>
                  <a:cubicBezTo>
                    <a:pt x="27556" y="0"/>
                    <a:pt x="34666" y="4088"/>
                    <a:pt x="38534" y="10734"/>
                  </a:cubicBezTo>
                </a:path>
                <a:path w="38535" h="21600" stroke="0">
                  <a:moveTo>
                    <a:pt x="-1" y="13122"/>
                  </a:moveTo>
                  <a:cubicBezTo>
                    <a:pt x="3395" y="5164"/>
                    <a:pt x="11213" y="-1"/>
                    <a:pt x="19867" y="0"/>
                  </a:cubicBezTo>
                  <a:cubicBezTo>
                    <a:pt x="27556" y="0"/>
                    <a:pt x="34666" y="4088"/>
                    <a:pt x="38534" y="10734"/>
                  </a:cubicBezTo>
                  <a:lnTo>
                    <a:pt x="19867" y="21600"/>
                  </a:lnTo>
                  <a:lnTo>
                    <a:pt x="-1" y="13122"/>
                  </a:lnTo>
                  <a:close/>
                </a:path>
              </a:pathLst>
            </a:custGeom>
            <a:noFill/>
            <a:ln w="38100">
              <a:solidFill>
                <a:srgbClr val="01010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52" name="Arc 52"/>
            <p:cNvSpPr>
              <a:spLocks noChangeArrowheads="1"/>
            </p:cNvSpPr>
            <p:nvPr/>
          </p:nvSpPr>
          <p:spPr bwMode="auto">
            <a:xfrm>
              <a:off x="848" y="308"/>
              <a:ext cx="53" cy="105"/>
            </a:xfrm>
            <a:custGeom>
              <a:avLst/>
              <a:gdLst>
                <a:gd name="T0" fmla="*/ 10 w 21600"/>
                <a:gd name="T1" fmla="*/ 0 h 42330"/>
                <a:gd name="T2" fmla="*/ 53 w 21600"/>
                <a:gd name="T3" fmla="*/ 53 h 42330"/>
                <a:gd name="T4" fmla="*/ 11 w 21600"/>
                <a:gd name="T5" fmla="*/ 105 h 42330"/>
                <a:gd name="T6" fmla="*/ 10 w 21600"/>
                <a:gd name="T7" fmla="*/ 0 h 42330"/>
                <a:gd name="T8" fmla="*/ 53 w 21600"/>
                <a:gd name="T9" fmla="*/ 53 h 42330"/>
                <a:gd name="T10" fmla="*/ 11 w 21600"/>
                <a:gd name="T11" fmla="*/ 105 h 42330"/>
                <a:gd name="T12" fmla="*/ 0 w 21600"/>
                <a:gd name="T13" fmla="*/ 53 h 4233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1600"/>
                <a:gd name="T22" fmla="*/ 0 h 42330"/>
                <a:gd name="T23" fmla="*/ 21600 w 21600"/>
                <a:gd name="T24" fmla="*/ 42330 h 4233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600" h="42330" fill="none">
                  <a:moveTo>
                    <a:pt x="3969" y="-1"/>
                  </a:moveTo>
                  <a:cubicBezTo>
                    <a:pt x="14190" y="1910"/>
                    <a:pt x="21600" y="10833"/>
                    <a:pt x="21600" y="21232"/>
                  </a:cubicBezTo>
                  <a:cubicBezTo>
                    <a:pt x="21600" y="31377"/>
                    <a:pt x="14539" y="40155"/>
                    <a:pt x="4629" y="42329"/>
                  </a:cubicBezTo>
                </a:path>
                <a:path w="21600" h="42330" stroke="0">
                  <a:moveTo>
                    <a:pt x="3969" y="-1"/>
                  </a:moveTo>
                  <a:cubicBezTo>
                    <a:pt x="14190" y="1910"/>
                    <a:pt x="21600" y="10833"/>
                    <a:pt x="21600" y="21232"/>
                  </a:cubicBezTo>
                  <a:cubicBezTo>
                    <a:pt x="21600" y="31377"/>
                    <a:pt x="14539" y="40155"/>
                    <a:pt x="4629" y="42329"/>
                  </a:cubicBezTo>
                  <a:lnTo>
                    <a:pt x="0" y="21232"/>
                  </a:lnTo>
                  <a:lnTo>
                    <a:pt x="3969" y="-1"/>
                  </a:lnTo>
                  <a:close/>
                </a:path>
              </a:pathLst>
            </a:custGeom>
            <a:noFill/>
            <a:ln w="38100">
              <a:solidFill>
                <a:srgbClr val="01010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53" name="Arc 53"/>
            <p:cNvSpPr>
              <a:spLocks noChangeArrowheads="1"/>
            </p:cNvSpPr>
            <p:nvPr/>
          </p:nvSpPr>
          <p:spPr bwMode="auto">
            <a:xfrm>
              <a:off x="547" y="310"/>
              <a:ext cx="60" cy="111"/>
            </a:xfrm>
            <a:custGeom>
              <a:avLst/>
              <a:gdLst>
                <a:gd name="T0" fmla="*/ 31 w 21600"/>
                <a:gd name="T1" fmla="*/ 111 h 39645"/>
                <a:gd name="T2" fmla="*/ 0 w 21600"/>
                <a:gd name="T3" fmla="*/ 58 h 39645"/>
                <a:gd name="T4" fmla="*/ 43 w 21600"/>
                <a:gd name="T5" fmla="*/ 0 h 39645"/>
                <a:gd name="T6" fmla="*/ 31 w 21600"/>
                <a:gd name="T7" fmla="*/ 111 h 39645"/>
                <a:gd name="T8" fmla="*/ 0 w 21600"/>
                <a:gd name="T9" fmla="*/ 58 h 39645"/>
                <a:gd name="T10" fmla="*/ 43 w 21600"/>
                <a:gd name="T11" fmla="*/ 0 h 39645"/>
                <a:gd name="T12" fmla="*/ 60 w 21600"/>
                <a:gd name="T13" fmla="*/ 58 h 3964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1600"/>
                <a:gd name="T22" fmla="*/ 0 h 39645"/>
                <a:gd name="T23" fmla="*/ 21600 w 21600"/>
                <a:gd name="T24" fmla="*/ 39645 h 3964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600" h="39645" fill="none">
                  <a:moveTo>
                    <a:pt x="11219" y="39645"/>
                  </a:moveTo>
                  <a:cubicBezTo>
                    <a:pt x="4301" y="35854"/>
                    <a:pt x="0" y="28592"/>
                    <a:pt x="0" y="20703"/>
                  </a:cubicBezTo>
                  <a:cubicBezTo>
                    <a:pt x="-1" y="11146"/>
                    <a:pt x="6280" y="2725"/>
                    <a:pt x="15439" y="-1"/>
                  </a:cubicBezTo>
                </a:path>
                <a:path w="21600" h="39645" stroke="0">
                  <a:moveTo>
                    <a:pt x="11219" y="39645"/>
                  </a:moveTo>
                  <a:cubicBezTo>
                    <a:pt x="4301" y="35854"/>
                    <a:pt x="0" y="28592"/>
                    <a:pt x="0" y="20703"/>
                  </a:cubicBezTo>
                  <a:cubicBezTo>
                    <a:pt x="-1" y="11146"/>
                    <a:pt x="6280" y="2725"/>
                    <a:pt x="15439" y="-1"/>
                  </a:cubicBezTo>
                  <a:lnTo>
                    <a:pt x="21600" y="20703"/>
                  </a:lnTo>
                  <a:lnTo>
                    <a:pt x="11219" y="39645"/>
                  </a:lnTo>
                  <a:close/>
                </a:path>
              </a:pathLst>
            </a:custGeom>
            <a:noFill/>
            <a:ln w="38100">
              <a:solidFill>
                <a:srgbClr val="01010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54" name="Rectangle 54"/>
            <p:cNvSpPr>
              <a:spLocks noChangeArrowheads="1"/>
            </p:cNvSpPr>
            <p:nvPr/>
          </p:nvSpPr>
          <p:spPr bwMode="auto">
            <a:xfrm>
              <a:off x="384" y="272"/>
              <a:ext cx="75" cy="2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zh-CN" altLang="en-US" sz="2100">
                  <a:solidFill>
                    <a:srgbClr val="000000"/>
                  </a:solidFill>
                </a:rPr>
                <a:t>1</a:t>
              </a:r>
              <a:endParaRPr lang="zh-CN" altLang="en-US" sz="21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8255" name="Rectangle 55"/>
            <p:cNvSpPr>
              <a:spLocks noChangeArrowheads="1"/>
            </p:cNvSpPr>
            <p:nvPr/>
          </p:nvSpPr>
          <p:spPr bwMode="auto">
            <a:xfrm>
              <a:off x="646" y="102"/>
              <a:ext cx="75" cy="2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zh-CN" altLang="en-US" sz="2100">
                  <a:solidFill>
                    <a:srgbClr val="000000"/>
                  </a:solidFill>
                </a:rPr>
                <a:t>2</a:t>
              </a:r>
              <a:endParaRPr lang="zh-CN" altLang="en-US" sz="21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8256" name="Rectangle 56"/>
            <p:cNvSpPr>
              <a:spLocks noChangeArrowheads="1"/>
            </p:cNvSpPr>
            <p:nvPr/>
          </p:nvSpPr>
          <p:spPr bwMode="auto">
            <a:xfrm>
              <a:off x="929" y="258"/>
              <a:ext cx="75" cy="2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zh-CN" altLang="en-US" sz="2100">
                  <a:solidFill>
                    <a:srgbClr val="000000"/>
                  </a:solidFill>
                </a:rPr>
                <a:t>3</a:t>
              </a:r>
              <a:endParaRPr lang="zh-CN" altLang="en-US" sz="21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8257" name="Rectangle 57"/>
            <p:cNvSpPr>
              <a:spLocks noChangeArrowheads="1"/>
            </p:cNvSpPr>
            <p:nvPr/>
          </p:nvSpPr>
          <p:spPr bwMode="auto">
            <a:xfrm>
              <a:off x="681" y="442"/>
              <a:ext cx="64" cy="2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zh-CN" altLang="en-US" sz="2100" b="1">
                  <a:solidFill>
                    <a:srgbClr val="000000"/>
                  </a:solidFill>
                  <a:latin typeface="Times New Roman" pitchFamily="18" charset="0"/>
                </a:rPr>
                <a:t>4</a:t>
              </a:r>
            </a:p>
          </p:txBody>
        </p:sp>
      </p:grpSp>
      <p:sp>
        <p:nvSpPr>
          <p:cNvPr id="8220" name="Rectangle 58"/>
          <p:cNvSpPr>
            <a:spLocks noChangeArrowheads="1"/>
          </p:cNvSpPr>
          <p:nvPr/>
        </p:nvSpPr>
        <p:spPr bwMode="auto">
          <a:xfrm>
            <a:off x="9616017" y="1841500"/>
            <a:ext cx="1117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endParaRPr lang="zh-CN" altLang="en-US" sz="3200">
              <a:solidFill>
                <a:schemeClr val="tx2"/>
              </a:solidFill>
            </a:endParaRPr>
          </a:p>
        </p:txBody>
      </p:sp>
      <p:sp>
        <p:nvSpPr>
          <p:cNvPr id="8221" name="Rectangle 59"/>
          <p:cNvSpPr>
            <a:spLocks noChangeArrowheads="1"/>
          </p:cNvSpPr>
          <p:nvPr/>
        </p:nvSpPr>
        <p:spPr bwMode="auto">
          <a:xfrm>
            <a:off x="10733617" y="1841500"/>
            <a:ext cx="1219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</a:pPr>
            <a:endParaRPr lang="zh-CN" altLang="en-US" sz="3200">
              <a:solidFill>
                <a:schemeClr val="tx2"/>
              </a:solidFill>
            </a:endParaRPr>
          </a:p>
        </p:txBody>
      </p:sp>
      <p:sp>
        <p:nvSpPr>
          <p:cNvPr id="12348" name="Text Box 60"/>
          <p:cNvSpPr txBox="1">
            <a:spLocks noChangeArrowheads="1"/>
          </p:cNvSpPr>
          <p:nvPr/>
        </p:nvSpPr>
        <p:spPr bwMode="auto">
          <a:xfrm>
            <a:off x="5412317" y="4846639"/>
            <a:ext cx="3352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zh-CN" altLang="en-US" sz="2000" b="1">
                <a:solidFill>
                  <a:srgbClr val="FF0066"/>
                </a:solidFill>
                <a:latin typeface="Times New Roman" pitchFamily="18" charset="0"/>
              </a:rPr>
              <a:t>1</a:t>
            </a:r>
            <a:r>
              <a:rPr lang="en-US" altLang="zh-CN" sz="2000" b="1">
                <a:solidFill>
                  <a:srgbClr val="FF0066"/>
                </a:solidFill>
                <a:latin typeface="Times New Roman" pitchFamily="18" charset="0"/>
              </a:rPr>
              <a:t>.</a:t>
            </a:r>
            <a:r>
              <a:rPr lang="zh-CN" altLang="en-US" sz="200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有公共顶点</a:t>
            </a:r>
          </a:p>
        </p:txBody>
      </p:sp>
      <p:sp>
        <p:nvSpPr>
          <p:cNvPr id="8223" name="Text Box 61"/>
          <p:cNvSpPr txBox="1">
            <a:spLocks noChangeArrowheads="1"/>
          </p:cNvSpPr>
          <p:nvPr/>
        </p:nvSpPr>
        <p:spPr bwMode="auto">
          <a:xfrm>
            <a:off x="3926417" y="2065338"/>
            <a:ext cx="1422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400">
                <a:latin typeface="宋体" pitchFamily="2" charset="-122"/>
                <a:ea typeface="黑体" pitchFamily="49" charset="-122"/>
              </a:rPr>
              <a:t>归类</a:t>
            </a:r>
          </a:p>
        </p:txBody>
      </p:sp>
      <p:sp>
        <p:nvSpPr>
          <p:cNvPr id="12350" name="Text Box 62"/>
          <p:cNvSpPr txBox="1">
            <a:spLocks noChangeArrowheads="1"/>
          </p:cNvSpPr>
          <p:nvPr/>
        </p:nvSpPr>
        <p:spPr bwMode="auto">
          <a:xfrm>
            <a:off x="3703503" y="2793361"/>
            <a:ext cx="170101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40000"/>
              </a:lnSpc>
              <a:spcBef>
                <a:spcPct val="50000"/>
              </a:spcBef>
            </a:pPr>
            <a:r>
              <a:rPr lang="zh-CN" altLang="en-US" sz="2000" b="1" dirty="0">
                <a:solidFill>
                  <a:srgbClr val="FF0066"/>
                </a:solidFill>
                <a:latin typeface="Times New Roman" pitchFamily="18" charset="0"/>
              </a:rPr>
              <a:t>∠1</a:t>
            </a:r>
            <a:r>
              <a:rPr lang="zh-CN" altLang="en-US" sz="2000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和</a:t>
            </a:r>
            <a:r>
              <a:rPr lang="zh-CN" altLang="en-US" sz="2000" b="1" dirty="0">
                <a:solidFill>
                  <a:srgbClr val="FF0066"/>
                </a:solidFill>
                <a:latin typeface="Times New Roman" pitchFamily="18" charset="0"/>
              </a:rPr>
              <a:t>∠2</a:t>
            </a:r>
            <a:r>
              <a:rPr lang="zh-CN" altLang="en-US" sz="2000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2000" b="1" dirty="0">
                <a:solidFill>
                  <a:srgbClr val="FF0066"/>
                </a:solidFill>
                <a:latin typeface="Times New Roman" pitchFamily="18" charset="0"/>
              </a:rPr>
              <a:t>∠2</a:t>
            </a:r>
            <a:r>
              <a:rPr lang="zh-CN" altLang="en-US" sz="2000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和</a:t>
            </a:r>
            <a:r>
              <a:rPr lang="zh-CN" altLang="en-US" sz="2000" b="1" dirty="0">
                <a:solidFill>
                  <a:srgbClr val="FF0066"/>
                </a:solidFill>
                <a:latin typeface="Times New Roman" pitchFamily="18" charset="0"/>
              </a:rPr>
              <a:t>∠3</a:t>
            </a:r>
            <a:r>
              <a:rPr lang="zh-CN" altLang="en-US" sz="2000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2000" b="1" dirty="0">
                <a:solidFill>
                  <a:srgbClr val="FF0066"/>
                </a:solidFill>
                <a:latin typeface="Times New Roman" pitchFamily="18" charset="0"/>
              </a:rPr>
              <a:t>∠3</a:t>
            </a:r>
            <a:r>
              <a:rPr lang="zh-CN" altLang="en-US" sz="2000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和</a:t>
            </a:r>
            <a:r>
              <a:rPr lang="zh-CN" altLang="en-US" sz="2000" b="1" dirty="0">
                <a:solidFill>
                  <a:srgbClr val="FF0066"/>
                </a:solidFill>
                <a:latin typeface="Times New Roman" pitchFamily="18" charset="0"/>
              </a:rPr>
              <a:t>∠4</a:t>
            </a:r>
            <a:r>
              <a:rPr lang="zh-CN" altLang="en-US" sz="2000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2000" b="1" dirty="0">
                <a:solidFill>
                  <a:srgbClr val="FF0066"/>
                </a:solidFill>
                <a:latin typeface="Times New Roman" pitchFamily="18" charset="0"/>
              </a:rPr>
              <a:t>∠4</a:t>
            </a:r>
            <a:r>
              <a:rPr lang="zh-CN" altLang="en-US" sz="2000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和</a:t>
            </a:r>
            <a:r>
              <a:rPr lang="zh-CN" altLang="en-US" sz="2000" b="1" dirty="0">
                <a:solidFill>
                  <a:srgbClr val="FF0066"/>
                </a:solidFill>
                <a:latin typeface="Times New Roman" pitchFamily="18" charset="0"/>
              </a:rPr>
              <a:t>∠1</a:t>
            </a:r>
            <a:r>
              <a:rPr lang="zh-CN" altLang="en-US" sz="2000" dirty="0">
                <a:solidFill>
                  <a:srgbClr val="003366"/>
                </a:solidFill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sp>
        <p:nvSpPr>
          <p:cNvPr id="12351" name="Text Box 63"/>
          <p:cNvSpPr txBox="1">
            <a:spLocks noChangeArrowheads="1"/>
          </p:cNvSpPr>
          <p:nvPr/>
        </p:nvSpPr>
        <p:spPr bwMode="auto">
          <a:xfrm>
            <a:off x="3691752" y="5040953"/>
            <a:ext cx="2341033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000" b="1" dirty="0">
                <a:solidFill>
                  <a:srgbClr val="FF0066"/>
                </a:solidFill>
                <a:latin typeface="Times New Roman" pitchFamily="18" charset="0"/>
              </a:rPr>
              <a:t>∠1</a:t>
            </a:r>
            <a:r>
              <a:rPr lang="zh-CN" altLang="en-US" sz="2000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和</a:t>
            </a:r>
            <a:r>
              <a:rPr lang="zh-CN" altLang="en-US" sz="2000" b="1" dirty="0">
                <a:solidFill>
                  <a:srgbClr val="FF0066"/>
                </a:solidFill>
                <a:latin typeface="Times New Roman" pitchFamily="18" charset="0"/>
              </a:rPr>
              <a:t>∠3</a:t>
            </a:r>
            <a:r>
              <a:rPr lang="zh-CN" altLang="en-US" sz="2000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、</a:t>
            </a:r>
          </a:p>
          <a:p>
            <a:pPr eaLnBrk="0" hangingPunct="0">
              <a:spcBef>
                <a:spcPct val="50000"/>
              </a:spcBef>
            </a:pPr>
            <a:r>
              <a:rPr lang="zh-CN" altLang="en-US" sz="2000" b="1" dirty="0">
                <a:solidFill>
                  <a:srgbClr val="FF0066"/>
                </a:solidFill>
                <a:latin typeface="Times New Roman" pitchFamily="18" charset="0"/>
              </a:rPr>
              <a:t>∠2</a:t>
            </a:r>
            <a:r>
              <a:rPr lang="zh-CN" altLang="en-US" sz="2000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和</a:t>
            </a:r>
            <a:r>
              <a:rPr lang="zh-CN" altLang="en-US" sz="2000" b="1" dirty="0">
                <a:solidFill>
                  <a:srgbClr val="FF0066"/>
                </a:solidFill>
                <a:latin typeface="Times New Roman" pitchFamily="18" charset="0"/>
              </a:rPr>
              <a:t>∠4</a:t>
            </a:r>
            <a:r>
              <a:rPr lang="zh-CN" altLang="en-US" sz="2000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2000" dirty="0">
                <a:solidFill>
                  <a:srgbClr val="000099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12352" name="Text Box 64"/>
          <p:cNvSpPr txBox="1">
            <a:spLocks noChangeArrowheads="1"/>
          </p:cNvSpPr>
          <p:nvPr/>
        </p:nvSpPr>
        <p:spPr bwMode="auto">
          <a:xfrm>
            <a:off x="5348817" y="2908301"/>
            <a:ext cx="3251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zh-CN" altLang="en-US" sz="2000" b="1" dirty="0">
                <a:solidFill>
                  <a:srgbClr val="FF0066"/>
                </a:solidFill>
                <a:latin typeface="Times New Roman" pitchFamily="18" charset="0"/>
              </a:rPr>
              <a:t>1</a:t>
            </a:r>
            <a:r>
              <a:rPr lang="en-US" altLang="zh-CN" sz="2000" b="1" dirty="0">
                <a:solidFill>
                  <a:srgbClr val="FF0066"/>
                </a:solidFill>
                <a:latin typeface="Times New Roman" pitchFamily="18" charset="0"/>
              </a:rPr>
              <a:t>.</a:t>
            </a:r>
            <a:r>
              <a:rPr lang="zh-CN" altLang="en-US" sz="2000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有公共顶点</a:t>
            </a:r>
          </a:p>
        </p:txBody>
      </p:sp>
      <p:sp>
        <p:nvSpPr>
          <p:cNvPr id="8227" name="Text Box 65"/>
          <p:cNvSpPr txBox="1">
            <a:spLocks noChangeArrowheads="1"/>
          </p:cNvSpPr>
          <p:nvPr/>
        </p:nvSpPr>
        <p:spPr bwMode="auto">
          <a:xfrm>
            <a:off x="6409267" y="2060575"/>
            <a:ext cx="264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400">
                <a:latin typeface="宋体" pitchFamily="2" charset="-122"/>
                <a:ea typeface="黑体" pitchFamily="49" charset="-122"/>
              </a:rPr>
              <a:t>位置关系</a:t>
            </a:r>
          </a:p>
        </p:txBody>
      </p:sp>
      <p:sp>
        <p:nvSpPr>
          <p:cNvPr id="12354" name="Text Box 66"/>
          <p:cNvSpPr txBox="1">
            <a:spLocks noChangeArrowheads="1"/>
          </p:cNvSpPr>
          <p:nvPr/>
        </p:nvSpPr>
        <p:spPr bwMode="auto">
          <a:xfrm>
            <a:off x="9793818" y="3179764"/>
            <a:ext cx="764116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400">
                <a:solidFill>
                  <a:srgbClr val="FF0066"/>
                </a:solidFill>
                <a:latin typeface="宋体" pitchFamily="2" charset="-122"/>
                <a:ea typeface="黑体" pitchFamily="49" charset="-122"/>
              </a:rPr>
              <a:t>邻补角</a:t>
            </a:r>
            <a:r>
              <a:rPr lang="zh-CN" altLang="en-US" sz="2400">
                <a:solidFill>
                  <a:srgbClr val="FF0066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12355" name="Text Box 67"/>
          <p:cNvSpPr txBox="1">
            <a:spLocks noChangeArrowheads="1"/>
          </p:cNvSpPr>
          <p:nvPr/>
        </p:nvSpPr>
        <p:spPr bwMode="auto">
          <a:xfrm>
            <a:off x="9745133" y="4811714"/>
            <a:ext cx="58622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400" dirty="0">
                <a:solidFill>
                  <a:srgbClr val="FF0066"/>
                </a:solidFill>
                <a:latin typeface="宋体" pitchFamily="2" charset="-122"/>
                <a:ea typeface="黑体" pitchFamily="49" charset="-122"/>
              </a:rPr>
              <a:t>对顶角</a:t>
            </a:r>
            <a:r>
              <a:rPr lang="zh-CN" altLang="en-US" sz="2400" dirty="0">
                <a:solidFill>
                  <a:srgbClr val="FF0066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12356" name="Text Box 68"/>
          <p:cNvSpPr txBox="1">
            <a:spLocks noChangeArrowheads="1"/>
          </p:cNvSpPr>
          <p:nvPr/>
        </p:nvSpPr>
        <p:spPr bwMode="auto">
          <a:xfrm>
            <a:off x="5380567" y="3332164"/>
            <a:ext cx="3251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zh-CN" altLang="en-US" sz="2000" b="1" dirty="0">
                <a:solidFill>
                  <a:srgbClr val="FF0066"/>
                </a:solidFill>
                <a:latin typeface="Times New Roman" pitchFamily="18" charset="0"/>
              </a:rPr>
              <a:t>2</a:t>
            </a:r>
            <a:r>
              <a:rPr lang="en-US" altLang="zh-CN" sz="2000" b="1" dirty="0">
                <a:solidFill>
                  <a:srgbClr val="FF0066"/>
                </a:solidFill>
                <a:latin typeface="Times New Roman" pitchFamily="18" charset="0"/>
              </a:rPr>
              <a:t>.</a:t>
            </a:r>
            <a:r>
              <a:rPr lang="zh-CN" altLang="en-US" sz="2000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有一条公共边</a:t>
            </a:r>
          </a:p>
        </p:txBody>
      </p:sp>
      <p:sp>
        <p:nvSpPr>
          <p:cNvPr id="12357" name="Text Box 69"/>
          <p:cNvSpPr txBox="1">
            <a:spLocks noChangeArrowheads="1"/>
          </p:cNvSpPr>
          <p:nvPr/>
        </p:nvSpPr>
        <p:spPr bwMode="auto">
          <a:xfrm>
            <a:off x="5412317" y="3784601"/>
            <a:ext cx="426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000" b="1" dirty="0">
                <a:solidFill>
                  <a:srgbClr val="FF0066"/>
                </a:solidFill>
                <a:latin typeface="Times New Roman" pitchFamily="18" charset="0"/>
              </a:rPr>
              <a:t>3</a:t>
            </a:r>
            <a:r>
              <a:rPr lang="en-US" altLang="zh-CN" sz="2000" b="1" dirty="0">
                <a:solidFill>
                  <a:srgbClr val="FF0066"/>
                </a:solidFill>
                <a:latin typeface="Times New Roman" pitchFamily="18" charset="0"/>
              </a:rPr>
              <a:t>.</a:t>
            </a:r>
            <a:r>
              <a:rPr lang="zh-CN" altLang="en-US" sz="2000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另一边互为反向延长线</a:t>
            </a:r>
            <a:r>
              <a:rPr lang="zh-CN" altLang="en-US" sz="2000" dirty="0">
                <a:solidFill>
                  <a:srgbClr val="000099"/>
                </a:solidFill>
                <a:latin typeface="Times New Roman" pitchFamily="18" charset="0"/>
              </a:rPr>
              <a:t> </a:t>
            </a:r>
            <a:endParaRPr lang="zh-CN" altLang="en-US" sz="3200" dirty="0">
              <a:solidFill>
                <a:srgbClr val="000099"/>
              </a:solidFill>
              <a:latin typeface="Times New Roman" pitchFamily="18" charset="0"/>
            </a:endParaRPr>
          </a:p>
        </p:txBody>
      </p:sp>
      <p:sp>
        <p:nvSpPr>
          <p:cNvPr id="12358" name="Text Box 70"/>
          <p:cNvSpPr txBox="1">
            <a:spLocks noChangeArrowheads="1"/>
          </p:cNvSpPr>
          <p:nvPr/>
        </p:nvSpPr>
        <p:spPr bwMode="auto">
          <a:xfrm>
            <a:off x="5425017" y="5241926"/>
            <a:ext cx="3556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zh-CN" altLang="en-US" sz="2000" b="1">
                <a:solidFill>
                  <a:srgbClr val="FF0066"/>
                </a:solidFill>
                <a:latin typeface="Times New Roman" pitchFamily="18" charset="0"/>
              </a:rPr>
              <a:t>2</a:t>
            </a:r>
            <a:r>
              <a:rPr lang="en-US" altLang="zh-CN" sz="2000" b="1">
                <a:solidFill>
                  <a:srgbClr val="FF0066"/>
                </a:solidFill>
                <a:latin typeface="Times New Roman" pitchFamily="18" charset="0"/>
              </a:rPr>
              <a:t>.</a:t>
            </a:r>
            <a:r>
              <a:rPr lang="zh-CN" altLang="en-US" sz="200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没有公共边</a:t>
            </a:r>
          </a:p>
        </p:txBody>
      </p:sp>
      <p:sp>
        <p:nvSpPr>
          <p:cNvPr id="8233" name="Text Box 71"/>
          <p:cNvSpPr txBox="1">
            <a:spLocks noChangeArrowheads="1"/>
          </p:cNvSpPr>
          <p:nvPr/>
        </p:nvSpPr>
        <p:spPr bwMode="auto">
          <a:xfrm>
            <a:off x="776817" y="2036763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400">
                <a:latin typeface="Times New Roman" pitchFamily="18" charset="0"/>
                <a:ea typeface="黑体" pitchFamily="49" charset="-122"/>
              </a:rPr>
              <a:t>两直线相交</a:t>
            </a:r>
          </a:p>
        </p:txBody>
      </p:sp>
      <p:sp>
        <p:nvSpPr>
          <p:cNvPr id="12360" name="Text Box 72"/>
          <p:cNvSpPr txBox="1">
            <a:spLocks noChangeArrowheads="1"/>
          </p:cNvSpPr>
          <p:nvPr/>
        </p:nvSpPr>
        <p:spPr bwMode="auto">
          <a:xfrm>
            <a:off x="5450417" y="5670551"/>
            <a:ext cx="3860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000" b="1">
                <a:solidFill>
                  <a:srgbClr val="FF0066"/>
                </a:solidFill>
                <a:latin typeface="Times New Roman" pitchFamily="18" charset="0"/>
              </a:rPr>
              <a:t>3</a:t>
            </a:r>
            <a:r>
              <a:rPr lang="en-US" altLang="zh-CN" sz="2000" b="1">
                <a:solidFill>
                  <a:srgbClr val="FF0066"/>
                </a:solidFill>
                <a:latin typeface="Times New Roman" pitchFamily="18" charset="0"/>
              </a:rPr>
              <a:t>.</a:t>
            </a:r>
            <a:r>
              <a:rPr lang="zh-CN" altLang="en-US" sz="200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两边互为反向延长线</a:t>
            </a:r>
          </a:p>
        </p:txBody>
      </p:sp>
      <p:sp>
        <p:nvSpPr>
          <p:cNvPr id="8235" name="Text Box 73"/>
          <p:cNvSpPr txBox="1">
            <a:spLocks noChangeArrowheads="1"/>
          </p:cNvSpPr>
          <p:nvPr/>
        </p:nvSpPr>
        <p:spPr bwMode="auto">
          <a:xfrm>
            <a:off x="9412817" y="2036763"/>
            <a:ext cx="1422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400">
                <a:latin typeface="Tahoma" pitchFamily="34" charset="0"/>
                <a:ea typeface="黑体" pitchFamily="49" charset="-122"/>
              </a:rPr>
              <a:t>名称</a:t>
            </a:r>
          </a:p>
        </p:txBody>
      </p:sp>
      <p:sp>
        <p:nvSpPr>
          <p:cNvPr id="8237" name="Text Box 86"/>
          <p:cNvSpPr txBox="1">
            <a:spLocks noChangeArrowheads="1"/>
          </p:cNvSpPr>
          <p:nvPr/>
        </p:nvSpPr>
        <p:spPr bwMode="auto">
          <a:xfrm>
            <a:off x="10538884" y="2012951"/>
            <a:ext cx="1422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400">
                <a:latin typeface="Tahoma" pitchFamily="34" charset="0"/>
                <a:ea typeface="黑体" pitchFamily="49" charset="-122"/>
              </a:rPr>
              <a:t>数量关系</a:t>
            </a:r>
          </a:p>
        </p:txBody>
      </p:sp>
      <p:sp>
        <p:nvSpPr>
          <p:cNvPr id="12376" name="Rectangle 31"/>
          <p:cNvSpPr>
            <a:spLocks noChangeArrowheads="1"/>
          </p:cNvSpPr>
          <p:nvPr/>
        </p:nvSpPr>
        <p:spPr bwMode="auto">
          <a:xfrm>
            <a:off x="10554143" y="3060653"/>
            <a:ext cx="1386417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marL="342900" indent="-342900" algn="ctr"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zh-CN" altLang="en-US" b="1" dirty="0">
                <a:solidFill>
                  <a:srgbClr val="FF0066"/>
                </a:solidFill>
                <a:latin typeface="华文新魏" pitchFamily="2" charset="-122"/>
                <a:ea typeface="黑体" pitchFamily="49" charset="-122"/>
              </a:rPr>
              <a:t>邻</a:t>
            </a:r>
          </a:p>
          <a:p>
            <a:pPr marL="342900" indent="-342900" algn="ctr"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zh-CN" altLang="en-US" b="1" dirty="0">
                <a:solidFill>
                  <a:srgbClr val="FF0066"/>
                </a:solidFill>
                <a:latin typeface="华文新魏" pitchFamily="2" charset="-122"/>
                <a:ea typeface="黑体" pitchFamily="49" charset="-122"/>
              </a:rPr>
              <a:t>补</a:t>
            </a:r>
          </a:p>
          <a:p>
            <a:pPr marL="342900" indent="-342900" algn="ctr"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zh-CN" altLang="en-US" b="1" dirty="0">
                <a:solidFill>
                  <a:srgbClr val="FF0066"/>
                </a:solidFill>
                <a:latin typeface="华文新魏" pitchFamily="2" charset="-122"/>
                <a:ea typeface="黑体" pitchFamily="49" charset="-122"/>
              </a:rPr>
              <a:t>角</a:t>
            </a:r>
          </a:p>
          <a:p>
            <a:pPr marL="342900" indent="-342900" algn="ctr"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zh-CN" altLang="en-US" b="1" dirty="0">
                <a:solidFill>
                  <a:srgbClr val="FF0066"/>
                </a:solidFill>
                <a:latin typeface="华文新魏" pitchFamily="2" charset="-122"/>
                <a:ea typeface="黑体" pitchFamily="49" charset="-122"/>
              </a:rPr>
              <a:t>互</a:t>
            </a:r>
          </a:p>
          <a:p>
            <a:pPr marL="342900" indent="-342900" algn="ctr"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zh-CN" altLang="en-US" b="1" dirty="0">
                <a:solidFill>
                  <a:srgbClr val="FF0066"/>
                </a:solidFill>
                <a:latin typeface="华文新魏" pitchFamily="2" charset="-122"/>
                <a:ea typeface="黑体" pitchFamily="49" charset="-122"/>
              </a:rPr>
              <a:t>补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271749" y="832513"/>
            <a:ext cx="73015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    两条直线两两相交的四个角中两两配对共组成几对角？各对角存在怎样的位置关系？</a:t>
            </a:r>
            <a:endParaRPr lang="zh-CN" altLang="en-US" sz="28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2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2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2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2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48" grpId="0"/>
      <p:bldP spid="12350" grpId="0"/>
      <p:bldP spid="12351" grpId="0"/>
      <p:bldP spid="12352" grpId="0"/>
      <p:bldP spid="12354" grpId="0"/>
      <p:bldP spid="12355" grpId="0"/>
      <p:bldP spid="12356" grpId="0"/>
      <p:bldP spid="12357" grpId="0"/>
      <p:bldP spid="12358" grpId="0"/>
      <p:bldP spid="12360" grpId="0"/>
      <p:bldP spid="1237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45911" y="395784"/>
            <a:ext cx="3817508" cy="900753"/>
            <a:chOff x="545911" y="395784"/>
            <a:chExt cx="3817508" cy="900753"/>
          </a:xfrm>
        </p:grpSpPr>
        <p:sp>
          <p:nvSpPr>
            <p:cNvPr id="3" name="椭圆 2"/>
            <p:cNvSpPr/>
            <p:nvPr/>
          </p:nvSpPr>
          <p:spPr>
            <a:xfrm>
              <a:off x="545911" y="395784"/>
              <a:ext cx="3589361" cy="900753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文本框 6151"/>
            <p:cNvSpPr txBox="1">
              <a:spLocks noChangeArrowheads="1"/>
            </p:cNvSpPr>
            <p:nvPr/>
          </p:nvSpPr>
          <p:spPr bwMode="auto">
            <a:xfrm>
              <a:off x="588026" y="589010"/>
              <a:ext cx="3775393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800" b="1" dirty="0">
                  <a:solidFill>
                    <a:schemeClr val="accent2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  <a:sym typeface="宋体" pitchFamily="2" charset="-122"/>
                </a:rPr>
                <a:t>邻补角与对顶角的概念</a:t>
              </a:r>
            </a:p>
          </p:txBody>
        </p:sp>
      </p:grpSp>
      <p:sp>
        <p:nvSpPr>
          <p:cNvPr id="5" name="横卷形 4"/>
          <p:cNvSpPr/>
          <p:nvPr/>
        </p:nvSpPr>
        <p:spPr bwMode="auto">
          <a:xfrm>
            <a:off x="614054" y="1269243"/>
            <a:ext cx="8202399" cy="1840409"/>
          </a:xfrm>
          <a:prstGeom prst="horizontalScroll">
            <a:avLst/>
          </a:prstGeom>
          <a:solidFill>
            <a:srgbClr val="FFFF00">
              <a:alpha val="59000"/>
            </a:srgbClr>
          </a:solid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邻补角的定义：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  <a:cs typeface="Times New Roman" pitchFamily="18" charset="0"/>
              </a:rPr>
              <a:t>1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和∠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有一条公共边</a:t>
            </a:r>
            <a:r>
              <a:rPr lang="en-US" altLang="zh-CN" sz="2800" i="1" dirty="0">
                <a:latin typeface="宋体" pitchFamily="2" charset="-122"/>
                <a:ea typeface="宋体" pitchFamily="2" charset="-122"/>
                <a:cs typeface="Times New Roman" pitchFamily="18" charset="0"/>
              </a:rPr>
              <a:t>OA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，它们的另一边互为反向延长线（∠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和∠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互补），具有这种关系的两个角，互为邻补角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.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" name="横卷形 5"/>
          <p:cNvSpPr/>
          <p:nvPr/>
        </p:nvSpPr>
        <p:spPr bwMode="auto">
          <a:xfrm>
            <a:off x="655091" y="3694755"/>
            <a:ext cx="8393373" cy="1840409"/>
          </a:xfrm>
          <a:prstGeom prst="horizontalScroll">
            <a:avLst/>
          </a:prstGeom>
          <a:solidFill>
            <a:srgbClr val="FFFF00">
              <a:alpha val="59000"/>
            </a:srgbClr>
          </a:solid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对顶角的定义：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和∠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有一个公共顶点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，并且∠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的两边分别是∠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的两边的反向延长线，具有这种位置关系的两个角，互为对顶角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.</a:t>
            </a:r>
          </a:p>
        </p:txBody>
      </p:sp>
      <p:grpSp>
        <p:nvGrpSpPr>
          <p:cNvPr id="7" name="Group 42"/>
          <p:cNvGrpSpPr>
            <a:grpSpLocks/>
          </p:cNvGrpSpPr>
          <p:nvPr/>
        </p:nvGrpSpPr>
        <p:grpSpPr bwMode="auto">
          <a:xfrm>
            <a:off x="8762874" y="2418522"/>
            <a:ext cx="3183467" cy="1255712"/>
            <a:chOff x="0" y="0"/>
            <a:chExt cx="1504" cy="791"/>
          </a:xfrm>
        </p:grpSpPr>
        <p:sp>
          <p:nvSpPr>
            <p:cNvPr id="8" name="Rectangle 43"/>
            <p:cNvSpPr>
              <a:spLocks noChangeArrowheads="1"/>
            </p:cNvSpPr>
            <p:nvPr/>
          </p:nvSpPr>
          <p:spPr bwMode="auto">
            <a:xfrm>
              <a:off x="1426" y="0"/>
              <a:ext cx="78" cy="2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zh-CN" altLang="en-US" sz="2100" i="1">
                  <a:solidFill>
                    <a:srgbClr val="000000"/>
                  </a:solidFill>
                  <a:latin typeface="Times New Roman" pitchFamily="18" charset="0"/>
                </a:rPr>
                <a:t>B</a:t>
              </a:r>
            </a:p>
          </p:txBody>
        </p:sp>
        <p:sp>
          <p:nvSpPr>
            <p:cNvPr id="9" name="Line 44"/>
            <p:cNvSpPr>
              <a:spLocks noChangeShapeType="1"/>
            </p:cNvSpPr>
            <p:nvPr/>
          </p:nvSpPr>
          <p:spPr bwMode="auto">
            <a:xfrm flipV="1">
              <a:off x="126" y="54"/>
              <a:ext cx="1254" cy="582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Line 45"/>
            <p:cNvSpPr>
              <a:spLocks noChangeShapeType="1"/>
            </p:cNvSpPr>
            <p:nvPr/>
          </p:nvSpPr>
          <p:spPr bwMode="auto">
            <a:xfrm>
              <a:off x="187" y="141"/>
              <a:ext cx="1141" cy="454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Rectangle 46"/>
            <p:cNvSpPr>
              <a:spLocks noChangeArrowheads="1"/>
            </p:cNvSpPr>
            <p:nvPr/>
          </p:nvSpPr>
          <p:spPr bwMode="auto">
            <a:xfrm>
              <a:off x="0" y="587"/>
              <a:ext cx="78" cy="2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zh-CN" altLang="en-US" sz="2100" i="1">
                  <a:solidFill>
                    <a:srgbClr val="000000"/>
                  </a:solidFill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12" name="Rectangle 47"/>
            <p:cNvSpPr>
              <a:spLocks noChangeArrowheads="1"/>
            </p:cNvSpPr>
            <p:nvPr/>
          </p:nvSpPr>
          <p:spPr bwMode="auto">
            <a:xfrm>
              <a:off x="59" y="21"/>
              <a:ext cx="85" cy="2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zh-CN" altLang="en-US" sz="2100" i="1">
                  <a:solidFill>
                    <a:srgbClr val="000000"/>
                  </a:solidFill>
                  <a:latin typeface="Times New Roman" pitchFamily="18" charset="0"/>
                </a:rPr>
                <a:t>C</a:t>
              </a:r>
            </a:p>
          </p:txBody>
        </p:sp>
        <p:sp>
          <p:nvSpPr>
            <p:cNvPr id="13" name="Rectangle 48"/>
            <p:cNvSpPr>
              <a:spLocks noChangeArrowheads="1"/>
            </p:cNvSpPr>
            <p:nvPr/>
          </p:nvSpPr>
          <p:spPr bwMode="auto">
            <a:xfrm>
              <a:off x="1405" y="573"/>
              <a:ext cx="92" cy="2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zh-CN" altLang="en-US" sz="2100" i="1">
                  <a:solidFill>
                    <a:srgbClr val="000000"/>
                  </a:solidFill>
                  <a:latin typeface="Times New Roman" pitchFamily="18" charset="0"/>
                </a:rPr>
                <a:t>D</a:t>
              </a:r>
            </a:p>
          </p:txBody>
        </p:sp>
        <p:sp>
          <p:nvSpPr>
            <p:cNvPr id="14" name="Rectangle 49"/>
            <p:cNvSpPr>
              <a:spLocks noChangeArrowheads="1"/>
            </p:cNvSpPr>
            <p:nvPr/>
          </p:nvSpPr>
          <p:spPr bwMode="auto">
            <a:xfrm>
              <a:off x="780" y="108"/>
              <a:ext cx="92" cy="2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zh-CN" altLang="en-US" sz="2100" i="1">
                  <a:solidFill>
                    <a:srgbClr val="000000"/>
                  </a:solidFill>
                  <a:latin typeface="Times New Roman" pitchFamily="18" charset="0"/>
                </a:rPr>
                <a:t>O</a:t>
              </a:r>
            </a:p>
          </p:txBody>
        </p:sp>
        <p:sp>
          <p:nvSpPr>
            <p:cNvPr id="15" name="Arc 50"/>
            <p:cNvSpPr>
              <a:spLocks noChangeArrowheads="1"/>
            </p:cNvSpPr>
            <p:nvPr/>
          </p:nvSpPr>
          <p:spPr bwMode="auto">
            <a:xfrm>
              <a:off x="650" y="368"/>
              <a:ext cx="154" cy="82"/>
            </a:xfrm>
            <a:custGeom>
              <a:avLst/>
              <a:gdLst>
                <a:gd name="T0" fmla="*/ 154 w 40907"/>
                <a:gd name="T1" fmla="*/ 28 h 21600"/>
                <a:gd name="T2" fmla="*/ 77 w 40907"/>
                <a:gd name="T3" fmla="*/ 82 h 21600"/>
                <a:gd name="T4" fmla="*/ 0 w 40907"/>
                <a:gd name="T5" fmla="*/ 25 h 21600"/>
                <a:gd name="T6" fmla="*/ 154 w 40907"/>
                <a:gd name="T7" fmla="*/ 28 h 21600"/>
                <a:gd name="T8" fmla="*/ 77 w 40907"/>
                <a:gd name="T9" fmla="*/ 82 h 21600"/>
                <a:gd name="T10" fmla="*/ 0 w 40907"/>
                <a:gd name="T11" fmla="*/ 25 h 21600"/>
                <a:gd name="T12" fmla="*/ 77 w 40907"/>
                <a:gd name="T13" fmla="*/ 0 h 216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0907"/>
                <a:gd name="T22" fmla="*/ 0 h 21600"/>
                <a:gd name="T23" fmla="*/ 40907 w 40907"/>
                <a:gd name="T24" fmla="*/ 21600 h 216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0907" h="21600" fill="none">
                  <a:moveTo>
                    <a:pt x="40906" y="7283"/>
                  </a:moveTo>
                  <a:cubicBezTo>
                    <a:pt x="37831" y="15870"/>
                    <a:pt x="29693" y="21599"/>
                    <a:pt x="20572" y="21600"/>
                  </a:cubicBezTo>
                  <a:cubicBezTo>
                    <a:pt x="11178" y="21600"/>
                    <a:pt x="2862" y="15529"/>
                    <a:pt x="-1" y="6583"/>
                  </a:cubicBezTo>
                </a:path>
                <a:path w="40907" h="21600" stroke="0">
                  <a:moveTo>
                    <a:pt x="40906" y="7283"/>
                  </a:moveTo>
                  <a:cubicBezTo>
                    <a:pt x="37831" y="15870"/>
                    <a:pt x="29693" y="21599"/>
                    <a:pt x="20572" y="21600"/>
                  </a:cubicBezTo>
                  <a:cubicBezTo>
                    <a:pt x="11178" y="21600"/>
                    <a:pt x="2862" y="15529"/>
                    <a:pt x="-1" y="6583"/>
                  </a:cubicBezTo>
                  <a:lnTo>
                    <a:pt x="20572" y="0"/>
                  </a:lnTo>
                  <a:lnTo>
                    <a:pt x="40906" y="7283"/>
                  </a:lnTo>
                  <a:close/>
                </a:path>
              </a:pathLst>
            </a:custGeom>
            <a:noFill/>
            <a:ln w="38100">
              <a:solidFill>
                <a:srgbClr val="01010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Arc 51"/>
            <p:cNvSpPr>
              <a:spLocks noChangeArrowheads="1"/>
            </p:cNvSpPr>
            <p:nvPr/>
          </p:nvSpPr>
          <p:spPr bwMode="auto">
            <a:xfrm>
              <a:off x="653" y="286"/>
              <a:ext cx="145" cy="82"/>
            </a:xfrm>
            <a:custGeom>
              <a:avLst/>
              <a:gdLst>
                <a:gd name="T0" fmla="*/ 0 w 38535"/>
                <a:gd name="T1" fmla="*/ 50 h 21600"/>
                <a:gd name="T2" fmla="*/ 75 w 38535"/>
                <a:gd name="T3" fmla="*/ 0 h 21600"/>
                <a:gd name="T4" fmla="*/ 145 w 38535"/>
                <a:gd name="T5" fmla="*/ 41 h 21600"/>
                <a:gd name="T6" fmla="*/ 0 w 38535"/>
                <a:gd name="T7" fmla="*/ 50 h 21600"/>
                <a:gd name="T8" fmla="*/ 75 w 38535"/>
                <a:gd name="T9" fmla="*/ 0 h 21600"/>
                <a:gd name="T10" fmla="*/ 145 w 38535"/>
                <a:gd name="T11" fmla="*/ 41 h 21600"/>
                <a:gd name="T12" fmla="*/ 75 w 38535"/>
                <a:gd name="T13" fmla="*/ 82 h 216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535"/>
                <a:gd name="T22" fmla="*/ 0 h 21600"/>
                <a:gd name="T23" fmla="*/ 38535 w 38535"/>
                <a:gd name="T24" fmla="*/ 21600 h 216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535" h="21600" fill="none">
                  <a:moveTo>
                    <a:pt x="-1" y="13122"/>
                  </a:moveTo>
                  <a:cubicBezTo>
                    <a:pt x="3395" y="5164"/>
                    <a:pt x="11213" y="-1"/>
                    <a:pt x="19867" y="0"/>
                  </a:cubicBezTo>
                  <a:cubicBezTo>
                    <a:pt x="27556" y="0"/>
                    <a:pt x="34666" y="4088"/>
                    <a:pt x="38534" y="10734"/>
                  </a:cubicBezTo>
                </a:path>
                <a:path w="38535" h="21600" stroke="0">
                  <a:moveTo>
                    <a:pt x="-1" y="13122"/>
                  </a:moveTo>
                  <a:cubicBezTo>
                    <a:pt x="3395" y="5164"/>
                    <a:pt x="11213" y="-1"/>
                    <a:pt x="19867" y="0"/>
                  </a:cubicBezTo>
                  <a:cubicBezTo>
                    <a:pt x="27556" y="0"/>
                    <a:pt x="34666" y="4088"/>
                    <a:pt x="38534" y="10734"/>
                  </a:cubicBezTo>
                  <a:lnTo>
                    <a:pt x="19867" y="21600"/>
                  </a:lnTo>
                  <a:lnTo>
                    <a:pt x="-1" y="13122"/>
                  </a:lnTo>
                  <a:close/>
                </a:path>
              </a:pathLst>
            </a:custGeom>
            <a:noFill/>
            <a:ln w="38100">
              <a:solidFill>
                <a:srgbClr val="01010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Arc 52"/>
            <p:cNvSpPr>
              <a:spLocks noChangeArrowheads="1"/>
            </p:cNvSpPr>
            <p:nvPr/>
          </p:nvSpPr>
          <p:spPr bwMode="auto">
            <a:xfrm>
              <a:off x="848" y="308"/>
              <a:ext cx="53" cy="105"/>
            </a:xfrm>
            <a:custGeom>
              <a:avLst/>
              <a:gdLst>
                <a:gd name="T0" fmla="*/ 10 w 21600"/>
                <a:gd name="T1" fmla="*/ 0 h 42330"/>
                <a:gd name="T2" fmla="*/ 53 w 21600"/>
                <a:gd name="T3" fmla="*/ 53 h 42330"/>
                <a:gd name="T4" fmla="*/ 11 w 21600"/>
                <a:gd name="T5" fmla="*/ 105 h 42330"/>
                <a:gd name="T6" fmla="*/ 10 w 21600"/>
                <a:gd name="T7" fmla="*/ 0 h 42330"/>
                <a:gd name="T8" fmla="*/ 53 w 21600"/>
                <a:gd name="T9" fmla="*/ 53 h 42330"/>
                <a:gd name="T10" fmla="*/ 11 w 21600"/>
                <a:gd name="T11" fmla="*/ 105 h 42330"/>
                <a:gd name="T12" fmla="*/ 0 w 21600"/>
                <a:gd name="T13" fmla="*/ 53 h 4233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1600"/>
                <a:gd name="T22" fmla="*/ 0 h 42330"/>
                <a:gd name="T23" fmla="*/ 21600 w 21600"/>
                <a:gd name="T24" fmla="*/ 42330 h 4233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600" h="42330" fill="none">
                  <a:moveTo>
                    <a:pt x="3969" y="-1"/>
                  </a:moveTo>
                  <a:cubicBezTo>
                    <a:pt x="14190" y="1910"/>
                    <a:pt x="21600" y="10833"/>
                    <a:pt x="21600" y="21232"/>
                  </a:cubicBezTo>
                  <a:cubicBezTo>
                    <a:pt x="21600" y="31377"/>
                    <a:pt x="14539" y="40155"/>
                    <a:pt x="4629" y="42329"/>
                  </a:cubicBezTo>
                </a:path>
                <a:path w="21600" h="42330" stroke="0">
                  <a:moveTo>
                    <a:pt x="3969" y="-1"/>
                  </a:moveTo>
                  <a:cubicBezTo>
                    <a:pt x="14190" y="1910"/>
                    <a:pt x="21600" y="10833"/>
                    <a:pt x="21600" y="21232"/>
                  </a:cubicBezTo>
                  <a:cubicBezTo>
                    <a:pt x="21600" y="31377"/>
                    <a:pt x="14539" y="40155"/>
                    <a:pt x="4629" y="42329"/>
                  </a:cubicBezTo>
                  <a:lnTo>
                    <a:pt x="0" y="21232"/>
                  </a:lnTo>
                  <a:lnTo>
                    <a:pt x="3969" y="-1"/>
                  </a:lnTo>
                  <a:close/>
                </a:path>
              </a:pathLst>
            </a:custGeom>
            <a:noFill/>
            <a:ln w="38100">
              <a:solidFill>
                <a:srgbClr val="01010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Arc 53"/>
            <p:cNvSpPr>
              <a:spLocks noChangeArrowheads="1"/>
            </p:cNvSpPr>
            <p:nvPr/>
          </p:nvSpPr>
          <p:spPr bwMode="auto">
            <a:xfrm>
              <a:off x="547" y="310"/>
              <a:ext cx="60" cy="111"/>
            </a:xfrm>
            <a:custGeom>
              <a:avLst/>
              <a:gdLst>
                <a:gd name="T0" fmla="*/ 31 w 21600"/>
                <a:gd name="T1" fmla="*/ 111 h 39645"/>
                <a:gd name="T2" fmla="*/ 0 w 21600"/>
                <a:gd name="T3" fmla="*/ 58 h 39645"/>
                <a:gd name="T4" fmla="*/ 43 w 21600"/>
                <a:gd name="T5" fmla="*/ 0 h 39645"/>
                <a:gd name="T6" fmla="*/ 31 w 21600"/>
                <a:gd name="T7" fmla="*/ 111 h 39645"/>
                <a:gd name="T8" fmla="*/ 0 w 21600"/>
                <a:gd name="T9" fmla="*/ 58 h 39645"/>
                <a:gd name="T10" fmla="*/ 43 w 21600"/>
                <a:gd name="T11" fmla="*/ 0 h 39645"/>
                <a:gd name="T12" fmla="*/ 60 w 21600"/>
                <a:gd name="T13" fmla="*/ 58 h 3964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1600"/>
                <a:gd name="T22" fmla="*/ 0 h 39645"/>
                <a:gd name="T23" fmla="*/ 21600 w 21600"/>
                <a:gd name="T24" fmla="*/ 39645 h 3964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600" h="39645" fill="none">
                  <a:moveTo>
                    <a:pt x="11219" y="39645"/>
                  </a:moveTo>
                  <a:cubicBezTo>
                    <a:pt x="4301" y="35854"/>
                    <a:pt x="0" y="28592"/>
                    <a:pt x="0" y="20703"/>
                  </a:cubicBezTo>
                  <a:cubicBezTo>
                    <a:pt x="-1" y="11146"/>
                    <a:pt x="6280" y="2725"/>
                    <a:pt x="15439" y="-1"/>
                  </a:cubicBezTo>
                </a:path>
                <a:path w="21600" h="39645" stroke="0">
                  <a:moveTo>
                    <a:pt x="11219" y="39645"/>
                  </a:moveTo>
                  <a:cubicBezTo>
                    <a:pt x="4301" y="35854"/>
                    <a:pt x="0" y="28592"/>
                    <a:pt x="0" y="20703"/>
                  </a:cubicBezTo>
                  <a:cubicBezTo>
                    <a:pt x="-1" y="11146"/>
                    <a:pt x="6280" y="2725"/>
                    <a:pt x="15439" y="-1"/>
                  </a:cubicBezTo>
                  <a:lnTo>
                    <a:pt x="21600" y="20703"/>
                  </a:lnTo>
                  <a:lnTo>
                    <a:pt x="11219" y="39645"/>
                  </a:lnTo>
                  <a:close/>
                </a:path>
              </a:pathLst>
            </a:custGeom>
            <a:noFill/>
            <a:ln w="38100">
              <a:solidFill>
                <a:srgbClr val="01010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Rectangle 54"/>
            <p:cNvSpPr>
              <a:spLocks noChangeArrowheads="1"/>
            </p:cNvSpPr>
            <p:nvPr/>
          </p:nvSpPr>
          <p:spPr bwMode="auto">
            <a:xfrm>
              <a:off x="384" y="272"/>
              <a:ext cx="75" cy="2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zh-CN" altLang="en-US" sz="2100">
                  <a:solidFill>
                    <a:srgbClr val="000000"/>
                  </a:solidFill>
                </a:rPr>
                <a:t>1</a:t>
              </a:r>
              <a:endParaRPr lang="zh-CN" altLang="en-US" sz="21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20" name="Rectangle 55"/>
            <p:cNvSpPr>
              <a:spLocks noChangeArrowheads="1"/>
            </p:cNvSpPr>
            <p:nvPr/>
          </p:nvSpPr>
          <p:spPr bwMode="auto">
            <a:xfrm>
              <a:off x="646" y="102"/>
              <a:ext cx="75" cy="2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zh-CN" altLang="en-US" sz="2100">
                  <a:solidFill>
                    <a:srgbClr val="000000"/>
                  </a:solidFill>
                </a:rPr>
                <a:t>2</a:t>
              </a:r>
              <a:endParaRPr lang="zh-CN" altLang="en-US" sz="21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21" name="Rectangle 56"/>
            <p:cNvSpPr>
              <a:spLocks noChangeArrowheads="1"/>
            </p:cNvSpPr>
            <p:nvPr/>
          </p:nvSpPr>
          <p:spPr bwMode="auto">
            <a:xfrm>
              <a:off x="929" y="258"/>
              <a:ext cx="75" cy="2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zh-CN" altLang="en-US" sz="2100">
                  <a:solidFill>
                    <a:srgbClr val="000000"/>
                  </a:solidFill>
                </a:rPr>
                <a:t>3</a:t>
              </a:r>
              <a:endParaRPr lang="zh-CN" altLang="en-US" sz="21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22" name="Rectangle 57"/>
            <p:cNvSpPr>
              <a:spLocks noChangeArrowheads="1"/>
            </p:cNvSpPr>
            <p:nvPr/>
          </p:nvSpPr>
          <p:spPr bwMode="auto">
            <a:xfrm>
              <a:off x="681" y="442"/>
              <a:ext cx="64" cy="2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zh-CN" altLang="en-US" sz="2100" b="1">
                  <a:solidFill>
                    <a:srgbClr val="000000"/>
                  </a:solidFill>
                  <a:latin typeface="Times New Roman" pitchFamily="18" charset="0"/>
                </a:rPr>
                <a:t>4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7569201" y="2581276"/>
            <a:ext cx="4246033" cy="1770063"/>
            <a:chOff x="6518" y="5500"/>
            <a:chExt cx="6840" cy="4541"/>
          </a:xfrm>
        </p:grpSpPr>
        <p:sp>
          <p:nvSpPr>
            <p:cNvPr id="6155" name="Line 17"/>
            <p:cNvSpPr>
              <a:spLocks noChangeShapeType="1"/>
            </p:cNvSpPr>
            <p:nvPr/>
          </p:nvSpPr>
          <p:spPr bwMode="auto">
            <a:xfrm flipV="1">
              <a:off x="7237" y="7380"/>
              <a:ext cx="5400" cy="120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6" name="Line 18"/>
            <p:cNvSpPr>
              <a:spLocks noChangeShapeType="1"/>
            </p:cNvSpPr>
            <p:nvPr/>
          </p:nvSpPr>
          <p:spPr bwMode="auto">
            <a:xfrm>
              <a:off x="7837" y="5860"/>
              <a:ext cx="2040" cy="1560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7" name="Arc 19"/>
            <p:cNvSpPr>
              <a:spLocks noChangeArrowheads="1"/>
            </p:cNvSpPr>
            <p:nvPr/>
          </p:nvSpPr>
          <p:spPr bwMode="auto">
            <a:xfrm rot="-830376">
              <a:off x="9560" y="7060"/>
              <a:ext cx="595" cy="480"/>
            </a:xfrm>
            <a:custGeom>
              <a:avLst/>
              <a:gdLst>
                <a:gd name="T0" fmla="*/ 43 w 21414"/>
                <a:gd name="T1" fmla="*/ 0 h 21545"/>
                <a:gd name="T2" fmla="*/ 595 w 21414"/>
                <a:gd name="T3" fmla="*/ 417 h 21545"/>
                <a:gd name="T4" fmla="*/ 43 w 21414"/>
                <a:gd name="T5" fmla="*/ 0 h 21545"/>
                <a:gd name="T6" fmla="*/ 595 w 21414"/>
                <a:gd name="T7" fmla="*/ 417 h 21545"/>
                <a:gd name="T8" fmla="*/ 0 w 21414"/>
                <a:gd name="T9" fmla="*/ 480 h 215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414"/>
                <a:gd name="T16" fmla="*/ 0 h 21545"/>
                <a:gd name="T17" fmla="*/ 21414 w 21414"/>
                <a:gd name="T18" fmla="*/ 21545 h 2154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414" h="21545" fill="none">
                  <a:moveTo>
                    <a:pt x="1540" y="-1"/>
                  </a:moveTo>
                  <a:cubicBezTo>
                    <a:pt x="11768" y="731"/>
                    <a:pt x="20072" y="8552"/>
                    <a:pt x="21414" y="18718"/>
                  </a:cubicBezTo>
                </a:path>
                <a:path w="21414" h="21545" stroke="0">
                  <a:moveTo>
                    <a:pt x="1540" y="-1"/>
                  </a:moveTo>
                  <a:cubicBezTo>
                    <a:pt x="11768" y="731"/>
                    <a:pt x="20072" y="8552"/>
                    <a:pt x="21414" y="18718"/>
                  </a:cubicBezTo>
                  <a:lnTo>
                    <a:pt x="0" y="21545"/>
                  </a:lnTo>
                  <a:lnTo>
                    <a:pt x="1540" y="-1"/>
                  </a:lnTo>
                  <a:close/>
                </a:path>
              </a:pathLst>
            </a:custGeom>
            <a:noFill/>
            <a:ln w="38100" cmpd="dbl">
              <a:solidFill>
                <a:srgbClr val="D60093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8" name="Arc 20"/>
            <p:cNvSpPr>
              <a:spLocks noChangeArrowheads="1"/>
            </p:cNvSpPr>
            <p:nvPr/>
          </p:nvSpPr>
          <p:spPr bwMode="auto">
            <a:xfrm rot="-6694028">
              <a:off x="9177" y="7145"/>
              <a:ext cx="280" cy="240"/>
            </a:xfrm>
            <a:custGeom>
              <a:avLst/>
              <a:gdLst>
                <a:gd name="T0" fmla="*/ 0 w 21600"/>
                <a:gd name="T1" fmla="*/ 0 h 21600"/>
                <a:gd name="T2" fmla="*/ 280 w 21600"/>
                <a:gd name="T3" fmla="*/ 240 h 21600"/>
                <a:gd name="T4" fmla="*/ 0 w 21600"/>
                <a:gd name="T5" fmla="*/ 0 h 21600"/>
                <a:gd name="T6" fmla="*/ 280 w 21600"/>
                <a:gd name="T7" fmla="*/ 240 h 21600"/>
                <a:gd name="T8" fmla="*/ 0 w 21600"/>
                <a:gd name="T9" fmla="*/ 240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600"/>
                <a:gd name="T16" fmla="*/ 0 h 21600"/>
                <a:gd name="T17" fmla="*/ 21600 w 21600"/>
                <a:gd name="T18" fmla="*/ 21600 h 216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8100">
              <a:solidFill>
                <a:srgbClr val="660066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9" name="Arc 21"/>
            <p:cNvSpPr>
              <a:spLocks noChangeArrowheads="1"/>
            </p:cNvSpPr>
            <p:nvPr/>
          </p:nvSpPr>
          <p:spPr bwMode="auto">
            <a:xfrm rot="9752093" flipH="1">
              <a:off x="10367" y="7472"/>
              <a:ext cx="267" cy="310"/>
            </a:xfrm>
            <a:custGeom>
              <a:avLst/>
              <a:gdLst>
                <a:gd name="T0" fmla="*/ 39 w 21600"/>
                <a:gd name="T1" fmla="*/ 0 h 27492"/>
                <a:gd name="T2" fmla="*/ 267 w 21600"/>
                <a:gd name="T3" fmla="*/ 241 h 27492"/>
                <a:gd name="T4" fmla="*/ 256 w 21600"/>
                <a:gd name="T5" fmla="*/ 310 h 27492"/>
                <a:gd name="T6" fmla="*/ 39 w 21600"/>
                <a:gd name="T7" fmla="*/ 0 h 27492"/>
                <a:gd name="T8" fmla="*/ 267 w 21600"/>
                <a:gd name="T9" fmla="*/ 241 h 27492"/>
                <a:gd name="T10" fmla="*/ 256 w 21600"/>
                <a:gd name="T11" fmla="*/ 310 h 27492"/>
                <a:gd name="T12" fmla="*/ 0 w 21600"/>
                <a:gd name="T13" fmla="*/ 241 h 274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1600"/>
                <a:gd name="T22" fmla="*/ 0 h 27492"/>
                <a:gd name="T23" fmla="*/ 21600 w 21600"/>
                <a:gd name="T24" fmla="*/ 27492 h 2749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600" h="27492" fill="none">
                  <a:moveTo>
                    <a:pt x="3153" y="0"/>
                  </a:moveTo>
                  <a:cubicBezTo>
                    <a:pt x="13750" y="1564"/>
                    <a:pt x="21600" y="10657"/>
                    <a:pt x="21600" y="21369"/>
                  </a:cubicBezTo>
                  <a:cubicBezTo>
                    <a:pt x="21600" y="23441"/>
                    <a:pt x="21301" y="25504"/>
                    <a:pt x="20713" y="27491"/>
                  </a:cubicBezTo>
                </a:path>
                <a:path w="21600" h="27492" stroke="0">
                  <a:moveTo>
                    <a:pt x="3153" y="0"/>
                  </a:moveTo>
                  <a:cubicBezTo>
                    <a:pt x="13750" y="1564"/>
                    <a:pt x="21600" y="10657"/>
                    <a:pt x="21600" y="21369"/>
                  </a:cubicBezTo>
                  <a:cubicBezTo>
                    <a:pt x="21600" y="23441"/>
                    <a:pt x="21301" y="25504"/>
                    <a:pt x="20713" y="27491"/>
                  </a:cubicBezTo>
                  <a:lnTo>
                    <a:pt x="0" y="21369"/>
                  </a:lnTo>
                  <a:lnTo>
                    <a:pt x="3153" y="0"/>
                  </a:lnTo>
                  <a:close/>
                </a:path>
              </a:pathLst>
            </a:custGeom>
            <a:noFill/>
            <a:ln w="38100">
              <a:solidFill>
                <a:srgbClr val="660066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0" name="Arc 22"/>
            <p:cNvSpPr>
              <a:spLocks noChangeArrowheads="1"/>
            </p:cNvSpPr>
            <p:nvPr/>
          </p:nvSpPr>
          <p:spPr bwMode="auto">
            <a:xfrm rot="9540000">
              <a:off x="9537" y="7320"/>
              <a:ext cx="595" cy="480"/>
            </a:xfrm>
            <a:custGeom>
              <a:avLst/>
              <a:gdLst>
                <a:gd name="T0" fmla="*/ 43 w 21414"/>
                <a:gd name="T1" fmla="*/ 0 h 21545"/>
                <a:gd name="T2" fmla="*/ 595 w 21414"/>
                <a:gd name="T3" fmla="*/ 417 h 21545"/>
                <a:gd name="T4" fmla="*/ 43 w 21414"/>
                <a:gd name="T5" fmla="*/ 0 h 21545"/>
                <a:gd name="T6" fmla="*/ 595 w 21414"/>
                <a:gd name="T7" fmla="*/ 417 h 21545"/>
                <a:gd name="T8" fmla="*/ 0 w 21414"/>
                <a:gd name="T9" fmla="*/ 480 h 215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414"/>
                <a:gd name="T16" fmla="*/ 0 h 21545"/>
                <a:gd name="T17" fmla="*/ 21414 w 21414"/>
                <a:gd name="T18" fmla="*/ 21545 h 2154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414" h="21545" fill="none">
                  <a:moveTo>
                    <a:pt x="1540" y="-1"/>
                  </a:moveTo>
                  <a:cubicBezTo>
                    <a:pt x="11768" y="731"/>
                    <a:pt x="20072" y="8552"/>
                    <a:pt x="21414" y="18718"/>
                  </a:cubicBezTo>
                </a:path>
                <a:path w="21414" h="21545" stroke="0">
                  <a:moveTo>
                    <a:pt x="1540" y="-1"/>
                  </a:moveTo>
                  <a:cubicBezTo>
                    <a:pt x="11768" y="731"/>
                    <a:pt x="20072" y="8552"/>
                    <a:pt x="21414" y="18718"/>
                  </a:cubicBezTo>
                  <a:lnTo>
                    <a:pt x="0" y="21545"/>
                  </a:lnTo>
                  <a:lnTo>
                    <a:pt x="1540" y="-1"/>
                  </a:lnTo>
                  <a:close/>
                </a:path>
              </a:pathLst>
            </a:custGeom>
            <a:noFill/>
            <a:ln w="38100" cmpd="dbl">
              <a:solidFill>
                <a:srgbClr val="D60093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1" name="Line 23"/>
            <p:cNvSpPr>
              <a:spLocks noChangeShapeType="1"/>
            </p:cNvSpPr>
            <p:nvPr/>
          </p:nvSpPr>
          <p:spPr bwMode="auto">
            <a:xfrm>
              <a:off x="9877" y="7420"/>
              <a:ext cx="1920" cy="1440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2" name="Text Box 24"/>
            <p:cNvSpPr txBox="1">
              <a:spLocks noChangeArrowheads="1"/>
            </p:cNvSpPr>
            <p:nvPr/>
          </p:nvSpPr>
          <p:spPr bwMode="auto">
            <a:xfrm>
              <a:off x="8438" y="6720"/>
              <a:ext cx="840" cy="1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zh-CN" altLang="en-US" sz="2400">
                  <a:latin typeface="黑体" pitchFamily="49" charset="-122"/>
                  <a:ea typeface="黑体" pitchFamily="49" charset="-122"/>
                </a:rPr>
                <a:t>1</a:t>
              </a:r>
            </a:p>
          </p:txBody>
        </p:sp>
        <p:sp>
          <p:nvSpPr>
            <p:cNvPr id="6163" name="Text Box 25"/>
            <p:cNvSpPr txBox="1">
              <a:spLocks noChangeArrowheads="1"/>
            </p:cNvSpPr>
            <p:nvPr/>
          </p:nvSpPr>
          <p:spPr bwMode="auto">
            <a:xfrm>
              <a:off x="9638" y="6460"/>
              <a:ext cx="840" cy="1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zh-CN" altLang="en-US" sz="24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6164" name="Text Box 26"/>
            <p:cNvSpPr txBox="1">
              <a:spLocks noChangeArrowheads="1"/>
            </p:cNvSpPr>
            <p:nvPr/>
          </p:nvSpPr>
          <p:spPr bwMode="auto">
            <a:xfrm>
              <a:off x="10675" y="7405"/>
              <a:ext cx="840" cy="1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zh-CN" altLang="en-US" sz="240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6165" name="Text Box 27"/>
            <p:cNvSpPr txBox="1">
              <a:spLocks noChangeArrowheads="1"/>
            </p:cNvSpPr>
            <p:nvPr/>
          </p:nvSpPr>
          <p:spPr bwMode="auto">
            <a:xfrm>
              <a:off x="9165" y="7555"/>
              <a:ext cx="840" cy="1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zh-CN" altLang="en-US" sz="240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6166" name="Text Box 28"/>
            <p:cNvSpPr txBox="1">
              <a:spLocks noChangeArrowheads="1"/>
            </p:cNvSpPr>
            <p:nvPr/>
          </p:nvSpPr>
          <p:spPr bwMode="auto">
            <a:xfrm>
              <a:off x="6518" y="7000"/>
              <a:ext cx="840" cy="1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zh-CN" altLang="en-US" sz="2400" i="1"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6167" name="Text Box 29"/>
            <p:cNvSpPr txBox="1">
              <a:spLocks noChangeArrowheads="1"/>
            </p:cNvSpPr>
            <p:nvPr/>
          </p:nvSpPr>
          <p:spPr bwMode="auto">
            <a:xfrm>
              <a:off x="12518" y="6715"/>
              <a:ext cx="840" cy="1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zh-CN" altLang="en-US" sz="2400" i="1">
                  <a:latin typeface="Times New Roman" pitchFamily="18" charset="0"/>
                </a:rPr>
                <a:t>B</a:t>
              </a:r>
            </a:p>
          </p:txBody>
        </p:sp>
        <p:sp>
          <p:nvSpPr>
            <p:cNvPr id="6168" name="Text Box 30"/>
            <p:cNvSpPr txBox="1">
              <a:spLocks noChangeArrowheads="1"/>
            </p:cNvSpPr>
            <p:nvPr/>
          </p:nvSpPr>
          <p:spPr bwMode="auto">
            <a:xfrm>
              <a:off x="6998" y="5500"/>
              <a:ext cx="840" cy="1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zh-CN" altLang="en-US" sz="2400" i="1">
                  <a:latin typeface="Times New Roman" pitchFamily="18" charset="0"/>
                </a:rPr>
                <a:t>C</a:t>
              </a:r>
            </a:p>
          </p:txBody>
        </p:sp>
        <p:sp>
          <p:nvSpPr>
            <p:cNvPr id="6169" name="Text Box 31"/>
            <p:cNvSpPr txBox="1">
              <a:spLocks noChangeArrowheads="1"/>
            </p:cNvSpPr>
            <p:nvPr/>
          </p:nvSpPr>
          <p:spPr bwMode="auto">
            <a:xfrm>
              <a:off x="11260" y="8860"/>
              <a:ext cx="840" cy="1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zh-CN" altLang="en-US" sz="2400" i="1">
                  <a:latin typeface="Times New Roman" pitchFamily="18" charset="0"/>
                </a:rPr>
                <a:t>D</a:t>
              </a:r>
            </a:p>
          </p:txBody>
        </p:sp>
        <p:sp>
          <p:nvSpPr>
            <p:cNvPr id="6170" name="Text Box 32"/>
            <p:cNvSpPr txBox="1">
              <a:spLocks noChangeArrowheads="1"/>
            </p:cNvSpPr>
            <p:nvPr/>
          </p:nvSpPr>
          <p:spPr bwMode="auto">
            <a:xfrm>
              <a:off x="9488" y="7388"/>
              <a:ext cx="840" cy="1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zh-CN" altLang="en-US" sz="2400" i="1">
                  <a:latin typeface="Times New Roman" pitchFamily="18" charset="0"/>
                </a:rPr>
                <a:t>O</a:t>
              </a:r>
            </a:p>
          </p:txBody>
        </p:sp>
      </p:grpSp>
      <p:sp>
        <p:nvSpPr>
          <p:cNvPr id="8225" name="Text Box 38"/>
          <p:cNvSpPr txBox="1">
            <a:spLocks noChangeArrowheads="1"/>
          </p:cNvSpPr>
          <p:nvPr/>
        </p:nvSpPr>
        <p:spPr bwMode="auto">
          <a:xfrm>
            <a:off x="776817" y="1287463"/>
            <a:ext cx="10538883" cy="193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黑体" pitchFamily="49" charset="-122"/>
                <a:ea typeface="黑体" pitchFamily="49" charset="-122"/>
              </a:rPr>
              <a:t>邻补角：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如果两个角有一条公共边，它们的另一边互为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____________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，那么这两个角互为邻补角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图中∠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的邻补角有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___________.</a:t>
            </a:r>
          </a:p>
        </p:txBody>
      </p:sp>
      <p:sp>
        <p:nvSpPr>
          <p:cNvPr id="8226" name="Rectangle 34"/>
          <p:cNvSpPr>
            <a:spLocks noChangeArrowheads="1"/>
          </p:cNvSpPr>
          <p:nvPr/>
        </p:nvSpPr>
        <p:spPr bwMode="auto">
          <a:xfrm>
            <a:off x="795868" y="2018684"/>
            <a:ext cx="229023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dirty="0">
                <a:solidFill>
                  <a:srgbClr val="FF0066"/>
                </a:solidFill>
                <a:ea typeface="黑体" pitchFamily="49" charset="-122"/>
              </a:rPr>
              <a:t>反向延长线</a:t>
            </a:r>
          </a:p>
        </p:txBody>
      </p:sp>
      <p:sp>
        <p:nvSpPr>
          <p:cNvPr id="8227" name="Text Box 35"/>
          <p:cNvSpPr txBox="1">
            <a:spLocks noChangeArrowheads="1"/>
          </p:cNvSpPr>
          <p:nvPr/>
        </p:nvSpPr>
        <p:spPr bwMode="auto">
          <a:xfrm>
            <a:off x="1022319" y="2579404"/>
            <a:ext cx="2207684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66"/>
                </a:solidFill>
                <a:latin typeface="Times New Roman" pitchFamily="18" charset="0"/>
              </a:rPr>
              <a:t>∠</a:t>
            </a:r>
            <a:r>
              <a:rPr lang="en-US" altLang="zh-CN" sz="2400" b="1" dirty="0">
                <a:solidFill>
                  <a:srgbClr val="FF0066"/>
                </a:solidFill>
                <a:latin typeface="Times New Roman" pitchFamily="18" charset="0"/>
              </a:rPr>
              <a:t>2, </a:t>
            </a:r>
            <a:r>
              <a:rPr lang="zh-CN" altLang="en-US" sz="2400" b="1" dirty="0">
                <a:solidFill>
                  <a:srgbClr val="FF0066"/>
                </a:solidFill>
                <a:latin typeface="Times New Roman" pitchFamily="18" charset="0"/>
              </a:rPr>
              <a:t>∠</a:t>
            </a:r>
            <a:r>
              <a:rPr lang="en-US" altLang="zh-CN" sz="2400" b="1" dirty="0">
                <a:solidFill>
                  <a:srgbClr val="FF0066"/>
                </a:solidFill>
                <a:latin typeface="Times New Roman" pitchFamily="18" charset="0"/>
              </a:rPr>
              <a:t>4</a:t>
            </a:r>
            <a:endParaRPr lang="en-US" altLang="zh-CN" sz="2400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05" name="Text Box 39"/>
          <p:cNvSpPr txBox="1">
            <a:spLocks noChangeArrowheads="1"/>
          </p:cNvSpPr>
          <p:nvPr/>
        </p:nvSpPr>
        <p:spPr bwMode="auto">
          <a:xfrm>
            <a:off x="762001" y="4163919"/>
            <a:ext cx="10530417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黑体" pitchFamily="49" charset="-122"/>
                <a:ea typeface="黑体" pitchFamily="49" charset="-122"/>
              </a:rPr>
              <a:t>对顶角：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如果一个角的两边是另一个角的两边的</a:t>
            </a:r>
            <a:r>
              <a:rPr lang="zh-CN" altLang="en-US" sz="2800" b="1" u="sng" dirty="0">
                <a:latin typeface="宋体" pitchFamily="2" charset="-122"/>
                <a:ea typeface="宋体" pitchFamily="2" charset="-122"/>
              </a:rPr>
              <a:t>          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 ，那么这两个角互为对顶角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图中∠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的对顶角是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______.</a:t>
            </a:r>
          </a:p>
        </p:txBody>
      </p:sp>
      <p:sp>
        <p:nvSpPr>
          <p:cNvPr id="9250" name="Rectangle 37"/>
          <p:cNvSpPr>
            <a:spLocks noChangeArrowheads="1"/>
          </p:cNvSpPr>
          <p:nvPr/>
        </p:nvSpPr>
        <p:spPr bwMode="auto">
          <a:xfrm>
            <a:off x="8396345" y="4273053"/>
            <a:ext cx="172354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rgbClr val="FF0066"/>
                </a:solidFill>
                <a:ea typeface="黑体" pitchFamily="49" charset="-122"/>
              </a:rPr>
              <a:t>反向延长线</a:t>
            </a:r>
          </a:p>
        </p:txBody>
      </p:sp>
      <p:sp>
        <p:nvSpPr>
          <p:cNvPr id="9251" name="Text Box 38"/>
          <p:cNvSpPr txBox="1">
            <a:spLocks noChangeArrowheads="1"/>
          </p:cNvSpPr>
          <p:nvPr/>
        </p:nvSpPr>
        <p:spPr bwMode="auto">
          <a:xfrm>
            <a:off x="7611913" y="4962977"/>
            <a:ext cx="124883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66"/>
                </a:solidFill>
                <a:latin typeface="Times New Roman" pitchFamily="18" charset="0"/>
              </a:rPr>
              <a:t>∠</a:t>
            </a:r>
            <a:r>
              <a:rPr lang="en-US" altLang="zh-CN" sz="2400" b="1" dirty="0">
                <a:solidFill>
                  <a:srgbClr val="FF0066"/>
                </a:solidFill>
                <a:latin typeface="Times New Roman" pitchFamily="18" charset="0"/>
              </a:rPr>
              <a:t>3</a:t>
            </a:r>
            <a:endParaRPr lang="en-US" altLang="zh-CN" sz="2400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545911" y="395784"/>
            <a:ext cx="3589361" cy="90075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6151"/>
          <p:cNvSpPr txBox="1">
            <a:spLocks noChangeArrowheads="1"/>
          </p:cNvSpPr>
          <p:nvPr/>
        </p:nvSpPr>
        <p:spPr bwMode="auto">
          <a:xfrm>
            <a:off x="588026" y="589010"/>
            <a:ext cx="377539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邻补角与对顶角的概念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2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2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2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25" grpId="0"/>
      <p:bldP spid="8226" grpId="0"/>
      <p:bldP spid="8227" grpId="0"/>
      <p:bldP spid="12305" grpId="0"/>
      <p:bldP spid="9250" grpId="0"/>
      <p:bldP spid="925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/>
          <p:cNvGrpSpPr>
            <a:grpSpLocks/>
          </p:cNvGrpSpPr>
          <p:nvPr/>
        </p:nvGrpSpPr>
        <p:grpSpPr bwMode="auto">
          <a:xfrm>
            <a:off x="8177789" y="1841122"/>
            <a:ext cx="3477400" cy="1557171"/>
            <a:chOff x="6542" y="4605"/>
            <a:chExt cx="6928" cy="4505"/>
          </a:xfrm>
        </p:grpSpPr>
        <p:sp>
          <p:nvSpPr>
            <p:cNvPr id="7188" name="Text Box 20"/>
            <p:cNvSpPr txBox="1">
              <a:spLocks noChangeArrowheads="1"/>
            </p:cNvSpPr>
            <p:nvPr/>
          </p:nvSpPr>
          <p:spPr bwMode="auto">
            <a:xfrm>
              <a:off x="7200" y="4605"/>
              <a:ext cx="840" cy="12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zh-CN" altLang="en-US" sz="2400" i="1">
                  <a:latin typeface="Times New Roman" pitchFamily="18" charset="0"/>
                </a:rPr>
                <a:t>C</a:t>
              </a:r>
            </a:p>
          </p:txBody>
        </p:sp>
        <p:grpSp>
          <p:nvGrpSpPr>
            <p:cNvPr id="5" name="组合 3"/>
            <p:cNvGrpSpPr>
              <a:grpSpLocks/>
            </p:cNvGrpSpPr>
            <p:nvPr/>
          </p:nvGrpSpPr>
          <p:grpSpPr bwMode="auto">
            <a:xfrm>
              <a:off x="6542" y="4935"/>
              <a:ext cx="6928" cy="4175"/>
              <a:chOff x="6542" y="4935"/>
              <a:chExt cx="6928" cy="4175"/>
            </a:xfrm>
          </p:grpSpPr>
          <p:grpSp>
            <p:nvGrpSpPr>
              <p:cNvPr id="9" name="Group 43"/>
              <p:cNvGrpSpPr>
                <a:grpSpLocks/>
              </p:cNvGrpSpPr>
              <p:nvPr/>
            </p:nvGrpSpPr>
            <p:grpSpPr bwMode="auto">
              <a:xfrm>
                <a:off x="7350" y="5070"/>
                <a:ext cx="5280" cy="3100"/>
                <a:chOff x="0" y="0"/>
                <a:chExt cx="2112" cy="1240"/>
              </a:xfrm>
            </p:grpSpPr>
            <p:sp>
              <p:nvSpPr>
                <p:cNvPr id="7215" name="Line 44"/>
                <p:cNvSpPr>
                  <a:spLocks noChangeShapeType="1"/>
                </p:cNvSpPr>
                <p:nvPr/>
              </p:nvSpPr>
              <p:spPr bwMode="auto">
                <a:xfrm flipV="1">
                  <a:off x="0" y="624"/>
                  <a:ext cx="1056" cy="32"/>
                </a:xfrm>
                <a:prstGeom prst="line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16" name="Line 45"/>
                <p:cNvSpPr>
                  <a:spLocks noChangeShapeType="1"/>
                </p:cNvSpPr>
                <p:nvPr/>
              </p:nvSpPr>
              <p:spPr bwMode="auto">
                <a:xfrm>
                  <a:off x="240" y="0"/>
                  <a:ext cx="816" cy="624"/>
                </a:xfrm>
                <a:prstGeom prst="line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17" name="Line 46"/>
                <p:cNvSpPr>
                  <a:spLocks noChangeShapeType="1"/>
                </p:cNvSpPr>
                <p:nvPr/>
              </p:nvSpPr>
              <p:spPr bwMode="auto">
                <a:xfrm>
                  <a:off x="1048" y="616"/>
                  <a:ext cx="816" cy="624"/>
                </a:xfrm>
                <a:prstGeom prst="line">
                  <a:avLst/>
                </a:prstGeom>
                <a:noFill/>
                <a:ln w="57150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18" name="Line 47"/>
                <p:cNvSpPr>
                  <a:spLocks noChangeShapeType="1"/>
                </p:cNvSpPr>
                <p:nvPr/>
              </p:nvSpPr>
              <p:spPr bwMode="auto">
                <a:xfrm flipV="1">
                  <a:off x="1056" y="592"/>
                  <a:ext cx="1056" cy="32"/>
                </a:xfrm>
                <a:prstGeom prst="line">
                  <a:avLst/>
                </a:prstGeom>
                <a:noFill/>
                <a:ln w="57150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19" name="Arc 48"/>
                <p:cNvSpPr>
                  <a:spLocks noChangeArrowheads="1"/>
                </p:cNvSpPr>
                <p:nvPr/>
              </p:nvSpPr>
              <p:spPr bwMode="auto">
                <a:xfrm rot="9752093" flipH="1">
                  <a:off x="1208" y="624"/>
                  <a:ext cx="107" cy="123"/>
                </a:xfrm>
                <a:custGeom>
                  <a:avLst/>
                  <a:gdLst>
                    <a:gd name="T0" fmla="*/ 16 w 21600"/>
                    <a:gd name="T1" fmla="*/ 0 h 27492"/>
                    <a:gd name="T2" fmla="*/ 107 w 21600"/>
                    <a:gd name="T3" fmla="*/ 96 h 27492"/>
                    <a:gd name="T4" fmla="*/ 103 w 21600"/>
                    <a:gd name="T5" fmla="*/ 123 h 27492"/>
                    <a:gd name="T6" fmla="*/ 16 w 21600"/>
                    <a:gd name="T7" fmla="*/ 0 h 27492"/>
                    <a:gd name="T8" fmla="*/ 107 w 21600"/>
                    <a:gd name="T9" fmla="*/ 96 h 27492"/>
                    <a:gd name="T10" fmla="*/ 103 w 21600"/>
                    <a:gd name="T11" fmla="*/ 123 h 27492"/>
                    <a:gd name="T12" fmla="*/ 0 w 21600"/>
                    <a:gd name="T13" fmla="*/ 96 h 2749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1600"/>
                    <a:gd name="T22" fmla="*/ 0 h 27492"/>
                    <a:gd name="T23" fmla="*/ 21600 w 21600"/>
                    <a:gd name="T24" fmla="*/ 27492 h 2749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1600" h="27492" fill="none">
                      <a:moveTo>
                        <a:pt x="3153" y="0"/>
                      </a:moveTo>
                      <a:cubicBezTo>
                        <a:pt x="13750" y="1564"/>
                        <a:pt x="21600" y="10657"/>
                        <a:pt x="21600" y="21369"/>
                      </a:cubicBezTo>
                      <a:cubicBezTo>
                        <a:pt x="21600" y="23441"/>
                        <a:pt x="21301" y="25504"/>
                        <a:pt x="20713" y="27491"/>
                      </a:cubicBezTo>
                    </a:path>
                    <a:path w="21600" h="27492" stroke="0">
                      <a:moveTo>
                        <a:pt x="3153" y="0"/>
                      </a:moveTo>
                      <a:cubicBezTo>
                        <a:pt x="13750" y="1564"/>
                        <a:pt x="21600" y="10657"/>
                        <a:pt x="21600" y="21369"/>
                      </a:cubicBezTo>
                      <a:cubicBezTo>
                        <a:pt x="21600" y="23441"/>
                        <a:pt x="21301" y="25504"/>
                        <a:pt x="20713" y="27491"/>
                      </a:cubicBezTo>
                      <a:lnTo>
                        <a:pt x="0" y="21369"/>
                      </a:lnTo>
                      <a:lnTo>
                        <a:pt x="3153" y="0"/>
                      </a:lnTo>
                      <a:close/>
                    </a:path>
                  </a:pathLst>
                </a:custGeom>
                <a:noFill/>
                <a:ln w="38100">
                  <a:solidFill>
                    <a:srgbClr val="00CC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7191" name="Text Box 17"/>
              <p:cNvSpPr txBox="1">
                <a:spLocks noChangeArrowheads="1"/>
              </p:cNvSpPr>
              <p:nvPr/>
            </p:nvSpPr>
            <p:spPr bwMode="auto">
              <a:xfrm>
                <a:off x="9580" y="6710"/>
                <a:ext cx="840" cy="12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zh-CN" altLang="en-US" sz="2400" i="1">
                    <a:latin typeface="Times New Roman" pitchFamily="18" charset="0"/>
                  </a:rPr>
                  <a:t>O</a:t>
                </a:r>
              </a:p>
            </p:txBody>
          </p:sp>
          <p:sp>
            <p:nvSpPr>
              <p:cNvPr id="7192" name="Text Box 18"/>
              <p:cNvSpPr txBox="1">
                <a:spLocks noChangeArrowheads="1"/>
              </p:cNvSpPr>
              <p:nvPr/>
            </p:nvSpPr>
            <p:spPr bwMode="auto">
              <a:xfrm>
                <a:off x="6542" y="6205"/>
                <a:ext cx="840" cy="12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zh-CN" altLang="en-US" sz="2400" i="1">
                    <a:latin typeface="Times New Roman" pitchFamily="18" charset="0"/>
                    <a:ea typeface="黑体" pitchFamily="49" charset="-122"/>
                  </a:rPr>
                  <a:t>A</a:t>
                </a:r>
              </a:p>
            </p:txBody>
          </p:sp>
          <p:sp>
            <p:nvSpPr>
              <p:cNvPr id="7193" name="Text Box 19"/>
              <p:cNvSpPr txBox="1">
                <a:spLocks noChangeArrowheads="1"/>
              </p:cNvSpPr>
              <p:nvPr/>
            </p:nvSpPr>
            <p:spPr bwMode="auto">
              <a:xfrm>
                <a:off x="12630" y="6150"/>
                <a:ext cx="840" cy="12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zh-CN" altLang="en-US" sz="2400" i="1">
                    <a:latin typeface="Times New Roman" pitchFamily="18" charset="0"/>
                  </a:rPr>
                  <a:t>B</a:t>
                </a:r>
              </a:p>
            </p:txBody>
          </p:sp>
          <p:sp>
            <p:nvSpPr>
              <p:cNvPr id="7194" name="Text Box 21"/>
              <p:cNvSpPr txBox="1">
                <a:spLocks noChangeArrowheads="1"/>
              </p:cNvSpPr>
              <p:nvPr/>
            </p:nvSpPr>
            <p:spPr bwMode="auto">
              <a:xfrm>
                <a:off x="11170" y="7842"/>
                <a:ext cx="840" cy="12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zh-CN" altLang="en-US" sz="2400" i="1">
                    <a:latin typeface="Times New Roman" pitchFamily="18" charset="0"/>
                  </a:rPr>
                  <a:t>D</a:t>
                </a:r>
              </a:p>
            </p:txBody>
          </p:sp>
          <p:grpSp>
            <p:nvGrpSpPr>
              <p:cNvPr id="10" name="Group 23"/>
              <p:cNvGrpSpPr>
                <a:grpSpLocks/>
              </p:cNvGrpSpPr>
              <p:nvPr/>
            </p:nvGrpSpPr>
            <p:grpSpPr bwMode="auto">
              <a:xfrm>
                <a:off x="7360" y="4935"/>
                <a:ext cx="5280" cy="3250"/>
                <a:chOff x="0" y="-60"/>
                <a:chExt cx="2112" cy="1300"/>
              </a:xfrm>
            </p:grpSpPr>
            <p:sp>
              <p:nvSpPr>
                <p:cNvPr id="7202" name="Text Box 24"/>
                <p:cNvSpPr txBox="1">
                  <a:spLocks noChangeArrowheads="1"/>
                </p:cNvSpPr>
                <p:nvPr/>
              </p:nvSpPr>
              <p:spPr bwMode="auto">
                <a:xfrm>
                  <a:off x="759" y="714"/>
                  <a:ext cx="336" cy="50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 eaLnBrk="0" hangingPunct="0">
                    <a:spcBef>
                      <a:spcPct val="50000"/>
                    </a:spcBef>
                  </a:pPr>
                  <a:r>
                    <a:rPr lang="zh-CN" altLang="en-US" sz="2400" b="1">
                      <a:latin typeface="Times New Roman" pitchFamily="18" charset="0"/>
                    </a:rPr>
                    <a:t>4</a:t>
                  </a:r>
                </a:p>
              </p:txBody>
            </p:sp>
            <p:sp>
              <p:nvSpPr>
                <p:cNvPr id="7203" name="Text Box 25"/>
                <p:cNvSpPr txBox="1">
                  <a:spLocks noChangeArrowheads="1"/>
                </p:cNvSpPr>
                <p:nvPr/>
              </p:nvSpPr>
              <p:spPr bwMode="auto">
                <a:xfrm>
                  <a:off x="1420" y="549"/>
                  <a:ext cx="336" cy="50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 eaLnBrk="0" hangingPunct="0">
                    <a:spcBef>
                      <a:spcPct val="50000"/>
                    </a:spcBef>
                  </a:pPr>
                  <a:r>
                    <a:rPr lang="zh-CN" altLang="en-US" sz="2400" b="1" dirty="0">
                      <a:latin typeface="Times New Roman" pitchFamily="18" charset="0"/>
                    </a:rPr>
                    <a:t>3</a:t>
                  </a:r>
                </a:p>
              </p:txBody>
            </p:sp>
            <p:sp>
              <p:nvSpPr>
                <p:cNvPr id="7204" name="Text Box 26"/>
                <p:cNvSpPr txBox="1">
                  <a:spLocks noChangeArrowheads="1"/>
                </p:cNvSpPr>
                <p:nvPr/>
              </p:nvSpPr>
              <p:spPr bwMode="auto">
                <a:xfrm>
                  <a:off x="941" y="-60"/>
                  <a:ext cx="336" cy="50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 eaLnBrk="0" hangingPunct="0">
                    <a:spcBef>
                      <a:spcPct val="50000"/>
                    </a:spcBef>
                  </a:pPr>
                  <a:r>
                    <a:rPr lang="zh-CN" altLang="en-US" sz="2400" b="1" dirty="0">
                      <a:latin typeface="Times New Roman" pitchFamily="18" charset="0"/>
                    </a:rPr>
                    <a:t>2</a:t>
                  </a:r>
                </a:p>
              </p:txBody>
            </p:sp>
            <p:sp>
              <p:nvSpPr>
                <p:cNvPr id="7205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472" y="163"/>
                  <a:ext cx="336" cy="50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 eaLnBrk="0" hangingPunct="0">
                    <a:spcBef>
                      <a:spcPct val="50000"/>
                    </a:spcBef>
                  </a:pPr>
                  <a:r>
                    <a:rPr lang="zh-CN" altLang="en-US" sz="2400" b="1" dirty="0">
                      <a:latin typeface="Times New Roman" pitchFamily="18" charset="0"/>
                    </a:rPr>
                    <a:t>1</a:t>
                  </a:r>
                </a:p>
              </p:txBody>
            </p:sp>
            <p:grpSp>
              <p:nvGrpSpPr>
                <p:cNvPr id="11" name="Group 28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2112" cy="1240"/>
                  <a:chOff x="0" y="0"/>
                  <a:chExt cx="2112" cy="1240"/>
                </a:xfrm>
              </p:grpSpPr>
              <p:sp>
                <p:nvSpPr>
                  <p:cNvPr id="7211" name="Line 29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0" y="624"/>
                    <a:ext cx="1056" cy="32"/>
                  </a:xfrm>
                  <a:prstGeom prst="line">
                    <a:avLst/>
                  </a:prstGeom>
                  <a:no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12" name="Line 30"/>
                  <p:cNvSpPr>
                    <a:spLocks noChangeShapeType="1"/>
                  </p:cNvSpPr>
                  <p:nvPr/>
                </p:nvSpPr>
                <p:spPr bwMode="auto">
                  <a:xfrm>
                    <a:off x="240" y="0"/>
                    <a:ext cx="816" cy="624"/>
                  </a:xfrm>
                  <a:prstGeom prst="line">
                    <a:avLst/>
                  </a:prstGeom>
                  <a:no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13" name="Line 31"/>
                  <p:cNvSpPr>
                    <a:spLocks noChangeShapeType="1"/>
                  </p:cNvSpPr>
                  <p:nvPr/>
                </p:nvSpPr>
                <p:spPr bwMode="auto">
                  <a:xfrm>
                    <a:off x="1048" y="616"/>
                    <a:ext cx="816" cy="624"/>
                  </a:xfrm>
                  <a:prstGeom prst="line">
                    <a:avLst/>
                  </a:prstGeom>
                  <a:no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14" name="Line 32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056" y="592"/>
                    <a:ext cx="1056" cy="32"/>
                  </a:xfrm>
                  <a:prstGeom prst="line">
                    <a:avLst/>
                  </a:prstGeom>
                  <a:no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7207" name="Arc 33"/>
                <p:cNvSpPr>
                  <a:spLocks noChangeArrowheads="1"/>
                </p:cNvSpPr>
                <p:nvPr/>
              </p:nvSpPr>
              <p:spPr bwMode="auto">
                <a:xfrm rot="-830376">
                  <a:off x="921" y="480"/>
                  <a:ext cx="238" cy="192"/>
                </a:xfrm>
                <a:custGeom>
                  <a:avLst/>
                  <a:gdLst>
                    <a:gd name="T0" fmla="*/ 17 w 21414"/>
                    <a:gd name="T1" fmla="*/ 0 h 21545"/>
                    <a:gd name="T2" fmla="*/ 238 w 21414"/>
                    <a:gd name="T3" fmla="*/ 167 h 21545"/>
                    <a:gd name="T4" fmla="*/ 17 w 21414"/>
                    <a:gd name="T5" fmla="*/ 0 h 21545"/>
                    <a:gd name="T6" fmla="*/ 238 w 21414"/>
                    <a:gd name="T7" fmla="*/ 167 h 21545"/>
                    <a:gd name="T8" fmla="*/ 0 w 21414"/>
                    <a:gd name="T9" fmla="*/ 192 h 2154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1414"/>
                    <a:gd name="T16" fmla="*/ 0 h 21545"/>
                    <a:gd name="T17" fmla="*/ 21414 w 21414"/>
                    <a:gd name="T18" fmla="*/ 21545 h 2154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1414" h="21545" fill="none">
                      <a:moveTo>
                        <a:pt x="1540" y="-1"/>
                      </a:moveTo>
                      <a:cubicBezTo>
                        <a:pt x="11768" y="731"/>
                        <a:pt x="20072" y="8552"/>
                        <a:pt x="21414" y="18718"/>
                      </a:cubicBezTo>
                    </a:path>
                    <a:path w="21414" h="21545" stroke="0">
                      <a:moveTo>
                        <a:pt x="1540" y="-1"/>
                      </a:moveTo>
                      <a:cubicBezTo>
                        <a:pt x="11768" y="731"/>
                        <a:pt x="20072" y="8552"/>
                        <a:pt x="21414" y="18718"/>
                      </a:cubicBezTo>
                      <a:lnTo>
                        <a:pt x="0" y="21545"/>
                      </a:lnTo>
                      <a:lnTo>
                        <a:pt x="1540" y="-1"/>
                      </a:lnTo>
                      <a:close/>
                    </a:path>
                  </a:pathLst>
                </a:custGeom>
                <a:noFill/>
                <a:ln w="38100" cmpd="dbl">
                  <a:solidFill>
                    <a:srgbClr val="D60093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08" name="Arc 34"/>
                <p:cNvSpPr>
                  <a:spLocks noChangeArrowheads="1"/>
                </p:cNvSpPr>
                <p:nvPr/>
              </p:nvSpPr>
              <p:spPr bwMode="auto">
                <a:xfrm rot="-6694028">
                  <a:off x="768" y="513"/>
                  <a:ext cx="112" cy="96"/>
                </a:xfrm>
                <a:custGeom>
                  <a:avLst/>
                  <a:gdLst>
                    <a:gd name="T0" fmla="*/ 0 w 21600"/>
                    <a:gd name="T1" fmla="*/ 0 h 21600"/>
                    <a:gd name="T2" fmla="*/ 112 w 21600"/>
                    <a:gd name="T3" fmla="*/ 96 h 21600"/>
                    <a:gd name="T4" fmla="*/ 0 w 21600"/>
                    <a:gd name="T5" fmla="*/ 0 h 21600"/>
                    <a:gd name="T6" fmla="*/ 112 w 21600"/>
                    <a:gd name="T7" fmla="*/ 96 h 21600"/>
                    <a:gd name="T8" fmla="*/ 0 w 21600"/>
                    <a:gd name="T9" fmla="*/ 96 h 2160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1600"/>
                    <a:gd name="T16" fmla="*/ 0 h 21600"/>
                    <a:gd name="T17" fmla="*/ 21600 w 21600"/>
                    <a:gd name="T18" fmla="*/ 21600 h 2160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38100">
                  <a:solidFill>
                    <a:srgbClr val="660066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09" name="Arc 35"/>
                <p:cNvSpPr>
                  <a:spLocks noChangeArrowheads="1"/>
                </p:cNvSpPr>
                <p:nvPr/>
              </p:nvSpPr>
              <p:spPr bwMode="auto">
                <a:xfrm rot="9969623">
                  <a:off x="939" y="584"/>
                  <a:ext cx="238" cy="192"/>
                </a:xfrm>
                <a:custGeom>
                  <a:avLst/>
                  <a:gdLst>
                    <a:gd name="T0" fmla="*/ 17 w 21414"/>
                    <a:gd name="T1" fmla="*/ 0 h 21545"/>
                    <a:gd name="T2" fmla="*/ 238 w 21414"/>
                    <a:gd name="T3" fmla="*/ 167 h 21545"/>
                    <a:gd name="T4" fmla="*/ 17 w 21414"/>
                    <a:gd name="T5" fmla="*/ 0 h 21545"/>
                    <a:gd name="T6" fmla="*/ 238 w 21414"/>
                    <a:gd name="T7" fmla="*/ 167 h 21545"/>
                    <a:gd name="T8" fmla="*/ 0 w 21414"/>
                    <a:gd name="T9" fmla="*/ 192 h 2154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1414"/>
                    <a:gd name="T16" fmla="*/ 0 h 21545"/>
                    <a:gd name="T17" fmla="*/ 21414 w 21414"/>
                    <a:gd name="T18" fmla="*/ 21545 h 2154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1414" h="21545" fill="none">
                      <a:moveTo>
                        <a:pt x="1540" y="-1"/>
                      </a:moveTo>
                      <a:cubicBezTo>
                        <a:pt x="11768" y="731"/>
                        <a:pt x="20072" y="8552"/>
                        <a:pt x="21414" y="18718"/>
                      </a:cubicBezTo>
                    </a:path>
                    <a:path w="21414" h="21545" stroke="0">
                      <a:moveTo>
                        <a:pt x="1540" y="-1"/>
                      </a:moveTo>
                      <a:cubicBezTo>
                        <a:pt x="11768" y="731"/>
                        <a:pt x="20072" y="8552"/>
                        <a:pt x="21414" y="18718"/>
                      </a:cubicBezTo>
                      <a:lnTo>
                        <a:pt x="0" y="21545"/>
                      </a:lnTo>
                      <a:lnTo>
                        <a:pt x="1540" y="-1"/>
                      </a:lnTo>
                      <a:close/>
                    </a:path>
                  </a:pathLst>
                </a:custGeom>
                <a:noFill/>
                <a:ln w="38100" cmpd="dbl">
                  <a:solidFill>
                    <a:srgbClr val="D60093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10" name="Arc 36"/>
                <p:cNvSpPr>
                  <a:spLocks noChangeArrowheads="1"/>
                </p:cNvSpPr>
                <p:nvPr/>
              </p:nvSpPr>
              <p:spPr bwMode="auto">
                <a:xfrm rot="9752093" flipH="1">
                  <a:off x="1208" y="624"/>
                  <a:ext cx="107" cy="123"/>
                </a:xfrm>
                <a:custGeom>
                  <a:avLst/>
                  <a:gdLst>
                    <a:gd name="T0" fmla="*/ 16 w 21600"/>
                    <a:gd name="T1" fmla="*/ 0 h 27492"/>
                    <a:gd name="T2" fmla="*/ 107 w 21600"/>
                    <a:gd name="T3" fmla="*/ 96 h 27492"/>
                    <a:gd name="T4" fmla="*/ 103 w 21600"/>
                    <a:gd name="T5" fmla="*/ 123 h 27492"/>
                    <a:gd name="T6" fmla="*/ 16 w 21600"/>
                    <a:gd name="T7" fmla="*/ 0 h 27492"/>
                    <a:gd name="T8" fmla="*/ 107 w 21600"/>
                    <a:gd name="T9" fmla="*/ 96 h 27492"/>
                    <a:gd name="T10" fmla="*/ 103 w 21600"/>
                    <a:gd name="T11" fmla="*/ 123 h 27492"/>
                    <a:gd name="T12" fmla="*/ 0 w 21600"/>
                    <a:gd name="T13" fmla="*/ 96 h 2749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1600"/>
                    <a:gd name="T22" fmla="*/ 0 h 27492"/>
                    <a:gd name="T23" fmla="*/ 21600 w 21600"/>
                    <a:gd name="T24" fmla="*/ 27492 h 2749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1600" h="27492" fill="none">
                      <a:moveTo>
                        <a:pt x="3153" y="0"/>
                      </a:moveTo>
                      <a:cubicBezTo>
                        <a:pt x="13750" y="1564"/>
                        <a:pt x="21600" y="10657"/>
                        <a:pt x="21600" y="21369"/>
                      </a:cubicBezTo>
                      <a:cubicBezTo>
                        <a:pt x="21600" y="23441"/>
                        <a:pt x="21301" y="25504"/>
                        <a:pt x="20713" y="27491"/>
                      </a:cubicBezTo>
                    </a:path>
                    <a:path w="21600" h="27492" stroke="0">
                      <a:moveTo>
                        <a:pt x="3153" y="0"/>
                      </a:moveTo>
                      <a:cubicBezTo>
                        <a:pt x="13750" y="1564"/>
                        <a:pt x="21600" y="10657"/>
                        <a:pt x="21600" y="21369"/>
                      </a:cubicBezTo>
                      <a:cubicBezTo>
                        <a:pt x="21600" y="23441"/>
                        <a:pt x="21301" y="25504"/>
                        <a:pt x="20713" y="27491"/>
                      </a:cubicBezTo>
                      <a:lnTo>
                        <a:pt x="0" y="21369"/>
                      </a:lnTo>
                      <a:lnTo>
                        <a:pt x="3153" y="0"/>
                      </a:lnTo>
                      <a:close/>
                    </a:path>
                  </a:pathLst>
                </a:custGeom>
                <a:noFill/>
                <a:ln w="38100">
                  <a:solidFill>
                    <a:srgbClr val="660066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2" name="Group 37"/>
              <p:cNvGrpSpPr>
                <a:grpSpLocks/>
              </p:cNvGrpSpPr>
              <p:nvPr/>
            </p:nvGrpSpPr>
            <p:grpSpPr bwMode="auto">
              <a:xfrm>
                <a:off x="7370" y="5090"/>
                <a:ext cx="5280" cy="3100"/>
                <a:chOff x="0" y="0"/>
                <a:chExt cx="2112" cy="1240"/>
              </a:xfrm>
            </p:grpSpPr>
            <p:sp>
              <p:nvSpPr>
                <p:cNvPr id="7197" name="Line 38"/>
                <p:cNvSpPr>
                  <a:spLocks noChangeShapeType="1"/>
                </p:cNvSpPr>
                <p:nvPr/>
              </p:nvSpPr>
              <p:spPr bwMode="auto">
                <a:xfrm flipV="1">
                  <a:off x="0" y="624"/>
                  <a:ext cx="1056" cy="32"/>
                </a:xfrm>
                <a:prstGeom prst="line">
                  <a:avLst/>
                </a:prstGeom>
                <a:noFill/>
                <a:ln w="57150">
                  <a:solidFill>
                    <a:srgbClr val="0000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198" name="Line 39"/>
                <p:cNvSpPr>
                  <a:spLocks noChangeShapeType="1"/>
                </p:cNvSpPr>
                <p:nvPr/>
              </p:nvSpPr>
              <p:spPr bwMode="auto">
                <a:xfrm>
                  <a:off x="240" y="0"/>
                  <a:ext cx="816" cy="624"/>
                </a:xfrm>
                <a:prstGeom prst="line">
                  <a:avLst/>
                </a:prstGeom>
                <a:noFill/>
                <a:ln w="57150">
                  <a:solidFill>
                    <a:srgbClr val="0000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199" name="Line 40"/>
                <p:cNvSpPr>
                  <a:spLocks noChangeShapeType="1"/>
                </p:cNvSpPr>
                <p:nvPr/>
              </p:nvSpPr>
              <p:spPr bwMode="auto">
                <a:xfrm>
                  <a:off x="1048" y="616"/>
                  <a:ext cx="816" cy="624"/>
                </a:xfrm>
                <a:prstGeom prst="line">
                  <a:avLst/>
                </a:prstGeom>
                <a:noFill/>
                <a:ln w="57150">
                  <a:solidFill>
                    <a:srgbClr val="0000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00" name="Line 41"/>
                <p:cNvSpPr>
                  <a:spLocks noChangeShapeType="1"/>
                </p:cNvSpPr>
                <p:nvPr/>
              </p:nvSpPr>
              <p:spPr bwMode="auto">
                <a:xfrm flipV="1">
                  <a:off x="1056" y="592"/>
                  <a:ext cx="1056" cy="32"/>
                </a:xfrm>
                <a:prstGeom prst="line">
                  <a:avLst/>
                </a:prstGeom>
                <a:noFill/>
                <a:ln w="57150">
                  <a:solidFill>
                    <a:srgbClr val="0000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01" name="Arc 42"/>
                <p:cNvSpPr>
                  <a:spLocks noChangeArrowheads="1"/>
                </p:cNvSpPr>
                <p:nvPr/>
              </p:nvSpPr>
              <p:spPr bwMode="auto">
                <a:xfrm rot="9752093" flipH="1">
                  <a:off x="1208" y="624"/>
                  <a:ext cx="107" cy="123"/>
                </a:xfrm>
                <a:custGeom>
                  <a:avLst/>
                  <a:gdLst>
                    <a:gd name="T0" fmla="*/ 16 w 21600"/>
                    <a:gd name="T1" fmla="*/ 0 h 27492"/>
                    <a:gd name="T2" fmla="*/ 107 w 21600"/>
                    <a:gd name="T3" fmla="*/ 96 h 27492"/>
                    <a:gd name="T4" fmla="*/ 103 w 21600"/>
                    <a:gd name="T5" fmla="*/ 123 h 27492"/>
                    <a:gd name="T6" fmla="*/ 16 w 21600"/>
                    <a:gd name="T7" fmla="*/ 0 h 27492"/>
                    <a:gd name="T8" fmla="*/ 107 w 21600"/>
                    <a:gd name="T9" fmla="*/ 96 h 27492"/>
                    <a:gd name="T10" fmla="*/ 103 w 21600"/>
                    <a:gd name="T11" fmla="*/ 123 h 27492"/>
                    <a:gd name="T12" fmla="*/ 0 w 21600"/>
                    <a:gd name="T13" fmla="*/ 96 h 2749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1600"/>
                    <a:gd name="T22" fmla="*/ 0 h 27492"/>
                    <a:gd name="T23" fmla="*/ 21600 w 21600"/>
                    <a:gd name="T24" fmla="*/ 27492 h 2749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1600" h="27492" fill="none">
                      <a:moveTo>
                        <a:pt x="3153" y="0"/>
                      </a:moveTo>
                      <a:cubicBezTo>
                        <a:pt x="13750" y="1564"/>
                        <a:pt x="21600" y="10657"/>
                        <a:pt x="21600" y="21369"/>
                      </a:cubicBezTo>
                      <a:cubicBezTo>
                        <a:pt x="21600" y="23441"/>
                        <a:pt x="21301" y="25504"/>
                        <a:pt x="20713" y="27491"/>
                      </a:cubicBezTo>
                    </a:path>
                    <a:path w="21600" h="27492" stroke="0">
                      <a:moveTo>
                        <a:pt x="3153" y="0"/>
                      </a:moveTo>
                      <a:cubicBezTo>
                        <a:pt x="13750" y="1564"/>
                        <a:pt x="21600" y="10657"/>
                        <a:pt x="21600" y="21369"/>
                      </a:cubicBezTo>
                      <a:cubicBezTo>
                        <a:pt x="21600" y="23441"/>
                        <a:pt x="21301" y="25504"/>
                        <a:pt x="20713" y="27491"/>
                      </a:cubicBezTo>
                      <a:lnTo>
                        <a:pt x="0" y="21369"/>
                      </a:lnTo>
                      <a:lnTo>
                        <a:pt x="3153" y="0"/>
                      </a:lnTo>
                      <a:close/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</p:grpSp>
      <p:sp>
        <p:nvSpPr>
          <p:cNvPr id="10289" name="Rectangle 49"/>
          <p:cNvSpPr>
            <a:spLocks noChangeArrowheads="1"/>
          </p:cNvSpPr>
          <p:nvPr/>
        </p:nvSpPr>
        <p:spPr bwMode="auto">
          <a:xfrm>
            <a:off x="623595" y="1822807"/>
            <a:ext cx="9956800" cy="572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130000"/>
              </a:lnSpc>
            </a:pPr>
            <a:r>
              <a:rPr lang="zh-CN" altLang="en-US" sz="2400" b="1" dirty="0">
                <a:solidFill>
                  <a:srgbClr val="008080"/>
                </a:solidFill>
                <a:latin typeface="微软雅黑" pitchFamily="34" charset="-122"/>
                <a:ea typeface="微软雅黑" pitchFamily="34" charset="-122"/>
              </a:rPr>
              <a:t>问题：</a:t>
            </a:r>
            <a:r>
              <a:rPr lang="zh-CN" altLang="en-US" sz="2400" dirty="0">
                <a:latin typeface="Times New Roman" pitchFamily="18" charset="0"/>
                <a:ea typeface="黑体" pitchFamily="49" charset="-122"/>
              </a:rPr>
              <a:t>∠1 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与</a:t>
            </a:r>
            <a:r>
              <a:rPr lang="zh-CN" altLang="en-US" sz="2400" dirty="0">
                <a:latin typeface="Times New Roman" pitchFamily="18" charset="0"/>
                <a:ea typeface="黑体" pitchFamily="49" charset="-122"/>
              </a:rPr>
              <a:t>∠3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在数量上又有什么关系呢？</a:t>
            </a:r>
          </a:p>
        </p:txBody>
      </p:sp>
      <p:sp>
        <p:nvSpPr>
          <p:cNvPr id="11315" name="Rectangle 29"/>
          <p:cNvSpPr>
            <a:spLocks noChangeArrowheads="1"/>
          </p:cNvSpPr>
          <p:nvPr/>
        </p:nvSpPr>
        <p:spPr bwMode="auto">
          <a:xfrm>
            <a:off x="1301056" y="5321632"/>
            <a:ext cx="403521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dirty="0">
                <a:latin typeface="Times New Roman" pitchFamily="18" charset="0"/>
              </a:rPr>
              <a:t>∴∠1=∠</a:t>
            </a:r>
            <a:r>
              <a:rPr lang="zh-CN" altLang="en-US" sz="2400" dirty="0" smtClean="0">
                <a:latin typeface="Times New Roman" pitchFamily="18" charset="0"/>
              </a:rPr>
              <a:t>3</a:t>
            </a:r>
            <a:r>
              <a:rPr lang="zh-CN" altLang="en-US" sz="2400" dirty="0" smtClean="0">
                <a:latin typeface="宋体" pitchFamily="2" charset="-122"/>
                <a:ea typeface="宋体" pitchFamily="2" charset="-122"/>
              </a:rPr>
              <a:t>（同角的补角相等）</a:t>
            </a:r>
            <a:endParaRPr lang="en-US" altLang="zh-CN" sz="2400" dirty="0" smtClean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1316" name="Rectangle 30"/>
          <p:cNvSpPr>
            <a:spLocks noChangeArrowheads="1"/>
          </p:cNvSpPr>
          <p:nvPr/>
        </p:nvSpPr>
        <p:spPr bwMode="auto">
          <a:xfrm>
            <a:off x="1260112" y="5737841"/>
            <a:ext cx="631613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dirty="0">
                <a:latin typeface="宋体" pitchFamily="2" charset="-122"/>
                <a:ea typeface="宋体" pitchFamily="2" charset="-122"/>
              </a:rPr>
              <a:t>同理可得</a:t>
            </a:r>
            <a:r>
              <a:rPr lang="zh-CN" altLang="en-US" sz="2400" dirty="0">
                <a:latin typeface="Times New Roman" pitchFamily="18" charset="0"/>
              </a:rPr>
              <a:t>∠2=∠4</a:t>
            </a:r>
            <a:r>
              <a:rPr lang="en-US" altLang="zh-CN" sz="2400" dirty="0">
                <a:latin typeface="Times New Roman" pitchFamily="18" charset="0"/>
              </a:rPr>
              <a:t>.</a:t>
            </a:r>
            <a:endParaRPr lang="en-US" altLang="zh-C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22"/>
          <p:cNvSpPr txBox="1">
            <a:spLocks noChangeArrowheads="1"/>
          </p:cNvSpPr>
          <p:nvPr/>
        </p:nvSpPr>
        <p:spPr bwMode="auto">
          <a:xfrm>
            <a:off x="584200" y="3043238"/>
            <a:ext cx="1161626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latin typeface="宋体" pitchFamily="2" charset="-122"/>
                <a:ea typeface="宋体" pitchFamily="2" charset="-122"/>
              </a:rPr>
              <a:t>已知：直线</a:t>
            </a:r>
            <a:r>
              <a:rPr lang="zh-CN" altLang="en-US" sz="2400" i="1" dirty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AB</a:t>
            </a:r>
            <a:r>
              <a:rPr lang="zh-CN" altLang="en-US" sz="2400" dirty="0">
                <a:latin typeface="宋体" pitchFamily="2" charset="-122"/>
                <a:ea typeface="宋体" pitchFamily="2" charset="-122"/>
              </a:rPr>
              <a:t>与</a:t>
            </a:r>
            <a:r>
              <a:rPr lang="zh-CN" altLang="en-US" sz="2400" i="1" dirty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CD</a:t>
            </a:r>
            <a:r>
              <a:rPr lang="zh-CN" altLang="en-US" sz="2400" dirty="0">
                <a:latin typeface="宋体" pitchFamily="2" charset="-122"/>
                <a:ea typeface="宋体" pitchFamily="2" charset="-122"/>
              </a:rPr>
              <a:t>相交于O点(如图</a:t>
            </a:r>
            <a:r>
              <a:rPr lang="en-US" altLang="zh-CN" sz="2400" dirty="0">
                <a:latin typeface="宋体" pitchFamily="2" charset="-122"/>
                <a:ea typeface="宋体" pitchFamily="2" charset="-122"/>
              </a:rPr>
              <a:t>),</a:t>
            </a:r>
            <a:r>
              <a:rPr lang="zh-CN" altLang="en-US" sz="2400" dirty="0">
                <a:latin typeface="宋体" pitchFamily="2" charset="-122"/>
                <a:ea typeface="宋体" pitchFamily="2" charset="-122"/>
              </a:rPr>
              <a:t>试说明</a:t>
            </a:r>
            <a:r>
              <a:rPr lang="en-US" altLang="zh-CN" sz="2400" dirty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en-US" sz="2400" dirty="0">
                <a:latin typeface="Times New Roman" pitchFamily="18" charset="0"/>
              </a:rPr>
              <a:t>∠1=∠3， ∠2=∠4</a:t>
            </a:r>
            <a:r>
              <a:rPr lang="en-US" altLang="zh-CN" sz="2400" dirty="0">
                <a:latin typeface="Times New Roman" pitchFamily="18" charset="0"/>
              </a:rPr>
              <a:t>.</a:t>
            </a:r>
            <a:endParaRPr lang="en-US" altLang="en-US" sz="2400" dirty="0">
              <a:latin typeface="Times New Roman" pitchFamily="18" charset="0"/>
            </a:endParaRPr>
          </a:p>
        </p:txBody>
      </p:sp>
      <p:sp>
        <p:nvSpPr>
          <p:cNvPr id="7" name="Text Box 27"/>
          <p:cNvSpPr txBox="1">
            <a:spLocks noChangeArrowheads="1"/>
          </p:cNvSpPr>
          <p:nvPr/>
        </p:nvSpPr>
        <p:spPr bwMode="auto">
          <a:xfrm>
            <a:off x="584200" y="4078289"/>
            <a:ext cx="9550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dirty="0">
                <a:solidFill>
                  <a:srgbClr val="3333FF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2400" dirty="0">
                <a:latin typeface="宋体" pitchFamily="2" charset="-122"/>
                <a:ea typeface="宋体" pitchFamily="2" charset="-122"/>
              </a:rPr>
              <a:t>解：∵直线</a:t>
            </a:r>
            <a:r>
              <a:rPr lang="zh-CN" altLang="en-US" sz="2400" i="1" dirty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AB</a:t>
            </a:r>
            <a:r>
              <a:rPr lang="zh-CN" altLang="en-US" sz="2400" dirty="0">
                <a:latin typeface="宋体" pitchFamily="2" charset="-122"/>
                <a:ea typeface="宋体" pitchFamily="2" charset="-122"/>
              </a:rPr>
              <a:t>与</a:t>
            </a:r>
            <a:r>
              <a:rPr lang="zh-CN" altLang="en-US" sz="2400" i="1" dirty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CD</a:t>
            </a:r>
            <a:r>
              <a:rPr lang="zh-CN" altLang="en-US" sz="2400" dirty="0">
                <a:latin typeface="宋体" pitchFamily="2" charset="-122"/>
                <a:ea typeface="宋体" pitchFamily="2" charset="-122"/>
              </a:rPr>
              <a:t>相交于O</a:t>
            </a:r>
            <a:r>
              <a:rPr lang="zh-CN" altLang="en-US" sz="2400" dirty="0" smtClean="0">
                <a:latin typeface="宋体" pitchFamily="2" charset="-122"/>
                <a:ea typeface="宋体" pitchFamily="2" charset="-122"/>
              </a:rPr>
              <a:t>点（已知）</a:t>
            </a:r>
            <a:endParaRPr lang="zh-CN" altLang="en-US" sz="2400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8" name="Rectangle 28"/>
          <p:cNvSpPr>
            <a:spLocks noChangeArrowheads="1"/>
          </p:cNvSpPr>
          <p:nvPr/>
        </p:nvSpPr>
        <p:spPr bwMode="auto">
          <a:xfrm>
            <a:off x="1318558" y="4479618"/>
            <a:ext cx="10636249" cy="978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∴</a:t>
            </a:r>
            <a:r>
              <a:rPr lang="zh-CN" altLang="en-US" sz="2400" dirty="0">
                <a:latin typeface="Times New Roman" pitchFamily="18" charset="0"/>
              </a:rPr>
              <a:t>∠1+∠2=180°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 </a:t>
            </a:r>
          </a:p>
          <a:p>
            <a:pPr>
              <a:lnSpc>
                <a:spcPct val="120000"/>
              </a:lnSpc>
            </a:pPr>
            <a:r>
              <a:rPr lang="zh-CN" altLang="en-US" sz="2400" dirty="0">
                <a:latin typeface="Times New Roman" pitchFamily="18" charset="0"/>
              </a:rPr>
              <a:t>    ∠2+∠3=180</a:t>
            </a:r>
            <a:r>
              <a:rPr lang="zh-CN" altLang="en-US" sz="2400" dirty="0" smtClean="0">
                <a:latin typeface="宋体" pitchFamily="2" charset="-122"/>
                <a:ea typeface="宋体" pitchFamily="2" charset="-122"/>
              </a:rPr>
              <a:t>°（邻补角的定义）</a:t>
            </a:r>
          </a:p>
        </p:txBody>
      </p:sp>
      <p:sp>
        <p:nvSpPr>
          <p:cNvPr id="13" name="矩形标注 12"/>
          <p:cNvSpPr/>
          <p:nvPr/>
        </p:nvSpPr>
        <p:spPr>
          <a:xfrm>
            <a:off x="5821783" y="4890731"/>
            <a:ext cx="5928940" cy="1168874"/>
          </a:xfrm>
          <a:prstGeom prst="wedgeRectCallout">
            <a:avLst>
              <a:gd name="adj1" fmla="val -65286"/>
              <a:gd name="adj2" fmla="val -52877"/>
            </a:avLst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eaLnBrk="0" hangingPunct="0">
              <a:spcBef>
                <a:spcPct val="50000"/>
              </a:spcBef>
              <a:defRPr/>
            </a:pPr>
            <a:r>
              <a:rPr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格式：</a:t>
            </a:r>
            <a:r>
              <a:rPr lang="zh-CN" altLang="en-US" sz="2400" dirty="0">
                <a:latin typeface="宋体" pitchFamily="2" charset="-122"/>
                <a:ea typeface="宋体" pitchFamily="2" charset="-122"/>
                <a:sym typeface="+mn-ea"/>
              </a:rPr>
              <a:t>∵直线</a:t>
            </a:r>
            <a:r>
              <a:rPr lang="zh-CN" altLang="en-US" sz="2400" i="1" dirty="0">
                <a:latin typeface="Times New Roman" pitchFamily="18" charset="0"/>
                <a:ea typeface="宋体" pitchFamily="2" charset="-122"/>
                <a:cs typeface="Times New Roman" pitchFamily="18" charset="0"/>
                <a:sym typeface="+mn-ea"/>
              </a:rPr>
              <a:t>AB</a:t>
            </a:r>
            <a:r>
              <a:rPr lang="zh-CN" altLang="en-US" sz="2400" dirty="0">
                <a:latin typeface="宋体" pitchFamily="2" charset="-122"/>
                <a:ea typeface="宋体" pitchFamily="2" charset="-122"/>
                <a:sym typeface="+mn-ea"/>
              </a:rPr>
              <a:t>与</a:t>
            </a:r>
            <a:r>
              <a:rPr lang="zh-CN" altLang="en-US" sz="2400" i="1" dirty="0">
                <a:latin typeface="Times New Roman" pitchFamily="18" charset="0"/>
                <a:ea typeface="宋体" pitchFamily="2" charset="-122"/>
                <a:cs typeface="Times New Roman" pitchFamily="18" charset="0"/>
                <a:sym typeface="+mn-ea"/>
              </a:rPr>
              <a:t>CD</a:t>
            </a:r>
            <a:r>
              <a:rPr lang="zh-CN" altLang="en-US" sz="2400" dirty="0">
                <a:latin typeface="宋体" pitchFamily="2" charset="-122"/>
                <a:ea typeface="宋体" pitchFamily="2" charset="-122"/>
                <a:sym typeface="+mn-ea"/>
              </a:rPr>
              <a:t>相交于</a:t>
            </a:r>
            <a:r>
              <a:rPr lang="zh-CN" altLang="en-US" sz="2400" i="1" dirty="0">
                <a:latin typeface="Times New Roman" pitchFamily="18" charset="0"/>
                <a:ea typeface="宋体" pitchFamily="2" charset="-122"/>
                <a:cs typeface="Times New Roman" pitchFamily="18" charset="0"/>
                <a:sym typeface="+mn-ea"/>
              </a:rPr>
              <a:t>O</a:t>
            </a:r>
            <a:r>
              <a:rPr lang="zh-CN" altLang="en-US" sz="2400" dirty="0" smtClean="0">
                <a:latin typeface="宋体" pitchFamily="2" charset="-122"/>
                <a:ea typeface="宋体" pitchFamily="2" charset="-122"/>
                <a:sym typeface="+mn-ea"/>
              </a:rPr>
              <a:t>点（已知）</a:t>
            </a:r>
            <a:endParaRPr lang="zh-CN" altLang="en-US" sz="2400" dirty="0">
              <a:latin typeface="宋体" pitchFamily="2" charset="-122"/>
              <a:ea typeface="宋体" pitchFamily="2" charset="-122"/>
            </a:endParaRPr>
          </a:p>
          <a:p>
            <a:pPr eaLnBrk="0" hangingPunct="0">
              <a:spcBef>
                <a:spcPct val="50000"/>
              </a:spcBef>
              <a:defRPr/>
            </a:pPr>
            <a:r>
              <a:rPr lang="zh-CN" altLang="en-US" sz="2400" dirty="0">
                <a:latin typeface="宋体" pitchFamily="2" charset="-122"/>
                <a:ea typeface="宋体" pitchFamily="2" charset="-122"/>
                <a:sym typeface="+mn-ea"/>
              </a:rPr>
              <a:t>      </a:t>
            </a:r>
            <a:r>
              <a:rPr lang="zh-CN" altLang="en-US" sz="2400" dirty="0" smtClean="0">
                <a:latin typeface="宋体" pitchFamily="2" charset="-122"/>
                <a:ea typeface="宋体" pitchFamily="2" charset="-122"/>
                <a:sym typeface="+mn-ea"/>
              </a:rPr>
              <a:t>∴∠</a:t>
            </a:r>
            <a:r>
              <a:rPr lang="zh-CN" altLang="en-US" sz="2400" dirty="0">
                <a:latin typeface="宋体" pitchFamily="2" charset="-122"/>
                <a:ea typeface="宋体" pitchFamily="2" charset="-122"/>
                <a:sym typeface="+mn-ea"/>
              </a:rPr>
              <a:t>1=∠</a:t>
            </a:r>
            <a:r>
              <a:rPr lang="zh-CN" altLang="en-US" sz="2400" dirty="0" smtClean="0">
                <a:latin typeface="宋体" pitchFamily="2" charset="-122"/>
                <a:ea typeface="宋体" pitchFamily="2" charset="-122"/>
                <a:sym typeface="+mn-ea"/>
              </a:rPr>
              <a:t>3（对顶角相等）</a:t>
            </a:r>
            <a:endParaRPr lang="zh-CN" altLang="en-US" sz="2400" noProof="1">
              <a:latin typeface="宋体" pitchFamily="2" charset="-122"/>
              <a:ea typeface="宋体" pitchFamily="2" charset="-122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545911" y="395784"/>
            <a:ext cx="3589361" cy="900753"/>
            <a:chOff x="545911" y="395784"/>
            <a:chExt cx="3589361" cy="900753"/>
          </a:xfrm>
        </p:grpSpPr>
        <p:sp>
          <p:nvSpPr>
            <p:cNvPr id="53" name="椭圆 52"/>
            <p:cNvSpPr/>
            <p:nvPr/>
          </p:nvSpPr>
          <p:spPr>
            <a:xfrm>
              <a:off x="545911" y="395784"/>
              <a:ext cx="3589361" cy="900753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文本框 6151"/>
            <p:cNvSpPr txBox="1">
              <a:spLocks noChangeArrowheads="1"/>
            </p:cNvSpPr>
            <p:nvPr/>
          </p:nvSpPr>
          <p:spPr bwMode="auto">
            <a:xfrm>
              <a:off x="1188527" y="589010"/>
              <a:ext cx="2339102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accent2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  <a:sym typeface="宋体" pitchFamily="2" charset="-122"/>
                </a:rPr>
                <a:t>对</a:t>
              </a:r>
              <a:r>
                <a:rPr lang="zh-CN" altLang="en-US" sz="2800" b="1" dirty="0">
                  <a:solidFill>
                    <a:schemeClr val="accent2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  <a:sym typeface="宋体" pitchFamily="2" charset="-122"/>
                </a:rPr>
                <a:t>顶角</a:t>
              </a:r>
              <a:r>
                <a:rPr lang="zh-CN" altLang="en-US" sz="2800" b="1" dirty="0" smtClean="0">
                  <a:solidFill>
                    <a:schemeClr val="accent2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  <a:sym typeface="宋体" pitchFamily="2" charset="-122"/>
                </a:rPr>
                <a:t>的性质</a:t>
              </a:r>
              <a:endParaRPr lang="zh-CN" altLang="en-US" sz="2800" b="1" dirty="0">
                <a:solidFill>
                  <a:schemeClr val="accent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endParaRPr>
            </a:p>
          </p:txBody>
        </p:sp>
      </p:grpSp>
      <p:sp>
        <p:nvSpPr>
          <p:cNvPr id="55" name="矩形 54"/>
          <p:cNvSpPr/>
          <p:nvPr/>
        </p:nvSpPr>
        <p:spPr>
          <a:xfrm>
            <a:off x="607746" y="2548298"/>
            <a:ext cx="1107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008080"/>
                </a:solidFill>
                <a:latin typeface="微软雅黑" pitchFamily="34" charset="-122"/>
                <a:ea typeface="微软雅黑" pitchFamily="34" charset="-122"/>
              </a:rPr>
              <a:t>猜想：</a:t>
            </a:r>
            <a:endParaRPr lang="zh-CN" altLang="en-US" sz="2400" b="1" dirty="0">
              <a:solidFill>
                <a:srgbClr val="00808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637731" y="2511188"/>
            <a:ext cx="2060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accent2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对顶角相等</a:t>
            </a:r>
            <a:endParaRPr lang="zh-CN" altLang="en-US" sz="2400" b="1" dirty="0">
              <a:solidFill>
                <a:schemeClr val="accent2">
                  <a:lumMod val="75000"/>
                </a:schemeClr>
              </a:solidFill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3603009" y="2320119"/>
            <a:ext cx="2047164" cy="382980"/>
            <a:chOff x="3603009" y="2320119"/>
            <a:chExt cx="2047164" cy="382980"/>
          </a:xfrm>
        </p:grpSpPr>
        <p:sp>
          <p:nvSpPr>
            <p:cNvPr id="50" name="圆角矩形标注 49"/>
            <p:cNvSpPr/>
            <p:nvPr/>
          </p:nvSpPr>
          <p:spPr>
            <a:xfrm>
              <a:off x="3603009" y="2320119"/>
              <a:ext cx="2047164" cy="368490"/>
            </a:xfrm>
            <a:prstGeom prst="wedgeRoundRectCallout">
              <a:avLst>
                <a:gd name="adj1" fmla="val -71627"/>
                <a:gd name="adj2" fmla="val 103242"/>
                <a:gd name="adj3" fmla="val 16667"/>
              </a:avLst>
            </a:prstGeom>
            <a:solidFill>
              <a:srgbClr val="A4D6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780429" y="2333767"/>
              <a:ext cx="170597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/>
                <a:t>对顶角的性质</a:t>
              </a:r>
              <a:endParaRPr lang="zh-CN" altLang="en-US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2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2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2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1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11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89" grpId="0"/>
      <p:bldP spid="11315" grpId="0"/>
      <p:bldP spid="11316" grpId="0"/>
      <p:bldP spid="6" grpId="0"/>
      <p:bldP spid="7" grpId="0"/>
      <p:bldP spid="8" grpId="0"/>
      <p:bldP spid="13" grpId="0" animBg="1"/>
      <p:bldP spid="55" grpId="0"/>
      <p:bldP spid="5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47" name="Text Box 35"/>
          <p:cNvSpPr txBox="1">
            <a:spLocks noChangeArrowheads="1"/>
          </p:cNvSpPr>
          <p:nvPr/>
        </p:nvSpPr>
        <p:spPr bwMode="auto">
          <a:xfrm>
            <a:off x="1141885" y="3042876"/>
            <a:ext cx="922600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∴∠2=180°－∠</a:t>
            </a:r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1=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180°-40°=</a:t>
            </a:r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140°（邻补角的定义）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,</a:t>
            </a:r>
            <a:endParaRPr lang="en-US" altLang="zh-CN" sz="2800" b="1" dirty="0">
              <a:solidFill>
                <a:schemeClr val="accent2">
                  <a:lumMod val="75000"/>
                </a:schemeClr>
              </a:solidFill>
              <a:latin typeface="宋体" pitchFamily="2" charset="-122"/>
              <a:ea typeface="宋体" pitchFamily="2" charset="-122"/>
            </a:endParaRPr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6120707" y="1233686"/>
            <a:ext cx="3464288" cy="1909288"/>
            <a:chOff x="0" y="0"/>
            <a:chExt cx="1784" cy="1224"/>
          </a:xfrm>
        </p:grpSpPr>
        <p:sp>
          <p:nvSpPr>
            <p:cNvPr id="10258" name="Line 18"/>
            <p:cNvSpPr>
              <a:spLocks noChangeShapeType="1"/>
            </p:cNvSpPr>
            <p:nvPr/>
          </p:nvSpPr>
          <p:spPr bwMode="auto">
            <a:xfrm>
              <a:off x="0" y="725"/>
              <a:ext cx="1784" cy="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59" name="Line 19"/>
            <p:cNvSpPr>
              <a:spLocks noChangeShapeType="1"/>
            </p:cNvSpPr>
            <p:nvPr/>
          </p:nvSpPr>
          <p:spPr bwMode="auto">
            <a:xfrm>
              <a:off x="136" y="272"/>
              <a:ext cx="1542" cy="952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0" name="Text Box 20"/>
            <p:cNvSpPr txBox="1">
              <a:spLocks noChangeArrowheads="1"/>
            </p:cNvSpPr>
            <p:nvPr/>
          </p:nvSpPr>
          <p:spPr bwMode="auto">
            <a:xfrm>
              <a:off x="0" y="635"/>
              <a:ext cx="196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3600" b="1" i="1" dirty="0">
                  <a:solidFill>
                    <a:srgbClr val="660066"/>
                  </a:solidFill>
                  <a:latin typeface="Times New Roman" pitchFamily="18" charset="0"/>
                  <a:ea typeface="黑体" pitchFamily="49" charset="-122"/>
                </a:rPr>
                <a:t>a</a:t>
              </a:r>
            </a:p>
          </p:txBody>
        </p:sp>
        <p:sp>
          <p:nvSpPr>
            <p:cNvPr id="10261" name="Text Box 21"/>
            <p:cNvSpPr txBox="1">
              <a:spLocks noChangeArrowheads="1"/>
            </p:cNvSpPr>
            <p:nvPr/>
          </p:nvSpPr>
          <p:spPr bwMode="auto">
            <a:xfrm>
              <a:off x="136" y="0"/>
              <a:ext cx="196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3600" b="1" i="1" dirty="0">
                  <a:solidFill>
                    <a:srgbClr val="660066"/>
                  </a:solidFill>
                  <a:latin typeface="Times New Roman" pitchFamily="18" charset="0"/>
                  <a:ea typeface="黑体" pitchFamily="49" charset="-122"/>
                </a:rPr>
                <a:t>b</a:t>
              </a:r>
            </a:p>
          </p:txBody>
        </p:sp>
        <p:sp>
          <p:nvSpPr>
            <p:cNvPr id="10262" name="Text Box 22"/>
            <p:cNvSpPr txBox="1">
              <a:spLocks noChangeArrowheads="1"/>
            </p:cNvSpPr>
            <p:nvPr/>
          </p:nvSpPr>
          <p:spPr bwMode="auto">
            <a:xfrm>
              <a:off x="1157" y="671"/>
              <a:ext cx="2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800" b="1" dirty="0">
                  <a:solidFill>
                    <a:srgbClr val="660066"/>
                  </a:solidFill>
                  <a:latin typeface="华文中宋" pitchFamily="2" charset="-122"/>
                  <a:ea typeface="黑体" pitchFamily="49" charset="-122"/>
                </a:rPr>
                <a:t>）</a:t>
              </a:r>
            </a:p>
          </p:txBody>
        </p:sp>
        <p:sp>
          <p:nvSpPr>
            <p:cNvPr id="10263" name="Text Box 23"/>
            <p:cNvSpPr txBox="1">
              <a:spLocks noChangeArrowheads="1"/>
            </p:cNvSpPr>
            <p:nvPr/>
          </p:nvSpPr>
          <p:spPr bwMode="auto">
            <a:xfrm>
              <a:off x="281" y="451"/>
              <a:ext cx="2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800" b="1">
                  <a:solidFill>
                    <a:srgbClr val="660066"/>
                  </a:solidFill>
                  <a:latin typeface="华文中宋" pitchFamily="2" charset="-122"/>
                  <a:ea typeface="黑体" pitchFamily="49" charset="-122"/>
                </a:rPr>
                <a:t>（</a:t>
              </a:r>
            </a:p>
          </p:txBody>
        </p:sp>
        <p:sp>
          <p:nvSpPr>
            <p:cNvPr id="10264" name="Text Box 24"/>
            <p:cNvSpPr txBox="1">
              <a:spLocks noChangeArrowheads="1"/>
            </p:cNvSpPr>
            <p:nvPr/>
          </p:nvSpPr>
          <p:spPr bwMode="auto">
            <a:xfrm>
              <a:off x="209" y="390"/>
              <a:ext cx="196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36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</a:p>
          </p:txBody>
        </p:sp>
        <p:sp>
          <p:nvSpPr>
            <p:cNvPr id="10265" name="Text Box 25"/>
            <p:cNvSpPr txBox="1">
              <a:spLocks noChangeArrowheads="1"/>
            </p:cNvSpPr>
            <p:nvPr/>
          </p:nvSpPr>
          <p:spPr bwMode="auto">
            <a:xfrm>
              <a:off x="1304" y="671"/>
              <a:ext cx="196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360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3</a:t>
              </a:r>
            </a:p>
          </p:txBody>
        </p:sp>
        <p:sp>
          <p:nvSpPr>
            <p:cNvPr id="10266" name="Text Box 26"/>
            <p:cNvSpPr txBox="1">
              <a:spLocks noChangeArrowheads="1"/>
            </p:cNvSpPr>
            <p:nvPr/>
          </p:nvSpPr>
          <p:spPr bwMode="auto">
            <a:xfrm>
              <a:off x="635" y="771"/>
              <a:ext cx="196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360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4</a:t>
              </a:r>
            </a:p>
          </p:txBody>
        </p:sp>
        <p:sp>
          <p:nvSpPr>
            <p:cNvPr id="10267" name="Text Box 27"/>
            <p:cNvSpPr txBox="1">
              <a:spLocks noChangeArrowheads="1"/>
            </p:cNvSpPr>
            <p:nvPr/>
          </p:nvSpPr>
          <p:spPr bwMode="auto">
            <a:xfrm>
              <a:off x="789" y="254"/>
              <a:ext cx="295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360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2</a:t>
              </a:r>
            </a:p>
          </p:txBody>
        </p:sp>
        <p:sp>
          <p:nvSpPr>
            <p:cNvPr id="10268" name="Text Box 28"/>
            <p:cNvSpPr txBox="1">
              <a:spLocks noChangeArrowheads="1"/>
            </p:cNvSpPr>
            <p:nvPr/>
          </p:nvSpPr>
          <p:spPr bwMode="auto">
            <a:xfrm>
              <a:off x="748" y="654"/>
              <a:ext cx="349" cy="3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eaVert" wrap="none">
              <a:spAutoFit/>
            </a:bodyPr>
            <a:lstStyle/>
            <a:p>
              <a:pPr eaLnBrk="0" hangingPunct="0"/>
              <a:r>
                <a:rPr lang="zh-CN" altLang="en-US" sz="3600" b="1" i="1">
                  <a:solidFill>
                    <a:srgbClr val="660066"/>
                  </a:solidFill>
                  <a:ea typeface="黑体" pitchFamily="49" charset="-122"/>
                </a:rPr>
                <a:t>）</a:t>
              </a:r>
            </a:p>
          </p:txBody>
        </p:sp>
        <p:sp>
          <p:nvSpPr>
            <p:cNvPr id="10269" name="Text Box 29"/>
            <p:cNvSpPr txBox="1">
              <a:spLocks noChangeArrowheads="1"/>
            </p:cNvSpPr>
            <p:nvPr/>
          </p:nvSpPr>
          <p:spPr bwMode="auto">
            <a:xfrm>
              <a:off x="747" y="366"/>
              <a:ext cx="349" cy="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eaVert">
              <a:spAutoFit/>
            </a:bodyPr>
            <a:lstStyle/>
            <a:p>
              <a:pPr eaLnBrk="0" hangingPunct="0"/>
              <a:r>
                <a:rPr lang="zh-CN" altLang="en-US" sz="3600" b="1" i="1" dirty="0">
                  <a:solidFill>
                    <a:srgbClr val="660066"/>
                  </a:solidFill>
                  <a:ea typeface="黑体" pitchFamily="49" charset="-122"/>
                </a:rPr>
                <a:t>（</a:t>
              </a:r>
            </a:p>
          </p:txBody>
        </p:sp>
      </p:grpSp>
      <p:sp>
        <p:nvSpPr>
          <p:cNvPr id="10244" name="Rectangle 30"/>
          <p:cNvSpPr>
            <a:spLocks noChangeArrowheads="1"/>
          </p:cNvSpPr>
          <p:nvPr/>
        </p:nvSpPr>
        <p:spPr bwMode="auto">
          <a:xfrm>
            <a:off x="254096" y="829790"/>
            <a:ext cx="1151043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2800" b="1" dirty="0" smtClean="0">
                <a:solidFill>
                  <a:srgbClr val="008080"/>
                </a:solidFill>
                <a:latin typeface="微软雅黑" pitchFamily="34" charset="-122"/>
                <a:ea typeface="微软雅黑" pitchFamily="34" charset="-122"/>
              </a:rPr>
              <a:t>例</a:t>
            </a:r>
            <a:r>
              <a:rPr lang="zh-CN" altLang="en-US" sz="2800" dirty="0" smtClean="0">
                <a:solidFill>
                  <a:srgbClr val="008080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直线</a:t>
            </a:r>
            <a:r>
              <a:rPr lang="zh-CN" altLang="en-US" sz="2800" b="1" i="1" dirty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a</a:t>
            </a:r>
            <a:r>
              <a:rPr lang="en-US" altLang="zh-CN" sz="2800" b="1" i="1" dirty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,</a:t>
            </a:r>
            <a:r>
              <a:rPr lang="zh-CN" altLang="en-US" sz="2800" b="1" i="1" dirty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b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相交,∠1=40°,求 ∠2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∠3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∠4的度数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.</a:t>
            </a:r>
          </a:p>
        </p:txBody>
      </p:sp>
      <p:sp>
        <p:nvSpPr>
          <p:cNvPr id="13343" name="Text Box 31"/>
          <p:cNvSpPr txBox="1">
            <a:spLocks noChangeArrowheads="1"/>
          </p:cNvSpPr>
          <p:nvPr/>
        </p:nvSpPr>
        <p:spPr bwMode="auto">
          <a:xfrm>
            <a:off x="382139" y="1584516"/>
            <a:ext cx="532262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解：∵∠</a:t>
            </a:r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3=∠</a:t>
            </a:r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1（对顶角相等）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,</a:t>
            </a:r>
            <a:endParaRPr lang="en-US" altLang="zh-CN" sz="2800" b="1" dirty="0">
              <a:solidFill>
                <a:schemeClr val="accent2">
                  <a:lumMod val="75000"/>
                </a:schemeClr>
              </a:solidFill>
              <a:latin typeface="宋体" pitchFamily="2" charset="-122"/>
              <a:ea typeface="宋体" pitchFamily="2" charset="-122"/>
              <a:cs typeface="Times New Roman" pitchFamily="18" charset="0"/>
            </a:endParaRPr>
          </a:p>
        </p:txBody>
      </p:sp>
      <p:sp>
        <p:nvSpPr>
          <p:cNvPr id="13344" name="Text Box 32"/>
          <p:cNvSpPr txBox="1">
            <a:spLocks noChangeArrowheads="1"/>
          </p:cNvSpPr>
          <p:nvPr/>
        </p:nvSpPr>
        <p:spPr bwMode="auto">
          <a:xfrm>
            <a:off x="1499168" y="2033303"/>
            <a:ext cx="33867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∠1=40</a:t>
            </a:r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°（已知）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  </a:t>
            </a:r>
          </a:p>
        </p:txBody>
      </p:sp>
      <p:sp>
        <p:nvSpPr>
          <p:cNvPr id="13345" name="Text Box 33"/>
          <p:cNvSpPr txBox="1">
            <a:spLocks noChangeArrowheads="1"/>
          </p:cNvSpPr>
          <p:nvPr/>
        </p:nvSpPr>
        <p:spPr bwMode="auto">
          <a:xfrm>
            <a:off x="1136618" y="2465815"/>
            <a:ext cx="454084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∴∠3=40</a:t>
            </a:r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°（等量代换）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,</a:t>
            </a:r>
            <a:endParaRPr lang="en-US" altLang="zh-CN" sz="2800" b="1" dirty="0">
              <a:solidFill>
                <a:schemeClr val="accent2">
                  <a:lumMod val="75000"/>
                </a:schemeClr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3348" name="Text Box 36"/>
          <p:cNvSpPr txBox="1">
            <a:spLocks noChangeArrowheads="1"/>
          </p:cNvSpPr>
          <p:nvPr/>
        </p:nvSpPr>
        <p:spPr bwMode="auto">
          <a:xfrm>
            <a:off x="1095756" y="3541861"/>
            <a:ext cx="55622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∴∠4=∠2=140</a:t>
            </a:r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°（对顶角相等）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.</a:t>
            </a:r>
            <a:endParaRPr lang="en-US" altLang="zh-CN" sz="2800" b="1" dirty="0">
              <a:solidFill>
                <a:schemeClr val="accent2">
                  <a:lumMod val="75000"/>
                </a:schemeClr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3349" name="Rectangle 37"/>
          <p:cNvSpPr>
            <a:spLocks noChangeArrowheads="1"/>
          </p:cNvSpPr>
          <p:nvPr/>
        </p:nvSpPr>
        <p:spPr bwMode="auto">
          <a:xfrm>
            <a:off x="527051" y="4195763"/>
            <a:ext cx="11040533" cy="1213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indent="331788" algn="just" eaLnBrk="0" hangingPunct="0">
              <a:lnSpc>
                <a:spcPct val="130000"/>
              </a:lnSpc>
              <a:buFont typeface="Arial" pitchFamily="34" charset="0"/>
              <a:buChar char="•"/>
              <a:tabLst>
                <a:tab pos="2038350" algn="l"/>
                <a:tab pos="4125913" algn="l"/>
              </a:tabLst>
            </a:pP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变式</a:t>
            </a:r>
            <a:r>
              <a:rPr lang="zh-CN" altLang="en-US" sz="2800" dirty="0">
                <a:latin typeface="Times New Roman" pitchFamily="18" charset="0"/>
              </a:rPr>
              <a:t>1：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若</a:t>
            </a:r>
            <a:r>
              <a:rPr lang="zh-CN" altLang="en-US" sz="2800" dirty="0">
                <a:latin typeface="Times New Roman" pitchFamily="18" charset="0"/>
              </a:rPr>
              <a:t>∠2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是</a:t>
            </a:r>
            <a:r>
              <a:rPr lang="zh-CN" altLang="en-US" sz="2800" dirty="0">
                <a:latin typeface="Times New Roman" pitchFamily="18" charset="0"/>
              </a:rPr>
              <a:t>∠1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的</a:t>
            </a:r>
            <a:r>
              <a:rPr lang="zh-CN" altLang="en-US" sz="2800" dirty="0">
                <a:latin typeface="Times New Roman" pitchFamily="18" charset="0"/>
                <a:ea typeface="黑体" pitchFamily="49" charset="-122"/>
              </a:rPr>
              <a:t>3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倍，求</a:t>
            </a:r>
            <a:r>
              <a:rPr lang="zh-CN" altLang="en-US" sz="2800" dirty="0">
                <a:latin typeface="Times New Roman" pitchFamily="18" charset="0"/>
              </a:rPr>
              <a:t>∠3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的度数</a:t>
            </a:r>
            <a:r>
              <a:rPr lang="en-US" altLang="zh-CN" sz="2800" dirty="0">
                <a:latin typeface="黑体" pitchFamily="49" charset="-122"/>
                <a:ea typeface="黑体" pitchFamily="49" charset="-122"/>
              </a:rPr>
              <a:t>.</a:t>
            </a:r>
          </a:p>
          <a:p>
            <a:pPr indent="331788" algn="just" eaLnBrk="0" hangingPunct="0">
              <a:lnSpc>
                <a:spcPct val="130000"/>
              </a:lnSpc>
              <a:buFont typeface="Arial" pitchFamily="34" charset="0"/>
              <a:buChar char="•"/>
              <a:tabLst>
                <a:tab pos="2038350" algn="l"/>
                <a:tab pos="4125913" algn="l"/>
              </a:tabLst>
            </a:pP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变式</a:t>
            </a:r>
            <a:r>
              <a:rPr lang="zh-CN" altLang="en-US" sz="2800" dirty="0">
                <a:latin typeface="Times New Roman" pitchFamily="18" charset="0"/>
              </a:rPr>
              <a:t>2：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若</a:t>
            </a:r>
            <a:r>
              <a:rPr lang="zh-CN" altLang="en-US" sz="2800" dirty="0">
                <a:latin typeface="Times New Roman" pitchFamily="18" charset="0"/>
              </a:rPr>
              <a:t>∠2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-</a:t>
            </a:r>
            <a:r>
              <a:rPr lang="zh-CN" altLang="en-US" sz="2800" dirty="0">
                <a:latin typeface="Times New Roman" pitchFamily="18" charset="0"/>
              </a:rPr>
              <a:t>∠1=40°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，求</a:t>
            </a:r>
            <a:r>
              <a:rPr lang="zh-CN" altLang="en-US" sz="2800" dirty="0">
                <a:latin typeface="Times New Roman" pitchFamily="18" charset="0"/>
              </a:rPr>
              <a:t>∠4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的度数</a:t>
            </a:r>
            <a:r>
              <a:rPr lang="en-US" altLang="zh-CN" sz="2800" dirty="0">
                <a:latin typeface="黑体" pitchFamily="49" charset="-122"/>
                <a:ea typeface="黑体" pitchFamily="49" charset="-122"/>
              </a:rPr>
              <a:t>.</a:t>
            </a:r>
          </a:p>
        </p:txBody>
      </p:sp>
      <p:sp>
        <p:nvSpPr>
          <p:cNvPr id="7" name="流程图: 可选过程 6"/>
          <p:cNvSpPr/>
          <p:nvPr/>
        </p:nvSpPr>
        <p:spPr>
          <a:xfrm>
            <a:off x="1073151" y="5566723"/>
            <a:ext cx="10352616" cy="635000"/>
          </a:xfrm>
          <a:prstGeom prst="flowChartAlternateProces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defRPr/>
            </a:pPr>
            <a:r>
              <a:rPr lang="en-US" altLang="zh-CN" sz="2800" noProof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宋体" panose="02010600030101010101" pitchFamily="2" charset="-122"/>
              </a:rPr>
              <a:t>     </a:t>
            </a:r>
            <a:r>
              <a:rPr lang="zh-CN" altLang="zh-CN" sz="2800" noProof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宋体" panose="02010600030101010101" pitchFamily="2" charset="-122"/>
              </a:rPr>
              <a:t>掌握邻补角和对顶角的性质是解题的关键</a:t>
            </a:r>
            <a:r>
              <a:rPr lang="zh-CN" altLang="en-US" sz="2800" noProof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!</a:t>
            </a:r>
          </a:p>
        </p:txBody>
      </p:sp>
      <p:grpSp>
        <p:nvGrpSpPr>
          <p:cNvPr id="3" name="组合 38"/>
          <p:cNvGrpSpPr>
            <a:grpSpLocks/>
          </p:cNvGrpSpPr>
          <p:nvPr/>
        </p:nvGrpSpPr>
        <p:grpSpPr bwMode="auto">
          <a:xfrm>
            <a:off x="1034924" y="5566722"/>
            <a:ext cx="1117600" cy="635000"/>
            <a:chOff x="611560" y="5301208"/>
            <a:chExt cx="727974" cy="648072"/>
          </a:xfrm>
        </p:grpSpPr>
        <p:grpSp>
          <p:nvGrpSpPr>
            <p:cNvPr id="4" name="组合 35"/>
            <p:cNvGrpSpPr>
              <a:grpSpLocks/>
            </p:cNvGrpSpPr>
            <p:nvPr/>
          </p:nvGrpSpPr>
          <p:grpSpPr bwMode="auto">
            <a:xfrm>
              <a:off x="611560" y="5301208"/>
              <a:ext cx="648072" cy="648072"/>
              <a:chOff x="467544" y="5318792"/>
              <a:chExt cx="648072" cy="648072"/>
            </a:xfrm>
          </p:grpSpPr>
          <p:sp>
            <p:nvSpPr>
              <p:cNvPr id="10256" name="椭圆 56"/>
              <p:cNvSpPr>
                <a:spLocks noChangeArrowheads="1"/>
              </p:cNvSpPr>
              <p:nvPr/>
            </p:nvSpPr>
            <p:spPr bwMode="auto">
              <a:xfrm>
                <a:off x="467544" y="5318792"/>
                <a:ext cx="648072" cy="648072"/>
              </a:xfrm>
              <a:prstGeom prst="ellipse">
                <a:avLst/>
              </a:prstGeom>
              <a:solidFill>
                <a:srgbClr val="00009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57" name="椭圆 57"/>
              <p:cNvSpPr>
                <a:spLocks noChangeArrowheads="1"/>
              </p:cNvSpPr>
              <p:nvPr/>
            </p:nvSpPr>
            <p:spPr bwMode="auto">
              <a:xfrm>
                <a:off x="539552" y="5318792"/>
                <a:ext cx="504056" cy="504056"/>
              </a:xfrm>
              <a:prstGeom prst="ellipse">
                <a:avLst/>
              </a:prstGeom>
              <a:solidFill>
                <a:srgbClr val="0070C0">
                  <a:alpha val="63136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0255" name="TextBox 9"/>
            <p:cNvSpPr txBox="1">
              <a:spLocks noChangeArrowheads="1"/>
            </p:cNvSpPr>
            <p:nvPr/>
          </p:nvSpPr>
          <p:spPr bwMode="auto">
            <a:xfrm>
              <a:off x="641907" y="5364589"/>
              <a:ext cx="697627" cy="4083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000" b="1">
                  <a:solidFill>
                    <a:srgbClr val="FFFFE9"/>
                  </a:solidFill>
                  <a:latin typeface="微软雅黑" pitchFamily="34" charset="-122"/>
                  <a:ea typeface="微软雅黑" pitchFamily="34" charset="-122"/>
                </a:rPr>
                <a:t>方法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686910" y="351431"/>
            <a:ext cx="3955467" cy="2453640"/>
            <a:chOff x="864526" y="2057400"/>
            <a:chExt cx="3955467" cy="2453640"/>
          </a:xfrm>
        </p:grpSpPr>
        <p:sp>
          <p:nvSpPr>
            <p:cNvPr id="31" name="椭圆 30"/>
            <p:cNvSpPr/>
            <p:nvPr/>
          </p:nvSpPr>
          <p:spPr>
            <a:xfrm>
              <a:off x="3276495" y="3718455"/>
              <a:ext cx="792585" cy="792585"/>
            </a:xfrm>
            <a:prstGeom prst="ellipse">
              <a:avLst/>
            </a:prstGeom>
            <a:solidFill>
              <a:srgbClr val="6C92C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32" name="组合 6"/>
            <p:cNvGrpSpPr/>
            <p:nvPr/>
          </p:nvGrpSpPr>
          <p:grpSpPr>
            <a:xfrm>
              <a:off x="864526" y="2057400"/>
              <a:ext cx="3955467" cy="2453640"/>
              <a:chOff x="864526" y="2057400"/>
              <a:chExt cx="3955467" cy="2453640"/>
            </a:xfrm>
          </p:grpSpPr>
          <p:sp>
            <p:nvSpPr>
              <p:cNvPr id="33" name="椭圆 3"/>
              <p:cNvSpPr/>
              <p:nvPr/>
            </p:nvSpPr>
            <p:spPr>
              <a:xfrm>
                <a:off x="1574497" y="2057400"/>
                <a:ext cx="2453640" cy="2453640"/>
              </a:xfrm>
              <a:prstGeom prst="ellipse">
                <a:avLst/>
              </a:prstGeom>
              <a:solidFill>
                <a:srgbClr val="48A2A0">
                  <a:alpha val="7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4" name="MH_Others_1"/>
              <p:cNvSpPr txBox="1"/>
              <p:nvPr>
                <p:custDataLst>
                  <p:tags r:id="rId1"/>
                </p:custDataLst>
              </p:nvPr>
            </p:nvSpPr>
            <p:spPr>
              <a:xfrm>
                <a:off x="864526" y="2860251"/>
                <a:ext cx="3955467" cy="847938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zh-CN" altLang="en-US" sz="44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ea"/>
                    <a:sym typeface="+mn-lt"/>
                  </a:rPr>
                  <a:t>例题讲解</a:t>
                </a:r>
                <a:endParaRPr lang="zh-CN" altLang="en-US" sz="4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endParaRPr>
              </a:p>
            </p:txBody>
          </p:sp>
        </p:grpSp>
      </p:grpSp>
      <p:sp>
        <p:nvSpPr>
          <p:cNvPr id="35" name="TextBox 34"/>
          <p:cNvSpPr txBox="1"/>
          <p:nvPr/>
        </p:nvSpPr>
        <p:spPr>
          <a:xfrm>
            <a:off x="7451676" y="4271749"/>
            <a:ext cx="2019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3=45°</a:t>
            </a:r>
            <a:endParaRPr lang="zh-CN" altLang="en-US" sz="2800" b="1" dirty="0" smtClean="0">
              <a:solidFill>
                <a:schemeClr val="accent2">
                  <a:lumMod val="75000"/>
                </a:schemeClr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153700" y="4751695"/>
            <a:ext cx="2019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4=110°</a:t>
            </a:r>
            <a:endParaRPr lang="zh-CN" altLang="en-US" sz="2800" b="1" dirty="0" smtClean="0">
              <a:solidFill>
                <a:schemeClr val="accent2">
                  <a:lumMod val="75000"/>
                </a:schemeClr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"/>
                                        <p:tgtEl>
                                          <p:spTgt spid="13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300"/>
                                        <p:tgtEl>
                                          <p:spTgt spid="133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47" grpId="0"/>
      <p:bldP spid="13343" grpId="0"/>
      <p:bldP spid="13344" grpId="0"/>
      <p:bldP spid="13345" grpId="0"/>
      <p:bldP spid="13348" grpId="0"/>
      <p:bldP spid="13349" grpId="0" build="p"/>
      <p:bldP spid="7" grpId="0" bldLvl="0" animBg="1"/>
      <p:bldP spid="35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/>
          <p:cNvGrpSpPr/>
          <p:nvPr/>
        </p:nvGrpSpPr>
        <p:grpSpPr>
          <a:xfrm>
            <a:off x="8696007" y="324136"/>
            <a:ext cx="3955467" cy="2453640"/>
            <a:chOff x="864526" y="2057400"/>
            <a:chExt cx="3955467" cy="2453640"/>
          </a:xfrm>
        </p:grpSpPr>
        <p:sp>
          <p:nvSpPr>
            <p:cNvPr id="53" name="椭圆 52"/>
            <p:cNvSpPr/>
            <p:nvPr/>
          </p:nvSpPr>
          <p:spPr>
            <a:xfrm>
              <a:off x="3276495" y="3718455"/>
              <a:ext cx="792585" cy="792585"/>
            </a:xfrm>
            <a:prstGeom prst="ellipse">
              <a:avLst/>
            </a:prstGeom>
            <a:solidFill>
              <a:srgbClr val="6C92C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54" name="组合 6"/>
            <p:cNvGrpSpPr/>
            <p:nvPr/>
          </p:nvGrpSpPr>
          <p:grpSpPr>
            <a:xfrm>
              <a:off x="864526" y="2057400"/>
              <a:ext cx="3955467" cy="2453640"/>
              <a:chOff x="864526" y="2057400"/>
              <a:chExt cx="3955467" cy="2453640"/>
            </a:xfrm>
          </p:grpSpPr>
          <p:sp>
            <p:nvSpPr>
              <p:cNvPr id="55" name="椭圆 3"/>
              <p:cNvSpPr/>
              <p:nvPr/>
            </p:nvSpPr>
            <p:spPr>
              <a:xfrm>
                <a:off x="1574497" y="2057400"/>
                <a:ext cx="2453640" cy="2453640"/>
              </a:xfrm>
              <a:prstGeom prst="ellipse">
                <a:avLst/>
              </a:prstGeom>
              <a:solidFill>
                <a:srgbClr val="48A2A0">
                  <a:alpha val="7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6" name="MH_Others_1"/>
              <p:cNvSpPr txBox="1"/>
              <p:nvPr>
                <p:custDataLst>
                  <p:tags r:id="rId1"/>
                </p:custDataLst>
              </p:nvPr>
            </p:nvSpPr>
            <p:spPr>
              <a:xfrm>
                <a:off x="864526" y="2860251"/>
                <a:ext cx="3955467" cy="847938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zh-CN" altLang="en-US" sz="44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ea"/>
                    <a:sym typeface="+mn-lt"/>
                  </a:rPr>
                  <a:t>课堂练习</a:t>
                </a:r>
                <a:endParaRPr lang="zh-CN" altLang="en-US" sz="4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endParaRPr>
              </a:p>
            </p:txBody>
          </p:sp>
        </p:grpSp>
      </p:grpSp>
      <p:sp>
        <p:nvSpPr>
          <p:cNvPr id="9218" name="Text Box 19"/>
          <p:cNvSpPr txBox="1">
            <a:spLocks noChangeArrowheads="1"/>
          </p:cNvSpPr>
          <p:nvPr/>
        </p:nvSpPr>
        <p:spPr bwMode="auto">
          <a:xfrm rot="3017552">
            <a:off x="8247792" y="1600039"/>
            <a:ext cx="615553" cy="92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10800000" vert="eaVert" wrap="none">
            <a:spAutoFit/>
          </a:bodyPr>
          <a:lstStyle/>
          <a:p>
            <a:pPr eaLnBrk="0" hangingPunct="0"/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9219" name="Text Box 20"/>
          <p:cNvSpPr txBox="1">
            <a:spLocks noChangeArrowheads="1"/>
          </p:cNvSpPr>
          <p:nvPr/>
        </p:nvSpPr>
        <p:spPr bwMode="auto">
          <a:xfrm>
            <a:off x="520700" y="1195389"/>
            <a:ext cx="10820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2800" dirty="0">
                <a:latin typeface="宋体" pitchFamily="2" charset="-122"/>
                <a:ea typeface="宋体" pitchFamily="2" charset="-122"/>
              </a:rPr>
              <a:t>1</a:t>
            </a:r>
            <a:r>
              <a:rPr lang="en-US" altLang="zh-CN" sz="2800" dirty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en-US" sz="2800" dirty="0">
                <a:latin typeface="宋体" pitchFamily="2" charset="-122"/>
                <a:ea typeface="宋体" pitchFamily="2" charset="-122"/>
              </a:rPr>
              <a:t>下列各图中， ∠1 ，∠2是对顶角吗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？为什么？</a:t>
            </a:r>
            <a:endParaRPr lang="zh-CN" altLang="en-US" sz="2800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220" name="Line 21"/>
          <p:cNvSpPr>
            <a:spLocks noChangeShapeType="1"/>
          </p:cNvSpPr>
          <p:nvPr/>
        </p:nvSpPr>
        <p:spPr bwMode="auto">
          <a:xfrm>
            <a:off x="406400" y="2779713"/>
            <a:ext cx="30480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21" name="Line 22"/>
          <p:cNvSpPr>
            <a:spLocks noChangeShapeType="1"/>
          </p:cNvSpPr>
          <p:nvPr/>
        </p:nvSpPr>
        <p:spPr bwMode="auto">
          <a:xfrm flipH="1" flipV="1">
            <a:off x="1016000" y="1789113"/>
            <a:ext cx="1117600" cy="990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22" name="Line 23"/>
          <p:cNvSpPr>
            <a:spLocks noChangeShapeType="1"/>
          </p:cNvSpPr>
          <p:nvPr/>
        </p:nvSpPr>
        <p:spPr bwMode="auto">
          <a:xfrm>
            <a:off x="2133601" y="2779714"/>
            <a:ext cx="302684" cy="9366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23" name="Line 24"/>
          <p:cNvSpPr>
            <a:spLocks noChangeShapeType="1"/>
          </p:cNvSpPr>
          <p:nvPr/>
        </p:nvSpPr>
        <p:spPr bwMode="auto">
          <a:xfrm>
            <a:off x="3860800" y="2779713"/>
            <a:ext cx="31496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24" name="Line 25"/>
          <p:cNvSpPr>
            <a:spLocks noChangeShapeType="1"/>
          </p:cNvSpPr>
          <p:nvPr/>
        </p:nvSpPr>
        <p:spPr bwMode="auto">
          <a:xfrm>
            <a:off x="7721600" y="2779713"/>
            <a:ext cx="2844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25" name="Line 26"/>
          <p:cNvSpPr>
            <a:spLocks noChangeShapeType="1"/>
          </p:cNvSpPr>
          <p:nvPr/>
        </p:nvSpPr>
        <p:spPr bwMode="auto">
          <a:xfrm flipH="1" flipV="1">
            <a:off x="8026400" y="1941513"/>
            <a:ext cx="1016000" cy="838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26" name="Line 27"/>
          <p:cNvSpPr>
            <a:spLocks noChangeShapeType="1"/>
          </p:cNvSpPr>
          <p:nvPr/>
        </p:nvSpPr>
        <p:spPr bwMode="auto">
          <a:xfrm flipV="1">
            <a:off x="9048751" y="1854200"/>
            <a:ext cx="812800" cy="914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27" name="Text Box 28"/>
          <p:cNvSpPr txBox="1">
            <a:spLocks noChangeArrowheads="1"/>
          </p:cNvSpPr>
          <p:nvPr/>
        </p:nvSpPr>
        <p:spPr bwMode="auto">
          <a:xfrm>
            <a:off x="1524001" y="2322513"/>
            <a:ext cx="3241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FF0000"/>
                </a:solidFill>
              </a:rPr>
              <a:t>(</a:t>
            </a:r>
          </a:p>
        </p:txBody>
      </p:sp>
      <p:sp>
        <p:nvSpPr>
          <p:cNvPr id="9228" name="Text Box 29"/>
          <p:cNvSpPr txBox="1">
            <a:spLocks noChangeArrowheads="1"/>
          </p:cNvSpPr>
          <p:nvPr/>
        </p:nvSpPr>
        <p:spPr bwMode="auto">
          <a:xfrm rot="840000">
            <a:off x="2133601" y="2698751"/>
            <a:ext cx="41063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9229" name="Text Box 30"/>
          <p:cNvSpPr txBox="1">
            <a:spLocks noChangeArrowheads="1"/>
          </p:cNvSpPr>
          <p:nvPr/>
        </p:nvSpPr>
        <p:spPr bwMode="auto">
          <a:xfrm>
            <a:off x="1219200" y="2246314"/>
            <a:ext cx="508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>
                <a:latin typeface="Times New Roman" pitchFamily="18" charset="0"/>
                <a:ea typeface="楷体_GB2312" pitchFamily="49" charset="-122"/>
              </a:rPr>
              <a:t>1</a:t>
            </a:r>
          </a:p>
        </p:txBody>
      </p:sp>
      <p:sp>
        <p:nvSpPr>
          <p:cNvPr id="9230" name="Text Box 31"/>
          <p:cNvSpPr txBox="1">
            <a:spLocks noChangeArrowheads="1"/>
          </p:cNvSpPr>
          <p:nvPr/>
        </p:nvSpPr>
        <p:spPr bwMode="auto">
          <a:xfrm>
            <a:off x="2286000" y="2668589"/>
            <a:ext cx="508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dirty="0">
                <a:latin typeface="Times New Roman" pitchFamily="18" charset="0"/>
                <a:ea typeface="楷体_GB2312" pitchFamily="49" charset="-122"/>
              </a:rPr>
              <a:t>2</a:t>
            </a:r>
          </a:p>
        </p:txBody>
      </p:sp>
      <p:sp>
        <p:nvSpPr>
          <p:cNvPr id="9231" name="Text Box 32"/>
          <p:cNvSpPr txBox="1">
            <a:spLocks noChangeArrowheads="1"/>
          </p:cNvSpPr>
          <p:nvPr/>
        </p:nvSpPr>
        <p:spPr bwMode="auto">
          <a:xfrm>
            <a:off x="4878917" y="2306638"/>
            <a:ext cx="3241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FF0000"/>
                </a:solidFill>
              </a:rPr>
              <a:t>(</a:t>
            </a:r>
          </a:p>
        </p:txBody>
      </p:sp>
      <p:sp>
        <p:nvSpPr>
          <p:cNvPr id="9232" name="Text Box 33"/>
          <p:cNvSpPr txBox="1">
            <a:spLocks noChangeArrowheads="1"/>
          </p:cNvSpPr>
          <p:nvPr/>
        </p:nvSpPr>
        <p:spPr bwMode="auto">
          <a:xfrm rot="540000">
            <a:off x="5588001" y="2627313"/>
            <a:ext cx="41063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9233" name="Text Box 34"/>
          <p:cNvSpPr txBox="1">
            <a:spLocks noChangeArrowheads="1"/>
          </p:cNvSpPr>
          <p:nvPr/>
        </p:nvSpPr>
        <p:spPr bwMode="auto">
          <a:xfrm>
            <a:off x="4572000" y="2170114"/>
            <a:ext cx="508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>
                <a:latin typeface="Times New Roman" pitchFamily="18" charset="0"/>
                <a:ea typeface="楷体_GB2312" pitchFamily="49" charset="-122"/>
              </a:rPr>
              <a:t>1</a:t>
            </a:r>
          </a:p>
        </p:txBody>
      </p:sp>
      <p:sp>
        <p:nvSpPr>
          <p:cNvPr id="9234" name="Text Box 35"/>
          <p:cNvSpPr txBox="1">
            <a:spLocks noChangeArrowheads="1"/>
          </p:cNvSpPr>
          <p:nvPr/>
        </p:nvSpPr>
        <p:spPr bwMode="auto">
          <a:xfrm>
            <a:off x="5765800" y="2668589"/>
            <a:ext cx="508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>
                <a:latin typeface="Times New Roman" pitchFamily="18" charset="0"/>
                <a:ea typeface="楷体_GB2312" pitchFamily="49" charset="-122"/>
              </a:rPr>
              <a:t>2</a:t>
            </a:r>
          </a:p>
        </p:txBody>
      </p:sp>
      <p:sp>
        <p:nvSpPr>
          <p:cNvPr id="9235" name="Text Box 36"/>
          <p:cNvSpPr txBox="1">
            <a:spLocks noChangeArrowheads="1"/>
          </p:cNvSpPr>
          <p:nvPr/>
        </p:nvSpPr>
        <p:spPr bwMode="auto">
          <a:xfrm>
            <a:off x="8331201" y="2322513"/>
            <a:ext cx="3241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FF0000"/>
                </a:solidFill>
              </a:rPr>
              <a:t>(</a:t>
            </a:r>
          </a:p>
        </p:txBody>
      </p:sp>
      <p:sp>
        <p:nvSpPr>
          <p:cNvPr id="9236" name="Text Box 37"/>
          <p:cNvSpPr txBox="1">
            <a:spLocks noChangeArrowheads="1"/>
          </p:cNvSpPr>
          <p:nvPr/>
        </p:nvSpPr>
        <p:spPr bwMode="auto">
          <a:xfrm>
            <a:off x="9245601" y="2322513"/>
            <a:ext cx="41063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9237" name="Text Box 38"/>
          <p:cNvSpPr txBox="1">
            <a:spLocks noChangeArrowheads="1"/>
          </p:cNvSpPr>
          <p:nvPr/>
        </p:nvSpPr>
        <p:spPr bwMode="auto">
          <a:xfrm>
            <a:off x="9448800" y="2170114"/>
            <a:ext cx="508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>
                <a:latin typeface="Times New Roman" pitchFamily="18" charset="0"/>
                <a:ea typeface="楷体_GB2312" pitchFamily="49" charset="-122"/>
              </a:rPr>
              <a:t>2</a:t>
            </a:r>
          </a:p>
        </p:txBody>
      </p:sp>
      <p:sp>
        <p:nvSpPr>
          <p:cNvPr id="9238" name="Text Box 39"/>
          <p:cNvSpPr txBox="1">
            <a:spLocks noChangeArrowheads="1"/>
          </p:cNvSpPr>
          <p:nvPr/>
        </p:nvSpPr>
        <p:spPr bwMode="auto">
          <a:xfrm>
            <a:off x="8026400" y="2246314"/>
            <a:ext cx="508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>
                <a:latin typeface="Times New Roman" pitchFamily="18" charset="0"/>
                <a:ea typeface="楷体_GB2312" pitchFamily="49" charset="-122"/>
              </a:rPr>
              <a:t>1</a:t>
            </a:r>
          </a:p>
        </p:txBody>
      </p:sp>
      <p:sp>
        <p:nvSpPr>
          <p:cNvPr id="9239" name="Line 40"/>
          <p:cNvSpPr>
            <a:spLocks noChangeShapeType="1"/>
          </p:cNvSpPr>
          <p:nvPr/>
        </p:nvSpPr>
        <p:spPr bwMode="auto">
          <a:xfrm>
            <a:off x="4572000" y="1712913"/>
            <a:ext cx="1625600" cy="1981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77" name="Text Box 41"/>
          <p:cNvSpPr txBox="1">
            <a:spLocks noChangeArrowheads="1"/>
          </p:cNvSpPr>
          <p:nvPr/>
        </p:nvSpPr>
        <p:spPr bwMode="auto">
          <a:xfrm>
            <a:off x="604032" y="3942032"/>
            <a:ext cx="10145183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zh-CN" altLang="en-US" sz="2800" dirty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2800" dirty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en-US" sz="2800" dirty="0">
                <a:latin typeface="宋体" pitchFamily="2" charset="-122"/>
                <a:ea typeface="宋体" pitchFamily="2" charset="-122"/>
              </a:rPr>
              <a:t>下列各图中， ∠1 ，∠2是邻补角吗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？为什么？</a:t>
            </a:r>
            <a:endParaRPr lang="zh-CN" altLang="en-US" sz="2800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241" name="Line 42"/>
          <p:cNvSpPr>
            <a:spLocks noChangeShapeType="1"/>
          </p:cNvSpPr>
          <p:nvPr/>
        </p:nvSpPr>
        <p:spPr bwMode="auto">
          <a:xfrm>
            <a:off x="812800" y="5862638"/>
            <a:ext cx="1672167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42" name="Line 43"/>
          <p:cNvSpPr>
            <a:spLocks noChangeShapeType="1"/>
          </p:cNvSpPr>
          <p:nvPr/>
        </p:nvSpPr>
        <p:spPr bwMode="auto">
          <a:xfrm flipV="1">
            <a:off x="2438401" y="5100639"/>
            <a:ext cx="1056217" cy="76358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43" name="Line 44"/>
          <p:cNvSpPr>
            <a:spLocks noChangeShapeType="1"/>
          </p:cNvSpPr>
          <p:nvPr/>
        </p:nvSpPr>
        <p:spPr bwMode="auto">
          <a:xfrm flipH="1" flipV="1">
            <a:off x="1219200" y="4643438"/>
            <a:ext cx="1219200" cy="1219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44" name="Text Box 45"/>
          <p:cNvSpPr txBox="1">
            <a:spLocks noChangeArrowheads="1"/>
          </p:cNvSpPr>
          <p:nvPr/>
        </p:nvSpPr>
        <p:spPr bwMode="auto">
          <a:xfrm rot="540000">
            <a:off x="1868879" y="5403384"/>
            <a:ext cx="3241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FF0000"/>
                </a:solidFill>
              </a:rPr>
              <a:t>(</a:t>
            </a:r>
          </a:p>
        </p:txBody>
      </p:sp>
      <p:sp>
        <p:nvSpPr>
          <p:cNvPr id="9245" name="Text Box 46"/>
          <p:cNvSpPr txBox="1">
            <a:spLocks noChangeArrowheads="1"/>
          </p:cNvSpPr>
          <p:nvPr/>
        </p:nvSpPr>
        <p:spPr bwMode="auto">
          <a:xfrm>
            <a:off x="1524000" y="5253039"/>
            <a:ext cx="508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>
                <a:latin typeface="Times New Roman" pitchFamily="18" charset="0"/>
                <a:ea typeface="楷体_GB2312" pitchFamily="49" charset="-122"/>
              </a:rPr>
              <a:t>1</a:t>
            </a:r>
          </a:p>
        </p:txBody>
      </p:sp>
      <p:sp>
        <p:nvSpPr>
          <p:cNvPr id="9246" name="Text Box 47"/>
          <p:cNvSpPr txBox="1">
            <a:spLocks noChangeArrowheads="1"/>
          </p:cNvSpPr>
          <p:nvPr/>
        </p:nvSpPr>
        <p:spPr bwMode="auto">
          <a:xfrm>
            <a:off x="2089362" y="5239060"/>
            <a:ext cx="738664" cy="54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 eaLnBrk="0" hangingPunct="0"/>
            <a:r>
              <a:rPr lang="zh-CN" altLang="en-US" sz="3600" b="1" dirty="0">
                <a:solidFill>
                  <a:srgbClr val="FF0000"/>
                </a:solidFill>
                <a:ea typeface="华文中宋" pitchFamily="2" charset="-122"/>
              </a:rPr>
              <a:t>（</a:t>
            </a:r>
          </a:p>
        </p:txBody>
      </p:sp>
      <p:sp>
        <p:nvSpPr>
          <p:cNvPr id="9247" name="Text Box 48"/>
          <p:cNvSpPr txBox="1">
            <a:spLocks noChangeArrowheads="1"/>
          </p:cNvSpPr>
          <p:nvPr/>
        </p:nvSpPr>
        <p:spPr bwMode="auto">
          <a:xfrm>
            <a:off x="2235200" y="4964113"/>
            <a:ext cx="508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>
                <a:latin typeface="Times New Roman" pitchFamily="18" charset="0"/>
                <a:ea typeface="楷体_GB2312" pitchFamily="49" charset="-122"/>
              </a:rPr>
              <a:t>2</a:t>
            </a:r>
          </a:p>
        </p:txBody>
      </p:sp>
      <p:sp>
        <p:nvSpPr>
          <p:cNvPr id="9248" name="Line 49"/>
          <p:cNvSpPr>
            <a:spLocks noChangeShapeType="1"/>
          </p:cNvSpPr>
          <p:nvPr/>
        </p:nvSpPr>
        <p:spPr bwMode="auto">
          <a:xfrm>
            <a:off x="3759200" y="5862638"/>
            <a:ext cx="3454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49" name="Line 50"/>
          <p:cNvSpPr>
            <a:spLocks noChangeShapeType="1"/>
          </p:cNvSpPr>
          <p:nvPr/>
        </p:nvSpPr>
        <p:spPr bwMode="auto">
          <a:xfrm flipV="1">
            <a:off x="5283200" y="4795838"/>
            <a:ext cx="609600" cy="107315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50" name="Text Box 51"/>
          <p:cNvSpPr txBox="1">
            <a:spLocks noChangeArrowheads="1"/>
          </p:cNvSpPr>
          <p:nvPr/>
        </p:nvSpPr>
        <p:spPr bwMode="auto">
          <a:xfrm rot="774759">
            <a:off x="4935197" y="5403384"/>
            <a:ext cx="36580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 i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(</a:t>
            </a:r>
          </a:p>
        </p:txBody>
      </p:sp>
      <p:sp>
        <p:nvSpPr>
          <p:cNvPr id="9251" name="Text Box 52"/>
          <p:cNvSpPr txBox="1">
            <a:spLocks noChangeArrowheads="1"/>
          </p:cNvSpPr>
          <p:nvPr/>
        </p:nvSpPr>
        <p:spPr bwMode="auto">
          <a:xfrm rot="-872000">
            <a:off x="5393267" y="5283200"/>
            <a:ext cx="863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36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)</a:t>
            </a:r>
          </a:p>
        </p:txBody>
      </p:sp>
      <p:sp>
        <p:nvSpPr>
          <p:cNvPr id="9252" name="Text Box 53"/>
          <p:cNvSpPr txBox="1">
            <a:spLocks noChangeArrowheads="1"/>
          </p:cNvSpPr>
          <p:nvPr/>
        </p:nvSpPr>
        <p:spPr bwMode="auto">
          <a:xfrm>
            <a:off x="4673600" y="5253039"/>
            <a:ext cx="508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>
                <a:latin typeface="Times New Roman" pitchFamily="18" charset="0"/>
                <a:ea typeface="楷体_GB2312" pitchFamily="49" charset="-122"/>
              </a:rPr>
              <a:t>1</a:t>
            </a:r>
          </a:p>
        </p:txBody>
      </p:sp>
      <p:sp>
        <p:nvSpPr>
          <p:cNvPr id="9253" name="Text Box 54"/>
          <p:cNvSpPr txBox="1">
            <a:spLocks noChangeArrowheads="1"/>
          </p:cNvSpPr>
          <p:nvPr/>
        </p:nvSpPr>
        <p:spPr bwMode="auto">
          <a:xfrm>
            <a:off x="5765800" y="5253039"/>
            <a:ext cx="508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>
                <a:latin typeface="Times New Roman" pitchFamily="18" charset="0"/>
                <a:ea typeface="楷体_GB2312" pitchFamily="49" charset="-122"/>
              </a:rPr>
              <a:t>2</a:t>
            </a:r>
          </a:p>
        </p:txBody>
      </p:sp>
      <p:sp>
        <p:nvSpPr>
          <p:cNvPr id="9254" name="Line 55"/>
          <p:cNvSpPr>
            <a:spLocks noChangeShapeType="1"/>
          </p:cNvSpPr>
          <p:nvPr/>
        </p:nvSpPr>
        <p:spPr bwMode="auto">
          <a:xfrm>
            <a:off x="8026400" y="5862638"/>
            <a:ext cx="3454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55" name="Line 56"/>
          <p:cNvSpPr>
            <a:spLocks noChangeShapeType="1"/>
          </p:cNvSpPr>
          <p:nvPr/>
        </p:nvSpPr>
        <p:spPr bwMode="auto">
          <a:xfrm flipV="1">
            <a:off x="8940801" y="4705350"/>
            <a:ext cx="768351" cy="1157288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56" name="Line 57"/>
          <p:cNvSpPr>
            <a:spLocks noChangeShapeType="1"/>
          </p:cNvSpPr>
          <p:nvPr/>
        </p:nvSpPr>
        <p:spPr bwMode="auto">
          <a:xfrm flipV="1">
            <a:off x="9550401" y="4719639"/>
            <a:ext cx="768351" cy="115728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57" name="Text Box 58"/>
          <p:cNvSpPr txBox="1">
            <a:spLocks noChangeArrowheads="1"/>
          </p:cNvSpPr>
          <p:nvPr/>
        </p:nvSpPr>
        <p:spPr bwMode="auto">
          <a:xfrm rot="3017552">
            <a:off x="8688779" y="5451009"/>
            <a:ext cx="3241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FF0000"/>
                </a:solidFill>
              </a:rPr>
              <a:t>(</a:t>
            </a:r>
          </a:p>
        </p:txBody>
      </p:sp>
      <p:sp>
        <p:nvSpPr>
          <p:cNvPr id="9258" name="Text Box 59"/>
          <p:cNvSpPr txBox="1">
            <a:spLocks noChangeArrowheads="1"/>
          </p:cNvSpPr>
          <p:nvPr/>
        </p:nvSpPr>
        <p:spPr bwMode="auto">
          <a:xfrm rot="-1197623">
            <a:off x="9652001" y="5405438"/>
            <a:ext cx="41063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9259" name="Text Box 60"/>
          <p:cNvSpPr txBox="1">
            <a:spLocks noChangeArrowheads="1"/>
          </p:cNvSpPr>
          <p:nvPr/>
        </p:nvSpPr>
        <p:spPr bwMode="auto">
          <a:xfrm>
            <a:off x="8432800" y="5100639"/>
            <a:ext cx="508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>
                <a:latin typeface="Times New Roman" pitchFamily="18" charset="0"/>
                <a:ea typeface="楷体_GB2312" pitchFamily="49" charset="-122"/>
              </a:rPr>
              <a:t>1</a:t>
            </a:r>
          </a:p>
        </p:txBody>
      </p:sp>
      <p:sp>
        <p:nvSpPr>
          <p:cNvPr id="9260" name="Text Box 61"/>
          <p:cNvSpPr txBox="1">
            <a:spLocks noChangeArrowheads="1"/>
          </p:cNvSpPr>
          <p:nvPr/>
        </p:nvSpPr>
        <p:spPr bwMode="auto">
          <a:xfrm>
            <a:off x="9956800" y="5176838"/>
            <a:ext cx="508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600">
                <a:latin typeface="Times New Roman" pitchFamily="18" charset="0"/>
                <a:ea typeface="楷体_GB2312" pitchFamily="49" charset="-122"/>
              </a:rPr>
              <a:t>2</a:t>
            </a: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181100" y="3451225"/>
            <a:ext cx="9028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不是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4889500" y="3451225"/>
            <a:ext cx="5437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是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8432801" y="3340101"/>
            <a:ext cx="9028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不是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293284" y="5945189"/>
            <a:ext cx="9028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不是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4878918" y="5945189"/>
            <a:ext cx="5437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是</a:t>
            </a: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8854017" y="5957888"/>
            <a:ext cx="9028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不是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/>
          <p:cNvGrpSpPr/>
          <p:nvPr/>
        </p:nvGrpSpPr>
        <p:grpSpPr>
          <a:xfrm>
            <a:off x="8236533" y="255897"/>
            <a:ext cx="3955467" cy="2453640"/>
            <a:chOff x="864526" y="2057400"/>
            <a:chExt cx="3955467" cy="2453640"/>
          </a:xfrm>
        </p:grpSpPr>
        <p:sp>
          <p:nvSpPr>
            <p:cNvPr id="5" name="椭圆 4"/>
            <p:cNvSpPr/>
            <p:nvPr/>
          </p:nvSpPr>
          <p:spPr>
            <a:xfrm>
              <a:off x="3276495" y="3718455"/>
              <a:ext cx="792585" cy="792585"/>
            </a:xfrm>
            <a:prstGeom prst="ellipse">
              <a:avLst/>
            </a:prstGeom>
            <a:solidFill>
              <a:srgbClr val="6C92C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3" name="组合 6"/>
            <p:cNvGrpSpPr/>
            <p:nvPr/>
          </p:nvGrpSpPr>
          <p:grpSpPr>
            <a:xfrm>
              <a:off x="864526" y="2057400"/>
              <a:ext cx="3955467" cy="2453640"/>
              <a:chOff x="864526" y="2057400"/>
              <a:chExt cx="3955467" cy="2453640"/>
            </a:xfrm>
          </p:grpSpPr>
          <p:sp>
            <p:nvSpPr>
              <p:cNvPr id="4" name="椭圆 3"/>
              <p:cNvSpPr/>
              <p:nvPr/>
            </p:nvSpPr>
            <p:spPr>
              <a:xfrm>
                <a:off x="1574497" y="2057400"/>
                <a:ext cx="2453640" cy="2453640"/>
              </a:xfrm>
              <a:prstGeom prst="ellipse">
                <a:avLst/>
              </a:prstGeom>
              <a:solidFill>
                <a:srgbClr val="48A2A0">
                  <a:alpha val="7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6" name="MH_Others_1"/>
              <p:cNvSpPr txBox="1"/>
              <p:nvPr>
                <p:custDataLst>
                  <p:tags r:id="rId1"/>
                </p:custDataLst>
              </p:nvPr>
            </p:nvSpPr>
            <p:spPr>
              <a:xfrm>
                <a:off x="864526" y="2860251"/>
                <a:ext cx="3955467" cy="847938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zh-CN" altLang="en-US" sz="44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ea"/>
                    <a:sym typeface="+mn-lt"/>
                  </a:rPr>
                  <a:t>课堂练习</a:t>
                </a:r>
                <a:endParaRPr lang="zh-CN" altLang="en-US" sz="4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endParaRPr>
              </a:p>
            </p:txBody>
          </p:sp>
        </p:grpSp>
      </p:grpSp>
      <p:sp>
        <p:nvSpPr>
          <p:cNvPr id="7" name="矩形 6"/>
          <p:cNvSpPr/>
          <p:nvPr/>
        </p:nvSpPr>
        <p:spPr>
          <a:xfrm>
            <a:off x="823416" y="900459"/>
            <a:ext cx="9221336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3.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下列说法正确的个数是          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(   )</a:t>
            </a:r>
          </a:p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如果两个角相等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那么这两个角是对顶角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对顶角的角平分线在同一条直线上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③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如果两个角有公共顶点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且角平分线互为反向延长线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那么这两个角是对顶角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④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两个有公共顶点的角相等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且一个角的边是另一个角一边的反向延长线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那么这两个角是对顶角</a:t>
            </a:r>
            <a:endParaRPr lang="en-US" altLang="zh-CN" sz="2800" dirty="0" smtClean="0">
              <a:latin typeface="宋体" pitchFamily="2" charset="-122"/>
              <a:ea typeface="宋体" pitchFamily="2" charset="-122"/>
            </a:endParaRPr>
          </a:p>
          <a:p>
            <a:endParaRPr lang="en-US" altLang="zh-CN" sz="2800" dirty="0" smtClean="0">
              <a:latin typeface="宋体" pitchFamily="2" charset="-122"/>
              <a:ea typeface="宋体" pitchFamily="2" charset="-122"/>
            </a:endParaRPr>
          </a:p>
          <a:p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A.1           B.2           C.3               D.4</a:t>
            </a:r>
            <a:endParaRPr lang="zh-CN" altLang="en-US" sz="2800" dirty="0" smtClean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769290" y="1064525"/>
            <a:ext cx="1501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altLang="zh-CN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endParaRPr lang="zh-CN" altLang="en-US" sz="24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84857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19"/>
          <p:cNvSpPr txBox="1">
            <a:spLocks noChangeArrowheads="1"/>
          </p:cNvSpPr>
          <p:nvPr/>
        </p:nvSpPr>
        <p:spPr bwMode="auto">
          <a:xfrm rot="3017552">
            <a:off x="8249908" y="1592101"/>
            <a:ext cx="615553" cy="92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10800000" vert="eaVert" wrap="none">
            <a:spAutoFit/>
          </a:bodyPr>
          <a:lstStyle/>
          <a:p>
            <a:pPr eaLnBrk="0" hangingPunct="0"/>
            <a:endParaRPr lang="zh-CN" altLang="en-US" sz="2800" b="1">
              <a:solidFill>
                <a:srgbClr val="FF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637346" y="777289"/>
            <a:ext cx="700704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4.</a:t>
            </a:r>
            <a:r>
              <a:rPr lang="zh-CN" altLang="en-US" sz="2800" dirty="0">
                <a:latin typeface="宋体" pitchFamily="2" charset="-122"/>
                <a:ea typeface="宋体" pitchFamily="2" charset="-122"/>
              </a:rPr>
              <a:t>观察下列各图，寻找对顶角（不含平角) </a:t>
            </a:r>
          </a:p>
        </p:txBody>
      </p:sp>
      <p:sp>
        <p:nvSpPr>
          <p:cNvPr id="14340" name="Text Box 5"/>
          <p:cNvSpPr txBox="1">
            <a:spLocks noChangeArrowheads="1"/>
          </p:cNvSpPr>
          <p:nvPr/>
        </p:nvSpPr>
        <p:spPr bwMode="auto">
          <a:xfrm>
            <a:off x="426329" y="3121612"/>
            <a:ext cx="11446933" cy="293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2800" dirty="0">
                <a:latin typeface="宋体" pitchFamily="2" charset="-122"/>
                <a:ea typeface="宋体" pitchFamily="2" charset="-122"/>
              </a:rPr>
              <a:t>⑴ 如图</a:t>
            </a:r>
            <a:r>
              <a:rPr lang="en-GB" altLang="en-US" sz="2800" dirty="0">
                <a:latin typeface="宋体" pitchFamily="2" charset="-122"/>
                <a:ea typeface="宋体" pitchFamily="2" charset="-122"/>
              </a:rPr>
              <a:t>a，</a:t>
            </a:r>
            <a:r>
              <a:rPr lang="zh-CN" altLang="en-US" sz="2800" dirty="0">
                <a:latin typeface="宋体" pitchFamily="2" charset="-122"/>
                <a:ea typeface="宋体" pitchFamily="2" charset="-122"/>
              </a:rPr>
              <a:t>图中共有</a:t>
            </a:r>
            <a:r>
              <a:rPr lang="zh-CN" altLang="en-US" sz="2800" u="sng" dirty="0">
                <a:latin typeface="宋体" pitchFamily="2" charset="-122"/>
                <a:ea typeface="宋体" pitchFamily="2" charset="-122"/>
              </a:rPr>
              <a:t>       </a:t>
            </a:r>
            <a:r>
              <a:rPr lang="zh-CN" altLang="en-US" sz="2800" dirty="0">
                <a:latin typeface="宋体" pitchFamily="2" charset="-122"/>
                <a:ea typeface="宋体" pitchFamily="2" charset="-122"/>
              </a:rPr>
              <a:t>对对顶角；</a:t>
            </a:r>
          </a:p>
          <a:p>
            <a:pPr algn="just">
              <a:lnSpc>
                <a:spcPct val="110000"/>
              </a:lnSpc>
            </a:pPr>
            <a:r>
              <a:rPr lang="zh-CN" altLang="en-US" sz="2800" dirty="0">
                <a:latin typeface="宋体" pitchFamily="2" charset="-122"/>
                <a:ea typeface="宋体" pitchFamily="2" charset="-122"/>
              </a:rPr>
              <a:t>⑵ 如图</a:t>
            </a:r>
            <a:r>
              <a:rPr lang="en-GB" altLang="en-US" sz="2800" dirty="0">
                <a:latin typeface="宋体" pitchFamily="2" charset="-122"/>
                <a:ea typeface="宋体" pitchFamily="2" charset="-122"/>
              </a:rPr>
              <a:t>b，</a:t>
            </a:r>
            <a:r>
              <a:rPr lang="zh-CN" altLang="en-US" sz="2800" dirty="0">
                <a:latin typeface="宋体" pitchFamily="2" charset="-122"/>
                <a:ea typeface="宋体" pitchFamily="2" charset="-122"/>
              </a:rPr>
              <a:t>图中共有</a:t>
            </a:r>
            <a:r>
              <a:rPr lang="zh-CN" altLang="en-US" sz="2800" u="sng" dirty="0">
                <a:latin typeface="宋体" pitchFamily="2" charset="-122"/>
                <a:ea typeface="宋体" pitchFamily="2" charset="-122"/>
              </a:rPr>
              <a:t>       </a:t>
            </a:r>
            <a:r>
              <a:rPr lang="zh-CN" altLang="en-US" sz="2800" dirty="0">
                <a:latin typeface="宋体" pitchFamily="2" charset="-122"/>
                <a:ea typeface="宋体" pitchFamily="2" charset="-122"/>
              </a:rPr>
              <a:t>对对顶角；</a:t>
            </a:r>
          </a:p>
          <a:p>
            <a:pPr algn="just">
              <a:lnSpc>
                <a:spcPct val="110000"/>
              </a:lnSpc>
            </a:pPr>
            <a:r>
              <a:rPr lang="zh-CN" altLang="en-US" sz="2800" dirty="0">
                <a:latin typeface="宋体" pitchFamily="2" charset="-122"/>
                <a:ea typeface="宋体" pitchFamily="2" charset="-122"/>
              </a:rPr>
              <a:t>⑶ 如图</a:t>
            </a:r>
            <a:r>
              <a:rPr lang="en-GB" altLang="en-US" sz="2800" dirty="0">
                <a:latin typeface="宋体" pitchFamily="2" charset="-122"/>
                <a:ea typeface="宋体" pitchFamily="2" charset="-122"/>
              </a:rPr>
              <a:t>c，</a:t>
            </a:r>
            <a:r>
              <a:rPr lang="zh-CN" altLang="en-US" sz="2800" dirty="0">
                <a:latin typeface="宋体" pitchFamily="2" charset="-122"/>
                <a:ea typeface="宋体" pitchFamily="2" charset="-122"/>
              </a:rPr>
              <a:t>图中共有</a:t>
            </a:r>
            <a:r>
              <a:rPr lang="zh-CN" altLang="en-US" sz="2800" u="sng" dirty="0">
                <a:latin typeface="宋体" pitchFamily="2" charset="-122"/>
                <a:ea typeface="宋体" pitchFamily="2" charset="-122"/>
              </a:rPr>
              <a:t>       </a:t>
            </a:r>
            <a:r>
              <a:rPr lang="zh-CN" altLang="en-US" sz="2800" dirty="0">
                <a:latin typeface="宋体" pitchFamily="2" charset="-122"/>
                <a:ea typeface="宋体" pitchFamily="2" charset="-122"/>
              </a:rPr>
              <a:t>对对顶角；</a:t>
            </a:r>
          </a:p>
          <a:p>
            <a:pPr algn="just">
              <a:lnSpc>
                <a:spcPct val="110000"/>
              </a:lnSpc>
            </a:pPr>
            <a:r>
              <a:rPr lang="zh-CN" altLang="en-US" sz="2800" dirty="0">
                <a:latin typeface="宋体" pitchFamily="2" charset="-122"/>
                <a:ea typeface="宋体" pitchFamily="2" charset="-122"/>
              </a:rPr>
              <a:t>⑷ 研究⑴～⑶小题中直线条数与对顶角的对数之间的关系，若有</a:t>
            </a:r>
            <a:r>
              <a:rPr lang="en-GB" altLang="en-US" sz="2800" i="1" dirty="0">
                <a:latin typeface="宋体" pitchFamily="2" charset="-122"/>
                <a:ea typeface="宋体" pitchFamily="2" charset="-122"/>
              </a:rPr>
              <a:t>n</a:t>
            </a:r>
            <a:r>
              <a:rPr lang="zh-CN" altLang="en-US" sz="2800" dirty="0">
                <a:latin typeface="宋体" pitchFamily="2" charset="-122"/>
                <a:ea typeface="宋体" pitchFamily="2" charset="-122"/>
              </a:rPr>
              <a:t>条直线相交于一点，则可形成</a:t>
            </a:r>
            <a:r>
              <a:rPr lang="zh-CN" altLang="en-US" sz="2800" u="sng" dirty="0">
                <a:latin typeface="宋体" pitchFamily="2" charset="-122"/>
                <a:ea typeface="宋体" pitchFamily="2" charset="-122"/>
              </a:rPr>
              <a:t>           </a:t>
            </a:r>
            <a:r>
              <a:rPr lang="zh-CN" altLang="en-US" sz="2800" dirty="0">
                <a:latin typeface="宋体" pitchFamily="2" charset="-122"/>
                <a:ea typeface="宋体" pitchFamily="2" charset="-122"/>
              </a:rPr>
              <a:t>对对顶角；</a:t>
            </a:r>
          </a:p>
          <a:p>
            <a:pPr algn="just">
              <a:lnSpc>
                <a:spcPct val="110000"/>
              </a:lnSpc>
            </a:pPr>
            <a:r>
              <a:rPr lang="zh-CN" altLang="en-US" sz="2800" dirty="0">
                <a:latin typeface="宋体" pitchFamily="2" charset="-122"/>
                <a:ea typeface="宋体" pitchFamily="2" charset="-122"/>
              </a:rPr>
              <a:t>⑸ 若有</a:t>
            </a:r>
            <a:r>
              <a:rPr lang="en-US" altLang="en-US" sz="2800" dirty="0">
                <a:latin typeface="宋体" pitchFamily="2" charset="-122"/>
                <a:ea typeface="宋体" pitchFamily="2" charset="-122"/>
              </a:rPr>
              <a:t>10</a:t>
            </a:r>
            <a:r>
              <a:rPr lang="zh-CN" altLang="en-US" sz="2800" dirty="0">
                <a:latin typeface="宋体" pitchFamily="2" charset="-122"/>
                <a:ea typeface="宋体" pitchFamily="2" charset="-122"/>
              </a:rPr>
              <a:t>条直线相交于一点，则可形成</a:t>
            </a:r>
            <a:r>
              <a:rPr lang="zh-CN" altLang="en-US" sz="2800" u="sng" dirty="0">
                <a:latin typeface="宋体" pitchFamily="2" charset="-122"/>
                <a:ea typeface="宋体" pitchFamily="2" charset="-122"/>
              </a:rPr>
              <a:t>       </a:t>
            </a:r>
            <a:r>
              <a:rPr lang="zh-CN" altLang="en-US" sz="2800" dirty="0">
                <a:latin typeface="宋体" pitchFamily="2" charset="-122"/>
                <a:ea typeface="宋体" pitchFamily="2" charset="-122"/>
              </a:rPr>
              <a:t>对对顶角</a:t>
            </a:r>
            <a:r>
              <a:rPr lang="en-US" altLang="zh-CN" sz="2800" dirty="0">
                <a:latin typeface="宋体" pitchFamily="2" charset="-122"/>
                <a:ea typeface="宋体" pitchFamily="2" charset="-122"/>
              </a:rPr>
              <a:t>.</a:t>
            </a:r>
          </a:p>
        </p:txBody>
      </p:sp>
      <p:sp>
        <p:nvSpPr>
          <p:cNvPr id="14341" name="Text Box 23"/>
          <p:cNvSpPr txBox="1">
            <a:spLocks noChangeArrowheads="1"/>
          </p:cNvSpPr>
          <p:nvPr/>
        </p:nvSpPr>
        <p:spPr bwMode="auto">
          <a:xfrm>
            <a:off x="2927351" y="2492376"/>
            <a:ext cx="863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仿宋" pitchFamily="49" charset="-122"/>
                <a:ea typeface="仿宋" pitchFamily="49" charset="-122"/>
              </a:rPr>
              <a:t>图</a:t>
            </a:r>
            <a:r>
              <a:rPr lang="en-US" altLang="zh-CN">
                <a:latin typeface="仿宋" pitchFamily="49" charset="-122"/>
                <a:ea typeface="仿宋" pitchFamily="49" charset="-122"/>
              </a:rPr>
              <a:t>a</a:t>
            </a:r>
          </a:p>
        </p:txBody>
      </p:sp>
      <p:sp>
        <p:nvSpPr>
          <p:cNvPr id="14342" name="Text Box 24"/>
          <p:cNvSpPr txBox="1">
            <a:spLocks noChangeArrowheads="1"/>
          </p:cNvSpPr>
          <p:nvPr/>
        </p:nvSpPr>
        <p:spPr bwMode="auto">
          <a:xfrm>
            <a:off x="5232400" y="2495551"/>
            <a:ext cx="863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latin typeface="仿宋" pitchFamily="49" charset="-122"/>
                <a:ea typeface="仿宋" pitchFamily="49" charset="-122"/>
              </a:rPr>
              <a:t>图</a:t>
            </a:r>
            <a:r>
              <a:rPr lang="en-US" altLang="zh-CN" dirty="0">
                <a:latin typeface="仿宋" pitchFamily="49" charset="-122"/>
                <a:ea typeface="仿宋" pitchFamily="49" charset="-122"/>
              </a:rPr>
              <a:t>b</a:t>
            </a:r>
          </a:p>
        </p:txBody>
      </p:sp>
      <p:sp>
        <p:nvSpPr>
          <p:cNvPr id="14343" name="Text Box 25"/>
          <p:cNvSpPr txBox="1">
            <a:spLocks noChangeArrowheads="1"/>
          </p:cNvSpPr>
          <p:nvPr/>
        </p:nvSpPr>
        <p:spPr bwMode="auto">
          <a:xfrm>
            <a:off x="7230534" y="2489201"/>
            <a:ext cx="12573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latin typeface="仿宋" pitchFamily="49" charset="-122"/>
                <a:ea typeface="仿宋" pitchFamily="49" charset="-122"/>
              </a:rPr>
              <a:t>图</a:t>
            </a:r>
            <a:r>
              <a:rPr lang="en-US" altLang="zh-CN" dirty="0">
                <a:latin typeface="仿宋" pitchFamily="49" charset="-122"/>
                <a:ea typeface="仿宋" pitchFamily="49" charset="-122"/>
              </a:rPr>
              <a:t>c</a:t>
            </a:r>
          </a:p>
        </p:txBody>
      </p:sp>
      <p:pic>
        <p:nvPicPr>
          <p:cNvPr id="1434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79522" y="1279428"/>
            <a:ext cx="6515100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4329943" y="3007129"/>
            <a:ext cx="338554" cy="465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4330363" y="3524151"/>
            <a:ext cx="44661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6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4246375" y="4010327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12</a:t>
            </a: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4936253" y="4892582"/>
            <a:ext cx="1225551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i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n</a:t>
            </a:r>
            <a:r>
              <a:rPr lang="en-US" altLang="zh-CN" sz="2400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</a:t>
            </a:r>
            <a:r>
              <a:rPr lang="en-US" altLang="zh-CN" sz="2400" i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n</a:t>
            </a:r>
            <a:r>
              <a:rPr lang="en-US" altLang="zh-CN" sz="2400" i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-</a:t>
            </a:r>
            <a:r>
              <a:rPr lang="en-US" altLang="zh-CN" sz="2400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1)</a:t>
            </a: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6964520" y="5356536"/>
            <a:ext cx="121496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90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8696007" y="324136"/>
            <a:ext cx="3955467" cy="2453640"/>
            <a:chOff x="864526" y="2057400"/>
            <a:chExt cx="3955467" cy="2453640"/>
          </a:xfrm>
        </p:grpSpPr>
        <p:sp>
          <p:nvSpPr>
            <p:cNvPr id="19" name="椭圆 18"/>
            <p:cNvSpPr/>
            <p:nvPr/>
          </p:nvSpPr>
          <p:spPr>
            <a:xfrm>
              <a:off x="3276495" y="3718455"/>
              <a:ext cx="792585" cy="792585"/>
            </a:xfrm>
            <a:prstGeom prst="ellipse">
              <a:avLst/>
            </a:prstGeom>
            <a:solidFill>
              <a:srgbClr val="6C92C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0" name="组合 6"/>
            <p:cNvGrpSpPr/>
            <p:nvPr/>
          </p:nvGrpSpPr>
          <p:grpSpPr>
            <a:xfrm>
              <a:off x="864526" y="2057400"/>
              <a:ext cx="3955467" cy="2453640"/>
              <a:chOff x="864526" y="2057400"/>
              <a:chExt cx="3955467" cy="2453640"/>
            </a:xfrm>
          </p:grpSpPr>
          <p:sp>
            <p:nvSpPr>
              <p:cNvPr id="21" name="椭圆 3"/>
              <p:cNvSpPr/>
              <p:nvPr/>
            </p:nvSpPr>
            <p:spPr>
              <a:xfrm>
                <a:off x="1574497" y="2057400"/>
                <a:ext cx="2453640" cy="2453640"/>
              </a:xfrm>
              <a:prstGeom prst="ellipse">
                <a:avLst/>
              </a:prstGeom>
              <a:solidFill>
                <a:srgbClr val="48A2A0">
                  <a:alpha val="7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2" name="MH_Others_1"/>
              <p:cNvSpPr txBox="1"/>
              <p:nvPr>
                <p:custDataLst>
                  <p:tags r:id="rId1"/>
                </p:custDataLst>
              </p:nvPr>
            </p:nvSpPr>
            <p:spPr>
              <a:xfrm>
                <a:off x="864526" y="2860251"/>
                <a:ext cx="3955467" cy="847938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zh-CN" altLang="en-US" sz="44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ea"/>
                    <a:sym typeface="+mn-lt"/>
                  </a:rPr>
                  <a:t>课堂练习</a:t>
                </a:r>
                <a:endParaRPr lang="zh-CN" altLang="en-US" sz="4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816527" y="1026261"/>
            <a:ext cx="3955467" cy="2453640"/>
            <a:chOff x="864526" y="2057400"/>
            <a:chExt cx="3955467" cy="2453640"/>
          </a:xfrm>
        </p:grpSpPr>
        <p:sp>
          <p:nvSpPr>
            <p:cNvPr id="3" name="椭圆 2"/>
            <p:cNvSpPr/>
            <p:nvPr/>
          </p:nvSpPr>
          <p:spPr>
            <a:xfrm>
              <a:off x="3276495" y="3718455"/>
              <a:ext cx="792585" cy="792585"/>
            </a:xfrm>
            <a:prstGeom prst="ellipse">
              <a:avLst/>
            </a:prstGeom>
            <a:solidFill>
              <a:srgbClr val="6C92C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4" name="组合 6"/>
            <p:cNvGrpSpPr/>
            <p:nvPr/>
          </p:nvGrpSpPr>
          <p:grpSpPr>
            <a:xfrm>
              <a:off x="864526" y="2057400"/>
              <a:ext cx="3955467" cy="2453640"/>
              <a:chOff x="864526" y="2057400"/>
              <a:chExt cx="3955467" cy="2453640"/>
            </a:xfrm>
          </p:grpSpPr>
          <p:sp>
            <p:nvSpPr>
              <p:cNvPr id="5" name="椭圆 3"/>
              <p:cNvSpPr/>
              <p:nvPr/>
            </p:nvSpPr>
            <p:spPr>
              <a:xfrm>
                <a:off x="1574497" y="2057400"/>
                <a:ext cx="2453640" cy="2453640"/>
              </a:xfrm>
              <a:prstGeom prst="ellipse">
                <a:avLst/>
              </a:prstGeom>
              <a:solidFill>
                <a:srgbClr val="48A2A0">
                  <a:alpha val="7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6" name="MH_Others_1"/>
              <p:cNvSpPr txBox="1"/>
              <p:nvPr>
                <p:custDataLst>
                  <p:tags r:id="rId1"/>
                </p:custDataLst>
              </p:nvPr>
            </p:nvSpPr>
            <p:spPr>
              <a:xfrm>
                <a:off x="864526" y="2860251"/>
                <a:ext cx="3955467" cy="847938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zh-CN" altLang="en-US" sz="44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ea"/>
                    <a:sym typeface="+mn-lt"/>
                  </a:rPr>
                  <a:t>课堂练习</a:t>
                </a:r>
                <a:endParaRPr lang="zh-CN" altLang="en-US" sz="4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endParaRPr>
              </a:p>
            </p:txBody>
          </p:sp>
        </p:grpSp>
      </p:grpSp>
      <p:sp>
        <p:nvSpPr>
          <p:cNvPr id="7" name="矩形 6"/>
          <p:cNvSpPr/>
          <p:nvPr/>
        </p:nvSpPr>
        <p:spPr>
          <a:xfrm>
            <a:off x="441278" y="428852"/>
            <a:ext cx="74334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5.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直线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、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CD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、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EF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相交于点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O.</a:t>
            </a:r>
          </a:p>
          <a:p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写出∠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COE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的邻补角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;</a:t>
            </a:r>
          </a:p>
          <a:p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分别写出∠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COE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和∠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BOE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的对顶角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;</a:t>
            </a:r>
          </a:p>
          <a:p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如果∠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BOD=60°,∠BOF=90°,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求∠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AOF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和∠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FOC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的度数</a:t>
            </a:r>
            <a:endParaRPr lang="zh-CN" altLang="en-US" sz="28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81446" y="0"/>
            <a:ext cx="2826787" cy="2978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矩形 8"/>
          <p:cNvSpPr/>
          <p:nvPr/>
        </p:nvSpPr>
        <p:spPr>
          <a:xfrm>
            <a:off x="932595" y="3033553"/>
            <a:ext cx="10743589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解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:(1)∠COE</a:t>
            </a:r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的邻补角为∠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COF</a:t>
            </a:r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和∠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EOD</a:t>
            </a:r>
          </a:p>
          <a:p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   (2)∠COE</a:t>
            </a:r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和∠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BOE</a:t>
            </a:r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的对顶角分别为∠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DOF</a:t>
            </a:r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和∠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AOF</a:t>
            </a:r>
          </a:p>
          <a:p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   (3)</a:t>
            </a:r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 ∵∠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BOF=90°</a:t>
            </a:r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（已知）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,</a:t>
            </a:r>
          </a:p>
          <a:p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       </a:t>
            </a:r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∴∠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AOF=180°-</a:t>
            </a:r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BOF=180°-90°=90°</a:t>
            </a:r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（邻补角的定义），</a:t>
            </a:r>
            <a:endParaRPr lang="en-US" altLang="zh-CN" sz="2800" b="1" dirty="0" smtClean="0">
              <a:solidFill>
                <a:schemeClr val="accent2">
                  <a:lumMod val="75000"/>
                </a:schemeClr>
              </a:solidFill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     又∵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∠BOD=60°</a:t>
            </a:r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（已知）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,</a:t>
            </a:r>
          </a:p>
          <a:p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       </a:t>
            </a:r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∴∠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AOC=∠BOD=60°</a:t>
            </a:r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（对顶角相等），</a:t>
            </a:r>
            <a:endParaRPr lang="en-US" altLang="zh-CN" sz="2800" b="1" dirty="0" smtClean="0">
              <a:solidFill>
                <a:schemeClr val="accent2">
                  <a:lumMod val="75000"/>
                </a:schemeClr>
              </a:solidFill>
              <a:latin typeface="宋体" pitchFamily="2" charset="-122"/>
              <a:ea typeface="宋体" pitchFamily="2" charset="-122"/>
            </a:endParaRPr>
          </a:p>
          <a:p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       </a:t>
            </a:r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∴∠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FOC=∠AOF+∠AOC=90°+60°=150°</a:t>
            </a:r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（等式的性质）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.</a:t>
            </a:r>
            <a:endParaRPr lang="zh-CN" altLang="en-US" sz="2800" b="1" dirty="0" smtClean="0">
              <a:solidFill>
                <a:schemeClr val="accent2">
                  <a:lumMod val="75000"/>
                </a:schemeClr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37077" y="2157189"/>
            <a:ext cx="3895866" cy="2319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组合 1"/>
          <p:cNvGrpSpPr/>
          <p:nvPr/>
        </p:nvGrpSpPr>
        <p:grpSpPr>
          <a:xfrm>
            <a:off x="8696007" y="324136"/>
            <a:ext cx="3955467" cy="2453640"/>
            <a:chOff x="864526" y="2057400"/>
            <a:chExt cx="3955467" cy="2453640"/>
          </a:xfrm>
        </p:grpSpPr>
        <p:sp>
          <p:nvSpPr>
            <p:cNvPr id="3" name="椭圆 2"/>
            <p:cNvSpPr/>
            <p:nvPr/>
          </p:nvSpPr>
          <p:spPr>
            <a:xfrm>
              <a:off x="3276495" y="3718455"/>
              <a:ext cx="792585" cy="792585"/>
            </a:xfrm>
            <a:prstGeom prst="ellipse">
              <a:avLst/>
            </a:prstGeom>
            <a:solidFill>
              <a:srgbClr val="6C92C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4" name="组合 6"/>
            <p:cNvGrpSpPr/>
            <p:nvPr/>
          </p:nvGrpSpPr>
          <p:grpSpPr>
            <a:xfrm>
              <a:off x="864526" y="2057400"/>
              <a:ext cx="3955467" cy="2453640"/>
              <a:chOff x="864526" y="2057400"/>
              <a:chExt cx="3955467" cy="2453640"/>
            </a:xfrm>
          </p:grpSpPr>
          <p:sp>
            <p:nvSpPr>
              <p:cNvPr id="5" name="椭圆 3"/>
              <p:cNvSpPr/>
              <p:nvPr/>
            </p:nvSpPr>
            <p:spPr>
              <a:xfrm>
                <a:off x="1574497" y="2057400"/>
                <a:ext cx="2453640" cy="2453640"/>
              </a:xfrm>
              <a:prstGeom prst="ellipse">
                <a:avLst/>
              </a:prstGeom>
              <a:solidFill>
                <a:srgbClr val="48A2A0">
                  <a:alpha val="7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6" name="MH_Others_1"/>
              <p:cNvSpPr txBox="1"/>
              <p:nvPr>
                <p:custDataLst>
                  <p:tags r:id="rId1"/>
                </p:custDataLst>
              </p:nvPr>
            </p:nvSpPr>
            <p:spPr>
              <a:xfrm>
                <a:off x="864526" y="2860251"/>
                <a:ext cx="3955467" cy="847938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zh-CN" altLang="en-US" sz="44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ea"/>
                    <a:sym typeface="+mn-lt"/>
                  </a:rPr>
                  <a:t>中考链接</a:t>
                </a:r>
                <a:endParaRPr lang="zh-CN" altLang="en-US" sz="4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endParaRPr>
              </a:p>
            </p:txBody>
          </p:sp>
        </p:grpSp>
      </p:grpSp>
      <p:sp>
        <p:nvSpPr>
          <p:cNvPr id="7" name="矩形 6"/>
          <p:cNvSpPr/>
          <p:nvPr/>
        </p:nvSpPr>
        <p:spPr>
          <a:xfrm>
            <a:off x="529882" y="1136358"/>
            <a:ext cx="869852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   1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.[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中考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·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黄冈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]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已知直线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AB,CD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相交于点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O,OA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平分∠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COE,∠COE:∠EOD=4:5,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求∠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BOD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的度数</a:t>
            </a: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en-US" sz="2800" dirty="0" smtClean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33710" y="2869809"/>
            <a:ext cx="2405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∠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BOD=40°</a:t>
            </a:r>
            <a:endParaRPr lang="zh-CN" altLang="en-US" sz="28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29" name="表格 22528"/>
          <p:cNvGraphicFramePr/>
          <p:nvPr/>
        </p:nvGraphicFramePr>
        <p:xfrm>
          <a:off x="759884" y="1433513"/>
          <a:ext cx="10898717" cy="4287153"/>
        </p:xfrm>
        <a:graphic>
          <a:graphicData uri="http://schemas.openxmlformats.org/drawingml/2006/table">
            <a:tbl>
              <a:tblPr/>
              <a:tblGrid>
                <a:gridCol w="1617556"/>
                <a:gridCol w="2974096"/>
                <a:gridCol w="1105789"/>
                <a:gridCol w="2665411"/>
                <a:gridCol w="2535865"/>
              </a:tblGrid>
              <a:tr h="479693"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l" eaLnBrk="1" hangingPunct="1">
                        <a:buNone/>
                      </a:pPr>
                      <a:r>
                        <a:rPr lang="zh-CN" altLang="en-US" sz="240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角</a:t>
                      </a:r>
                      <a:r>
                        <a:rPr lang="zh-CN" altLang="en-US" sz="2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的名</a:t>
                      </a:r>
                      <a:r>
                        <a:rPr lang="zh-CN" altLang="en-US" sz="240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称</a:t>
                      </a:r>
                    </a:p>
                  </a:txBody>
                  <a:tcPr marL="122772" marR="122772" marT="46038" marB="46038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特    </a:t>
                      </a:r>
                      <a:r>
                        <a:rPr lang="zh-CN" altLang="en-US" sz="2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征</a:t>
                      </a:r>
                    </a:p>
                  </a:txBody>
                  <a:tcPr marL="122772" marR="122772" marT="46038" marB="46038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40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黑体" panose="02010600030101010101" pitchFamily="2" charset="-122"/>
                          <a:ea typeface="黑体" panose="02010600030101010101" pitchFamily="2" charset="-122"/>
                          <a:cs typeface="+mn-cs"/>
                        </a:rPr>
                        <a:t>性 质</a:t>
                      </a:r>
                    </a:p>
                  </a:txBody>
                  <a:tcPr marL="122772" marR="122772" marT="46038" marB="46038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40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黑体" panose="02010600030101010101" pitchFamily="2" charset="-122"/>
                          <a:ea typeface="黑体" panose="02010600030101010101" pitchFamily="2" charset="-122"/>
                          <a:cs typeface="+mn-cs"/>
                        </a:rPr>
                        <a:t>相 同 点</a:t>
                      </a:r>
                    </a:p>
                  </a:txBody>
                  <a:tcPr marL="122772" marR="122772" marT="46038" marB="46038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40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黑体" panose="02010600030101010101" pitchFamily="2" charset="-122"/>
                          <a:ea typeface="黑体" panose="02010600030101010101" pitchFamily="2" charset="-122"/>
                          <a:cs typeface="+mn-cs"/>
                        </a:rPr>
                        <a:t>不 同 点</a:t>
                      </a:r>
                    </a:p>
                  </a:txBody>
                  <a:tcPr marL="122772" marR="122772" marT="46038" marB="46038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2023745"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en-US" altLang="zh-CN" sz="240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华文新魏" pitchFamily="2" charset="-122"/>
                        <a:ea typeface="黑体" panose="02010600030101010101" pitchFamily="2" charset="-122"/>
                      </a:endParaRPr>
                    </a:p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华文新魏" pitchFamily="2" charset="-122"/>
                          <a:ea typeface="黑体" panose="02010600030101010101" pitchFamily="2" charset="-122"/>
                        </a:rPr>
                        <a:t>对</a:t>
                      </a:r>
                      <a:endParaRPr lang="zh-CN" altLang="en-US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华文新魏" pitchFamily="2" charset="-122"/>
                        <a:ea typeface="黑体" panose="02010600030101010101" pitchFamily="2" charset="-122"/>
                      </a:endParaRPr>
                    </a:p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2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华文新魏" pitchFamily="2" charset="-122"/>
                          <a:ea typeface="黑体" panose="02010600030101010101" pitchFamily="2" charset="-122"/>
                        </a:rPr>
                        <a:t>顶</a:t>
                      </a:r>
                    </a:p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2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华文新魏" pitchFamily="2" charset="-122"/>
                          <a:ea typeface="黑体" panose="02010600030101010101" pitchFamily="2" charset="-122"/>
                        </a:rPr>
                        <a:t>角</a:t>
                      </a:r>
                    </a:p>
                  </a:txBody>
                  <a:tcPr marL="122772" marR="122772" marT="46038" marB="46038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宋体" pitchFamily="2" charset="-122"/>
                          <a:ea typeface="宋体" pitchFamily="2" charset="-122"/>
                        </a:rPr>
                        <a:t>①</a:t>
                      </a:r>
                      <a:r>
                        <a:rPr lang="zh-CN" altLang="en-US" sz="2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宋体" pitchFamily="2" charset="-122"/>
                          <a:ea typeface="宋体" pitchFamily="2" charset="-122"/>
                        </a:rPr>
                        <a:t>有公共顶点；</a:t>
                      </a:r>
                      <a:r>
                        <a:rPr lang="zh-CN" altLang="en-US" sz="2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宋体" pitchFamily="2" charset="-122"/>
                          <a:ea typeface="宋体" pitchFamily="2" charset="-122"/>
                        </a:rPr>
                        <a:t> </a:t>
                      </a:r>
                    </a:p>
                    <a:p>
                      <a:pPr marL="0" lvl="0" indent="0" algn="ctr" eaLnBrk="1" hangingPunct="1">
                        <a:buNone/>
                      </a:pPr>
                      <a:endParaRPr lang="zh-CN" altLang="en-US" sz="2400" dirty="0">
                        <a:solidFill>
                          <a:srgbClr val="660066"/>
                        </a:solidFill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122772" marR="122772" marT="46038" marB="46038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sz="2400" dirty="0">
                        <a:solidFill>
                          <a:srgbClr val="660066"/>
                        </a:solidFill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122772" marR="122772" marT="46038" marB="46038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</a:pPr>
                      <a:endParaRPr lang="zh-CN" altLang="en-US" sz="2400" b="1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宋体" pitchFamily="2" charset="-122"/>
                        <a:ea typeface="宋体" pitchFamily="2" charset="-122"/>
                        <a:cs typeface="+mn-cs"/>
                      </a:endParaRPr>
                    </a:p>
                  </a:txBody>
                  <a:tcPr marL="122772" marR="122772" marT="46038" marB="46038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 rowSpan="2"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sz="2400" dirty="0">
                        <a:solidFill>
                          <a:srgbClr val="660066"/>
                        </a:solidFill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122772" marR="122772" marT="46038" marB="46038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</a:tr>
              <a:tr h="1783715"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华文新魏" pitchFamily="2" charset="-122"/>
                          <a:ea typeface="黑体" panose="02010600030101010101" pitchFamily="2" charset="-122"/>
                        </a:rPr>
                        <a:t>邻</a:t>
                      </a:r>
                      <a:endParaRPr lang="zh-CN" altLang="en-US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华文新魏" pitchFamily="2" charset="-122"/>
                        <a:ea typeface="黑体" panose="02010600030101010101" pitchFamily="2" charset="-122"/>
                      </a:endParaRPr>
                    </a:p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2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华文新魏" pitchFamily="2" charset="-122"/>
                          <a:ea typeface="黑体" panose="02010600030101010101" pitchFamily="2" charset="-122"/>
                        </a:rPr>
                        <a:t>补</a:t>
                      </a:r>
                    </a:p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2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华文新魏" pitchFamily="2" charset="-122"/>
                          <a:ea typeface="黑体" panose="02010600030101010101" pitchFamily="2" charset="-122"/>
                        </a:rPr>
                        <a:t>角</a:t>
                      </a:r>
                    </a:p>
                  </a:txBody>
                  <a:tcPr marL="122772" marR="122772" marT="46038" marB="46038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endParaRPr lang="en-US" altLang="en-US" sz="2400" dirty="0">
                        <a:solidFill>
                          <a:schemeClr val="accent2"/>
                        </a:solidFill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marL="0" lvl="0" indent="0" algn="ctr" eaLnBrk="1" hangingPunct="1">
                        <a:buNone/>
                      </a:pPr>
                      <a:endParaRPr lang="en-US" altLang="en-US" sz="2400" dirty="0">
                        <a:solidFill>
                          <a:schemeClr val="accent2"/>
                        </a:solidFill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122772" marR="122772" marT="46038" marB="46038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sz="2400" dirty="0">
                        <a:solidFill>
                          <a:srgbClr val="660066"/>
                        </a:solidFill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122772" marR="122772" marT="46038" marB="46038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0521" name="Rectangle 31"/>
          <p:cNvSpPr>
            <a:spLocks noChangeArrowheads="1"/>
          </p:cNvSpPr>
          <p:nvPr/>
        </p:nvSpPr>
        <p:spPr bwMode="auto">
          <a:xfrm>
            <a:off x="5445174" y="2162321"/>
            <a:ext cx="983761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zh-CN" altLang="en-US" sz="2400" b="1" dirty="0" smtClean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对顶</a:t>
            </a: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zh-CN" altLang="en-US" sz="2400" b="1" dirty="0" smtClean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角相</a:t>
            </a: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zh-CN" altLang="en-US" sz="2400" b="1" dirty="0" smtClean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等</a:t>
            </a: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lang="en-US" altLang="zh-CN" sz="2400" dirty="0">
              <a:solidFill>
                <a:srgbClr val="FF0066"/>
              </a:solidFill>
              <a:latin typeface="华文新魏" pitchFamily="2" charset="-122"/>
              <a:ea typeface="黑体" pitchFamily="49" charset="-122"/>
            </a:endParaRPr>
          </a:p>
        </p:txBody>
      </p:sp>
      <p:sp>
        <p:nvSpPr>
          <p:cNvPr id="20522" name="Rectangle 34"/>
          <p:cNvSpPr>
            <a:spLocks noChangeArrowheads="1"/>
          </p:cNvSpPr>
          <p:nvPr/>
        </p:nvSpPr>
        <p:spPr bwMode="auto">
          <a:xfrm>
            <a:off x="5330516" y="4120906"/>
            <a:ext cx="1219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  <a:buClr>
                <a:schemeClr val="accent2"/>
              </a:buClr>
              <a:buSzPct val="80000"/>
            </a:pPr>
            <a:r>
              <a:rPr lang="zh-CN" altLang="en-US" sz="2400" b="1" dirty="0" smtClean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邻补</a:t>
            </a: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SzPct val="80000"/>
            </a:pPr>
            <a:r>
              <a:rPr lang="zh-CN" altLang="en-US" sz="2400" b="1" dirty="0" smtClean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角互</a:t>
            </a: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SzPct val="80000"/>
            </a:pPr>
            <a:r>
              <a:rPr lang="zh-CN" altLang="en-US" sz="2400" b="1" dirty="0" smtClean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补 </a:t>
            </a:r>
          </a:p>
        </p:txBody>
      </p:sp>
      <p:sp>
        <p:nvSpPr>
          <p:cNvPr id="20523" name="Rectangle 50"/>
          <p:cNvSpPr>
            <a:spLocks noChangeArrowheads="1"/>
          </p:cNvSpPr>
          <p:nvPr/>
        </p:nvSpPr>
        <p:spPr bwMode="auto">
          <a:xfrm>
            <a:off x="2419317" y="2532283"/>
            <a:ext cx="345651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smtClean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en-US" sz="2400" b="1" dirty="0" smtClean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没有公共边</a:t>
            </a:r>
            <a:r>
              <a:rPr lang="en-US" altLang="zh-CN" sz="2400" b="1" dirty="0" smtClean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;</a:t>
            </a:r>
          </a:p>
        </p:txBody>
      </p:sp>
      <p:sp>
        <p:nvSpPr>
          <p:cNvPr id="20524" name="Rectangle 52"/>
          <p:cNvSpPr>
            <a:spLocks noChangeArrowheads="1"/>
          </p:cNvSpPr>
          <p:nvPr/>
        </p:nvSpPr>
        <p:spPr bwMode="auto">
          <a:xfrm>
            <a:off x="2377115" y="3073889"/>
            <a:ext cx="274352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③</a:t>
            </a:r>
            <a:r>
              <a:rPr lang="zh-CN" altLang="en-US" sz="2400" b="1" dirty="0" smtClean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两边互为反向延长线</a:t>
            </a:r>
          </a:p>
        </p:txBody>
      </p:sp>
      <p:sp>
        <p:nvSpPr>
          <p:cNvPr id="20526" name="Rectangle 55"/>
          <p:cNvSpPr>
            <a:spLocks noChangeArrowheads="1"/>
          </p:cNvSpPr>
          <p:nvPr/>
        </p:nvSpPr>
        <p:spPr bwMode="auto">
          <a:xfrm>
            <a:off x="2356568" y="3987728"/>
            <a:ext cx="32639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en-US" altLang="zh-CN" sz="2400" b="1" dirty="0" smtClean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en-US" sz="2400" b="1" dirty="0" smtClean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有公共顶点；</a:t>
            </a:r>
          </a:p>
        </p:txBody>
      </p:sp>
      <p:sp>
        <p:nvSpPr>
          <p:cNvPr id="20527" name="Rectangle 56"/>
          <p:cNvSpPr>
            <a:spLocks noChangeArrowheads="1"/>
          </p:cNvSpPr>
          <p:nvPr/>
        </p:nvSpPr>
        <p:spPr bwMode="auto">
          <a:xfrm>
            <a:off x="2378222" y="4469301"/>
            <a:ext cx="3263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accent2"/>
              </a:buClr>
              <a:buSzPct val="80000"/>
            </a:pPr>
            <a:r>
              <a:rPr lang="en-US" altLang="zh-CN" sz="2400" b="1" dirty="0" smtClean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en-US" sz="2400" b="1" dirty="0" smtClean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有一条公共边</a:t>
            </a:r>
            <a:r>
              <a:rPr lang="en-US" altLang="zh-CN" sz="2400" b="1" dirty="0" smtClean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;</a:t>
            </a:r>
          </a:p>
        </p:txBody>
      </p:sp>
      <p:sp>
        <p:nvSpPr>
          <p:cNvPr id="20528" name="Rectangle 57"/>
          <p:cNvSpPr>
            <a:spLocks noChangeArrowheads="1"/>
          </p:cNvSpPr>
          <p:nvPr/>
        </p:nvSpPr>
        <p:spPr bwMode="auto">
          <a:xfrm>
            <a:off x="2376108" y="4940569"/>
            <a:ext cx="278673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accent2"/>
              </a:buClr>
              <a:buSzPct val="80000"/>
            </a:pPr>
            <a:r>
              <a:rPr lang="en-US" altLang="zh-CN" sz="2400" b="1" dirty="0" smtClean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③</a:t>
            </a:r>
            <a:r>
              <a:rPr lang="zh-CN" altLang="en-US" sz="2400" b="1" dirty="0" smtClean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另一边互为反向延长线</a:t>
            </a:r>
          </a:p>
        </p:txBody>
      </p:sp>
      <p:sp>
        <p:nvSpPr>
          <p:cNvPr id="20529" name="Rectangle 61"/>
          <p:cNvSpPr>
            <a:spLocks noChangeArrowheads="1"/>
          </p:cNvSpPr>
          <p:nvPr/>
        </p:nvSpPr>
        <p:spPr bwMode="auto">
          <a:xfrm>
            <a:off x="6396567" y="2713039"/>
            <a:ext cx="278341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en-US" altLang="zh-CN" sz="2400" b="1" dirty="0" smtClean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en-US" sz="2400" b="1" dirty="0" smtClean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都是两条直线相交而成的角；</a:t>
            </a:r>
          </a:p>
        </p:txBody>
      </p:sp>
      <p:sp>
        <p:nvSpPr>
          <p:cNvPr id="20530" name="Rectangle 62"/>
          <p:cNvSpPr>
            <a:spLocks noChangeArrowheads="1"/>
          </p:cNvSpPr>
          <p:nvPr/>
        </p:nvSpPr>
        <p:spPr bwMode="auto">
          <a:xfrm>
            <a:off x="6453359" y="4792858"/>
            <a:ext cx="26881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en-US" altLang="zh-CN" sz="2400" b="1" dirty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③</a:t>
            </a:r>
            <a:r>
              <a:rPr lang="zh-CN" altLang="en-US" sz="2400" b="1" dirty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都是成对出现的</a:t>
            </a:r>
            <a:r>
              <a:rPr lang="zh-CN" altLang="en-US" sz="2400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sp>
        <p:nvSpPr>
          <p:cNvPr id="20531" name="Rectangle 63"/>
          <p:cNvSpPr>
            <a:spLocks noChangeArrowheads="1"/>
          </p:cNvSpPr>
          <p:nvPr/>
        </p:nvSpPr>
        <p:spPr bwMode="auto">
          <a:xfrm>
            <a:off x="6477750" y="3828855"/>
            <a:ext cx="268816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lang="en-US" altLang="zh-CN" sz="2400" b="1" dirty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en-US" sz="2400" b="1" dirty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都有一个公共顶点；</a:t>
            </a:r>
          </a:p>
        </p:txBody>
      </p:sp>
      <p:sp>
        <p:nvSpPr>
          <p:cNvPr id="20532" name="Rectangle 64"/>
          <p:cNvSpPr>
            <a:spLocks noChangeArrowheads="1"/>
          </p:cNvSpPr>
          <p:nvPr/>
        </p:nvSpPr>
        <p:spPr bwMode="auto">
          <a:xfrm>
            <a:off x="9413079" y="3304419"/>
            <a:ext cx="2992967" cy="2382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  <a:spcBef>
                <a:spcPct val="20000"/>
              </a:spcBef>
              <a:buClr>
                <a:schemeClr val="accent2"/>
              </a:buClr>
              <a:buSzPct val="80000"/>
            </a:pPr>
            <a:r>
              <a:rPr lang="en-US" altLang="zh-CN" sz="2400" b="1" dirty="0" smtClean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en-US" sz="2400" b="1" dirty="0" smtClean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两直线相交</a:t>
            </a:r>
          </a:p>
          <a:p>
            <a:pPr>
              <a:lnSpc>
                <a:spcPct val="140000"/>
              </a:lnSpc>
              <a:spcBef>
                <a:spcPct val="20000"/>
              </a:spcBef>
              <a:buClr>
                <a:schemeClr val="accent2"/>
              </a:buClr>
              <a:buSzPct val="80000"/>
            </a:pPr>
            <a:r>
              <a:rPr lang="zh-CN" altLang="en-US" sz="2400" b="1" dirty="0" smtClean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时，对顶角只</a:t>
            </a:r>
          </a:p>
          <a:p>
            <a:pPr>
              <a:lnSpc>
                <a:spcPct val="140000"/>
              </a:lnSpc>
              <a:spcBef>
                <a:spcPct val="20000"/>
              </a:spcBef>
              <a:buClr>
                <a:schemeClr val="accent2"/>
              </a:buClr>
              <a:buSzPct val="80000"/>
            </a:pPr>
            <a:r>
              <a:rPr lang="zh-CN" altLang="en-US" sz="2400" b="1" dirty="0" smtClean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有两对，邻补</a:t>
            </a:r>
          </a:p>
          <a:p>
            <a:pPr>
              <a:lnSpc>
                <a:spcPct val="140000"/>
              </a:lnSpc>
              <a:spcBef>
                <a:spcPct val="20000"/>
              </a:spcBef>
              <a:buClr>
                <a:schemeClr val="accent2"/>
              </a:buClr>
              <a:buSzPct val="80000"/>
            </a:pPr>
            <a:r>
              <a:rPr lang="zh-CN" altLang="en-US" sz="2400" b="1" dirty="0" smtClean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角有四对 </a:t>
            </a:r>
          </a:p>
        </p:txBody>
      </p:sp>
      <p:sp>
        <p:nvSpPr>
          <p:cNvPr id="22565" name="Rectangle 65"/>
          <p:cNvSpPr>
            <a:spLocks noChangeArrowheads="1"/>
          </p:cNvSpPr>
          <p:nvPr/>
        </p:nvSpPr>
        <p:spPr bwMode="auto">
          <a:xfrm>
            <a:off x="9398000" y="2713039"/>
            <a:ext cx="316653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en-US" altLang="zh-CN" sz="2400" b="1" dirty="0" smtClean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en-US" sz="2400" b="1" dirty="0" smtClean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有无公共边；</a:t>
            </a:r>
          </a:p>
        </p:txBody>
      </p:sp>
      <p:sp>
        <p:nvSpPr>
          <p:cNvPr id="25" name="矩形 24"/>
          <p:cNvSpPr/>
          <p:nvPr/>
        </p:nvSpPr>
        <p:spPr>
          <a:xfrm>
            <a:off x="792260" y="754353"/>
            <a:ext cx="38779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 b="1" noProof="1" smtClean="0">
                <a:ln/>
                <a:solidFill>
                  <a:schemeClr val="accent5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对顶角与邻补角区别与联系</a:t>
            </a:r>
            <a:endParaRPr lang="zh-CN" altLang="en-US" sz="2400" b="1" noProof="1">
              <a:ln/>
              <a:solidFill>
                <a:schemeClr val="accent5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500"/>
                                        <p:tgtEl>
                                          <p:spTgt spid="20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20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0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20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20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0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0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/>
                                        <p:tgtEl>
                                          <p:spTgt spid="20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4" dur="1000"/>
                                        <p:tgtEl>
                                          <p:spTgt spid="20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1000"/>
                                        <p:tgtEl>
                                          <p:spTgt spid="22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0" dur="1000"/>
                                        <p:tgtEl>
                                          <p:spTgt spid="20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1" grpId="0"/>
      <p:bldP spid="20522" grpId="0"/>
      <p:bldP spid="20523" grpId="0"/>
      <p:bldP spid="20524" grpId="0"/>
      <p:bldP spid="20526" grpId="0"/>
      <p:bldP spid="20527" grpId="0"/>
      <p:bldP spid="20528" grpId="0"/>
      <p:bldP spid="20529" grpId="0"/>
      <p:bldP spid="20530" grpId="0"/>
      <p:bldP spid="20531" grpId="0"/>
      <p:bldP spid="20532" grpId="0"/>
      <p:bldP spid="2256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微软雅黑 Light"/>
        <a:ea typeface="微软雅黑 Light"/>
        <a:cs typeface=""/>
      </a:majorFont>
      <a:minorFont>
        <a:latin typeface="微软雅黑 Light"/>
        <a:ea typeface="微软雅黑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1950</TotalTime>
  <Words>1805</Words>
  <Application>Microsoft Office PowerPoint</Application>
  <PresentationFormat>自定义</PresentationFormat>
  <Paragraphs>225</Paragraphs>
  <Slides>14</Slides>
  <Notes>0</Notes>
  <HiddenSlides>2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</vt:vector>
  </TitlesOfParts>
  <Company>http://www.ypppt.com/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Administrator</cp:lastModifiedBy>
  <cp:revision>61</cp:revision>
  <dcterms:created xsi:type="dcterms:W3CDTF">2016-01-19T08:46:18Z</dcterms:created>
  <dcterms:modified xsi:type="dcterms:W3CDTF">2018-02-26T02:57:20Z</dcterms:modified>
</cp:coreProperties>
</file>