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23"/>
  </p:notesMasterIdLst>
  <p:sldIdLst>
    <p:sldId id="256" r:id="rId2"/>
    <p:sldId id="270" r:id="rId3"/>
    <p:sldId id="271" r:id="rId4"/>
    <p:sldId id="257" r:id="rId5"/>
    <p:sldId id="259" r:id="rId6"/>
    <p:sldId id="258" r:id="rId7"/>
    <p:sldId id="260" r:id="rId8"/>
    <p:sldId id="261" r:id="rId9"/>
    <p:sldId id="262" r:id="rId10"/>
    <p:sldId id="264" r:id="rId11"/>
    <p:sldId id="303" r:id="rId12"/>
    <p:sldId id="297" r:id="rId13"/>
    <p:sldId id="298" r:id="rId14"/>
    <p:sldId id="267" r:id="rId15"/>
    <p:sldId id="269" r:id="rId16"/>
    <p:sldId id="268" r:id="rId17"/>
    <p:sldId id="301" r:id="rId18"/>
    <p:sldId id="302" r:id="rId19"/>
    <p:sldId id="300" r:id="rId20"/>
    <p:sldId id="299" r:id="rId21"/>
    <p:sldId id="291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48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22CA5-77DA-460F-B1C4-F42EDE366D34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6D804-0F9E-46AC-BF03-5083FE0C1E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224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67C8E8-63FC-48D2-A3C3-9F4A9FF78A34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855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zh-CN" b="1" dirty="0"/>
              <a:t>由事悟理，展现思想之魅力。如鲁迅的《故乡》，课文结尾不仅重现过去美好故乡的景色，与现实中萧索的故乡相比照，更可贵的是作者由故乡的凋敝，思考着故乡的出路：曾经美丽富饶的故乡，为什么二十年后变成了这样？路在何方？这样层层深入的追问与思考，让文章的思想更深刻。</a:t>
            </a:r>
            <a:endParaRPr lang="zh-CN" altLang="zh-CN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2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670F0E7-3357-46C1-8C28-F471BDF19E7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1198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4EEF27-1213-4FD0-B0CF-9904F43FB9CD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3225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4EEF27-1213-4FD0-B0CF-9904F43FB9CD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1778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16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33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625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090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194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858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547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27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17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5451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54366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115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178224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279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023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33A58-FF22-4D20-A07F-EDEE78960139}" type="datetimeFigureOut">
              <a:rPr lang="zh-CN" altLang="en-US" smtClean="0"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17378-782E-47F8-AEB8-F7DB8A7F82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4039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372E3-E3F0-42DE-9513-D12420CDC336}" type="slidenum">
              <a:rPr lang="en-US" altLang="zh-C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931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20BB7B-9067-4C1A-B95C-39A5458DE10A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501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  <p:sldLayoutId id="214748374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6BAFD60-DB5A-41B1-BF43-3F34FC9AF9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1861" y="1994631"/>
            <a:ext cx="5679465" cy="1646302"/>
          </a:xfrm>
        </p:spPr>
        <p:txBody>
          <a:bodyPr>
            <a:normAutofit/>
          </a:bodyPr>
          <a:lstStyle/>
          <a:p>
            <a:r>
              <a:rPr lang="zh-CN" altLang="en-US" sz="96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作文立意</a:t>
            </a:r>
          </a:p>
        </p:txBody>
      </p:sp>
    </p:spTree>
    <p:extLst>
      <p:ext uri="{BB962C8B-B14F-4D97-AF65-F5344CB8AC3E}">
        <p14:creationId xmlns:p14="http://schemas.microsoft.com/office/powerpoint/2010/main" val="417919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32">
            <a:extLst>
              <a:ext uri="{FF2B5EF4-FFF2-40B4-BE49-F238E27FC236}">
                <a16:creationId xmlns:a16="http://schemas.microsoft.com/office/drawing/2014/main" id="{325943E9-5407-4790-9200-51C5B3024B0D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2286000"/>
            <a:ext cx="1441450" cy="649288"/>
            <a:chOff x="1156" y="1842"/>
            <a:chExt cx="908" cy="409"/>
          </a:xfrm>
        </p:grpSpPr>
        <p:sp>
          <p:nvSpPr>
            <p:cNvPr id="7193" name="Line 30">
              <a:extLst>
                <a:ext uri="{FF2B5EF4-FFF2-40B4-BE49-F238E27FC236}">
                  <a16:creationId xmlns:a16="http://schemas.microsoft.com/office/drawing/2014/main" id="{BE7B364D-9CF2-40EE-9C29-7C79479083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6" y="1842"/>
              <a:ext cx="9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94" name="Line 31">
              <a:extLst>
                <a:ext uri="{FF2B5EF4-FFF2-40B4-BE49-F238E27FC236}">
                  <a16:creationId xmlns:a16="http://schemas.microsoft.com/office/drawing/2014/main" id="{BD77A894-4A08-448B-8246-F66B77DD07B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842"/>
              <a:ext cx="0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171" name="Group 33">
            <a:extLst>
              <a:ext uri="{FF2B5EF4-FFF2-40B4-BE49-F238E27FC236}">
                <a16:creationId xmlns:a16="http://schemas.microsoft.com/office/drawing/2014/main" id="{D032B3CB-A47E-497C-AA0E-9D63AFF9D8D7}"/>
              </a:ext>
            </a:extLst>
          </p:cNvPr>
          <p:cNvGrpSpPr>
            <a:grpSpLocks/>
          </p:cNvGrpSpPr>
          <p:nvPr/>
        </p:nvGrpSpPr>
        <p:grpSpPr bwMode="auto">
          <a:xfrm>
            <a:off x="5410200" y="3048000"/>
            <a:ext cx="1441450" cy="649288"/>
            <a:chOff x="1156" y="1842"/>
            <a:chExt cx="908" cy="409"/>
          </a:xfrm>
        </p:grpSpPr>
        <p:sp>
          <p:nvSpPr>
            <p:cNvPr id="7191" name="Line 34">
              <a:extLst>
                <a:ext uri="{FF2B5EF4-FFF2-40B4-BE49-F238E27FC236}">
                  <a16:creationId xmlns:a16="http://schemas.microsoft.com/office/drawing/2014/main" id="{AA74CD18-F9B7-4E48-9054-88AA96759C8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6" y="1842"/>
              <a:ext cx="9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92" name="Line 35">
              <a:extLst>
                <a:ext uri="{FF2B5EF4-FFF2-40B4-BE49-F238E27FC236}">
                  <a16:creationId xmlns:a16="http://schemas.microsoft.com/office/drawing/2014/main" id="{8F08E9FA-1C84-4DD3-ACAC-91B6A27150E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842"/>
              <a:ext cx="0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172" name="Group 36">
            <a:extLst>
              <a:ext uri="{FF2B5EF4-FFF2-40B4-BE49-F238E27FC236}">
                <a16:creationId xmlns:a16="http://schemas.microsoft.com/office/drawing/2014/main" id="{209F591A-3919-4B72-AE25-00A7C0B0699F}"/>
              </a:ext>
            </a:extLst>
          </p:cNvPr>
          <p:cNvGrpSpPr>
            <a:grpSpLocks/>
          </p:cNvGrpSpPr>
          <p:nvPr/>
        </p:nvGrpSpPr>
        <p:grpSpPr bwMode="auto">
          <a:xfrm>
            <a:off x="6629400" y="3657600"/>
            <a:ext cx="1441450" cy="649288"/>
            <a:chOff x="1156" y="1842"/>
            <a:chExt cx="908" cy="409"/>
          </a:xfrm>
        </p:grpSpPr>
        <p:sp>
          <p:nvSpPr>
            <p:cNvPr id="7189" name="Line 37">
              <a:extLst>
                <a:ext uri="{FF2B5EF4-FFF2-40B4-BE49-F238E27FC236}">
                  <a16:creationId xmlns:a16="http://schemas.microsoft.com/office/drawing/2014/main" id="{D347F722-8562-433D-A3C4-722D2667DE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6" y="1842"/>
              <a:ext cx="9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90" name="Line 38">
              <a:extLst>
                <a:ext uri="{FF2B5EF4-FFF2-40B4-BE49-F238E27FC236}">
                  <a16:creationId xmlns:a16="http://schemas.microsoft.com/office/drawing/2014/main" id="{962D1BAE-8D19-4961-83B1-B2C231811E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842"/>
              <a:ext cx="0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173" name="Group 39">
            <a:extLst>
              <a:ext uri="{FF2B5EF4-FFF2-40B4-BE49-F238E27FC236}">
                <a16:creationId xmlns:a16="http://schemas.microsoft.com/office/drawing/2014/main" id="{F9DD458E-8892-40F7-9C5A-FC06D45A40F1}"/>
              </a:ext>
            </a:extLst>
          </p:cNvPr>
          <p:cNvGrpSpPr>
            <a:grpSpLocks/>
          </p:cNvGrpSpPr>
          <p:nvPr/>
        </p:nvGrpSpPr>
        <p:grpSpPr bwMode="auto">
          <a:xfrm>
            <a:off x="7391400" y="4343400"/>
            <a:ext cx="1441450" cy="649288"/>
            <a:chOff x="1156" y="1842"/>
            <a:chExt cx="908" cy="409"/>
          </a:xfrm>
        </p:grpSpPr>
        <p:sp>
          <p:nvSpPr>
            <p:cNvPr id="7187" name="Line 40">
              <a:extLst>
                <a:ext uri="{FF2B5EF4-FFF2-40B4-BE49-F238E27FC236}">
                  <a16:creationId xmlns:a16="http://schemas.microsoft.com/office/drawing/2014/main" id="{CB7CF2D9-C3B6-4C3C-BB7E-A9B199590A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6" y="1842"/>
              <a:ext cx="9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88" name="Line 41">
              <a:extLst>
                <a:ext uri="{FF2B5EF4-FFF2-40B4-BE49-F238E27FC236}">
                  <a16:creationId xmlns:a16="http://schemas.microsoft.com/office/drawing/2014/main" id="{233F715D-2A1A-41EF-9E0D-472358C4CF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842"/>
              <a:ext cx="0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7174" name="WordArt 23">
            <a:extLst>
              <a:ext uri="{FF2B5EF4-FFF2-40B4-BE49-F238E27FC236}">
                <a16:creationId xmlns:a16="http://schemas.microsoft.com/office/drawing/2014/main" id="{1DB8FAC7-E4B6-46DC-AB98-A17D1A8B0EC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819400" y="228600"/>
            <a:ext cx="7086600" cy="1143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我们考场记叙文的不同层次</a:t>
            </a:r>
          </a:p>
        </p:txBody>
      </p:sp>
      <p:sp>
        <p:nvSpPr>
          <p:cNvPr id="21528" name="Text Box 24">
            <a:extLst>
              <a:ext uri="{FF2B5EF4-FFF2-40B4-BE49-F238E27FC236}">
                <a16:creationId xmlns:a16="http://schemas.microsoft.com/office/drawing/2014/main" id="{C3FD9EAC-4F81-4F4C-9A20-85E6B4F23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4572000"/>
            <a:ext cx="3657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完整、清楚地记叙一件事</a:t>
            </a:r>
          </a:p>
        </p:txBody>
      </p:sp>
      <p:sp>
        <p:nvSpPr>
          <p:cNvPr id="21529" name="Text Box 25">
            <a:extLst>
              <a:ext uri="{FF2B5EF4-FFF2-40B4-BE49-F238E27FC236}">
                <a16:creationId xmlns:a16="http://schemas.microsoft.com/office/drawing/2014/main" id="{CDFDD11B-222D-4238-B66C-172F8ED926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3810001"/>
            <a:ext cx="3886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  <a:buFontTx/>
              <a:buChar char="•"/>
            </a:pPr>
            <a:r>
              <a:rPr lang="zh-CN" altLang="en-US" sz="2400" b="1">
                <a:solidFill>
                  <a:srgbClr val="000000"/>
                </a:solidFill>
              </a:rPr>
              <a:t>集中、生动地记叙一件事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2400">
              <a:solidFill>
                <a:srgbClr val="000000"/>
              </a:solidFill>
            </a:endParaRPr>
          </a:p>
        </p:txBody>
      </p:sp>
      <p:sp>
        <p:nvSpPr>
          <p:cNvPr id="21530" name="Text Box 26">
            <a:extLst>
              <a:ext uri="{FF2B5EF4-FFF2-40B4-BE49-F238E27FC236}">
                <a16:creationId xmlns:a16="http://schemas.microsoft.com/office/drawing/2014/main" id="{EC077364-6C03-430F-9AAC-C436EF5DF4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124200"/>
            <a:ext cx="3124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有价值地记叙一件事</a:t>
            </a:r>
          </a:p>
        </p:txBody>
      </p:sp>
      <p:sp>
        <p:nvSpPr>
          <p:cNvPr id="21531" name="Text Box 27">
            <a:extLst>
              <a:ext uri="{FF2B5EF4-FFF2-40B4-BE49-F238E27FC236}">
                <a16:creationId xmlns:a16="http://schemas.microsoft.com/office/drawing/2014/main" id="{C017D717-8338-4E11-8B8F-E4B7BA7A3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362200"/>
            <a:ext cx="457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将一件事写出不仅一件事的价值</a:t>
            </a:r>
          </a:p>
        </p:txBody>
      </p:sp>
      <p:sp>
        <p:nvSpPr>
          <p:cNvPr id="21532" name="Text Box 28">
            <a:extLst>
              <a:ext uri="{FF2B5EF4-FFF2-40B4-BE49-F238E27FC236}">
                <a16:creationId xmlns:a16="http://schemas.microsoft.com/office/drawing/2014/main" id="{E9DC7C8E-FC11-4D3A-AED2-E544F4C2D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1914" y="4419600"/>
            <a:ext cx="1716087" cy="457200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中心不明确</a:t>
            </a:r>
          </a:p>
        </p:txBody>
      </p:sp>
      <p:sp>
        <p:nvSpPr>
          <p:cNvPr id="21533" name="Text Box 29">
            <a:extLst>
              <a:ext uri="{FF2B5EF4-FFF2-40B4-BE49-F238E27FC236}">
                <a16:creationId xmlns:a16="http://schemas.microsoft.com/office/drawing/2014/main" id="{2B5B8641-E914-4B10-84F5-A9249960F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3581400"/>
            <a:ext cx="2133600" cy="457200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中心基本明确</a:t>
            </a:r>
          </a:p>
        </p:txBody>
      </p:sp>
      <p:sp>
        <p:nvSpPr>
          <p:cNvPr id="21534" name="Text Box 30">
            <a:extLst>
              <a:ext uri="{FF2B5EF4-FFF2-40B4-BE49-F238E27FC236}">
                <a16:creationId xmlns:a16="http://schemas.microsoft.com/office/drawing/2014/main" id="{721596B4-24A9-49CB-A25F-3854A2F52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2895600"/>
            <a:ext cx="1752600" cy="457200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中心明确</a:t>
            </a:r>
          </a:p>
        </p:txBody>
      </p:sp>
      <p:sp>
        <p:nvSpPr>
          <p:cNvPr id="21535" name="Text Box 31">
            <a:extLst>
              <a:ext uri="{FF2B5EF4-FFF2-40B4-BE49-F238E27FC236}">
                <a16:creationId xmlns:a16="http://schemas.microsoft.com/office/drawing/2014/main" id="{46E684DA-5D8D-471F-9163-FF9154287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2286000"/>
            <a:ext cx="1752600" cy="457200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中心突出</a:t>
            </a:r>
          </a:p>
        </p:txBody>
      </p:sp>
      <p:grpSp>
        <p:nvGrpSpPr>
          <p:cNvPr id="7183" name="Group 39">
            <a:extLst>
              <a:ext uri="{FF2B5EF4-FFF2-40B4-BE49-F238E27FC236}">
                <a16:creationId xmlns:a16="http://schemas.microsoft.com/office/drawing/2014/main" id="{55C49C6F-476A-409B-87AD-C840F0D02C61}"/>
              </a:ext>
            </a:extLst>
          </p:cNvPr>
          <p:cNvGrpSpPr>
            <a:grpSpLocks/>
          </p:cNvGrpSpPr>
          <p:nvPr/>
        </p:nvGrpSpPr>
        <p:grpSpPr bwMode="auto">
          <a:xfrm>
            <a:off x="8763000" y="4953000"/>
            <a:ext cx="1441450" cy="649288"/>
            <a:chOff x="1156" y="1842"/>
            <a:chExt cx="908" cy="409"/>
          </a:xfrm>
        </p:grpSpPr>
        <p:sp>
          <p:nvSpPr>
            <p:cNvPr id="7185" name="Line 40">
              <a:extLst>
                <a:ext uri="{FF2B5EF4-FFF2-40B4-BE49-F238E27FC236}">
                  <a16:creationId xmlns:a16="http://schemas.microsoft.com/office/drawing/2014/main" id="{F3ED2F97-7384-469F-BFFE-A1C16989ED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6" y="1842"/>
              <a:ext cx="9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186" name="Line 41">
              <a:extLst>
                <a:ext uri="{FF2B5EF4-FFF2-40B4-BE49-F238E27FC236}">
                  <a16:creationId xmlns:a16="http://schemas.microsoft.com/office/drawing/2014/main" id="{DD1AD91B-0A94-4008-AC5C-F60B7B6B62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64" y="1842"/>
              <a:ext cx="0" cy="40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1539" name="Text Box 35">
            <a:extLst>
              <a:ext uri="{FF2B5EF4-FFF2-40B4-BE49-F238E27FC236}">
                <a16:creationId xmlns:a16="http://schemas.microsoft.com/office/drawing/2014/main" id="{DA9FF100-9CA8-4F2D-AC6F-5D4FEB063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181600"/>
            <a:ext cx="3352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</a:rPr>
              <a:t>内容空泛，叙事不集中</a:t>
            </a:r>
          </a:p>
        </p:txBody>
      </p:sp>
    </p:spTree>
    <p:extLst>
      <p:ext uri="{BB962C8B-B14F-4D97-AF65-F5344CB8AC3E}">
        <p14:creationId xmlns:p14="http://schemas.microsoft.com/office/powerpoint/2010/main" val="988714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8" grpId="0"/>
      <p:bldP spid="21529" grpId="0"/>
      <p:bldP spid="21530" grpId="0"/>
      <p:bldP spid="21531" grpId="0"/>
      <p:bldP spid="21532" grpId="0" animBg="1"/>
      <p:bldP spid="21533" grpId="0" animBg="1"/>
      <p:bldP spid="21534" grpId="0" animBg="1"/>
      <p:bldP spid="21535" grpId="0" animBg="1"/>
      <p:bldP spid="215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lenovo\Desktop\t016e633883aa818732.jpg"/>
          <p:cNvPicPr>
            <a:picLocks noChangeAspect="1" noChangeArrowheads="1"/>
          </p:cNvPicPr>
          <p:nvPr/>
        </p:nvPicPr>
        <p:blipFill>
          <a:blip r:embed="rId2" cstate="print"/>
          <a:srcRect r="2628" b="6976"/>
          <a:stretch>
            <a:fillRect/>
          </a:stretch>
        </p:blipFill>
        <p:spPr bwMode="auto">
          <a:xfrm>
            <a:off x="7874626" y="5072074"/>
            <a:ext cx="2793374" cy="178592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095472" y="1214423"/>
            <a:ext cx="2143140" cy="76944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审题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1" y="1"/>
            <a:ext cx="461615" cy="628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095472" y="2214555"/>
            <a:ext cx="2143140" cy="769441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选材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95472" y="3214687"/>
            <a:ext cx="2071702" cy="76944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结构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95472" y="4357695"/>
            <a:ext cx="2071702" cy="76944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细节</a:t>
            </a:r>
          </a:p>
        </p:txBody>
      </p:sp>
      <p:sp>
        <p:nvSpPr>
          <p:cNvPr id="10" name="燕尾形 9"/>
          <p:cNvSpPr/>
          <p:nvPr/>
        </p:nvSpPr>
        <p:spPr>
          <a:xfrm>
            <a:off x="4095736" y="1571612"/>
            <a:ext cx="1143008" cy="1214446"/>
          </a:xfrm>
          <a:prstGeom prst="chevron">
            <a:avLst/>
          </a:prstGeom>
          <a:solidFill>
            <a:srgbClr val="ADDB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38744" y="1714489"/>
            <a:ext cx="1714512" cy="76944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破题</a:t>
            </a:r>
          </a:p>
        </p:txBody>
      </p:sp>
      <p:sp>
        <p:nvSpPr>
          <p:cNvPr id="12" name="右箭头 11"/>
          <p:cNvSpPr/>
          <p:nvPr/>
        </p:nvSpPr>
        <p:spPr>
          <a:xfrm>
            <a:off x="6953256" y="1785926"/>
            <a:ext cx="1214446" cy="642942"/>
          </a:xfrm>
          <a:prstGeom prst="rightArrow">
            <a:avLst/>
          </a:prstGeom>
          <a:solidFill>
            <a:srgbClr val="ADDB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167702" y="1714489"/>
            <a:ext cx="2071702" cy="76944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思想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96132" y="1214422"/>
            <a:ext cx="861774" cy="17859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>
              <a:defRPr/>
            </a:pPr>
            <a:r>
              <a:rPr lang="zh-CN" altLang="en-US" sz="4400" b="1" spc="600" dirty="0">
                <a:solidFill>
                  <a:srgbClr val="C00000"/>
                </a:solidFill>
                <a:latin typeface="Calibri"/>
                <a:ea typeface="宋体" panose="02010600030101010101" pitchFamily="2" charset="-122"/>
              </a:rPr>
              <a:t>思维</a:t>
            </a:r>
          </a:p>
        </p:txBody>
      </p:sp>
      <p:sp>
        <p:nvSpPr>
          <p:cNvPr id="15" name="直角上箭头 14"/>
          <p:cNvSpPr/>
          <p:nvPr/>
        </p:nvSpPr>
        <p:spPr>
          <a:xfrm>
            <a:off x="4095736" y="2500306"/>
            <a:ext cx="4786346" cy="1285884"/>
          </a:xfrm>
          <a:prstGeom prst="bentUpArrow">
            <a:avLst>
              <a:gd name="adj1" fmla="val 17099"/>
              <a:gd name="adj2" fmla="val 25000"/>
              <a:gd name="adj3" fmla="val 25000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6" name="直角上箭头 15"/>
          <p:cNvSpPr/>
          <p:nvPr/>
        </p:nvSpPr>
        <p:spPr>
          <a:xfrm>
            <a:off x="4095736" y="2500306"/>
            <a:ext cx="6215106" cy="2428892"/>
          </a:xfrm>
          <a:prstGeom prst="bentUpArrow">
            <a:avLst>
              <a:gd name="adj1" fmla="val 9198"/>
              <a:gd name="adj2" fmla="val 24793"/>
              <a:gd name="adj3" fmla="val 14296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52596" y="5572141"/>
            <a:ext cx="5929354" cy="76944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srgbClr val="7030A0"/>
                </a:solidFill>
                <a:latin typeface="隶书" pitchFamily="49" charset="-122"/>
                <a:ea typeface="隶书" pitchFamily="49" charset="-122"/>
              </a:rPr>
              <a:t>考场记叙文突破的要素</a:t>
            </a:r>
          </a:p>
        </p:txBody>
      </p:sp>
    </p:spTree>
    <p:extLst>
      <p:ext uri="{BB962C8B-B14F-4D97-AF65-F5344CB8AC3E}">
        <p14:creationId xmlns:p14="http://schemas.microsoft.com/office/powerpoint/2010/main" val="566324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493986" y="2617076"/>
            <a:ext cx="9226847" cy="80141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从我们熟悉的课文中总结提炼主题的方法</a:t>
            </a:r>
          </a:p>
        </p:txBody>
      </p:sp>
    </p:spTree>
    <p:extLst>
      <p:ext uri="{BB962C8B-B14F-4D97-AF65-F5344CB8AC3E}">
        <p14:creationId xmlns:p14="http://schemas.microsoft.com/office/powerpoint/2010/main" val="208571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78883" y="253227"/>
            <a:ext cx="9144000" cy="708025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dirty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1  </a:t>
            </a:r>
            <a:r>
              <a:rPr lang="zh-CN" altLang="en-US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由</a:t>
            </a:r>
            <a:r>
              <a:rPr lang="zh-CN" altLang="en-US" sz="4000" dirty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事入情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4308" y="1337490"/>
            <a:ext cx="2990850" cy="33855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indent="267970" algn="just">
              <a:defRPr/>
            </a:pP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【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甲文</a:t>
            </a: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】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我心里稍稍有些安慰了。</a:t>
            </a:r>
            <a:r>
              <a:rPr lang="zh-CN" altLang="en-US" sz="2800" kern="100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感谢你，我的小桃树，你的坚韧将永远留存在我的心底。</a:t>
            </a:r>
            <a:endParaRPr lang="en-US" altLang="zh-CN" sz="2800" kern="100" dirty="0">
              <a:solidFill>
                <a:srgbClr val="0000CC"/>
              </a:solidFill>
              <a:latin typeface="黑体" pitchFamily="49" charset="-122"/>
              <a:ea typeface="黑体" pitchFamily="49" charset="-122"/>
            </a:endParaRPr>
          </a:p>
          <a:p>
            <a:pPr indent="267970" algn="just">
              <a:defRPr/>
            </a:pPr>
            <a:endParaRPr lang="zh-CN" altLang="en-US" sz="2800" kern="100" dirty="0">
              <a:solidFill>
                <a:srgbClr val="1F497D">
                  <a:lumMod val="75000"/>
                </a:srgbClr>
              </a:solidFill>
              <a:latin typeface="黑体" pitchFamily="49" charset="-122"/>
              <a:ea typeface="黑体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61884" y="1334314"/>
            <a:ext cx="5256213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indent="267970" algn="just">
              <a:defRPr/>
            </a:pP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【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课文</a:t>
            </a: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】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我心里稍稍有些安慰了。</a:t>
            </a:r>
            <a:r>
              <a:rPr lang="zh-CN" altLang="en-US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啊，小桃树啊！我该怎么感激你？你到底还有一朵花呢，明日一早你会开吗？你开的是灼灼的吗？香香的吗？我亲爱的</a:t>
            </a:r>
            <a:r>
              <a:rPr lang="en-US" altLang="zh-CN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你那花是会开得美的，而且会孕出一个桃儿来的；我还叫你是我的梦的精灵</a:t>
            </a:r>
            <a:r>
              <a:rPr lang="en-US" altLang="zh-CN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对吗？</a:t>
            </a:r>
            <a:endParaRPr lang="zh-CN" altLang="en-US" dirty="0">
              <a:solidFill>
                <a:srgbClr val="FF0000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4888" y="5099270"/>
            <a:ext cx="97843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小</a:t>
            </a:r>
            <a:r>
              <a:rPr lang="zh-CN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桃树</a:t>
            </a:r>
            <a:r>
              <a:rPr lang="zh-CN" altLang="zh-CN" sz="2800" kern="1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是另一个“我”，</a:t>
            </a:r>
            <a:r>
              <a:rPr lang="zh-CN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是</a:t>
            </a:r>
            <a:r>
              <a:rPr lang="zh-CN" altLang="en-US" sz="2800" kern="1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“我”</a:t>
            </a:r>
            <a:r>
              <a:rPr lang="zh-CN" altLang="zh-CN" sz="2800" kern="1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向往幸福生活的 “梦”的化身</a:t>
            </a:r>
            <a:r>
              <a:rPr lang="zh-CN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，结尾</a:t>
            </a:r>
            <a:r>
              <a:rPr lang="zh-CN" altLang="zh-CN" sz="2800" kern="100" dirty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处的字里行间</a:t>
            </a:r>
            <a:r>
              <a:rPr lang="zh-CN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更是饱含着作者深沉的感慨和寄托，情感深厚，真情洋溢</a:t>
            </a:r>
            <a:r>
              <a:rPr lang="en-US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zh-CN" sz="2800" kern="100" dirty="0" smtClean="0">
                <a:solidFill>
                  <a:srgbClr val="7030A0"/>
                </a:solidFill>
                <a:latin typeface="黑体" pitchFamily="49" charset="-122"/>
                <a:ea typeface="黑体" pitchFamily="49" charset="-122"/>
              </a:rPr>
              <a:t>感人至深。</a:t>
            </a:r>
            <a:endParaRPr lang="zh-CN" altLang="en-US" sz="2800" kern="100" dirty="0">
              <a:solidFill>
                <a:srgbClr val="7030A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771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5796" y="1631795"/>
            <a:ext cx="3744913" cy="33855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indent="267970" algn="just">
              <a:defRPr/>
            </a:pP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【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甲文</a:t>
            </a: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】……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我在朦胧中，眼前展开一片海边碧绿的沙地来，上面深蓝的天空中挂着一轮金黄的圆月。</a:t>
            </a:r>
            <a:r>
              <a:rPr lang="zh-CN" altLang="en-US" sz="2800" kern="100" dirty="0">
                <a:solidFill>
                  <a:srgbClr val="4F81BD">
                    <a:lumMod val="75000"/>
                  </a:srgbClr>
                </a:solidFill>
                <a:latin typeface="黑体" pitchFamily="49" charset="-122"/>
                <a:ea typeface="黑体" pitchFamily="49" charset="-122"/>
              </a:rPr>
              <a:t>唉，这样美好的故乡，我再也看不到了。</a:t>
            </a:r>
            <a:endParaRPr lang="en-US" altLang="zh-CN" sz="2800" kern="100" dirty="0">
              <a:solidFill>
                <a:srgbClr val="4F81BD">
                  <a:lumMod val="75000"/>
                </a:srgbClr>
              </a:solidFill>
              <a:latin typeface="黑体" pitchFamily="49" charset="-122"/>
              <a:ea typeface="黑体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8971" y="1633384"/>
            <a:ext cx="5280024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【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课文</a:t>
            </a:r>
            <a:r>
              <a:rPr lang="en-US" altLang="zh-CN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】……</a:t>
            </a:r>
            <a:r>
              <a:rPr lang="zh-CN" altLang="en-US" sz="2800" kern="1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我在艨胧中，眼前展开一片海边碧绿的沙地来，上面深蓝的天空中挂着一轮金黄的圆月。我想：</a:t>
            </a:r>
            <a:r>
              <a:rPr lang="zh-CN" altLang="en-US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希望是本无所谓有，无所谓无的。这正如地上的路；其实地上本没有路，走的人</a:t>
            </a:r>
            <a:endParaRPr lang="en-US" altLang="zh-CN" sz="2800" kern="1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kern="1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多了，也便成了路。 </a:t>
            </a:r>
            <a:endParaRPr lang="en-US" altLang="zh-CN" sz="2800" kern="100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kern="1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64995" y="647546"/>
            <a:ext cx="9144000" cy="708025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2  </a:t>
            </a:r>
            <a:r>
              <a:rPr lang="zh-CN" altLang="en-US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由</a:t>
            </a:r>
            <a:r>
              <a:rPr lang="zh-CN" altLang="en-US" sz="4000" dirty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事悟理</a:t>
            </a:r>
          </a:p>
        </p:txBody>
      </p:sp>
    </p:spTree>
    <p:extLst>
      <p:ext uri="{BB962C8B-B14F-4D97-AF65-F5344CB8AC3E}">
        <p14:creationId xmlns:p14="http://schemas.microsoft.com/office/powerpoint/2010/main" val="332306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208156" y="226743"/>
            <a:ext cx="779893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000000"/>
                </a:solidFill>
              </a:rPr>
              <a:t>思考课文</a:t>
            </a:r>
            <a:r>
              <a:rPr lang="zh-CN" altLang="en-US" sz="2800" b="1" dirty="0">
                <a:solidFill>
                  <a:srgbClr val="000000"/>
                </a:solidFill>
              </a:rPr>
              <a:t>主要运用哪一种方法使文章思想深刻。</a:t>
            </a:r>
          </a:p>
        </p:txBody>
      </p:sp>
      <p:graphicFrame>
        <p:nvGraphicFramePr>
          <p:cNvPr id="8211" name="Group 19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916886906"/>
              </p:ext>
            </p:extLst>
          </p:nvPr>
        </p:nvGraphicFramePr>
        <p:xfrm>
          <a:off x="436755" y="836342"/>
          <a:ext cx="9956181" cy="4956048"/>
        </p:xfrm>
        <a:graphic>
          <a:graphicData uri="http://schemas.openxmlformats.org/drawingml/2006/table">
            <a:tbl>
              <a:tblPr/>
              <a:tblGrid>
                <a:gridCol w="4842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4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1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【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甲文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】</a:t>
                      </a: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 我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每次只移动一小步，慢慢爬下悬崖。最后，我一脚踩在崖下的岩石上，投入了父亲强壮的手臂中。我先是啜泣了一会儿，然后，我产生了一种巨大的成就感。这是我永远忘不了的经历。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【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课文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】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</a:t>
                      </a: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……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这是我永远忘不了的经历。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我曾屡次发现，每当我感到前途茫茫而灰心丧气时，只要记起很久以前我在那座小悬崖上所学到的经验，我便能应付一切。我提醒自己，不要想着远在下面的岩石，而要着眼于那最初的一小步，走了这一步再走下一步，直到抵达我所要到的地方。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300" name="Text Box 20"/>
          <p:cNvSpPr txBox="1">
            <a:spLocks noChangeArrowheads="1"/>
          </p:cNvSpPr>
          <p:nvPr/>
        </p:nvSpPr>
        <p:spPr bwMode="auto">
          <a:xfrm>
            <a:off x="4683513" y="5904574"/>
            <a:ext cx="3756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</a:rPr>
              <a:t>走一步，再走一步</a:t>
            </a:r>
            <a:r>
              <a:rPr lang="en-US" altLang="zh-CN" sz="2800" b="1" dirty="0">
                <a:solidFill>
                  <a:srgbClr val="000000"/>
                </a:solidFill>
              </a:rPr>
              <a:t>》</a:t>
            </a:r>
          </a:p>
        </p:txBody>
      </p:sp>
      <p:sp>
        <p:nvSpPr>
          <p:cNvPr id="8213" name="WordArt 21"/>
          <p:cNvSpPr>
            <a:spLocks noChangeArrowheads="1" noChangeShapeType="1" noTextEdit="1"/>
          </p:cNvSpPr>
          <p:nvPr/>
        </p:nvSpPr>
        <p:spPr bwMode="auto">
          <a:xfrm>
            <a:off x="1406912" y="5904573"/>
            <a:ext cx="2819400" cy="685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由</a:t>
            </a:r>
            <a:r>
              <a:rPr lang="zh-CN" altLang="en-US" sz="36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事</a:t>
            </a:r>
            <a:r>
              <a:rPr lang="zh-CN" altLang="en-US" sz="3600" b="1" kern="10" dirty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悟</a:t>
            </a:r>
            <a:r>
              <a:rPr lang="zh-CN" altLang="en-US" sz="36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理</a:t>
            </a:r>
            <a:endParaRPr lang="zh-CN" altLang="en-US" sz="3600" b="1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 flipV="1">
            <a:off x="436755" y="4449337"/>
            <a:ext cx="3124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8217" name="Line 25"/>
          <p:cNvSpPr>
            <a:spLocks noChangeShapeType="1"/>
          </p:cNvSpPr>
          <p:nvPr/>
        </p:nvSpPr>
        <p:spPr bwMode="auto">
          <a:xfrm flipV="1">
            <a:off x="6133171" y="1862255"/>
            <a:ext cx="3657523" cy="11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12140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3" grpId="0" animBg="1"/>
      <p:bldP spid="8216" grpId="0" animBg="1"/>
      <p:bldP spid="82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1736725" y="958851"/>
            <a:ext cx="775885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000000"/>
                </a:solidFill>
              </a:rPr>
              <a:t>思考课文</a:t>
            </a:r>
            <a:r>
              <a:rPr lang="zh-CN" altLang="en-US" sz="2800" b="1" dirty="0">
                <a:solidFill>
                  <a:srgbClr val="000000"/>
                </a:solidFill>
              </a:rPr>
              <a:t>主要运用哪一种方法使文章思想深刻。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81601813"/>
              </p:ext>
            </p:extLst>
          </p:nvPr>
        </p:nvGraphicFramePr>
        <p:xfrm>
          <a:off x="637476" y="1825911"/>
          <a:ext cx="9598724" cy="3675888"/>
        </p:xfrm>
        <a:graphic>
          <a:graphicData uri="http://schemas.openxmlformats.org/drawingml/2006/table">
            <a:tbl>
              <a:tblPr/>
              <a:tblGrid>
                <a:gridCol w="4799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99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2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甲文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这样，我们在阳光下，向着那菜花、桑树和鱼塘走去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……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但我和妻子都是慢慢地，稳稳地，走得很仔细，好像我背上的同她背上的加起来，就是一个完整的家庭。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课文：</a:t>
                      </a:r>
                      <a:endParaRPr kumimoji="0" lang="en-US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这样，我们在阳光下，向着那菜花、桑树和鱼塘走去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……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但我和妻子都是慢慢地，稳稳地，走得很仔细，好像我背上的同她背上的加起来，就是整个世界。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324" name="Text Box 17"/>
          <p:cNvSpPr txBox="1">
            <a:spLocks noChangeArrowheads="1"/>
          </p:cNvSpPr>
          <p:nvPr/>
        </p:nvSpPr>
        <p:spPr bwMode="auto">
          <a:xfrm>
            <a:off x="3806128" y="6276466"/>
            <a:ext cx="18161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000000"/>
                </a:solidFill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</a:rPr>
              <a:t>散步</a:t>
            </a:r>
            <a:r>
              <a:rPr lang="en-US" altLang="zh-CN" sz="3200" b="1" dirty="0">
                <a:solidFill>
                  <a:srgbClr val="000000"/>
                </a:solidFill>
              </a:rPr>
              <a:t>》</a:t>
            </a:r>
          </a:p>
        </p:txBody>
      </p:sp>
      <p:sp>
        <p:nvSpPr>
          <p:cNvPr id="15378" name="WordArt 18"/>
          <p:cNvSpPr>
            <a:spLocks noChangeArrowheads="1" noChangeShapeType="1" noTextEdit="1"/>
          </p:cNvSpPr>
          <p:nvPr/>
        </p:nvSpPr>
        <p:spPr bwMode="auto">
          <a:xfrm>
            <a:off x="1061069" y="6042905"/>
            <a:ext cx="2767361" cy="548481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由点到面</a:t>
            </a:r>
            <a:endParaRPr lang="zh-CN" altLang="en-US" sz="3600" b="1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5381" name="Line 21"/>
          <p:cNvSpPr>
            <a:spLocks noChangeShapeType="1"/>
          </p:cNvSpPr>
          <p:nvPr/>
        </p:nvSpPr>
        <p:spPr bwMode="auto">
          <a:xfrm flipV="1">
            <a:off x="1736725" y="4982737"/>
            <a:ext cx="3124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5382" name="Line 22"/>
          <p:cNvSpPr>
            <a:spLocks noChangeShapeType="1"/>
          </p:cNvSpPr>
          <p:nvPr/>
        </p:nvSpPr>
        <p:spPr bwMode="auto">
          <a:xfrm flipV="1">
            <a:off x="6729761" y="4982737"/>
            <a:ext cx="1905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288925" y="202292"/>
            <a:ext cx="9144000" cy="707886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3  </a:t>
            </a:r>
            <a:r>
              <a:rPr lang="zh-CN" altLang="en-US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由点到面</a:t>
            </a:r>
            <a:endParaRPr lang="zh-CN" altLang="en-US" sz="400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1904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8" grpId="0" animBg="1"/>
      <p:bldP spid="15381" grpId="0" animBg="1"/>
      <p:bldP spid="15382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762000" y="1023937"/>
            <a:ext cx="7685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</a:rPr>
              <a:t>思考乙文主要运用哪一种方法使文章思想深刻。</a:t>
            </a:r>
          </a:p>
        </p:txBody>
      </p:sp>
      <p:graphicFrame>
        <p:nvGraphicFramePr>
          <p:cNvPr id="13318" name="Group 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227642295"/>
              </p:ext>
            </p:extLst>
          </p:nvPr>
        </p:nvGraphicFramePr>
        <p:xfrm>
          <a:off x="762000" y="2095500"/>
          <a:ext cx="8229600" cy="3276600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76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甲文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几年过去了，我渐渐明白：那是我对老王的愧怍。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乙文（原文）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几年过去了，我渐渐明白：那是一个幸运的人对一个不幸者的愧怍。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348" name="Text Box 14"/>
          <p:cNvSpPr txBox="1">
            <a:spLocks noChangeArrowheads="1"/>
          </p:cNvSpPr>
          <p:nvPr/>
        </p:nvSpPr>
        <p:spPr bwMode="auto">
          <a:xfrm>
            <a:off x="6705600" y="5867401"/>
            <a:ext cx="1612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</a:rPr>
              <a:t>《</a:t>
            </a:r>
            <a:r>
              <a:rPr lang="zh-CN" altLang="en-US" sz="2800" b="1">
                <a:solidFill>
                  <a:srgbClr val="000000"/>
                </a:solidFill>
              </a:rPr>
              <a:t>老王</a:t>
            </a:r>
            <a:r>
              <a:rPr lang="en-US" altLang="zh-CN" sz="2800" b="1">
                <a:solidFill>
                  <a:srgbClr val="000000"/>
                </a:solidFill>
              </a:rPr>
              <a:t>》</a:t>
            </a:r>
          </a:p>
        </p:txBody>
      </p:sp>
      <p:sp>
        <p:nvSpPr>
          <p:cNvPr id="13327" name="WordArt 15"/>
          <p:cNvSpPr>
            <a:spLocks noChangeArrowheads="1" noChangeShapeType="1" noTextEdit="1"/>
          </p:cNvSpPr>
          <p:nvPr/>
        </p:nvSpPr>
        <p:spPr bwMode="auto">
          <a:xfrm>
            <a:off x="3233854" y="5797704"/>
            <a:ext cx="2938345" cy="75549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 dirty="0" smtClean="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由点到面</a:t>
            </a:r>
            <a:endParaRPr lang="zh-CN" altLang="en-US" sz="3600" b="1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/>
              <a:ea typeface="宋体"/>
            </a:endParaRPr>
          </a:p>
        </p:txBody>
      </p:sp>
      <p:sp>
        <p:nvSpPr>
          <p:cNvPr id="14350" name="Text Box 16"/>
          <p:cNvSpPr txBox="1">
            <a:spLocks noChangeArrowheads="1"/>
          </p:cNvSpPr>
          <p:nvPr/>
        </p:nvSpPr>
        <p:spPr bwMode="auto">
          <a:xfrm>
            <a:off x="7908926" y="120651"/>
            <a:ext cx="2327275" cy="519113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</a:rPr>
              <a:t>写人类记叙文</a:t>
            </a:r>
          </a:p>
        </p:txBody>
      </p:sp>
      <p:sp>
        <p:nvSpPr>
          <p:cNvPr id="13330" name="Line 18"/>
          <p:cNvSpPr>
            <a:spLocks noChangeShapeType="1"/>
          </p:cNvSpPr>
          <p:nvPr/>
        </p:nvSpPr>
        <p:spPr bwMode="auto">
          <a:xfrm>
            <a:off x="2462561" y="3620429"/>
            <a:ext cx="1905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3331" name="Line 19"/>
          <p:cNvSpPr>
            <a:spLocks noChangeShapeType="1"/>
          </p:cNvSpPr>
          <p:nvPr/>
        </p:nvSpPr>
        <p:spPr bwMode="auto">
          <a:xfrm flipV="1">
            <a:off x="7243763" y="3620429"/>
            <a:ext cx="1828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3332" name="Line 20"/>
          <p:cNvSpPr>
            <a:spLocks noChangeShapeType="1"/>
          </p:cNvSpPr>
          <p:nvPr/>
        </p:nvSpPr>
        <p:spPr bwMode="auto">
          <a:xfrm flipV="1">
            <a:off x="5414963" y="4046034"/>
            <a:ext cx="1828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7365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7" grpId="0" animBg="1"/>
      <p:bldP spid="13330" grpId="0" animBg="1"/>
      <p:bldP spid="13331" grpId="0" animBg="1"/>
      <p:bldP spid="133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1736725" y="958851"/>
            <a:ext cx="7685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000000"/>
                </a:solidFill>
              </a:rPr>
              <a:t>思考乙文主要运用哪一种方法使文章思想深刻。</a:t>
            </a:r>
          </a:p>
        </p:txBody>
      </p:sp>
      <p:graphicFrame>
        <p:nvGraphicFramePr>
          <p:cNvPr id="14342" name="Group 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171479880"/>
              </p:ext>
            </p:extLst>
          </p:nvPr>
        </p:nvGraphicFramePr>
        <p:xfrm>
          <a:off x="579863" y="1808830"/>
          <a:ext cx="9656338" cy="3840880"/>
        </p:xfrm>
        <a:graphic>
          <a:graphicData uri="http://schemas.openxmlformats.org/drawingml/2006/table">
            <a:tbl>
              <a:tblPr/>
              <a:tblGrid>
                <a:gridCol w="42151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11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408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【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甲文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】</a:t>
                      </a: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过了这么多年，藤萝又开花了，而且开得这样盛，这样密，紫色的瀑布计划遮住了粗壮的盘虬卧龙般的枝干，不断地流着，流着，流向人的心底。</a:t>
                      </a:r>
                      <a:b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</a:b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【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课文</a:t>
                      </a: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】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过了这么多年，藤萝又开花了，而且开得这样盛，这样密，紫色的瀑布计划遮住了粗壮的盘虬卧龙般的枝干，不断地流着，流着，流向人的心底。</a:t>
                      </a:r>
                      <a:b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</a:b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花和人都会遇到各种各样的不幸，但是生命的长河是无止境的。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7420" name="Text Box 14"/>
          <p:cNvSpPr txBox="1">
            <a:spLocks noChangeArrowheads="1"/>
          </p:cNvSpPr>
          <p:nvPr/>
        </p:nvSpPr>
        <p:spPr bwMode="auto">
          <a:xfrm>
            <a:off x="5562601" y="6019801"/>
            <a:ext cx="26844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</a:rPr>
              <a:t>《</a:t>
            </a:r>
            <a:r>
              <a:rPr lang="zh-CN" altLang="en-US" sz="2800" b="1">
                <a:solidFill>
                  <a:srgbClr val="000000"/>
                </a:solidFill>
              </a:rPr>
              <a:t>紫藤萝瀑布</a:t>
            </a:r>
            <a:r>
              <a:rPr lang="en-US" altLang="zh-CN" sz="2800" b="1">
                <a:solidFill>
                  <a:srgbClr val="000000"/>
                </a:solidFill>
              </a:rPr>
              <a:t>》</a:t>
            </a:r>
          </a:p>
        </p:txBody>
      </p:sp>
      <p:sp>
        <p:nvSpPr>
          <p:cNvPr id="17421" name="Text Box 16"/>
          <p:cNvSpPr txBox="1">
            <a:spLocks noChangeArrowheads="1"/>
          </p:cNvSpPr>
          <p:nvPr/>
        </p:nvSpPr>
        <p:spPr bwMode="auto">
          <a:xfrm>
            <a:off x="7908926" y="120651"/>
            <a:ext cx="2327275" cy="519113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</a:rPr>
              <a:t>写物类记叙文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288925" y="202292"/>
            <a:ext cx="9144000" cy="707886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4  </a:t>
            </a:r>
            <a:r>
              <a:rPr lang="zh-CN" altLang="en-US" sz="4000" dirty="0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由物及人</a:t>
            </a:r>
            <a:endParaRPr lang="zh-CN" altLang="en-US" sz="400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212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0" y="298450"/>
            <a:ext cx="6445250" cy="9239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none" lIns="91440" tIns="45720" rIns="91440" bIns="45720" rtlCol="0" anchor="ctr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如何“卒章显志”？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952499" y="2070648"/>
            <a:ext cx="706689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由事入情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>
                <a:solidFill>
                  <a:prstClr val="black"/>
                </a:solidFill>
                <a:latin typeface="Calibri"/>
              </a:rPr>
              <a:t>直抒胸臆的结尾</a:t>
            </a:r>
            <a:endParaRPr lang="en-US" altLang="zh-CN" sz="3200" b="1" dirty="0">
              <a:solidFill>
                <a:prstClr val="black"/>
              </a:solidFill>
              <a:latin typeface="Calibri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952499" y="3218985"/>
            <a:ext cx="637321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3.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由点到面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以小见大的</a:t>
            </a:r>
            <a:r>
              <a:rPr lang="zh-CN" altLang="en-US" sz="3200" b="1" dirty="0">
                <a:solidFill>
                  <a:srgbClr val="FF0000"/>
                </a:solidFill>
              </a:rPr>
              <a:t>结尾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952500" y="2609385"/>
            <a:ext cx="57425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由</a:t>
            </a:r>
            <a:r>
              <a:rPr lang="zh-CN" altLang="en-US" sz="3200" b="1" dirty="0">
                <a:solidFill>
                  <a:srgbClr val="0000CC"/>
                </a:solidFill>
              </a:rPr>
              <a:t>事悟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理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Calibri"/>
              </a:rPr>
              <a:t>哲理性</a:t>
            </a:r>
            <a:r>
              <a:rPr lang="zh-CN" altLang="en-US" sz="3200" b="1" dirty="0" smtClean="0">
                <a:solidFill>
                  <a:srgbClr val="FF0000"/>
                </a:solidFill>
                <a:latin typeface="Calibri"/>
              </a:rPr>
              <a:t>结尾</a:t>
            </a:r>
            <a:endParaRPr lang="en-US" altLang="zh-CN" sz="32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952500" y="3828585"/>
            <a:ext cx="58371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4.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由物及人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联想类的结尾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9" name="AutoShape 11"/>
          <p:cNvSpPr>
            <a:spLocks/>
          </p:cNvSpPr>
          <p:nvPr/>
        </p:nvSpPr>
        <p:spPr bwMode="auto">
          <a:xfrm>
            <a:off x="6814645" y="2315003"/>
            <a:ext cx="590063" cy="1981200"/>
          </a:xfrm>
          <a:prstGeom prst="rightBrace">
            <a:avLst>
              <a:gd name="adj1" fmla="val 15476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7500445" y="3153203"/>
            <a:ext cx="2032438" cy="579438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</a:rPr>
              <a:t>呼应文题</a:t>
            </a:r>
          </a:p>
        </p:txBody>
      </p:sp>
    </p:spTree>
    <p:extLst>
      <p:ext uri="{BB962C8B-B14F-4D97-AF65-F5344CB8AC3E}">
        <p14:creationId xmlns:p14="http://schemas.microsoft.com/office/powerpoint/2010/main" val="323117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1461" y="1134424"/>
            <a:ext cx="920706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en-US" altLang="zh-CN" sz="3200" b="1" kern="0" dirty="0" smtClean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</a:t>
            </a:r>
            <a:r>
              <a:rPr lang="zh-CN" altLang="zh-CN" sz="3200" b="1" kern="0" dirty="0" smtClean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高</a:t>
            </a:r>
            <a:r>
              <a:rPr lang="zh-CN" altLang="zh-CN" sz="3200" b="1" kern="0" dirty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阶的思维层次，往往能由对单一事件的深入认识合理延伸到对同类事件的认识，甚至对人生的感悟，对所叙述的事件与获得的感悟之间关联密切、巧妙，有较强的分析综合能力</a:t>
            </a:r>
            <a:r>
              <a:rPr lang="zh-CN" altLang="zh-CN" sz="3200" b="1" kern="0" dirty="0" smtClean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altLang="zh-CN" sz="3200" b="1" kern="0" dirty="0" smtClean="0">
              <a:solidFill>
                <a:srgbClr val="0000CC"/>
              </a:solidFill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en-US" altLang="zh-CN" sz="3200" b="1" kern="0" dirty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3200" b="1" kern="0" dirty="0" smtClean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zh-CN" sz="3200" b="1" kern="0" dirty="0" smtClean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下</a:t>
            </a:r>
            <a:r>
              <a:rPr lang="zh-CN" altLang="zh-CN" sz="3200" b="1" kern="0" dirty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表可较为直观地反映考生</a:t>
            </a:r>
            <a:r>
              <a:rPr lang="zh-CN" altLang="zh-CN" sz="32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不同的思维层次</a:t>
            </a:r>
            <a:r>
              <a:rPr lang="zh-CN" altLang="zh-CN" sz="3200" b="1" kern="0" dirty="0">
                <a:solidFill>
                  <a:srgbClr val="0000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zh-CN" sz="3200" b="1" kern="100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2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003130"/>
              </p:ext>
            </p:extLst>
          </p:nvPr>
        </p:nvGraphicFramePr>
        <p:xfrm>
          <a:off x="2" y="440113"/>
          <a:ext cx="10773103" cy="65107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4958">
                  <a:extLst>
                    <a:ext uri="{9D8B030D-6E8A-4147-A177-3AD203B41FA5}">
                      <a16:colId xmlns:a16="http://schemas.microsoft.com/office/drawing/2014/main" val="2536454184"/>
                    </a:ext>
                  </a:extLst>
                </a:gridCol>
                <a:gridCol w="5919323">
                  <a:extLst>
                    <a:ext uri="{9D8B030D-6E8A-4147-A177-3AD203B41FA5}">
                      <a16:colId xmlns:a16="http://schemas.microsoft.com/office/drawing/2014/main" val="3706086628"/>
                    </a:ext>
                  </a:extLst>
                </a:gridCol>
                <a:gridCol w="4278822">
                  <a:extLst>
                    <a:ext uri="{9D8B030D-6E8A-4147-A177-3AD203B41FA5}">
                      <a16:colId xmlns:a16="http://schemas.microsoft.com/office/drawing/2014/main" val="2216796062"/>
                    </a:ext>
                  </a:extLst>
                </a:gridCol>
              </a:tblGrid>
              <a:tr h="41120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solidFill>
                            <a:schemeClr val="tx1"/>
                          </a:solidFill>
                          <a:effectLst/>
                        </a:rPr>
                        <a:t>作文</a:t>
                      </a:r>
                      <a:r>
                        <a:rPr lang="en-US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CN" altLang="en-US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：</a:t>
                      </a:r>
                      <a:r>
                        <a:rPr lang="zh-CN" altLang="zh-CN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别担心，我可以的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solidFill>
                            <a:schemeClr val="tx1"/>
                          </a:solidFill>
                          <a:effectLst/>
                        </a:rPr>
                        <a:t>作文</a:t>
                      </a:r>
                      <a:r>
                        <a:rPr lang="en-US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2:</a:t>
                      </a:r>
                      <a:r>
                        <a:rPr lang="zh-CN" altLang="zh-CN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别担心，我可以的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93995645"/>
                  </a:ext>
                </a:extLst>
              </a:tr>
              <a:tr h="822415">
                <a:tc row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内容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</a:t>
                      </a:r>
                      <a:r>
                        <a:rPr lang="en-US" altLang="zh-CN" sz="2400" kern="100" baseline="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sz="24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两</a:t>
                      </a:r>
                      <a:r>
                        <a:rPr lang="zh-CN" sz="240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篇文章的主要内容：都写参加中考体育长跑考试；“别担心”的对象都清晰明确；都能完整详尽地记叙描绘“我可以”跑到终点的过程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6213307"/>
                  </a:ext>
                </a:extLst>
              </a:tr>
              <a:tr h="164482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</a:t>
                      </a:r>
                      <a:r>
                        <a:rPr lang="zh-CN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在</a:t>
                      </a:r>
                      <a:r>
                        <a:rPr lang="zh-CN" sz="2400" b="1" kern="100" dirty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学校体育模拟长跑考中，“我”非常害怕，想起</a:t>
                      </a:r>
                      <a:r>
                        <a:rPr lang="zh-CN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老师</a:t>
                      </a: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说的</a:t>
                      </a:r>
                      <a:r>
                        <a:rPr lang="zh-CN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</a:t>
                      </a:r>
                      <a:r>
                        <a:rPr lang="zh-CN" sz="2400" b="1" kern="100" dirty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别担心，我可以的</a:t>
                      </a:r>
                      <a:r>
                        <a:rPr lang="zh-CN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”话语</a:t>
                      </a:r>
                      <a:r>
                        <a:rPr lang="zh-CN" sz="2400" b="1" kern="100" dirty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，最终战胜了胆怯，全力冲刺，成功到达</a:t>
                      </a:r>
                      <a:r>
                        <a:rPr lang="zh-CN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终点</a:t>
                      </a:r>
                      <a:r>
                        <a:rPr lang="zh-CN" altLang="en-US" sz="2400" b="1" kern="100" dirty="0" smtClean="0">
                          <a:solidFill>
                            <a:srgbClr val="00B05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  <a:endParaRPr lang="zh-CN" sz="2400" b="1" kern="100" dirty="0">
                        <a:solidFill>
                          <a:srgbClr val="00B05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b="1" kern="100" dirty="0" smtClean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</a:t>
                      </a:r>
                      <a:r>
                        <a:rPr lang="zh-CN" sz="2400" b="1" kern="100" dirty="0" smtClean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“我”</a:t>
                      </a:r>
                      <a:r>
                        <a:rPr lang="zh-CN" sz="2400" b="1" kern="100" dirty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在参加中考体育长跑考试时十分紧张，途中想起对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妈妈说</a:t>
                      </a:r>
                      <a:r>
                        <a:rPr lang="zh-CN" sz="2400" b="1" kern="100" dirty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过的“别担心，我可以”，这句话激励着我，最终冲到</a:t>
                      </a:r>
                      <a:r>
                        <a:rPr lang="zh-CN" sz="2400" b="1" kern="100" dirty="0" smtClean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终点</a:t>
                      </a:r>
                      <a:r>
                        <a:rPr lang="zh-CN" altLang="en-US" sz="2400" b="1" kern="100" dirty="0" smtClean="0">
                          <a:solidFill>
                            <a:srgbClr val="0070C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</a:t>
                      </a:r>
                      <a:endParaRPr lang="zh-CN" sz="2400" b="1" kern="100" dirty="0">
                        <a:solidFill>
                          <a:srgbClr val="0070C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0802380"/>
                  </a:ext>
                </a:extLst>
              </a:tr>
              <a:tr h="123362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 dirty="0" smtClean="0">
                          <a:solidFill>
                            <a:schemeClr val="tx1"/>
                          </a:solidFill>
                          <a:effectLst/>
                        </a:rPr>
                        <a:t>主题</a:t>
                      </a:r>
                      <a:endParaRPr lang="zh-CN" sz="2400" kern="1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2400" b="1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面对困难和挫折，退缩是一种懦弱的抉择，每当你要放弃的时候，请你对自己说：别担心，我</a:t>
                      </a:r>
                      <a:r>
                        <a:rPr lang="zh-CN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可以</a:t>
                      </a: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。（</a:t>
                      </a:r>
                      <a:r>
                        <a:rPr lang="zh-CN" altLang="zh-CN" sz="24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一等文</a:t>
                      </a: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lang="zh-CN" sz="2400" b="1" kern="100" dirty="0"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sz="2400" b="1" kern="100" dirty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我对妈妈说的那句话“别担心，我可以的”让我成功过了考试，也让妈妈不再担忧</a:t>
                      </a:r>
                      <a:r>
                        <a:rPr lang="zh-CN" sz="2400" b="1" kern="10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我</a:t>
                      </a:r>
                      <a:r>
                        <a:rPr lang="zh-CN" altLang="en-US" sz="2400" b="1" kern="10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。</a:t>
                      </a:r>
                      <a:endParaRPr lang="en-US" altLang="zh-CN" sz="2400" b="1" kern="100" dirty="0" smtClean="0">
                        <a:solidFill>
                          <a:srgbClr val="7030A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（</a:t>
                      </a:r>
                      <a:r>
                        <a:rPr lang="zh-CN" altLang="en-US" sz="24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二</a:t>
                      </a:r>
                      <a:r>
                        <a:rPr lang="zh-CN" altLang="zh-CN" sz="24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等文</a:t>
                      </a: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lang="zh-CN" altLang="zh-CN" sz="2400" b="1" kern="100" dirty="0" smtClean="0"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2678320"/>
                  </a:ext>
                </a:extLst>
              </a:tr>
              <a:tr h="19852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solidFill>
                            <a:schemeClr val="tx1"/>
                          </a:solidFill>
                          <a:effectLst/>
                        </a:rPr>
                        <a:t>考场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solidFill>
                            <a:schemeClr val="tx1"/>
                          </a:solidFill>
                          <a:effectLst/>
                        </a:rPr>
                        <a:t>评析</a:t>
                      </a:r>
                      <a:endParaRPr lang="zh-CN" sz="24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2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     </a:t>
                      </a:r>
                      <a:r>
                        <a:rPr lang="zh-CN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对</a:t>
                      </a:r>
                      <a:r>
                        <a:rPr lang="zh-CN" sz="2400" b="1" kern="100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事件的意义有较深刻的反思，能由长跑过程的坚持，延伸到对“面对和挫折”的思考，将一个孤立事件的叙述，深化为对类似的人生经历的反思与自我</a:t>
                      </a:r>
                      <a:r>
                        <a:rPr lang="zh-CN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激励</a:t>
                      </a:r>
                      <a:r>
                        <a:rPr lang="zh-CN" altLang="en-US" sz="2400" b="1" kern="100" dirty="0" smtClean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。</a:t>
                      </a:r>
                      <a:endParaRPr lang="zh-CN" sz="2400" b="1" kern="100" dirty="0">
                        <a:solidFill>
                          <a:srgbClr val="FF000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CN" sz="2400" b="1" kern="100" baseline="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    </a:t>
                      </a:r>
                      <a:r>
                        <a:rPr lang="zh-CN" sz="2400" b="1" kern="10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对</a:t>
                      </a:r>
                      <a:r>
                        <a:rPr lang="zh-CN" sz="2400" b="1" kern="100" dirty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事件本身感悟和认识不深入，仅认识到事件本身的意义，停留在就事论事的</a:t>
                      </a:r>
                      <a:r>
                        <a:rPr lang="zh-CN" sz="2400" b="1" kern="10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层面</a:t>
                      </a:r>
                      <a:r>
                        <a:rPr lang="zh-CN" altLang="en-US" sz="2400" b="1" kern="100" dirty="0" smtClean="0">
                          <a:solidFill>
                            <a:srgbClr val="7030A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。</a:t>
                      </a:r>
                      <a:endParaRPr lang="zh-CN" sz="2400" b="1" kern="100" dirty="0">
                        <a:solidFill>
                          <a:srgbClr val="7030A0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5732089"/>
                  </a:ext>
                </a:extLst>
              </a:tr>
            </a:tbl>
          </a:graphicData>
        </a:graphic>
      </p:graphicFrame>
      <p:cxnSp>
        <p:nvCxnSpPr>
          <p:cNvPr id="3" name="直接连接符 2"/>
          <p:cNvCxnSpPr/>
          <p:nvPr/>
        </p:nvCxnSpPr>
        <p:spPr bwMode="auto">
          <a:xfrm>
            <a:off x="6507406" y="1662136"/>
            <a:ext cx="0" cy="487061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" name="直接连接符 6"/>
          <p:cNvCxnSpPr/>
          <p:nvPr/>
        </p:nvCxnSpPr>
        <p:spPr bwMode="auto">
          <a:xfrm flipV="1">
            <a:off x="696686" y="1662136"/>
            <a:ext cx="11495314" cy="3265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9" name="直接连接符 8"/>
          <p:cNvCxnSpPr/>
          <p:nvPr/>
        </p:nvCxnSpPr>
        <p:spPr bwMode="auto">
          <a:xfrm>
            <a:off x="0" y="3466161"/>
            <a:ext cx="121920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1" name="直接连接符 10"/>
          <p:cNvCxnSpPr/>
          <p:nvPr/>
        </p:nvCxnSpPr>
        <p:spPr bwMode="auto">
          <a:xfrm>
            <a:off x="0" y="4976649"/>
            <a:ext cx="121920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2" name="直接连接符 11"/>
          <p:cNvCxnSpPr/>
          <p:nvPr/>
        </p:nvCxnSpPr>
        <p:spPr bwMode="auto">
          <a:xfrm>
            <a:off x="-136633" y="6539544"/>
            <a:ext cx="121920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" name="直接连接符 14"/>
          <p:cNvCxnSpPr/>
          <p:nvPr/>
        </p:nvCxnSpPr>
        <p:spPr bwMode="auto">
          <a:xfrm>
            <a:off x="609600" y="121542"/>
            <a:ext cx="10886" cy="559819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8" name="直接连接符 17"/>
          <p:cNvCxnSpPr/>
          <p:nvPr/>
        </p:nvCxnSpPr>
        <p:spPr bwMode="auto">
          <a:xfrm flipV="1">
            <a:off x="0" y="468086"/>
            <a:ext cx="12192000" cy="1088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3" name="直接连接符 12"/>
          <p:cNvCxnSpPr/>
          <p:nvPr/>
        </p:nvCxnSpPr>
        <p:spPr>
          <a:xfrm>
            <a:off x="0" y="840828"/>
            <a:ext cx="12055367" cy="105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248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 rot="-5400000">
            <a:off x="-416897" y="3164682"/>
            <a:ext cx="7325082" cy="995362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660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演练</a:t>
            </a: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743325" y="2844801"/>
            <a:ext cx="5473700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540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升格作文</a:t>
            </a:r>
            <a:r>
              <a:rPr lang="en-US" altLang="zh-CN" sz="540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540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长跑</a:t>
            </a:r>
            <a:r>
              <a:rPr lang="en-US" altLang="zh-CN" sz="540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》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320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997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703" y="517525"/>
            <a:ext cx="3447394" cy="44012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【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原文结尾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】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我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并没有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责怪这位仁兄的意思，那是他独有的跑法，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只是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跟跑的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我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还是没有适应罢了。我只是想说，</a:t>
            </a:r>
            <a:r>
              <a:rPr lang="zh-CN" altLang="zh-CN" sz="2800" kern="100" dirty="0">
                <a:solidFill>
                  <a:srgbClr val="4F81BD">
                    <a:lumMod val="75000"/>
                  </a:srgbClr>
                </a:solidFill>
                <a:latin typeface="黑体" pitchFamily="49" charset="-122"/>
                <a:ea typeface="黑体" pitchFamily="49" charset="-122"/>
              </a:rPr>
              <a:t>不要急于给自己树立目标，否则在追上他之前，你就会被拖垮。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 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17+18+5+4=44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分）</a:t>
            </a:r>
            <a:endParaRPr lang="zh-CN" altLang="en-US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4583113" y="517525"/>
            <a:ext cx="5671230" cy="44012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800" b="1" dirty="0">
                <a:solidFill>
                  <a:prstClr val="black"/>
                </a:solidFill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</a:rPr>
              <a:t>升格结尾</a:t>
            </a:r>
            <a:r>
              <a:rPr lang="zh-CN" altLang="zh-CN" sz="2800" b="1" dirty="0">
                <a:solidFill>
                  <a:prstClr val="black"/>
                </a:solidFill>
              </a:rPr>
              <a:t>】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宋体"/>
                <a:ea typeface="宋体"/>
              </a:rPr>
              <a:t>望着长跑之后步履蹒跚的伙伴们，斜阳之下，红白相间的塑胶跑道上，我才深知，对于此刻的我来说，真正的噩梦其实不是长跑，而是我还在迷茫，在一味模仿他人的过程中迷失了自己。只有找到属于真正属于“自己”的“跑法</a:t>
            </a:r>
            <a:r>
              <a:rPr lang="en-US" altLang="zh-CN" sz="2800" b="1" dirty="0">
                <a:solidFill>
                  <a:srgbClr val="FF0000"/>
                </a:solidFill>
                <a:latin typeface="宋体"/>
                <a:ea typeface="宋体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宋体"/>
                <a:ea typeface="宋体"/>
              </a:rPr>
              <a:t>，才是成功的关键，长跑如是，学习如是，人生亦如是</a:t>
            </a:r>
            <a:r>
              <a:rPr lang="en-US" altLang="zh-CN" sz="2800" b="1" dirty="0">
                <a:solidFill>
                  <a:srgbClr val="FF0000"/>
                </a:solidFill>
                <a:latin typeface="宋体"/>
                <a:ea typeface="宋体"/>
              </a:rPr>
              <a:t>……</a:t>
            </a:r>
            <a:endParaRPr lang="zh-CN" altLang="en-US" sz="2800" b="1" dirty="0">
              <a:solidFill>
                <a:srgbClr val="FF0000"/>
              </a:solidFill>
              <a:latin typeface="宋体"/>
              <a:ea typeface="宋体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035234" y="5028385"/>
            <a:ext cx="29511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 smtClean="0">
                <a:solidFill>
                  <a:prstClr val="black"/>
                </a:solidFill>
              </a:rPr>
              <a:t>20+20+5+4=50</a:t>
            </a:r>
            <a:r>
              <a:rPr lang="zh-CN" altLang="en-US" sz="2400" b="1" dirty="0" smtClean="0">
                <a:solidFill>
                  <a:prstClr val="black"/>
                </a:solidFill>
              </a:rPr>
              <a:t>分</a:t>
            </a:r>
            <a:endParaRPr lang="zh-CN" altLang="en-US" sz="2400" b="1" dirty="0">
              <a:solidFill>
                <a:prstClr val="black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8677604" y="5805973"/>
            <a:ext cx="24765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由点到面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8677604" y="5069964"/>
            <a:ext cx="24003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</a:t>
            </a:r>
            <a:r>
              <a:rPr lang="zh-CN" altLang="en-US" sz="3200" b="1" dirty="0">
                <a:solidFill>
                  <a:srgbClr val="000000"/>
                </a:solidFill>
              </a:rPr>
              <a:t>事悟理</a:t>
            </a:r>
          </a:p>
        </p:txBody>
      </p:sp>
    </p:spTree>
    <p:extLst>
      <p:ext uri="{BB962C8B-B14F-4D97-AF65-F5344CB8AC3E}">
        <p14:creationId xmlns:p14="http://schemas.microsoft.com/office/powerpoint/2010/main" val="253875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0091" y="379999"/>
            <a:ext cx="2808288" cy="52014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【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原文结尾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】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我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并没有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责怪这位仁兄的意思，那是他独有的跑法，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只是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跟跑的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我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还是没有适应罢了。我只是想说，</a:t>
            </a:r>
            <a:r>
              <a:rPr lang="zh-CN" altLang="zh-CN" sz="2800" kern="100" dirty="0">
                <a:solidFill>
                  <a:srgbClr val="4F81BD">
                    <a:lumMod val="75000"/>
                  </a:srgbClr>
                </a:solidFill>
                <a:latin typeface="黑体" pitchFamily="49" charset="-122"/>
                <a:ea typeface="黑体" pitchFamily="49" charset="-122"/>
              </a:rPr>
              <a:t>不要急于给自己树立目标，否则在追上他之前，你就会被拖垮。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 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17+18+5+4=44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分）</a:t>
            </a:r>
            <a:endParaRPr lang="zh-CN" altLang="en-US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625647" y="549276"/>
            <a:ext cx="7431236" cy="486287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zh-CN" sz="2400" b="1" dirty="0">
                <a:solidFill>
                  <a:prstClr val="black"/>
                </a:solidFill>
              </a:rPr>
              <a:t>【</a:t>
            </a:r>
            <a:r>
              <a:rPr lang="zh-CN" altLang="en-US" sz="2400" b="1" dirty="0">
                <a:solidFill>
                  <a:prstClr val="black"/>
                </a:solidFill>
              </a:rPr>
              <a:t>升格结尾</a:t>
            </a:r>
            <a:r>
              <a:rPr lang="zh-CN" altLang="zh-CN" sz="2400" b="1" dirty="0">
                <a:solidFill>
                  <a:prstClr val="black"/>
                </a:solidFill>
              </a:rPr>
              <a:t>】</a:t>
            </a:r>
            <a:endParaRPr lang="zh-CN" altLang="zh-CN" sz="2400" dirty="0">
              <a:solidFill>
                <a:prstClr val="black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>
                <a:solidFill>
                  <a:srgbClr val="FF0000"/>
                </a:solidFill>
              </a:rPr>
              <a:t>          </a:t>
            </a:r>
            <a:r>
              <a:rPr lang="zh-CN" altLang="zh-CN" sz="2600" b="1" dirty="0">
                <a:solidFill>
                  <a:srgbClr val="FF0000"/>
                </a:solidFill>
              </a:rPr>
              <a:t>回家时，我和老爸讲述了这次跑步的经历，他没对我的成绩作评价，却说：“觉不觉得有点像人生？”一语惊醒梦中人，我陷入了沉思。</a:t>
            </a:r>
            <a:endParaRPr lang="zh-CN" altLang="zh-CN" sz="2600" dirty="0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>
                <a:solidFill>
                  <a:srgbClr val="FF0000"/>
                </a:solidFill>
              </a:rPr>
              <a:t>         </a:t>
            </a:r>
            <a:r>
              <a:rPr lang="zh-CN" altLang="zh-CN" sz="2600" b="1" dirty="0">
                <a:solidFill>
                  <a:srgbClr val="FF0000"/>
                </a:solidFill>
              </a:rPr>
              <a:t>的确，人生也如长跑，盲目跟从往往会迷失自己的节奏，焦虑不安，最终得不偿失。与其盲从，不如自信。</a:t>
            </a:r>
            <a:endParaRPr lang="zh-CN" altLang="zh-CN" sz="2600" dirty="0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>
                <a:solidFill>
                  <a:srgbClr val="FF0000"/>
                </a:solidFill>
              </a:rPr>
              <a:t>         </a:t>
            </a:r>
            <a:r>
              <a:rPr lang="zh-CN" altLang="zh-CN" sz="2600" b="1" dirty="0">
                <a:solidFill>
                  <a:srgbClr val="FF0000"/>
                </a:solidFill>
              </a:rPr>
              <a:t>下一次长跑时，或许，是这样的一幅画面——</a:t>
            </a:r>
            <a:endParaRPr lang="zh-CN" altLang="zh-CN" sz="2600" dirty="0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>
                <a:solidFill>
                  <a:srgbClr val="FF0000"/>
                </a:solidFill>
              </a:rPr>
              <a:t>        </a:t>
            </a:r>
            <a:r>
              <a:rPr lang="zh-CN" altLang="zh-CN" sz="2600" b="1" dirty="0">
                <a:solidFill>
                  <a:srgbClr val="FF0000"/>
                </a:solidFill>
              </a:rPr>
              <a:t>奔跑着的我，每一个动作都在舒展着奔放的姿态，每一个细胞都在尽力呼吸着冲刺的畅快，我享受着跑步的纯粹快乐，我看到了一个更阳光更自信的我。</a:t>
            </a:r>
            <a:endParaRPr lang="zh-CN" altLang="zh-CN" sz="26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078577" y="5012096"/>
            <a:ext cx="2952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rgbClr val="000000"/>
                </a:solidFill>
              </a:rPr>
              <a:t> </a:t>
            </a:r>
            <a:r>
              <a:rPr lang="zh-CN" altLang="zh-CN" sz="2000" b="1" dirty="0">
                <a:solidFill>
                  <a:srgbClr val="000000"/>
                </a:solidFill>
              </a:rPr>
              <a:t>（</a:t>
            </a:r>
            <a:r>
              <a:rPr lang="en-US" altLang="zh-CN" sz="2000" b="1" dirty="0" smtClean="0">
                <a:solidFill>
                  <a:srgbClr val="000000"/>
                </a:solidFill>
              </a:rPr>
              <a:t>21+20+6+4=53</a:t>
            </a:r>
            <a:r>
              <a:rPr lang="zh-CN" altLang="zh-CN" sz="2000" b="1" dirty="0" smtClean="0">
                <a:solidFill>
                  <a:srgbClr val="000000"/>
                </a:solidFill>
              </a:rPr>
              <a:t>分</a:t>
            </a:r>
            <a:r>
              <a:rPr lang="zh-CN" altLang="zh-CN" sz="2000" b="1" dirty="0">
                <a:solidFill>
                  <a:srgbClr val="000000"/>
                </a:solidFill>
              </a:rPr>
              <a:t>）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015913" y="5581423"/>
            <a:ext cx="24765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由点到面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631121" y="5581423"/>
            <a:ext cx="24003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</a:t>
            </a:r>
            <a:r>
              <a:rPr lang="zh-CN" altLang="en-US" sz="3200" b="1" dirty="0">
                <a:solidFill>
                  <a:srgbClr val="000000"/>
                </a:solidFill>
              </a:rPr>
              <a:t>事悟理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9291402" y="5581422"/>
            <a:ext cx="24765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3.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联想想象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5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 rot="-5400000">
            <a:off x="-416897" y="3164682"/>
            <a:ext cx="7325082" cy="995362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660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演练</a:t>
            </a: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743325" y="2844801"/>
            <a:ext cx="6230992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升格作文</a:t>
            </a:r>
            <a:r>
              <a:rPr lang="en-US" altLang="zh-CN" sz="44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4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意外之喜</a:t>
            </a:r>
            <a:r>
              <a:rPr lang="en-US" altLang="zh-CN" sz="44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》</a:t>
            </a:r>
            <a:endParaRPr lang="en-US" altLang="zh-CN" sz="44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32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3567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123" y="202434"/>
            <a:ext cx="3331357" cy="56938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【</a:t>
            </a:r>
            <a:r>
              <a:rPr lang="zh-CN" altLang="en-US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原文结尾</a:t>
            </a:r>
            <a:r>
              <a:rPr lang="zh-CN" altLang="zh-CN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】</a:t>
            </a:r>
            <a:endParaRPr lang="zh-CN" altLang="zh-CN" sz="26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我</a:t>
            </a:r>
            <a:r>
              <a:rPr lang="zh-CN" altLang="en-US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彻底释然了，这意外的喜悦来自于一个曾经与我互相伤害过的一个人，我们大口嚼着饭，回味那时的冲动与可笑，我笑了，他也笑了，露出一口纯色大白牙。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友谊</a:t>
            </a:r>
            <a:r>
              <a:rPr lang="zh-CN" altLang="en-US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如此美好，珍惜友谊吧，它能让两个人相知相识，给我们带来意外之喜</a:t>
            </a:r>
            <a:r>
              <a:rPr lang="zh-CN" altLang="en-US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。</a:t>
            </a:r>
            <a:endParaRPr lang="zh-CN" altLang="zh-CN" sz="26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（</a:t>
            </a:r>
            <a:r>
              <a:rPr lang="en-US" altLang="zh-CN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45</a:t>
            </a:r>
            <a:r>
              <a:rPr lang="zh-CN" altLang="zh-CN" sz="26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分</a:t>
            </a:r>
            <a:r>
              <a:rPr lang="zh-CN" altLang="zh-CN" sz="26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573094" y="202434"/>
            <a:ext cx="8314105" cy="609397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zh-CN" sz="2600" b="1" dirty="0">
                <a:solidFill>
                  <a:srgbClr val="FF0000"/>
                </a:solidFill>
              </a:rPr>
              <a:t>【</a:t>
            </a:r>
            <a:r>
              <a:rPr lang="zh-CN" altLang="en-US" sz="2600" b="1" dirty="0">
                <a:solidFill>
                  <a:srgbClr val="FF0000"/>
                </a:solidFill>
              </a:rPr>
              <a:t>升格结尾</a:t>
            </a:r>
            <a:r>
              <a:rPr lang="zh-CN" altLang="zh-CN" sz="2600" b="1" dirty="0">
                <a:solidFill>
                  <a:srgbClr val="FF0000"/>
                </a:solidFill>
              </a:rPr>
              <a:t>】</a:t>
            </a:r>
            <a:endParaRPr lang="zh-CN" altLang="zh-CN" sz="2600" dirty="0">
              <a:solidFill>
                <a:srgbClr val="FF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dirty="0" smtClean="0">
                <a:solidFill>
                  <a:srgbClr val="FF0000"/>
                </a:solidFill>
              </a:rPr>
              <a:t>           那天中午</a:t>
            </a:r>
            <a:r>
              <a:rPr lang="zh-CN" altLang="en-US" sz="2600" b="1" dirty="0">
                <a:solidFill>
                  <a:srgbClr val="FF0000"/>
                </a:solidFill>
              </a:rPr>
              <a:t>，我和他坐在卤鹅店里，一人一大碗香喷喷的卤鹅饭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，</a:t>
            </a:r>
            <a:r>
              <a:rPr lang="zh-CN" altLang="en-US" sz="2600" b="1" dirty="0">
                <a:solidFill>
                  <a:srgbClr val="FF0000"/>
                </a:solidFill>
              </a:rPr>
              <a:t>从聊聊游戏到明星八卦，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从生涯规划</a:t>
            </a:r>
            <a:r>
              <a:rPr lang="zh-CN" altLang="en-US" sz="2600" b="1" dirty="0">
                <a:solidFill>
                  <a:srgbClr val="FF0000"/>
                </a:solidFill>
              </a:rPr>
              <a:t>到学习生活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，无</a:t>
            </a:r>
            <a:r>
              <a:rPr lang="zh-CN" altLang="en-US" sz="2600" b="1" dirty="0">
                <a:solidFill>
                  <a:srgbClr val="FF0000"/>
                </a:solidFill>
              </a:rPr>
              <a:t>所不谈。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dirty="0" smtClean="0"/>
              <a:t>         这</a:t>
            </a:r>
            <a:r>
              <a:rPr lang="zh-CN" altLang="en-US" sz="2600" b="1" dirty="0"/>
              <a:t>意外的喜悦来自于一个曾经与我互相伤害过的一个人，我们大口嚼着饭，想起曾经的冲动与可笑，我笑了，他也笑了，他露出一口纯色大白牙。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dirty="0" smtClean="0">
                <a:solidFill>
                  <a:srgbClr val="FF0000"/>
                </a:solidFill>
              </a:rPr>
              <a:t>        </a:t>
            </a:r>
            <a:r>
              <a:rPr lang="zh-CN" altLang="en-US" sz="2600" b="1" dirty="0" smtClean="0"/>
              <a:t>两个人的相知相识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是如此</a:t>
            </a:r>
            <a:r>
              <a:rPr lang="zh-CN" altLang="en-US" sz="2600" b="1" dirty="0">
                <a:solidFill>
                  <a:srgbClr val="FF0000"/>
                </a:solidFill>
              </a:rPr>
              <a:t>美好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，这</a:t>
            </a:r>
            <a:r>
              <a:rPr lang="zh-CN" altLang="en-US" sz="2600" b="1" dirty="0">
                <a:solidFill>
                  <a:srgbClr val="FF0000"/>
                </a:solidFill>
              </a:rPr>
              <a:t>份意外的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喜悦我会分外珍惜，因为我深知：并不是</a:t>
            </a:r>
            <a:r>
              <a:rPr lang="zh-CN" altLang="en-US" sz="2600" b="1" dirty="0">
                <a:solidFill>
                  <a:srgbClr val="FF0000"/>
                </a:solidFill>
              </a:rPr>
              <a:t>每一次的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冲动</a:t>
            </a:r>
            <a:r>
              <a:rPr lang="zh-CN" altLang="en-US" sz="2600" b="1" dirty="0">
                <a:solidFill>
                  <a:srgbClr val="FF0000"/>
                </a:solidFill>
              </a:rPr>
              <a:t>都能以喜剧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收场；</a:t>
            </a:r>
            <a:r>
              <a:rPr lang="zh-CN" altLang="en-US" sz="2600" b="1" dirty="0">
                <a:solidFill>
                  <a:srgbClr val="FF0000"/>
                </a:solidFill>
              </a:rPr>
              <a:t>并不是每一次的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伤害</a:t>
            </a:r>
            <a:r>
              <a:rPr lang="zh-CN" altLang="en-US" sz="2600" b="1" dirty="0">
                <a:solidFill>
                  <a:srgbClr val="FF0000"/>
                </a:solidFill>
              </a:rPr>
              <a:t>都能最终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化解，生活中的很多</a:t>
            </a:r>
            <a:r>
              <a:rPr lang="zh-CN" altLang="en-US" sz="2600" b="1" dirty="0">
                <a:solidFill>
                  <a:srgbClr val="FF0000"/>
                </a:solidFill>
              </a:rPr>
              <a:t>美好往往就因此失去了，所以真的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要珍惜</a:t>
            </a:r>
            <a:r>
              <a:rPr lang="zh-CN" altLang="en-US" sz="2600" b="1" dirty="0">
                <a:solidFill>
                  <a:srgbClr val="FF0000"/>
                </a:solidFill>
              </a:rPr>
              <a:t>彼此。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dirty="0" smtClean="0">
                <a:solidFill>
                  <a:srgbClr val="FF0000"/>
                </a:solidFill>
              </a:rPr>
              <a:t>       此后，每当</a:t>
            </a:r>
            <a:r>
              <a:rPr lang="zh-CN" altLang="en-US" sz="2600" b="1" dirty="0">
                <a:solidFill>
                  <a:srgbClr val="FF0000"/>
                </a:solidFill>
              </a:rPr>
              <a:t>我</a:t>
            </a:r>
            <a:r>
              <a:rPr lang="zh-CN" altLang="en-US" sz="2600" b="1" dirty="0" smtClean="0">
                <a:solidFill>
                  <a:srgbClr val="FF0000"/>
                </a:solidFill>
              </a:rPr>
              <a:t>遇到被</a:t>
            </a:r>
            <a:r>
              <a:rPr lang="zh-CN" altLang="en-US" sz="2600" b="1" dirty="0">
                <a:solidFill>
                  <a:srgbClr val="FF0000"/>
                </a:solidFill>
              </a:rPr>
              <a:t>人误解、或难以忍受的情境，并感到即将愤怒失控时，我都能够提醒自己不要肆意伤害别人</a:t>
            </a:r>
            <a:r>
              <a:rPr lang="en-US" altLang="zh-CN" sz="2600" b="1" dirty="0">
                <a:solidFill>
                  <a:srgbClr val="FF0000"/>
                </a:solidFill>
              </a:rPr>
              <a:t>——</a:t>
            </a:r>
            <a:r>
              <a:rPr lang="zh-CN" altLang="en-US" sz="2600" b="1" dirty="0">
                <a:solidFill>
                  <a:srgbClr val="FF0000"/>
                </a:solidFill>
              </a:rPr>
              <a:t>因为我回想起了这份意外之喜给自己上过的这一课。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464425" y="5843239"/>
            <a:ext cx="141194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rgbClr val="000000"/>
                </a:solidFill>
              </a:rPr>
              <a:t> </a:t>
            </a:r>
            <a:r>
              <a:rPr lang="zh-CN" altLang="zh-CN" sz="2000" b="1" dirty="0" smtClean="0">
                <a:solidFill>
                  <a:srgbClr val="000000"/>
                </a:solidFill>
              </a:rPr>
              <a:t>（</a:t>
            </a:r>
            <a:r>
              <a:rPr lang="en-US" altLang="zh-CN" sz="2000" b="1" dirty="0" smtClean="0">
                <a:solidFill>
                  <a:srgbClr val="000000"/>
                </a:solidFill>
              </a:rPr>
              <a:t>53</a:t>
            </a:r>
            <a:r>
              <a:rPr lang="zh-CN" altLang="zh-CN" sz="2000" b="1" dirty="0" smtClean="0">
                <a:solidFill>
                  <a:srgbClr val="000000"/>
                </a:solidFill>
              </a:rPr>
              <a:t>分</a:t>
            </a:r>
            <a:r>
              <a:rPr lang="zh-CN" altLang="zh-CN" sz="2000" b="1" dirty="0">
                <a:solidFill>
                  <a:srgbClr val="000000"/>
                </a:solidFill>
              </a:rPr>
              <a:t>）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6868768" y="6243349"/>
            <a:ext cx="3788722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由点到面（余波）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483976" y="6243349"/>
            <a:ext cx="24003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</a:t>
            </a:r>
            <a:r>
              <a:rPr lang="zh-CN" altLang="en-US" sz="3200" b="1" dirty="0">
                <a:solidFill>
                  <a:srgbClr val="000000"/>
                </a:solidFill>
              </a:rPr>
              <a:t>事悟理</a:t>
            </a:r>
          </a:p>
        </p:txBody>
      </p:sp>
    </p:spTree>
    <p:extLst>
      <p:ext uri="{BB962C8B-B14F-4D97-AF65-F5344CB8AC3E}">
        <p14:creationId xmlns:p14="http://schemas.microsoft.com/office/powerpoint/2010/main" val="3629173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 rot="-5400000">
            <a:off x="-416897" y="3164682"/>
            <a:ext cx="7325082" cy="995362"/>
          </a:xfrm>
          <a:prstGeom prst="rect">
            <a:avLst/>
          </a:prstGeom>
          <a:solidFill>
            <a:srgbClr val="A4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6600">
                <a:solidFill>
                  <a:prstClr val="white"/>
                </a:solidFill>
                <a:latin typeface="黑体" pitchFamily="49" charset="-122"/>
                <a:ea typeface="黑体" pitchFamily="49" charset="-122"/>
              </a:rPr>
              <a:t>演练</a:t>
            </a: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zh-CN" sz="66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400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743324" y="2844801"/>
            <a:ext cx="782856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升格作文</a:t>
            </a:r>
            <a:r>
              <a:rPr lang="en-US" altLang="zh-CN" sz="48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48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这件小事真不小</a:t>
            </a:r>
            <a:r>
              <a:rPr lang="en-US" altLang="zh-CN" sz="4800" dirty="0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》</a:t>
            </a:r>
            <a:endParaRPr lang="en-US" altLang="zh-CN" sz="48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3200" dirty="0">
              <a:solidFill>
                <a:prstClr val="black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9613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988" y="160173"/>
            <a:ext cx="5213130" cy="63709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【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原文结尾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】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  这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位“艺术家”留下的“杰作”引起了我无尽的思绪，</a:t>
            </a:r>
            <a:r>
              <a:rPr lang="zh-CN" altLang="en-US" sz="2400" b="1" dirty="0">
                <a:solidFill>
                  <a:srgbClr val="0000CC"/>
                </a:solidFill>
                <a:latin typeface="Calibri"/>
                <a:ea typeface="宋体" panose="02010600030101010101" pitchFamily="2" charset="-122"/>
              </a:rPr>
              <a:t>难道这也能叫做一件小事么？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虽然只是一个学生的所作所为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，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但以点带面来看的话，会不会整个校园，乃至整个社会，这样的事情都不少呢？前段日子共享单车火爆一时，可那些令人作呕的上私锁、卸轮胎、贴小广告的行为，和这件事又有什么本质的区别呢？一切小事都应该用大事的眼光来看待，问题才会得到真正解决吧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虽说</a:t>
            </a:r>
            <a:r>
              <a:rPr lang="zh-CN" altLang="en-US" sz="2400" b="1" dirty="0">
                <a:solidFill>
                  <a:srgbClr val="0000CC"/>
                </a:solidFill>
                <a:latin typeface="Calibri"/>
                <a:ea typeface="宋体" panose="02010600030101010101" pitchFamily="2" charset="-122"/>
              </a:rPr>
              <a:t>这是一件不小的小事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，不过在我和同学回到教室后，还是进行了一番保护公共设施的倡议，大概从我们做起，世界就会变得越来越美好吧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。</a:t>
            </a:r>
            <a:endParaRPr lang="zh-CN" altLang="zh-CN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（</a:t>
            </a:r>
            <a:r>
              <a:rPr lang="en-US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46</a:t>
            </a:r>
            <a:r>
              <a:rPr lang="zh-CN" altLang="zh-CN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分</a:t>
            </a:r>
            <a:r>
              <a:rPr lang="zh-CN" altLang="zh-CN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）</a:t>
            </a:r>
            <a:endParaRPr lang="zh-CN" altLang="en-US" sz="2400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5442857" y="160173"/>
            <a:ext cx="6629400" cy="643253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prstClr val="black"/>
                </a:solidFill>
              </a:rPr>
              <a:t>【</a:t>
            </a:r>
            <a:r>
              <a:rPr lang="zh-CN" altLang="en-US" sz="2400" b="1" dirty="0">
                <a:solidFill>
                  <a:prstClr val="black"/>
                </a:solidFill>
              </a:rPr>
              <a:t>升格结尾</a:t>
            </a:r>
            <a:r>
              <a:rPr lang="zh-CN" altLang="zh-CN" sz="2400" b="1" dirty="0">
                <a:solidFill>
                  <a:prstClr val="black"/>
                </a:solidFill>
              </a:rPr>
              <a:t>】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这位“艺术家”留下的“杰作”引起了我无尽的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思绪：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虽然这只是某个学生的 个人行为，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但以点带面来看的话，会不会整个校园，乃至整个社会，这样的事情都不少呢？前段日子共享单车火爆一时，可那些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令人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讨厌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的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上私锁、卸轮胎、贴小广告的行为，和这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件小事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又有什么本质的区别呢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？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毕竟，抽取过量的公用卫生纸巾，无论玩</a:t>
            </a:r>
            <a:r>
              <a:rPr lang="zh-CN" altLang="en-US" sz="24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出了什么花样，都是建立在浪费的前提下的。虽然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纸巾并不昂贵，</a:t>
            </a:r>
            <a:r>
              <a:rPr lang="zh-CN" altLang="en-US" sz="24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但对资源的珍惜与节约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无价。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     </a:t>
            </a:r>
            <a:endParaRPr lang="en-US" altLang="zh-CN" sz="2400" b="1" dirty="0" smtClea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抽取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纸巾这件小事，就应该用</a:t>
            </a:r>
            <a:r>
              <a:rPr lang="zh-CN" altLang="en-US" sz="24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重视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的眼光来看待，问题才会得到真正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解决。我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和同学回到教室后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，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决定拟定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一份保护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公共设施的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倡议书，希望</a:t>
            </a:r>
            <a:r>
              <a:rPr lang="zh-CN" altLang="en-US" sz="2400" b="1" dirty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大家在取用公共资源时能够有度，这是尊重他人，也是在尊重自己</a:t>
            </a:r>
            <a:r>
              <a:rPr lang="zh-CN" altLang="en-US" sz="2400" b="1" dirty="0" smtClean="0">
                <a:solidFill>
                  <a:srgbClr val="FF0000"/>
                </a:solidFill>
                <a:latin typeface="Calibri"/>
                <a:ea typeface="宋体" panose="02010600030101010101" pitchFamily="2" charset="-122"/>
              </a:rPr>
              <a:t>。相信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从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我们做起，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世界定会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变得越来越美好吧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。</a:t>
            </a:r>
            <a:endParaRPr lang="en-US" altLang="zh-CN" sz="2400" b="1" dirty="0" smtClean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         看来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，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这</a:t>
            </a:r>
            <a:r>
              <a:rPr lang="zh-CN" altLang="en-US" sz="2400" b="1" dirty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件小事</a:t>
            </a:r>
            <a:r>
              <a:rPr lang="zh-CN" altLang="en-US" sz="2400" b="1" dirty="0" smtClean="0">
                <a:solidFill>
                  <a:prstClr val="black"/>
                </a:solidFill>
                <a:latin typeface="Calibri"/>
                <a:ea typeface="宋体" panose="02010600030101010101" pitchFamily="2" charset="-122"/>
              </a:rPr>
              <a:t>还真是不小呢。</a:t>
            </a:r>
            <a:endParaRPr lang="zh-CN" altLang="en-US" sz="2400" b="1" dirty="0">
              <a:solidFill>
                <a:prstClr val="black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0293033" y="6070773"/>
            <a:ext cx="18959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prstClr val="black"/>
                </a:solidFill>
              </a:rPr>
              <a:t>（</a:t>
            </a:r>
            <a:r>
              <a:rPr lang="en-US" altLang="zh-CN" sz="2400" b="1" dirty="0" smtClean="0">
                <a:solidFill>
                  <a:prstClr val="black"/>
                </a:solidFill>
              </a:rPr>
              <a:t>53</a:t>
            </a:r>
            <a:r>
              <a:rPr lang="zh-CN" altLang="en-US" sz="2400" b="1" dirty="0" smtClean="0">
                <a:solidFill>
                  <a:prstClr val="black"/>
                </a:solidFill>
              </a:rPr>
              <a:t>分）</a:t>
            </a:r>
            <a:endParaRPr lang="zh-CN" altLang="en-US" sz="2400" b="1" dirty="0">
              <a:solidFill>
                <a:prstClr val="black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368707" y="6365557"/>
            <a:ext cx="3074134" cy="49244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>
                <a:solidFill>
                  <a:srgbClr val="000000"/>
                </a:solidFill>
              </a:rPr>
              <a:t>2.</a:t>
            </a:r>
            <a:r>
              <a:rPr lang="zh-CN" altLang="en-US" sz="2600" b="1" dirty="0">
                <a:solidFill>
                  <a:srgbClr val="000000"/>
                </a:solidFill>
              </a:rPr>
              <a:t>由点到面（余波）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107103" y="6365558"/>
            <a:ext cx="1951407" cy="49244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2600" b="1" dirty="0" smtClean="0">
                <a:solidFill>
                  <a:srgbClr val="000000"/>
                </a:solidFill>
              </a:rPr>
              <a:t>由</a:t>
            </a:r>
            <a:r>
              <a:rPr lang="zh-CN" altLang="en-US" sz="2600" b="1" dirty="0">
                <a:solidFill>
                  <a:srgbClr val="000000"/>
                </a:solidFill>
              </a:rPr>
              <a:t>事悟理</a:t>
            </a:r>
          </a:p>
        </p:txBody>
      </p:sp>
    </p:spTree>
    <p:extLst>
      <p:ext uri="{BB962C8B-B14F-4D97-AF65-F5344CB8AC3E}">
        <p14:creationId xmlns:p14="http://schemas.microsoft.com/office/powerpoint/2010/main" val="1469804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0" y="298450"/>
            <a:ext cx="6445250" cy="9239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wrap="none" lIns="91440" tIns="45720" rIns="91440" bIns="45720" rtlCol="0" anchor="ctr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如何“卒章显志”？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952499" y="2070648"/>
            <a:ext cx="7066894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1.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由事入情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>
                <a:solidFill>
                  <a:prstClr val="black"/>
                </a:solidFill>
                <a:latin typeface="Calibri"/>
              </a:rPr>
              <a:t>直抒胸臆的结尾</a:t>
            </a:r>
            <a:endParaRPr lang="en-US" altLang="zh-CN" sz="3200" b="1" dirty="0">
              <a:solidFill>
                <a:prstClr val="black"/>
              </a:solidFill>
              <a:latin typeface="Calibri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952499" y="3218985"/>
            <a:ext cx="637321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3.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由点到面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以小见大的</a:t>
            </a:r>
            <a:r>
              <a:rPr lang="zh-CN" altLang="en-US" sz="3200" b="1" dirty="0">
                <a:solidFill>
                  <a:srgbClr val="FF0000"/>
                </a:solidFill>
              </a:rPr>
              <a:t>结尾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952500" y="2609385"/>
            <a:ext cx="57425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2.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由</a:t>
            </a:r>
            <a:r>
              <a:rPr lang="zh-CN" altLang="en-US" sz="3200" b="1" dirty="0">
                <a:solidFill>
                  <a:srgbClr val="0000CC"/>
                </a:solidFill>
              </a:rPr>
              <a:t>事悟</a:t>
            </a:r>
            <a:r>
              <a:rPr lang="zh-CN" altLang="en-US" sz="3200" b="1" dirty="0" smtClean="0">
                <a:solidFill>
                  <a:srgbClr val="0000CC"/>
                </a:solidFill>
              </a:rPr>
              <a:t>理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Calibri"/>
              </a:rPr>
              <a:t>哲理性</a:t>
            </a:r>
            <a:r>
              <a:rPr lang="zh-CN" altLang="en-US" sz="3200" b="1" dirty="0" smtClean="0">
                <a:solidFill>
                  <a:srgbClr val="FF0000"/>
                </a:solidFill>
                <a:latin typeface="Calibri"/>
              </a:rPr>
              <a:t>结尾</a:t>
            </a:r>
            <a:endParaRPr lang="en-US" altLang="zh-CN" sz="32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952500" y="3828585"/>
            <a:ext cx="58371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00"/>
                </a:solidFill>
              </a:rPr>
              <a:t>4.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由物及人</a:t>
            </a:r>
            <a:r>
              <a:rPr lang="en-US" altLang="zh-CN" sz="3200" b="1" dirty="0" smtClean="0">
                <a:solidFill>
                  <a:srgbClr val="000000"/>
                </a:solidFill>
              </a:rPr>
              <a:t>——</a:t>
            </a:r>
            <a:r>
              <a:rPr lang="zh-CN" altLang="en-US" sz="3200" b="1" dirty="0" smtClean="0">
                <a:solidFill>
                  <a:srgbClr val="000000"/>
                </a:solidFill>
              </a:rPr>
              <a:t>联想类的结尾</a:t>
            </a:r>
            <a:endParaRPr lang="zh-CN" altLang="en-US" sz="3200" b="1" dirty="0">
              <a:solidFill>
                <a:srgbClr val="000000"/>
              </a:solidFill>
            </a:endParaRPr>
          </a:p>
        </p:txBody>
      </p:sp>
      <p:sp>
        <p:nvSpPr>
          <p:cNvPr id="9" name="AutoShape 11"/>
          <p:cNvSpPr>
            <a:spLocks/>
          </p:cNvSpPr>
          <p:nvPr/>
        </p:nvSpPr>
        <p:spPr bwMode="auto">
          <a:xfrm>
            <a:off x="6814645" y="2315003"/>
            <a:ext cx="590063" cy="1981200"/>
          </a:xfrm>
          <a:prstGeom prst="rightBrace">
            <a:avLst>
              <a:gd name="adj1" fmla="val 15476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7500445" y="3153203"/>
            <a:ext cx="2032438" cy="579438"/>
          </a:xfrm>
          <a:prstGeom prst="rect">
            <a:avLst/>
          </a:prstGeom>
          <a:solidFill>
            <a:srgbClr val="FABF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</a:rPr>
              <a:t>呼应文题</a:t>
            </a:r>
          </a:p>
        </p:txBody>
      </p:sp>
    </p:spTree>
    <p:extLst>
      <p:ext uri="{BB962C8B-B14F-4D97-AF65-F5344CB8AC3E}">
        <p14:creationId xmlns:p14="http://schemas.microsoft.com/office/powerpoint/2010/main" val="105275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平面">
  <a:themeElements>
    <a:clrScheme name="平面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平面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平面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3687</TotalTime>
  <Words>2443</Words>
  <Application>Microsoft Office PowerPoint</Application>
  <PresentationFormat>宽屏</PresentationFormat>
  <Paragraphs>165</Paragraphs>
  <Slides>21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等线</vt:lpstr>
      <vt:lpstr>方正姚体</vt:lpstr>
      <vt:lpstr>黑体</vt:lpstr>
      <vt:lpstr>华文行楷</vt:lpstr>
      <vt:lpstr>华文新魏</vt:lpstr>
      <vt:lpstr>隶书</vt:lpstr>
      <vt:lpstr>宋体</vt:lpstr>
      <vt:lpstr>Arial</vt:lpstr>
      <vt:lpstr>Calibri</vt:lpstr>
      <vt:lpstr>Times New Roman</vt:lpstr>
      <vt:lpstr>Trebuchet MS</vt:lpstr>
      <vt:lpstr>Wingdings 3</vt:lpstr>
      <vt:lpstr>平面</vt:lpstr>
      <vt:lpstr>作文立意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如何“卒章显志”？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如何“卒章显志”？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作文立意</dc:title>
  <dc:creator>NAT</dc:creator>
  <cp:lastModifiedBy>apple</cp:lastModifiedBy>
  <cp:revision>35</cp:revision>
  <dcterms:created xsi:type="dcterms:W3CDTF">2018-01-29T02:25:20Z</dcterms:created>
  <dcterms:modified xsi:type="dcterms:W3CDTF">2020-07-17T08:37:43Z</dcterms:modified>
</cp:coreProperties>
</file>