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4"/>
  </p:notesMasterIdLst>
  <p:sldIdLst>
    <p:sldId id="256" r:id="rId3"/>
    <p:sldId id="257" r:id="rId4"/>
    <p:sldId id="264" r:id="rId5"/>
    <p:sldId id="299" r:id="rId6"/>
    <p:sldId id="278" r:id="rId7"/>
    <p:sldId id="281" r:id="rId8"/>
    <p:sldId id="280" r:id="rId9"/>
    <p:sldId id="282" r:id="rId10"/>
    <p:sldId id="297" r:id="rId11"/>
    <p:sldId id="266" r:id="rId12"/>
    <p:sldId id="263" r:id="rId13"/>
  </p:sldIdLst>
  <p:sldSz cx="9144000" cy="5715000" type="screen16x10"/>
  <p:notesSz cx="6858000" cy="9144000"/>
  <p:embeddedFontLst>
    <p:embeddedFont>
      <p:font typeface="汉仪蝶语体简" panose="02010600030101010101" charset="-122"/>
      <p:regular r:id="rId15"/>
    </p:embeddedFont>
    <p:embeddedFont>
      <p:font typeface="汉仪方叠体简" panose="02010600030101010101" charset="-122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黑体" panose="02010609060101010101" pitchFamily="49" charset="-122"/>
      <p:regular r:id="rId21"/>
    </p:embeddedFont>
    <p:embeddedFont>
      <p:font typeface="楷体" panose="02010609060101010101" pitchFamily="49" charset="-122"/>
      <p:regular r:id="rId22"/>
    </p:embeddedFont>
    <p:embeddedFont>
      <p:font typeface="微软雅黑" panose="020B0503020204020204" pitchFamily="34" charset="-122"/>
      <p:regular r:id="rId23"/>
      <p:bold r:id="rId24"/>
    </p:embeddedFont>
  </p:embeddedFont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28098"/>
    <a:srgbClr val="FD9AAD"/>
    <a:srgbClr val="F9C4CE"/>
    <a:srgbClr val="AA26AB"/>
    <a:srgbClr val="0945A5"/>
    <a:srgbClr val="FF33CC"/>
    <a:srgbClr val="FF00FF"/>
    <a:srgbClr val="FF99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222"/>
  </p:normalViewPr>
  <p:slideViewPr>
    <p:cSldViewPr showGuides="1">
      <p:cViewPr varScale="1">
        <p:scale>
          <a:sx n="109" d="100"/>
          <a:sy n="109" d="100"/>
        </p:scale>
        <p:origin x="1674" y="138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algn="r" eaLnBrk="1" fontAlgn="base" hangingPunct="1"/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84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r>
              <a:rPr lang="zh-CN" altLang="en-US" dirty="0"/>
              <a:t>欧美的中小学的确与中国的中小学存在巨大不同，在那里，学生可以不承受任何压力。然后在快乐几年之后，大多数的孩子也就这样了，他们或者去社区大学再混几年，或者直接去找些底层的体力工作度日，或者直接开始拿失业补助，在街上闲逛。在美国，一个不去辅导班补课、不花大价钱去学习才艺，不参加社会活动，不去丰富自己履历的孩子几乎没有可能进入名牌大学。欧洲的情况好一点，因为当地的社会福利较高，很多学生能够较容易地进入好大学，可是这不并意味着在公立中学没有打下良好基础的他们能顺利毕业。我在鲁汶时曾惊讶于大学生天天狂欢，一位教授冷冷地告诉我：“他们中的大多数人不过是来这里吃喝几年，体验一下生活。有三分之二的学生是拿不到学位的。”</a:t>
            </a:r>
          </a:p>
          <a:p>
            <a:pPr lvl="0">
              <a:spcBef>
                <a:spcPct val="0"/>
              </a:spcBef>
            </a:pPr>
            <a:r>
              <a:rPr lang="zh-CN" altLang="en-US" b="1" dirty="0"/>
              <a:t>西方的精英教育也并不轻松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zh-CN" altLang="en-US" dirty="0"/>
              <a:t>坦率来说，在西方社会，孩子们的确可以有一个开心、幸福的中小学，但“更少的学习、更多的游戏、更宽松的管理”，实际上意味着如果想要跻身社会精英，你需要更自律、更多的课外辅导与公立教育之外更多的社会资源。与中国教育以显性的应试来划分学生群体不同，西方教育实际上通过一个宽松的过程，偷偷完成了社会分层。大多数老百姓的孩子在这个温水煮青蛙的过程中，自然而然地被沉淀了下来。</a:t>
            </a:r>
            <a:endParaRPr lang="en-US" altLang="zh-CN" dirty="0"/>
          </a:p>
          <a:p>
            <a:pPr lvl="0">
              <a:spcBef>
                <a:spcPct val="0"/>
              </a:spcBef>
            </a:pPr>
            <a:r>
              <a:rPr lang="en-US" altLang="zh-CN" dirty="0"/>
              <a:t>http://www.v4.cc/News-364657.html</a:t>
            </a:r>
            <a:endParaRPr lang="zh-CN" altLang="en-US" dirty="0"/>
          </a:p>
        </p:txBody>
      </p:sp>
      <p:sp>
        <p:nvSpPr>
          <p:cNvPr id="184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lstStyle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pPr lvl="0" indent="0" algn="r"/>
              <a:t>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07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07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lstStyle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pPr lvl="0" indent="0" algn="r"/>
              <a:t>10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/>
              <a:t>                                      </a:t>
            </a:r>
            <a:br>
              <a:rPr lang="en-US" altLang="zh-CN"/>
            </a:br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 indent="-91440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2pPr>
      <a:lvl3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3pPr>
      <a:lvl4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4pPr>
      <a:lvl5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 indent="-91440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95BA19-6379-4038-BAF6-104F69868C32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2022/9/24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2pPr>
      <a:lvl3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3pPr>
      <a:lvl4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4pPr>
      <a:lvl5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方正综艺简体" panose="03000509000000000000" charset="-122"/>
          <a:sym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Group 2"/>
          <p:cNvGrpSpPr/>
          <p:nvPr/>
        </p:nvGrpSpPr>
        <p:grpSpPr>
          <a:xfrm>
            <a:off x="-106362" y="-92075"/>
            <a:ext cx="9358312" cy="5867400"/>
            <a:chOff x="0" y="0"/>
            <a:chExt cx="9361040" cy="5869236"/>
          </a:xfrm>
        </p:grpSpPr>
        <p:pic>
          <p:nvPicPr>
            <p:cNvPr id="15362" name="Picture 3"/>
            <p:cNvPicPr>
              <a:picLocks noChangeAspect="1"/>
            </p:cNvPicPr>
            <p:nvPr/>
          </p:nvPicPr>
          <p:blipFill>
            <a:blip r:embed="rId2"/>
            <a:srcRect t="2547" r="1366" b="5945"/>
            <a:stretch>
              <a:fillRect/>
            </a:stretch>
          </p:blipFill>
          <p:spPr>
            <a:xfrm>
              <a:off x="0" y="0"/>
              <a:ext cx="9361040" cy="586923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3" name="矩形 8"/>
            <p:cNvSpPr/>
            <p:nvPr/>
          </p:nvSpPr>
          <p:spPr>
            <a:xfrm>
              <a:off x="720080" y="2448272"/>
              <a:ext cx="5184576" cy="648072"/>
            </a:xfrm>
            <a:prstGeom prst="rect">
              <a:avLst/>
            </a:prstGeom>
            <a:solidFill>
              <a:schemeClr val="bg1"/>
            </a:solidFill>
            <a:ln w="25400">
              <a:noFill/>
            </a:ln>
          </p:spPr>
          <p:txBody>
            <a:bodyPr anchor="ctr" anchorCtr="0"/>
            <a:lstStyle/>
            <a:p>
              <a:endParaRPr lang="zh-CN" altLang="zh-CN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64" name="矩形 9"/>
          <p:cNvSpPr/>
          <p:nvPr/>
        </p:nvSpPr>
        <p:spPr>
          <a:xfrm>
            <a:off x="611188" y="1725613"/>
            <a:ext cx="4032250" cy="503237"/>
          </a:xfrm>
          <a:prstGeom prst="rect">
            <a:avLst/>
          </a:prstGeom>
          <a:solidFill>
            <a:schemeClr val="bg1"/>
          </a:solidFill>
          <a:ln w="25400">
            <a:noFill/>
          </a:ln>
        </p:spPr>
        <p:txBody>
          <a:bodyPr anchor="ctr" anchorCtr="0"/>
          <a:lstStyle/>
          <a:p>
            <a:pPr algn="ctr"/>
            <a:endParaRPr lang="zh-CN" altLang="zh-CN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Box 3"/>
          <p:cNvSpPr>
            <a:spLocks noChangeArrowheads="1"/>
          </p:cNvSpPr>
          <p:nvPr/>
        </p:nvSpPr>
        <p:spPr bwMode="auto">
          <a:xfrm>
            <a:off x="877888" y="1254125"/>
            <a:ext cx="6446838" cy="2214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第二课    学习新天地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L2.2   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享受学习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AutoShape 13" descr="\\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0" name="AutoShape 14" descr="\\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1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588" y="249238"/>
            <a:ext cx="2378075" cy="1939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16"/>
          <p:cNvPicPr>
            <a:picLocks noChangeAspect="1"/>
          </p:cNvPicPr>
          <p:nvPr/>
        </p:nvPicPr>
        <p:blipFill>
          <a:blip r:embed="rId4"/>
          <a:srcRect l="5164" r="2989"/>
          <a:stretch>
            <a:fillRect/>
          </a:stretch>
        </p:blipFill>
        <p:spPr>
          <a:xfrm>
            <a:off x="6578600" y="184150"/>
            <a:ext cx="2374900" cy="1906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TextBox 15"/>
          <p:cNvSpPr txBox="1"/>
          <p:nvPr/>
        </p:nvSpPr>
        <p:spPr>
          <a:xfrm>
            <a:off x="2849563" y="2232025"/>
            <a:ext cx="2101850" cy="5857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defTabSz="914400"/>
            <a:r>
              <a:rPr lang="zh-CN" altLang="en-US" sz="3200" b="1" dirty="0">
                <a:solidFill>
                  <a:srgbClr val="FF6600"/>
                </a:solidFill>
                <a:latin typeface="微软雅黑" panose="020B0503020204020204" charset="-122"/>
                <a:ea typeface="微软雅黑" panose="020B0503020204020204" charset="-122"/>
              </a:rPr>
              <a:t>快乐的？</a:t>
            </a:r>
          </a:p>
        </p:txBody>
      </p:sp>
      <p:sp>
        <p:nvSpPr>
          <p:cNvPr id="17414" name="TextBox 16"/>
          <p:cNvSpPr txBox="1"/>
          <p:nvPr/>
        </p:nvSpPr>
        <p:spPr>
          <a:xfrm>
            <a:off x="6638925" y="2147888"/>
            <a:ext cx="226695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defTabSz="914400"/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辛苦的？</a:t>
            </a:r>
          </a:p>
        </p:txBody>
      </p:sp>
      <p:sp>
        <p:nvSpPr>
          <p:cNvPr id="17415" name="TextBox 17"/>
          <p:cNvSpPr txBox="1"/>
          <p:nvPr/>
        </p:nvSpPr>
        <p:spPr>
          <a:xfrm>
            <a:off x="142875" y="842963"/>
            <a:ext cx="2706688" cy="831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defTabSz="914400"/>
            <a:r>
              <a:rPr lang="zh-CN" altLang="en-US" sz="4800" b="1" dirty="0">
                <a:latin typeface="微软雅黑" panose="020B0503020204020204" charset="-122"/>
                <a:ea typeface="微软雅黑" panose="020B0503020204020204" charset="-122"/>
              </a:rPr>
              <a:t>学习是</a:t>
            </a:r>
          </a:p>
        </p:txBody>
      </p:sp>
      <p:sp>
        <p:nvSpPr>
          <p:cNvPr id="17416" name="TextBox 18"/>
          <p:cNvSpPr txBox="1"/>
          <p:nvPr/>
        </p:nvSpPr>
        <p:spPr>
          <a:xfrm>
            <a:off x="4892675" y="828675"/>
            <a:ext cx="1746250" cy="831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defTabSz="914400"/>
            <a:r>
              <a:rPr lang="zh-CN" altLang="en-US" sz="4800" b="1" dirty="0">
                <a:latin typeface="微软雅黑" panose="020B0503020204020204" charset="-122"/>
                <a:ea typeface="微软雅黑" panose="020B0503020204020204" charset="-122"/>
              </a:rPr>
              <a:t>还是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03648" y="3217540"/>
            <a:ext cx="5968437" cy="1076325"/>
          </a:xfrm>
          <a:prstGeom prst="rect">
            <a:avLst/>
          </a:prstGeom>
          <a:solidFill>
            <a:srgbClr val="FFFF00"/>
          </a:solidFill>
          <a:ln>
            <a:solidFill>
              <a:srgbClr val="00FF00"/>
            </a:solidFill>
          </a:ln>
          <a:scene3d>
            <a:camera prst="perspectiveAbove"/>
            <a:lightRig rig="threePt" dir="t"/>
          </a:scene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回忆你的小升初经历，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你印象深刻的学习事件是什么？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0"/>
          <p:cNvSpPr/>
          <p:nvPr/>
        </p:nvSpPr>
        <p:spPr>
          <a:xfrm>
            <a:off x="452120" y="1849120"/>
            <a:ext cx="1639888" cy="1282700"/>
          </a:xfrm>
          <a:prstGeom prst="rect">
            <a:avLst/>
          </a:prstGeom>
          <a:solidFill>
            <a:srgbClr val="FFFFFF">
              <a:alpha val="36078"/>
            </a:srgbClr>
          </a:solidFill>
          <a:ln w="25400">
            <a:noFill/>
          </a:ln>
        </p:spPr>
        <p:txBody>
          <a:bodyPr anchor="ctr" anchorCtr="0"/>
          <a:lstStyle/>
          <a:p>
            <a:pPr algn="ctr"/>
            <a:endParaRPr lang="zh-CN" altLang="zh-CN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858256"/>
            <a:ext cx="889248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①学习是多方面的，是一个过程。</a:t>
            </a: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学习中有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快乐，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但不是每个时刻都感受到的。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P20-1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noProof="1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学习中也有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辛苦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P21-2</a:t>
            </a:r>
            <a:endParaRPr lang="en-US" altLang="zh-CN" sz="3200" b="1" dirty="0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0"/>
          <p:cNvSpPr txBox="1"/>
          <p:nvPr/>
        </p:nvSpPr>
        <p:spPr>
          <a:xfrm>
            <a:off x="33655" y="71120"/>
            <a:ext cx="8049260" cy="5219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/>
            <a:r>
              <a:rPr lang="en-US" altLang="zh-CN" sz="2800" strike="noStrike" noProof="1">
                <a:ln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trike="noStrike" noProof="1">
                <a:ln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体味学习的感受？（</a:t>
            </a:r>
            <a:r>
              <a:rPr lang="en-US" altLang="zh-CN" sz="2800" strike="noStrike" noProof="1">
                <a:ln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what)  P20-21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753" y="3361963"/>
            <a:ext cx="1877522" cy="1327467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9745" y="2641600"/>
            <a:ext cx="3305810" cy="2248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2497460"/>
            <a:ext cx="8229600" cy="504056"/>
          </a:xfrm>
        </p:spPr>
        <p:txBody>
          <a:bodyPr/>
          <a:lstStyle/>
          <a:p>
            <a:pPr algn="l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你或者你的小伙伴初中学习目前来说，有遇到什么困难吗？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07540" y="229235"/>
            <a:ext cx="63550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</a:pPr>
            <a:r>
              <a:rPr lang="zh-CN" altLang="en-US" sz="3200" b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90000">
                      <a:srgbClr val="4892FB"/>
                    </a:gs>
                    <a:gs pos="0">
                      <a:srgbClr val="2AFADF"/>
                    </a:gs>
                  </a:gsLst>
                  <a:lin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中国近代力学之父——钱伟长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1453515"/>
            <a:ext cx="1910080" cy="25654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59410" y="841375"/>
            <a:ext cx="6699885" cy="4150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10000"/>
              </a:lnSpc>
              <a:buClrTx/>
              <a:buSzTx/>
            </a:pP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钱伟长先生</a:t>
            </a:r>
            <a:r>
              <a:rPr lang="en-US" altLang="zh-CN" sz="24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从小偏爱历史和中文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，文科成绩很好，</a:t>
            </a:r>
            <a:r>
              <a:rPr lang="en-US" altLang="zh-CN" sz="24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但数理化成绩却较差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。1931年他参加清华大学考试，以中文和历史两个100分的成绩进入了清华大学历史系，但物理只考了5分，化学和数学共考了20分。 </a:t>
            </a:r>
            <a:r>
              <a:rPr lang="en-US" altLang="zh-CN" sz="2400" b="1">
                <a:solidFill>
                  <a:srgbClr val="AA26AB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同年“九一八”事变爆发后，钱伟长先生决心弃文从理，为科技报国而转学物理。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在远大抱负和深厚的爱国情感的激励下，钱伟长刻苦钻研，逐渐对科学研究产生了强烈兴趣，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毕业时成为清华系物理学最优秀的学生，毕生为国家科研发展贡献着自己的力量。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6415" y="4997450"/>
            <a:ext cx="84543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gradFill>
                  <a:gsLst>
                    <a:gs pos="6000">
                      <a:srgbClr val="D387E5"/>
                    </a:gs>
                    <a:gs pos="100000">
                      <a:srgbClr val="F7717B"/>
                    </a:gs>
                  </a:gsLst>
                  <a:lin scaled="1"/>
                </a:gradFill>
                <a:latin typeface="汉仪蝶语体简" panose="02010600000101010101" charset="-122"/>
                <a:ea typeface="汉仪蝶语体简" panose="02010600000101010101" charset="-122"/>
              </a:rPr>
              <a:t>思考：钱伟长先生的故事对你培养学习兴趣有何启发？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05" y="949325"/>
            <a:ext cx="8408670" cy="33343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71550" y="481330"/>
            <a:ext cx="7390765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ctr">
              <a:buClrTx/>
              <a:buSzTx/>
            </a:pPr>
            <a:r>
              <a:rPr lang="zh-CN" altLang="en-US" sz="4400" b="1">
                <a:sym typeface="+mn-ea"/>
              </a:rPr>
              <a:t>制定计划，合理安排时间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28040" y="4369435"/>
            <a:ext cx="810958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比较这两幅图有哪些不同。</a:t>
            </a:r>
          </a:p>
          <a:p>
            <a:pPr marL="342900" indent="-342900">
              <a:buFont typeface="Wingdings" panose="05000000000000000000" charset="0"/>
              <a:buChar char="Ø"/>
            </a:pP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造成这些不同的原因可能有哪些？</a:t>
            </a:r>
          </a:p>
          <a:p>
            <a:pPr marL="342900" indent="-342900">
              <a:buFont typeface="Wingdings" panose="05000000000000000000" charset="0"/>
              <a:buChar char="Ø"/>
            </a:pP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回顾自己的一周，你的时间去哪儿了？你该怎样有效利用时间？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l="341" t="1295"/>
          <a:stretch>
            <a:fillRect/>
          </a:stretch>
        </p:blipFill>
        <p:spPr>
          <a:xfrm>
            <a:off x="575945" y="-22860"/>
            <a:ext cx="6864985" cy="48888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274310" y="984885"/>
            <a:ext cx="2648585" cy="9220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23555" name="TextBox 4"/>
          <p:cNvSpPr txBox="1"/>
          <p:nvPr/>
        </p:nvSpPr>
        <p:spPr>
          <a:xfrm>
            <a:off x="474663" y="517525"/>
            <a:ext cx="676275" cy="3906838"/>
          </a:xfrm>
          <a:prstGeom prst="rect">
            <a:avLst/>
          </a:prstGeom>
          <a:noFill/>
          <a:ln w="9525">
            <a:noFill/>
          </a:ln>
        </p:spPr>
        <p:txBody>
          <a:bodyPr vert="eaVert" anchor="t" anchorCtr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艾宾浩斯遗忘曲线</a:t>
            </a:r>
          </a:p>
        </p:txBody>
      </p:sp>
      <p:sp>
        <p:nvSpPr>
          <p:cNvPr id="6" name="矩形 5"/>
          <p:cNvSpPr/>
          <p:nvPr/>
        </p:nvSpPr>
        <p:spPr>
          <a:xfrm>
            <a:off x="755650" y="4621530"/>
            <a:ext cx="8121650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1.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你看懂艾宾浩斯遗忘曲线了吗？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我们应如何选择最佳的复习时机？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750" y="-59055"/>
            <a:ext cx="4025900" cy="239839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99795" y="4713605"/>
            <a:ext cx="6770370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zh-CN" altLang="en-US" sz="4400" b="1"/>
              <a:t>养成及时复习的好习惯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41600" y="167640"/>
            <a:ext cx="2593975" cy="423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290" y="41910"/>
            <a:ext cx="6789420" cy="56311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59205" y="1093470"/>
            <a:ext cx="6720840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ctr">
              <a:buClrTx/>
              <a:buSzTx/>
            </a:pPr>
            <a:r>
              <a:rPr lang="zh-CN" altLang="en-US" sz="4400" b="1">
                <a:sym typeface="+mn-ea"/>
              </a:rPr>
              <a:t>掌握基本的学习策略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840" y="1093470"/>
            <a:ext cx="7621270" cy="39503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42922"/>
            <a:ext cx="1148080" cy="6591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66370" y="214294"/>
            <a:ext cx="89776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结合你的学习经历，请你预测一下哪种学习方式的效果更好呢？</a:t>
            </a:r>
          </a:p>
        </p:txBody>
      </p:sp>
      <p:sp>
        <p:nvSpPr>
          <p:cNvPr id="8" name="文本框 7" descr="7b0a2020202022776f7264617274223a20227b5c2269645c223a32353030323230352c5c227469645c223a31333535397d220a7d0a"/>
          <p:cNvSpPr txBox="1"/>
          <p:nvPr/>
        </p:nvSpPr>
        <p:spPr>
          <a:xfrm>
            <a:off x="0" y="1571616"/>
            <a:ext cx="1699260" cy="52197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bliqueBottomRight"/>
              <a:lightRig rig="flat" dir="t"/>
            </a:scene3d>
          </a:bodyPr>
          <a:lstStyle/>
          <a:p>
            <a:r>
              <a:rPr lang="zh-CN" altLang="en-US" sz="2800" b="1" dirty="0">
                <a:ln w="19050" cmpd="sng"/>
                <a:gradFill>
                  <a:gsLst>
                    <a:gs pos="76000">
                      <a:srgbClr val="FD9AAD"/>
                    </a:gs>
                    <a:gs pos="30000">
                      <a:srgbClr val="F28098"/>
                    </a:gs>
                    <a:gs pos="100000">
                      <a:srgbClr val="EF778B"/>
                    </a:gs>
                  </a:gsLst>
                  <a:lin ang="16200000" scaled="1"/>
                </a:gradFill>
                <a:effectLst/>
                <a:latin typeface="汉仪方叠体简" panose="02010600000101010101" charset="-122"/>
                <a:ea typeface="汉仪方叠体简" panose="02010600000101010101" charset="-122"/>
              </a:rPr>
              <a:t>主动学习</a:t>
            </a:r>
          </a:p>
        </p:txBody>
      </p:sp>
      <p:sp>
        <p:nvSpPr>
          <p:cNvPr id="9" name="文本框 8" descr="7b0a2020202022776f7264617274223a20227b5c2269645c223a32353030323230352c5c227469645c223a31333535397d220a7d0a"/>
          <p:cNvSpPr txBox="1"/>
          <p:nvPr/>
        </p:nvSpPr>
        <p:spPr>
          <a:xfrm>
            <a:off x="0" y="2428872"/>
            <a:ext cx="1699260" cy="52197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bliqueBottomRight"/>
              <a:lightRig rig="flat" dir="t"/>
            </a:scene3d>
          </a:bodyPr>
          <a:lstStyle/>
          <a:p>
            <a:r>
              <a:rPr lang="zh-CN" altLang="en-US" sz="2800" b="1" dirty="0">
                <a:ln w="19050" cmpd="sng"/>
                <a:gradFill>
                  <a:gsLst>
                    <a:gs pos="76000">
                      <a:srgbClr val="FD9AAD"/>
                    </a:gs>
                    <a:gs pos="30000">
                      <a:srgbClr val="F28098"/>
                    </a:gs>
                    <a:gs pos="100000">
                      <a:srgbClr val="EF778B"/>
                    </a:gs>
                  </a:gsLst>
                  <a:lin ang="16200000" scaled="1"/>
                </a:gradFill>
                <a:effectLst/>
                <a:latin typeface="汉仪方叠体简" panose="02010600000101010101" charset="-122"/>
                <a:ea typeface="汉仪方叠体简" panose="02010600000101010101" charset="-122"/>
              </a:rPr>
              <a:t>团队学习</a:t>
            </a:r>
          </a:p>
        </p:txBody>
      </p:sp>
      <p:sp>
        <p:nvSpPr>
          <p:cNvPr id="10" name="文本框 9" descr="7b0a2020202022776f7264617274223a20227b5c2269645c223a32353030323230352c5c227469645c223a31333535397d220a7d0a"/>
          <p:cNvSpPr txBox="1"/>
          <p:nvPr/>
        </p:nvSpPr>
        <p:spPr>
          <a:xfrm>
            <a:off x="0" y="3214690"/>
            <a:ext cx="2025015" cy="52197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bliqueBottomRight"/>
              <a:lightRig rig="flat" dir="t"/>
            </a:scene3d>
          </a:bodyPr>
          <a:lstStyle/>
          <a:p>
            <a:r>
              <a:rPr lang="zh-CN" altLang="en-US" sz="2800" b="1" dirty="0">
                <a:ln w="19050" cmpd="sng"/>
                <a:gradFill>
                  <a:gsLst>
                    <a:gs pos="76000">
                      <a:srgbClr val="FD9AAD"/>
                    </a:gs>
                    <a:gs pos="30000">
                      <a:srgbClr val="F28098"/>
                    </a:gs>
                    <a:gs pos="100000">
                      <a:srgbClr val="EF778B"/>
                    </a:gs>
                  </a:gsLst>
                  <a:lin ang="16200000" scaled="1"/>
                </a:gradFill>
                <a:effectLst/>
                <a:latin typeface="汉仪方叠体简" panose="02010600000101010101" charset="-122"/>
                <a:ea typeface="汉仪方叠体简" panose="02010600000101010101" charset="-122"/>
              </a:rPr>
              <a:t>参与式学习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541" y="1129308"/>
            <a:ext cx="8612992" cy="4001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如何学会学习？（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how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P22-23</a:t>
            </a:r>
            <a:endParaRPr lang="en-US" altLang="zh-CN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①学会学习，需要发现并保持对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学习的兴趣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P22-1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②学会学习，需要掌握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科学的学习方法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P23-1</a:t>
            </a:r>
          </a:p>
          <a:p>
            <a:pPr>
              <a:spcBef>
                <a:spcPts val="12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③学会学习，还意味着要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善于运用不同的学习方式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</a:t>
            </a:r>
            <a:r>
              <a:rPr lang="en-US" altLang="zh-CN" sz="32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学习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</a:t>
            </a:r>
            <a:r>
              <a:rPr lang="en-US" altLang="zh-CN" sz="32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学习、</a:t>
            </a:r>
            <a:r>
              <a:rPr lang="en-US" altLang="zh-CN"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自主</a:t>
            </a:r>
            <a:r>
              <a:rPr lang="en-US" altLang="zh-CN" sz="32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学习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P23-2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8073" y="137860"/>
            <a:ext cx="1300423" cy="9194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" y="-8255"/>
            <a:ext cx="9144000" cy="5735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4" name="TextBox 2"/>
          <p:cNvSpPr txBox="1"/>
          <p:nvPr/>
        </p:nvSpPr>
        <p:spPr>
          <a:xfrm>
            <a:off x="403225" y="296863"/>
            <a:ext cx="288607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课堂总结</a:t>
            </a:r>
          </a:p>
        </p:txBody>
      </p:sp>
      <p:sp>
        <p:nvSpPr>
          <p:cNvPr id="33795" name="TextBox 3"/>
          <p:cNvSpPr txBox="1"/>
          <p:nvPr/>
        </p:nvSpPr>
        <p:spPr>
          <a:xfrm>
            <a:off x="217964" y="1214438"/>
            <a:ext cx="738664" cy="3643312"/>
          </a:xfrm>
          <a:prstGeom prst="rect">
            <a:avLst/>
          </a:prstGeom>
          <a:noFill/>
          <a:ln w="9525">
            <a:noFill/>
          </a:ln>
        </p:spPr>
        <p:txBody>
          <a:bodyPr vert="eaVert" anchor="t" anchorCtr="0">
            <a:spAutoFit/>
          </a:bodyPr>
          <a:lstStyle/>
          <a:p>
            <a:pPr algn="ctr"/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享受学习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861378" y="1500188"/>
            <a:ext cx="357188" cy="2928938"/>
          </a:xfrm>
          <a:prstGeom prst="leftBrace">
            <a:avLst>
              <a:gd name="adj1" fmla="val 62513"/>
              <a:gd name="adj2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7" name="TextBox 5"/>
          <p:cNvSpPr txBox="1"/>
          <p:nvPr/>
        </p:nvSpPr>
        <p:spPr>
          <a:xfrm>
            <a:off x="1076643" y="1476375"/>
            <a:ext cx="2308225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体味学习</a:t>
            </a:r>
          </a:p>
        </p:txBody>
      </p:sp>
      <p:sp>
        <p:nvSpPr>
          <p:cNvPr id="33798" name="TextBox 6"/>
          <p:cNvSpPr txBox="1"/>
          <p:nvPr/>
        </p:nvSpPr>
        <p:spPr>
          <a:xfrm>
            <a:off x="1040130" y="3668713"/>
            <a:ext cx="22860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学会学习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2768283" y="1139825"/>
            <a:ext cx="225425" cy="1312863"/>
          </a:xfrm>
          <a:prstGeom prst="leftBrace">
            <a:avLst>
              <a:gd name="adj1" fmla="val 62513"/>
              <a:gd name="adj2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800" name="TextBox 8"/>
          <p:cNvSpPr txBox="1"/>
          <p:nvPr/>
        </p:nvSpPr>
        <p:spPr>
          <a:xfrm>
            <a:off x="3017520" y="1023938"/>
            <a:ext cx="314325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学习中有快乐</a:t>
            </a:r>
          </a:p>
        </p:txBody>
      </p:sp>
      <p:sp>
        <p:nvSpPr>
          <p:cNvPr id="33801" name="TextBox 10"/>
          <p:cNvSpPr txBox="1"/>
          <p:nvPr/>
        </p:nvSpPr>
        <p:spPr>
          <a:xfrm>
            <a:off x="3030220" y="1879600"/>
            <a:ext cx="40005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学习中有辛苦</a:t>
            </a:r>
          </a:p>
        </p:txBody>
      </p:sp>
      <p:sp>
        <p:nvSpPr>
          <p:cNvPr id="33802" name="TextBox 13"/>
          <p:cNvSpPr txBox="1"/>
          <p:nvPr/>
        </p:nvSpPr>
        <p:spPr>
          <a:xfrm>
            <a:off x="3072130" y="2821305"/>
            <a:ext cx="4683760" cy="219290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发现并保持对学习的兴趣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掌握科学的学习方法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                                             </a:t>
            </a:r>
            <a:b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善于运用不同的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学习方式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2753995" y="2957513"/>
            <a:ext cx="263525" cy="1982788"/>
          </a:xfrm>
          <a:prstGeom prst="leftBrace">
            <a:avLst>
              <a:gd name="adj1" fmla="val 62513"/>
              <a:gd name="adj2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右中括号 2"/>
          <p:cNvSpPr/>
          <p:nvPr/>
        </p:nvSpPr>
        <p:spPr>
          <a:xfrm>
            <a:off x="5844540" y="1165225"/>
            <a:ext cx="396240" cy="1080135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defRPr/>
            </a:pPr>
            <a:endParaRPr lang="zh-CN" altLang="en-US" sz="1800" noProof="0">
              <a:ln>
                <a:noFill/>
              </a:ln>
              <a:effectLst/>
              <a:uLnTx/>
              <a:uFillTx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40118" y="880110"/>
            <a:ext cx="1415772" cy="18154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endParaRPr lang="zh-CN" altLang="en-US" sz="1600"/>
          </a:p>
          <a:p>
            <a:pPr algn="l">
              <a:buClrTx/>
              <a:buSz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享受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过程</a:t>
            </a: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苦乐相伴</a:t>
            </a:r>
          </a:p>
        </p:txBody>
      </p:sp>
      <p:sp>
        <p:nvSpPr>
          <p:cNvPr id="6" name="右中括号 5"/>
          <p:cNvSpPr/>
          <p:nvPr/>
        </p:nvSpPr>
        <p:spPr>
          <a:xfrm>
            <a:off x="7755890" y="3166745"/>
            <a:ext cx="111760" cy="1795780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defRPr/>
            </a:pPr>
            <a:endParaRPr lang="zh-CN" altLang="en-US" sz="1800" noProof="0">
              <a:ln>
                <a:noFill/>
              </a:ln>
              <a:effectLst/>
              <a:uLnTx/>
              <a:uFillTx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5223" y="3147060"/>
            <a:ext cx="1415772" cy="18154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endParaRPr lang="zh-CN" altLang="en-US" sz="1600"/>
          </a:p>
          <a:p>
            <a:pPr algn="l">
              <a:buClrTx/>
              <a:buSz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学贵有法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学无定法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33800" grpId="0"/>
      <p:bldP spid="33801" grpId="0"/>
      <p:bldP spid="33802" grpId="0"/>
      <p:bldP spid="14" grpId="0" animBg="1"/>
      <p:bldP spid="3" grpId="0" animBg="1"/>
      <p:bldP spid="4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方正综艺简体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方正综艺简体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692</Words>
  <Application>Microsoft Office PowerPoint</Application>
  <PresentationFormat>全屏显示(16:10)</PresentationFormat>
  <Paragraphs>55</Paragraphs>
  <Slides>11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Calibri</vt:lpstr>
      <vt:lpstr>汉仪方叠体简</vt:lpstr>
      <vt:lpstr>楷体</vt:lpstr>
      <vt:lpstr>黑体</vt:lpstr>
      <vt:lpstr>汉仪蝶语体简</vt:lpstr>
      <vt:lpstr>微软雅黑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你或者你的小伙伴初中学习目前来说，有遇到什么困难吗？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王琳</dc:creator>
  <cp:lastModifiedBy>Administrator</cp:lastModifiedBy>
  <cp:revision>43</cp:revision>
  <dcterms:created xsi:type="dcterms:W3CDTF">2012-03-29T08:19:00Z</dcterms:created>
  <dcterms:modified xsi:type="dcterms:W3CDTF">2022-09-24T09:41:42Z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1E61E028624A4D4B9F0047F8784A9461</vt:lpwstr>
  </property>
  <property fmtid="{D5CDD505-2E9C-101B-9397-08002B2CF9AE}" pid="4" name="KSOSaveFontToCloudKey">
    <vt:lpwstr>466245538_embed</vt:lpwstr>
  </property>
</Properties>
</file>