
<file path=[Content_Types].xml><?xml version="1.0" encoding="utf-8"?>
<Types xmlns="http://schemas.openxmlformats.org/package/2006/content-types">
  <Default Extension="jpeg" ContentType="image/jpe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285" r:id="rId3"/>
    <p:sldId id="299" r:id="rId4"/>
    <p:sldId id="300" r:id="rId5"/>
    <p:sldId id="301" r:id="rId6"/>
    <p:sldId id="298" r:id="rId7"/>
    <p:sldId id="284" r:id="rId8"/>
    <p:sldId id="257" r:id="rId9"/>
    <p:sldId id="297" r:id="rId11"/>
    <p:sldId id="281" r:id="rId12"/>
    <p:sldId id="282" r:id="rId13"/>
    <p:sldId id="283" r:id="rId14"/>
    <p:sldId id="290" r:id="rId15"/>
    <p:sldId id="291" r:id="rId16"/>
    <p:sldId id="259" r:id="rId17"/>
    <p:sldId id="287" r:id="rId18"/>
    <p:sldId id="338" r:id="rId19"/>
    <p:sldId id="263" r:id="rId20"/>
    <p:sldId id="264" r:id="rId21"/>
    <p:sldId id="265" r:id="rId22"/>
    <p:sldId id="288" r:id="rId23"/>
    <p:sldId id="266" r:id="rId24"/>
    <p:sldId id="267" r:id="rId25"/>
    <p:sldId id="292" r:id="rId26"/>
    <p:sldId id="268" r:id="rId27"/>
    <p:sldId id="279" r:id="rId28"/>
    <p:sldId id="269" r:id="rId29"/>
    <p:sldId id="270" r:id="rId30"/>
    <p:sldId id="296" r:id="rId31"/>
    <p:sldId id="271" r:id="rId32"/>
    <p:sldId id="293" r:id="rId33"/>
    <p:sldId id="289" r:id="rId34"/>
    <p:sldId id="295" r:id="rId35"/>
    <p:sldId id="294" r:id="rId36"/>
    <p:sldId id="272" r:id="rId37"/>
    <p:sldId id="273" r:id="rId38"/>
    <p:sldId id="274" r:id="rId39"/>
    <p:sldId id="275" r:id="rId40"/>
    <p:sldId id="276" r:id="rId41"/>
    <p:sldId id="280" r:id="rId42"/>
    <p:sldId id="277" r:id="rId43"/>
    <p:sldId id="278" r:id="rId4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7" Type="http://schemas.openxmlformats.org/officeDocument/2006/relationships/tableStyles" Target="tableStyles.xml"/><Relationship Id="rId46" Type="http://schemas.openxmlformats.org/officeDocument/2006/relationships/viewProps" Target="viewProps.xml"/><Relationship Id="rId45" Type="http://schemas.openxmlformats.org/officeDocument/2006/relationships/presProps" Target="presProps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EB153B-45A8-47A4-AE9D-AB31E9A6913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2E50A3-282F-42D4-A784-F1E37015E1A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新会，古称冈州，是广东历史文化名城，隶属广东江门。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敬业乐群、断章取义、不二法门、理至易明、强聒不舍、言行相顾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kumimoji="1" lang="zh-CN" altLang="en-US" b="1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我确信“敬业乐业”四个字，是人类生活的不二法门。</a:t>
            </a:r>
            <a:endParaRPr kumimoji="1" lang="zh-CN" altLang="en-US" b="1" kern="1200" dirty="0">
              <a:solidFill>
                <a:srgbClr val="000066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endParaRPr lang="zh-CN" altLang="en-US"/>
          </a:p>
          <a:p>
            <a:r>
              <a:rPr kumimoji="1"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这句话是文章的</a:t>
            </a:r>
            <a:r>
              <a:rPr kumimoji="1" lang="zh-CN" altLang="en-US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中心论点</a:t>
            </a:r>
            <a:r>
              <a:rPr kumimoji="1"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，而</a:t>
            </a:r>
            <a:r>
              <a:rPr kumimoji="1" lang="zh-CN" altLang="en-US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第一自然段</a:t>
            </a:r>
            <a:r>
              <a:rPr kumimoji="1"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是全文的第一部分：</a:t>
            </a:r>
            <a:r>
              <a:rPr kumimoji="1" lang="zh-CN" altLang="en-US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提出中心论点</a:t>
            </a:r>
            <a:r>
              <a:rPr kumimoji="1"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。</a:t>
            </a:r>
            <a:endParaRPr kumimoji="1" lang="zh-CN" altLang="en-US" kern="12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</a:t>
            </a:r>
            <a:r>
              <a:rPr kumimoji="1" lang="zh-CN" altLang="en-US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、第</a:t>
            </a:r>
            <a:r>
              <a:rPr kumimoji="1" lang="en-US" altLang="zh-CN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2</a:t>
            </a:r>
            <a:r>
              <a:rPr kumimoji="1" lang="zh-CN" altLang="en-US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段在结构上起到什么作用？</a:t>
            </a:r>
            <a:endParaRPr kumimoji="1" lang="zh-CN" altLang="en-US" kern="12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（过渡作用）</a:t>
            </a:r>
            <a:endParaRPr kumimoji="1" lang="zh-CN" altLang="en-US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2</a:t>
            </a:r>
            <a:r>
              <a:rPr kumimoji="1" lang="zh-CN" altLang="en-US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、第</a:t>
            </a:r>
            <a:r>
              <a:rPr kumimoji="1" lang="en-US" altLang="zh-CN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3</a:t>
            </a:r>
            <a:r>
              <a:rPr kumimoji="1" lang="zh-CN" altLang="en-US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段是如何论述</a:t>
            </a:r>
            <a:r>
              <a:rPr kumimoji="1" lang="zh-CN" altLang="en-US" dirty="0">
                <a:solidFill>
                  <a:srgbClr val="000000"/>
                </a:solidFill>
                <a:latin typeface="Times New Roman" panose="02020603050405020304"/>
                <a:ea typeface="黑体" panose="02010609060101010101" pitchFamily="49" charset="-122"/>
                <a:sym typeface="+mn-ea"/>
              </a:rPr>
              <a:t>“</a:t>
            </a:r>
            <a:r>
              <a:rPr kumimoji="1" lang="zh-CN" altLang="en-US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有业</a:t>
            </a:r>
            <a:r>
              <a:rPr kumimoji="1" lang="zh-CN" altLang="en-US" dirty="0">
                <a:solidFill>
                  <a:srgbClr val="000000"/>
                </a:solidFill>
                <a:latin typeface="Times New Roman" panose="02020603050405020304"/>
                <a:ea typeface="黑体" panose="02010609060101010101" pitchFamily="49" charset="-122"/>
                <a:sym typeface="+mn-ea"/>
              </a:rPr>
              <a:t>”</a:t>
            </a:r>
            <a:r>
              <a:rPr kumimoji="1" lang="zh-CN" altLang="en-US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的必要性的？从哪个角度论述的？属于哪种论据，用了什么论证方法？</a:t>
            </a:r>
            <a:endParaRPr kumimoji="1" lang="zh-CN" altLang="en-US" kern="12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</a:t>
            </a:r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（引用孔子的话。反面论证。道理论据，道理论证。）</a:t>
            </a:r>
            <a:endParaRPr kumimoji="1" lang="zh-CN" altLang="en-US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百丈禅师</a:t>
            </a:r>
            <a:endParaRPr lang="zh-CN" altLang="en-US"/>
          </a:p>
          <a:p>
            <a:r>
              <a:rPr lang="zh-CN" altLang="en-US"/>
              <a:t>有业的重要性</a:t>
            </a:r>
            <a:endParaRPr lang="zh-CN" altLang="en-US"/>
          </a:p>
          <a:p>
            <a:r>
              <a:rPr lang="zh-CN" altLang="en-US"/>
              <a:t>正面</a:t>
            </a:r>
            <a:endParaRPr lang="zh-CN" altLang="en-US"/>
          </a:p>
          <a:p>
            <a:r>
              <a:rPr lang="zh-CN" altLang="en-US"/>
              <a:t>事实论据</a:t>
            </a:r>
            <a:endParaRPr lang="zh-CN" altLang="en-US"/>
          </a:p>
          <a:p>
            <a:r>
              <a:rPr lang="zh-CN" altLang="en-US"/>
              <a:t>举例论证</a:t>
            </a: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EC7074D2-D77B-4F98-86F3-DB89624FB020}" type="slidenum">
              <a:rPr lang="zh-CN" altLang="en-US"/>
            </a:fld>
            <a:endParaRPr lang="en-US" altLang="zh-CN"/>
          </a:p>
        </p:txBody>
      </p:sp>
      <p:sp>
        <p:nvSpPr>
          <p:cNvPr id="195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95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b="1">
                <a:solidFill>
                  <a:srgbClr val="0000FF"/>
                </a:solidFill>
                <a:latin typeface="Arial" panose="020B0604020202020204" pitchFamily="34" charset="0"/>
                <a:sym typeface="+mn-ea"/>
              </a:rPr>
              <a:t>先谈有业的原因</a:t>
            </a:r>
            <a:r>
              <a:rPr lang="zh-CN" altLang="en-US" b="1">
                <a:solidFill>
                  <a:srgbClr val="FF0066"/>
                </a:solidFill>
                <a:latin typeface="Arial" panose="020B0604020202020204" pitchFamily="34" charset="0"/>
                <a:sym typeface="+mn-ea"/>
              </a:rPr>
              <a:t>：有业是敬业的基础</a:t>
            </a:r>
            <a:endParaRPr lang="zh-CN" altLang="en-US" b="1">
              <a:solidFill>
                <a:srgbClr val="FF0066"/>
              </a:solidFill>
              <a:latin typeface="Arial" panose="020B0604020202020204" pitchFamily="34" charset="0"/>
              <a:sym typeface="+mn-ea"/>
            </a:endParaRPr>
          </a:p>
          <a:p>
            <a:endParaRPr lang="zh-CN" altLang="en-US" b="1">
              <a:solidFill>
                <a:srgbClr val="FF0066"/>
              </a:solidFill>
              <a:latin typeface="Arial" panose="020B0604020202020204" pitchFamily="34" charset="0"/>
            </a:endParaRPr>
          </a:p>
          <a:p>
            <a:r>
              <a:rPr lang="zh-CN" altLang="en-US" b="1">
                <a:solidFill>
                  <a:srgbClr val="0000FF"/>
                </a:solidFill>
                <a:latin typeface="Arial" panose="020B0604020202020204" pitchFamily="34" charset="0"/>
                <a:sym typeface="+mn-ea"/>
              </a:rPr>
              <a:t>无业的害处    反面论证   </a:t>
            </a:r>
            <a:r>
              <a:rPr lang="zh-CN" altLang="en-US" b="1">
                <a:solidFill>
                  <a:srgbClr val="FF0066"/>
                </a:solidFill>
                <a:latin typeface="Arial" panose="020B0604020202020204" pitchFamily="34" charset="0"/>
                <a:sym typeface="+mn-ea"/>
              </a:rPr>
              <a:t>用孔子的例子进行道理论证</a:t>
            </a:r>
            <a:endParaRPr lang="zh-CN" altLang="en-US" b="1">
              <a:solidFill>
                <a:srgbClr val="FF0066"/>
              </a:solidFill>
              <a:latin typeface="Arial" panose="020B0604020202020204" pitchFamily="34" charset="0"/>
            </a:endParaRPr>
          </a:p>
          <a:p>
            <a:endParaRPr lang="zh-CN" altLang="en-US" b="1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  <a:buClr>
                <a:schemeClr val="tx2"/>
              </a:buClr>
            </a:pPr>
            <a:r>
              <a:rPr lang="zh-CN" altLang="en-US" b="1">
                <a:solidFill>
                  <a:srgbClr val="0000FF"/>
                </a:solidFill>
                <a:latin typeface="Arial" panose="020B0604020202020204" pitchFamily="34" charset="0"/>
              </a:rPr>
              <a:t>有业的重要    正面论证    </a:t>
            </a:r>
            <a:r>
              <a:rPr lang="zh-CN" altLang="en-US" b="1">
                <a:solidFill>
                  <a:srgbClr val="FF0066"/>
                </a:solidFill>
                <a:latin typeface="Arial" panose="020B0604020202020204" pitchFamily="34" charset="0"/>
                <a:sym typeface="+mn-ea"/>
              </a:rPr>
              <a:t>用百丈禅师</a:t>
            </a:r>
            <a:r>
              <a:rPr lang="zh-CN" altLang="en-US" b="1">
                <a:solidFill>
                  <a:srgbClr val="FF0066"/>
                </a:solidFill>
                <a:sym typeface="+mn-ea"/>
              </a:rPr>
              <a:t>进行举例论证</a:t>
            </a:r>
            <a:endParaRPr lang="zh-CN" altLang="en-US" b="1">
              <a:solidFill>
                <a:srgbClr val="FF0066"/>
              </a:solidFill>
            </a:endParaRPr>
          </a:p>
          <a:p>
            <a:pPr>
              <a:spcBef>
                <a:spcPct val="20000"/>
              </a:spcBef>
              <a:buClr>
                <a:schemeClr val="tx2"/>
              </a:buClr>
            </a:pPr>
            <a:endParaRPr lang="zh-CN" altLang="en-US" b="1">
              <a:solidFill>
                <a:srgbClr val="FF0066"/>
              </a:solidFill>
              <a:latin typeface="Arial" panose="020B0604020202020204" pitchFamily="34" charset="0"/>
            </a:endParaRPr>
          </a:p>
          <a:p>
            <a:endParaRPr lang="zh-CN" altLang="en-US" b="1">
              <a:solidFill>
                <a:srgbClr val="0000FF"/>
              </a:solidFill>
              <a:latin typeface="Arial" panose="020B0604020202020204" pitchFamily="34" charset="0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结论是：“百行业为先，万恶懒为首”。</a:t>
            </a:r>
            <a:endParaRPr kumimoji="1" lang="zh-CN" altLang="en-US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r>
              <a:rPr kumimoji="1" lang="zh-CN" altLang="en-US" b="1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重要性：“有业”是做人之本。</a:t>
            </a:r>
            <a:endParaRPr kumimoji="1"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>
              <a:spcBef>
                <a:spcPct val="50000"/>
              </a:spcBef>
            </a:pPr>
            <a:r>
              <a:rPr lang="en-US" altLang="zh-CN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1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、经济上独立，人格上自尊，不需要依赖别人；</a:t>
            </a:r>
            <a:endParaRPr lang="zh-CN" altLang="en-US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2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、身心有所安顿，不至于无所事事，闲得无聊；</a:t>
            </a:r>
            <a:endParaRPr lang="zh-CN" altLang="en-US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3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、锻炼意志和品性、增强能力和才干的</a:t>
            </a:r>
            <a:r>
              <a:rPr lang="en-US" altLang="zh-CN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.</a:t>
            </a:r>
            <a:endParaRPr lang="en-US" altLang="zh-CN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我们要敬业</a:t>
            </a:r>
            <a:endParaRPr kumimoji="1" lang="zh-CN" altLang="en-US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/>
              <a:t>什么是</a:t>
            </a:r>
            <a:r>
              <a:rPr lang="en-US" altLang="zh-CN"/>
              <a:t>“</a:t>
            </a:r>
            <a:r>
              <a:rPr lang="zh-CN" altLang="en-US"/>
              <a:t>敬</a:t>
            </a:r>
            <a:r>
              <a:rPr lang="en-US" altLang="zh-CN"/>
              <a:t>”</a:t>
            </a:r>
            <a:endParaRPr lang="en-US" altLang="zh-CN"/>
          </a:p>
          <a:p>
            <a:r>
              <a:rPr lang="zh-CN" altLang="en-US"/>
              <a:t>为什么该敬</a:t>
            </a:r>
            <a:endParaRPr lang="zh-CN" altLang="en-US"/>
          </a:p>
          <a:p>
            <a:r>
              <a:rPr lang="zh-CN" altLang="en-US"/>
              <a:t>怎样才能做到敬业</a:t>
            </a:r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“</a:t>
            </a:r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主无一适便是敬”就是专心致志，心无旁骛。</a:t>
            </a:r>
            <a:endParaRPr kumimoji="1" lang="zh-CN" altLang="en-US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kumimoji="1" lang="en-US" altLang="zh-CN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采用了</a:t>
            </a:r>
            <a:r>
              <a:rPr kumimoji="1"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道理论据和道理论证。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作者以当大总统和拉黄包车为例，说明在职业的神圣性质上，并无高下之别。这属于</a:t>
            </a:r>
            <a:r>
              <a:rPr kumimoji="1"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事实论据，举例论证。</a:t>
            </a:r>
            <a:endParaRPr kumimoji="1" lang="zh-CN" altLang="en-US" b="1" kern="1200" dirty="0">
              <a:latin typeface="楷体_GB2312" pitchFamily="49" charset="-122"/>
              <a:ea typeface="楷体_GB2312" pitchFamily="49" charset="-122"/>
              <a:cs typeface="+mn-cs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kumimoji="1" lang="en-US" altLang="zh-CN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“</a:t>
            </a:r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唯一的秘诀就是忠实，忠实从心理上发出来的便是敬”。</a:t>
            </a:r>
            <a:endParaRPr kumimoji="1" lang="zh-CN" altLang="en-US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endParaRPr lang="zh-CN" altLang="en-US"/>
          </a:p>
          <a:p>
            <a:r>
              <a:rPr kumimoji="1" lang="zh-CN" altLang="en-US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引用了庄子、孔子、曾文正公的名言（</a:t>
            </a:r>
            <a:r>
              <a:rPr kumimoji="1" lang="zh-CN" altLang="en-US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道理伦军道理论证</a:t>
            </a:r>
            <a:r>
              <a:rPr kumimoji="1" lang="zh-CN" altLang="en-US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），又通过木匠与政治家，挑粪工人与军人的比较（</a:t>
            </a:r>
            <a:r>
              <a:rPr kumimoji="1" lang="zh-CN" altLang="en-US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事实论据，举例论证</a:t>
            </a:r>
            <a:r>
              <a:rPr kumimoji="1" lang="en-US" altLang="zh-CN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)</a:t>
            </a:r>
            <a:r>
              <a:rPr kumimoji="1" lang="zh-CN" altLang="en-US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，去强调“敬业主义，于人生最为必要，又于人生最为有利。”</a:t>
            </a:r>
            <a:endParaRPr kumimoji="1" lang="zh-CN" altLang="en-US" kern="1200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>
                <a:sym typeface="+mn-ea"/>
              </a:rPr>
              <a:t>什么是</a:t>
            </a:r>
            <a:r>
              <a:rPr lang="en-US" altLang="zh-CN">
                <a:sym typeface="+mn-ea"/>
              </a:rPr>
              <a:t>“</a:t>
            </a:r>
            <a:r>
              <a:rPr lang="zh-CN" altLang="en-US">
                <a:sym typeface="+mn-ea"/>
              </a:rPr>
              <a:t>敬业</a:t>
            </a:r>
            <a:r>
              <a:rPr lang="en-US" altLang="zh-CN">
                <a:sym typeface="+mn-ea"/>
              </a:rPr>
              <a:t>”    </a:t>
            </a:r>
            <a:r>
              <a:rPr lang="zh-CN" altLang="en-US" b="1">
                <a:solidFill>
                  <a:srgbClr val="FF0000"/>
                </a:solidFill>
                <a:sym typeface="+mn-ea"/>
              </a:rPr>
              <a:t>引用朱子的话做理论论据</a:t>
            </a:r>
            <a:endParaRPr lang="zh-CN" altLang="en-US" b="1">
              <a:solidFill>
                <a:srgbClr val="FF0000"/>
              </a:solidFill>
            </a:endParaRPr>
          </a:p>
          <a:p>
            <a:endParaRPr lang="en-US" altLang="zh-CN"/>
          </a:p>
          <a:p>
            <a:r>
              <a:rPr lang="zh-CN" altLang="en-US">
                <a:sym typeface="+mn-ea"/>
              </a:rPr>
              <a:t>为什么该敬     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列举两个地位悬殊的职业作事实论据</a:t>
            </a:r>
            <a:endParaRPr lang="zh-CN" altLang="en-US" b="1" dirty="0">
              <a:solidFill>
                <a:srgbClr val="FF0000"/>
              </a:solidFill>
            </a:endParaRPr>
          </a:p>
          <a:p>
            <a:endParaRPr lang="zh-CN" altLang="en-US"/>
          </a:p>
          <a:p>
            <a:r>
              <a:rPr lang="zh-CN" altLang="en-US">
                <a:sym typeface="+mn-ea"/>
              </a:rPr>
              <a:t>怎样才能做到敬业      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引用</a:t>
            </a:r>
            <a:r>
              <a:rPr lang="en-US" altLang="zh-CN" b="1" dirty="0">
                <a:solidFill>
                  <a:srgbClr val="FF0000"/>
                </a:solidFill>
                <a:sym typeface="+mn-ea"/>
              </a:rPr>
              <a:t>《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庄子</a:t>
            </a:r>
            <a:r>
              <a:rPr lang="en-US" altLang="zh-CN" b="1" dirty="0">
                <a:solidFill>
                  <a:srgbClr val="FF0000"/>
                </a:solidFill>
                <a:sym typeface="+mn-ea"/>
              </a:rPr>
              <a:t>》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、曾文正、孔子的论述做理论论据。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zh-CN" altLang="en-US" b="1" dirty="0">
                <a:solidFill>
                  <a:srgbClr val="FF0000"/>
                </a:solidFill>
                <a:sym typeface="+mn-ea"/>
              </a:rPr>
              <a:t>举例论证</a:t>
            </a:r>
            <a:endParaRPr lang="zh-CN" altLang="en-US" b="1" dirty="0">
              <a:solidFill>
                <a:srgbClr val="FF0000"/>
              </a:solidFill>
            </a:endParaRPr>
          </a:p>
          <a:p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kumimoji="1" lang="zh-CN" altLang="en-US" b="1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1、</a:t>
            </a:r>
            <a:r>
              <a:rPr kumimoji="1" lang="zh-CN" altLang="en-US" b="1">
                <a:solidFill>
                  <a:srgbClr val="0033CC"/>
                </a:solidFill>
                <a:latin typeface="Times New Roman" panose="02020603050405020304"/>
                <a:ea typeface="隶书" panose="02010509060101010101" pitchFamily="49" charset="-122"/>
                <a:sym typeface="+mn-ea"/>
              </a:rPr>
              <a:t>“</a:t>
            </a:r>
            <a:r>
              <a:rPr kumimoji="1" lang="zh-CN" altLang="en-US" b="1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从劳苦中找出快乐来</a:t>
            </a:r>
            <a:r>
              <a:rPr kumimoji="1" lang="zh-CN" altLang="en-US" b="1">
                <a:solidFill>
                  <a:srgbClr val="0033CC"/>
                </a:solidFill>
                <a:latin typeface="Times New Roman" panose="02020603050405020304"/>
                <a:ea typeface="隶书" panose="02010509060101010101" pitchFamily="49" charset="-122"/>
                <a:sym typeface="+mn-ea"/>
              </a:rPr>
              <a:t>”</a:t>
            </a:r>
            <a:endParaRPr kumimoji="1" lang="zh-CN" altLang="en-US" b="1">
              <a:solidFill>
                <a:srgbClr val="0033CC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lang="zh-CN" altLang="en-US"/>
          </a:p>
          <a:p>
            <a:r>
              <a:rPr kumimoji="1" lang="zh-CN" altLang="en-US" b="1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2、</a:t>
            </a:r>
            <a:r>
              <a:rPr kumimoji="1" lang="zh-CN" altLang="en-US" b="1">
                <a:solidFill>
                  <a:srgbClr val="0033CC"/>
                </a:solidFill>
                <a:latin typeface="Times New Roman" panose="02020603050405020304"/>
                <a:ea typeface="隶书" panose="02010509060101010101" pitchFamily="49" charset="-122"/>
                <a:sym typeface="+mn-ea"/>
              </a:rPr>
              <a:t>“</a:t>
            </a:r>
            <a:r>
              <a:rPr kumimoji="1" lang="zh-CN" altLang="en-US" b="1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凡职业都是有趣味的</a:t>
            </a:r>
            <a:r>
              <a:rPr kumimoji="1" lang="zh-CN" altLang="en-US" b="1">
                <a:solidFill>
                  <a:srgbClr val="0033CC"/>
                </a:solidFill>
                <a:latin typeface="Times New Roman" panose="02020603050405020304"/>
                <a:ea typeface="隶书" panose="02010509060101010101" pitchFamily="49" charset="-122"/>
                <a:sym typeface="+mn-ea"/>
              </a:rPr>
              <a:t>”</a:t>
            </a:r>
            <a:endParaRPr kumimoji="1" lang="zh-CN" altLang="en-US" b="1">
              <a:solidFill>
                <a:srgbClr val="0033CC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属于道理论据，论证方法是道理论证。</a:t>
            </a:r>
            <a:endParaRPr kumimoji="1" lang="zh-CN" altLang="en-US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kumimoji="1" lang="en-US" altLang="zh-CN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“</a:t>
            </a:r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责任心”即“敬业”；“趣味”即“乐业”。</a:t>
            </a:r>
            <a:endParaRPr kumimoji="1" lang="zh-CN" altLang="en-US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首先是有一份正当的职业。对于所做的事情，要生出敬意，从而全神贯注，心无旁骛，忠实地把它做好；要从专心做事中发现乐趣。</a:t>
            </a:r>
            <a:endParaRPr kumimoji="1" lang="zh-CN" altLang="en-US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b="1" dirty="0">
                <a:solidFill>
                  <a:srgbClr val="0070C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（有业、敬业、乐业）</a:t>
            </a:r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kumimoji="1"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中国传统文化是一种有等级色彩的文化，中国人的职业观向来是“万般皆下品，唯有读书高，”人们读书的目的又是“学而优则仕”“朝为田舍郎，暮登天子堂”。这种官本位的文化，极度蔑视普通职业，尤其是体力劳动，人们纷纷以出人头地，显亲扬名为人生价值的实现。因此，</a:t>
            </a:r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梁启超的“敬业”说，有着矫正世风，改良国民性的积极作用。</a:t>
            </a:r>
            <a:r>
              <a:rPr kumimoji="1"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这也是他演讲的良苦用心。</a:t>
            </a:r>
            <a:endParaRPr kumimoji="1" lang="zh-CN" altLang="en-US" b="1" kern="12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 b="1" dirty="0">
                <a:latin typeface="楷体_GB2312" pitchFamily="49" charset="-122"/>
                <a:ea typeface="楷体_GB2312" pitchFamily="49" charset="-122"/>
                <a:sym typeface="+mn-ea"/>
              </a:rPr>
              <a:t>1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、引用古籍名言时，用通俗口语进行解释。</a:t>
            </a:r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b="1" dirty="0">
                <a:latin typeface="楷体_GB2312" pitchFamily="49" charset="-122"/>
                <a:ea typeface="楷体_GB2312" pitchFamily="49" charset="-122"/>
                <a:sym typeface="+mn-ea"/>
              </a:rPr>
              <a:t>2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、语言通俗，</a:t>
            </a:r>
            <a:r>
              <a:rPr lang="zh-CN" altLang="en-US" b="1">
                <a:latin typeface="楷体_GB2312" pitchFamily="49" charset="-122"/>
                <a:ea typeface="楷体_GB2312" pitchFamily="49" charset="-122"/>
                <a:sym typeface="+mn-ea"/>
              </a:rPr>
              <a:t>如话家常</a:t>
            </a:r>
            <a:r>
              <a:rPr lang="en-US" altLang="zh-CN" b="1">
                <a:latin typeface="楷体_GB2312" pitchFamily="49" charset="-122"/>
                <a:ea typeface="楷体_GB2312" pitchFamily="49" charset="-122"/>
                <a:sym typeface="+mn-ea"/>
              </a:rPr>
              <a:t>,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如：“这位言行相顾的老禅师，老实不客气，那一天便绝对的不肯吃饭。</a:t>
            </a:r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b="1" dirty="0">
                <a:latin typeface="楷体_GB2312" pitchFamily="49" charset="-122"/>
                <a:ea typeface="楷体_GB2312" pitchFamily="49" charset="-122"/>
                <a:sym typeface="+mn-ea"/>
              </a:rPr>
              <a:t>3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、根据演讲时的情境，注意和现场的听众交流，如“今日大热天气，我在这里喊破喉咙来讲，诸君扯直耳朵来听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  <a:sym typeface="+mn-ea"/>
              </a:rPr>
              <a:t>……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”。</a:t>
            </a:r>
            <a:endParaRPr lang="zh-CN" altLang="en-US" b="1" dirty="0">
              <a:latin typeface="楷体_GB2312" pitchFamily="49" charset="-122"/>
              <a:ea typeface="楷体_GB2312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7C10269F-FAB6-4F86-8D1A-E4A342ACA25E}" type="slidenum">
              <a:rPr kumimoji="1" lang="en-US" altLang="zh-CN" sz="1400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CE98D5AA-43C0-4D04-AE11-70DE7BD5661F}" type="slidenum">
              <a:rPr kumimoji="1" lang="en-US" altLang="zh-CN" sz="1400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0E14CE3E-B668-4A74-8E7E-7BAD037C81AD}" type="slidenum">
              <a:rPr kumimoji="1" lang="en-US" altLang="zh-CN" sz="1400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3698DDF6-E3A9-4810-98FB-1BE1C003038D}" type="slidenum">
              <a:rPr kumimoji="1" lang="en-US" altLang="zh-CN" sz="1400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9B3789B3-4E19-45C7-AF14-66AD9BEB4334}" type="slidenum">
              <a:rPr kumimoji="1" lang="en-US" altLang="zh-CN" sz="1400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9EA4B79-0FBB-4155-8B95-553EDF26465F}" type="slidenum">
              <a:rPr kumimoji="1" lang="en-US" altLang="zh-CN" sz="1400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FCC18B53-DFB3-4322-81A0-94EB869ED396}" type="slidenum">
              <a:rPr kumimoji="1" lang="en-US" altLang="zh-CN" sz="1400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E94AFE0D-49B2-4106-B1DE-22DF4221BE37}" type="slidenum">
              <a:rPr kumimoji="1" lang="en-US" altLang="zh-CN" sz="1400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741FD6E-F75B-4266-A914-442D55642105}" type="slidenum">
              <a:rPr kumimoji="1" lang="en-US" altLang="zh-CN" sz="1400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755D6FD-F7B6-46D4-8919-70975FCFCB24}" type="slidenum">
              <a:rPr kumimoji="1" lang="en-US" altLang="zh-CN" sz="1400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ABCA29EE-D698-4DFE-97D3-3CB2A664E399}" type="slidenum">
              <a:rPr kumimoji="1" lang="en-US" altLang="zh-CN" sz="1400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400800" cy="12192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2438400" y="1600200"/>
            <a:ext cx="3124200" cy="4495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15000" y="1600200"/>
            <a:ext cx="3124200" cy="4495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152400" y="6248400"/>
            <a:ext cx="1901825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934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F76D9443-A859-41B1-802C-C2A936C38997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B88E9E78-7FA5-429C-ABF3-B0861115AE86}" type="slidenum">
              <a:rPr kumimoji="1" lang="en-US" altLang="zh-CN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/>
  <p:txStyles>
    <p:titleStyle>
      <a:lvl1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hyperlink" Target="http://image.baidu.com/i?ct=503316480&amp;z=520131700&amp;tn=baiduimagedetail&amp;word=&#20891;&#20154;" TargetMode="External"/><Relationship Id="rId8" Type="http://schemas.openxmlformats.org/officeDocument/2006/relationships/image" Target="../media/image4.jpeg"/><Relationship Id="rId7" Type="http://schemas.openxmlformats.org/officeDocument/2006/relationships/hyperlink" Target="http://imgnews.baidu.com/ir?u=http://www.hlj.xinhuanet.com/uploadFile/20040831625390404.gif&amp;f=http://www.hlj.xinhuanet.com/news/detail_news.asp?dataid=hljWeb_news_1000065735&amp;c=baidu" TargetMode="External"/><Relationship Id="rId6" Type="http://schemas.openxmlformats.org/officeDocument/2006/relationships/image" Target="../media/image3.jpeg"/><Relationship Id="rId5" Type="http://schemas.openxmlformats.org/officeDocument/2006/relationships/hyperlink" Target="http://image.baidu.com/i?ct=503316480&amp;z=814236400&amp;tn=baiduimagedetail&amp;word=&#21307;&#29983;" TargetMode="External"/><Relationship Id="rId4" Type="http://schemas.openxmlformats.org/officeDocument/2006/relationships/image" Target="../media/image2.jpeg"/><Relationship Id="rId3" Type="http://schemas.openxmlformats.org/officeDocument/2006/relationships/hyperlink" Target="http://image.baidu.com/i?ct=503316480&amp;z=540310951&amp;tn=baiduimagedetail&amp;word=&#28436;&#21592;" TargetMode="External"/><Relationship Id="rId2" Type="http://schemas.openxmlformats.org/officeDocument/2006/relationships/image" Target="../media/image1.jpeg"/><Relationship Id="rId17" Type="http://schemas.openxmlformats.org/officeDocument/2006/relationships/slideLayout" Target="../slideLayouts/slideLayout7.xml"/><Relationship Id="rId16" Type="http://schemas.openxmlformats.org/officeDocument/2006/relationships/image" Target="../media/image8.jpeg"/><Relationship Id="rId15" Type="http://schemas.openxmlformats.org/officeDocument/2006/relationships/hyperlink" Target="http://image.baidu.com/i?ct=503316480&amp;z=497600801&amp;tn=baiduimagedetail&amp;word=&#28165;&#27905;&#24037;&#20154;" TargetMode="External"/><Relationship Id="rId14" Type="http://schemas.openxmlformats.org/officeDocument/2006/relationships/image" Target="../media/image7.jpeg"/><Relationship Id="rId13" Type="http://schemas.openxmlformats.org/officeDocument/2006/relationships/hyperlink" Target="http://image.baidu.com/i?ct=503316480&amp;z=852133001&amp;tn=baiduimagedetail&amp;word=&#20462;&#38795;&#21280;" TargetMode="External"/><Relationship Id="rId12" Type="http://schemas.openxmlformats.org/officeDocument/2006/relationships/image" Target="../media/image6.jpeg"/><Relationship Id="rId11" Type="http://schemas.openxmlformats.org/officeDocument/2006/relationships/hyperlink" Target="http://image.baidu.com/i?ct=503316480&amp;z=624908551&amp;tn=baiduimagedetail&amp;word=&#24459;&#24072;" TargetMode="External"/><Relationship Id="rId10" Type="http://schemas.openxmlformats.org/officeDocument/2006/relationships/image" Target="../media/image5.jpeg"/><Relationship Id="rId1" Type="http://schemas.openxmlformats.org/officeDocument/2006/relationships/hyperlink" Target="http://image.baidu.com/i?ct=503316480&amp;z=16608900&amp;tn=baiduimagedetail&amp;word=&#20044;&#32433;&#24125;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hyperlink" Target="http://cn.netor.com/m/box200011/pic/m3175&#26753;&#21551;&#36229;.jp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jpeg"/><Relationship Id="rId1" Type="http://schemas.openxmlformats.org/officeDocument/2006/relationships/hyperlink" Target="http://image.baidu.com/i?ct=503316480&amp;z=0&amp;tn=baiduimagedetail&amp;word=%C1%BA%C6%F4%B3%AC&amp;in=56&amp;cl=2&amp;cm=1&amp;sc=0&amp;lm=-1&amp;pn=55&amp;rn=1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jpeg"/><Relationship Id="rId1" Type="http://schemas.openxmlformats.org/officeDocument/2006/relationships/hyperlink" Target="http://image.baidu.com/i?ct=503316480&amp;z=0&amp;tn=baiduimagedetail&amp;word=%C1%BA%C6%F4%B3%AC&amp;in=54&amp;cl=2&amp;cm=1&amp;sc=0&amp;lm=-1&amp;pn=53&amp;rn=1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GIF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39552" y="1700808"/>
            <a:ext cx="7772400" cy="1470025"/>
          </a:xfrm>
        </p:spPr>
        <p:txBody>
          <a:bodyPr/>
          <a:lstStyle/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你觉得初三的生活是</a:t>
            </a:r>
            <a:b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“苦”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还是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“乐”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？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75542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文体知识：     </a:t>
            </a:r>
            <a:endParaRPr kumimoji="1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  本文从实用功能来讲，是一篇演讲稿，若从文体上区分，则属于什么？</a:t>
            </a:r>
            <a:endParaRPr kumimoji="1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  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（属于议论文）。</a:t>
            </a:r>
            <a:endParaRPr kumimoji="1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学习议论文的知识：</a:t>
            </a:r>
            <a:endParaRPr kumimoji="1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</a:t>
            </a:r>
            <a:r>
              <a:rPr kumimoji="1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1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、什么是议论文？</a:t>
            </a:r>
            <a:endParaRPr kumimoji="1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   议论文是以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议论为主要表达方式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，通过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摆事实，讲道理，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直接表达作者的观点和主张的常用文体。</a:t>
            </a:r>
            <a:endParaRPr kumimoji="1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     </a:t>
            </a:r>
            <a:endParaRPr kumimoji="1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395288" y="1844675"/>
            <a:ext cx="1871662" cy="16160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议论文</a:t>
            </a:r>
            <a:endParaRPr kumimoji="1" lang="zh-CN" altLang="en-US" sz="4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三要素</a:t>
            </a:r>
            <a:endParaRPr kumimoji="1" lang="zh-CN" altLang="en-US" sz="4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3253" name="AutoShape 5"/>
          <p:cNvSpPr/>
          <p:nvPr/>
        </p:nvSpPr>
        <p:spPr bwMode="auto">
          <a:xfrm>
            <a:off x="2195513" y="476250"/>
            <a:ext cx="288925" cy="5113338"/>
          </a:xfrm>
          <a:prstGeom prst="leftBrace">
            <a:avLst>
              <a:gd name="adj1" fmla="val 147482"/>
              <a:gd name="adj2" fmla="val 50000"/>
            </a:avLst>
          </a:prstGeom>
          <a:noFill/>
          <a:ln w="2857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3254" name="Text Box 6"/>
          <p:cNvSpPr txBox="1">
            <a:spLocks noChangeArrowheads="1"/>
          </p:cNvSpPr>
          <p:nvPr/>
        </p:nvSpPr>
        <p:spPr bwMode="auto">
          <a:xfrm>
            <a:off x="2484438" y="260350"/>
            <a:ext cx="223202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论点</a:t>
            </a:r>
            <a:r>
              <a:rPr kumimoji="1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：</a:t>
            </a:r>
            <a:endParaRPr kumimoji="1" lang="zh-CN" altLang="en-US" sz="3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3255" name="Text Box 7"/>
          <p:cNvSpPr txBox="1">
            <a:spLocks noChangeArrowheads="1"/>
          </p:cNvSpPr>
          <p:nvPr/>
        </p:nvSpPr>
        <p:spPr bwMode="auto">
          <a:xfrm>
            <a:off x="2268538" y="2708275"/>
            <a:ext cx="223202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论据</a:t>
            </a:r>
            <a:r>
              <a:rPr kumimoji="1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：</a:t>
            </a:r>
            <a:endParaRPr kumimoji="1" lang="zh-CN" altLang="en-US" sz="3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3257" name="Text Box 9"/>
          <p:cNvSpPr txBox="1">
            <a:spLocks noChangeArrowheads="1"/>
          </p:cNvSpPr>
          <p:nvPr/>
        </p:nvSpPr>
        <p:spPr bwMode="auto">
          <a:xfrm>
            <a:off x="2411413" y="5157788"/>
            <a:ext cx="1944687" cy="120032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论证方法</a:t>
            </a:r>
            <a:r>
              <a:rPr kumimoji="1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：</a:t>
            </a:r>
            <a:endParaRPr kumimoji="1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3259" name="Text Box 11"/>
          <p:cNvSpPr txBox="1">
            <a:spLocks noChangeArrowheads="1"/>
          </p:cNvSpPr>
          <p:nvPr/>
        </p:nvSpPr>
        <p:spPr bwMode="auto">
          <a:xfrm>
            <a:off x="3635375" y="188913"/>
            <a:ext cx="529272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表达什么观点。</a:t>
            </a:r>
            <a:endParaRPr kumimoji="1" lang="zh-CN" altLang="en-US" sz="3600" b="0" i="0" u="none" strike="noStrike" kern="1200" cap="none" spc="0" normalizeH="0" baseline="0" noProof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3260" name="AutoShape 12"/>
          <p:cNvSpPr/>
          <p:nvPr/>
        </p:nvSpPr>
        <p:spPr bwMode="auto">
          <a:xfrm>
            <a:off x="4859338" y="1844675"/>
            <a:ext cx="217487" cy="2879725"/>
          </a:xfrm>
          <a:prstGeom prst="leftBrace">
            <a:avLst>
              <a:gd name="adj1" fmla="val 110341"/>
              <a:gd name="adj2" fmla="val 50000"/>
            </a:avLst>
          </a:prstGeom>
          <a:noFill/>
          <a:ln w="2857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3261" name="Text Box 13"/>
          <p:cNvSpPr txBox="1">
            <a:spLocks noChangeArrowheads="1"/>
          </p:cNvSpPr>
          <p:nvPr/>
        </p:nvSpPr>
        <p:spPr bwMode="auto">
          <a:xfrm>
            <a:off x="3348038" y="2636838"/>
            <a:ext cx="1657350" cy="1190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用什么来证明</a:t>
            </a:r>
            <a:endParaRPr kumimoji="1" lang="zh-CN" altLang="en-US" sz="3600" b="0" i="0" u="none" strike="noStrike" kern="1200" cap="none" spc="0" normalizeH="0" baseline="0" noProof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3262" name="Text Box 14"/>
          <p:cNvSpPr txBox="1">
            <a:spLocks noChangeArrowheads="1"/>
          </p:cNvSpPr>
          <p:nvPr/>
        </p:nvSpPr>
        <p:spPr bwMode="auto">
          <a:xfrm>
            <a:off x="4932363" y="1557338"/>
            <a:ext cx="4535487" cy="1190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事实论据（史实，事例，数字）</a:t>
            </a:r>
            <a:endParaRPr kumimoji="1" lang="zh-CN" altLang="en-US" sz="3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3263" name="Text Box 15"/>
          <p:cNvSpPr txBox="1">
            <a:spLocks noChangeArrowheads="1"/>
          </p:cNvSpPr>
          <p:nvPr/>
        </p:nvSpPr>
        <p:spPr bwMode="auto">
          <a:xfrm>
            <a:off x="5003800" y="3213100"/>
            <a:ext cx="3924300" cy="17399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道理论据（真理，格言，革命导师的论述）</a:t>
            </a:r>
            <a:endParaRPr kumimoji="1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3264" name="Text Box 16"/>
          <p:cNvSpPr txBox="1">
            <a:spLocks noChangeArrowheads="1"/>
          </p:cNvSpPr>
          <p:nvPr/>
        </p:nvSpPr>
        <p:spPr bwMode="auto">
          <a:xfrm>
            <a:off x="3851275" y="5118100"/>
            <a:ext cx="208915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怎样证明</a:t>
            </a:r>
            <a:endParaRPr kumimoji="1" lang="zh-CN" altLang="en-US" sz="3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3266" name="Rectangle 18"/>
          <p:cNvSpPr>
            <a:spLocks noChangeArrowheads="1"/>
          </p:cNvSpPr>
          <p:nvPr/>
        </p:nvSpPr>
        <p:spPr bwMode="auto">
          <a:xfrm>
            <a:off x="3708400" y="5648325"/>
            <a:ext cx="5435600" cy="1190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（举例论证，道理论证，对比论证，比喻论证）</a:t>
            </a:r>
            <a:endParaRPr kumimoji="1" lang="zh-CN" altLang="en-US" sz="3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4" grpId="0"/>
      <p:bldP spid="53255" grpId="0"/>
      <p:bldP spid="53257" grpId="0"/>
      <p:bldP spid="53259" grpId="0"/>
      <p:bldP spid="53260" grpId="0" animBg="1"/>
      <p:bldP spid="53261" grpId="0"/>
      <p:bldP spid="53262" grpId="0"/>
      <p:bldP spid="53263" grpId="0"/>
      <p:bldP spid="53264" grpId="0"/>
      <p:bldP spid="5326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971600" y="548680"/>
            <a:ext cx="5328592" cy="1143000"/>
          </a:xfrm>
        </p:spPr>
        <p:txBody>
          <a:bodyPr/>
          <a:lstStyle/>
          <a:p>
            <a:r>
              <a:rPr lang="zh-CN" altLang="en-US" sz="4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议论文的基本结构：</a:t>
            </a:r>
            <a:endParaRPr lang="zh-CN" altLang="en-US" sz="4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0" y="2133600"/>
            <a:ext cx="9144000" cy="1190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            </a:t>
            </a:r>
            <a:r>
              <a:rPr kumimoji="1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提出问题</a:t>
            </a:r>
            <a:r>
              <a:rPr kumimoji="1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（引论）</a:t>
            </a:r>
            <a:r>
              <a:rPr kumimoji="1" lang="en-US" altLang="zh-CN" sz="3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——</a:t>
            </a:r>
            <a:r>
              <a:rPr kumimoji="1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分析问题</a:t>
            </a:r>
            <a:r>
              <a:rPr kumimoji="1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（本论）</a:t>
            </a:r>
            <a:r>
              <a:rPr kumimoji="1" lang="en-US" altLang="zh-CN" sz="3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——</a:t>
            </a:r>
            <a:r>
              <a:rPr kumimoji="1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解决问题</a:t>
            </a:r>
            <a:r>
              <a:rPr kumimoji="1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（结论）</a:t>
            </a:r>
            <a:endParaRPr kumimoji="1" lang="zh-CN" altLang="en-US" sz="3600" b="0" i="0" u="none" strike="noStrike" kern="1200" cap="none" spc="0" normalizeH="0" baseline="0" noProof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  <p:bldP spid="5427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428750" y="1028700"/>
            <a:ext cx="3543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kumimoji="1" lang="zh-CN" altLang="en-US" sz="1800">
              <a:latin typeface="Times New Roman" panose="02020603050405020304" pitchFamily="18" charset="0"/>
            </a:endParaRP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143000" y="857251"/>
            <a:ext cx="24574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3600" b="1">
                <a:latin typeface="Times New Roman" panose="02020603050405020304" pitchFamily="18" charset="0"/>
                <a:ea typeface="黑体" panose="02010609060101010101" pitchFamily="49" charset="-122"/>
              </a:rPr>
              <a:t>你会选择？</a:t>
            </a:r>
            <a:endParaRPr kumimoji="1" lang="zh-CN" altLang="en-US" sz="36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7258050" y="1257301"/>
            <a:ext cx="628650" cy="3831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405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</a:t>
            </a:r>
            <a:endParaRPr kumimoji="1" lang="zh-CN" altLang="en-US" sz="405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kumimoji="1" lang="zh-CN" altLang="en-US" sz="405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405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什</a:t>
            </a:r>
            <a:endParaRPr kumimoji="1" lang="zh-CN" altLang="en-US" sz="405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kumimoji="1" lang="zh-CN" altLang="en-US" sz="405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405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么</a:t>
            </a:r>
            <a:endParaRPr kumimoji="1" lang="zh-CN" altLang="en-US" sz="405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405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？</a:t>
            </a:r>
            <a:endParaRPr kumimoji="1" lang="zh-CN" altLang="en-US" sz="405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771650" y="3143250"/>
            <a:ext cx="12001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官员</a:t>
            </a:r>
            <a:endParaRPr kumimoji="1" lang="zh-CN" altLang="en-US" sz="2400">
              <a:latin typeface="Times New Roman" panose="02020603050405020304" pitchFamily="18" charset="0"/>
            </a:endParaRPr>
          </a:p>
        </p:txBody>
      </p:sp>
      <p:pic>
        <p:nvPicPr>
          <p:cNvPr id="7174" name="Picture 6" descr="it?u=2546865499,1449731093&amp;gp=0">
            <a:hlinkClick r:id="rId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1543050"/>
            <a:ext cx="1071563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3143250" y="3143250"/>
            <a:ext cx="12573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演员</a:t>
            </a:r>
            <a:endParaRPr kumimoji="1" lang="zh-CN" altLang="en-US" sz="24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7176" name="Picture 8" descr="it?u=724077878,2628839386&amp;gp=1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650" y="1543050"/>
            <a:ext cx="1101329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4457700" y="3200400"/>
            <a:ext cx="914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医 生</a:t>
            </a:r>
            <a:endParaRPr kumimoji="1" lang="zh-CN" altLang="en-US" sz="24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7178" name="Picture 10" descr="it?u=3123070286,997563799&amp;gp=0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1543050"/>
            <a:ext cx="1157288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5886450" y="3143250"/>
            <a:ext cx="10858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教师</a:t>
            </a:r>
            <a:endParaRPr kumimoji="1" lang="zh-CN" altLang="en-US" sz="24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7180" name="Picture 12" descr="20040831625390404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2150" y="1543050"/>
            <a:ext cx="131445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6057900" y="5566173"/>
            <a:ext cx="914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军人</a:t>
            </a:r>
            <a:endParaRPr kumimoji="1" lang="zh-CN" altLang="en-US" sz="24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7182" name="Picture 14" descr="it?u=3821057855,2039547625&amp;gp=0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245" y="3590925"/>
            <a:ext cx="1308497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3" name="Text Box 15"/>
          <p:cNvSpPr txBox="1">
            <a:spLocks noChangeArrowheads="1"/>
          </p:cNvSpPr>
          <p:nvPr/>
        </p:nvSpPr>
        <p:spPr bwMode="auto">
          <a:xfrm>
            <a:off x="1828800" y="5566173"/>
            <a:ext cx="914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律师</a:t>
            </a:r>
            <a:endParaRPr kumimoji="1" lang="zh-CN" altLang="en-US" sz="24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7184" name="Picture 16" descr="it?u=875000544,3753583620&amp;gp=1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391" y="3537347"/>
            <a:ext cx="108585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5" name="Text Box 17"/>
          <p:cNvSpPr txBox="1">
            <a:spLocks noChangeArrowheads="1"/>
          </p:cNvSpPr>
          <p:nvPr/>
        </p:nvSpPr>
        <p:spPr bwMode="auto">
          <a:xfrm>
            <a:off x="3028950" y="5566173"/>
            <a:ext cx="12573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修鞋匠</a:t>
            </a:r>
            <a:endParaRPr kumimoji="1" lang="zh-CN" altLang="en-US" sz="24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7186" name="Picture 18" descr="it?u=1756703732,1306289056&amp;gp=1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651" y="3590925"/>
            <a:ext cx="1160860" cy="183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7" name="Text Box 19"/>
          <p:cNvSpPr txBox="1">
            <a:spLocks noChangeArrowheads="1"/>
          </p:cNvSpPr>
          <p:nvPr/>
        </p:nvSpPr>
        <p:spPr bwMode="auto">
          <a:xfrm>
            <a:off x="4457700" y="5566173"/>
            <a:ext cx="12001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清洁工</a:t>
            </a:r>
            <a:endParaRPr kumimoji="1" lang="zh-CN" altLang="en-US" sz="2400">
              <a:latin typeface="Times New Roman" panose="02020603050405020304" pitchFamily="18" charset="0"/>
            </a:endParaRPr>
          </a:p>
        </p:txBody>
      </p:sp>
      <p:pic>
        <p:nvPicPr>
          <p:cNvPr id="7188" name="Picture 20" descr="it?u=3156129753,3679042992&amp;gp=1">
            <a:hlinkClick r:id="rId15"/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497" y="3590925"/>
            <a:ext cx="120015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9" name="Rectangle 21"/>
          <p:cNvSpPr>
            <a:spLocks noChangeArrowheads="1"/>
          </p:cNvSpPr>
          <p:nvPr/>
        </p:nvSpPr>
        <p:spPr bwMode="auto">
          <a:xfrm>
            <a:off x="3551316" y="872609"/>
            <a:ext cx="2741456" cy="369332"/>
          </a:xfrm>
          <a:prstGeom prst="rect">
            <a:avLst/>
          </a:prstGeom>
          <a:solidFill>
            <a:srgbClr val="FFFF00"/>
          </a:solidFill>
          <a:ln w="12700" cap="sq">
            <a:solidFill>
              <a:srgbClr val="3333FF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rgbClr val="A50021"/>
                </a:solidFill>
                <a:latin typeface="Times New Roman" panose="02020603050405020304" pitchFamily="18" charset="0"/>
              </a:rPr>
              <a:t>三十六行，行行出状元。</a:t>
            </a:r>
            <a:endParaRPr lang="zh-CN" altLang="en-US" sz="1800" b="1" dirty="0">
              <a:solidFill>
                <a:srgbClr val="A5002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03648" y="1745861"/>
            <a:ext cx="6340198" cy="1569660"/>
          </a:xfrm>
          <a:prstGeom prst="rect">
            <a:avLst/>
          </a:prstGeom>
          <a:noFill/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artDeco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zh-CN" altLang="en-US" sz="9600" dirty="0">
                <a:solidFill>
                  <a:srgbClr val="FF000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敬</a:t>
            </a:r>
            <a:r>
              <a:rPr lang="zh-CN" altLang="en-US" sz="9600" dirty="0">
                <a:effectLst>
                  <a:reflection blurRad="6350" stA="50000" endA="300" endPos="50000" dist="29997" dir="5400000" sy="-100000" algn="bl" rotWithShape="0"/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业与</a:t>
            </a:r>
            <a:r>
              <a:rPr lang="zh-CN" altLang="en-US" sz="9600" dirty="0">
                <a:solidFill>
                  <a:srgbClr val="FF000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乐</a:t>
            </a:r>
            <a:r>
              <a:rPr lang="zh-CN" altLang="en-US" sz="9600" dirty="0">
                <a:effectLst>
                  <a:reflection blurRad="6350" stA="50000" endA="300" endPos="50000" dist="29997" dir="5400000" sy="-100000" algn="bl" rotWithShape="0"/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业</a:t>
            </a:r>
            <a:endParaRPr lang="zh-CN" altLang="en-US" sz="9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reflection blurRad="6350" stA="50000" endA="300" endPos="50000" dist="29997" dir="5400000" sy="-100000" algn="bl" rotWithShape="0"/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m3175%E6%A2%81%E5%90%AF%E8%B6%85">
            <a:hlinkClick r:id="rId1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304800"/>
            <a:ext cx="2432050" cy="3217863"/>
          </a:xfrm>
          <a:prstGeom prst="rect">
            <a:avLst/>
          </a:prstGeom>
          <a:noFill/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3200400" y="0"/>
            <a:ext cx="5715000" cy="36623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kern="120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走近作者：</a:t>
            </a:r>
            <a:endParaRPr lang="zh-CN" altLang="en-US" sz="3600" b="1" kern="120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kern="120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梁启超（</a:t>
            </a:r>
            <a:r>
              <a:rPr lang="en-US" altLang="zh-CN" sz="3600" b="1" kern="120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1873</a:t>
            </a:r>
            <a:r>
              <a:rPr lang="zh-CN" altLang="en-US" sz="3600" b="1" kern="120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～</a:t>
            </a:r>
            <a:r>
              <a:rPr lang="en-US" altLang="zh-CN" sz="3600" b="1" kern="120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1929</a:t>
            </a:r>
            <a:r>
              <a:rPr lang="zh-CN" altLang="en-US" sz="3600" b="1" kern="120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）中国</a:t>
            </a:r>
            <a:r>
              <a:rPr lang="zh-CN" altLang="en-US" sz="3600" b="1" kern="1200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近代维新派代表人物，学者。“戊戌变法”领袖之一。字卓如，别号饮冰室主人。</a:t>
            </a:r>
            <a:r>
              <a:rPr lang="zh-CN" altLang="en-US" sz="3600" b="1" kern="120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广东新会人。</a:t>
            </a:r>
            <a:endParaRPr lang="zh-CN" altLang="en-US" sz="3600" b="1" kern="120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0" y="3962400"/>
            <a:ext cx="9144000" cy="22891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kern="120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他兴趣广泛，学识渊博，在文学、史学、哲学、佛学等诸多领域，都有较深的造诣。他一生著述宏富，所遗</a:t>
            </a:r>
            <a:r>
              <a:rPr lang="en-US" altLang="zh-CN" sz="3600" b="1" kern="1200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《</a:t>
            </a:r>
            <a:r>
              <a:rPr lang="zh-CN" altLang="en-US" sz="3600" b="1" kern="1200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饮冰室合集</a:t>
            </a:r>
            <a:r>
              <a:rPr lang="en-US" altLang="zh-CN" sz="3600" b="1" kern="1200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》</a:t>
            </a:r>
            <a:r>
              <a:rPr lang="zh-CN" altLang="en-US" sz="3600" b="1" kern="120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计</a:t>
            </a:r>
            <a:r>
              <a:rPr lang="en-US" altLang="zh-CN" sz="3600" b="1" kern="120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148</a:t>
            </a:r>
            <a:r>
              <a:rPr lang="zh-CN" altLang="en-US" sz="3600" b="1" kern="120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卷，</a:t>
            </a:r>
            <a:r>
              <a:rPr lang="en-US" altLang="zh-CN" sz="3600" b="1" kern="120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1000</a:t>
            </a:r>
            <a:r>
              <a:rPr lang="zh-CN" altLang="en-US" sz="3600" b="1" kern="120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余万字。</a:t>
            </a:r>
            <a:r>
              <a:rPr lang="zh-CN" altLang="en-US" sz="2800" b="1" kern="1200">
                <a:solidFill>
                  <a:srgbClr val="66FFFF"/>
                </a:solidFill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 </a:t>
            </a:r>
            <a:endParaRPr lang="zh-CN" altLang="en-US" sz="2800" b="1" kern="1200">
              <a:solidFill>
                <a:srgbClr val="66FFFF"/>
              </a:solidFill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1170" y="692696"/>
            <a:ext cx="80212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一门三院士，九子皆才俊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1324" y="1523693"/>
            <a:ext cx="8640960" cy="45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梁启超有九个子女，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院士：梁思礼，火箭系统控制专家；梁思成，建筑学家；梁思永，考古学家。 梁思顺，诗词研究专家；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梁思忠，西点军校毕业，参与淞沪抗战；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梁思庄，图书馆学家；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梁思达，经济学家；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梁思懿，社会活动家；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梁思宁，曾参加新四军。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sz="4800" b="1">
                <a:ea typeface="黑体" panose="02010609060101010101" pitchFamily="49" charset="-122"/>
              </a:rPr>
              <a:t>梁启超轶事</a:t>
            </a:r>
            <a:endParaRPr lang="zh-CN" sz="4800" b="1">
              <a:ea typeface="黑体" panose="02010609060101010101" pitchFamily="49" charset="-122"/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b="1">
                <a:ea typeface="黑体" panose="02010609060101010101" pitchFamily="49" charset="-122"/>
              </a:rPr>
              <a:t>梁启超十岁那年，随父亲到朋友家做客。一进家门，他便被院子里一株蓓蕾初绽的杏树迷住了，并偷偷地折下一枝，遮掩在宽阔的袖筒里。谁知，他的这一微妙之举，恰恰被教子甚严的父亲和朋友的家人看在眼里。</a:t>
            </a:r>
            <a:r>
              <a:rPr lang="zh-CN"/>
              <a:t> </a:t>
            </a:r>
            <a:endParaRPr lang="zh-CN"/>
          </a:p>
        </p:txBody>
      </p: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620713"/>
            <a:ext cx="8229600" cy="5505450"/>
          </a:xfrm>
        </p:spPr>
        <p:txBody>
          <a:bodyPr/>
          <a:lstStyle/>
          <a:p>
            <a:r>
              <a:rPr lang="zh-CN" b="1">
                <a:ea typeface="黑体" panose="02010609060101010101" pitchFamily="49" charset="-122"/>
              </a:rPr>
              <a:t>筵席上，父亲总为儿子这件事惴惴不安，一心想不露声色暗示儿子一番。为活跃气氛，父亲便当众对启超说：“开宴前，我先出一副上联，如能对好，方可举杯，否则，只能为长辈斟酒沏茶，不准落座。”</a:t>
            </a:r>
            <a:endParaRPr lang="zh-CN" b="1">
              <a:ea typeface="黑体" panose="02010609060101010101" pitchFamily="49" charset="-122"/>
            </a:endParaRPr>
          </a:p>
        </p:txBody>
      </p:sp>
      <p:pic>
        <p:nvPicPr>
          <p:cNvPr id="68611" name="Picture 3" descr="u=3427782472,1337885528&amp;gp=40">
            <a:hlinkClick r:id="rId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357563"/>
            <a:ext cx="4321175" cy="283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3132138" y="6165850"/>
            <a:ext cx="30448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0" lang="zh-CN" b="1">
                <a:latin typeface="Arial" panose="020B0604020202020204" pitchFamily="34" charset="0"/>
                <a:ea typeface="黑体" panose="02010609060101010101" pitchFamily="49" charset="-122"/>
              </a:rPr>
              <a:t>梁启超故居</a:t>
            </a:r>
            <a:endParaRPr kumimoji="0" lang="zh-CN" b="1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836613"/>
            <a:ext cx="8229600" cy="5289550"/>
          </a:xfrm>
        </p:spPr>
        <p:txBody>
          <a:bodyPr/>
          <a:lstStyle/>
          <a:p>
            <a:r>
              <a:rPr lang="zh-CN" altLang="en-US" b="1" dirty="0">
                <a:ea typeface="黑体" panose="02010609060101010101" pitchFamily="49" charset="-122"/>
              </a:rPr>
              <a:t>梁</a:t>
            </a:r>
            <a:r>
              <a:rPr lang="zh-CN" b="1" dirty="0">
                <a:ea typeface="黑体" panose="02010609060101010101" pitchFamily="49" charset="-122"/>
              </a:rPr>
              <a:t>启超不知父亲用意，毫无思想准备，但凭腹中才学，自信不会出丑，于是满口答应。父亲略加思索，作出上联：</a:t>
            </a:r>
            <a:endParaRPr lang="zh-CN" b="1" dirty="0">
              <a:ea typeface="黑体" panose="02010609060101010101" pitchFamily="49" charset="-122"/>
            </a:endParaRPr>
          </a:p>
          <a:p>
            <a:r>
              <a:rPr lang="zh-CN" b="1" dirty="0">
                <a:ea typeface="黑体" panose="02010609060101010101" pitchFamily="49" charset="-122"/>
              </a:rPr>
              <a:t>“</a:t>
            </a:r>
            <a:r>
              <a:rPr lang="zh-CN" b="1" dirty="0">
                <a:solidFill>
                  <a:srgbClr val="FF0000"/>
                </a:solidFill>
                <a:ea typeface="黑体" panose="02010609060101010101" pitchFamily="49" charset="-122"/>
              </a:rPr>
              <a:t>袖里笼花，小子暗藏春色</a:t>
            </a:r>
            <a:r>
              <a:rPr lang="zh-CN" b="1" dirty="0">
                <a:ea typeface="黑体" panose="02010609060101010101" pitchFamily="49" charset="-122"/>
              </a:rPr>
              <a:t>”。小启超听后恍然大悟，但未显失色，随口对来：</a:t>
            </a:r>
            <a:endParaRPr lang="zh-CN" b="1" dirty="0">
              <a:ea typeface="黑体" panose="02010609060101010101" pitchFamily="49" charset="-122"/>
            </a:endParaRPr>
          </a:p>
          <a:p>
            <a:r>
              <a:rPr lang="zh-CN" b="1" dirty="0">
                <a:ea typeface="黑体" panose="02010609060101010101" pitchFamily="49" charset="-122"/>
              </a:rPr>
              <a:t>“</a:t>
            </a:r>
            <a:r>
              <a:rPr lang="zh-CN" b="1" dirty="0">
                <a:solidFill>
                  <a:srgbClr val="FF0000"/>
                </a:solidFill>
                <a:ea typeface="黑体" panose="02010609060101010101" pitchFamily="49" charset="-122"/>
              </a:rPr>
              <a:t>堂前悬镜，大人明察秋毫</a:t>
            </a:r>
            <a:r>
              <a:rPr lang="zh-CN" b="1" dirty="0">
                <a:ea typeface="黑体" panose="02010609060101010101" pitchFamily="49" charset="-122"/>
              </a:rPr>
              <a:t>”。对联一经出口，堂前喝彩不已。</a:t>
            </a:r>
            <a:endParaRPr lang="zh-CN" dirty="0"/>
          </a:p>
        </p:txBody>
      </p:sp>
      <p:pic>
        <p:nvPicPr>
          <p:cNvPr id="69635" name="Picture 3" descr="u=1891113562,1563099281&amp;gp=14">
            <a:hlinkClick r:id="rId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579938"/>
            <a:ext cx="3095625" cy="227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6588125" y="4941888"/>
            <a:ext cx="549275" cy="221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zh-CN" b="1">
                <a:latin typeface="Arial" panose="020B0604020202020204" pitchFamily="34" charset="0"/>
                <a:ea typeface="黑体" panose="02010609060101010101" pitchFamily="49" charset="-122"/>
              </a:rPr>
              <a:t>梁启超故居</a:t>
            </a:r>
            <a:endParaRPr kumimoji="0" lang="zh-CN" b="1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WordArt 2"/>
          <p:cNvSpPr>
            <a:spLocks noChangeArrowheads="1" noChangeShapeType="1" noTextEdit="1"/>
          </p:cNvSpPr>
          <p:nvPr/>
        </p:nvSpPr>
        <p:spPr bwMode="auto">
          <a:xfrm>
            <a:off x="609600" y="304800"/>
            <a:ext cx="4267200" cy="13716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  <a:cs typeface="+mn-cs"/>
              </a:rPr>
              <a:t>背景资料</a:t>
            </a:r>
            <a:endParaRPr kumimoji="1" lang="zh-CN" altLang="en-US" sz="3600" b="1" kern="1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  <a:cs typeface="+mn-cs"/>
            </a:endParaRP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505200" y="1524000"/>
            <a:ext cx="5638800" cy="526297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44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《</a:t>
            </a:r>
            <a:r>
              <a:rPr lang="zh-CN" altLang="en-US" sz="44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敬业与乐业</a:t>
            </a:r>
            <a:r>
              <a:rPr lang="en-US" altLang="zh-CN" sz="44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》</a:t>
            </a:r>
            <a:r>
              <a:rPr lang="zh-CN" altLang="en-US" sz="44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是梁启超先生于</a:t>
            </a:r>
            <a:r>
              <a:rPr lang="en-US" altLang="zh-CN" sz="44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70</a:t>
            </a:r>
            <a:r>
              <a:rPr lang="zh-CN" altLang="en-US" sz="44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多年前在上海中华职业学校为学生所作的</a:t>
            </a:r>
            <a:r>
              <a:rPr lang="zh-CN" altLang="en-US" sz="6000" b="1" kern="12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演讲</a:t>
            </a:r>
            <a:r>
              <a:rPr lang="zh-CN" altLang="en-US" sz="44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，对学生进行职业道德启蒙教育，有很强的针对性。</a:t>
            </a:r>
            <a:endParaRPr lang="zh-CN" altLang="en-US" sz="4400" b="1" kern="12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pic>
        <p:nvPicPr>
          <p:cNvPr id="20484" name="Picture 4" descr="F2003080617063400000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28600" y="2133600"/>
            <a:ext cx="2895600" cy="41148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WordArt 2"/>
          <p:cNvSpPr>
            <a:spLocks noChangeArrowheads="1" noChangeShapeType="1" noTextEdit="1"/>
          </p:cNvSpPr>
          <p:nvPr/>
        </p:nvSpPr>
        <p:spPr bwMode="auto">
          <a:xfrm>
            <a:off x="2819400" y="533400"/>
            <a:ext cx="3657600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学习目标</a:t>
            </a:r>
            <a:endParaRPr lang="zh-CN" altLang="en-US" sz="3600" b="1" kern="10">
              <a:ln w="12700">
                <a:solidFill>
                  <a:srgbClr val="EAEAEA"/>
                </a:solidFill>
                <a:rou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101379" name="Text Box 3"/>
          <p:cNvSpPr txBox="1">
            <a:spLocks noChangeArrowheads="1"/>
          </p:cNvSpPr>
          <p:nvPr/>
        </p:nvSpPr>
        <p:spPr bwMode="auto">
          <a:xfrm>
            <a:off x="228600" y="1905000"/>
            <a:ext cx="8686800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、能够说出</a:t>
            </a:r>
            <a:r>
              <a:rPr lang="zh-CN" altLang="en-US" sz="4000" b="1" dirty="0">
                <a:latin typeface="Arial" panose="020B0604020202020204"/>
                <a:ea typeface="黑体" panose="02010609060101010101" pitchFamily="49" charset="-122"/>
              </a:rPr>
              <a:t>“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敬业与乐业</a:t>
            </a:r>
            <a:r>
              <a:rPr lang="zh-CN" altLang="en-US" sz="4000" b="1" dirty="0">
                <a:latin typeface="Arial" panose="020B0604020202020204"/>
                <a:ea typeface="黑体" panose="02010609060101010101" pitchFamily="49" charset="-122"/>
              </a:rPr>
              <a:t>”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的主旨。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、能够分析</a:t>
            </a:r>
            <a:r>
              <a:rPr lang="zh-CN" altLang="en-US" sz="4000" b="1" dirty="0">
                <a:latin typeface="Arial" panose="020B0604020202020204"/>
                <a:ea typeface="黑体" panose="02010609060101010101" pitchFamily="49" charset="-122"/>
              </a:rPr>
              <a:t>“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举例论证</a:t>
            </a:r>
            <a:r>
              <a:rPr lang="zh-CN" altLang="en-US" sz="4000" b="1" dirty="0">
                <a:latin typeface="Arial" panose="020B0604020202020204"/>
                <a:ea typeface="黑体" panose="02010609060101010101" pitchFamily="49" charset="-122"/>
              </a:rPr>
              <a:t>”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zh-CN" altLang="en-US" sz="4000" b="1" dirty="0">
                <a:latin typeface="Arial" panose="020B0604020202020204"/>
                <a:ea typeface="黑体" panose="02010609060101010101" pitchFamily="49" charset="-122"/>
              </a:rPr>
              <a:t>“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道理论证</a:t>
            </a:r>
            <a:r>
              <a:rPr lang="zh-CN" altLang="en-US" sz="4000" b="1" dirty="0">
                <a:latin typeface="Arial" panose="020B0604020202020204"/>
                <a:ea typeface="黑体" panose="02010609060101010101" pitchFamily="49" charset="-122"/>
              </a:rPr>
              <a:t>”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两种论证方法以及和论点的关系。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、演讲和口语特色的体会。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817454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3200" b="1" kern="1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4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1</a:t>
            </a:r>
            <a:r>
              <a:rPr kumimoji="1" lang="zh-CN" altLang="en-US" sz="24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、给加点的字注音：</a:t>
            </a:r>
            <a:endParaRPr kumimoji="1" lang="zh-CN" altLang="en-US" sz="2400" b="1" kern="1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1" lang="zh-CN" altLang="en-US" sz="28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教</a:t>
            </a:r>
            <a:r>
              <a:rPr kumimoji="1" lang="zh-CN" altLang="en-US" sz="28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诲</a:t>
            </a:r>
            <a:r>
              <a:rPr kumimoji="1" lang="zh-CN" altLang="en-US" sz="28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（       ）    </a:t>
            </a:r>
            <a:r>
              <a:rPr kumimoji="1" lang="zh-CN" altLang="en-US" sz="28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禅</a:t>
            </a:r>
            <a:r>
              <a:rPr kumimoji="1" lang="zh-CN" altLang="en-US" sz="28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         ）师       容</a:t>
            </a:r>
            <a:r>
              <a:rPr kumimoji="1" lang="zh-CN" altLang="en-US" sz="28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赦</a:t>
            </a:r>
            <a:r>
              <a:rPr kumimoji="1" lang="zh-CN" altLang="en-US" sz="28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        ）</a:t>
            </a:r>
            <a:endParaRPr kumimoji="1" lang="en-US" altLang="zh-CN" sz="2800" b="1" kern="1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旁</a:t>
            </a:r>
            <a:r>
              <a:rPr kumimoji="1" lang="zh-CN" altLang="en-US" sz="28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骛</a:t>
            </a:r>
            <a:r>
              <a:rPr kumimoji="1" lang="zh-CN" altLang="en-US" sz="28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      ）        解</a:t>
            </a:r>
            <a:r>
              <a:rPr kumimoji="1" lang="zh-CN" altLang="en-US" sz="28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剖</a:t>
            </a:r>
            <a:r>
              <a:rPr kumimoji="1" lang="zh-CN" altLang="en-US" sz="28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        ）   </a:t>
            </a:r>
            <a:r>
              <a:rPr kumimoji="1" lang="zh-CN" altLang="en-US" sz="28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佝偻</a:t>
            </a:r>
            <a:r>
              <a:rPr kumimoji="1" lang="zh-CN" altLang="en-US" sz="28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       ）（       ）</a:t>
            </a:r>
            <a:endParaRPr kumimoji="1" lang="en-US" altLang="zh-CN" sz="2800" b="1" kern="1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承</a:t>
            </a:r>
            <a:r>
              <a:rPr kumimoji="1" lang="zh-CN" altLang="en-US" sz="32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蜩</a:t>
            </a:r>
            <a:r>
              <a:rPr kumimoji="1" lang="zh-CN" altLang="en-US" sz="32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1" lang="zh-CN" altLang="en-US" sz="28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）   </a:t>
            </a:r>
            <a:r>
              <a:rPr kumimoji="1" lang="zh-CN" altLang="en-US" sz="28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亵渎</a:t>
            </a:r>
            <a:r>
              <a:rPr kumimoji="1" lang="zh-CN" altLang="en-US" sz="28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        ）（          ）</a:t>
            </a:r>
            <a:r>
              <a:rPr kumimoji="1" lang="zh-CN" altLang="en-US" sz="28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骈</a:t>
            </a:r>
            <a:r>
              <a:rPr kumimoji="1" lang="zh-CN" altLang="en-US" sz="28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        ）进</a:t>
            </a:r>
            <a:endParaRPr kumimoji="1" lang="en-US" altLang="zh-CN" sz="2800" b="1" kern="1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强</a:t>
            </a:r>
            <a:r>
              <a:rPr kumimoji="1" lang="zh-CN" altLang="en-US" sz="28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聒</a:t>
            </a:r>
            <a:r>
              <a:rPr kumimoji="1" lang="zh-CN" altLang="en-US" sz="28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       ）</a:t>
            </a:r>
            <a:endParaRPr kumimoji="1" lang="zh-CN" altLang="en-US" sz="2800" b="1" kern="1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4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r>
              <a:rPr kumimoji="1" lang="zh-CN" altLang="en-US" sz="24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、根据句意说出相应的词语：</a:t>
            </a:r>
            <a:endParaRPr kumimoji="1" lang="zh-CN" altLang="en-US" sz="2400" b="1" kern="1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1" lang="en-US" altLang="zh-CN" sz="24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</a:t>
            </a:r>
            <a:r>
              <a:rPr kumimoji="1" lang="zh-CN" altLang="en-US" sz="24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：对自己的事业很尽职，和朋友相处很融洽（                 ）</a:t>
            </a:r>
            <a:endParaRPr kumimoji="1" lang="zh-CN" altLang="en-US" sz="2400" b="1" kern="1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1" lang="en-US" altLang="zh-CN" sz="24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</a:t>
            </a:r>
            <a:r>
              <a:rPr kumimoji="1" lang="zh-CN" altLang="en-US" sz="24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：不顾上下文，孤立截取其中的一段或一句（                 ）</a:t>
            </a:r>
            <a:endParaRPr kumimoji="1" lang="zh-CN" altLang="en-US" sz="2400" b="1" kern="1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1" lang="en-US" altLang="zh-CN" sz="24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</a:t>
            </a:r>
            <a:r>
              <a:rPr kumimoji="1" lang="zh-CN" altLang="en-US" sz="24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：比喻最好的或独一无二的方法     （                 ）</a:t>
            </a:r>
            <a:endParaRPr kumimoji="1" lang="zh-CN" altLang="en-US" sz="2400" b="1" kern="1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1" lang="en-US" altLang="zh-CN" sz="24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D</a:t>
            </a:r>
            <a:r>
              <a:rPr kumimoji="1" lang="zh-CN" altLang="en-US" sz="24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：道理极容易明白             （                   ）</a:t>
            </a:r>
            <a:endParaRPr kumimoji="1" lang="zh-CN" altLang="en-US" sz="2400" b="1" kern="1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1" lang="en-US" altLang="zh-CN" sz="24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</a:t>
            </a:r>
            <a:r>
              <a:rPr kumimoji="1" lang="zh-CN" altLang="en-US" sz="24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：唠唠叨叨说个没完          （                  ）</a:t>
            </a:r>
            <a:endParaRPr kumimoji="1" lang="zh-CN" altLang="en-US" sz="2400" b="1" kern="1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1" lang="en-US" altLang="zh-CN" sz="24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F</a:t>
            </a:r>
            <a:r>
              <a:rPr kumimoji="1" lang="zh-CN" altLang="en-US" sz="24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：语言和行为相照应        （                   ）</a:t>
            </a:r>
            <a:endParaRPr kumimoji="1" lang="zh-CN" altLang="en-US" sz="2400" b="1" kern="1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kumimoji="1" lang="zh-CN" altLang="en-US" sz="2400" b="1" kern="1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kumimoji="1" lang="zh-CN" altLang="en-US" sz="2400" b="1" kern="120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2400" b="1" kern="120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013" name="WordArt 5"/>
          <p:cNvSpPr>
            <a:spLocks noChangeArrowheads="1" noChangeShapeType="1" noTextEdit="1"/>
          </p:cNvSpPr>
          <p:nvPr/>
        </p:nvSpPr>
        <p:spPr bwMode="auto">
          <a:xfrm>
            <a:off x="467544" y="0"/>
            <a:ext cx="1828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kern="10" dirty="0">
                <a:ln w="19050">
                  <a:solidFill>
                    <a:srgbClr val="99CCFF"/>
                  </a:solidFill>
                  <a:rou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基础过关</a:t>
            </a:r>
            <a:endParaRPr kumimoji="1" lang="zh-CN" altLang="en-US" sz="3600" kern="10" dirty="0">
              <a:ln w="19050">
                <a:solidFill>
                  <a:srgbClr val="99CCFF"/>
                </a:solidFill>
                <a:rou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1187624" y="1700808"/>
            <a:ext cx="574675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400" b="1" kern="1200" dirty="0" err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wù</a:t>
            </a:r>
            <a:endParaRPr kumimoji="1" lang="en-US" altLang="zh-CN" sz="2400" b="1" kern="12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3851920" y="1700808"/>
            <a:ext cx="677863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400" b="1" kern="1200" dirty="0" err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pōu</a:t>
            </a:r>
            <a:endParaRPr kumimoji="1" lang="en-US" altLang="zh-CN" sz="2400" b="1" kern="12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016" name="Text Box 8"/>
          <p:cNvSpPr txBox="1">
            <a:spLocks noChangeArrowheads="1"/>
          </p:cNvSpPr>
          <p:nvPr/>
        </p:nvSpPr>
        <p:spPr bwMode="auto">
          <a:xfrm>
            <a:off x="3923928" y="2420888"/>
            <a:ext cx="173355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400" b="1" kern="1200" dirty="0" err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xiè</a:t>
            </a:r>
            <a:r>
              <a:rPr kumimoji="1" lang="en-US" altLang="zh-CN" sz="2400" b="1" kern="12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</a:t>
            </a:r>
            <a:r>
              <a:rPr kumimoji="1" lang="en-US" altLang="zh-CN" sz="2400" b="1" kern="1200" dirty="0" err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dú</a:t>
            </a:r>
            <a:endParaRPr kumimoji="1" lang="en-US" altLang="zh-CN" sz="2400" b="1" kern="12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017" name="Text Box 9"/>
          <p:cNvSpPr txBox="1">
            <a:spLocks noChangeArrowheads="1"/>
          </p:cNvSpPr>
          <p:nvPr/>
        </p:nvSpPr>
        <p:spPr bwMode="auto">
          <a:xfrm>
            <a:off x="1259632" y="2996952"/>
            <a:ext cx="6604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400" b="1" kern="1200" dirty="0" err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guō</a:t>
            </a:r>
            <a:endParaRPr kumimoji="1" lang="en-US" altLang="zh-CN" sz="2400" b="1" kern="12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018" name="Text Box 10"/>
          <p:cNvSpPr txBox="1">
            <a:spLocks noChangeArrowheads="1"/>
          </p:cNvSpPr>
          <p:nvPr/>
        </p:nvSpPr>
        <p:spPr bwMode="auto">
          <a:xfrm>
            <a:off x="7092280" y="2420888"/>
            <a:ext cx="760413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400" b="1" kern="1200" dirty="0" err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pián</a:t>
            </a:r>
            <a:endParaRPr kumimoji="1" lang="en-US" altLang="zh-CN" sz="2400" b="1" kern="12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019" name="Text Box 11"/>
          <p:cNvSpPr txBox="1">
            <a:spLocks noChangeArrowheads="1"/>
          </p:cNvSpPr>
          <p:nvPr/>
        </p:nvSpPr>
        <p:spPr bwMode="auto">
          <a:xfrm>
            <a:off x="6372200" y="1700808"/>
            <a:ext cx="1752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400" b="1" kern="1200" dirty="0" err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gōu</a:t>
            </a:r>
            <a:r>
              <a:rPr kumimoji="1" lang="en-US" altLang="zh-CN" sz="2400" b="1" kern="12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</a:t>
            </a:r>
            <a:r>
              <a:rPr kumimoji="1" lang="en-US" altLang="zh-CN" sz="2400" b="1" kern="1200" dirty="0" err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lóu</a:t>
            </a:r>
            <a:endParaRPr kumimoji="1" lang="en-US" altLang="zh-CN" sz="2400" b="1" kern="12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020" name="Text Box 12"/>
          <p:cNvSpPr txBox="1">
            <a:spLocks noChangeArrowheads="1"/>
          </p:cNvSpPr>
          <p:nvPr/>
        </p:nvSpPr>
        <p:spPr bwMode="auto">
          <a:xfrm>
            <a:off x="1547664" y="1052736"/>
            <a:ext cx="608012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400" b="1" kern="1200" dirty="0" err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huì</a:t>
            </a:r>
            <a:endParaRPr kumimoji="1" lang="en-US" altLang="zh-CN" sz="2400" b="1" kern="12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021" name="Text Box 13"/>
          <p:cNvSpPr txBox="1">
            <a:spLocks noChangeArrowheads="1"/>
          </p:cNvSpPr>
          <p:nvPr/>
        </p:nvSpPr>
        <p:spPr bwMode="auto">
          <a:xfrm>
            <a:off x="3563888" y="1052736"/>
            <a:ext cx="811212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400" b="1" kern="1200" dirty="0" err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chán</a:t>
            </a:r>
            <a:endParaRPr kumimoji="1" lang="en-US" altLang="zh-CN" sz="2400" b="1" kern="12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022" name="Text Box 14"/>
          <p:cNvSpPr txBox="1">
            <a:spLocks noChangeArrowheads="1"/>
          </p:cNvSpPr>
          <p:nvPr/>
        </p:nvSpPr>
        <p:spPr bwMode="auto">
          <a:xfrm>
            <a:off x="6804248" y="1052736"/>
            <a:ext cx="608012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400" b="1" kern="1200" dirty="0" err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shè</a:t>
            </a:r>
            <a:endParaRPr kumimoji="1" lang="en-US" altLang="zh-CN" sz="2400" b="1" kern="12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023" name="Text Box 15"/>
          <p:cNvSpPr txBox="1">
            <a:spLocks noChangeArrowheads="1"/>
          </p:cNvSpPr>
          <p:nvPr/>
        </p:nvSpPr>
        <p:spPr bwMode="auto">
          <a:xfrm>
            <a:off x="1403648" y="2348880"/>
            <a:ext cx="674687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400" b="1" kern="1200" dirty="0" err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tiáo</a:t>
            </a:r>
            <a:endParaRPr kumimoji="1" lang="en-US" altLang="zh-CN" sz="2400" b="1" kern="12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024" name="Text Box 16"/>
          <p:cNvSpPr txBox="1">
            <a:spLocks noChangeArrowheads="1"/>
          </p:cNvSpPr>
          <p:nvPr/>
        </p:nvSpPr>
        <p:spPr bwMode="auto">
          <a:xfrm>
            <a:off x="6444208" y="4168775"/>
            <a:ext cx="14097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 kern="1200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敬业乐群</a:t>
            </a:r>
            <a:endParaRPr kumimoji="1" lang="zh-CN" altLang="en-US" sz="2400" b="1" kern="1200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43025" name="Text Box 17"/>
          <p:cNvSpPr txBox="1">
            <a:spLocks noChangeArrowheads="1"/>
          </p:cNvSpPr>
          <p:nvPr/>
        </p:nvSpPr>
        <p:spPr bwMode="auto">
          <a:xfrm>
            <a:off x="6517233" y="4672012"/>
            <a:ext cx="14097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 kern="120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断章取义</a:t>
            </a:r>
            <a:endParaRPr kumimoji="1" lang="zh-CN" altLang="en-US" sz="2400" b="1" kern="1200">
              <a:solidFill>
                <a:srgbClr val="FF33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43026" name="Text Box 18"/>
          <p:cNvSpPr txBox="1">
            <a:spLocks noChangeArrowheads="1"/>
          </p:cNvSpPr>
          <p:nvPr/>
        </p:nvSpPr>
        <p:spPr bwMode="auto">
          <a:xfrm>
            <a:off x="5293270" y="5032375"/>
            <a:ext cx="14097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 kern="120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不二法门</a:t>
            </a:r>
            <a:endParaRPr kumimoji="1" lang="zh-CN" altLang="en-US" sz="2400" b="1" kern="1200">
              <a:solidFill>
                <a:srgbClr val="FF33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43027" name="Text Box 19"/>
          <p:cNvSpPr txBox="1">
            <a:spLocks noChangeArrowheads="1"/>
          </p:cNvSpPr>
          <p:nvPr/>
        </p:nvSpPr>
        <p:spPr bwMode="auto">
          <a:xfrm>
            <a:off x="4067720" y="5464175"/>
            <a:ext cx="14097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 kern="120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理至易明</a:t>
            </a:r>
            <a:endParaRPr kumimoji="1" lang="zh-CN" altLang="en-US" sz="2400" b="1" kern="1200">
              <a:solidFill>
                <a:srgbClr val="FF33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43028" name="Text Box 20"/>
          <p:cNvSpPr txBox="1">
            <a:spLocks noChangeArrowheads="1"/>
          </p:cNvSpPr>
          <p:nvPr/>
        </p:nvSpPr>
        <p:spPr bwMode="auto">
          <a:xfrm>
            <a:off x="4140745" y="5895975"/>
            <a:ext cx="14097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 kern="120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强聒不舍</a:t>
            </a:r>
            <a:endParaRPr kumimoji="1" lang="zh-CN" altLang="en-US" sz="2400" b="1" kern="1200">
              <a:solidFill>
                <a:srgbClr val="FF33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43029" name="Text Box 21"/>
          <p:cNvSpPr txBox="1">
            <a:spLocks noChangeArrowheads="1"/>
          </p:cNvSpPr>
          <p:nvPr/>
        </p:nvSpPr>
        <p:spPr bwMode="auto">
          <a:xfrm>
            <a:off x="4067720" y="6400800"/>
            <a:ext cx="14097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 kern="120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言行相顾</a:t>
            </a:r>
            <a:endParaRPr kumimoji="1" lang="zh-CN" altLang="en-US" sz="2400" b="1" kern="1200">
              <a:solidFill>
                <a:srgbClr val="FF33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4" grpId="0"/>
      <p:bldP spid="43015" grpId="0"/>
      <p:bldP spid="43016" grpId="0"/>
      <p:bldP spid="43017" grpId="0"/>
      <p:bldP spid="43018" grpId="0"/>
      <p:bldP spid="43019" grpId="0"/>
      <p:bldP spid="43020" grpId="0"/>
      <p:bldP spid="43021" grpId="0"/>
      <p:bldP spid="43022" grpId="0"/>
      <p:bldP spid="43023" grpId="0"/>
      <p:bldP spid="43024" grpId="0"/>
      <p:bldP spid="43025" grpId="0"/>
      <p:bldP spid="43026" grpId="0"/>
      <p:bldP spid="43027" grpId="0"/>
      <p:bldP spid="43028" grpId="0"/>
      <p:bldP spid="430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5" name="Text Box 3"/>
          <p:cNvSpPr txBox="1">
            <a:spLocks noChangeArrowheads="1"/>
          </p:cNvSpPr>
          <p:nvPr/>
        </p:nvSpPr>
        <p:spPr bwMode="auto">
          <a:xfrm>
            <a:off x="467544" y="1700213"/>
            <a:ext cx="8410575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1、作者以“敬业与乐业”为话题，先后谈了哪几个问题？</a:t>
            </a:r>
            <a:endParaRPr kumimoji="1"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kumimoji="1"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、找出本文的中心论点。</a:t>
            </a:r>
            <a:endParaRPr kumimoji="1"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kumimoji="1"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、理清文章的论证思路</a:t>
            </a:r>
            <a:endParaRPr kumimoji="1"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900113" y="358775"/>
            <a:ext cx="57594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6000" b="1" dirty="0">
                <a:solidFill>
                  <a:srgbClr val="FF0000"/>
                </a:solidFill>
              </a:rPr>
              <a:t>整体感知</a:t>
            </a:r>
            <a:endParaRPr kumimoji="1" lang="zh-CN" altLang="en-US" sz="6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5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5" name="Text Box 3"/>
          <p:cNvSpPr txBox="1">
            <a:spLocks noChangeArrowheads="1"/>
          </p:cNvSpPr>
          <p:nvPr/>
        </p:nvSpPr>
        <p:spPr bwMode="auto">
          <a:xfrm>
            <a:off x="467544" y="1700213"/>
            <a:ext cx="8410575" cy="2061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1、找出本文的中心论点。</a:t>
            </a:r>
            <a:endParaRPr kumimoji="1"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endParaRPr kumimoji="1"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kumimoji="1"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、理清文章的论证思路</a:t>
            </a:r>
            <a:endParaRPr kumimoji="1"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900113" y="358775"/>
            <a:ext cx="57594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6000" b="1" dirty="0">
                <a:solidFill>
                  <a:srgbClr val="FF0000"/>
                </a:solidFill>
              </a:rPr>
              <a:t>整体感知</a:t>
            </a:r>
            <a:endParaRPr kumimoji="1" lang="zh-CN" altLang="en-US" sz="6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5" grpId="0" bldLvl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519113" y="188913"/>
            <a:ext cx="18415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zh-CN" altLang="zh-CN" sz="2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037" name="WordArt 5"/>
          <p:cNvSpPr>
            <a:spLocks noChangeArrowheads="1" noChangeShapeType="1" noTextEdit="1"/>
          </p:cNvSpPr>
          <p:nvPr/>
        </p:nvSpPr>
        <p:spPr bwMode="auto">
          <a:xfrm>
            <a:off x="684213" y="188913"/>
            <a:ext cx="2133600" cy="6207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9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kern="10">
                <a:ln w="9525">
                  <a:round/>
                </a:ln>
                <a:gradFill rotWithShape="0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华文行楷" panose="02010800040101010101" charset="-122"/>
                <a:ea typeface="华文行楷" panose="02010800040101010101" charset="-122"/>
                <a:cs typeface="+mn-cs"/>
              </a:rPr>
              <a:t>感悟课文</a:t>
            </a:r>
            <a:endParaRPr kumimoji="1" lang="zh-CN" altLang="en-US" sz="3600" kern="10">
              <a:ln w="9525">
                <a:round/>
              </a:ln>
              <a:gradFill rotWithShape="0">
                <a:gsLst>
                  <a:gs pos="0">
                    <a:srgbClr val="DCEBF5"/>
                  </a:gs>
                  <a:gs pos="8000">
                    <a:srgbClr val="83A7C3"/>
                  </a:gs>
                  <a:gs pos="13000">
                    <a:srgbClr val="768FB9"/>
                  </a:gs>
                  <a:gs pos="21001">
                    <a:srgbClr val="83A7C3"/>
                  </a:gs>
                  <a:gs pos="52000">
                    <a:srgbClr val="FFFFFF"/>
                  </a:gs>
                  <a:gs pos="56000">
                    <a:srgbClr val="9C6563"/>
                  </a:gs>
                  <a:gs pos="58000">
                    <a:srgbClr val="80302D"/>
                  </a:gs>
                  <a:gs pos="71001">
                    <a:srgbClr val="C0524E"/>
                  </a:gs>
                  <a:gs pos="94000">
                    <a:srgbClr val="EBDAD4"/>
                  </a:gs>
                  <a:gs pos="100000">
                    <a:srgbClr val="55261C"/>
                  </a:gs>
                </a:gsLst>
                <a:lin ang="5400000" scaled="1"/>
              </a:gradFill>
              <a:latin typeface="华文行楷" panose="02010800040101010101" charset="-122"/>
              <a:ea typeface="华文行楷" panose="02010800040101010101" charset="-122"/>
              <a:cs typeface="+mn-cs"/>
            </a:endParaRPr>
          </a:p>
        </p:txBody>
      </p:sp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376238" y="822325"/>
            <a:ext cx="8516937" cy="130381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快速阅读课文第一自然段，想一想：</a:t>
            </a:r>
            <a:r>
              <a:rPr kumimoji="1" lang="zh-CN" altLang="en-US" sz="32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梁启超要对我们说什么呢？</a:t>
            </a:r>
            <a:endParaRPr kumimoji="1" lang="zh-CN" altLang="en-US" sz="3200" b="1" kern="1200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250825" y="2492375"/>
            <a:ext cx="8424863" cy="1190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我确信“敬业乐业”四个字，是人类生活的不二法门。</a:t>
            </a:r>
            <a:endParaRPr kumimoji="1" lang="zh-CN" altLang="en-US" sz="3600" b="1" kern="1200" dirty="0">
              <a:solidFill>
                <a:srgbClr val="000066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44041" name="Text Box 9"/>
          <p:cNvSpPr txBox="1">
            <a:spLocks noChangeArrowheads="1"/>
          </p:cNvSpPr>
          <p:nvPr/>
        </p:nvSpPr>
        <p:spPr bwMode="auto">
          <a:xfrm>
            <a:off x="539552" y="4293096"/>
            <a:ext cx="8136904" cy="120032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kern="12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这句话是文章的</a:t>
            </a:r>
            <a:r>
              <a:rPr kumimoji="1" lang="zh-CN" altLang="en-US" sz="3600" kern="1200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中心论点</a:t>
            </a:r>
            <a:r>
              <a:rPr kumimoji="1" lang="zh-CN" altLang="en-US" sz="3600" kern="12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，而</a:t>
            </a:r>
            <a:r>
              <a:rPr kumimoji="1" lang="zh-CN" altLang="en-US" sz="3600" kern="1200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第一自然段</a:t>
            </a:r>
            <a:r>
              <a:rPr kumimoji="1" lang="zh-CN" altLang="en-US" sz="3600" kern="12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是全文的第一部分：</a:t>
            </a:r>
            <a:r>
              <a:rPr kumimoji="1" lang="zh-CN" altLang="en-US" sz="3600" kern="1200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提出中心论点</a:t>
            </a:r>
            <a:r>
              <a:rPr kumimoji="1" lang="zh-CN" altLang="en-US" sz="3600" kern="12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。</a:t>
            </a:r>
            <a:endParaRPr kumimoji="1" lang="zh-CN" altLang="en-US" sz="3600" kern="12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8" grpId="0"/>
      <p:bldP spid="44040" grpId="0"/>
      <p:bldP spid="4404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3" name="WordArt 7"/>
          <p:cNvSpPr>
            <a:spLocks noChangeArrowheads="1" noChangeShapeType="1" noTextEdit="1"/>
          </p:cNvSpPr>
          <p:nvPr/>
        </p:nvSpPr>
        <p:spPr bwMode="auto">
          <a:xfrm>
            <a:off x="251520" y="260648"/>
            <a:ext cx="3600450" cy="549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9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kern="10" dirty="0">
                <a:ln w="9525">
                  <a:round/>
                </a:ln>
                <a:gradFill rotWithShape="0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华文行楷" panose="02010800040101010101" charset="-122"/>
                <a:ea typeface="华文行楷" panose="02010800040101010101" charset="-122"/>
                <a:cs typeface="+mn-cs"/>
              </a:rPr>
              <a:t>感悟课文</a:t>
            </a:r>
            <a:endParaRPr kumimoji="1" lang="zh-CN" altLang="en-US" sz="3600" kern="10" dirty="0">
              <a:ln w="9525">
                <a:round/>
              </a:ln>
              <a:gradFill rotWithShape="0">
                <a:gsLst>
                  <a:gs pos="0">
                    <a:srgbClr val="DCEBF5"/>
                  </a:gs>
                  <a:gs pos="8000">
                    <a:srgbClr val="83A7C3"/>
                  </a:gs>
                  <a:gs pos="13000">
                    <a:srgbClr val="768FB9"/>
                  </a:gs>
                  <a:gs pos="21001">
                    <a:srgbClr val="83A7C3"/>
                  </a:gs>
                  <a:gs pos="52000">
                    <a:srgbClr val="FFFFFF"/>
                  </a:gs>
                  <a:gs pos="56000">
                    <a:srgbClr val="9C6563"/>
                  </a:gs>
                  <a:gs pos="58000">
                    <a:srgbClr val="80302D"/>
                  </a:gs>
                  <a:gs pos="71001">
                    <a:srgbClr val="C0524E"/>
                  </a:gs>
                  <a:gs pos="94000">
                    <a:srgbClr val="EBDAD4"/>
                  </a:gs>
                  <a:gs pos="100000">
                    <a:srgbClr val="55261C"/>
                  </a:gs>
                </a:gsLst>
                <a:lin ang="5400000" scaled="1"/>
              </a:gradFill>
              <a:latin typeface="华文行楷" panose="02010800040101010101" charset="-122"/>
              <a:ea typeface="华文行楷" panose="02010800040101010101" charset="-122"/>
              <a:cs typeface="+mn-cs"/>
            </a:endParaRPr>
          </a:p>
        </p:txBody>
      </p:sp>
      <p:sp>
        <p:nvSpPr>
          <p:cNvPr id="45066" name="AutoShape 10"/>
          <p:cNvSpPr/>
          <p:nvPr/>
        </p:nvSpPr>
        <p:spPr bwMode="auto">
          <a:xfrm>
            <a:off x="2051050" y="2997200"/>
            <a:ext cx="144463" cy="2952750"/>
          </a:xfrm>
          <a:prstGeom prst="leftBrace">
            <a:avLst>
              <a:gd name="adj1" fmla="val 170329"/>
              <a:gd name="adj2" fmla="val 50000"/>
            </a:avLst>
          </a:prstGeom>
          <a:noFill/>
          <a:ln w="38100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2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5067" name="Text Box 11"/>
          <p:cNvSpPr txBox="1">
            <a:spLocks noChangeArrowheads="1"/>
          </p:cNvSpPr>
          <p:nvPr/>
        </p:nvSpPr>
        <p:spPr bwMode="auto">
          <a:xfrm>
            <a:off x="2268538" y="2924175"/>
            <a:ext cx="3960812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论述有业的必要</a:t>
            </a:r>
            <a:endParaRPr kumimoji="1" lang="zh-CN" altLang="en-US" sz="3600" b="1" kern="1200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5068" name="Text Box 12"/>
          <p:cNvSpPr txBox="1">
            <a:spLocks noChangeArrowheads="1"/>
          </p:cNvSpPr>
          <p:nvPr/>
        </p:nvSpPr>
        <p:spPr bwMode="auto">
          <a:xfrm>
            <a:off x="2195513" y="4221163"/>
            <a:ext cx="338455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论述敬业</a:t>
            </a:r>
            <a:endParaRPr kumimoji="1" lang="zh-CN" altLang="en-US" sz="3600" b="1" kern="120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5069" name="Text Box 13"/>
          <p:cNvSpPr txBox="1">
            <a:spLocks noChangeArrowheads="1"/>
          </p:cNvSpPr>
          <p:nvPr/>
        </p:nvSpPr>
        <p:spPr bwMode="auto">
          <a:xfrm>
            <a:off x="2339975" y="5589588"/>
            <a:ext cx="331152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论述乐业</a:t>
            </a:r>
            <a:endParaRPr kumimoji="1" lang="zh-CN" altLang="en-US" sz="3600" b="1" kern="120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5070" name="Rectangle 14"/>
          <p:cNvSpPr>
            <a:spLocks noChangeArrowheads="1"/>
          </p:cNvSpPr>
          <p:nvPr/>
        </p:nvSpPr>
        <p:spPr bwMode="auto">
          <a:xfrm>
            <a:off x="5867400" y="2919413"/>
            <a:ext cx="201612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1" lang="en-US" altLang="zh-CN" sz="3600" b="1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2—5</a:t>
            </a:r>
            <a:r>
              <a:rPr kumimoji="1" lang="zh-CN" altLang="en-US" sz="3600" b="1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）</a:t>
            </a:r>
            <a:endParaRPr kumimoji="1" lang="zh-CN" altLang="en-US" sz="3600" b="1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5071" name="Rectangle 15"/>
          <p:cNvSpPr>
            <a:spLocks noChangeArrowheads="1"/>
          </p:cNvSpPr>
          <p:nvPr/>
        </p:nvSpPr>
        <p:spPr bwMode="auto">
          <a:xfrm>
            <a:off x="5940425" y="4149725"/>
            <a:ext cx="2017713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1" lang="en-US" altLang="zh-CN" sz="3600" b="1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6</a:t>
            </a:r>
            <a:r>
              <a:rPr kumimoji="1" lang="zh-CN" altLang="en-US" sz="3600" b="1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、</a:t>
            </a:r>
            <a:r>
              <a:rPr kumimoji="1" lang="en-US" altLang="zh-CN" sz="3600" b="1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7</a:t>
            </a:r>
            <a:r>
              <a:rPr kumimoji="1" lang="zh-CN" altLang="en-US" sz="3600" b="1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）</a:t>
            </a:r>
            <a:endParaRPr kumimoji="1" lang="zh-CN" altLang="en-US" sz="3600" b="1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5072" name="Rectangle 16"/>
          <p:cNvSpPr>
            <a:spLocks noChangeArrowheads="1"/>
          </p:cNvSpPr>
          <p:nvPr/>
        </p:nvSpPr>
        <p:spPr bwMode="auto">
          <a:xfrm>
            <a:off x="6372225" y="5584825"/>
            <a:ext cx="133032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1" lang="en-US" altLang="zh-CN" sz="3600" b="1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8</a:t>
            </a:r>
            <a:r>
              <a:rPr kumimoji="1" lang="zh-CN" altLang="en-US" sz="3600" b="1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）</a:t>
            </a:r>
            <a:endParaRPr kumimoji="1" lang="zh-CN" altLang="en-US" sz="3600" b="1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80963" y="1610707"/>
            <a:ext cx="72025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分析问题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6" grpId="0" animBg="1"/>
      <p:bldP spid="45067" grpId="0"/>
      <p:bldP spid="45068" grpId="0"/>
      <p:bldP spid="45069" grpId="0"/>
      <p:bldP spid="45070" grpId="0"/>
      <p:bldP spid="45071" grpId="0"/>
      <p:bldP spid="4507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544123" y="1617436"/>
            <a:ext cx="8280400" cy="147732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kern="1200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课文的第</a:t>
            </a:r>
            <a:r>
              <a:rPr kumimoji="1" lang="en-US" altLang="zh-CN" sz="3600" kern="1200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9</a:t>
            </a:r>
            <a:r>
              <a:rPr kumimoji="1" lang="zh-CN" altLang="en-US" sz="3600" kern="1200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自然段（结论部分），</a:t>
            </a:r>
            <a:endParaRPr kumimoji="1" lang="en-US" altLang="zh-CN" sz="3600" kern="1200" dirty="0">
              <a:solidFill>
                <a:srgbClr val="000066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解决问题</a:t>
            </a:r>
            <a:r>
              <a:rPr kumimoji="1" lang="zh-CN" altLang="en-US" sz="3600" kern="1200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  <a:endParaRPr kumimoji="1" lang="zh-CN" altLang="en-US" sz="3600" kern="1200" dirty="0">
              <a:solidFill>
                <a:srgbClr val="000066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539750" y="3716338"/>
            <a:ext cx="8856663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用“</a:t>
            </a:r>
            <a:r>
              <a:rPr kumimoji="1" lang="zh-CN" altLang="en-US" sz="3600" b="1" kern="120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责任心</a:t>
            </a:r>
            <a:r>
              <a:rPr kumimoji="1" lang="zh-CN" altLang="en-US" sz="3600" b="1" kern="12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”和“</a:t>
            </a:r>
            <a:r>
              <a:rPr kumimoji="1" lang="zh-CN" altLang="en-US" sz="3600" b="1" kern="120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趣味</a:t>
            </a:r>
            <a:r>
              <a:rPr kumimoji="1" lang="zh-CN" altLang="en-US" sz="3600" b="1" kern="12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”总结全文。</a:t>
            </a:r>
            <a:endParaRPr kumimoji="1" lang="zh-CN" altLang="en-US" sz="3600" b="1" kern="12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/>
      <p:bldP spid="1024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WordArt 2"/>
          <p:cNvSpPr>
            <a:spLocks noChangeArrowheads="1" noChangeShapeType="1" noTextEdit="1"/>
          </p:cNvSpPr>
          <p:nvPr/>
        </p:nvSpPr>
        <p:spPr bwMode="auto">
          <a:xfrm>
            <a:off x="381000" y="0"/>
            <a:ext cx="5638800" cy="1066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800" b="1" kern="1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文章结构</a:t>
            </a:r>
            <a:endParaRPr lang="zh-CN" altLang="en-US" sz="4800" b="1" kern="10">
              <a:ln w="12700">
                <a:solidFill>
                  <a:srgbClr val="EAEAEA"/>
                </a:solidFill>
                <a:rou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/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121859" name="Text Box 3"/>
          <p:cNvSpPr txBox="1">
            <a:spLocks noChangeArrowheads="1"/>
          </p:cNvSpPr>
          <p:nvPr/>
        </p:nvSpPr>
        <p:spPr bwMode="auto">
          <a:xfrm>
            <a:off x="395288" y="1916113"/>
            <a:ext cx="915987" cy="4103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800" b="1">
                <a:latin typeface="Times New Roman" panose="02020603050405020304" pitchFamily="18" charset="0"/>
                <a:ea typeface="华文中宋" panose="02010600040101010101" pitchFamily="2" charset="-122"/>
              </a:rPr>
              <a:t>敬业与乐业</a:t>
            </a:r>
            <a:endParaRPr kumimoji="1" lang="zh-CN" altLang="en-US" sz="4800" b="1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21860" name="AutoShape 4"/>
          <p:cNvSpPr/>
          <p:nvPr/>
        </p:nvSpPr>
        <p:spPr bwMode="auto">
          <a:xfrm>
            <a:off x="1295400" y="1600200"/>
            <a:ext cx="304800" cy="4267200"/>
          </a:xfrm>
          <a:prstGeom prst="leftBrace">
            <a:avLst>
              <a:gd name="adj1" fmla="val 116667"/>
              <a:gd name="adj2" fmla="val 50000"/>
            </a:avLst>
          </a:prstGeom>
          <a:noFill/>
          <a:ln w="952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1861" name="Text Box 5"/>
          <p:cNvSpPr txBox="1">
            <a:spLocks noChangeArrowheads="1"/>
          </p:cNvSpPr>
          <p:nvPr/>
        </p:nvSpPr>
        <p:spPr bwMode="auto">
          <a:xfrm>
            <a:off x="1676400" y="1295400"/>
            <a:ext cx="11430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提出问题</a:t>
            </a:r>
            <a:endParaRPr kumimoji="1" lang="zh-CN" altLang="en-US" sz="3600" b="1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21862" name="Text Box 6"/>
          <p:cNvSpPr txBox="1">
            <a:spLocks noChangeArrowheads="1"/>
          </p:cNvSpPr>
          <p:nvPr/>
        </p:nvSpPr>
        <p:spPr bwMode="auto">
          <a:xfrm>
            <a:off x="1600200" y="3200400"/>
            <a:ext cx="11430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分析问题</a:t>
            </a:r>
            <a:endParaRPr kumimoji="1" lang="zh-CN" altLang="en-US" sz="3600" b="1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21863" name="Text Box 7"/>
          <p:cNvSpPr txBox="1">
            <a:spLocks noChangeArrowheads="1"/>
          </p:cNvSpPr>
          <p:nvPr/>
        </p:nvSpPr>
        <p:spPr bwMode="auto">
          <a:xfrm>
            <a:off x="1676400" y="5257800"/>
            <a:ext cx="11430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解决问题</a:t>
            </a:r>
            <a:endParaRPr kumimoji="1" lang="zh-CN" altLang="en-US" sz="3600" b="1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21864" name="Text Box 8"/>
          <p:cNvSpPr txBox="1">
            <a:spLocks noChangeArrowheads="1"/>
          </p:cNvSpPr>
          <p:nvPr/>
        </p:nvSpPr>
        <p:spPr bwMode="auto">
          <a:xfrm>
            <a:off x="2362200" y="1447800"/>
            <a:ext cx="15621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（1）</a:t>
            </a:r>
            <a:endParaRPr kumimoji="1"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1865" name="Text Box 9"/>
          <p:cNvSpPr txBox="1">
            <a:spLocks noChangeArrowheads="1"/>
          </p:cNvSpPr>
          <p:nvPr/>
        </p:nvSpPr>
        <p:spPr bwMode="auto">
          <a:xfrm>
            <a:off x="2362200" y="3429000"/>
            <a:ext cx="22812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（2</a:t>
            </a:r>
            <a:r>
              <a:rPr kumimoji="1" lang="zh-CN" altLang="en-US" sz="4000" b="1">
                <a:latin typeface="Times New Roman" panose="02020603050405020304"/>
                <a:ea typeface="黑体" panose="02010609060101010101" pitchFamily="49" charset="-122"/>
              </a:rPr>
              <a:t>—</a:t>
            </a:r>
            <a:r>
              <a:rPr kumimoji="1"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8</a:t>
            </a:r>
            <a:r>
              <a:rPr kumimoji="1"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kumimoji="1"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1866" name="Text Box 10"/>
          <p:cNvSpPr txBox="1">
            <a:spLocks noChangeArrowheads="1"/>
          </p:cNvSpPr>
          <p:nvPr/>
        </p:nvSpPr>
        <p:spPr bwMode="auto">
          <a:xfrm>
            <a:off x="2438400" y="5486400"/>
            <a:ext cx="19177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kumimoji="1"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9</a:t>
            </a:r>
            <a:r>
              <a:rPr kumimoji="1"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kumimoji="1"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1867" name="Text Box 11"/>
          <p:cNvSpPr txBox="1">
            <a:spLocks noChangeArrowheads="1"/>
          </p:cNvSpPr>
          <p:nvPr/>
        </p:nvSpPr>
        <p:spPr bwMode="auto">
          <a:xfrm>
            <a:off x="3657600" y="1371600"/>
            <a:ext cx="44958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>
                <a:latin typeface="Times New Roman" panose="02020603050405020304" pitchFamily="18" charset="0"/>
                <a:ea typeface="隶书" panose="02010509060101010101" pitchFamily="49" charset="-122"/>
              </a:rPr>
              <a:t>揭示全文论述的中心—敬业与乐业</a:t>
            </a:r>
            <a:endParaRPr kumimoji="1" lang="zh-CN" altLang="en-US" sz="4000" b="1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21868" name="Text Box 12"/>
          <p:cNvSpPr txBox="1">
            <a:spLocks noChangeArrowheads="1"/>
          </p:cNvSpPr>
          <p:nvPr/>
        </p:nvSpPr>
        <p:spPr bwMode="auto">
          <a:xfrm>
            <a:off x="4191000" y="3124200"/>
            <a:ext cx="3810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论述有业、敬业、乐业的重要性</a:t>
            </a:r>
            <a:endParaRPr kumimoji="1" lang="zh-CN" altLang="en-US"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21869" name="Text Box 13"/>
          <p:cNvSpPr txBox="1">
            <a:spLocks noChangeArrowheads="1"/>
          </p:cNvSpPr>
          <p:nvPr/>
        </p:nvSpPr>
        <p:spPr bwMode="auto">
          <a:xfrm>
            <a:off x="3657600" y="5257800"/>
            <a:ext cx="45720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>
                <a:latin typeface="Times New Roman" panose="02020603050405020304" pitchFamily="18" charset="0"/>
                <a:ea typeface="隶书" panose="02010509060101010101" pitchFamily="49" charset="-122"/>
              </a:rPr>
              <a:t>总结全文，勉励人敬业乐业</a:t>
            </a:r>
            <a:endParaRPr kumimoji="1" lang="zh-CN" altLang="en-US" sz="4000" b="1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21870" name="Text Box 14"/>
          <p:cNvSpPr txBox="1">
            <a:spLocks noChangeArrowheads="1"/>
          </p:cNvSpPr>
          <p:nvPr/>
        </p:nvSpPr>
        <p:spPr bwMode="auto">
          <a:xfrm>
            <a:off x="7924800" y="1447800"/>
            <a:ext cx="990600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7200" b="1">
                <a:solidFill>
                  <a:srgbClr val="FF0000"/>
                </a:solidFill>
                <a:latin typeface="Times New Roman" panose="02020603050405020304" pitchFamily="18" charset="0"/>
              </a:rPr>
              <a:t>总</a:t>
            </a:r>
            <a:endParaRPr kumimoji="1" lang="zh-CN" altLang="en-US" sz="7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1871" name="Text Box 15"/>
          <p:cNvSpPr txBox="1">
            <a:spLocks noChangeArrowheads="1"/>
          </p:cNvSpPr>
          <p:nvPr/>
        </p:nvSpPr>
        <p:spPr bwMode="auto">
          <a:xfrm>
            <a:off x="8001000" y="3276600"/>
            <a:ext cx="1143000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7200" b="1">
                <a:solidFill>
                  <a:srgbClr val="FF0000"/>
                </a:solidFill>
                <a:latin typeface="Times New Roman" panose="02020603050405020304" pitchFamily="18" charset="0"/>
              </a:rPr>
              <a:t>分</a:t>
            </a:r>
            <a:endParaRPr kumimoji="1" lang="zh-CN" altLang="en-US" sz="7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1872" name="Text Box 16"/>
          <p:cNvSpPr txBox="1">
            <a:spLocks noChangeArrowheads="1"/>
          </p:cNvSpPr>
          <p:nvPr/>
        </p:nvSpPr>
        <p:spPr bwMode="auto">
          <a:xfrm>
            <a:off x="7956550" y="5013325"/>
            <a:ext cx="1295400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7200" b="1">
                <a:solidFill>
                  <a:srgbClr val="FF0000"/>
                </a:solidFill>
                <a:latin typeface="Times New Roman" panose="02020603050405020304" pitchFamily="18" charset="0"/>
              </a:rPr>
              <a:t>总</a:t>
            </a:r>
            <a:endParaRPr kumimoji="1" lang="zh-CN" altLang="en-US" sz="7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1873" name="Line 17"/>
          <p:cNvSpPr>
            <a:spLocks noChangeShapeType="1"/>
          </p:cNvSpPr>
          <p:nvPr/>
        </p:nvSpPr>
        <p:spPr bwMode="auto">
          <a:xfrm>
            <a:off x="2133600" y="2514600"/>
            <a:ext cx="0" cy="762000"/>
          </a:xfrm>
          <a:prstGeom prst="line">
            <a:avLst/>
          </a:prstGeom>
          <a:noFill/>
          <a:ln w="120650">
            <a:solidFill>
              <a:srgbClr val="0000FF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1874" name="Line 18"/>
          <p:cNvSpPr>
            <a:spLocks noChangeShapeType="1"/>
          </p:cNvSpPr>
          <p:nvPr/>
        </p:nvSpPr>
        <p:spPr bwMode="auto">
          <a:xfrm>
            <a:off x="2133600" y="4419600"/>
            <a:ext cx="0" cy="762000"/>
          </a:xfrm>
          <a:prstGeom prst="line">
            <a:avLst/>
          </a:prstGeom>
          <a:noFill/>
          <a:ln w="120650">
            <a:solidFill>
              <a:srgbClr val="0000FF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1875" name="Line 19"/>
          <p:cNvSpPr>
            <a:spLocks noChangeShapeType="1"/>
          </p:cNvSpPr>
          <p:nvPr/>
        </p:nvSpPr>
        <p:spPr bwMode="auto">
          <a:xfrm>
            <a:off x="8534400" y="2743200"/>
            <a:ext cx="0" cy="762000"/>
          </a:xfrm>
          <a:prstGeom prst="line">
            <a:avLst/>
          </a:prstGeom>
          <a:noFill/>
          <a:ln w="120650">
            <a:solidFill>
              <a:srgbClr val="0000FF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1876" name="Line 20"/>
          <p:cNvSpPr>
            <a:spLocks noChangeShapeType="1"/>
          </p:cNvSpPr>
          <p:nvPr/>
        </p:nvSpPr>
        <p:spPr bwMode="auto">
          <a:xfrm>
            <a:off x="8534400" y="4419600"/>
            <a:ext cx="0" cy="762000"/>
          </a:xfrm>
          <a:prstGeom prst="line">
            <a:avLst/>
          </a:prstGeom>
          <a:noFill/>
          <a:ln w="120650">
            <a:solidFill>
              <a:srgbClr val="0000FF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59" grpId="0" autoUpdateAnimBg="0"/>
      <p:bldP spid="121860" grpId="0" animBg="1"/>
      <p:bldP spid="121861" grpId="0"/>
      <p:bldP spid="121862" grpId="0"/>
      <p:bldP spid="121863" grpId="0"/>
      <p:bldP spid="121864" grpId="0"/>
      <p:bldP spid="121865" grpId="0"/>
      <p:bldP spid="121866" grpId="0"/>
      <p:bldP spid="121867" grpId="0"/>
      <p:bldP spid="121868" grpId="0"/>
      <p:bldP spid="121869" grpId="0"/>
      <p:bldP spid="121870" grpId="0"/>
      <p:bldP spid="121871" grpId="0"/>
      <p:bldP spid="121872" grpId="0"/>
      <p:bldP spid="121873" grpId="0" animBg="1"/>
      <p:bldP spid="121874" grpId="0" animBg="1"/>
      <p:bldP spid="121875" grpId="0" animBg="1"/>
      <p:bldP spid="12187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3" name="WordArt 5" descr="白色大理石"/>
          <p:cNvSpPr>
            <a:spLocks noChangeArrowheads="1" noChangeShapeType="1" noTextEdit="1"/>
          </p:cNvSpPr>
          <p:nvPr/>
        </p:nvSpPr>
        <p:spPr bwMode="auto">
          <a:xfrm>
            <a:off x="468313" y="0"/>
            <a:ext cx="1866900" cy="717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0">
                <a:ln w="9525">
                  <a:round/>
                </a:ln>
                <a:blipFill dpi="0" rotWithShape="0">
                  <a:blip r:embed="rId1"/>
                  <a:srcRect/>
                  <a:tile tx="0" ty="0" sx="100000" sy="100000" flip="none" algn="tl"/>
                </a:blip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研读课文</a:t>
            </a:r>
            <a:endParaRPr kumimoji="1" lang="zh-CN" altLang="en-US" sz="3600" b="1" kern="10">
              <a:ln w="9525">
                <a:round/>
              </a:ln>
              <a:blipFill dpi="0" rotWithShape="0">
                <a:blip r:embed="rId1"/>
                <a:srcRect/>
                <a:tile tx="0" ty="0" sx="100000" sy="100000" flip="none" algn="tl"/>
              </a:blipFill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49213" y="765175"/>
            <a:ext cx="9094787" cy="175432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600" b="1" kern="1200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</a:t>
            </a:r>
            <a:r>
              <a:rPr kumimoji="1" lang="zh-CN" altLang="en-US" sz="36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朗读</a:t>
            </a:r>
            <a:r>
              <a:rPr kumimoji="1" lang="zh-CN" altLang="en-US" sz="3600" b="1" kern="1200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课文</a:t>
            </a:r>
            <a:r>
              <a:rPr kumimoji="1" lang="en-US" altLang="zh-CN" sz="3600" b="1" kern="1200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2—5</a:t>
            </a:r>
            <a:r>
              <a:rPr kumimoji="1" lang="zh-CN" altLang="en-US" sz="3600" b="1" kern="1200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节，了解作者是如何论述“有业”的必要性的？（注意演讲的语气）</a:t>
            </a:r>
            <a:endParaRPr kumimoji="1" lang="zh-CN" altLang="en-US" sz="3600" b="1" kern="1200" dirty="0">
              <a:solidFill>
                <a:srgbClr val="000066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8136" name="Text Box 8"/>
          <p:cNvSpPr txBox="1">
            <a:spLocks noChangeArrowheads="1"/>
          </p:cNvSpPr>
          <p:nvPr/>
        </p:nvSpPr>
        <p:spPr bwMode="auto">
          <a:xfrm>
            <a:off x="323850" y="2349500"/>
            <a:ext cx="8820150" cy="452310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200" kern="1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1" lang="zh-CN" altLang="en-US" sz="3200" kern="1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、第</a:t>
            </a:r>
            <a:r>
              <a:rPr kumimoji="1" lang="en-US" altLang="zh-CN" sz="3200" kern="1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r>
              <a:rPr kumimoji="1" lang="zh-CN" altLang="en-US" sz="3200" kern="1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段在结构上起到什么作用？</a:t>
            </a:r>
            <a:endParaRPr kumimoji="1" lang="zh-CN" altLang="en-US" sz="3200" kern="12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（过渡作用）</a:t>
            </a:r>
            <a:endParaRPr kumimoji="1" lang="zh-CN" altLang="en-US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200" kern="1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r>
              <a:rPr kumimoji="1" lang="zh-CN" altLang="en-US" sz="3200" kern="1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、第</a:t>
            </a:r>
            <a:r>
              <a:rPr kumimoji="1" lang="en-US" altLang="zh-CN" sz="3200" kern="1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3</a:t>
            </a:r>
            <a:r>
              <a:rPr kumimoji="1" lang="zh-CN" altLang="en-US" sz="3200" kern="1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段是如何论述</a:t>
            </a:r>
            <a:r>
              <a:rPr kumimoji="1" lang="zh-CN" altLang="en-US" sz="3200" kern="1200" dirty="0">
                <a:solidFill>
                  <a:srgbClr val="000000"/>
                </a:solidFill>
                <a:latin typeface="Times New Roman" panose="02020603050405020304"/>
                <a:ea typeface="黑体" panose="02010609060101010101" pitchFamily="49" charset="-122"/>
                <a:cs typeface="+mn-cs"/>
              </a:rPr>
              <a:t>“</a:t>
            </a:r>
            <a:r>
              <a:rPr kumimoji="1" lang="zh-CN" altLang="en-US" sz="3200" kern="1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有业</a:t>
            </a:r>
            <a:r>
              <a:rPr kumimoji="1" lang="zh-CN" altLang="en-US" sz="3200" kern="1200" dirty="0">
                <a:solidFill>
                  <a:srgbClr val="000000"/>
                </a:solidFill>
                <a:latin typeface="Times New Roman" panose="02020603050405020304"/>
                <a:ea typeface="黑体" panose="02010609060101010101" pitchFamily="49" charset="-122"/>
                <a:cs typeface="+mn-cs"/>
              </a:rPr>
              <a:t>”</a:t>
            </a:r>
            <a:r>
              <a:rPr kumimoji="1" lang="zh-CN" altLang="en-US" sz="3200" kern="1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的必要性的？从哪个角度论述的？属于哪种论据，用了什么论证方法？</a:t>
            </a:r>
            <a:endParaRPr kumimoji="1" lang="zh-CN" altLang="en-US" sz="3200" kern="12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kern="1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</a:t>
            </a: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（引用孔子的话。反面论证。道理论据，道理论证。）</a:t>
            </a:r>
            <a:endParaRPr kumimoji="1" lang="zh-CN" altLang="en-US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34" name="Text Box 18"/>
          <p:cNvSpPr txBox="1">
            <a:spLocks noChangeArrowheads="1"/>
          </p:cNvSpPr>
          <p:nvPr/>
        </p:nvSpPr>
        <p:spPr bwMode="auto">
          <a:xfrm>
            <a:off x="251520" y="404813"/>
            <a:ext cx="8713093" cy="31130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朗读第四自然段，填空：</a:t>
            </a:r>
            <a:endParaRPr kumimoji="1" lang="zh-CN" altLang="en-US" sz="3600" b="1" kern="12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此段引用了</a:t>
            </a:r>
            <a:r>
              <a:rPr kumimoji="1" lang="zh-CN" altLang="en-US" sz="3600" b="1" u="sng" kern="12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            </a:t>
            </a:r>
            <a:r>
              <a:rPr kumimoji="1" lang="zh-CN" altLang="en-US" sz="36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的例子来论证</a:t>
            </a:r>
            <a:r>
              <a:rPr kumimoji="1" lang="zh-CN" altLang="en-US" sz="3600" b="1" u="sng" kern="12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                     </a:t>
            </a:r>
            <a:r>
              <a:rPr kumimoji="1" lang="zh-CN" altLang="en-US" sz="36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，是从</a:t>
            </a:r>
            <a:r>
              <a:rPr kumimoji="1" lang="zh-CN" altLang="en-US" sz="3600" b="1" u="sng" kern="12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     </a:t>
            </a:r>
            <a:r>
              <a:rPr kumimoji="1" lang="zh-CN" altLang="en-US" sz="36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（角度）论证的。属于</a:t>
            </a:r>
            <a:r>
              <a:rPr kumimoji="1" lang="zh-CN" altLang="en-US" sz="3600" b="1" u="sng" kern="12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        </a:t>
            </a:r>
            <a:r>
              <a:rPr kumimoji="1" lang="zh-CN" altLang="en-US" sz="36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论据，所用的论证方法是</a:t>
            </a:r>
            <a:r>
              <a:rPr kumimoji="1" lang="zh-CN" altLang="en-US" sz="3600" b="1" u="sng" kern="12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               </a:t>
            </a:r>
            <a:r>
              <a:rPr kumimoji="1" lang="zh-CN" altLang="en-US" sz="36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。</a:t>
            </a:r>
            <a:endParaRPr kumimoji="1" lang="zh-CN" altLang="en-US" sz="3600" b="1" kern="12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235" name="Text Box 19"/>
          <p:cNvSpPr txBox="1">
            <a:spLocks noChangeArrowheads="1"/>
          </p:cNvSpPr>
          <p:nvPr/>
        </p:nvSpPr>
        <p:spPr bwMode="auto">
          <a:xfrm>
            <a:off x="2411760" y="1052736"/>
            <a:ext cx="2376487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百丈禅师</a:t>
            </a:r>
            <a:endParaRPr kumimoji="1" lang="zh-CN" altLang="en-US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9236" name="Text Box 20"/>
          <p:cNvSpPr txBox="1">
            <a:spLocks noChangeArrowheads="1"/>
          </p:cNvSpPr>
          <p:nvPr/>
        </p:nvSpPr>
        <p:spPr bwMode="auto">
          <a:xfrm>
            <a:off x="683568" y="1628800"/>
            <a:ext cx="293687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有业的重要性</a:t>
            </a:r>
            <a:endParaRPr kumimoji="1" lang="zh-CN" altLang="en-US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9237" name="Text Box 21"/>
          <p:cNvSpPr txBox="1">
            <a:spLocks noChangeArrowheads="1"/>
          </p:cNvSpPr>
          <p:nvPr/>
        </p:nvSpPr>
        <p:spPr bwMode="auto">
          <a:xfrm>
            <a:off x="4932040" y="1772816"/>
            <a:ext cx="158432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正面</a:t>
            </a:r>
            <a:endParaRPr kumimoji="1" lang="zh-CN" altLang="en-US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9238" name="Text Box 22"/>
          <p:cNvSpPr txBox="1">
            <a:spLocks noChangeArrowheads="1"/>
          </p:cNvSpPr>
          <p:nvPr/>
        </p:nvSpPr>
        <p:spPr bwMode="auto">
          <a:xfrm>
            <a:off x="2051720" y="2276872"/>
            <a:ext cx="15113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事实</a:t>
            </a:r>
            <a:endParaRPr kumimoji="1" lang="zh-CN" altLang="en-US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9239" name="Text Box 23"/>
          <p:cNvSpPr txBox="1">
            <a:spLocks noChangeArrowheads="1"/>
          </p:cNvSpPr>
          <p:nvPr/>
        </p:nvSpPr>
        <p:spPr bwMode="auto">
          <a:xfrm>
            <a:off x="827584" y="2852936"/>
            <a:ext cx="287972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举例论证</a:t>
            </a:r>
            <a:endParaRPr kumimoji="1" lang="zh-CN" altLang="en-US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9242" name="Text Box 26"/>
          <p:cNvSpPr txBox="1">
            <a:spLocks noChangeArrowheads="1"/>
          </p:cNvSpPr>
          <p:nvPr/>
        </p:nvSpPr>
        <p:spPr bwMode="auto">
          <a:xfrm>
            <a:off x="539750" y="3644900"/>
            <a:ext cx="7272338" cy="1190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那么，</a:t>
            </a:r>
            <a:r>
              <a:rPr kumimoji="1" lang="en-US" altLang="zh-CN" sz="3600" b="1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</a:t>
            </a:r>
            <a:r>
              <a:rPr kumimoji="1" lang="zh-CN" altLang="en-US" sz="3600" b="1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、</a:t>
            </a:r>
            <a:r>
              <a:rPr kumimoji="1" lang="en-US" altLang="zh-CN" sz="3600" b="1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4</a:t>
            </a:r>
            <a:r>
              <a:rPr kumimoji="1" lang="zh-CN" altLang="en-US" sz="3600" b="1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两段之间又进行了什么论证呢？</a:t>
            </a:r>
            <a:endParaRPr kumimoji="1" lang="zh-CN" altLang="en-US" sz="3600" b="1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45" name="Text Box 29"/>
          <p:cNvSpPr txBox="1">
            <a:spLocks noChangeArrowheads="1"/>
          </p:cNvSpPr>
          <p:nvPr/>
        </p:nvSpPr>
        <p:spPr bwMode="auto">
          <a:xfrm>
            <a:off x="2555875" y="4365625"/>
            <a:ext cx="424815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对比论证</a:t>
            </a:r>
            <a:endParaRPr kumimoji="1" lang="zh-CN" altLang="en-US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4" grpId="0"/>
      <p:bldP spid="9235" grpId="0"/>
      <p:bldP spid="9236" grpId="0"/>
      <p:bldP spid="9237" grpId="0"/>
      <p:bldP spid="9238" grpId="0"/>
      <p:bldP spid="9239" grpId="0"/>
      <p:bldP spid="924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468313" y="404813"/>
            <a:ext cx="8229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hlink"/>
              </a:buClr>
              <a:buSzPct val="70000"/>
            </a:pPr>
            <a:r>
              <a:rPr kumimoji="1" lang="zh-CN" altLang="en-US" sz="40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华文新魏" panose="02010800040101010101" charset="-122"/>
              </a:rPr>
              <a:t>有业之必要：</a:t>
            </a:r>
            <a:endParaRPr kumimoji="1" lang="zh-CN" altLang="en-US" sz="4000" b="1"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  <a:ea typeface="华文新魏" panose="02010800040101010101" charset="-122"/>
            </a:endParaRPr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4716463" y="4937125"/>
            <a:ext cx="4679950" cy="1163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tx2"/>
              </a:buClr>
            </a:pPr>
            <a:r>
              <a:rPr lang="zh-CN" altLang="en-US" sz="3200" b="1">
                <a:solidFill>
                  <a:srgbClr val="FF0066"/>
                </a:solidFill>
                <a:latin typeface="Arial" panose="020B0604020202020204" pitchFamily="34" charset="0"/>
              </a:rPr>
              <a:t>用百丈禅师</a:t>
            </a:r>
            <a:r>
              <a:rPr lang="zh-CN" altLang="en-US" sz="3200" b="1">
                <a:solidFill>
                  <a:srgbClr val="FF0066"/>
                </a:solidFill>
              </a:rPr>
              <a:t>进行举例论证</a:t>
            </a:r>
            <a:endParaRPr lang="zh-CN" altLang="en-US" sz="3200" b="1">
              <a:solidFill>
                <a:srgbClr val="FF0066"/>
              </a:solidFill>
            </a:endParaRPr>
          </a:p>
          <a:p>
            <a:pPr>
              <a:spcBef>
                <a:spcPct val="20000"/>
              </a:spcBef>
              <a:buClr>
                <a:schemeClr val="tx2"/>
              </a:buClr>
            </a:pPr>
            <a:endParaRPr lang="zh-CN" altLang="en-US" sz="3200" b="1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54279" name="Text Box 7"/>
          <p:cNvSpPr txBox="1">
            <a:spLocks noChangeArrowheads="1"/>
          </p:cNvSpPr>
          <p:nvPr/>
        </p:nvSpPr>
        <p:spPr bwMode="auto">
          <a:xfrm>
            <a:off x="468313" y="1989138"/>
            <a:ext cx="77755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tx2"/>
              </a:buClr>
            </a:pP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</a:rPr>
              <a:t>先谈有业的原因</a:t>
            </a:r>
            <a:r>
              <a:rPr lang="zh-CN" altLang="en-US" sz="3200" b="1">
                <a:solidFill>
                  <a:srgbClr val="FF0066"/>
                </a:solidFill>
                <a:latin typeface="Arial" panose="020B0604020202020204" pitchFamily="34" charset="0"/>
              </a:rPr>
              <a:t>：有业是敬业的基础</a:t>
            </a:r>
            <a:endParaRPr lang="zh-CN" altLang="en-US" sz="3200" b="1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54280" name="Text Box 8"/>
          <p:cNvSpPr txBox="1">
            <a:spLocks noChangeArrowheads="1"/>
          </p:cNvSpPr>
          <p:nvPr/>
        </p:nvSpPr>
        <p:spPr bwMode="auto">
          <a:xfrm>
            <a:off x="476250" y="3357563"/>
            <a:ext cx="30162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tx2"/>
              </a:buClr>
            </a:pP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</a:rPr>
              <a:t>无业的害处</a:t>
            </a:r>
            <a:endParaRPr lang="zh-CN" altLang="en-US" sz="32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54281" name="Text Box 9"/>
          <p:cNvSpPr txBox="1">
            <a:spLocks noChangeArrowheads="1"/>
          </p:cNvSpPr>
          <p:nvPr/>
        </p:nvSpPr>
        <p:spPr bwMode="auto">
          <a:xfrm>
            <a:off x="3687763" y="285908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4282" name="Text Box 10"/>
          <p:cNvSpPr txBox="1">
            <a:spLocks noChangeArrowheads="1"/>
          </p:cNvSpPr>
          <p:nvPr/>
        </p:nvSpPr>
        <p:spPr bwMode="auto">
          <a:xfrm>
            <a:off x="4859338" y="3213100"/>
            <a:ext cx="31083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0066"/>
                </a:solidFill>
                <a:latin typeface="Arial" panose="020B0604020202020204" pitchFamily="34" charset="0"/>
              </a:rPr>
              <a:t>用孔子的例子进行道理论证</a:t>
            </a:r>
            <a:endParaRPr lang="zh-CN" altLang="en-US" sz="3200" b="1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54283" name="Text Box 11"/>
          <p:cNvSpPr txBox="1">
            <a:spLocks noChangeArrowheads="1"/>
          </p:cNvSpPr>
          <p:nvPr/>
        </p:nvSpPr>
        <p:spPr bwMode="auto">
          <a:xfrm>
            <a:off x="2843213" y="3376613"/>
            <a:ext cx="18161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tx2"/>
              </a:buClr>
            </a:pPr>
            <a:r>
              <a:rPr lang="zh-CN" altLang="en-US" sz="3200" b="1">
                <a:solidFill>
                  <a:schemeClr val="tx2"/>
                </a:solidFill>
                <a:latin typeface="Arial" panose="020B0604020202020204" pitchFamily="34" charset="0"/>
              </a:rPr>
              <a:t>反面论证</a:t>
            </a:r>
            <a:endParaRPr lang="zh-CN" altLang="en-US" sz="3200" b="1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54284" name="Text Box 12"/>
          <p:cNvSpPr txBox="1">
            <a:spLocks noChangeArrowheads="1"/>
          </p:cNvSpPr>
          <p:nvPr/>
        </p:nvSpPr>
        <p:spPr bwMode="auto">
          <a:xfrm>
            <a:off x="619125" y="4868863"/>
            <a:ext cx="251301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tx2"/>
              </a:buClr>
            </a:pP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</a:rPr>
              <a:t>有业的重要</a:t>
            </a:r>
            <a:endParaRPr lang="zh-CN" altLang="en-US" sz="32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54285" name="Text Box 13"/>
          <p:cNvSpPr txBox="1">
            <a:spLocks noChangeArrowheads="1"/>
          </p:cNvSpPr>
          <p:nvPr/>
        </p:nvSpPr>
        <p:spPr bwMode="auto">
          <a:xfrm>
            <a:off x="2843213" y="4868863"/>
            <a:ext cx="18161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tx2"/>
              </a:buClr>
            </a:pPr>
            <a:r>
              <a:rPr lang="zh-CN" altLang="en-US" sz="3200" b="1">
                <a:solidFill>
                  <a:schemeClr val="tx2"/>
                </a:solidFill>
                <a:latin typeface="Arial" panose="020B0604020202020204" pitchFamily="34" charset="0"/>
              </a:rPr>
              <a:t>正面论证</a:t>
            </a:r>
            <a:endParaRPr lang="zh-CN" altLang="en-US" sz="3200" b="1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54286" name="WordArt 14"/>
          <p:cNvSpPr>
            <a:spLocks noChangeArrowheads="1" noChangeShapeType="1" noTextEdit="1"/>
          </p:cNvSpPr>
          <p:nvPr/>
        </p:nvSpPr>
        <p:spPr bwMode="auto">
          <a:xfrm>
            <a:off x="539750" y="5805488"/>
            <a:ext cx="7248525" cy="7000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b="1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能否为</a:t>
            </a:r>
            <a:r>
              <a:rPr lang="en-US" altLang="zh-CN" sz="3600" b="1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"</a:t>
            </a:r>
            <a:r>
              <a:rPr lang="zh-CN" altLang="en-US" sz="3600" b="1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有业之必要</a:t>
            </a:r>
            <a:r>
              <a:rPr lang="en-US" altLang="zh-CN" sz="3600" b="1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"</a:t>
            </a:r>
            <a:r>
              <a:rPr lang="zh-CN" altLang="en-US" sz="3600" b="1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列举几条理由</a:t>
            </a:r>
            <a:r>
              <a:rPr lang="en-US" altLang="zh-CN" sz="3600" b="1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  <a:endParaRPr lang="zh-CN" altLang="en-US" sz="3600" b="1" kern="10">
              <a:ln w="9525">
                <a:rou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4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4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54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54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4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4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 build="p"/>
      <p:bldP spid="54277" grpId="0"/>
      <p:bldP spid="54279" grpId="0"/>
      <p:bldP spid="54280" grpId="0"/>
      <p:bldP spid="54282" grpId="0"/>
      <p:bldP spid="54283" grpId="0"/>
      <p:bldP spid="54284" grpId="0"/>
      <p:bldP spid="54285" grpId="0"/>
      <p:bldP spid="5428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683568" y="836712"/>
            <a:ext cx="7921005" cy="17399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000066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朗读第五自然段，说说作者得出一个什么结论？作者认为，“有业”有何重要？</a:t>
            </a:r>
            <a:endParaRPr kumimoji="1" lang="zh-CN" altLang="en-US" sz="3600" b="1" kern="1200" dirty="0">
              <a:solidFill>
                <a:srgbClr val="000066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900113" y="2781300"/>
            <a:ext cx="8243887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结论是：“百行业为先，万恶懒为首”。</a:t>
            </a:r>
            <a:endParaRPr kumimoji="1" lang="zh-CN" altLang="en-US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971550" y="3716338"/>
            <a:ext cx="669607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重要性：“有业”是做人之本。</a:t>
            </a:r>
            <a:endParaRPr kumimoji="1" lang="zh-CN" altLang="en-US" sz="36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6" grpId="0"/>
      <p:bldP spid="5632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0" y="908720"/>
            <a:ext cx="9144000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/>
              <a:t> </a:t>
            </a:r>
            <a:r>
              <a:rPr lang="zh-CN" altLang="en-US" sz="3600" b="1" dirty="0"/>
              <a:t>你能再为“有业之必要”再列举几条理由吗？</a:t>
            </a:r>
            <a:endParaRPr lang="zh-CN" altLang="en-US" sz="3600" b="1" dirty="0"/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503238" y="2276475"/>
            <a:ext cx="7561262" cy="762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4400"/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71438" y="2205038"/>
            <a:ext cx="9072562" cy="2043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、经济上独立，人格上自尊，不需要依赖别人；</a:t>
            </a: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、身心有所安顿，不至于无所事事，闲得无聊；</a:t>
            </a: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、锻炼意志和品性、增强能力和才干的</a:t>
            </a:r>
            <a:r>
              <a:rPr lang="en-US" altLang="zh-CN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303213" y="115888"/>
            <a:ext cx="18415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zh-CN" altLang="zh-CN" sz="2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9157" name="WordArt 5" descr="白色大理石"/>
          <p:cNvSpPr>
            <a:spLocks noChangeArrowheads="1" noChangeShapeType="1" noTextEdit="1"/>
          </p:cNvSpPr>
          <p:nvPr/>
        </p:nvSpPr>
        <p:spPr bwMode="auto">
          <a:xfrm>
            <a:off x="468313" y="0"/>
            <a:ext cx="1866900" cy="717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0">
                <a:ln w="9525">
                  <a:round/>
                </a:ln>
                <a:blipFill dpi="0" rotWithShape="0">
                  <a:blip r:embed="rId1"/>
                  <a:srcRect/>
                  <a:tile tx="0" ty="0" sx="100000" sy="100000" flip="none" algn="tl"/>
                </a:blip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研读课文</a:t>
            </a:r>
            <a:endParaRPr kumimoji="1" lang="zh-CN" altLang="en-US" sz="3600" b="1" kern="10">
              <a:ln w="9525">
                <a:round/>
              </a:ln>
              <a:blipFill dpi="0" rotWithShape="0">
                <a:blip r:embed="rId1"/>
                <a:srcRect/>
                <a:tile tx="0" ty="0" sx="100000" sy="100000" flip="none" algn="tl"/>
              </a:blipFill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231775" y="785813"/>
            <a:ext cx="8661400" cy="14319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二、阅读第</a:t>
            </a:r>
            <a:r>
              <a:rPr kumimoji="1" lang="en-US" altLang="zh-CN" sz="3200" b="1" kern="1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6</a:t>
            </a:r>
            <a:r>
              <a:rPr kumimoji="1" lang="zh-CN" altLang="en-US" sz="3200" b="1" kern="1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</a:t>
            </a:r>
            <a:r>
              <a:rPr kumimoji="1" lang="en-US" altLang="zh-CN" sz="3200" b="1" kern="1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7</a:t>
            </a:r>
            <a:r>
              <a:rPr kumimoji="1" lang="zh-CN" altLang="en-US" sz="3200" b="1" kern="1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自然段，思考、讨论问题：</a:t>
            </a:r>
            <a:endParaRPr kumimoji="1" lang="zh-CN" altLang="en-US" sz="3200" b="1" kern="12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200" b="1" kern="1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1" lang="zh-CN" altLang="en-US" sz="3200" b="1" kern="12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、选文作者的观点是什么？</a:t>
            </a:r>
            <a:endParaRPr kumimoji="1" lang="zh-CN" altLang="en-US" sz="3200" b="1" kern="12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2400" b="1" kern="1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9159" name="Text Box 7"/>
          <p:cNvSpPr txBox="1">
            <a:spLocks noChangeArrowheads="1"/>
          </p:cNvSpPr>
          <p:nvPr/>
        </p:nvSpPr>
        <p:spPr bwMode="auto">
          <a:xfrm>
            <a:off x="5867400" y="1255713"/>
            <a:ext cx="2478088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我们要敬业</a:t>
            </a:r>
            <a:endParaRPr kumimoji="1" lang="zh-CN" altLang="en-US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49167" name="Text Box 15"/>
          <p:cNvSpPr txBox="1">
            <a:spLocks noChangeArrowheads="1"/>
          </p:cNvSpPr>
          <p:nvPr/>
        </p:nvSpPr>
        <p:spPr bwMode="auto">
          <a:xfrm>
            <a:off x="257986" y="2217738"/>
            <a:ext cx="763270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2800" b="1" kern="1200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r>
              <a:rPr kumimoji="1" lang="zh-CN" altLang="en-US" sz="2800" b="1" kern="1200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、请简述作者的论证过程。</a:t>
            </a:r>
            <a:endParaRPr kumimoji="1" lang="zh-CN" altLang="en-US" sz="2800" b="1" kern="1200" dirty="0">
              <a:solidFill>
                <a:srgbClr val="000066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9168" name="Rectangle 16"/>
          <p:cNvSpPr>
            <a:spLocks noChangeArrowheads="1"/>
          </p:cNvSpPr>
          <p:nvPr/>
        </p:nvSpPr>
        <p:spPr bwMode="auto">
          <a:xfrm>
            <a:off x="900113" y="3213100"/>
            <a:ext cx="6192837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①</a:t>
            </a: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什么是“敬”</a:t>
            </a:r>
            <a:endParaRPr kumimoji="1" lang="zh-CN" altLang="en-US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49169" name="Rectangle 17"/>
          <p:cNvSpPr>
            <a:spLocks noChangeArrowheads="1"/>
          </p:cNvSpPr>
          <p:nvPr/>
        </p:nvSpPr>
        <p:spPr bwMode="auto">
          <a:xfrm>
            <a:off x="900113" y="3860800"/>
            <a:ext cx="7056437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②</a:t>
            </a: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为什么该“敬” </a:t>
            </a:r>
            <a:endParaRPr kumimoji="1" lang="zh-CN" altLang="en-US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49170" name="Rectangle 18"/>
          <p:cNvSpPr>
            <a:spLocks noChangeArrowheads="1"/>
          </p:cNvSpPr>
          <p:nvPr/>
        </p:nvSpPr>
        <p:spPr bwMode="auto">
          <a:xfrm>
            <a:off x="900113" y="4437063"/>
            <a:ext cx="6624637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③</a:t>
            </a: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怎样才能做到敬业</a:t>
            </a: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kumimoji="1" lang="zh-CN" altLang="en-US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49171" name="AutoShape 19"/>
          <p:cNvSpPr/>
          <p:nvPr/>
        </p:nvSpPr>
        <p:spPr bwMode="auto">
          <a:xfrm>
            <a:off x="7451725" y="3141663"/>
            <a:ext cx="360363" cy="2735262"/>
          </a:xfrm>
          <a:prstGeom prst="rightBrace">
            <a:avLst>
              <a:gd name="adj1" fmla="val 63252"/>
              <a:gd name="adj2" fmla="val 50000"/>
            </a:avLst>
          </a:prstGeom>
          <a:noFill/>
          <a:ln w="2857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2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7976156" y="3317851"/>
            <a:ext cx="738664" cy="236859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我们要敬业</a:t>
            </a:r>
            <a:endParaRPr kumimoji="1" lang="zh-CN" altLang="en-US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9" grpId="0"/>
      <p:bldP spid="49167" grpId="0"/>
      <p:bldP spid="49168" grpId="0"/>
      <p:bldP spid="49169" grpId="0"/>
      <p:bldP spid="49170" grpId="0"/>
      <p:bldP spid="49171" grpId="0" animBg="1"/>
      <p:bldP spid="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467544" y="260350"/>
            <a:ext cx="8676457" cy="1190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000066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朱熹对“敬”是如何解释的，采用了何种论据和论证方法？</a:t>
            </a:r>
            <a:endParaRPr kumimoji="1" lang="zh-CN" altLang="en-US" sz="3600" b="1" kern="1200" dirty="0">
              <a:solidFill>
                <a:srgbClr val="000066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1043608" y="1412776"/>
            <a:ext cx="7201297" cy="20313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“</a:t>
            </a: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主无一适便是敬”就是专心致志，心无旁骛。</a:t>
            </a:r>
            <a:endParaRPr kumimoji="1" lang="en-US" altLang="zh-CN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采用了</a:t>
            </a:r>
            <a:r>
              <a:rPr kumimoji="1" lang="zh-CN" altLang="en-US" sz="3600" b="1" kern="1200" dirty="0">
                <a:latin typeface="楷体_GB2312" pitchFamily="49" charset="-122"/>
                <a:ea typeface="楷体_GB2312" pitchFamily="49" charset="-122"/>
                <a:cs typeface="+mn-cs"/>
              </a:rPr>
              <a:t>道理论据和道理论证。</a:t>
            </a:r>
            <a:endParaRPr kumimoji="1" lang="zh-CN" altLang="en-US" sz="3600" b="1" kern="1200" dirty="0"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/>
          <p:cNvSpPr txBox="1">
            <a:spLocks noChangeArrowheads="1"/>
          </p:cNvSpPr>
          <p:nvPr/>
        </p:nvSpPr>
        <p:spPr bwMode="auto">
          <a:xfrm>
            <a:off x="826840" y="1556792"/>
            <a:ext cx="7705725" cy="1190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000066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作者在论述为何该敬业时，采用了何种论据和论证方法？</a:t>
            </a:r>
            <a:endParaRPr kumimoji="1" lang="zh-CN" altLang="en-US" sz="3600" b="1" kern="1200" dirty="0">
              <a:solidFill>
                <a:srgbClr val="000066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" name="Text Box 9"/>
          <p:cNvSpPr txBox="1">
            <a:spLocks noChangeArrowheads="1"/>
          </p:cNvSpPr>
          <p:nvPr/>
        </p:nvSpPr>
        <p:spPr bwMode="auto">
          <a:xfrm>
            <a:off x="323528" y="2709317"/>
            <a:ext cx="8388424" cy="17399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作者以当大总统和拉黄包车为例，说明在职业的神圣性质上，并无高下之别。这属于</a:t>
            </a:r>
            <a:r>
              <a:rPr kumimoji="1" lang="zh-CN" altLang="en-US" sz="3600" b="1" kern="1200" dirty="0">
                <a:latin typeface="楷体_GB2312" pitchFamily="49" charset="-122"/>
                <a:ea typeface="楷体_GB2312" pitchFamily="49" charset="-122"/>
                <a:cs typeface="+mn-cs"/>
              </a:rPr>
              <a:t>事实论据，举例论证。</a:t>
            </a:r>
            <a:endParaRPr kumimoji="1" lang="zh-CN" altLang="en-US" sz="3600" b="1" kern="1200" dirty="0"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755650" y="260350"/>
            <a:ext cx="838835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第</a:t>
            </a:r>
            <a:r>
              <a:rPr kumimoji="1" lang="en-US" altLang="zh-CN" sz="3600" b="1" kern="1200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7</a:t>
            </a:r>
            <a:r>
              <a:rPr kumimoji="1" lang="zh-CN" altLang="en-US" sz="3600" b="1" kern="1200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自然段中，作者说如何敬业到圆满？</a:t>
            </a:r>
            <a:endParaRPr kumimoji="1" lang="zh-CN" altLang="en-US" sz="3600" b="1" kern="1200" dirty="0">
              <a:solidFill>
                <a:srgbClr val="000066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0" y="981075"/>
            <a:ext cx="9144000" cy="1190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“</a:t>
            </a: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唯一的秘诀就是忠实，忠实从心理上发出来的便是敬”。</a:t>
            </a:r>
            <a:endParaRPr kumimoji="1" lang="zh-CN" altLang="en-US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0" y="2205038"/>
            <a:ext cx="8893175" cy="1190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000066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为了说明这个问题，作者用了哪些论据和论证方法？</a:t>
            </a:r>
            <a:endParaRPr kumimoji="1" lang="zh-CN" altLang="en-US" sz="3600" b="1" kern="1200" dirty="0">
              <a:solidFill>
                <a:srgbClr val="000066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7352" name="Text Box 8"/>
          <p:cNvSpPr txBox="1">
            <a:spLocks noChangeArrowheads="1"/>
          </p:cNvSpPr>
          <p:nvPr/>
        </p:nvSpPr>
        <p:spPr bwMode="auto">
          <a:xfrm>
            <a:off x="0" y="3573463"/>
            <a:ext cx="8676456" cy="25533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kern="12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引用了庄子、孔子、曾文正公的名言（</a:t>
            </a:r>
            <a:r>
              <a:rPr kumimoji="1" lang="zh-CN" altLang="en-US" sz="3200" kern="1200" dirty="0">
                <a:latin typeface="黑体" panose="02010609060101010101" pitchFamily="49" charset="-122"/>
                <a:ea typeface="黑体" panose="02010609060101010101" pitchFamily="49" charset="-122"/>
              </a:rPr>
              <a:t>道理论据，道理论证</a:t>
            </a:r>
            <a:r>
              <a:rPr kumimoji="1" lang="zh-CN" altLang="en-US" sz="3200" kern="12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），又通过木匠与政治家，挑粪工人与军人的比较</a:t>
            </a:r>
            <a:r>
              <a:rPr kumimoji="1" lang="zh-CN" altLang="en-US" sz="32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kumimoji="1"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事实论据，举例论证</a:t>
            </a:r>
            <a:r>
              <a:rPr kumimoji="1" lang="en-US" altLang="zh-CN" sz="3200" kern="12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kumimoji="1" lang="zh-CN" altLang="en-US" sz="3200" kern="12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，去强调“敬业主义，于人生最为必要，又于人生最为有利。”</a:t>
            </a:r>
            <a:endParaRPr kumimoji="1" lang="zh-CN" altLang="en-US" sz="3200" kern="1200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0" grpId="0"/>
      <p:bldP spid="57351" grpId="0"/>
      <p:bldP spid="57352" grpId="0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468313" y="981075"/>
            <a:ext cx="8207375" cy="641350"/>
          </a:xfrm>
          <a:prstGeom prst="rect">
            <a:avLst/>
          </a:prstGeom>
          <a:solidFill>
            <a:srgbClr val="FF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latin typeface="Times New Roman" panose="02020603050405020304" pitchFamily="18" charset="0"/>
                <a:ea typeface="华文新魏" panose="02010800040101010101" charset="-122"/>
              </a:rPr>
              <a:t>作者是怎样论述“敬业”的必要性的？</a:t>
            </a:r>
            <a:endParaRPr kumimoji="1" lang="zh-CN" altLang="en-US" sz="3600" b="1">
              <a:latin typeface="Times New Roman" panose="02020603050405020304" pitchFamily="18" charset="0"/>
              <a:ea typeface="华文新魏" panose="02010800040101010101" charset="-122"/>
            </a:endParaRP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468313" y="2205038"/>
            <a:ext cx="37449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1、什么叫敬业？</a:t>
            </a:r>
            <a:endParaRPr kumimoji="1" lang="zh-CN" altLang="en-US" sz="3600" b="1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468313" y="3284538"/>
            <a:ext cx="4464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2、为什么要敬业？</a:t>
            </a:r>
            <a:endParaRPr kumimoji="1" lang="zh-CN" altLang="en-US" sz="3600" b="1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250825" y="4652963"/>
            <a:ext cx="50419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3、怎样才能做到敬业？</a:t>
            </a:r>
            <a:endParaRPr kumimoji="1" lang="zh-CN" altLang="en-US" sz="3600" b="1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4572000" y="2224088"/>
            <a:ext cx="41132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引用朱子的话做理论论据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5075238" y="3284538"/>
            <a:ext cx="36734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列举两个地位悬殊的职业作事实论据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5148263" y="4724400"/>
            <a:ext cx="3692525" cy="181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引用</a:t>
            </a:r>
            <a:r>
              <a:rPr lang="en-US" altLang="zh-CN" sz="2800" b="1" dirty="0">
                <a:solidFill>
                  <a:srgbClr val="FF0000"/>
                </a:solidFill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</a:rPr>
              <a:t>庄子</a:t>
            </a:r>
            <a:r>
              <a:rPr lang="en-US" altLang="zh-CN" sz="2800" b="1" dirty="0">
                <a:solidFill>
                  <a:srgbClr val="FF0000"/>
                </a:solidFill>
              </a:rPr>
              <a:t>》</a:t>
            </a:r>
            <a:r>
              <a:rPr lang="zh-CN" altLang="en-US" sz="2800" b="1" dirty="0">
                <a:solidFill>
                  <a:srgbClr val="FF0000"/>
                </a:solidFill>
              </a:rPr>
              <a:t>、曾文正、孔子的论述做理论论据。道理论证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r>
              <a:rPr lang="zh-CN" altLang="en-US" sz="2800" b="1" dirty="0">
                <a:solidFill>
                  <a:srgbClr val="FF0000"/>
                </a:solidFill>
              </a:rPr>
              <a:t>举例论证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utoUpdateAnimBg="0"/>
      <p:bldP spid="9221" grpId="0" autoUpdateAnimBg="0"/>
      <p:bldP spid="9222" grpId="0" autoUpdateAnimBg="0"/>
      <p:bldP spid="9223" grpId="0"/>
      <p:bldP spid="9224" grpId="0"/>
      <p:bldP spid="9225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381000" y="1295400"/>
            <a:ext cx="7391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1" lang="zh-CN" altLang="en-US" sz="2400">
              <a:latin typeface="Times New Roman" panose="02020603050405020304" pitchFamily="18" charset="0"/>
            </a:endParaRP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457200" y="1066800"/>
            <a:ext cx="8435975" cy="701675"/>
          </a:xfrm>
          <a:prstGeom prst="rect">
            <a:avLst/>
          </a:prstGeom>
          <a:noFill/>
          <a:ln w="28575">
            <a:solidFill>
              <a:schemeClr val="tx1"/>
            </a:solidFill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>
                <a:latin typeface="Times New Roman" panose="02020603050405020304" pitchFamily="18" charset="0"/>
                <a:ea typeface="华文中宋" panose="02010600040101010101" pitchFamily="2" charset="-122"/>
              </a:rPr>
              <a:t>作者是怎样论述“乐业”的？</a:t>
            </a:r>
            <a:endParaRPr kumimoji="1" lang="zh-CN" altLang="en-US" sz="4000" b="1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1835150" y="2133600"/>
            <a:ext cx="67754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400" b="1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1、</a:t>
            </a:r>
            <a:r>
              <a:rPr kumimoji="1" lang="zh-CN" altLang="en-US" sz="4400" b="1">
                <a:solidFill>
                  <a:srgbClr val="0033CC"/>
                </a:solidFill>
                <a:latin typeface="Times New Roman" panose="02020603050405020304"/>
                <a:ea typeface="隶书" panose="02010509060101010101" pitchFamily="49" charset="-122"/>
              </a:rPr>
              <a:t>“</a:t>
            </a:r>
            <a:r>
              <a:rPr kumimoji="1" lang="zh-CN" altLang="en-US" sz="4400" b="1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从劳苦中找出快乐来</a:t>
            </a:r>
            <a:r>
              <a:rPr kumimoji="1" lang="zh-CN" altLang="en-US" sz="4400" b="1">
                <a:solidFill>
                  <a:srgbClr val="0033CC"/>
                </a:solidFill>
                <a:latin typeface="Times New Roman" panose="02020603050405020304"/>
                <a:ea typeface="隶书" panose="02010509060101010101" pitchFamily="49" charset="-122"/>
              </a:rPr>
              <a:t>”</a:t>
            </a:r>
            <a:endParaRPr kumimoji="1" lang="zh-CN" altLang="en-US" sz="4400" b="1">
              <a:solidFill>
                <a:srgbClr val="0033CC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246" name="Line 6"/>
          <p:cNvSpPr>
            <a:spLocks noChangeShapeType="1"/>
          </p:cNvSpPr>
          <p:nvPr/>
        </p:nvSpPr>
        <p:spPr bwMode="auto">
          <a:xfrm>
            <a:off x="3581400" y="3200400"/>
            <a:ext cx="1676400" cy="0"/>
          </a:xfrm>
          <a:prstGeom prst="line">
            <a:avLst/>
          </a:prstGeom>
          <a:noFill/>
          <a:ln w="152400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5435600" y="2636838"/>
            <a:ext cx="18288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乐</a:t>
            </a:r>
            <a:endParaRPr kumimoji="1" lang="zh-CN" altLang="en-US" sz="60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1981200" y="4191000"/>
            <a:ext cx="6781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400" b="1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2、</a:t>
            </a:r>
            <a:r>
              <a:rPr kumimoji="1" lang="zh-CN" altLang="en-US" sz="4400" b="1">
                <a:solidFill>
                  <a:srgbClr val="0033CC"/>
                </a:solidFill>
                <a:latin typeface="Times New Roman" panose="02020603050405020304"/>
                <a:ea typeface="隶书" panose="02010509060101010101" pitchFamily="49" charset="-122"/>
              </a:rPr>
              <a:t>“</a:t>
            </a:r>
            <a:r>
              <a:rPr kumimoji="1" lang="zh-CN" altLang="en-US" sz="4400" b="1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凡职业都是有趣味的</a:t>
            </a:r>
            <a:r>
              <a:rPr kumimoji="1" lang="zh-CN" altLang="en-US" sz="4400" b="1">
                <a:solidFill>
                  <a:srgbClr val="0033CC"/>
                </a:solidFill>
                <a:latin typeface="Times New Roman" panose="02020603050405020304"/>
                <a:ea typeface="隶书" panose="02010509060101010101" pitchFamily="49" charset="-122"/>
              </a:rPr>
              <a:t>”</a:t>
            </a:r>
            <a:endParaRPr kumimoji="1" lang="zh-CN" altLang="en-US" sz="4400" b="1">
              <a:solidFill>
                <a:srgbClr val="0033CC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1116013" y="5084763"/>
            <a:ext cx="16129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身入其中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2843213" y="5084763"/>
            <a:ext cx="16129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奋斗前去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4427538" y="5084763"/>
            <a:ext cx="16129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比较骈进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6156325" y="5099050"/>
            <a:ext cx="161290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专心一业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0254" name="WordArt 14"/>
          <p:cNvSpPr>
            <a:spLocks noChangeArrowheads="1" noChangeShapeType="1" noTextEdit="1"/>
          </p:cNvSpPr>
          <p:nvPr/>
        </p:nvSpPr>
        <p:spPr bwMode="auto">
          <a:xfrm>
            <a:off x="539750" y="5805488"/>
            <a:ext cx="7248525" cy="7000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b="1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能否为</a:t>
            </a:r>
            <a:r>
              <a:rPr lang="en-US" altLang="zh-CN" sz="3600" b="1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"</a:t>
            </a:r>
            <a:r>
              <a:rPr lang="zh-CN" altLang="en-US" sz="3600" b="1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凡职业都是有趣味的</a:t>
            </a:r>
            <a:r>
              <a:rPr lang="en-US" altLang="zh-CN" sz="3600" b="1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"</a:t>
            </a:r>
            <a:r>
              <a:rPr lang="zh-CN" altLang="en-US" sz="3600" b="1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提供几个例子</a:t>
            </a:r>
            <a:r>
              <a:rPr lang="en-US" altLang="zh-CN" sz="3600" b="1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  <a:endParaRPr lang="zh-CN" altLang="en-US" sz="3600" b="1" kern="10">
              <a:ln w="9525">
                <a:rou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nimBg="1"/>
      <p:bldP spid="10245" grpId="0" autoUpdateAnimBg="0"/>
      <p:bldP spid="10246" grpId="0" animBg="1"/>
      <p:bldP spid="10247" grpId="0" autoUpdateAnimBg="0"/>
      <p:bldP spid="10249" grpId="0" autoUpdateAnimBg="0"/>
      <p:bldP spid="10250" grpId="0"/>
      <p:bldP spid="10251" grpId="0"/>
      <p:bldP spid="10252" grpId="0"/>
      <p:bldP spid="10253" grpId="0" bldLvl="0" animBg="1"/>
      <p:bldP spid="1025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4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44475" y="1052195"/>
            <a:ext cx="8655050" cy="5327650"/>
          </a:xfrm>
        </p:spPr>
        <p:txBody>
          <a:bodyPr/>
          <a:lstStyle/>
          <a:p>
            <a:pPr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zh-CN" altLang="en-US" sz="2800" b="1" dirty="0"/>
              <a:t>           </a:t>
            </a:r>
            <a:r>
              <a:rPr lang="zh-CN" altLang="en-US" b="1" dirty="0">
                <a:ea typeface="楷体_GB2312" pitchFamily="49" charset="-122"/>
              </a:rPr>
              <a:t>“学习好苦啊！”这种叹气的声音，无论是哪个学生都会常挂在口边的。但我要问他：“学习苦，难道不学习就不苦吗？”不学习的人就会想着要去玩。“玩”苦不苦？你肯定说不苦。但请问：你一味的玩耍你的父母就不会责骂你吗？你为了要逃脱责骂又要贪玩，于是你便会装模作样的边学习边玩耍，而一边还要担心老师和家长是不是知道你在玩！结果两边都没有做好，最终成绩不好还免不了挨骂，身心疲惫，难道你说这不苦吗？</a:t>
            </a:r>
            <a:endParaRPr lang="zh-CN" altLang="en-US" b="1" dirty="0">
              <a:ea typeface="楷体_GB2312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17830" y="222250"/>
            <a:ext cx="830834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kumimoji="1" lang="zh-CN" altLang="en-US" sz="2400" b="1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将</a:t>
            </a:r>
            <a:r>
              <a:rPr kumimoji="1" lang="en-US" altLang="zh-CN" sz="2400" b="1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“</a:t>
            </a:r>
            <a:r>
              <a:rPr kumimoji="1" lang="zh-CN" altLang="en-US" sz="2400" b="1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业</a:t>
            </a:r>
            <a:r>
              <a:rPr kumimoji="1" lang="en-US" altLang="zh-CN" sz="2400" b="1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”</a:t>
            </a:r>
            <a:r>
              <a:rPr kumimoji="1" lang="zh-CN" altLang="en-US" sz="2400" b="1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换成</a:t>
            </a:r>
            <a:r>
              <a:rPr kumimoji="1" lang="en-US" altLang="zh-CN" sz="2400" b="1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“</a:t>
            </a:r>
            <a:r>
              <a:rPr kumimoji="1" lang="zh-CN" altLang="en-US" sz="2400" b="1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学习</a:t>
            </a:r>
            <a:r>
              <a:rPr kumimoji="1" lang="en-US" altLang="zh-CN" sz="2400" b="1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”</a:t>
            </a:r>
            <a:r>
              <a:rPr kumimoji="1" lang="zh-CN" altLang="en-US" sz="2400" b="1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，从</a:t>
            </a:r>
            <a:r>
              <a:rPr kumimoji="1" lang="zh-CN" altLang="en-US" sz="2400" b="1">
                <a:solidFill>
                  <a:srgbClr val="0033CC"/>
                </a:solidFill>
                <a:latin typeface="Times New Roman" panose="02020603050405020304"/>
                <a:ea typeface="隶书" panose="02010509060101010101" pitchFamily="49" charset="-122"/>
                <a:sym typeface="+mn-ea"/>
              </a:rPr>
              <a:t>“</a:t>
            </a:r>
            <a:r>
              <a:rPr kumimoji="1" lang="zh-CN" altLang="en-US" sz="2400" b="1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从学习中找出快乐来</a:t>
            </a:r>
            <a:r>
              <a:rPr kumimoji="1" lang="zh-CN" altLang="en-US" sz="2400" b="1">
                <a:solidFill>
                  <a:srgbClr val="0033CC"/>
                </a:solidFill>
                <a:latin typeface="Times New Roman" panose="02020603050405020304"/>
                <a:ea typeface="隶书" panose="02010509060101010101" pitchFamily="49" charset="-122"/>
                <a:sym typeface="+mn-ea"/>
              </a:rPr>
              <a:t>”</a:t>
            </a:r>
            <a:r>
              <a:rPr kumimoji="1" lang="zh-CN" altLang="en-US" sz="2400" b="1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kumimoji="1" lang="zh-CN" altLang="en-US" sz="2400" b="1">
                <a:solidFill>
                  <a:srgbClr val="0033CC"/>
                </a:solidFill>
                <a:latin typeface="Times New Roman" panose="02020603050405020304"/>
                <a:ea typeface="隶书" panose="02010509060101010101" pitchFamily="49" charset="-122"/>
                <a:sym typeface="+mn-ea"/>
              </a:rPr>
              <a:t>“</a:t>
            </a:r>
            <a:r>
              <a:rPr kumimoji="1" lang="zh-CN" altLang="en-US" sz="2400" b="1">
                <a:solidFill>
                  <a:srgbClr val="0033CC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凡学习都是有趣味的</a:t>
            </a:r>
            <a:r>
              <a:rPr kumimoji="1" lang="zh-CN" altLang="en-US" sz="2400" b="1">
                <a:solidFill>
                  <a:srgbClr val="0033CC"/>
                </a:solidFill>
                <a:latin typeface="Times New Roman" panose="02020603050405020304"/>
                <a:ea typeface="隶书" panose="02010509060101010101" pitchFamily="49" charset="-122"/>
                <a:sym typeface="+mn-ea"/>
              </a:rPr>
              <a:t>”两个方面进行论证的仿写。</a:t>
            </a:r>
            <a:endParaRPr kumimoji="1" lang="zh-CN" altLang="en-US" sz="2400" b="1">
              <a:solidFill>
                <a:srgbClr val="0033CC"/>
              </a:solidFill>
              <a:latin typeface="Times New Roman" panose="02020603050405020304"/>
              <a:ea typeface="隶书" panose="02010509060101010101" pitchFamily="49" charset="-122"/>
              <a:sym typeface="+mn-ea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63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4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55905" y="463550"/>
            <a:ext cx="8291195" cy="5305425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zh-CN" altLang="en-US" sz="2800" b="1" dirty="0"/>
              <a:t>凡学业都是有趣味的，只要你肯继续坚持下去，趣味自然会发生。为什么呢？第一：因为凡学业，总有许多奥妙、规律、方法可寻，只要能潜心搜索，看它显现，为我所用，最为得意有味。第二，因为凡学业要优异，离不开刻苦，在别人闲聊喝咖啡的时间里用功苦读，将感受无比的充实与快乐。第三，学业性质，常常是要和同学相竞争的，如像踢球一般因踢赢而得到快乐。第四，专心于学业，把许多小差、杂念杜绝了，省却无限烦恼。</a:t>
            </a:r>
            <a:endParaRPr lang="zh-CN" altLang="en-US" sz="2800" b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6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819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8" name="Text Box 6"/>
          <p:cNvSpPr txBox="1">
            <a:spLocks noChangeArrowheads="1"/>
          </p:cNvSpPr>
          <p:nvPr/>
        </p:nvSpPr>
        <p:spPr bwMode="auto">
          <a:xfrm>
            <a:off x="0" y="0"/>
            <a:ext cx="7343775" cy="17399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kern="12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r>
              <a:rPr kumimoji="1" lang="zh-CN" altLang="en-US" sz="3600" b="1" kern="12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、作者在谈到</a:t>
            </a:r>
            <a:r>
              <a:rPr kumimoji="1" lang="zh-CN" altLang="en-US" sz="3600" b="1" kern="1200">
                <a:solidFill>
                  <a:srgbClr val="000066"/>
                </a:solidFill>
                <a:latin typeface="Times New Roman" panose="02020603050405020304"/>
                <a:ea typeface="黑体" panose="02010609060101010101" pitchFamily="49" charset="-122"/>
                <a:cs typeface="+mn-cs"/>
              </a:rPr>
              <a:t>“</a:t>
            </a:r>
            <a:r>
              <a:rPr kumimoji="1" lang="zh-CN" altLang="en-US" sz="3600" b="1" kern="12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凡职业都是有趣味的</a:t>
            </a:r>
            <a:r>
              <a:rPr kumimoji="1" lang="zh-CN" altLang="en-US" sz="3600" b="1" kern="1200">
                <a:solidFill>
                  <a:srgbClr val="000066"/>
                </a:solidFill>
                <a:latin typeface="Times New Roman" panose="02020603050405020304"/>
                <a:ea typeface="黑体" panose="02010609060101010101" pitchFamily="49" charset="-122"/>
                <a:cs typeface="+mn-cs"/>
              </a:rPr>
              <a:t>”</a:t>
            </a:r>
            <a:r>
              <a:rPr kumimoji="1" lang="zh-CN" altLang="en-US" sz="3600" b="1" kern="12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时，列举了四个理由，请总结出来。</a:t>
            </a:r>
            <a:endParaRPr kumimoji="1" lang="zh-CN" altLang="en-US" sz="3600" b="1" kern="1200">
              <a:solidFill>
                <a:srgbClr val="000066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9399" name="Text Box 7"/>
          <p:cNvSpPr txBox="1">
            <a:spLocks noChangeArrowheads="1"/>
          </p:cNvSpPr>
          <p:nvPr/>
        </p:nvSpPr>
        <p:spPr bwMode="auto">
          <a:xfrm>
            <a:off x="900113" y="2852738"/>
            <a:ext cx="1512887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latin typeface="楷体_GB2312" pitchFamily="49" charset="-122"/>
                <a:ea typeface="楷体_GB2312" pitchFamily="49" charset="-122"/>
              </a:rPr>
              <a:t>理由</a:t>
            </a:r>
            <a:endParaRPr kumimoji="1" lang="zh-CN" altLang="en-US" sz="3600" b="1" kern="1200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9400" name="AutoShape 8"/>
          <p:cNvSpPr/>
          <p:nvPr/>
        </p:nvSpPr>
        <p:spPr bwMode="auto">
          <a:xfrm>
            <a:off x="1979613" y="1700213"/>
            <a:ext cx="503237" cy="3024187"/>
          </a:xfrm>
          <a:prstGeom prst="leftBrace">
            <a:avLst>
              <a:gd name="adj1" fmla="val 50079"/>
              <a:gd name="adj2" fmla="val 50000"/>
            </a:avLst>
          </a:prstGeom>
          <a:noFill/>
          <a:ln w="38100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2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9401" name="Text Box 9"/>
          <p:cNvSpPr txBox="1">
            <a:spLocks noChangeArrowheads="1"/>
          </p:cNvSpPr>
          <p:nvPr/>
        </p:nvSpPr>
        <p:spPr bwMode="auto">
          <a:xfrm>
            <a:off x="2411413" y="1412875"/>
            <a:ext cx="6732587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①</a:t>
            </a: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身入其中看变化</a:t>
            </a:r>
            <a:r>
              <a:rPr kumimoji="1" lang="en-US" altLang="zh-CN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—</a:t>
            </a: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亲切有味</a:t>
            </a:r>
            <a:endParaRPr kumimoji="1" lang="zh-CN" altLang="en-US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9402" name="Text Box 10"/>
          <p:cNvSpPr txBox="1">
            <a:spLocks noChangeArrowheads="1"/>
          </p:cNvSpPr>
          <p:nvPr/>
        </p:nvSpPr>
        <p:spPr bwMode="auto">
          <a:xfrm>
            <a:off x="2268538" y="2997200"/>
            <a:ext cx="4319587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kumimoji="1" lang="zh-CN" altLang="zh-CN" sz="2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9403" name="Text Box 11"/>
          <p:cNvSpPr txBox="1">
            <a:spLocks noChangeArrowheads="1"/>
          </p:cNvSpPr>
          <p:nvPr/>
        </p:nvSpPr>
        <p:spPr bwMode="auto">
          <a:xfrm>
            <a:off x="2411413" y="2492375"/>
            <a:ext cx="6553075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②</a:t>
            </a: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一步步奋斗向前</a:t>
            </a:r>
            <a:r>
              <a:rPr kumimoji="1" lang="en-US" altLang="zh-CN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—</a:t>
            </a: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有快乐</a:t>
            </a:r>
            <a:endParaRPr kumimoji="1" lang="zh-CN" altLang="en-US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9405" name="Text Box 13"/>
          <p:cNvSpPr txBox="1">
            <a:spLocks noChangeArrowheads="1"/>
          </p:cNvSpPr>
          <p:nvPr/>
        </p:nvSpPr>
        <p:spPr bwMode="auto">
          <a:xfrm>
            <a:off x="2411412" y="3500438"/>
            <a:ext cx="6337051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③</a:t>
            </a: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比较骈进</a:t>
            </a:r>
            <a:r>
              <a:rPr kumimoji="1" lang="en-US" altLang="zh-CN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—</a:t>
            </a: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因竞胜快乐</a:t>
            </a:r>
            <a:endParaRPr kumimoji="1" lang="zh-CN" altLang="en-US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9406" name="Text Box 14"/>
          <p:cNvSpPr txBox="1">
            <a:spLocks noChangeArrowheads="1"/>
          </p:cNvSpPr>
          <p:nvPr/>
        </p:nvSpPr>
        <p:spPr bwMode="auto">
          <a:xfrm>
            <a:off x="2484438" y="4437063"/>
            <a:ext cx="5975994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④</a:t>
            </a: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因专心</a:t>
            </a:r>
            <a:r>
              <a:rPr kumimoji="1" lang="en-US" altLang="zh-CN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—</a:t>
            </a: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省却闲烦恼</a:t>
            </a:r>
            <a:endParaRPr kumimoji="1" lang="zh-CN" altLang="en-US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01" grpId="0"/>
      <p:bldP spid="59403" grpId="0"/>
      <p:bldP spid="59405" grpId="0"/>
      <p:bldP spid="5940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1692275" y="188913"/>
            <a:ext cx="7272338" cy="22891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第</a:t>
            </a:r>
            <a:r>
              <a:rPr kumimoji="1" lang="en-US" altLang="zh-CN" sz="3600" b="1" kern="12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8</a:t>
            </a:r>
            <a:r>
              <a:rPr kumimoji="1" lang="zh-CN" altLang="en-US" sz="3600" b="1" kern="12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自然段的最后，作者引用孔子的话来说明，</a:t>
            </a:r>
            <a:r>
              <a:rPr kumimoji="1" lang="zh-CN" altLang="en-US" sz="3600" b="1" kern="120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人生能从自己的职业中领略出趣味，生活才有价值，</a:t>
            </a:r>
            <a:r>
              <a:rPr kumimoji="1" lang="zh-CN" altLang="en-US" sz="3600" b="1" kern="12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属于什么论据，采用何种论证方法？</a:t>
            </a:r>
            <a:endParaRPr kumimoji="1" lang="zh-CN" altLang="en-US" sz="3600" b="1" kern="1200">
              <a:solidFill>
                <a:srgbClr val="000066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0423" name="Text Box 7"/>
          <p:cNvSpPr txBox="1">
            <a:spLocks noChangeArrowheads="1"/>
          </p:cNvSpPr>
          <p:nvPr/>
        </p:nvSpPr>
        <p:spPr bwMode="auto">
          <a:xfrm>
            <a:off x="1150938" y="3140968"/>
            <a:ext cx="7993062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属于道理论据，论证方法是道理论证。</a:t>
            </a:r>
            <a:endParaRPr kumimoji="1" lang="zh-CN" altLang="en-US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539552" y="476672"/>
            <a:ext cx="8604448" cy="175432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阅读课文第</a:t>
            </a:r>
            <a:r>
              <a:rPr kumimoji="1" lang="en-US" altLang="zh-CN" sz="3600" b="1" kern="1200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9</a:t>
            </a:r>
            <a:r>
              <a:rPr kumimoji="1" lang="zh-CN" altLang="en-US" sz="3600" b="1" kern="1200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自然段，</a:t>
            </a:r>
            <a:r>
              <a:rPr kumimoji="1" lang="zh-CN" altLang="en-US" sz="3600" b="1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</a:t>
            </a:r>
            <a:r>
              <a:rPr kumimoji="1" lang="zh-CN" altLang="en-US" sz="3600" b="1" kern="1200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这里所说的</a:t>
            </a:r>
            <a:r>
              <a:rPr kumimoji="1" lang="zh-CN" altLang="en-US" sz="3600" b="1" kern="1200" dirty="0">
                <a:solidFill>
                  <a:srgbClr val="000066"/>
                </a:solidFill>
                <a:latin typeface="Times New Roman" panose="02020603050405020304"/>
                <a:ea typeface="黑体" panose="02010609060101010101" pitchFamily="49" charset="-122"/>
                <a:cs typeface="+mn-cs"/>
              </a:rPr>
              <a:t>“</a:t>
            </a:r>
            <a:r>
              <a:rPr kumimoji="1" lang="zh-CN" altLang="en-US" sz="3600" b="1" kern="1200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责任心</a:t>
            </a:r>
            <a:r>
              <a:rPr kumimoji="1" lang="zh-CN" altLang="en-US" sz="3600" b="1" kern="1200" dirty="0">
                <a:solidFill>
                  <a:srgbClr val="000066"/>
                </a:solidFill>
                <a:latin typeface="Times New Roman" panose="02020603050405020304"/>
                <a:ea typeface="黑体" panose="02010609060101010101" pitchFamily="49" charset="-122"/>
                <a:cs typeface="+mn-cs"/>
              </a:rPr>
              <a:t>”</a:t>
            </a:r>
            <a:r>
              <a:rPr kumimoji="1" lang="zh-CN" altLang="en-US" sz="3600" b="1" kern="1200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和</a:t>
            </a:r>
            <a:r>
              <a:rPr kumimoji="1" lang="zh-CN" altLang="en-US" sz="3600" b="1" kern="1200" dirty="0">
                <a:solidFill>
                  <a:srgbClr val="000066"/>
                </a:solidFill>
                <a:latin typeface="Times New Roman" panose="02020603050405020304"/>
                <a:ea typeface="黑体" panose="02010609060101010101" pitchFamily="49" charset="-122"/>
                <a:cs typeface="+mn-cs"/>
              </a:rPr>
              <a:t>“</a:t>
            </a:r>
            <a:r>
              <a:rPr kumimoji="1" lang="zh-CN" altLang="en-US" sz="3600" b="1" kern="1200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趣味</a:t>
            </a:r>
            <a:r>
              <a:rPr kumimoji="1" lang="zh-CN" altLang="en-US" sz="3600" b="1" kern="1200" dirty="0">
                <a:solidFill>
                  <a:srgbClr val="000066"/>
                </a:solidFill>
                <a:latin typeface="Times New Roman" panose="02020603050405020304"/>
                <a:ea typeface="黑体" panose="02010609060101010101" pitchFamily="49" charset="-122"/>
                <a:cs typeface="+mn-cs"/>
              </a:rPr>
              <a:t>”</a:t>
            </a:r>
            <a:r>
              <a:rPr kumimoji="1" lang="zh-CN" altLang="en-US" sz="3600" b="1" kern="1200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与中心论点有何关系？</a:t>
            </a:r>
            <a:endParaRPr kumimoji="1" lang="zh-CN" altLang="en-US" sz="3600" b="1" kern="1200" dirty="0">
              <a:solidFill>
                <a:srgbClr val="000066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900113" y="2997200"/>
            <a:ext cx="7993062" cy="120032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“</a:t>
            </a: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责任心”即“敬业”；“趣味”即“乐业”。</a:t>
            </a:r>
            <a:endParaRPr kumimoji="1" lang="zh-CN" altLang="en-US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0" y="0"/>
            <a:ext cx="4032250" cy="762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400" b="1" kern="1200">
                <a:solidFill>
                  <a:srgbClr val="0033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思考与练习</a:t>
            </a:r>
            <a:endParaRPr kumimoji="1" lang="zh-CN" altLang="en-US" sz="4400" b="1" kern="1200">
              <a:solidFill>
                <a:srgbClr val="0033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0" y="765175"/>
            <a:ext cx="7993063" cy="17399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kern="12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1" lang="zh-CN" altLang="en-US" sz="3600" b="1" kern="12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、课文最后一段说：</a:t>
            </a:r>
            <a:r>
              <a:rPr kumimoji="1" lang="zh-CN" altLang="en-US" sz="3600" b="1" kern="1200">
                <a:solidFill>
                  <a:srgbClr val="000066"/>
                </a:solidFill>
                <a:latin typeface="Times New Roman" panose="02020603050405020304"/>
                <a:ea typeface="黑体" panose="02010609060101010101" pitchFamily="49" charset="-122"/>
                <a:cs typeface="+mn-cs"/>
              </a:rPr>
              <a:t>“</a:t>
            </a:r>
            <a:r>
              <a:rPr kumimoji="1" lang="zh-CN" altLang="en-US" sz="3600" b="1" kern="12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我深信人类合理的生活总该如此</a:t>
            </a:r>
            <a:r>
              <a:rPr kumimoji="1" lang="zh-CN" altLang="en-US" sz="3600" b="1" kern="1200">
                <a:solidFill>
                  <a:srgbClr val="000066"/>
                </a:solidFill>
                <a:latin typeface="Times New Roman" panose="02020603050405020304"/>
                <a:ea typeface="黑体" panose="02010609060101010101" pitchFamily="49" charset="-122"/>
                <a:cs typeface="+mn-cs"/>
              </a:rPr>
              <a:t>”</a:t>
            </a:r>
            <a:r>
              <a:rPr kumimoji="1" lang="zh-CN" altLang="en-US" sz="3600" b="1" kern="12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，用你自己的话说说</a:t>
            </a:r>
            <a:r>
              <a:rPr kumimoji="1" lang="zh-CN" altLang="en-US" sz="3600" b="1" kern="1200">
                <a:solidFill>
                  <a:srgbClr val="000066"/>
                </a:solidFill>
                <a:latin typeface="Times New Roman" panose="02020603050405020304"/>
                <a:ea typeface="黑体" panose="02010609060101010101" pitchFamily="49" charset="-122"/>
                <a:cs typeface="+mn-cs"/>
              </a:rPr>
              <a:t>“</a:t>
            </a:r>
            <a:r>
              <a:rPr kumimoji="1" lang="zh-CN" altLang="en-US" sz="3600" b="1" kern="12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人类合理的生活</a:t>
            </a:r>
            <a:r>
              <a:rPr kumimoji="1" lang="zh-CN" altLang="en-US" sz="3600" b="1" kern="1200">
                <a:solidFill>
                  <a:srgbClr val="000066"/>
                </a:solidFill>
                <a:latin typeface="Times New Roman" panose="02020603050405020304"/>
                <a:ea typeface="黑体" panose="02010609060101010101" pitchFamily="49" charset="-122"/>
                <a:cs typeface="+mn-cs"/>
              </a:rPr>
              <a:t>”</a:t>
            </a:r>
            <a:r>
              <a:rPr kumimoji="1" lang="zh-CN" altLang="en-US" sz="3600" b="1" kern="12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应该是怎样的？</a:t>
            </a:r>
            <a:endParaRPr kumimoji="1" lang="zh-CN" altLang="en-US" sz="3600" b="1" kern="1200">
              <a:solidFill>
                <a:srgbClr val="000066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2472" name="Text Box 8"/>
          <p:cNvSpPr txBox="1">
            <a:spLocks noChangeArrowheads="1"/>
          </p:cNvSpPr>
          <p:nvPr/>
        </p:nvSpPr>
        <p:spPr bwMode="auto">
          <a:xfrm>
            <a:off x="468313" y="2636838"/>
            <a:ext cx="8064500" cy="31381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首先是有一份正当的职业。对于所做的事情，要生出敬意，从而全神贯注，心无旁骛，忠实地把它做好；要从专心做事中发现乐趣。</a:t>
            </a:r>
            <a:endParaRPr kumimoji="1" lang="zh-CN" altLang="en-US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0070C0"/>
                </a:solidFill>
                <a:latin typeface="楷体_GB2312" pitchFamily="49" charset="-122"/>
                <a:ea typeface="楷体_GB2312" pitchFamily="49" charset="-122"/>
              </a:rPr>
              <a:t>（有业、敬业、乐业）</a:t>
            </a:r>
            <a:endParaRPr kumimoji="1" lang="zh-CN" altLang="en-US" sz="3600" b="1" kern="1200" dirty="0">
              <a:solidFill>
                <a:srgbClr val="0070C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2" grpId="0" bldLvl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0" y="692696"/>
            <a:ext cx="8964488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000066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怎样深入理解文章中所说的“敬业”精神？</a:t>
            </a:r>
            <a:endParaRPr kumimoji="1" lang="zh-CN" altLang="en-US" sz="3600" b="1" kern="1200" dirty="0">
              <a:solidFill>
                <a:srgbClr val="000066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179388" y="1700213"/>
            <a:ext cx="8964612" cy="403187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中国传统文化是一种有等级色彩的文化，中国人的职业观向来是“万般皆下品，唯有读书高，”人们读书的目的又是“学而优则仕”“朝为田舍郎，暮登天子堂”。这种官本位的文化，极度蔑视普通职业，尤其是体力劳动，人们纷纷以出人头地，显亲扬名为人生价值的实现。因此，</a:t>
            </a:r>
            <a:r>
              <a:rPr kumimoji="1" lang="zh-CN" altLang="en-US" sz="32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梁启超的“敬业”说，有着矫正世风，改良国民性的积极作用。</a:t>
            </a:r>
            <a:r>
              <a:rPr kumimoji="1" lang="zh-CN" altLang="en-US" sz="32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这也是他演讲的良苦用心。</a:t>
            </a:r>
            <a:endParaRPr kumimoji="1" lang="zh-CN" altLang="en-US" sz="3200" b="1" kern="12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576" y="548680"/>
            <a:ext cx="74888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这篇文章是梁启超给学生作的演讲，请从课文中找出哪些语句体现了演讲特色？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1844824"/>
            <a:ext cx="8136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、引用古籍名言时，用通俗口语进行解释。</a:t>
            </a:r>
            <a:endParaRPr lang="en-US" altLang="zh-CN" sz="3200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sz="3200" b="1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、语言通俗，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如话家常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如：“这位言行相顾的老禅师，老实不客气，那一天便绝对的不肯吃饭。</a:t>
            </a:r>
            <a:endParaRPr lang="en-US" altLang="zh-CN" sz="3200" b="1" dirty="0">
              <a:latin typeface="楷体_GB2312" pitchFamily="49" charset="-122"/>
              <a:ea typeface="楷体_GB2312" pitchFamily="49" charset="-122"/>
            </a:endParaRPr>
          </a:p>
          <a:p>
            <a:endParaRPr lang="en-US" altLang="zh-CN" sz="3200" b="1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、根据演讲时的情境，注意和现场的听众交流，如“今日大热天气，我在这里喊破喉咙来讲，诸君扯直耳朵来听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……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”。</a:t>
            </a:r>
            <a:endParaRPr lang="zh-CN" altLang="en-US" sz="3200" b="1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0" y="0"/>
            <a:ext cx="406717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000066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积累下列名言：</a:t>
            </a:r>
            <a:endParaRPr kumimoji="1" lang="zh-CN" altLang="en-US" sz="3600" b="1" kern="1200">
              <a:solidFill>
                <a:srgbClr val="000066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0" y="692150"/>
            <a:ext cx="5832475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kumimoji="1" lang="zh-CN" altLang="zh-CN" sz="2400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4519" name="Text Box 7"/>
          <p:cNvSpPr txBox="1">
            <a:spLocks noChangeArrowheads="1"/>
          </p:cNvSpPr>
          <p:nvPr/>
        </p:nvSpPr>
        <p:spPr bwMode="auto">
          <a:xfrm>
            <a:off x="0" y="620713"/>
            <a:ext cx="9144000" cy="1190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kern="1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1" lang="zh-CN" altLang="en-US" sz="3600" b="1" kern="1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、饱食终日，无所用心，难矣哉！</a:t>
            </a:r>
            <a:r>
              <a:rPr kumimoji="1" lang="en-US" altLang="zh-CN" sz="3600" b="1" kern="1200">
                <a:solidFill>
                  <a:srgbClr val="000000"/>
                </a:solidFill>
                <a:latin typeface="Times New Roman" panose="02020603050405020304"/>
                <a:ea typeface="黑体" panose="02010609060101010101" pitchFamily="49" charset="-122"/>
                <a:cs typeface="+mn-cs"/>
              </a:rPr>
              <a:t>——</a:t>
            </a:r>
            <a:r>
              <a:rPr kumimoji="1" lang="en-US" altLang="zh-CN" sz="3600" b="1" kern="1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1" lang="zh-CN" altLang="en-US" sz="3600" b="1" kern="1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论语</a:t>
            </a:r>
            <a:r>
              <a:rPr kumimoji="1" lang="zh-CN" altLang="zh-CN" sz="3600" b="1" kern="1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．</a:t>
            </a:r>
            <a:r>
              <a:rPr kumimoji="1" lang="zh-CN" altLang="en-US" sz="3600" b="1" kern="1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阳货</a:t>
            </a:r>
            <a:r>
              <a:rPr kumimoji="1" lang="en-US" altLang="zh-CN" sz="3600" b="1" kern="1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1" lang="en-US" altLang="zh-CN" sz="3600" b="1" kern="12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4520" name="Text Box 8"/>
          <p:cNvSpPr txBox="1">
            <a:spLocks noChangeArrowheads="1"/>
          </p:cNvSpPr>
          <p:nvPr/>
        </p:nvSpPr>
        <p:spPr bwMode="auto">
          <a:xfrm>
            <a:off x="0" y="1700213"/>
            <a:ext cx="9144000" cy="1190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kern="12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r>
              <a:rPr kumimoji="1" lang="zh-CN" altLang="en-US" sz="3600" b="1" kern="12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、群居终日，言不及义，好行小慧，难矣哉！           </a:t>
            </a:r>
            <a:r>
              <a:rPr kumimoji="1" lang="en-US" altLang="zh-CN" sz="3600" b="1" kern="1200">
                <a:solidFill>
                  <a:srgbClr val="000066"/>
                </a:solidFill>
                <a:latin typeface="Times New Roman" panose="02020603050405020304"/>
                <a:ea typeface="黑体" panose="02010609060101010101" pitchFamily="49" charset="-122"/>
                <a:cs typeface="+mn-cs"/>
              </a:rPr>
              <a:t>——</a:t>
            </a:r>
            <a:r>
              <a:rPr kumimoji="1" lang="en-US" altLang="zh-CN" sz="3600" b="1" kern="12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1" lang="zh-CN" altLang="en-US" sz="3600" b="1" kern="12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论语．卫灵公</a:t>
            </a:r>
            <a:r>
              <a:rPr kumimoji="1" lang="en-US" altLang="zh-CN" sz="3600" b="1" kern="12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1" lang="en-US" altLang="zh-CN" sz="3600" b="1" kern="1200">
              <a:solidFill>
                <a:srgbClr val="000066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4522" name="Text Box 10"/>
          <p:cNvSpPr txBox="1">
            <a:spLocks noChangeArrowheads="1"/>
          </p:cNvSpPr>
          <p:nvPr/>
        </p:nvSpPr>
        <p:spPr bwMode="auto">
          <a:xfrm>
            <a:off x="0" y="2852738"/>
            <a:ext cx="8459788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kern="1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3</a:t>
            </a:r>
            <a:r>
              <a:rPr kumimoji="1" lang="zh-CN" altLang="en-US" sz="3600" b="1" kern="1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、主一无适便是敬</a:t>
            </a:r>
            <a:r>
              <a:rPr kumimoji="1" lang="en-US" altLang="zh-CN" sz="3600" b="1" kern="1200">
                <a:solidFill>
                  <a:srgbClr val="000000"/>
                </a:solidFill>
                <a:latin typeface="Times New Roman" panose="02020603050405020304"/>
                <a:ea typeface="黑体" panose="02010609060101010101" pitchFamily="49" charset="-122"/>
                <a:cs typeface="+mn-cs"/>
              </a:rPr>
              <a:t>——</a:t>
            </a:r>
            <a:r>
              <a:rPr kumimoji="1" lang="en-US" altLang="zh-CN" sz="3600" b="1" kern="1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1" lang="zh-CN" altLang="en-US" sz="3600" b="1" kern="1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论语．学而</a:t>
            </a:r>
            <a:r>
              <a:rPr kumimoji="1" lang="en-US" altLang="zh-CN" sz="3600" b="1" kern="1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1" lang="en-US" altLang="zh-CN" sz="3600" b="1" kern="12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64528" name="Picture 16" descr="图片2"/>
          <p:cNvPicPr>
            <a:picLocks noChangeAspect="1" noChangeArrowheads="1" noCrop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79388" y="3357563"/>
            <a:ext cx="719137" cy="762000"/>
          </a:xfrm>
          <a:prstGeom prst="rect">
            <a:avLst/>
          </a:prstGeom>
          <a:noFill/>
        </p:spPr>
      </p:pic>
      <p:sp>
        <p:nvSpPr>
          <p:cNvPr id="64531" name="Text Box 19"/>
          <p:cNvSpPr txBox="1">
            <a:spLocks noChangeArrowheads="1"/>
          </p:cNvSpPr>
          <p:nvPr/>
        </p:nvSpPr>
        <p:spPr bwMode="auto">
          <a:xfrm>
            <a:off x="0" y="4724400"/>
            <a:ext cx="8893175" cy="1190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kern="1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5</a:t>
            </a:r>
            <a:r>
              <a:rPr kumimoji="1" lang="zh-CN" altLang="en-US" sz="3600" b="1" kern="1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、知之者不如好之者，好之者不如乐之者</a:t>
            </a:r>
            <a:r>
              <a:rPr kumimoji="1" lang="en-US" altLang="zh-CN" sz="3600" b="1" kern="1200">
                <a:solidFill>
                  <a:srgbClr val="000000"/>
                </a:solidFill>
                <a:latin typeface="Times New Roman" panose="02020603050405020304"/>
                <a:ea typeface="黑体" panose="02010609060101010101" pitchFamily="49" charset="-122"/>
                <a:cs typeface="+mn-cs"/>
              </a:rPr>
              <a:t>——</a:t>
            </a:r>
            <a:r>
              <a:rPr kumimoji="1" lang="en-US" altLang="zh-CN" sz="3600" b="1" kern="1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1" lang="zh-CN" altLang="en-US" sz="3600" b="1" kern="1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论语．雍也</a:t>
            </a:r>
            <a:r>
              <a:rPr kumimoji="1" lang="en-US" altLang="zh-CN" sz="3600" b="1" kern="1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1" lang="en-US" altLang="zh-CN" sz="3600" b="1" kern="12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4535" name="Text Box 23"/>
          <p:cNvSpPr txBox="1">
            <a:spLocks noChangeArrowheads="1"/>
          </p:cNvSpPr>
          <p:nvPr/>
        </p:nvSpPr>
        <p:spPr bwMode="auto">
          <a:xfrm>
            <a:off x="0" y="3500438"/>
            <a:ext cx="9144000" cy="1190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kern="1200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4</a:t>
            </a:r>
            <a:r>
              <a:rPr kumimoji="1" lang="zh-CN" altLang="en-US" sz="3600" b="1" kern="1200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、其为人也，发愤忘食，乐以忘忧，不知老之将至。</a:t>
            </a:r>
            <a:r>
              <a:rPr kumimoji="1" lang="en-US" altLang="zh-CN" sz="3600" b="1" kern="1200" dirty="0">
                <a:solidFill>
                  <a:srgbClr val="000066"/>
                </a:solidFill>
                <a:latin typeface="Times New Roman" panose="02020603050405020304"/>
                <a:ea typeface="黑体" panose="02010609060101010101" pitchFamily="49" charset="-122"/>
                <a:cs typeface="+mn-cs"/>
              </a:rPr>
              <a:t>——</a:t>
            </a:r>
            <a:r>
              <a:rPr kumimoji="1" lang="en-US" altLang="zh-CN" sz="3600" b="1" kern="1200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1" lang="zh-CN" altLang="en-US" sz="3600" b="1" kern="1200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论语．述而</a:t>
            </a:r>
            <a:r>
              <a:rPr kumimoji="1" lang="en-US" altLang="zh-CN" sz="3600" b="1" kern="1200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1" lang="en-US" altLang="zh-CN" sz="3600" b="1" kern="1200" dirty="0">
              <a:solidFill>
                <a:srgbClr val="000066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9" grpId="0"/>
      <p:bldP spid="64520" grpId="0"/>
      <p:bldP spid="64522" grpId="0"/>
      <p:bldP spid="64531" grpId="0"/>
      <p:bldP spid="6453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0" y="0"/>
            <a:ext cx="406717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000066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积累下列名言：</a:t>
            </a:r>
            <a:endParaRPr kumimoji="1" lang="zh-CN" altLang="en-US" sz="3600" b="1" kern="1200">
              <a:solidFill>
                <a:srgbClr val="000066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5550" name="Text Box 14"/>
          <p:cNvSpPr txBox="1">
            <a:spLocks noChangeArrowheads="1"/>
          </p:cNvSpPr>
          <p:nvPr/>
        </p:nvSpPr>
        <p:spPr bwMode="auto">
          <a:xfrm>
            <a:off x="0" y="3141663"/>
            <a:ext cx="91440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kern="12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7</a:t>
            </a:r>
            <a:r>
              <a:rPr kumimoji="1" lang="zh-CN" altLang="en-US" sz="3600" b="1" kern="12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、用志不分，乃凝于神</a:t>
            </a:r>
            <a:r>
              <a:rPr kumimoji="1" lang="en-US" altLang="zh-CN" sz="3600" b="1" kern="1200">
                <a:solidFill>
                  <a:srgbClr val="000066"/>
                </a:solidFill>
                <a:latin typeface="Times New Roman" panose="02020603050405020304"/>
                <a:ea typeface="黑体" panose="02010609060101010101" pitchFamily="49" charset="-122"/>
                <a:cs typeface="+mn-cs"/>
              </a:rPr>
              <a:t>——</a:t>
            </a:r>
            <a:r>
              <a:rPr kumimoji="1" lang="en-US" altLang="zh-CN" sz="3600" b="1" kern="12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1" lang="zh-CN" altLang="en-US" sz="3600" b="1" kern="12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庄子．达生</a:t>
            </a:r>
            <a:r>
              <a:rPr kumimoji="1" lang="en-US" altLang="zh-CN" sz="3600" b="1" kern="120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1" lang="en-US" altLang="zh-CN" sz="3600" b="1" kern="1200">
              <a:solidFill>
                <a:srgbClr val="000066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5551" name="Text Box 15"/>
          <p:cNvSpPr txBox="1">
            <a:spLocks noChangeArrowheads="1"/>
          </p:cNvSpPr>
          <p:nvPr/>
        </p:nvSpPr>
        <p:spPr bwMode="auto">
          <a:xfrm>
            <a:off x="0" y="981075"/>
            <a:ext cx="9467850" cy="1190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kern="1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6</a:t>
            </a:r>
            <a:r>
              <a:rPr kumimoji="1" lang="zh-CN" altLang="en-US" sz="3600" b="1" kern="1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、素其位而行，不愿乎其外</a:t>
            </a:r>
            <a:r>
              <a:rPr kumimoji="1" lang="en-US" altLang="zh-CN" sz="3600" b="1" kern="1200">
                <a:solidFill>
                  <a:srgbClr val="000000"/>
                </a:solidFill>
                <a:latin typeface="Times New Roman" panose="02020603050405020304"/>
                <a:ea typeface="黑体" panose="02010609060101010101" pitchFamily="49" charset="-122"/>
                <a:cs typeface="+mn-cs"/>
              </a:rPr>
              <a:t>——</a:t>
            </a:r>
            <a:r>
              <a:rPr kumimoji="1" lang="en-US" altLang="zh-CN" sz="3600" b="1" kern="1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1" lang="zh-CN" altLang="en-US" sz="3600" b="1" kern="1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礼记．中庸</a:t>
            </a:r>
            <a:r>
              <a:rPr kumimoji="1" lang="en-US" altLang="zh-CN" sz="3600" b="1" kern="1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1" lang="en-US" altLang="zh-CN" sz="3600" b="1" kern="12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50" grpId="0"/>
      <p:bldP spid="65551" grpId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4299</Words>
  <Application>WPS 演示</Application>
  <PresentationFormat>On-screen Show (4:3)</PresentationFormat>
  <Paragraphs>412</Paragraphs>
  <Slides>41</Slides>
  <Notes>1</Notes>
  <HiddenSlides>6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41</vt:i4>
      </vt:variant>
    </vt:vector>
  </HeadingPairs>
  <TitlesOfParts>
    <vt:vector size="60" baseType="lpstr">
      <vt:lpstr>Arial</vt:lpstr>
      <vt:lpstr>宋体</vt:lpstr>
      <vt:lpstr>Wingdings</vt:lpstr>
      <vt:lpstr>Times New Roman</vt:lpstr>
      <vt:lpstr>黑体</vt:lpstr>
      <vt:lpstr>华文中宋</vt:lpstr>
      <vt:lpstr>楷体_GB2312</vt:lpstr>
      <vt:lpstr>Verdana</vt:lpstr>
      <vt:lpstr>Tahoma</vt:lpstr>
      <vt:lpstr>微软雅黑</vt:lpstr>
      <vt:lpstr>Arial Unicode MS</vt:lpstr>
      <vt:lpstr>Calibri</vt:lpstr>
      <vt:lpstr>华文行楷</vt:lpstr>
      <vt:lpstr>华文新魏</vt:lpstr>
      <vt:lpstr>Arial</vt:lpstr>
      <vt:lpstr>Times New Roman</vt:lpstr>
      <vt:lpstr>隶书</vt:lpstr>
      <vt:lpstr>新宋体</vt:lpstr>
      <vt:lpstr>默认设计模板</vt:lpstr>
      <vt:lpstr>你觉得初三的生活是 “苦”还是“乐”？</vt:lpstr>
      <vt:lpstr>PowerPoint 演示文稿</vt:lpstr>
      <vt:lpstr>PowerPoint 演示文稿</vt:lpstr>
      <vt:lpstr>议论文的基本结构：</vt:lpstr>
      <vt:lpstr>PowerPoint 演示文稿</vt:lpstr>
      <vt:lpstr>PowerPoint 演示文稿</vt:lpstr>
      <vt:lpstr>PowerPoint 演示文稿</vt:lpstr>
      <vt:lpstr>PowerPoint 演示文稿</vt:lpstr>
      <vt:lpstr>梁启超轶事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young</cp:lastModifiedBy>
  <cp:revision>37</cp:revision>
  <dcterms:created xsi:type="dcterms:W3CDTF">2017-09-18T08:00:00Z</dcterms:created>
  <dcterms:modified xsi:type="dcterms:W3CDTF">2017-09-20T01:46:13Z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2052-10.1.0.6747</vt:lpwstr>
  </property>
</Properties>
</file>