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5"/>
  </p:notesMasterIdLst>
  <p:sldIdLst>
    <p:sldId id="328" r:id="rId3"/>
    <p:sldId id="257" r:id="rId4"/>
  </p:sldIdLst>
  <p:sldSz cx="12192000" cy="6858000"/>
  <p:notesSz cx="7104063" cy="10234613"/>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Wei" initials="2" lastIdx="9" clrIdx="0"/>
  <p:cmAuthor id="1" name="作者" initials="作" lastIdx="3" clrIdx="2"/>
  <p:cmAuthor id="2" name="许远超" initials="许" lastIdx="8" clrIdx="3"/>
  <p:cmAuthor id="3" name="Administrator" initials="A" lastIdx="1" clrIdx="2"/>
  <p:cmAuthor id="4" name="kingsoft" initials="k" lastIdx="1" clrIdx="0"/>
  <p:cmAuthor id="5" name="刘 译璟" initials="刘" lastIdx="32" clrIdx="0"/>
  <p:cmAuthor id="6" name="番茄花园" initials="番"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6" d="100"/>
          <a:sy n="106" d="100"/>
        </p:scale>
        <p:origin x="12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2022/5/27</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7079287-648C-4B3D-8FE1-F0E0722F132F}"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94472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47079287-648C-4B3D-8FE1-F0E0722F132F}" type="slidenum">
              <a:rPr lang="zh-CN" altLang="en-US" smtClean="0">
                <a:solidFill>
                  <a:prstClr val="black"/>
                </a:solidFill>
              </a:rPr>
              <a:t>2</a:t>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2022/5/27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642270992"/>
      </p:ext>
    </p:extLst>
  </p:cSld>
  <p:clrMapOvr>
    <a:masterClrMapping/>
  </p:clrMapOvr>
  <p:transition>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idx="1"/>
          </p:nvPr>
        </p:nvSpPr>
        <p:spPr>
          <a:xfrm>
            <a:off x="838200" y="1825625"/>
            <a:ext cx="10515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6275959"/>
      </p:ext>
    </p:extLst>
  </p:cSld>
  <p:clrMapOvr>
    <a:masterClrMapping/>
  </p:clrMapOvr>
  <p:transition>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44534643"/>
      </p:ext>
    </p:extLst>
  </p:cSld>
  <p:clrMapOvr>
    <a:masterClrMapping/>
  </p:clrMapOvr>
  <p:transition>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738543858"/>
      </p:ext>
    </p:extLst>
  </p:cSld>
  <p:clrMapOvr>
    <a:masterClrMapping/>
  </p:clrMapOvr>
  <p:transition>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3439467"/>
      </p:ext>
    </p:extLst>
  </p:cSld>
  <p:clrMapOvr>
    <a:masterClrMapping/>
  </p:clrMapOvr>
  <p:transition>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456168027"/>
      </p:ext>
    </p:extLst>
  </p:cSld>
  <p:clrMapOvr>
    <a:masterClrMapping/>
  </p:clrMapOvr>
  <p:transition>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976285406"/>
      </p:ext>
    </p:extLst>
  </p:cSld>
  <p:clrMapOvr>
    <a:masterClrMapping/>
  </p:clrMapOvr>
  <p:transition>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579305749"/>
      </p:ext>
    </p:extLst>
  </p:cSld>
  <p:clrMapOvr>
    <a:masterClrMapping/>
  </p:clrMapOvr>
  <p:transition>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201381371"/>
      </p:ext>
    </p:extLst>
  </p:cSld>
  <p:clrMapOvr>
    <a:masterClrMapping/>
  </p:clrMapOvr>
  <p:transition>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9754580"/>
      </p:ext>
    </p:extLst>
  </p:cSld>
  <p:clrMapOvr>
    <a:masterClrMapping/>
  </p:clrMapOvr>
  <p:transition>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2022/5/27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1577410"/>
      </p:ext>
    </p:extLst>
  </p:cSld>
  <p:clrMapOvr>
    <a:masterClrMapping/>
  </p:clrMapOvr>
  <p:transition>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2022/5/27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矩形 6"/>
          <p:cNvSpPr/>
          <p:nvPr userDrawn="1"/>
        </p:nvSpPr>
        <p:spPr>
          <a:xfrm>
            <a:off x="2540" y="0"/>
            <a:ext cx="12192000" cy="6858000"/>
          </a:xfrm>
          <a:prstGeom prst="rect">
            <a:avLst/>
          </a:prstGeom>
          <a:solidFill>
            <a:srgbClr val="CFD2D7">
              <a:alpha val="1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654673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9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9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9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流程图: 过程 5"/>
          <p:cNvSpPr/>
          <p:nvPr/>
        </p:nvSpPr>
        <p:spPr>
          <a:xfrm>
            <a:off x="5098894" y="864870"/>
            <a:ext cx="922064" cy="5665919"/>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
        <p:nvSpPr>
          <p:cNvPr id="20" name="矩形 19"/>
          <p:cNvSpPr/>
          <p:nvPr/>
        </p:nvSpPr>
        <p:spPr>
          <a:xfrm>
            <a:off x="337185" y="-10795"/>
            <a:ext cx="161925" cy="789305"/>
          </a:xfrm>
          <a:prstGeom prst="rect">
            <a:avLst/>
          </a:prstGeom>
          <a:solidFill>
            <a:srgbClr val="D8D8D8"/>
          </a:solidFill>
          <a:ln w="9525">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anose="02010600030101010101" pitchFamily="2" charset="-122"/>
            </a:endParaRPr>
          </a:p>
        </p:txBody>
      </p:sp>
      <p:sp>
        <p:nvSpPr>
          <p:cNvPr id="21" name="矩形 20"/>
          <p:cNvSpPr/>
          <p:nvPr/>
        </p:nvSpPr>
        <p:spPr>
          <a:xfrm>
            <a:off x="540385" y="383540"/>
            <a:ext cx="160655" cy="394335"/>
          </a:xfrm>
          <a:prstGeom prst="rect">
            <a:avLst/>
          </a:prstGeom>
          <a:solidFill>
            <a:srgbClr val="0072BC"/>
          </a:solidFill>
          <a:ln w="9525">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600" b="0" i="0" u="none" strike="noStrike" kern="1200" cap="none" spc="0" normalizeH="0" baseline="0" noProof="0">
              <a:ln>
                <a:noFill/>
              </a:ln>
              <a:solidFill>
                <a:srgbClr val="FFFFFF"/>
              </a:solidFill>
              <a:effectLst/>
              <a:uLnTx/>
              <a:uFillTx/>
              <a:latin typeface="微软雅黑" panose="020B0503020204020204" charset="-122"/>
              <a:ea typeface="微软雅黑" panose="020B0503020204020204" charset="-122"/>
              <a:cs typeface="+mn-cs"/>
              <a:sym typeface="微软雅黑" panose="020B0503020204020204" charset="-122"/>
            </a:endParaRPr>
          </a:p>
        </p:txBody>
      </p:sp>
      <p:sp>
        <p:nvSpPr>
          <p:cNvPr id="23" name="矩形 22"/>
          <p:cNvSpPr/>
          <p:nvPr/>
        </p:nvSpPr>
        <p:spPr>
          <a:xfrm>
            <a:off x="954189" y="153024"/>
            <a:ext cx="9011547" cy="461665"/>
          </a:xfrm>
          <a:prstGeom prst="rect">
            <a:avLst/>
          </a:prstGeom>
          <a:noFill/>
          <a:effectLst/>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rPr>
              <a:t>以</a:t>
            </a:r>
            <a:r>
              <a:rPr kumimoji="0" lang="en-US" altLang="zh-CN"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rPr>
              <a:t>《</a:t>
            </a:r>
            <a:r>
              <a:rPr kumimoji="0" lang="zh-CN" altLang="en-US"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rPr>
              <a:t>中大附中宿舍楼顶太阳能板安装位置合理性探究</a:t>
            </a:r>
            <a:r>
              <a:rPr kumimoji="0" lang="en-US" altLang="zh-CN"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rPr>
              <a:t>》</a:t>
            </a:r>
            <a:r>
              <a:rPr kumimoji="0" lang="zh-CN" altLang="en-US"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rPr>
              <a:t>为例</a:t>
            </a:r>
            <a:endParaRPr kumimoji="0" lang="en-US" altLang="zh-CN" sz="2400" b="1" i="0" u="none" strike="noStrike" kern="1200" cap="none" spc="0" normalizeH="0" baseline="0" noProof="0" dirty="0">
              <a:ln>
                <a:noFill/>
              </a:ln>
              <a:solidFill>
                <a:srgbClr val="0072BB"/>
              </a:solidFill>
              <a:effectLst/>
              <a:uLnTx/>
              <a:uFillTx/>
              <a:latin typeface="思源黑体 CN Bold" panose="020B0800000000000000" charset="-122"/>
              <a:ea typeface="思源黑体 CN Bold" panose="020B0800000000000000" charset="-122"/>
              <a:cs typeface="等线" panose="02010600030101010101" charset="-122"/>
              <a:sym typeface="+mn-ea"/>
            </a:endParaRPr>
          </a:p>
        </p:txBody>
      </p:sp>
      <p:sp>
        <p:nvSpPr>
          <p:cNvPr id="31" name="矩形 30"/>
          <p:cNvSpPr/>
          <p:nvPr/>
        </p:nvSpPr>
        <p:spPr>
          <a:xfrm>
            <a:off x="842010" y="527685"/>
            <a:ext cx="3100705" cy="337185"/>
          </a:xfrm>
          <a:prstGeom prst="rect">
            <a:avLst/>
          </a:prstGeom>
          <a:noFill/>
          <a:effectLst/>
        </p:spPr>
        <p:txBody>
          <a:bodyPr vert="horz"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E7E6E6">
                    <a:lumMod val="50000"/>
                  </a:srgbClr>
                </a:solidFill>
                <a:effectLst/>
                <a:uLnTx/>
                <a:uFillTx/>
                <a:latin typeface="等线 Light" panose="02010600030101010101" charset="-122"/>
                <a:ea typeface="等线 Light" panose="02010600030101010101" charset="-122"/>
                <a:cs typeface="Arial" panose="020B0604020202090204" pitchFamily="34" charset="0"/>
                <a:sym typeface="+mn-ea"/>
              </a:rPr>
              <a:t>Significance of research</a:t>
            </a:r>
          </a:p>
        </p:txBody>
      </p:sp>
      <p:sp>
        <p:nvSpPr>
          <p:cNvPr id="4" name="圆角矩形 3"/>
          <p:cNvSpPr/>
          <p:nvPr/>
        </p:nvSpPr>
        <p:spPr>
          <a:xfrm>
            <a:off x="1148380" y="950259"/>
            <a:ext cx="3611880" cy="6096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提出问题及主要概念</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帮助学生将学习与之前的知识经验相联系</a:t>
            </a:r>
          </a:p>
        </p:txBody>
      </p:sp>
      <p:sp>
        <p:nvSpPr>
          <p:cNvPr id="28" name="圆角矩形 27"/>
          <p:cNvSpPr/>
          <p:nvPr/>
        </p:nvSpPr>
        <p:spPr>
          <a:xfrm>
            <a:off x="6364221" y="5961190"/>
            <a:ext cx="3219050"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各小组自评；小组间评价；分析心得体会和不足之处。</a:t>
            </a:r>
          </a:p>
        </p:txBody>
      </p:sp>
      <p:sp>
        <p:nvSpPr>
          <p:cNvPr id="29" name="圆角矩形 28"/>
          <p:cNvSpPr/>
          <p:nvPr/>
        </p:nvSpPr>
        <p:spPr>
          <a:xfrm>
            <a:off x="1148379" y="4984378"/>
            <a:ext cx="3613906" cy="45720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提出新问题或新任务，并向学生提供新应用所需的材料资源，引导学生更深入地学习。</a:t>
            </a:r>
          </a:p>
        </p:txBody>
      </p:sp>
      <p:sp>
        <p:nvSpPr>
          <p:cNvPr id="30" name="圆角矩形 29"/>
          <p:cNvSpPr/>
          <p:nvPr/>
        </p:nvSpPr>
        <p:spPr>
          <a:xfrm>
            <a:off x="1148381" y="3857063"/>
            <a:ext cx="3613904" cy="891988"/>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介绍设计的概念，提供工业设计的程序支架和制作物料；</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强调操作上的安全注意事项，参与协助，指导制作。</a:t>
            </a:r>
          </a:p>
        </p:txBody>
      </p:sp>
      <p:sp>
        <p:nvSpPr>
          <p:cNvPr id="32" name="圆角矩形 31"/>
          <p:cNvSpPr/>
          <p:nvPr/>
        </p:nvSpPr>
        <p:spPr>
          <a:xfrm>
            <a:off x="1148379" y="1722695"/>
            <a:ext cx="3611879" cy="82629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介绍建模概念；</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重申设计过程；</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鼓励学生参与讨论；</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引导学生团队合作进行</a:t>
            </a:r>
          </a:p>
        </p:txBody>
      </p:sp>
      <p:sp>
        <p:nvSpPr>
          <p:cNvPr id="34" name="圆角矩形 33"/>
          <p:cNvSpPr/>
          <p:nvPr/>
        </p:nvSpPr>
        <p:spPr>
          <a:xfrm>
            <a:off x="1148379" y="2702586"/>
            <a:ext cx="3613906" cy="97294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组织学生分组阐述自己的研究设计；</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矫正对概念的错误理解；</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提供合理的解释，规范讲解新概念，新规律；</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鼓励学生用新概念，新规律重新阐述</a:t>
            </a:r>
          </a:p>
        </p:txBody>
      </p:sp>
      <p:sp>
        <p:nvSpPr>
          <p:cNvPr id="35" name="圆角矩形 34"/>
          <p:cNvSpPr/>
          <p:nvPr/>
        </p:nvSpPr>
        <p:spPr>
          <a:xfrm>
            <a:off x="10506635" y="1026459"/>
            <a:ext cx="1470211"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真实情景，实际问题</a:t>
            </a:r>
            <a:endParaRPr kumimoji="0" lang="en-US" altLang="zh-CN"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（位置合理性探究）</a:t>
            </a:r>
          </a:p>
        </p:txBody>
      </p:sp>
      <p:sp>
        <p:nvSpPr>
          <p:cNvPr id="36" name="圆角矩形 35"/>
          <p:cNvSpPr/>
          <p:nvPr/>
        </p:nvSpPr>
        <p:spPr>
          <a:xfrm>
            <a:off x="6364221" y="3908678"/>
            <a:ext cx="3219047" cy="67235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应用数学三角函数和平面几何全等原理进行太阳高度角测试装置的制作。</a:t>
            </a:r>
          </a:p>
        </p:txBody>
      </p:sp>
      <p:sp>
        <p:nvSpPr>
          <p:cNvPr id="37" name="圆角矩形 36"/>
          <p:cNvSpPr/>
          <p:nvPr/>
        </p:nvSpPr>
        <p:spPr>
          <a:xfrm>
            <a:off x="1148382" y="5750860"/>
            <a:ext cx="3604938" cy="779929"/>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在各阶段采用形成性评价，向学生解释评分说明，提供反馈，利用测量工具评价课程的成效。</a:t>
            </a:r>
          </a:p>
        </p:txBody>
      </p:sp>
      <p:sp>
        <p:nvSpPr>
          <p:cNvPr id="38" name="圆角矩形 37"/>
          <p:cNvSpPr/>
          <p:nvPr/>
        </p:nvSpPr>
        <p:spPr>
          <a:xfrm>
            <a:off x="6364221" y="4930588"/>
            <a:ext cx="3219049" cy="67235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lvl="0" algn="ct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讨论交流后，将原来的设计方案进行延伸和拓展，运用到不同时段、不同季节新的情境</a:t>
            </a:r>
            <a:r>
              <a:rPr lang="zh-CN" altLang="en-US" sz="1400" dirty="0">
                <a:solidFill>
                  <a:prstClr val="black"/>
                </a:solidFill>
                <a:latin typeface="微软雅黑" charset="0"/>
                <a:ea typeface="微软雅黑" charset="0"/>
              </a:rPr>
              <a:t>应用中。</a:t>
            </a:r>
            <a:endPar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endParaRPr>
          </a:p>
        </p:txBody>
      </p:sp>
      <p:sp>
        <p:nvSpPr>
          <p:cNvPr id="39" name="圆角矩形 38"/>
          <p:cNvSpPr/>
          <p:nvPr/>
        </p:nvSpPr>
        <p:spPr>
          <a:xfrm>
            <a:off x="6359593" y="2758189"/>
            <a:ext cx="3223677" cy="87763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dirty="0">
                <a:solidFill>
                  <a:prstClr val="black"/>
                </a:solidFill>
                <a:latin typeface="微软雅黑" charset="0"/>
                <a:ea typeface="微软雅黑" charset="0"/>
              </a:rPr>
              <a:t>各小组</a:t>
            </a: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运用太阳辐射、太阳高度等概念解释自己的研究方案，提出测量太阳高度的工程设计设想。 </a:t>
            </a:r>
          </a:p>
        </p:txBody>
      </p:sp>
      <p:sp>
        <p:nvSpPr>
          <p:cNvPr id="40" name="圆角矩形 39"/>
          <p:cNvSpPr/>
          <p:nvPr/>
        </p:nvSpPr>
        <p:spPr>
          <a:xfrm>
            <a:off x="6359593" y="1837765"/>
            <a:ext cx="3223676" cy="560294"/>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rPr>
              <a:t>通过小组合作探讨问题涉及概念，提出问题解决的初步方案。</a:t>
            </a:r>
          </a:p>
        </p:txBody>
      </p:sp>
      <p:sp>
        <p:nvSpPr>
          <p:cNvPr id="41" name="圆角矩形 40"/>
          <p:cNvSpPr/>
          <p:nvPr/>
        </p:nvSpPr>
        <p:spPr>
          <a:xfrm>
            <a:off x="6364221" y="1040542"/>
            <a:ext cx="3219046"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400" dirty="0">
                <a:solidFill>
                  <a:prstClr val="black"/>
                </a:solidFill>
                <a:latin typeface="微软雅黑" charset="0"/>
                <a:ea typeface="微软雅黑" charset="0"/>
              </a:rPr>
              <a:t>通过住宿生反应太阳能浴室热水供应不足问题，激发探究兴趣。</a:t>
            </a:r>
            <a:endParaRPr kumimoji="0" lang="zh-CN" altLang="en-US" sz="1400" b="0" i="0" u="none" strike="noStrike" kern="1200" cap="none" spc="0" normalizeH="0" baseline="0" noProof="0" dirty="0">
              <a:ln>
                <a:noFill/>
              </a:ln>
              <a:solidFill>
                <a:prstClr val="black"/>
              </a:solidFill>
              <a:effectLst/>
              <a:uLnTx/>
              <a:uFillTx/>
              <a:latin typeface="微软雅黑" charset="0"/>
              <a:ea typeface="微软雅黑" charset="0"/>
              <a:cs typeface="+mn-cs"/>
            </a:endParaRPr>
          </a:p>
        </p:txBody>
      </p:sp>
      <p:sp>
        <p:nvSpPr>
          <p:cNvPr id="5" name="流程图: 决策 4"/>
          <p:cNvSpPr/>
          <p:nvPr/>
        </p:nvSpPr>
        <p:spPr>
          <a:xfrm>
            <a:off x="5129115" y="950259"/>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rPr>
              <a:t>吸引</a:t>
            </a:r>
          </a:p>
        </p:txBody>
      </p:sp>
      <p:sp>
        <p:nvSpPr>
          <p:cNvPr id="42" name="流程图: 决策 41"/>
          <p:cNvSpPr/>
          <p:nvPr/>
        </p:nvSpPr>
        <p:spPr>
          <a:xfrm>
            <a:off x="5129113" y="1786104"/>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rPr>
              <a:t>探究</a:t>
            </a:r>
          </a:p>
        </p:txBody>
      </p:sp>
      <p:sp>
        <p:nvSpPr>
          <p:cNvPr id="43" name="流程图: 决策 42"/>
          <p:cNvSpPr/>
          <p:nvPr/>
        </p:nvSpPr>
        <p:spPr>
          <a:xfrm>
            <a:off x="5129114" y="2894824"/>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latin typeface="微软雅黑" charset="0"/>
                <a:ea typeface="微软雅黑" charset="0"/>
                <a:cs typeface="微软雅黑" charset="0"/>
              </a:rPr>
              <a:t>解释</a:t>
            </a:r>
            <a:endParaRPr kumimoji="0" lang="zh-CN" altLang="en-US" sz="1400" b="1"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44" name="流程图: 决策 43"/>
          <p:cNvSpPr/>
          <p:nvPr/>
        </p:nvSpPr>
        <p:spPr>
          <a:xfrm>
            <a:off x="5167287" y="3895118"/>
            <a:ext cx="853671" cy="699474"/>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charset="0"/>
                <a:ea typeface="微软雅黑" charset="0"/>
                <a:cs typeface="微软雅黑" charset="0"/>
              </a:rPr>
              <a:t>工程</a:t>
            </a:r>
            <a:endParaRPr kumimoji="0" lang="zh-CN" altLang="en-US" sz="1400" b="1"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5" name="流程图: 决策 44"/>
          <p:cNvSpPr/>
          <p:nvPr/>
        </p:nvSpPr>
        <p:spPr>
          <a:xfrm>
            <a:off x="5129115" y="4893189"/>
            <a:ext cx="853671" cy="699474"/>
          </a:xfrm>
          <a:prstGeom prst="flowChartDecision">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latin typeface="微软雅黑" charset="0"/>
                <a:ea typeface="微软雅黑" charset="0"/>
                <a:cs typeface="微软雅黑" charset="0"/>
              </a:rPr>
              <a:t>深化</a:t>
            </a:r>
            <a:endParaRPr kumimoji="0" lang="zh-CN" altLang="en-US" sz="1400" b="1"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46" name="流程图: 决策 45"/>
          <p:cNvSpPr/>
          <p:nvPr/>
        </p:nvSpPr>
        <p:spPr>
          <a:xfrm>
            <a:off x="5129115" y="5840053"/>
            <a:ext cx="853671" cy="699474"/>
          </a:xfrm>
          <a:prstGeom prst="flowChartDecision">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solidFill>
                <a:effectLst/>
                <a:uLnTx/>
                <a:uFillTx/>
                <a:latin typeface="微软雅黑" charset="0"/>
                <a:ea typeface="微软雅黑" charset="0"/>
                <a:cs typeface="微软雅黑" charset="0"/>
              </a:rPr>
              <a:t>评价</a:t>
            </a:r>
            <a:endParaRPr kumimoji="0" lang="zh-CN" altLang="en-US" sz="1400" b="1"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cxnSp>
        <p:nvCxnSpPr>
          <p:cNvPr id="14" name="直接箭头连接符 13"/>
          <p:cNvCxnSpPr/>
          <p:nvPr/>
        </p:nvCxnSpPr>
        <p:spPr>
          <a:xfrm>
            <a:off x="5098894" y="864870"/>
            <a:ext cx="0" cy="5876589"/>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p:nvPr/>
        </p:nvCxnSpPr>
        <p:spPr>
          <a:xfrm>
            <a:off x="6020958" y="844697"/>
            <a:ext cx="0" cy="5876589"/>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左大括号 46"/>
          <p:cNvSpPr/>
          <p:nvPr/>
        </p:nvSpPr>
        <p:spPr>
          <a:xfrm>
            <a:off x="954189" y="1224317"/>
            <a:ext cx="194189" cy="5194073"/>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sp>
        <p:nvSpPr>
          <p:cNvPr id="51" name="左大括号 50"/>
          <p:cNvSpPr/>
          <p:nvPr/>
        </p:nvSpPr>
        <p:spPr>
          <a:xfrm flipH="1">
            <a:off x="9583271" y="1172917"/>
            <a:ext cx="194189" cy="5194073"/>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微软雅黑" panose="020B0503020204020204" pitchFamily="34" charset="-122"/>
              <a:cs typeface="+mn-cs"/>
            </a:endParaRPr>
          </a:p>
        </p:txBody>
      </p:sp>
      <p:cxnSp>
        <p:nvCxnSpPr>
          <p:cNvPr id="52" name="直接箭头连接符 51"/>
          <p:cNvCxnSpPr/>
          <p:nvPr/>
        </p:nvCxnSpPr>
        <p:spPr>
          <a:xfrm flipH="1">
            <a:off x="4762284" y="1299996"/>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直接箭头连接符 53"/>
          <p:cNvCxnSpPr/>
          <p:nvPr/>
        </p:nvCxnSpPr>
        <p:spPr>
          <a:xfrm flipH="1">
            <a:off x="4754620" y="213584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直接箭头连接符 54"/>
          <p:cNvCxnSpPr/>
          <p:nvPr/>
        </p:nvCxnSpPr>
        <p:spPr>
          <a:xfrm flipH="1">
            <a:off x="4753319" y="5266769"/>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a:off x="6020958" y="1299996"/>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flipH="1">
            <a:off x="4762284" y="324456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flipH="1">
            <a:off x="4760259" y="4258229"/>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H="1">
            <a:off x="4747967" y="6180825"/>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6025586" y="4244854"/>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2" name="直接箭头连接符 61"/>
          <p:cNvCxnSpPr/>
          <p:nvPr/>
        </p:nvCxnSpPr>
        <p:spPr>
          <a:xfrm>
            <a:off x="6025586" y="324456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a:off x="6016912" y="213584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直接箭头连接符 63"/>
          <p:cNvCxnSpPr/>
          <p:nvPr/>
        </p:nvCxnSpPr>
        <p:spPr>
          <a:xfrm>
            <a:off x="6025586" y="5257918"/>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直接箭头连接符 64"/>
          <p:cNvCxnSpPr/>
          <p:nvPr/>
        </p:nvCxnSpPr>
        <p:spPr>
          <a:xfrm>
            <a:off x="6025586" y="6189790"/>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流程图: 过程 52"/>
          <p:cNvSpPr/>
          <p:nvPr/>
        </p:nvSpPr>
        <p:spPr>
          <a:xfrm>
            <a:off x="418147" y="3244561"/>
            <a:ext cx="423863" cy="112125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rPr>
              <a:t>教师</a:t>
            </a:r>
          </a:p>
        </p:txBody>
      </p:sp>
      <p:sp>
        <p:nvSpPr>
          <p:cNvPr id="67" name="流程图: 过程 66"/>
          <p:cNvSpPr/>
          <p:nvPr/>
        </p:nvSpPr>
        <p:spPr>
          <a:xfrm>
            <a:off x="9902805" y="3209327"/>
            <a:ext cx="423863" cy="112125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rPr>
              <a:t>学生</a:t>
            </a:r>
          </a:p>
        </p:txBody>
      </p:sp>
      <p:sp>
        <p:nvSpPr>
          <p:cNvPr id="68" name="圆角矩形 67"/>
          <p:cNvSpPr/>
          <p:nvPr/>
        </p:nvSpPr>
        <p:spPr>
          <a:xfrm>
            <a:off x="10506635" y="1907241"/>
            <a:ext cx="1541930"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太阳辐射、太阳高度、光照问题</a:t>
            </a:r>
          </a:p>
        </p:txBody>
      </p:sp>
      <p:sp>
        <p:nvSpPr>
          <p:cNvPr id="69" name="圆角矩形 68"/>
          <p:cNvSpPr/>
          <p:nvPr/>
        </p:nvSpPr>
        <p:spPr>
          <a:xfrm>
            <a:off x="10563631" y="3005282"/>
            <a:ext cx="1553444"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不同时间太阳高度与集热板关系</a:t>
            </a:r>
          </a:p>
        </p:txBody>
      </p:sp>
      <p:sp>
        <p:nvSpPr>
          <p:cNvPr id="70" name="圆角矩形 69"/>
          <p:cNvSpPr/>
          <p:nvPr/>
        </p:nvSpPr>
        <p:spPr>
          <a:xfrm>
            <a:off x="10581562" y="4016254"/>
            <a:ext cx="1535513"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测量不同时间太阳高度装置</a:t>
            </a:r>
          </a:p>
        </p:txBody>
      </p:sp>
      <p:sp>
        <p:nvSpPr>
          <p:cNvPr id="71" name="圆角矩形 70"/>
          <p:cNvSpPr/>
          <p:nvPr/>
        </p:nvSpPr>
        <p:spPr>
          <a:xfrm>
            <a:off x="10582834" y="5038169"/>
            <a:ext cx="1534241"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如何制作自动调节测量装置</a:t>
            </a:r>
          </a:p>
        </p:txBody>
      </p:sp>
      <p:sp>
        <p:nvSpPr>
          <p:cNvPr id="72" name="圆角矩形 71"/>
          <p:cNvSpPr/>
          <p:nvPr/>
        </p:nvSpPr>
        <p:spPr>
          <a:xfrm>
            <a:off x="10563631" y="5960851"/>
            <a:ext cx="1555992"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1" i="0" u="none" strike="noStrike" kern="1200" cap="none" spc="0" normalizeH="0" baseline="0" noProof="0" dirty="0">
                <a:ln>
                  <a:noFill/>
                </a:ln>
                <a:solidFill>
                  <a:srgbClr val="7030A0"/>
                </a:solidFill>
                <a:effectLst/>
                <a:uLnTx/>
                <a:uFillTx/>
                <a:latin typeface="Calibri"/>
                <a:ea typeface="微软雅黑" panose="020B0503020204020204" pitchFamily="34" charset="-122"/>
                <a:cs typeface="+mn-cs"/>
              </a:rPr>
              <a:t>整理资料、撰写报告、交流分享、提出建议、评价</a:t>
            </a:r>
          </a:p>
        </p:txBody>
      </p:sp>
      <p:cxnSp>
        <p:nvCxnSpPr>
          <p:cNvPr id="73" name="直接连接符 72"/>
          <p:cNvCxnSpPr/>
          <p:nvPr/>
        </p:nvCxnSpPr>
        <p:spPr>
          <a:xfrm>
            <a:off x="10425283" y="696277"/>
            <a:ext cx="0" cy="6045182"/>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0" name="直接箭头连接符 79"/>
          <p:cNvCxnSpPr/>
          <p:nvPr/>
        </p:nvCxnSpPr>
        <p:spPr>
          <a:xfrm>
            <a:off x="11241740" y="1488139"/>
            <a:ext cx="0" cy="35859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4" name="直接箭头连接符 83"/>
          <p:cNvCxnSpPr/>
          <p:nvPr/>
        </p:nvCxnSpPr>
        <p:spPr>
          <a:xfrm>
            <a:off x="11277600" y="3487152"/>
            <a:ext cx="0" cy="42152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5" name="直接箭头连接符 84"/>
          <p:cNvCxnSpPr/>
          <p:nvPr/>
        </p:nvCxnSpPr>
        <p:spPr>
          <a:xfrm>
            <a:off x="11241740" y="2364441"/>
            <a:ext cx="0" cy="53038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直接箭头连接符 85"/>
          <p:cNvCxnSpPr/>
          <p:nvPr/>
        </p:nvCxnSpPr>
        <p:spPr>
          <a:xfrm>
            <a:off x="11304494" y="4509379"/>
            <a:ext cx="0" cy="421209"/>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直接箭头连接符 86"/>
          <p:cNvCxnSpPr/>
          <p:nvPr/>
        </p:nvCxnSpPr>
        <p:spPr>
          <a:xfrm>
            <a:off x="11304494" y="5540188"/>
            <a:ext cx="0" cy="35859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流程图: 过程 5"/>
          <p:cNvSpPr/>
          <p:nvPr/>
        </p:nvSpPr>
        <p:spPr>
          <a:xfrm>
            <a:off x="5098894" y="864870"/>
            <a:ext cx="922064" cy="5665919"/>
          </a:xfrm>
          <a:prstGeom prst="flowChartProcess">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0" name="矩形 19"/>
          <p:cNvSpPr/>
          <p:nvPr/>
        </p:nvSpPr>
        <p:spPr>
          <a:xfrm>
            <a:off x="337185" y="-10795"/>
            <a:ext cx="161925" cy="789305"/>
          </a:xfrm>
          <a:prstGeom prst="rect">
            <a:avLst/>
          </a:prstGeom>
          <a:solidFill>
            <a:srgbClr val="D8D8D8"/>
          </a:solidFill>
          <a:ln w="9525">
            <a:noFill/>
          </a:ln>
        </p:spPr>
        <p:txBody>
          <a:bodyPr anchor="ctr"/>
          <a:lstStyle/>
          <a:p>
            <a:pPr algn="ctr"/>
            <a:endParaRPr>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sp>
        <p:nvSpPr>
          <p:cNvPr id="21" name="矩形 20"/>
          <p:cNvSpPr/>
          <p:nvPr/>
        </p:nvSpPr>
        <p:spPr>
          <a:xfrm>
            <a:off x="540385" y="383540"/>
            <a:ext cx="160655" cy="394335"/>
          </a:xfrm>
          <a:prstGeom prst="rect">
            <a:avLst/>
          </a:prstGeom>
          <a:solidFill>
            <a:srgbClr val="0072BC"/>
          </a:solidFill>
          <a:ln w="9525">
            <a:noFill/>
          </a:ln>
        </p:spPr>
        <p:txBody>
          <a:bodyPr anchor="ctr"/>
          <a:lstStyle/>
          <a:p>
            <a:pPr algn="ctr"/>
            <a:endParaRPr sz="1600">
              <a:solidFill>
                <a:srgbClr val="FFFFFF"/>
              </a:solidFill>
              <a:latin typeface="微软雅黑" charset="-122"/>
              <a:ea typeface="微软雅黑" charset="-122"/>
              <a:sym typeface="微软雅黑" charset="-122"/>
            </a:endParaRPr>
          </a:p>
        </p:txBody>
      </p:sp>
      <p:sp>
        <p:nvSpPr>
          <p:cNvPr id="23" name="矩形 22"/>
          <p:cNvSpPr/>
          <p:nvPr/>
        </p:nvSpPr>
        <p:spPr>
          <a:xfrm>
            <a:off x="954189" y="153024"/>
            <a:ext cx="9011547" cy="460375"/>
          </a:xfrm>
          <a:prstGeom prst="rect">
            <a:avLst/>
          </a:prstGeom>
          <a:noFill/>
          <a:effectLst/>
        </p:spPr>
        <p:txBody>
          <a:bodyPr vert="horz" wrap="square">
            <a:spAutoFit/>
          </a:bodyPr>
          <a:lstStyle/>
          <a:p>
            <a:r>
              <a:rPr lang="zh-CN" altLang="en-US"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rPr>
              <a:t>以</a:t>
            </a:r>
            <a:r>
              <a:rPr lang="en-US" altLang="zh-CN"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rPr>
              <a:t>《</a:t>
            </a:r>
            <a:r>
              <a:rPr lang="zh-CN" altLang="en-US"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rPr>
              <a:t>分式的通分和约分与凸透镜成像</a:t>
            </a:r>
            <a:r>
              <a:rPr lang="en-US" altLang="zh-CN"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rPr>
              <a:t>》</a:t>
            </a:r>
            <a:r>
              <a:rPr lang="zh-CN" altLang="en-US"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rPr>
              <a:t>为例</a:t>
            </a:r>
            <a:endParaRPr lang="en-US" altLang="zh-CN" sz="2400" b="1" dirty="0">
              <a:solidFill>
                <a:srgbClr val="0072BB"/>
              </a:solidFill>
              <a:latin typeface="思源黑体 CN Bold" panose="020B0800000000000000" charset="-122"/>
              <a:ea typeface="思源黑体 CN Bold" panose="020B0800000000000000" charset="-122"/>
              <a:cs typeface="等线" panose="02010600030101010101" charset="-122"/>
              <a:sym typeface="+mn-ea"/>
            </a:endParaRPr>
          </a:p>
        </p:txBody>
      </p:sp>
      <p:sp>
        <p:nvSpPr>
          <p:cNvPr id="4" name="圆角矩形 3"/>
          <p:cNvSpPr/>
          <p:nvPr/>
        </p:nvSpPr>
        <p:spPr>
          <a:xfrm>
            <a:off x="1148080" y="864235"/>
            <a:ext cx="3614420" cy="695325"/>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通过物理情境引出本节课的中心问题,即基于1/U+1/V=1/f，通过学习分式的通分和约分，理论和实践证明物像公式；</a:t>
            </a:r>
          </a:p>
        </p:txBody>
      </p:sp>
      <p:sp>
        <p:nvSpPr>
          <p:cNvPr id="28" name="圆角矩形 27"/>
          <p:cNvSpPr/>
          <p:nvPr/>
        </p:nvSpPr>
        <p:spPr>
          <a:xfrm>
            <a:off x="6364221" y="5961190"/>
            <a:ext cx="3219050"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自我总结与评价，并填写调查问卷</a:t>
            </a:r>
          </a:p>
        </p:txBody>
      </p:sp>
      <p:sp>
        <p:nvSpPr>
          <p:cNvPr id="29" name="圆角矩形 28"/>
          <p:cNvSpPr/>
          <p:nvPr/>
        </p:nvSpPr>
        <p:spPr>
          <a:xfrm>
            <a:off x="1148080" y="4893310"/>
            <a:ext cx="3614420" cy="709295"/>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教师们通过设置问题链引导，鼓励学生们通过小组合作设计实验进行证明呈清晰像时，物像距和焦距之间的关系；</a:t>
            </a:r>
          </a:p>
        </p:txBody>
      </p:sp>
      <p:sp>
        <p:nvSpPr>
          <p:cNvPr id="30" name="圆角矩形 29"/>
          <p:cNvSpPr/>
          <p:nvPr/>
        </p:nvSpPr>
        <p:spPr>
          <a:xfrm>
            <a:off x="1148381" y="3798643"/>
            <a:ext cx="3613904" cy="891988"/>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介绍设计的概念，提供工业设计的程序支架和制作物料；</a:t>
            </a:r>
          </a:p>
          <a:p>
            <a:pPr algn="ctr">
              <a:buNone/>
            </a:pPr>
            <a:r>
              <a:rPr lang="zh-CN" altLang="en-US" sz="1400" dirty="0">
                <a:latin typeface="微软雅黑" charset="0"/>
                <a:ea typeface="微软雅黑" charset="0"/>
              </a:rPr>
              <a:t>强调操作上的安全注意事项，参与协助，指导制作；</a:t>
            </a:r>
          </a:p>
        </p:txBody>
      </p:sp>
      <p:sp>
        <p:nvSpPr>
          <p:cNvPr id="32" name="圆角矩形 31"/>
          <p:cNvSpPr/>
          <p:nvPr/>
        </p:nvSpPr>
        <p:spPr>
          <a:xfrm>
            <a:off x="1143000" y="1696720"/>
            <a:ext cx="3611880" cy="87757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复习分数的通分约分性质，实现数到代数的转换。鼓励学生进行观察猜想，通过小组合作，实现自主学习建构分式通分约分的概念和性质；</a:t>
            </a:r>
          </a:p>
        </p:txBody>
      </p:sp>
      <p:sp>
        <p:nvSpPr>
          <p:cNvPr id="34" name="圆角矩形 33"/>
          <p:cNvSpPr/>
          <p:nvPr/>
        </p:nvSpPr>
        <p:spPr>
          <a:xfrm>
            <a:off x="1148080" y="2758440"/>
            <a:ext cx="3571875" cy="76073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教师提供学生机会来反思、解释、修改。通过数学语言进行逻辑梳理进行交流探讨；</a:t>
            </a:r>
          </a:p>
        </p:txBody>
      </p:sp>
      <p:sp>
        <p:nvSpPr>
          <p:cNvPr id="35" name="圆角矩形 34"/>
          <p:cNvSpPr/>
          <p:nvPr/>
        </p:nvSpPr>
        <p:spPr>
          <a:xfrm>
            <a:off x="10506635" y="1026459"/>
            <a:ext cx="1470211"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跨学科物理情境</a:t>
            </a:r>
          </a:p>
        </p:txBody>
      </p:sp>
      <p:sp>
        <p:nvSpPr>
          <p:cNvPr id="36" name="圆角矩形 35"/>
          <p:cNvSpPr/>
          <p:nvPr/>
        </p:nvSpPr>
        <p:spPr>
          <a:xfrm>
            <a:off x="6364221" y="3908678"/>
            <a:ext cx="3219047" cy="67235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应用设计的概念和原理创造性的设计和改良解决方案，进行装置的制作。</a:t>
            </a:r>
          </a:p>
        </p:txBody>
      </p:sp>
      <p:sp>
        <p:nvSpPr>
          <p:cNvPr id="37" name="圆角矩形 36"/>
          <p:cNvSpPr/>
          <p:nvPr/>
        </p:nvSpPr>
        <p:spPr>
          <a:xfrm>
            <a:off x="1139190" y="5750560"/>
            <a:ext cx="3614420" cy="89154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组织学生进行学生自评、同学互评和教师点评。通过设计问卷定量分析学生课上对跨学科知识的理解和掌握程度。</a:t>
            </a:r>
          </a:p>
        </p:txBody>
      </p:sp>
      <p:sp>
        <p:nvSpPr>
          <p:cNvPr id="38" name="圆角矩形 37"/>
          <p:cNvSpPr/>
          <p:nvPr/>
        </p:nvSpPr>
        <p:spPr>
          <a:xfrm>
            <a:off x="6364221" y="4930588"/>
            <a:ext cx="3219049" cy="67235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学生们通过设计相关实验，实践证明1/V+1/U=1/f。</a:t>
            </a:r>
          </a:p>
        </p:txBody>
      </p:sp>
      <p:sp>
        <p:nvSpPr>
          <p:cNvPr id="39" name="圆角矩形 38"/>
          <p:cNvSpPr/>
          <p:nvPr/>
        </p:nvSpPr>
        <p:spPr>
          <a:xfrm>
            <a:off x="6359593" y="2758189"/>
            <a:ext cx="3223677" cy="877633"/>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sym typeface="+mn-ea"/>
              </a:rPr>
              <a:t>利用上一环节所学习到的知识理论证明U+V≥4f，通过对结论大胆猜想，小心求证；</a:t>
            </a:r>
            <a:endParaRPr lang="zh-CN" altLang="en-US" sz="1400" dirty="0">
              <a:latin typeface="微软雅黑" charset="0"/>
              <a:ea typeface="微软雅黑" charset="0"/>
            </a:endParaRPr>
          </a:p>
        </p:txBody>
      </p:sp>
      <p:sp>
        <p:nvSpPr>
          <p:cNvPr id="40" name="圆角矩形 39"/>
          <p:cNvSpPr/>
          <p:nvPr/>
        </p:nvSpPr>
        <p:spPr>
          <a:xfrm>
            <a:off x="6355715" y="1703070"/>
            <a:ext cx="3227705" cy="69469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通过小组合作等方式，自主构建数学知识中通分和约分的性质等相关概念；</a:t>
            </a:r>
          </a:p>
        </p:txBody>
      </p:sp>
      <p:sp>
        <p:nvSpPr>
          <p:cNvPr id="41" name="圆角矩形 40"/>
          <p:cNvSpPr/>
          <p:nvPr/>
        </p:nvSpPr>
        <p:spPr>
          <a:xfrm>
            <a:off x="6364221" y="1040542"/>
            <a:ext cx="3219046"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buNone/>
            </a:pPr>
            <a:r>
              <a:rPr lang="zh-CN" altLang="en-US" sz="1400" dirty="0">
                <a:latin typeface="微软雅黑" charset="0"/>
                <a:ea typeface="微软雅黑" charset="0"/>
              </a:rPr>
              <a:t>明确课程学习目标</a:t>
            </a:r>
          </a:p>
          <a:p>
            <a:pPr algn="ctr">
              <a:buNone/>
            </a:pPr>
            <a:r>
              <a:rPr lang="zh-CN" altLang="en-US" sz="1400" dirty="0">
                <a:latin typeface="微软雅黑" charset="0"/>
                <a:ea typeface="微软雅黑" charset="0"/>
              </a:rPr>
              <a:t>回顾相关概念</a:t>
            </a:r>
          </a:p>
        </p:txBody>
      </p:sp>
      <p:sp>
        <p:nvSpPr>
          <p:cNvPr id="5" name="流程图: 决策 4"/>
          <p:cNvSpPr/>
          <p:nvPr/>
        </p:nvSpPr>
        <p:spPr>
          <a:xfrm>
            <a:off x="5129115" y="950259"/>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rPr>
              <a:t>吸引</a:t>
            </a:r>
          </a:p>
        </p:txBody>
      </p:sp>
      <p:sp>
        <p:nvSpPr>
          <p:cNvPr id="42" name="流程图: 决策 41"/>
          <p:cNvSpPr/>
          <p:nvPr/>
        </p:nvSpPr>
        <p:spPr>
          <a:xfrm>
            <a:off x="5129113" y="1786104"/>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rPr>
              <a:t>探究</a:t>
            </a:r>
          </a:p>
        </p:txBody>
      </p:sp>
      <p:sp>
        <p:nvSpPr>
          <p:cNvPr id="43" name="流程图: 决策 42"/>
          <p:cNvSpPr/>
          <p:nvPr/>
        </p:nvSpPr>
        <p:spPr>
          <a:xfrm>
            <a:off x="5129114" y="2894824"/>
            <a:ext cx="853671" cy="699474"/>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charset="0"/>
                <a:ea typeface="微软雅黑" charset="0"/>
                <a:cs typeface="微软雅黑" charset="0"/>
              </a:rPr>
              <a:t>解释</a:t>
            </a:r>
            <a:endParaRPr lang="zh-CN" altLang="en-US" sz="1400" b="1" dirty="0">
              <a:solidFill>
                <a:schemeClr val="tx1"/>
              </a:solidFill>
            </a:endParaRPr>
          </a:p>
        </p:txBody>
      </p:sp>
      <p:sp>
        <p:nvSpPr>
          <p:cNvPr id="44" name="流程图: 决策 43"/>
          <p:cNvSpPr/>
          <p:nvPr/>
        </p:nvSpPr>
        <p:spPr>
          <a:xfrm>
            <a:off x="5167287" y="3895118"/>
            <a:ext cx="853671" cy="699474"/>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charset="0"/>
                <a:ea typeface="微软雅黑" charset="0"/>
                <a:cs typeface="微软雅黑" charset="0"/>
              </a:rPr>
              <a:t>工程</a:t>
            </a:r>
            <a:endParaRPr lang="zh-CN" altLang="en-US" sz="1400" b="1" dirty="0">
              <a:solidFill>
                <a:schemeClr val="bg1"/>
              </a:solidFill>
            </a:endParaRPr>
          </a:p>
        </p:txBody>
      </p:sp>
      <p:sp>
        <p:nvSpPr>
          <p:cNvPr id="45" name="流程图: 决策 44"/>
          <p:cNvSpPr/>
          <p:nvPr/>
        </p:nvSpPr>
        <p:spPr>
          <a:xfrm>
            <a:off x="5129115" y="4893189"/>
            <a:ext cx="853671" cy="699474"/>
          </a:xfrm>
          <a:prstGeom prst="flowChartDecision">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charset="0"/>
                <a:ea typeface="微软雅黑" charset="0"/>
                <a:cs typeface="微软雅黑" charset="0"/>
              </a:rPr>
              <a:t>深化</a:t>
            </a:r>
            <a:endParaRPr lang="zh-CN" altLang="en-US" sz="1400" b="1" dirty="0">
              <a:solidFill>
                <a:schemeClr val="tx1"/>
              </a:solidFill>
            </a:endParaRPr>
          </a:p>
        </p:txBody>
      </p:sp>
      <p:sp>
        <p:nvSpPr>
          <p:cNvPr id="46" name="流程图: 决策 45"/>
          <p:cNvSpPr/>
          <p:nvPr/>
        </p:nvSpPr>
        <p:spPr>
          <a:xfrm>
            <a:off x="5129115" y="5840053"/>
            <a:ext cx="853671" cy="699474"/>
          </a:xfrm>
          <a:prstGeom prst="flowChartDecision">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tx1"/>
                </a:solidFill>
                <a:latin typeface="微软雅黑" charset="0"/>
                <a:ea typeface="微软雅黑" charset="0"/>
                <a:cs typeface="微软雅黑" charset="0"/>
              </a:rPr>
              <a:t>评价</a:t>
            </a:r>
            <a:endParaRPr lang="zh-CN" altLang="en-US" sz="1400" b="1" dirty="0">
              <a:solidFill>
                <a:schemeClr val="tx1"/>
              </a:solidFill>
            </a:endParaRPr>
          </a:p>
        </p:txBody>
      </p:sp>
      <p:cxnSp>
        <p:nvCxnSpPr>
          <p:cNvPr id="14" name="直接箭头连接符 13"/>
          <p:cNvCxnSpPr/>
          <p:nvPr/>
        </p:nvCxnSpPr>
        <p:spPr>
          <a:xfrm>
            <a:off x="5098894" y="864870"/>
            <a:ext cx="0" cy="5876589"/>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p:nvPr/>
        </p:nvCxnSpPr>
        <p:spPr>
          <a:xfrm>
            <a:off x="6020958" y="844697"/>
            <a:ext cx="0" cy="5876589"/>
          </a:xfrm>
          <a:prstGeom prst="straightConnector1">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7" name="左大括号 46"/>
          <p:cNvSpPr/>
          <p:nvPr/>
        </p:nvSpPr>
        <p:spPr>
          <a:xfrm>
            <a:off x="954189" y="1224317"/>
            <a:ext cx="194189" cy="5194073"/>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sp>
        <p:nvSpPr>
          <p:cNvPr id="51" name="左大括号 50"/>
          <p:cNvSpPr/>
          <p:nvPr/>
        </p:nvSpPr>
        <p:spPr>
          <a:xfrm flipH="1">
            <a:off x="9583271" y="1172917"/>
            <a:ext cx="194189" cy="5194073"/>
          </a:xfrm>
          <a:prstGeom prst="leftBrace">
            <a:avLst/>
          </a:prstGeom>
          <a:ln w="19050"/>
        </p:spPr>
        <p:style>
          <a:lnRef idx="1">
            <a:schemeClr val="dk1"/>
          </a:lnRef>
          <a:fillRef idx="0">
            <a:schemeClr val="dk1"/>
          </a:fillRef>
          <a:effectRef idx="0">
            <a:schemeClr val="dk1"/>
          </a:effectRef>
          <a:fontRef idx="minor">
            <a:schemeClr val="tx1"/>
          </a:fontRef>
        </p:style>
        <p:txBody>
          <a:bodyPr rtlCol="0" anchor="ctr"/>
          <a:lstStyle/>
          <a:p>
            <a:pPr algn="ctr"/>
            <a:endParaRPr lang="zh-CN" altLang="en-US"/>
          </a:p>
        </p:txBody>
      </p:sp>
      <p:cxnSp>
        <p:nvCxnSpPr>
          <p:cNvPr id="52" name="直接箭头连接符 51"/>
          <p:cNvCxnSpPr/>
          <p:nvPr/>
        </p:nvCxnSpPr>
        <p:spPr>
          <a:xfrm flipH="1">
            <a:off x="4762284" y="1299996"/>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4" name="直接箭头连接符 53"/>
          <p:cNvCxnSpPr/>
          <p:nvPr/>
        </p:nvCxnSpPr>
        <p:spPr>
          <a:xfrm flipH="1">
            <a:off x="4754620" y="213584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5" name="直接箭头连接符 54"/>
          <p:cNvCxnSpPr/>
          <p:nvPr/>
        </p:nvCxnSpPr>
        <p:spPr>
          <a:xfrm flipH="1">
            <a:off x="4753319" y="5266769"/>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a:off x="6020958" y="1299996"/>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flipH="1">
            <a:off x="4762284" y="324456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flipH="1">
            <a:off x="4760259" y="4258229"/>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H="1">
            <a:off x="4747967" y="6180825"/>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6025586" y="4244854"/>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2" name="直接箭头连接符 61"/>
          <p:cNvCxnSpPr/>
          <p:nvPr/>
        </p:nvCxnSpPr>
        <p:spPr>
          <a:xfrm>
            <a:off x="6025586" y="324456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a:off x="6016912" y="2135841"/>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4" name="直接箭头连接符 63"/>
          <p:cNvCxnSpPr/>
          <p:nvPr/>
        </p:nvCxnSpPr>
        <p:spPr>
          <a:xfrm>
            <a:off x="6025586" y="5257918"/>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直接箭头连接符 64"/>
          <p:cNvCxnSpPr/>
          <p:nvPr/>
        </p:nvCxnSpPr>
        <p:spPr>
          <a:xfrm>
            <a:off x="6025586" y="6189790"/>
            <a:ext cx="338635"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流程图: 过程 52"/>
          <p:cNvSpPr/>
          <p:nvPr/>
        </p:nvSpPr>
        <p:spPr>
          <a:xfrm>
            <a:off x="418147" y="3244561"/>
            <a:ext cx="423863" cy="112125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教师</a:t>
            </a:r>
          </a:p>
        </p:txBody>
      </p:sp>
      <p:sp>
        <p:nvSpPr>
          <p:cNvPr id="67" name="流程图: 过程 66"/>
          <p:cNvSpPr/>
          <p:nvPr/>
        </p:nvSpPr>
        <p:spPr>
          <a:xfrm>
            <a:off x="9902805" y="3209327"/>
            <a:ext cx="423863" cy="112125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学生</a:t>
            </a:r>
          </a:p>
        </p:txBody>
      </p:sp>
      <p:sp>
        <p:nvSpPr>
          <p:cNvPr id="68" name="圆角矩形 67"/>
          <p:cNvSpPr/>
          <p:nvPr/>
        </p:nvSpPr>
        <p:spPr>
          <a:xfrm>
            <a:off x="10506635" y="1907241"/>
            <a:ext cx="1541930"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数学中通分和约分的概念和性质掌握</a:t>
            </a:r>
          </a:p>
        </p:txBody>
      </p:sp>
      <p:sp>
        <p:nvSpPr>
          <p:cNvPr id="69" name="圆角矩形 68"/>
          <p:cNvSpPr/>
          <p:nvPr/>
        </p:nvSpPr>
        <p:spPr>
          <a:xfrm>
            <a:off x="10563631" y="3005282"/>
            <a:ext cx="1553444"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理论证明解释</a:t>
            </a:r>
            <a:r>
              <a:rPr lang="en-US" altLang="zh-CN" sz="1000" b="1" dirty="0">
                <a:solidFill>
                  <a:srgbClr val="7030A0"/>
                </a:solidFill>
              </a:rPr>
              <a:t>U+V≥4f</a:t>
            </a:r>
          </a:p>
        </p:txBody>
      </p:sp>
      <p:sp>
        <p:nvSpPr>
          <p:cNvPr id="70" name="圆角矩形 69"/>
          <p:cNvSpPr/>
          <p:nvPr/>
        </p:nvSpPr>
        <p:spPr>
          <a:xfrm>
            <a:off x="10581562" y="4016254"/>
            <a:ext cx="1535513"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组装改良实验装置</a:t>
            </a:r>
          </a:p>
        </p:txBody>
      </p:sp>
      <p:sp>
        <p:nvSpPr>
          <p:cNvPr id="71" name="圆角矩形 70"/>
          <p:cNvSpPr/>
          <p:nvPr/>
        </p:nvSpPr>
        <p:spPr>
          <a:xfrm>
            <a:off x="10582834" y="5038169"/>
            <a:ext cx="1534241"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设计实验证明</a:t>
            </a:r>
            <a:r>
              <a:rPr lang="en-US" altLang="zh-CN" sz="1000" b="1" dirty="0">
                <a:solidFill>
                  <a:srgbClr val="7030A0"/>
                </a:solidFill>
              </a:rPr>
              <a:t>U+V≥4f</a:t>
            </a:r>
          </a:p>
        </p:txBody>
      </p:sp>
      <p:sp>
        <p:nvSpPr>
          <p:cNvPr id="72" name="圆角矩形 71"/>
          <p:cNvSpPr/>
          <p:nvPr/>
        </p:nvSpPr>
        <p:spPr>
          <a:xfrm>
            <a:off x="10563631" y="5960851"/>
            <a:ext cx="1555992" cy="457200"/>
          </a:xfrm>
          <a:prstGeom prst="roundRect">
            <a:avLst/>
          </a:prstGeom>
        </p:spPr>
        <p:style>
          <a:lnRef idx="2">
            <a:schemeClr val="dk1"/>
          </a:lnRef>
          <a:fillRef idx="1">
            <a:schemeClr val="lt1"/>
          </a:fillRef>
          <a:effectRef idx="0">
            <a:schemeClr val="dk1"/>
          </a:effectRef>
          <a:fontRef idx="minor">
            <a:schemeClr val="dk1"/>
          </a:fontRef>
        </p:style>
        <p:txBody>
          <a:bodyPr lIns="36000" tIns="36000" rIns="36000" bIns="36000" rtlCol="0" anchor="ctr"/>
          <a:lstStyle/>
          <a:p>
            <a:pPr algn="ctr"/>
            <a:r>
              <a:rPr lang="zh-CN" altLang="en-US" sz="1000" b="1" dirty="0">
                <a:solidFill>
                  <a:srgbClr val="7030A0"/>
                </a:solidFill>
              </a:rPr>
              <a:t>根据课堂表现进行多方位评价</a:t>
            </a:r>
          </a:p>
        </p:txBody>
      </p:sp>
      <p:cxnSp>
        <p:nvCxnSpPr>
          <p:cNvPr id="73" name="直接连接符 72"/>
          <p:cNvCxnSpPr/>
          <p:nvPr/>
        </p:nvCxnSpPr>
        <p:spPr>
          <a:xfrm>
            <a:off x="10425283" y="696277"/>
            <a:ext cx="0" cy="6045182"/>
          </a:xfrm>
          <a:prstGeom prst="line">
            <a:avLst/>
          </a:prstGeom>
          <a:ln w="254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80" name="直接箭头连接符 79"/>
          <p:cNvCxnSpPr/>
          <p:nvPr/>
        </p:nvCxnSpPr>
        <p:spPr>
          <a:xfrm>
            <a:off x="11241740" y="1488139"/>
            <a:ext cx="0" cy="35859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4" name="直接箭头连接符 83"/>
          <p:cNvCxnSpPr/>
          <p:nvPr/>
        </p:nvCxnSpPr>
        <p:spPr>
          <a:xfrm>
            <a:off x="11277600" y="3487152"/>
            <a:ext cx="0" cy="42152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5" name="直接箭头连接符 84"/>
          <p:cNvCxnSpPr/>
          <p:nvPr/>
        </p:nvCxnSpPr>
        <p:spPr>
          <a:xfrm>
            <a:off x="11241740" y="2364441"/>
            <a:ext cx="0" cy="53038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6" name="直接箭头连接符 85"/>
          <p:cNvCxnSpPr/>
          <p:nvPr/>
        </p:nvCxnSpPr>
        <p:spPr>
          <a:xfrm>
            <a:off x="11304494" y="4509379"/>
            <a:ext cx="0" cy="421209"/>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7" name="直接箭头连接符 86"/>
          <p:cNvCxnSpPr/>
          <p:nvPr/>
        </p:nvCxnSpPr>
        <p:spPr>
          <a:xfrm>
            <a:off x="11304494" y="5540188"/>
            <a:ext cx="0" cy="35859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push dir="u"/>
  </p:transition>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681</Words>
  <Application>Microsoft Office PowerPoint</Application>
  <PresentationFormat>宽屏</PresentationFormat>
  <Paragraphs>68</Paragraphs>
  <Slides>2</Slides>
  <Notes>2</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vt:i4>
      </vt:variant>
    </vt:vector>
  </HeadingPairs>
  <TitlesOfParts>
    <vt:vector size="11" baseType="lpstr">
      <vt:lpstr>等线 Light</vt:lpstr>
      <vt:lpstr>思源黑体 CN Bold</vt:lpstr>
      <vt:lpstr>宋体</vt:lpstr>
      <vt:lpstr>微软雅黑</vt:lpstr>
      <vt:lpstr>Arial</vt:lpstr>
      <vt:lpstr>Calibri</vt:lpstr>
      <vt:lpstr>Calibri Light</vt:lpstr>
      <vt:lpstr>Office 主题</vt:lpstr>
      <vt:lpstr>1_Office 主题</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lianghaili</dc:creator>
  <cp:lastModifiedBy>Administrator</cp:lastModifiedBy>
  <cp:revision>4</cp:revision>
  <dcterms:created xsi:type="dcterms:W3CDTF">2021-12-22T07:32:53Z</dcterms:created>
  <dcterms:modified xsi:type="dcterms:W3CDTF">2022-05-27T07:31:30Z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2052-3.8.0.6081</vt:lpwstr>
  </property>
</Properties>
</file>