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activeX/activeX1.bin" ContentType="application/vnd.ms-office.activeX"/>
  <Override PartName="/ppt/activeX/activeX1.xml" ContentType="application/vnd.ms-office.activeX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4" r:id="rId3"/>
    <p:sldId id="256" r:id="rId5"/>
    <p:sldId id="259" r:id="rId6"/>
    <p:sldId id="262" r:id="rId7"/>
    <p:sldId id="267" r:id="rId8"/>
    <p:sldId id="263" r:id="rId9"/>
    <p:sldId id="280" r:id="rId10"/>
    <p:sldId id="265" r:id="rId11"/>
    <p:sldId id="274" r:id="rId12"/>
    <p:sldId id="264" r:id="rId13"/>
    <p:sldId id="266" r:id="rId14"/>
    <p:sldId id="276" r:id="rId15"/>
    <p:sldId id="271" r:id="rId16"/>
    <p:sldId id="268" r:id="rId17"/>
    <p:sldId id="281" r:id="rId18"/>
    <p:sldId id="269" r:id="rId19"/>
    <p:sldId id="275" r:id="rId20"/>
    <p:sldId id="279" r:id="rId21"/>
    <p:sldId id="278" r:id="rId22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FF"/>
    <a:srgbClr val="FF7C80"/>
    <a:srgbClr val="FFFF00"/>
    <a:srgbClr val="CC3399"/>
    <a:srgbClr val="FFFFCC"/>
    <a:srgbClr val="FF0000"/>
    <a:srgbClr val="0080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797"/>
  </p:normalViewPr>
  <p:slideViewPr>
    <p:cSldViewPr showGuides="1">
      <p:cViewPr varScale="1">
        <p:scale>
          <a:sx n="110" d="100"/>
          <a:sy n="110" d="100"/>
        </p:scale>
        <p:origin x="-100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6" Type="http://schemas.openxmlformats.org/officeDocument/2006/relationships/tags" Target="tags/tag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activeX1.xml><?xml version="1.0" encoding="utf-8"?>
<ax:ocx xmlns:ax="http://schemas.microsoft.com/office/2006/activeX" xmlns:r="http://schemas.openxmlformats.org/officeDocument/2006/relationships" ax:classid="{00000000-0000-0000-0000-000000000000}" ax:persistence="persistStorage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3.vml.rels><?xml version="1.0" encoding="UTF-8" standalone="yes"?>
<Relationships xmlns="http://schemas.openxmlformats.org/package/2006/relationships"><Relationship Id="rId5" Type="http://schemas.openxmlformats.org/officeDocument/2006/relationships/image" Target="../media/image10.wmf"/><Relationship Id="rId4" Type="http://schemas.openxmlformats.org/officeDocument/2006/relationships/image" Target="../media/image9.wmf"/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7650" name="页眉占位符 27649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7651" name="日期占位符 2765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7652" name="幻灯片图像占位符 27651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7653" name="文本占位符 27652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7654" name="页脚占位符 27653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/>
            <a:endParaRPr lang="zh-CN" altLang="en-US" sz="1200" dirty="0"/>
          </a:p>
        </p:txBody>
      </p:sp>
      <p:sp>
        <p:nvSpPr>
          <p:cNvPr id="27655" name="灯片编号占位符 27654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68610" name="幻灯片图像占位符 6860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8611" name="文本占位符 6861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1202" name="幻灯片图像占位符 5120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1203" name="文本占位符 5120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2226" name="幻灯片图像占位符 5222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2227" name="文本占位符 5222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3250" name="幻灯片图像占位符 5324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3251" name="文本占位符 5325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4274" name="幻灯片图像占位符 542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4275" name="文本占位符 5427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5298" name="幻灯片图像占位符 5529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5299" name="文本占位符 5529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6322" name="幻灯片图像占位符 563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6323" name="文本占位符 5632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7346" name="幻灯片图像占位符 5734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7347" name="文本占位符 5734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28674" name="幻灯片图像占位符 2867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28675" name="文本占位符 2867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8370" name="幻灯片图像占位符 583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8371" name="文本占位符 5837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59394" name="幻灯片图像占位符 5939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59395" name="文本占位符 5939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60418" name="幻灯片图像占位符 6041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0419" name="文本占位符 6041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61442" name="幻灯片图像占位符 614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1443" name="文本占位符 6144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62466" name="幻灯片图像占位符 62465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2467" name="文本占位符 62466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r>
              <a:rPr lang="en-US" altLang="zh-CN" err="1"/>
              <a:t>www.czsx.com.cn</a:t>
            </a:r>
            <a:endParaRPr lang="en-US" altLang="zh-CN"/>
          </a:p>
          <a:p>
            <a:pPr lvl="0"/>
            <a:endParaRPr lang="en-US" altLang="zh-CN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63490" name="幻灯片图像占位符 6348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3491" name="文本占位符 63490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64514" name="幻灯片图像占位符 6451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4515" name="文本占位符 64514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0722" name="幻灯片图像占位符 3072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0723" name="文本占位符 30722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44034" name="幻灯片图像占位符 44033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44035" name="文本占位符 44034"/>
          <p:cNvSpPr>
            <a:spLocks noGrp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65538" name="幻灯片图像占位符 6553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65539" name="文本占位符 65538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p>
            <a:pPr lvl="0"/>
            <a:endParaRPr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00FF"/>
            </a:gs>
            <a:gs pos="100000">
              <a:srgbClr val="FFFF00"/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fld id="{BB962C8B-B14F-4D97-AF65-F5344CB8AC3E}" type="datetime1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4.wmf"/><Relationship Id="rId2" Type="http://schemas.openxmlformats.org/officeDocument/2006/relationships/control" Target="../activeX/activeX1.xml"/><Relationship Id="rId1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4.xml"/><Relationship Id="rId6" Type="http://schemas.openxmlformats.org/officeDocument/2006/relationships/vmlDrawing" Target="../drawings/vmlDrawing2.vml"/><Relationship Id="rId5" Type="http://schemas.openxmlformats.org/officeDocument/2006/relationships/slideLayout" Target="../slideLayouts/slideLayout12.xml"/><Relationship Id="rId4" Type="http://schemas.openxmlformats.org/officeDocument/2006/relationships/oleObject" Target="../embeddings/oleObject2.bin"/><Relationship Id="rId3" Type="http://schemas.openxmlformats.org/officeDocument/2006/relationships/image" Target="../media/image5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9.wmf"/><Relationship Id="rId8" Type="http://schemas.openxmlformats.org/officeDocument/2006/relationships/oleObject" Target="../embeddings/oleObject6.bin"/><Relationship Id="rId7" Type="http://schemas.openxmlformats.org/officeDocument/2006/relationships/image" Target="../media/image8.wmf"/><Relationship Id="rId6" Type="http://schemas.openxmlformats.org/officeDocument/2006/relationships/oleObject" Target="../embeddings/oleObject5.bin"/><Relationship Id="rId5" Type="http://schemas.openxmlformats.org/officeDocument/2006/relationships/image" Target="../media/image7.wmf"/><Relationship Id="rId4" Type="http://schemas.openxmlformats.org/officeDocument/2006/relationships/oleObject" Target="../embeddings/oleObject4.bin"/><Relationship Id="rId3" Type="http://schemas.openxmlformats.org/officeDocument/2006/relationships/image" Target="../media/image6.wmf"/><Relationship Id="rId2" Type="http://schemas.openxmlformats.org/officeDocument/2006/relationships/oleObject" Target="../embeddings/oleObject3.bin"/><Relationship Id="rId14" Type="http://schemas.openxmlformats.org/officeDocument/2006/relationships/notesSlide" Target="../notesSlides/notesSlide5.xml"/><Relationship Id="rId13" Type="http://schemas.openxmlformats.org/officeDocument/2006/relationships/vmlDrawing" Target="../drawings/vmlDrawing3.vml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10.wmf"/><Relationship Id="rId10" Type="http://schemas.openxmlformats.org/officeDocument/2006/relationships/oleObject" Target="../embeddings/oleObject7.bin"/><Relationship Id="rId1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6.x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7.xml"/><Relationship Id="rId5" Type="http://schemas.openxmlformats.org/officeDocument/2006/relationships/slideLayout" Target="../slideLayouts/slideLayout12.xml"/><Relationship Id="rId4" Type="http://schemas.openxmlformats.org/officeDocument/2006/relationships/image" Target="../media/image15.wmf"/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2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3.GIF"/></Relationships>
</file>

<file path=ppt/slides/_rels/slide1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13.xml"/><Relationship Id="rId6" Type="http://schemas.openxmlformats.org/officeDocument/2006/relationships/vmlDrawing" Target="../drawings/vmlDrawing4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16.png"/><Relationship Id="rId3" Type="http://schemas.openxmlformats.org/officeDocument/2006/relationships/oleObject" Target="../embeddings/oleObject8.bin"/><Relationship Id="rId2" Type="http://schemas.openxmlformats.org/officeDocument/2006/relationships/slide" Target="slide6.xml"/><Relationship Id="rId1" Type="http://schemas.openxmlformats.org/officeDocument/2006/relationships/image" Target="../media/image3.GIF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4.x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jpeg"/><Relationship Id="rId1" Type="http://schemas.openxmlformats.org/officeDocument/2006/relationships/image" Target="../media/image3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7.xml"/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3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GI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9.xml"/><Relationship Id="rId7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20.GIF"/><Relationship Id="rId4" Type="http://schemas.openxmlformats.org/officeDocument/2006/relationships/image" Target="../media/image19.png"/><Relationship Id="rId3" Type="http://schemas.microsoft.com/office/2007/relationships/media" Target="file:///E:\&#30456;&#20284;&#24418;\MIDI1.mid" TargetMode="External"/><Relationship Id="rId2" Type="http://schemas.openxmlformats.org/officeDocument/2006/relationships/audio" Target="file:///E:\&#30456;&#20284;&#24418;\MIDI1.mid" TargetMode="External"/><Relationship Id="rId1" Type="http://schemas.openxmlformats.org/officeDocument/2006/relationships/image" Target="../media/image18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7586" name="标题 67585"/>
          <p:cNvSpPr>
            <a:spLocks noGrp="1"/>
          </p:cNvSpPr>
          <p:nvPr>
            <p:ph type="title"/>
          </p:nvPr>
        </p:nvSpPr>
        <p:spPr>
          <a:ln/>
        </p:spPr>
        <p:txBody>
          <a:bodyPr anchor="ctr" anchorCtr="0"/>
          <a:p>
            <a:endParaRPr dirty="0"/>
          </a:p>
        </p:txBody>
      </p:sp>
      <p:pic>
        <p:nvPicPr>
          <p:cNvPr id="67587" name="文本占位符 67586"/>
          <p:cNvPicPr>
            <a:picLocks noChangeAspect="1"/>
          </p:cNvPicPr>
          <p:nvPr>
            <p:ph type="body" idx="1"/>
          </p:nvPr>
        </p:nvPicPr>
        <p:blipFill>
          <a:blip r:embed="rId1"/>
          <a:stretch>
            <a:fillRect/>
          </a:stretch>
        </p:blipFill>
        <p:spPr>
          <a:xfrm>
            <a:off x="-398462" y="0"/>
            <a:ext cx="9542462" cy="7200900"/>
          </a:xfrm>
          <a:ln/>
        </p:spPr>
      </p:pic>
      <p:pic>
        <p:nvPicPr>
          <p:cNvPr id="67588" name="图片 6758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2412" y="-188912"/>
            <a:ext cx="9577387" cy="7578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7589" name="文本框 67588"/>
          <p:cNvSpPr txBox="1"/>
          <p:nvPr/>
        </p:nvSpPr>
        <p:spPr>
          <a:xfrm>
            <a:off x="457200" y="2361883"/>
            <a:ext cx="7620000" cy="8299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相似三角形的性质</a:t>
            </a:r>
            <a:endParaRPr lang="zh-CN" altLang="en-US" sz="48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52" name="图片 6151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53" name="图片 6152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56" name="文本框 6155"/>
          <p:cNvSpPr txBox="1"/>
          <p:nvPr/>
        </p:nvSpPr>
        <p:spPr>
          <a:xfrm>
            <a:off x="7460615" y="533400"/>
            <a:ext cx="1013460" cy="6224905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0000FF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相似三角形的性质</a:t>
            </a:r>
            <a:endParaRPr lang="zh-CN" altLang="en-US" sz="5400" b="1" dirty="0">
              <a:solidFill>
                <a:srgbClr val="0000FF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</p:spTree>
    <p:controls>
      <mc:AlternateContent xmlns:mc="http://schemas.openxmlformats.org/markup-compatibility/2006">
        <mc:Choice xmlns:v="urn:schemas-microsoft-com:vml" Requires="v">
          <p:control spid="6155" name="" r:id="rId2" imgW="6419850" imgH="5407025"/>
        </mc:Choice>
        <mc:Fallback>
          <p:control name="" r:id="rId2" imgW="6419850" imgH="5407025">
            <p:pic>
              <p:nvPicPr>
                <p:cNvPr id="0" name="ShockwaveFlash1"/>
                <p:cNvPicPr/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457200" y="765175"/>
                  <a:ext cx="6419850" cy="5407025"/>
                </a:xfrm>
                <a:prstGeom prst="rect">
                  <a:avLst/>
                </a:prstGeom>
              </p:spPr>
            </p:pic>
          </p:control>
        </mc:Fallback>
      </mc:AlternateContent>
    </p:controls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67" name="流程图: 可选过程 10266"/>
          <p:cNvSpPr/>
          <p:nvPr/>
        </p:nvSpPr>
        <p:spPr>
          <a:xfrm>
            <a:off x="395288" y="476250"/>
            <a:ext cx="820896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1" name="矩形 10260"/>
          <p:cNvSpPr/>
          <p:nvPr/>
        </p:nvSpPr>
        <p:spPr>
          <a:xfrm>
            <a:off x="601663" y="4724400"/>
            <a:ext cx="8001000" cy="5191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</a:pPr>
            <a:r>
              <a:rPr lang="zh-CN" altLang="en-US" sz="2800" b="1" dirty="0">
                <a:solidFill>
                  <a:srgbClr val="008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相似三角形的</a:t>
            </a:r>
            <a:r>
              <a:rPr lang="en-US" altLang="zh-CN" sz="2800" b="1" baseline="-18000">
                <a:solidFill>
                  <a:srgbClr val="008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———————</a:t>
            </a:r>
            <a:r>
              <a:rPr lang="en-US" altLang="zh-CN" sz="2800" b="1">
                <a:solidFill>
                  <a:srgbClr val="008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,  </a:t>
            </a:r>
            <a:r>
              <a:rPr lang="zh-CN" altLang="en-US" sz="2800" b="1" dirty="0">
                <a:solidFill>
                  <a:srgbClr val="008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各对应边</a:t>
            </a:r>
            <a:r>
              <a:rPr lang="en-US" altLang="zh-CN" sz="2800" b="1" baseline="-18000">
                <a:solidFill>
                  <a:srgbClr val="008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——————</a:t>
            </a:r>
            <a:r>
              <a:rPr lang="zh-CN" altLang="en-US" sz="2800" b="1" baseline="-18000" dirty="0">
                <a:solidFill>
                  <a:srgbClr val="008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</a:t>
            </a:r>
            <a:endParaRPr lang="zh-CN" altLang="en-US" sz="2800" b="1" baseline="-18000" dirty="0">
              <a:solidFill>
                <a:srgbClr val="008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262" name="矩形 10261"/>
          <p:cNvSpPr/>
          <p:nvPr/>
        </p:nvSpPr>
        <p:spPr>
          <a:xfrm>
            <a:off x="3124200" y="4648200"/>
            <a:ext cx="2232025" cy="5191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对应角相等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3" name="矩形 10262"/>
          <p:cNvSpPr/>
          <p:nvPr/>
        </p:nvSpPr>
        <p:spPr>
          <a:xfrm>
            <a:off x="6724650" y="4648200"/>
            <a:ext cx="1435100" cy="5191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成比例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8" name="椭圆 10267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69" name="矩形 10268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回顾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0270" name="图片 10269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1" name="图片 10270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5" name="文本框 10274"/>
          <p:cNvSpPr txBox="1"/>
          <p:nvPr/>
        </p:nvSpPr>
        <p:spPr>
          <a:xfrm>
            <a:off x="685800" y="990600"/>
            <a:ext cx="7772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1.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三角形相似的判定方法有那些？</a:t>
            </a:r>
            <a:endParaRPr lang="zh-CN" altLang="en-US" sz="28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76" name="文本框 10275"/>
          <p:cNvSpPr txBox="1"/>
          <p:nvPr/>
        </p:nvSpPr>
        <p:spPr>
          <a:xfrm>
            <a:off x="914400" y="1676400"/>
            <a:ext cx="7848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两个角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对应相等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的两个三角形相似。</a:t>
            </a:r>
            <a:endParaRPr lang="zh-CN" altLang="en-US" sz="2800" b="1">
              <a:solidFill>
                <a:srgbClr val="008000"/>
              </a:solidFill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10277" name="文本框 10276"/>
          <p:cNvSpPr txBox="1"/>
          <p:nvPr/>
        </p:nvSpPr>
        <p:spPr>
          <a:xfrm>
            <a:off x="838200" y="2590800"/>
            <a:ext cx="853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ea typeface="方正姚体" panose="02010601030101010101" pitchFamily="2" charset="-122"/>
              </a:rPr>
              <a:t>两边对应成比例且夹角相等</a:t>
            </a:r>
            <a:r>
              <a:rPr lang="zh-CN" altLang="en-US" sz="2800" b="1" dirty="0">
                <a:solidFill>
                  <a:srgbClr val="00800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的两个三角形相似 。</a:t>
            </a:r>
            <a:endParaRPr lang="zh-CN" altLang="en-US" sz="2800" b="1">
              <a:solidFill>
                <a:srgbClr val="00800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278" name="文本框 10277"/>
          <p:cNvSpPr txBox="1"/>
          <p:nvPr/>
        </p:nvSpPr>
        <p:spPr>
          <a:xfrm>
            <a:off x="838200" y="3429000"/>
            <a:ext cx="6705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三边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对应成比例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的两个三角形相似。</a:t>
            </a:r>
            <a:endParaRPr lang="zh-CN" altLang="en-US" sz="2800" b="1">
              <a:solidFill>
                <a:srgbClr val="008000"/>
              </a:solidFill>
              <a:latin typeface="Times New Roman" panose="02020603050405020304" pitchFamily="18" charset="0"/>
              <a:ea typeface="方正姚体" panose="02010601030101010101" pitchFamily="2" charset="-122"/>
            </a:endParaRPr>
          </a:p>
        </p:txBody>
      </p:sp>
      <p:sp>
        <p:nvSpPr>
          <p:cNvPr id="10279" name="矩形 10278"/>
          <p:cNvSpPr/>
          <p:nvPr/>
        </p:nvSpPr>
        <p:spPr>
          <a:xfrm>
            <a:off x="228600" y="4114800"/>
            <a:ext cx="8382000" cy="5191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</a:pP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2.  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相似三角形的有哪些性质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?</a:t>
            </a:r>
            <a:endParaRPr lang="en-US" altLang="zh-CN" sz="28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280" name="矩形 10279"/>
          <p:cNvSpPr/>
          <p:nvPr/>
        </p:nvSpPr>
        <p:spPr>
          <a:xfrm>
            <a:off x="152400" y="5410200"/>
            <a:ext cx="6781800" cy="519113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p>
            <a:pPr lvl="1">
              <a:spcBef>
                <a:spcPct val="20000"/>
              </a:spcBef>
              <a:buClr>
                <a:schemeClr val="accent2"/>
              </a:buClr>
              <a:buSzPct val="80000"/>
              <a:buFont typeface="Wingdings" panose="05000000000000000000" pitchFamily="2" charset="2"/>
            </a:pP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相似三角形还有哪些性质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?</a:t>
            </a:r>
            <a:endParaRPr lang="en-US" altLang="zh-CN" sz="28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2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1" grpId="0"/>
      <p:bldP spid="10262" grpId="0"/>
      <p:bldP spid="10263" grpId="0"/>
      <p:bldP spid="10275" grpId="0"/>
      <p:bldP spid="10276" grpId="0"/>
      <p:bldP spid="10277" grpId="0"/>
      <p:bldP spid="10278" grpId="0"/>
      <p:bldP spid="10279" grpId="0"/>
      <p:bldP spid="1028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66" name="流程图: 可选过程 14365"/>
          <p:cNvSpPr/>
          <p:nvPr/>
        </p:nvSpPr>
        <p:spPr>
          <a:xfrm>
            <a:off x="0" y="0"/>
            <a:ext cx="9144000" cy="67056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dirty="0">
              <a:latin typeface="Arial" panose="020B0604020202020204" pitchFamily="34" charset="0"/>
            </a:endParaRPr>
          </a:p>
        </p:txBody>
      </p:sp>
      <p:pic>
        <p:nvPicPr>
          <p:cNvPr id="14370" name="图片 14369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973763"/>
            <a:ext cx="884238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71" name="矩形 14370"/>
          <p:cNvSpPr/>
          <p:nvPr/>
        </p:nvSpPr>
        <p:spPr>
          <a:xfrm>
            <a:off x="304800" y="228600"/>
            <a:ext cx="8534400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如图，已知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△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ABC∽△ A′B′C′,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相似比是ｋ，其中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AD</a:t>
            </a:r>
            <a:r>
              <a:rPr lang="en-US" altLang="zh-CN" sz="240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</a:rPr>
              <a:t>、</a:t>
            </a:r>
            <a:r>
              <a:rPr lang="zh-CN" altLang="en-US" sz="240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A′D′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分别是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BC</a:t>
            </a:r>
            <a:r>
              <a:rPr lang="en-US" altLang="zh-CN" sz="240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400" b="1">
                <a:solidFill>
                  <a:srgbClr val="0000FF"/>
                </a:solidFill>
                <a:latin typeface="Arial" panose="020B0604020202020204" pitchFamily="34" charset="0"/>
              </a:rPr>
              <a:t>、 </a:t>
            </a:r>
            <a:r>
              <a:rPr lang="en-US" altLang="zh-CN" sz="2400" b="1">
                <a:solidFill>
                  <a:srgbClr val="0000FF"/>
                </a:solidFill>
                <a:latin typeface="Arial" panose="020B0604020202020204" pitchFamily="34" charset="0"/>
              </a:rPr>
              <a:t>B′C′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边</a:t>
            </a:r>
            <a:r>
              <a:rPr lang="en-US" altLang="zh-CN" sz="2400" b="1" dirty="0">
                <a:solidFill>
                  <a:srgbClr val="0000FF"/>
                </a:solidFill>
                <a:latin typeface="Arial" panose="020B0604020202020204" pitchFamily="34" charset="0"/>
              </a:rPr>
              <a:t> </a:t>
            </a:r>
            <a:r>
              <a:rPr lang="zh-CN" altLang="en-US" sz="2400" b="1" dirty="0">
                <a:solidFill>
                  <a:srgbClr val="0000FF"/>
                </a:solidFill>
                <a:latin typeface="Arial" panose="020B0604020202020204" pitchFamily="34" charset="0"/>
              </a:rPr>
              <a:t>上的高。</a:t>
            </a:r>
            <a:r>
              <a:rPr lang="zh-CN" altLang="en-US" sz="2400" dirty="0">
                <a:solidFill>
                  <a:srgbClr val="0000FF"/>
                </a:solidFill>
                <a:latin typeface="Arial" panose="020B0604020202020204" pitchFamily="34" charset="0"/>
              </a:rPr>
              <a:t> </a:t>
            </a:r>
            <a:endParaRPr lang="zh-CN" altLang="en-US" sz="2400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grpSp>
        <p:nvGrpSpPr>
          <p:cNvPr id="14372" name="组合 14371"/>
          <p:cNvGrpSpPr/>
          <p:nvPr/>
        </p:nvGrpSpPr>
        <p:grpSpPr>
          <a:xfrm>
            <a:off x="6335713" y="1066800"/>
            <a:ext cx="2808287" cy="1871663"/>
            <a:chOff x="3878" y="981"/>
            <a:chExt cx="1769" cy="1179"/>
          </a:xfrm>
        </p:grpSpPr>
        <p:graphicFrame>
          <p:nvGraphicFramePr>
            <p:cNvPr id="14373" name="对象 14372"/>
            <p:cNvGraphicFramePr/>
            <p:nvPr/>
          </p:nvGraphicFramePr>
          <p:xfrm>
            <a:off x="3878" y="981"/>
            <a:ext cx="1769" cy="117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1" name="" r:id="rId2" imgW="3429000" imgH="1124585" progId="Word.Picture.8">
                    <p:embed/>
                  </p:oleObj>
                </mc:Choice>
                <mc:Fallback>
                  <p:oleObj name="" r:id="rId2" imgW="3429000" imgH="1124585" progId="Word.Picture.8">
                    <p:embed/>
                    <p:pic>
                      <p:nvPicPr>
                        <p:cNvPr id="0" name="图片 3080"/>
                        <p:cNvPicPr/>
                        <p:nvPr/>
                      </p:nvPicPr>
                      <p:blipFill>
                        <a:blip r:embed="rId3"/>
                        <a:srcRect l="10019" r="46645" b="11884"/>
                        <a:stretch>
                          <a:fillRect/>
                        </a:stretch>
                      </p:blipFill>
                      <p:spPr>
                        <a:xfrm>
                          <a:off x="3878" y="981"/>
                          <a:ext cx="1769" cy="1179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374" name="直接连接符 14373"/>
            <p:cNvSpPr/>
            <p:nvPr/>
          </p:nvSpPr>
          <p:spPr>
            <a:xfrm>
              <a:off x="4921" y="1177"/>
              <a:ext cx="136" cy="668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14375" name="组合 14374"/>
          <p:cNvGrpSpPr/>
          <p:nvPr/>
        </p:nvGrpSpPr>
        <p:grpSpPr>
          <a:xfrm>
            <a:off x="6324600" y="3657600"/>
            <a:ext cx="2376488" cy="1582738"/>
            <a:chOff x="3969" y="2659"/>
            <a:chExt cx="1497" cy="997"/>
          </a:xfrm>
        </p:grpSpPr>
        <p:graphicFrame>
          <p:nvGraphicFramePr>
            <p:cNvPr id="14376" name="对象 14375"/>
            <p:cNvGraphicFramePr/>
            <p:nvPr/>
          </p:nvGraphicFramePr>
          <p:xfrm>
            <a:off x="3969" y="2659"/>
            <a:ext cx="1497" cy="99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82" name="" r:id="rId4" imgW="3429000" imgH="1124585" progId="Word.Picture.8">
                    <p:embed/>
                  </p:oleObj>
                </mc:Choice>
                <mc:Fallback>
                  <p:oleObj name="" r:id="rId4" imgW="3429000" imgH="1124585" progId="Word.Picture.8">
                    <p:embed/>
                    <p:pic>
                      <p:nvPicPr>
                        <p:cNvPr id="0" name="图片 3081"/>
                        <p:cNvPicPr/>
                        <p:nvPr/>
                      </p:nvPicPr>
                      <p:blipFill>
                        <a:blip r:embed="rId3"/>
                        <a:srcRect l="57790" t="16965" r="5536" b="8521"/>
                        <a:stretch>
                          <a:fillRect/>
                        </a:stretch>
                      </p:blipFill>
                      <p:spPr>
                        <a:xfrm>
                          <a:off x="3969" y="2659"/>
                          <a:ext cx="1497" cy="997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4377" name="直接连接符 14376"/>
            <p:cNvSpPr/>
            <p:nvPr/>
          </p:nvSpPr>
          <p:spPr>
            <a:xfrm>
              <a:off x="4839" y="2869"/>
              <a:ext cx="98" cy="447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4378" name="文本框 14377"/>
          <p:cNvSpPr txBox="1"/>
          <p:nvPr/>
        </p:nvSpPr>
        <p:spPr>
          <a:xfrm>
            <a:off x="533400" y="1066800"/>
            <a:ext cx="6172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ABD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△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A′B′D′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相似吗？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382" name="矩形 14381"/>
          <p:cNvSpPr/>
          <p:nvPr/>
        </p:nvSpPr>
        <p:spPr>
          <a:xfrm>
            <a:off x="0" y="1524000"/>
            <a:ext cx="9372600" cy="2100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          </a:t>
            </a: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因为</a:t>
            </a: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ABC∽△ A′B′C′</a:t>
            </a:r>
            <a:endParaRPr lang="en-US" altLang="zh-CN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          </a:t>
            </a: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所以</a:t>
            </a: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B=∠B′</a:t>
            </a:r>
            <a:r>
              <a:rPr lang="zh-CN" altLang="en-US" sz="2400" b="1">
                <a:solidFill>
                  <a:srgbClr val="008000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相似三角形对应角相等）</a:t>
            </a:r>
            <a:endParaRPr lang="zh-CN" altLang="en-US" sz="2400" b="1" dirty="0">
              <a:solidFill>
                <a:srgbClr val="008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又</a:t>
            </a: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ADB=∠A ′</a:t>
            </a:r>
            <a:r>
              <a:rPr lang="en-US" altLang="zh-CN" sz="2400">
                <a:solidFill>
                  <a:srgbClr val="008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D ′</a:t>
            </a:r>
            <a:r>
              <a:rPr lang="en-US" altLang="zh-CN" sz="2400">
                <a:solidFill>
                  <a:srgbClr val="008000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B′ = 90°</a:t>
            </a:r>
            <a:endParaRPr lang="en-US" altLang="zh-CN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所以</a:t>
            </a: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ABD ∽△ A′B′D′</a:t>
            </a:r>
            <a:r>
              <a:rPr lang="zh-CN" altLang="en-US" sz="2400" b="1">
                <a:solidFill>
                  <a:srgbClr val="008000"/>
                </a:solidFill>
                <a:latin typeface="Times New Roman" panose="02020603050405020304" pitchFamily="18" charset="0"/>
              </a:rPr>
              <a:t>（两个角</a:t>
            </a: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对应相等的两个三角形相似）</a:t>
            </a:r>
            <a:endParaRPr lang="zh-CN" altLang="en-US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384" name="组合 14383"/>
          <p:cNvGrpSpPr/>
          <p:nvPr/>
        </p:nvGrpSpPr>
        <p:grpSpPr>
          <a:xfrm>
            <a:off x="0" y="1447800"/>
            <a:ext cx="838200" cy="609600"/>
            <a:chOff x="192" y="1488"/>
            <a:chExt cx="528" cy="384"/>
          </a:xfrm>
        </p:grpSpPr>
        <p:sp>
          <p:nvSpPr>
            <p:cNvPr id="14380" name="椭圆 14379"/>
            <p:cNvSpPr/>
            <p:nvPr/>
          </p:nvSpPr>
          <p:spPr>
            <a:xfrm>
              <a:off x="192" y="1488"/>
              <a:ext cx="480" cy="384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383" name="文本框 14382"/>
            <p:cNvSpPr txBox="1"/>
            <p:nvPr/>
          </p:nvSpPr>
          <p:spPr>
            <a:xfrm>
              <a:off x="240" y="1488"/>
              <a:ext cx="48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8000"/>
                  </a:solidFill>
                  <a:latin typeface="Times New Roman" panose="02020603050405020304" pitchFamily="18" charset="0"/>
                </a:rPr>
                <a:t>解</a:t>
              </a:r>
              <a:endParaRPr lang="zh-CN" altLang="en-US" sz="2800" b="1">
                <a:solidFill>
                  <a:srgbClr val="008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4391" name="矩形 14390"/>
          <p:cNvSpPr/>
          <p:nvPr/>
        </p:nvSpPr>
        <p:spPr>
          <a:xfrm>
            <a:off x="838200" y="4191000"/>
            <a:ext cx="48101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因为 </a:t>
            </a:r>
            <a:r>
              <a:rPr lang="en-US" altLang="zh-CN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ABD ∽△ A′B′D′</a:t>
            </a:r>
            <a:endParaRPr lang="en-US" altLang="zh-CN" sz="28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409" name="组合 14408"/>
          <p:cNvGrpSpPr/>
          <p:nvPr/>
        </p:nvGrpSpPr>
        <p:grpSpPr>
          <a:xfrm>
            <a:off x="1752600" y="4648200"/>
            <a:ext cx="2360613" cy="1082675"/>
            <a:chOff x="1632" y="3216"/>
            <a:chExt cx="1487" cy="682"/>
          </a:xfrm>
        </p:grpSpPr>
        <p:sp>
          <p:nvSpPr>
            <p:cNvPr id="14387" name="矩形 14386"/>
            <p:cNvSpPr/>
            <p:nvPr/>
          </p:nvSpPr>
          <p:spPr>
            <a:xfrm>
              <a:off x="2160" y="3312"/>
              <a:ext cx="136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3100">
                  <a:solidFill>
                    <a:srgbClr val="000000"/>
                  </a:solidFill>
                  <a:latin typeface="Symbol" panose="05050102010706020507" pitchFamily="18" charset="2"/>
                </a:rPr>
                <a:t>=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4388" name="矩形 14387"/>
            <p:cNvSpPr/>
            <p:nvPr/>
          </p:nvSpPr>
          <p:spPr>
            <a:xfrm>
              <a:off x="2688" y="3600"/>
              <a:ext cx="372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3100">
                  <a:solidFill>
                    <a:srgbClr val="00000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B′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4389" name="矩形 14388"/>
            <p:cNvSpPr/>
            <p:nvPr/>
          </p:nvSpPr>
          <p:spPr>
            <a:xfrm>
              <a:off x="2400" y="3600"/>
              <a:ext cx="384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r>
                <a:rPr lang="en-US" altLang="zh-CN" sz="3100">
                  <a:solidFill>
                    <a:srgbClr val="000000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A′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4390" name="矩形 14389"/>
            <p:cNvSpPr/>
            <p:nvPr/>
          </p:nvSpPr>
          <p:spPr>
            <a:xfrm>
              <a:off x="1920" y="3552"/>
              <a:ext cx="432" cy="2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>
              <a:spAutoFit/>
            </a:bodyPr>
            <a:p>
              <a:r>
                <a:rPr lang="en-US" altLang="zh-CN" sz="3100">
                  <a:solidFill>
                    <a:srgbClr val="D60093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D′</a:t>
              </a:r>
              <a:endParaRPr lang="en-US" altLang="zh-CN" sz="2400">
                <a:solidFill>
                  <a:srgbClr val="D60093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14393" name="组合 14392"/>
            <p:cNvGrpSpPr/>
            <p:nvPr/>
          </p:nvGrpSpPr>
          <p:grpSpPr>
            <a:xfrm>
              <a:off x="1632" y="3216"/>
              <a:ext cx="1487" cy="639"/>
              <a:chOff x="1672" y="3193"/>
              <a:chExt cx="1487" cy="673"/>
            </a:xfrm>
          </p:grpSpPr>
          <p:sp>
            <p:nvSpPr>
              <p:cNvPr id="14394" name="直接连接符 14393"/>
              <p:cNvSpPr/>
              <p:nvPr/>
            </p:nvSpPr>
            <p:spPr>
              <a:xfrm>
                <a:off x="1755" y="3501"/>
                <a:ext cx="380" cy="1"/>
              </a:xfrm>
              <a:prstGeom prst="line">
                <a:avLst/>
              </a:prstGeom>
              <a:ln w="158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95" name="直接连接符 14394"/>
              <p:cNvSpPr/>
              <p:nvPr/>
            </p:nvSpPr>
            <p:spPr>
              <a:xfrm>
                <a:off x="2400" y="3504"/>
                <a:ext cx="380" cy="1"/>
              </a:xfrm>
              <a:prstGeom prst="line">
                <a:avLst/>
              </a:prstGeom>
              <a:ln w="1587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4396" name="矩形 14395"/>
              <p:cNvSpPr/>
              <p:nvPr/>
            </p:nvSpPr>
            <p:spPr>
              <a:xfrm>
                <a:off x="3049" y="3342"/>
                <a:ext cx="110" cy="313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3100" i="1">
                    <a:solidFill>
                      <a:srgbClr val="0000CC"/>
                    </a:solidFill>
                    <a:latin typeface="Times New Roman" panose="02020603050405020304" pitchFamily="18" charset="0"/>
                  </a:rPr>
                  <a:t>k</a:t>
                </a:r>
                <a:endParaRPr lang="en-US" altLang="zh-CN" sz="2400">
                  <a:solidFill>
                    <a:srgbClr val="0000CC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97" name="矩形 14396"/>
              <p:cNvSpPr/>
              <p:nvPr/>
            </p:nvSpPr>
            <p:spPr>
              <a:xfrm>
                <a:off x="2854" y="3312"/>
                <a:ext cx="136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3100">
                    <a:solidFill>
                      <a:srgbClr val="000000"/>
                    </a:solidFill>
                    <a:latin typeface="Symbol" panose="05050102010706020507" pitchFamily="18" charset="2"/>
                  </a:rPr>
                  <a:t>=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98" name="矩形 14397"/>
              <p:cNvSpPr/>
              <p:nvPr/>
            </p:nvSpPr>
            <p:spPr>
              <a:xfrm>
                <a:off x="2541" y="3491"/>
                <a:ext cx="248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zh-CN" altLang="en-US" sz="3100" dirty="0">
                    <a:solidFill>
                      <a:srgbClr val="000000"/>
                    </a:solidFill>
                    <a:latin typeface="Symbol" panose="05050102010706020507" pitchFamily="18" charset="2"/>
                  </a:rPr>
                  <a:t></a:t>
                </a:r>
                <a:endParaRPr lang="zh-CN" altLang="en-US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399" name="矩形 14398"/>
              <p:cNvSpPr/>
              <p:nvPr/>
            </p:nvSpPr>
            <p:spPr>
              <a:xfrm>
                <a:off x="2067" y="3491"/>
                <a:ext cx="248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zh-CN" altLang="en-US" sz="3100" dirty="0">
                    <a:solidFill>
                      <a:srgbClr val="000000"/>
                    </a:solidFill>
                    <a:latin typeface="Symbol" panose="05050102010706020507" pitchFamily="18" charset="2"/>
                  </a:rPr>
                  <a:t></a:t>
                </a:r>
                <a:endParaRPr lang="zh-CN" altLang="en-US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400" name="矩形 14399"/>
              <p:cNvSpPr/>
              <p:nvPr/>
            </p:nvSpPr>
            <p:spPr>
              <a:xfrm>
                <a:off x="1896" y="3491"/>
                <a:ext cx="248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zh-CN" altLang="en-US" sz="3100" dirty="0">
                    <a:solidFill>
                      <a:srgbClr val="000000"/>
                    </a:solidFill>
                    <a:latin typeface="Symbol" panose="05050102010706020507" pitchFamily="18" charset="2"/>
                  </a:rPr>
                  <a:t></a:t>
                </a:r>
                <a:endParaRPr lang="zh-CN" altLang="en-US" sz="24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401" name="矩形 14400"/>
              <p:cNvSpPr/>
              <p:nvPr/>
            </p:nvSpPr>
            <p:spPr>
              <a:xfrm>
                <a:off x="2475" y="3193"/>
                <a:ext cx="248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3100">
                    <a:solidFill>
                      <a:srgbClr val="000000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AB</a:t>
                </a:r>
                <a:endParaRPr lang="en-US" altLang="zh-CN" sz="240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402" name="矩形 14401"/>
              <p:cNvSpPr/>
              <p:nvPr/>
            </p:nvSpPr>
            <p:spPr>
              <a:xfrm>
                <a:off x="1672" y="3552"/>
                <a:ext cx="384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lIns="0" tIns="0" rIns="0" bIns="0">
                <a:spAutoFit/>
              </a:bodyPr>
              <a:p>
                <a:r>
                  <a:rPr lang="en-US" altLang="zh-CN" sz="3100">
                    <a:solidFill>
                      <a:srgbClr val="D60093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A′</a:t>
                </a:r>
                <a:endParaRPr lang="en-US" altLang="zh-CN" sz="2400">
                  <a:solidFill>
                    <a:srgbClr val="D60093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14403" name="矩形 14402"/>
              <p:cNvSpPr/>
              <p:nvPr/>
            </p:nvSpPr>
            <p:spPr>
              <a:xfrm>
                <a:off x="1822" y="3193"/>
                <a:ext cx="248" cy="314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lIns="0" tIns="0" rIns="0" bIns="0">
                <a:spAutoFit/>
              </a:bodyPr>
              <a:p>
                <a:r>
                  <a:rPr lang="en-US" altLang="zh-CN" sz="3100">
                    <a:solidFill>
                      <a:srgbClr val="D60093"/>
                    </a:solidFill>
                    <a:latin typeface="幼圆" panose="02010509060101010101" pitchFamily="49" charset="-122"/>
                    <a:ea typeface="幼圆" panose="02010509060101010101" pitchFamily="49" charset="-122"/>
                  </a:rPr>
                  <a:t>AD</a:t>
                </a:r>
                <a:endParaRPr lang="en-US" altLang="zh-CN" sz="2400">
                  <a:solidFill>
                    <a:srgbClr val="D60093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  <p:sp>
        <p:nvSpPr>
          <p:cNvPr id="14404" name="文本框 14403"/>
          <p:cNvSpPr txBox="1"/>
          <p:nvPr/>
        </p:nvSpPr>
        <p:spPr>
          <a:xfrm>
            <a:off x="838200" y="4876800"/>
            <a:ext cx="1219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所以</a:t>
            </a:r>
            <a:endParaRPr lang="zh-CN" altLang="en-US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405" name="文本框 14404"/>
          <p:cNvSpPr txBox="1"/>
          <p:nvPr/>
        </p:nvSpPr>
        <p:spPr>
          <a:xfrm>
            <a:off x="304800" y="3657600"/>
            <a:ext cx="6248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A′D′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有什么关系呢？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4406" name="组合 14405"/>
          <p:cNvGrpSpPr/>
          <p:nvPr/>
        </p:nvGrpSpPr>
        <p:grpSpPr>
          <a:xfrm>
            <a:off x="0" y="4191000"/>
            <a:ext cx="838200" cy="609600"/>
            <a:chOff x="192" y="1488"/>
            <a:chExt cx="528" cy="384"/>
          </a:xfrm>
        </p:grpSpPr>
        <p:sp>
          <p:nvSpPr>
            <p:cNvPr id="14407" name="椭圆 14406"/>
            <p:cNvSpPr/>
            <p:nvPr/>
          </p:nvSpPr>
          <p:spPr>
            <a:xfrm>
              <a:off x="192" y="1488"/>
              <a:ext cx="480" cy="384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4408" name="文本框 14407"/>
            <p:cNvSpPr txBox="1"/>
            <p:nvPr/>
          </p:nvSpPr>
          <p:spPr>
            <a:xfrm>
              <a:off x="240" y="1488"/>
              <a:ext cx="48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8000"/>
                  </a:solidFill>
                  <a:latin typeface="Times New Roman" panose="02020603050405020304" pitchFamily="18" charset="0"/>
                </a:rPr>
                <a:t>解</a:t>
              </a:r>
              <a:endParaRPr lang="zh-CN" altLang="en-US" sz="2800" b="1">
                <a:solidFill>
                  <a:srgbClr val="008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4411" name="文本框 14410"/>
          <p:cNvSpPr txBox="1"/>
          <p:nvPr/>
        </p:nvSpPr>
        <p:spPr>
          <a:xfrm>
            <a:off x="381000" y="5715000"/>
            <a:ext cx="6858000" cy="774700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endParaRPr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410" name="文本框 14409"/>
          <p:cNvSpPr txBox="1"/>
          <p:nvPr/>
        </p:nvSpPr>
        <p:spPr>
          <a:xfrm>
            <a:off x="457200" y="5813425"/>
            <a:ext cx="63754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结论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: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相似三角形对应高的比等于相似比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4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4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43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4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4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44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3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44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44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2" dur="80"/>
                                        <p:tgtEl>
                                          <p:spTgt spid="14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3" dur="80"/>
                                        <p:tgtEl>
                                          <p:spTgt spid="14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80"/>
                                        <p:tgtEl>
                                          <p:spTgt spid="14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759"/>
                            </p:stCondLst>
                            <p:childTnLst>
                              <p:par>
                                <p:cTn id="5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44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44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44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1" grpId="0"/>
      <p:bldP spid="14378" grpId="1"/>
      <p:bldP spid="14382" grpId="0"/>
      <p:bldP spid="14391" grpId="0"/>
      <p:bldP spid="14404" grpId="0"/>
      <p:bldP spid="14405" grpId="0"/>
      <p:bldP spid="14411" grpId="0" animBg="1"/>
      <p:bldP spid="144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83" name="流程图: 可选过程 19482"/>
          <p:cNvSpPr/>
          <p:nvPr/>
        </p:nvSpPr>
        <p:spPr>
          <a:xfrm>
            <a:off x="228600" y="0"/>
            <a:ext cx="8686800" cy="659765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19486" name="图片 19485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9487" name="图片 19486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973763"/>
            <a:ext cx="884238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88" name="文本框 19487"/>
          <p:cNvSpPr txBox="1"/>
          <p:nvPr/>
        </p:nvSpPr>
        <p:spPr>
          <a:xfrm>
            <a:off x="381000" y="0"/>
            <a:ext cx="79248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　如图， 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ABC∽△ A′B′C′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相似比为Ｋ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, AD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 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、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A′D′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分别是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BC 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B′C′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边上的中线。问：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zh-CN" altLang="en-US" sz="2400">
                <a:solidFill>
                  <a:srgbClr val="0000FF"/>
                </a:solidFill>
                <a:latin typeface="Times New Roman" panose="02020603050405020304" pitchFamily="18" charset="0"/>
              </a:rPr>
              <a:t> 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A′D′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方正姚体" panose="02010601030101010101" pitchFamily="2" charset="-122"/>
              </a:rPr>
              <a:t>之间有什么关系？                                 　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9489" name="组合 19488"/>
          <p:cNvGrpSpPr/>
          <p:nvPr/>
        </p:nvGrpSpPr>
        <p:grpSpPr>
          <a:xfrm>
            <a:off x="6096000" y="3200400"/>
            <a:ext cx="2667000" cy="2057400"/>
            <a:chOff x="4080" y="2304"/>
            <a:chExt cx="1680" cy="1296"/>
          </a:xfrm>
        </p:grpSpPr>
        <p:grpSp>
          <p:nvGrpSpPr>
            <p:cNvPr id="19490" name="组合 19489"/>
            <p:cNvGrpSpPr/>
            <p:nvPr/>
          </p:nvGrpSpPr>
          <p:grpSpPr>
            <a:xfrm>
              <a:off x="4224" y="2640"/>
              <a:ext cx="1408" cy="680"/>
              <a:chOff x="2592" y="2064"/>
              <a:chExt cx="1408" cy="680"/>
            </a:xfrm>
          </p:grpSpPr>
          <p:sp>
            <p:nvSpPr>
              <p:cNvPr id="19491" name="直接连接符 19490"/>
              <p:cNvSpPr/>
              <p:nvPr/>
            </p:nvSpPr>
            <p:spPr>
              <a:xfrm flipV="1">
                <a:off x="2592" y="2064"/>
                <a:ext cx="862" cy="680"/>
              </a:xfrm>
              <a:prstGeom prst="line">
                <a:avLst/>
              </a:prstGeom>
              <a:ln w="28575" cap="flat" cmpd="sng">
                <a:solidFill>
                  <a:srgbClr val="D6009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92" name="直接连接符 19491"/>
              <p:cNvSpPr/>
              <p:nvPr/>
            </p:nvSpPr>
            <p:spPr>
              <a:xfrm>
                <a:off x="3456" y="2064"/>
                <a:ext cx="544" cy="680"/>
              </a:xfrm>
              <a:prstGeom prst="line">
                <a:avLst/>
              </a:prstGeom>
              <a:ln w="28575" cap="flat" cmpd="sng">
                <a:solidFill>
                  <a:srgbClr val="D6009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93" name="直接连接符 19492"/>
              <p:cNvSpPr/>
              <p:nvPr/>
            </p:nvSpPr>
            <p:spPr>
              <a:xfrm>
                <a:off x="2592" y="2736"/>
                <a:ext cx="1406" cy="0"/>
              </a:xfrm>
              <a:prstGeom prst="line">
                <a:avLst/>
              </a:prstGeom>
              <a:ln w="28575" cap="flat" cmpd="sng">
                <a:solidFill>
                  <a:srgbClr val="D60093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94" name="直接连接符 19493"/>
              <p:cNvSpPr/>
              <p:nvPr/>
            </p:nvSpPr>
            <p:spPr>
              <a:xfrm flipH="1">
                <a:off x="3312" y="2064"/>
                <a:ext cx="144" cy="672"/>
              </a:xfrm>
              <a:prstGeom prst="line">
                <a:avLst/>
              </a:prstGeom>
              <a:ln w="28575" cap="flat" cmpd="sng">
                <a:solidFill>
                  <a:srgbClr val="D60093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9495" name="文本框 19494"/>
            <p:cNvSpPr txBox="1"/>
            <p:nvPr/>
          </p:nvSpPr>
          <p:spPr>
            <a:xfrm>
              <a:off x="4800" y="3312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D'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9496" name="文本框 19495"/>
            <p:cNvSpPr txBox="1"/>
            <p:nvPr/>
          </p:nvSpPr>
          <p:spPr>
            <a:xfrm>
              <a:off x="5424" y="3264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C'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9497" name="文本框 19496"/>
            <p:cNvSpPr txBox="1"/>
            <p:nvPr/>
          </p:nvSpPr>
          <p:spPr>
            <a:xfrm>
              <a:off x="4080" y="3312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B'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9498" name="文本框 19497"/>
            <p:cNvSpPr txBox="1"/>
            <p:nvPr/>
          </p:nvSpPr>
          <p:spPr>
            <a:xfrm>
              <a:off x="4944" y="2304"/>
              <a:ext cx="57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A'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9499" name="组合 19498"/>
          <p:cNvGrpSpPr/>
          <p:nvPr/>
        </p:nvGrpSpPr>
        <p:grpSpPr>
          <a:xfrm>
            <a:off x="6400800" y="1447800"/>
            <a:ext cx="2286000" cy="1752600"/>
            <a:chOff x="4176" y="1200"/>
            <a:chExt cx="1440" cy="1104"/>
          </a:xfrm>
        </p:grpSpPr>
        <p:grpSp>
          <p:nvGrpSpPr>
            <p:cNvPr id="19500" name="组合 19499"/>
            <p:cNvGrpSpPr/>
            <p:nvPr/>
          </p:nvGrpSpPr>
          <p:grpSpPr>
            <a:xfrm>
              <a:off x="4320" y="1440"/>
              <a:ext cx="1078" cy="590"/>
              <a:chOff x="4368" y="2160"/>
              <a:chExt cx="1078" cy="590"/>
            </a:xfrm>
          </p:grpSpPr>
          <p:sp>
            <p:nvSpPr>
              <p:cNvPr id="19501" name="直接连接符 19500"/>
              <p:cNvSpPr/>
              <p:nvPr/>
            </p:nvSpPr>
            <p:spPr>
              <a:xfrm flipV="1">
                <a:off x="4368" y="2160"/>
                <a:ext cx="637" cy="576"/>
              </a:xfrm>
              <a:prstGeom prst="line">
                <a:avLst/>
              </a:prstGeom>
              <a:ln w="28575" cap="flat" cmpd="sng">
                <a:solidFill>
                  <a:srgbClr val="CC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502" name="直接连接符 19501"/>
              <p:cNvSpPr/>
              <p:nvPr/>
            </p:nvSpPr>
            <p:spPr>
              <a:xfrm>
                <a:off x="4992" y="2160"/>
                <a:ext cx="454" cy="590"/>
              </a:xfrm>
              <a:prstGeom prst="line">
                <a:avLst/>
              </a:prstGeom>
              <a:ln w="28575" cap="flat" cmpd="sng">
                <a:solidFill>
                  <a:srgbClr val="CC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503" name="直接连接符 19502"/>
              <p:cNvSpPr/>
              <p:nvPr/>
            </p:nvSpPr>
            <p:spPr>
              <a:xfrm>
                <a:off x="4368" y="2736"/>
                <a:ext cx="1056" cy="0"/>
              </a:xfrm>
              <a:prstGeom prst="line">
                <a:avLst/>
              </a:prstGeom>
              <a:ln w="28575" cap="flat" cmpd="sng">
                <a:solidFill>
                  <a:srgbClr val="CC33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504" name="直接连接符 19503"/>
              <p:cNvSpPr/>
              <p:nvPr/>
            </p:nvSpPr>
            <p:spPr>
              <a:xfrm flipH="1">
                <a:off x="4896" y="2160"/>
                <a:ext cx="96" cy="576"/>
              </a:xfrm>
              <a:prstGeom prst="line">
                <a:avLst/>
              </a:prstGeom>
              <a:ln w="28575" cap="flat" cmpd="sng">
                <a:solidFill>
                  <a:srgbClr val="CC33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9505" name="文本框 19504"/>
            <p:cNvSpPr txBox="1"/>
            <p:nvPr/>
          </p:nvSpPr>
          <p:spPr>
            <a:xfrm>
              <a:off x="4656" y="2016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</a:rPr>
                <a:t>D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9506" name="文本框 19505"/>
            <p:cNvSpPr txBox="1"/>
            <p:nvPr/>
          </p:nvSpPr>
          <p:spPr>
            <a:xfrm>
              <a:off x="5280" y="2016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9507" name="文本框 19506"/>
            <p:cNvSpPr txBox="1"/>
            <p:nvPr/>
          </p:nvSpPr>
          <p:spPr>
            <a:xfrm>
              <a:off x="4176" y="2016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  <p:sp>
          <p:nvSpPr>
            <p:cNvPr id="19508" name="文本框 19507"/>
            <p:cNvSpPr txBox="1"/>
            <p:nvPr/>
          </p:nvSpPr>
          <p:spPr>
            <a:xfrm>
              <a:off x="4800" y="1200"/>
              <a:ext cx="33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400">
                <a:latin typeface="Times New Roman" panose="02020603050405020304" pitchFamily="18" charset="0"/>
              </a:endParaRPr>
            </a:p>
          </p:txBody>
        </p:sp>
      </p:grpSp>
      <p:sp>
        <p:nvSpPr>
          <p:cNvPr id="19509" name="矩形 19508"/>
          <p:cNvSpPr/>
          <p:nvPr/>
        </p:nvSpPr>
        <p:spPr>
          <a:xfrm>
            <a:off x="381000" y="1295400"/>
            <a:ext cx="6400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            </a:t>
            </a: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因为</a:t>
            </a: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ABC∽△ A′B′C′                                            </a:t>
            </a:r>
            <a:endParaRPr lang="en-US" altLang="zh-CN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9512" name="对象 19511"/>
          <p:cNvGraphicFramePr/>
          <p:nvPr/>
        </p:nvGraphicFramePr>
        <p:xfrm>
          <a:off x="1752600" y="1676400"/>
          <a:ext cx="22288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913765" imgH="393700" progId="Equation.3">
                  <p:embed/>
                </p:oleObj>
              </mc:Choice>
              <mc:Fallback>
                <p:oleObj name="" r:id="rId2" imgW="913765" imgH="393700" progId="Equation.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>
                        <a:clrChange>
                          <a:clrFrom>
                            <a:srgbClr val="000000"/>
                          </a:clrFrom>
                          <a:clrTo>
                            <a:srgbClr val="008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752600" y="1676400"/>
                        <a:ext cx="2228850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513" name="对象 19512"/>
          <p:cNvGraphicFramePr/>
          <p:nvPr/>
        </p:nvGraphicFramePr>
        <p:xfrm>
          <a:off x="1219200" y="2438400"/>
          <a:ext cx="2374900" cy="1306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736600" imgH="609600" progId="Equation.3">
                  <p:embed/>
                </p:oleObj>
              </mc:Choice>
              <mc:Fallback>
                <p:oleObj name="" r:id="rId4" imgW="736600" imgH="609600" progId="Equation.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5">
                        <a:clrChange>
                          <a:clrFrom>
                            <a:srgbClr val="000000"/>
                          </a:clrFrom>
                          <a:clrTo>
                            <a:srgbClr val="008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219200" y="2438400"/>
                        <a:ext cx="2374900" cy="13065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514" name="对象 19513"/>
          <p:cNvGraphicFramePr/>
          <p:nvPr/>
        </p:nvGraphicFramePr>
        <p:xfrm>
          <a:off x="3581400" y="2438400"/>
          <a:ext cx="2376488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6" imgW="862965" imgH="393700" progId="Equation.3">
                  <p:embed/>
                </p:oleObj>
              </mc:Choice>
              <mc:Fallback>
                <p:oleObj name="" r:id="rId6" imgW="862965" imgH="393700" progId="Equation.3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7">
                        <a:clrChange>
                          <a:clrFrom>
                            <a:srgbClr val="000000"/>
                          </a:clrFrom>
                          <a:clrTo>
                            <a:srgbClr val="008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3581400" y="2438400"/>
                        <a:ext cx="2376488" cy="863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515" name="对象 19514"/>
          <p:cNvGraphicFramePr/>
          <p:nvPr/>
        </p:nvGraphicFramePr>
        <p:xfrm>
          <a:off x="1447800" y="3124200"/>
          <a:ext cx="1512888" cy="823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" r:id="rId8" imgW="622300" imgH="393700" progId="Equation.3">
                  <p:embed/>
                </p:oleObj>
              </mc:Choice>
              <mc:Fallback>
                <p:oleObj name="" r:id="rId8" imgW="622300" imgH="393700" progId="Equation.3">
                  <p:embed/>
                  <p:pic>
                    <p:nvPicPr>
                      <p:cNvPr id="0" name="图片 3078"/>
                      <p:cNvPicPr/>
                      <p:nvPr/>
                    </p:nvPicPr>
                    <p:blipFill>
                      <a:blip r:embed="rId9">
                        <a:clrChange>
                          <a:clrFrom>
                            <a:srgbClr val="000000"/>
                          </a:clrFrom>
                          <a:clrTo>
                            <a:srgbClr val="008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447800" y="3124200"/>
                        <a:ext cx="1512888" cy="8239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16" name="文本框 19515"/>
          <p:cNvSpPr txBox="1"/>
          <p:nvPr/>
        </p:nvSpPr>
        <p:spPr>
          <a:xfrm>
            <a:off x="685800" y="32766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所以</a:t>
            </a:r>
            <a:endParaRPr lang="zh-CN" altLang="en-US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7" name="文本框 19516"/>
          <p:cNvSpPr txBox="1"/>
          <p:nvPr/>
        </p:nvSpPr>
        <p:spPr>
          <a:xfrm>
            <a:off x="762000" y="2590800"/>
            <a:ext cx="685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8000"/>
                </a:solidFill>
                <a:latin typeface="Times New Roman" panose="02020603050405020304" pitchFamily="18" charset="0"/>
              </a:rPr>
              <a:t>又</a:t>
            </a:r>
            <a:endParaRPr lang="zh-CN" altLang="en-US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18" name="文本框 19517"/>
          <p:cNvSpPr txBox="1"/>
          <p:nvPr/>
        </p:nvSpPr>
        <p:spPr>
          <a:xfrm>
            <a:off x="685800" y="3962400"/>
            <a:ext cx="4343400" cy="1004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又 </a:t>
            </a: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∠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B=∠B′</a:t>
            </a:r>
            <a:endParaRPr lang="en-US" altLang="zh-CN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所以 </a:t>
            </a:r>
            <a:r>
              <a:rPr lang="en-US" altLang="zh-CN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AB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altLang="zh-CN" sz="2400" b="1">
                <a:solidFill>
                  <a:srgbClr val="008000"/>
                </a:solidFill>
                <a:latin typeface="Times New Roman" panose="02020603050405020304" pitchFamily="18" charset="0"/>
              </a:rPr>
              <a:t>∽△ A′B′D′</a:t>
            </a:r>
            <a:endParaRPr lang="en-US" altLang="zh-CN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19519" name="对象 19518"/>
          <p:cNvGraphicFramePr/>
          <p:nvPr/>
        </p:nvGraphicFramePr>
        <p:xfrm>
          <a:off x="1371600" y="4876800"/>
          <a:ext cx="2228850" cy="952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" r:id="rId10" imgW="913765" imgH="393700" progId="Equation.3">
                  <p:embed/>
                </p:oleObj>
              </mc:Choice>
              <mc:Fallback>
                <p:oleObj name="" r:id="rId10" imgW="913765" imgH="393700" progId="Equation.3">
                  <p:embed/>
                  <p:pic>
                    <p:nvPicPr>
                      <p:cNvPr id="0" name="图片 3079"/>
                      <p:cNvPicPr/>
                      <p:nvPr/>
                    </p:nvPicPr>
                    <p:blipFill>
                      <a:blip r:embed="rId11">
                        <a:clrChange>
                          <a:clrFrom>
                            <a:srgbClr val="000000"/>
                          </a:clrFrom>
                          <a:clrTo>
                            <a:srgbClr val="008000"/>
                          </a:clrTo>
                        </a:clrChange>
                      </a:blip>
                      <a:stretch>
                        <a:fillRect/>
                      </a:stretch>
                    </p:blipFill>
                    <p:spPr>
                      <a:xfrm>
                        <a:off x="1371600" y="4876800"/>
                        <a:ext cx="2228850" cy="9525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520" name="文本框 19519"/>
          <p:cNvSpPr txBox="1"/>
          <p:nvPr/>
        </p:nvSpPr>
        <p:spPr>
          <a:xfrm>
            <a:off x="533400" y="51816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所以</a:t>
            </a:r>
            <a:endParaRPr lang="zh-CN" altLang="en-US" sz="24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9526" name="文本框 19525"/>
          <p:cNvSpPr txBox="1"/>
          <p:nvPr/>
        </p:nvSpPr>
        <p:spPr>
          <a:xfrm>
            <a:off x="381000" y="5715000"/>
            <a:ext cx="7315200" cy="774700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endParaRPr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9521" name="文本框 19520"/>
          <p:cNvSpPr txBox="1"/>
          <p:nvPr/>
        </p:nvSpPr>
        <p:spPr>
          <a:xfrm>
            <a:off x="609600" y="5867400"/>
            <a:ext cx="673258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结论</a:t>
            </a:r>
            <a:r>
              <a:rPr lang="en-US" altLang="zh-CN" sz="2800" b="1">
                <a:solidFill>
                  <a:srgbClr val="FF5050"/>
                </a:solidFill>
                <a:latin typeface="Times New Roman" panose="02020603050405020304" pitchFamily="18" charset="0"/>
              </a:rPr>
              <a:t>:</a:t>
            </a:r>
            <a:r>
              <a:rPr lang="zh-CN" altLang="en-US" sz="2800" b="1" dirty="0">
                <a:solidFill>
                  <a:srgbClr val="FF5050"/>
                </a:solidFill>
                <a:latin typeface="Times New Roman" panose="02020603050405020304" pitchFamily="18" charset="0"/>
              </a:rPr>
              <a:t>相似三角形对应中线的比等于相似比</a:t>
            </a:r>
            <a:endParaRPr lang="zh-CN" altLang="en-US" sz="2800" b="1" dirty="0">
              <a:solidFill>
                <a:srgbClr val="FF505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9522" name="组合 19521"/>
          <p:cNvGrpSpPr/>
          <p:nvPr/>
        </p:nvGrpSpPr>
        <p:grpSpPr>
          <a:xfrm>
            <a:off x="304800" y="1219200"/>
            <a:ext cx="838200" cy="609600"/>
            <a:chOff x="192" y="1488"/>
            <a:chExt cx="528" cy="384"/>
          </a:xfrm>
        </p:grpSpPr>
        <p:sp>
          <p:nvSpPr>
            <p:cNvPr id="19523" name="椭圆 19522"/>
            <p:cNvSpPr/>
            <p:nvPr/>
          </p:nvSpPr>
          <p:spPr>
            <a:xfrm>
              <a:off x="192" y="1488"/>
              <a:ext cx="480" cy="384"/>
            </a:xfrm>
            <a:prstGeom prst="ellipse">
              <a:avLst/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9524" name="文本框 19523"/>
            <p:cNvSpPr txBox="1"/>
            <p:nvPr/>
          </p:nvSpPr>
          <p:spPr>
            <a:xfrm>
              <a:off x="240" y="1488"/>
              <a:ext cx="480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8000"/>
                  </a:solidFill>
                  <a:latin typeface="Times New Roman" panose="02020603050405020304" pitchFamily="18" charset="0"/>
                </a:rPr>
                <a:t>解</a:t>
              </a:r>
              <a:endParaRPr lang="zh-CN" altLang="en-US" sz="2800" b="1">
                <a:solidFill>
                  <a:srgbClr val="0080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9525" name="矩形 19524"/>
          <p:cNvSpPr/>
          <p:nvPr/>
        </p:nvSpPr>
        <p:spPr>
          <a:xfrm>
            <a:off x="838200" y="1828800"/>
            <a:ext cx="9906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008000"/>
                </a:solidFill>
                <a:latin typeface="Arial" panose="020B0604020202020204" pitchFamily="34" charset="0"/>
              </a:rPr>
              <a:t>所以</a:t>
            </a:r>
            <a:endParaRPr lang="zh-CN" altLang="en-US" sz="2400" b="1" dirty="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95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19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5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9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5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9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9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5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9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95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95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9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195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195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195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99"/>
                            </p:stCondLst>
                            <p:childTnLst>
                              <p:par>
                                <p:cTn id="67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195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195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195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88" grpId="0"/>
      <p:bldP spid="19509" grpId="0"/>
      <p:bldP spid="19516" grpId="0"/>
      <p:bldP spid="19517" grpId="0"/>
      <p:bldP spid="19518" grpId="0"/>
      <p:bldP spid="19520" grpId="0"/>
      <p:bldP spid="19526" grpId="0" animBg="1"/>
      <p:bldP spid="19521" grpId="0"/>
      <p:bldP spid="195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93" name="流程图: 可选过程 15392"/>
          <p:cNvSpPr/>
          <p:nvPr/>
        </p:nvSpPr>
        <p:spPr>
          <a:xfrm>
            <a:off x="395288" y="476250"/>
            <a:ext cx="820896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94" name="椭圆 15393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395" name="矩形 15394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理解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5396" name="图片 15395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97" name="图片 15396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5398" name="组合 15397"/>
          <p:cNvGrpSpPr/>
          <p:nvPr/>
        </p:nvGrpSpPr>
        <p:grpSpPr>
          <a:xfrm>
            <a:off x="5410200" y="1600200"/>
            <a:ext cx="2436813" cy="2257425"/>
            <a:chOff x="4080" y="2525"/>
            <a:chExt cx="1535" cy="1422"/>
          </a:xfrm>
        </p:grpSpPr>
        <p:sp>
          <p:nvSpPr>
            <p:cNvPr id="15399" name="等腰三角形 15398"/>
            <p:cNvSpPr/>
            <p:nvPr/>
          </p:nvSpPr>
          <p:spPr>
            <a:xfrm rot="1147588">
              <a:off x="4475" y="2647"/>
              <a:ext cx="1081" cy="905"/>
            </a:xfrm>
            <a:prstGeom prst="triangle">
              <a:avLst>
                <a:gd name="adj" fmla="val 50000"/>
              </a:avLst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0" name="文本框 15399"/>
            <p:cNvSpPr txBox="1"/>
            <p:nvPr/>
          </p:nvSpPr>
          <p:spPr>
            <a:xfrm>
              <a:off x="4855" y="2525"/>
              <a:ext cx="26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latin typeface="Times New Roman" panose="02020603050405020304" pitchFamily="18" charset="0"/>
                </a:rPr>
                <a:t>A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15401" name="文本框 15400"/>
            <p:cNvSpPr txBox="1"/>
            <p:nvPr/>
          </p:nvSpPr>
          <p:spPr>
            <a:xfrm>
              <a:off x="4080" y="3024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Times New Roman" panose="02020603050405020304" pitchFamily="18" charset="0"/>
                </a:rPr>
                <a:t>B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15402" name="文本框 15401"/>
            <p:cNvSpPr txBox="1"/>
            <p:nvPr/>
          </p:nvSpPr>
          <p:spPr>
            <a:xfrm>
              <a:off x="5396" y="3659"/>
              <a:ext cx="219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latin typeface="Times New Roman" panose="02020603050405020304" pitchFamily="18" charset="0"/>
                </a:rPr>
                <a:t>C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15403" name="组合 15402"/>
          <p:cNvGrpSpPr/>
          <p:nvPr/>
        </p:nvGrpSpPr>
        <p:grpSpPr>
          <a:xfrm>
            <a:off x="6400800" y="3886200"/>
            <a:ext cx="1665288" cy="1651000"/>
            <a:chOff x="4377" y="1680"/>
            <a:chExt cx="1049" cy="1040"/>
          </a:xfrm>
        </p:grpSpPr>
        <p:sp>
          <p:nvSpPr>
            <p:cNvPr id="15404" name="等腰三角形 15403"/>
            <p:cNvSpPr/>
            <p:nvPr/>
          </p:nvSpPr>
          <p:spPr>
            <a:xfrm rot="1147588">
              <a:off x="4662" y="1888"/>
              <a:ext cx="666" cy="576"/>
            </a:xfrm>
            <a:prstGeom prst="triangle">
              <a:avLst>
                <a:gd name="adj" fmla="val 50000"/>
              </a:avLst>
            </a:prstGeom>
            <a:noFill/>
            <a:ln w="38100" cap="flat" cmpd="sng">
              <a:solidFill>
                <a:srgbClr val="FF33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5405" name="文本框 15404"/>
            <p:cNvSpPr txBox="1"/>
            <p:nvPr/>
          </p:nvSpPr>
          <p:spPr>
            <a:xfrm>
              <a:off x="4967" y="1680"/>
              <a:ext cx="43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r>
                <a:rPr lang="en-US" altLang="zh-CN" sz="2400" b="1">
                  <a:latin typeface="Times New Roman" panose="02020603050405020304" pitchFamily="18" charset="0"/>
                </a:rPr>
                <a:t>D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15406" name="文本框 15405"/>
            <p:cNvSpPr txBox="1"/>
            <p:nvPr/>
          </p:nvSpPr>
          <p:spPr>
            <a:xfrm>
              <a:off x="4377" y="2160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Times New Roman" panose="02020603050405020304" pitchFamily="18" charset="0"/>
                </a:rPr>
                <a:t>E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  <p:sp>
          <p:nvSpPr>
            <p:cNvPr id="15407" name="文本框 15406"/>
            <p:cNvSpPr txBox="1"/>
            <p:nvPr/>
          </p:nvSpPr>
          <p:spPr>
            <a:xfrm>
              <a:off x="5193" y="2432"/>
              <a:ext cx="23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latin typeface="Times New Roman" panose="02020603050405020304" pitchFamily="18" charset="0"/>
                </a:rPr>
                <a:t>F</a:t>
              </a:r>
              <a:endParaRPr lang="en-US" altLang="zh-CN" sz="24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15410" name="文本框 15409"/>
          <p:cNvSpPr txBox="1"/>
          <p:nvPr/>
        </p:nvSpPr>
        <p:spPr>
          <a:xfrm>
            <a:off x="533400" y="762000"/>
            <a:ext cx="6934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相似三角形的周长比等于相似比吗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?</a:t>
            </a:r>
            <a:endParaRPr lang="en-US" altLang="zh-CN" sz="2800" b="1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411" name="文本框 15410"/>
          <p:cNvSpPr txBox="1"/>
          <p:nvPr/>
        </p:nvSpPr>
        <p:spPr>
          <a:xfrm>
            <a:off x="1676400" y="2514600"/>
            <a:ext cx="30289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从而由等比性质有</a:t>
            </a:r>
            <a:endParaRPr lang="zh-CN" altLang="en-US" b="1" dirty="0">
              <a:solidFill>
                <a:srgbClr val="008000"/>
              </a:solidFill>
              <a:latin typeface="Tahoma" panose="020B0604030504040204" pitchFamily="34" charset="0"/>
            </a:endParaRPr>
          </a:p>
        </p:txBody>
      </p:sp>
      <p:pic>
        <p:nvPicPr>
          <p:cNvPr id="15413" name="图片 15412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8000"/>
              </a:clrTo>
            </a:clrChange>
          </a:blip>
          <a:stretch>
            <a:fillRect/>
          </a:stretch>
        </p:blipFill>
        <p:spPr>
          <a:xfrm>
            <a:off x="1968500" y="1357313"/>
            <a:ext cx="3311525" cy="8572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414" name="图片 15413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8000"/>
              </a:clrTo>
            </a:clrChange>
          </a:blip>
          <a:stretch>
            <a:fillRect/>
          </a:stretch>
        </p:blipFill>
        <p:spPr>
          <a:xfrm>
            <a:off x="1828800" y="3276600"/>
            <a:ext cx="2808288" cy="814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416" name="文本框 15415"/>
          <p:cNvSpPr txBox="1"/>
          <p:nvPr/>
        </p:nvSpPr>
        <p:spPr>
          <a:xfrm>
            <a:off x="533400" y="4648200"/>
            <a:ext cx="5791200" cy="774700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endParaRPr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5415" name="文本框 15414"/>
          <p:cNvSpPr txBox="1"/>
          <p:nvPr/>
        </p:nvSpPr>
        <p:spPr>
          <a:xfrm>
            <a:off x="762000" y="4800600"/>
            <a:ext cx="5638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相似三角形的周长比等于相似比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5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5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0" dur="80"/>
                                        <p:tgtEl>
                                          <p:spTgt spid="154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1" dur="80"/>
                                        <p:tgtEl>
                                          <p:spTgt spid="154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80"/>
                                        <p:tgtEl>
                                          <p:spTgt spid="154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39"/>
                            </p:stCondLst>
                            <p:childTnLst>
                              <p:par>
                                <p:cTn id="3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154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410" grpId="0"/>
      <p:bldP spid="15411" grpId="0"/>
      <p:bldP spid="15416" grpId="0" animBg="1"/>
      <p:bldP spid="154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5058" name="流程图: 可选过程 45057"/>
          <p:cNvSpPr/>
          <p:nvPr/>
        </p:nvSpPr>
        <p:spPr>
          <a:xfrm>
            <a:off x="152400" y="228600"/>
            <a:ext cx="8839200" cy="636905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dirty="0">
              <a:latin typeface="Arial" panose="020B0604020202020204" pitchFamily="34" charset="0"/>
            </a:endParaRPr>
          </a:p>
        </p:txBody>
      </p:sp>
      <p:sp>
        <p:nvSpPr>
          <p:cNvPr id="45059" name="椭圆 45058"/>
          <p:cNvSpPr/>
          <p:nvPr/>
        </p:nvSpPr>
        <p:spPr>
          <a:xfrm>
            <a:off x="8153400" y="0"/>
            <a:ext cx="811213" cy="763588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5060" name="矩形 45059"/>
          <p:cNvSpPr/>
          <p:nvPr/>
        </p:nvSpPr>
        <p:spPr>
          <a:xfrm>
            <a:off x="8229600" y="152400"/>
            <a:ext cx="666750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思考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5061" name="图片 45060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062" name="图片 45061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973763"/>
            <a:ext cx="884238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97" name="文本框 45096"/>
          <p:cNvSpPr txBox="1"/>
          <p:nvPr/>
        </p:nvSpPr>
        <p:spPr>
          <a:xfrm>
            <a:off x="355600" y="762000"/>
            <a:ext cx="8788400" cy="14335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已知：如图</a:t>
            </a:r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， </a:t>
            </a:r>
            <a:r>
              <a:rPr lang="en-US" altLang="zh-CN" sz="2800" b="1">
                <a:solidFill>
                  <a:srgbClr val="008000"/>
                </a:solidFill>
                <a:latin typeface="Arial" panose="020B0604020202020204" pitchFamily="34" charset="0"/>
              </a:rPr>
              <a:t>△ABC∽△A’B’C’</a:t>
            </a:r>
            <a:r>
              <a:rPr lang="zh-CN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，</a:t>
            </a:r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它们的相似比是</a:t>
            </a:r>
            <a:r>
              <a:rPr lang="en-US" altLang="zh-CN" sz="2800" b="1">
                <a:solidFill>
                  <a:srgbClr val="008000"/>
                </a:solidFill>
                <a:latin typeface="Arial" panose="020B0604020202020204" pitchFamily="34" charset="0"/>
              </a:rPr>
              <a:t>K</a:t>
            </a:r>
            <a:r>
              <a:rPr lang="zh-CN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，</a:t>
            </a:r>
            <a:endParaRPr lang="zh-CN" altLang="en-US" sz="2800" b="1">
              <a:solidFill>
                <a:srgbClr val="008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        </a:t>
            </a:r>
            <a:r>
              <a:rPr lang="en-US" altLang="zh-CN" sz="2800" b="1">
                <a:solidFill>
                  <a:srgbClr val="008000"/>
                </a:solidFill>
                <a:latin typeface="Arial" panose="020B0604020202020204" pitchFamily="34" charset="0"/>
              </a:rPr>
              <a:t>AD</a:t>
            </a:r>
            <a:r>
              <a:rPr lang="zh-CN" altLang="en-US" sz="2800" b="1">
                <a:solidFill>
                  <a:srgbClr val="008000"/>
                </a:solidFill>
                <a:latin typeface="Arial" panose="020B0604020202020204" pitchFamily="34" charset="0"/>
              </a:rPr>
              <a:t>、</a:t>
            </a:r>
            <a:r>
              <a:rPr lang="en-US" altLang="zh-CN" sz="2800" b="1">
                <a:solidFill>
                  <a:srgbClr val="008000"/>
                </a:solidFill>
                <a:latin typeface="Arial" panose="020B0604020202020204" pitchFamily="34" charset="0"/>
              </a:rPr>
              <a:t>A’D’</a:t>
            </a:r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分别是高</a:t>
            </a:r>
            <a:r>
              <a:rPr lang="en-US" altLang="zh-CN" sz="3200" b="1">
                <a:solidFill>
                  <a:srgbClr val="008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.</a:t>
            </a:r>
            <a:endParaRPr lang="en-US" altLang="zh-CN" sz="3200" b="1">
              <a:solidFill>
                <a:srgbClr val="008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求证</a:t>
            </a:r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：</a:t>
            </a:r>
            <a:endParaRPr lang="zh-CN" altLang="en-US" b="1" dirty="0">
              <a:solidFill>
                <a:srgbClr val="008000"/>
              </a:solidFill>
              <a:latin typeface="Tahoma" panose="020B0604030504040204" pitchFamily="34" charset="0"/>
            </a:endParaRPr>
          </a:p>
        </p:txBody>
      </p:sp>
      <p:pic>
        <p:nvPicPr>
          <p:cNvPr id="45098" name="图片 45097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/>
              </a:clrFrom>
              <a:clrTo>
                <a:srgbClr val="008000"/>
              </a:clrTo>
            </a:clrChange>
          </a:blip>
          <a:stretch>
            <a:fillRect/>
          </a:stretch>
        </p:blipFill>
        <p:spPr>
          <a:xfrm>
            <a:off x="1295400" y="1600200"/>
            <a:ext cx="3730625" cy="7858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99" name="文本框 45098"/>
          <p:cNvSpPr txBox="1"/>
          <p:nvPr/>
        </p:nvSpPr>
        <p:spPr>
          <a:xfrm>
            <a:off x="152400" y="2514600"/>
            <a:ext cx="4618038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证明</a:t>
            </a:r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： </a:t>
            </a:r>
            <a:r>
              <a:rPr lang="en-US" altLang="zh-CN" sz="2800" b="1">
                <a:solidFill>
                  <a:srgbClr val="008000"/>
                </a:solidFill>
                <a:latin typeface="Arial" panose="020B0604020202020204" pitchFamily="34" charset="0"/>
              </a:rPr>
              <a:t>∵△ABC∽△A’B’C’</a:t>
            </a:r>
            <a:endParaRPr lang="en-US" altLang="zh-CN" b="1">
              <a:solidFill>
                <a:srgbClr val="008000"/>
              </a:solidFill>
              <a:latin typeface="Tahoma" panose="020B0604030504040204" pitchFamily="34" charset="0"/>
            </a:endParaRPr>
          </a:p>
        </p:txBody>
      </p:sp>
      <p:pic>
        <p:nvPicPr>
          <p:cNvPr id="45100" name="图片 45099"/>
          <p:cNvPicPr>
            <a:picLocks noChangeAspect="1"/>
          </p:cNvPicPr>
          <p:nvPr/>
        </p:nvPicPr>
        <p:blipFill>
          <a:blip r:embed="rId3">
            <a:clrChange>
              <a:clrFrom>
                <a:srgbClr val="000000"/>
              </a:clrFrom>
              <a:clrTo>
                <a:srgbClr val="008000"/>
              </a:clrTo>
            </a:clrChange>
          </a:blip>
          <a:stretch>
            <a:fillRect/>
          </a:stretch>
        </p:blipFill>
        <p:spPr>
          <a:xfrm>
            <a:off x="1295400" y="3200400"/>
            <a:ext cx="2952750" cy="9636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5101" name="图片 45100"/>
          <p:cNvPicPr>
            <a:picLocks noChangeAspect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8000"/>
              </a:clrTo>
            </a:clrChange>
          </a:blip>
          <a:stretch>
            <a:fillRect/>
          </a:stretch>
        </p:blipFill>
        <p:spPr>
          <a:xfrm>
            <a:off x="762000" y="4114800"/>
            <a:ext cx="5424488" cy="18383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45130" name="组合 45129"/>
          <p:cNvGrpSpPr/>
          <p:nvPr/>
        </p:nvGrpSpPr>
        <p:grpSpPr>
          <a:xfrm>
            <a:off x="5943600" y="2819400"/>
            <a:ext cx="2814638" cy="2073275"/>
            <a:chOff x="3744" y="1536"/>
            <a:chExt cx="1773" cy="1306"/>
          </a:xfrm>
        </p:grpSpPr>
        <p:sp>
          <p:nvSpPr>
            <p:cNvPr id="45103" name="直接连接符 45102"/>
            <p:cNvSpPr/>
            <p:nvPr/>
          </p:nvSpPr>
          <p:spPr>
            <a:xfrm flipV="1">
              <a:off x="3958" y="1768"/>
              <a:ext cx="832" cy="852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104" name="直接连接符 45103"/>
            <p:cNvSpPr/>
            <p:nvPr/>
          </p:nvSpPr>
          <p:spPr>
            <a:xfrm>
              <a:off x="4790" y="1768"/>
              <a:ext cx="512" cy="852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105" name="直接连接符 45104"/>
            <p:cNvSpPr/>
            <p:nvPr/>
          </p:nvSpPr>
          <p:spPr>
            <a:xfrm>
              <a:off x="3958" y="2620"/>
              <a:ext cx="1344" cy="0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45106" name="直接连接符 45105"/>
            <p:cNvSpPr/>
            <p:nvPr/>
          </p:nvSpPr>
          <p:spPr>
            <a:xfrm>
              <a:off x="4790" y="1768"/>
              <a:ext cx="0" cy="852"/>
            </a:xfrm>
            <a:prstGeom prst="line">
              <a:avLst/>
            </a:prstGeom>
            <a:ln w="28575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</p:sp>
        <p:grpSp>
          <p:nvGrpSpPr>
            <p:cNvPr id="45107" name="组合 45106"/>
            <p:cNvGrpSpPr/>
            <p:nvPr/>
          </p:nvGrpSpPr>
          <p:grpSpPr>
            <a:xfrm>
              <a:off x="4790" y="2552"/>
              <a:ext cx="63" cy="68"/>
              <a:chOff x="4730" y="3166"/>
              <a:chExt cx="63" cy="68"/>
            </a:xfrm>
          </p:grpSpPr>
          <p:sp>
            <p:nvSpPr>
              <p:cNvPr id="45108" name="直接连接符 45107"/>
              <p:cNvSpPr/>
              <p:nvPr/>
            </p:nvSpPr>
            <p:spPr>
              <a:xfrm flipH="1" flipV="1">
                <a:off x="4793" y="3166"/>
                <a:ext cx="0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109" name="直接连接符 45108"/>
              <p:cNvSpPr/>
              <p:nvPr/>
            </p:nvSpPr>
            <p:spPr>
              <a:xfrm flipH="1" flipV="1">
                <a:off x="4793" y="3166"/>
                <a:ext cx="0" cy="68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110" name="直接连接符 45109"/>
              <p:cNvSpPr/>
              <p:nvPr/>
            </p:nvSpPr>
            <p:spPr>
              <a:xfrm rot="-5400000" flipH="1" flipV="1">
                <a:off x="4761" y="3134"/>
                <a:ext cx="0" cy="63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5112" name="文本框 45111"/>
            <p:cNvSpPr txBox="1"/>
            <p:nvPr/>
          </p:nvSpPr>
          <p:spPr>
            <a:xfrm>
              <a:off x="3744" y="2483"/>
              <a:ext cx="27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Arial" panose="020B0604020202020204" pitchFamily="34" charset="0"/>
                </a:rPr>
                <a:t>B’</a:t>
              </a:r>
              <a:endParaRPr lang="en-US" altLang="zh-CN" sz="2000" b="1">
                <a:solidFill>
                  <a:srgbClr val="0000FF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45113" name="文本框 45112"/>
            <p:cNvSpPr txBox="1"/>
            <p:nvPr/>
          </p:nvSpPr>
          <p:spPr>
            <a:xfrm>
              <a:off x="4704" y="2592"/>
              <a:ext cx="27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Arial" panose="020B0604020202020204" pitchFamily="34" charset="0"/>
                </a:rPr>
                <a:t>D’</a:t>
              </a:r>
              <a:endParaRPr lang="en-US" altLang="zh-CN" sz="2000" b="1">
                <a:solidFill>
                  <a:srgbClr val="0000FF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45114" name="文本框 45113"/>
            <p:cNvSpPr txBox="1"/>
            <p:nvPr/>
          </p:nvSpPr>
          <p:spPr>
            <a:xfrm>
              <a:off x="5241" y="2570"/>
              <a:ext cx="27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Arial" panose="020B0604020202020204" pitchFamily="34" charset="0"/>
                </a:rPr>
                <a:t>C’</a:t>
              </a:r>
              <a:endParaRPr lang="en-US" altLang="zh-CN" sz="2000" b="1">
                <a:solidFill>
                  <a:srgbClr val="0000FF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45111" name="文本框 45110"/>
            <p:cNvSpPr txBox="1"/>
            <p:nvPr/>
          </p:nvSpPr>
          <p:spPr>
            <a:xfrm>
              <a:off x="4704" y="1536"/>
              <a:ext cx="276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>
                  <a:solidFill>
                    <a:srgbClr val="0000FF"/>
                  </a:solidFill>
                  <a:latin typeface="Arial" panose="020B0604020202020204" pitchFamily="34" charset="0"/>
                </a:rPr>
                <a:t>A’</a:t>
              </a:r>
              <a:endParaRPr lang="en-US" altLang="zh-CN" sz="2000" b="1">
                <a:solidFill>
                  <a:srgbClr val="0000FF"/>
                </a:solidFill>
                <a:latin typeface="Tahoma" panose="020B0604030504040204" pitchFamily="34" charset="0"/>
              </a:endParaRPr>
            </a:p>
          </p:txBody>
        </p:sp>
      </p:grpSp>
      <p:grpSp>
        <p:nvGrpSpPr>
          <p:cNvPr id="45129" name="组合 45128"/>
          <p:cNvGrpSpPr/>
          <p:nvPr/>
        </p:nvGrpSpPr>
        <p:grpSpPr>
          <a:xfrm>
            <a:off x="6400800" y="1371600"/>
            <a:ext cx="1895475" cy="1463675"/>
            <a:chOff x="3886" y="800"/>
            <a:chExt cx="1194" cy="922"/>
          </a:xfrm>
        </p:grpSpPr>
        <p:grpSp>
          <p:nvGrpSpPr>
            <p:cNvPr id="45127" name="组合 45126"/>
            <p:cNvGrpSpPr/>
            <p:nvPr/>
          </p:nvGrpSpPr>
          <p:grpSpPr>
            <a:xfrm>
              <a:off x="4016" y="1005"/>
              <a:ext cx="877" cy="497"/>
              <a:chOff x="4016" y="1005"/>
              <a:chExt cx="877" cy="497"/>
            </a:xfrm>
          </p:grpSpPr>
          <p:sp>
            <p:nvSpPr>
              <p:cNvPr id="45115" name="直接连接符 45114"/>
              <p:cNvSpPr/>
              <p:nvPr/>
            </p:nvSpPr>
            <p:spPr>
              <a:xfrm flipV="1">
                <a:off x="4016" y="1005"/>
                <a:ext cx="543" cy="497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116" name="直接连接符 45115"/>
              <p:cNvSpPr/>
              <p:nvPr/>
            </p:nvSpPr>
            <p:spPr>
              <a:xfrm>
                <a:off x="4559" y="1005"/>
                <a:ext cx="334" cy="497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117" name="直接连接符 45116"/>
              <p:cNvSpPr/>
              <p:nvPr/>
            </p:nvSpPr>
            <p:spPr>
              <a:xfrm>
                <a:off x="4016" y="1502"/>
                <a:ext cx="877" cy="0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118" name="直接连接符 45117"/>
              <p:cNvSpPr/>
              <p:nvPr/>
            </p:nvSpPr>
            <p:spPr>
              <a:xfrm>
                <a:off x="4559" y="1005"/>
                <a:ext cx="0" cy="497"/>
              </a:xfrm>
              <a:prstGeom prst="line">
                <a:avLst/>
              </a:prstGeom>
              <a:ln w="28575" cap="flat" cmpd="sng">
                <a:solidFill>
                  <a:srgbClr val="0000FF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45119" name="组合 45118"/>
            <p:cNvGrpSpPr/>
            <p:nvPr/>
          </p:nvGrpSpPr>
          <p:grpSpPr>
            <a:xfrm>
              <a:off x="4561" y="1443"/>
              <a:ext cx="60" cy="59"/>
              <a:chOff x="4419" y="2028"/>
              <a:chExt cx="60" cy="59"/>
            </a:xfrm>
          </p:grpSpPr>
          <p:sp>
            <p:nvSpPr>
              <p:cNvPr id="45120" name="直接连接符 45119"/>
              <p:cNvSpPr/>
              <p:nvPr/>
            </p:nvSpPr>
            <p:spPr>
              <a:xfrm rot="-5400000" flipH="1">
                <a:off x="4479" y="2029"/>
                <a:ext cx="0" cy="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121" name="直接连接符 45120"/>
              <p:cNvSpPr/>
              <p:nvPr/>
            </p:nvSpPr>
            <p:spPr>
              <a:xfrm rot="-5400000" flipH="1">
                <a:off x="4449" y="1999"/>
                <a:ext cx="0" cy="60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45122" name="直接连接符 45121"/>
              <p:cNvSpPr/>
              <p:nvPr/>
            </p:nvSpPr>
            <p:spPr>
              <a:xfrm flipH="1">
                <a:off x="4479" y="2028"/>
                <a:ext cx="0" cy="59"/>
              </a:xfrm>
              <a:prstGeom prst="line">
                <a:avLst/>
              </a:prstGeom>
              <a:ln w="2857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45123" name="文本框 45122"/>
            <p:cNvSpPr txBox="1"/>
            <p:nvPr/>
          </p:nvSpPr>
          <p:spPr>
            <a:xfrm>
              <a:off x="4515" y="800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 i="1">
                  <a:solidFill>
                    <a:srgbClr val="0000FF"/>
                  </a:solidFill>
                  <a:latin typeface="Arial" panose="020B0604020202020204" pitchFamily="34" charset="0"/>
                </a:rPr>
                <a:t>A</a:t>
              </a:r>
              <a:endParaRPr lang="en-US" altLang="zh-CN" sz="2000" b="1" i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5124" name="文本框 45123"/>
            <p:cNvSpPr txBox="1"/>
            <p:nvPr/>
          </p:nvSpPr>
          <p:spPr>
            <a:xfrm>
              <a:off x="3886" y="1435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 i="1">
                  <a:solidFill>
                    <a:srgbClr val="0000FF"/>
                  </a:solidFill>
                  <a:latin typeface="Arial" panose="020B0604020202020204" pitchFamily="34" charset="0"/>
                </a:rPr>
                <a:t>B</a:t>
              </a:r>
              <a:endParaRPr lang="en-US" altLang="zh-CN" sz="2000" b="1" i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45125" name="文本框 45124"/>
            <p:cNvSpPr txBox="1"/>
            <p:nvPr/>
          </p:nvSpPr>
          <p:spPr>
            <a:xfrm>
              <a:off x="4848" y="1392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 i="1">
                  <a:solidFill>
                    <a:srgbClr val="0000FF"/>
                  </a:solidFill>
                  <a:latin typeface="Arial" panose="020B0604020202020204" pitchFamily="34" charset="0"/>
                </a:rPr>
                <a:t>C</a:t>
              </a:r>
              <a:endParaRPr lang="en-US" altLang="zh-CN" sz="2000" b="1" i="1">
                <a:solidFill>
                  <a:srgbClr val="0000FF"/>
                </a:solidFill>
                <a:latin typeface="Tahoma" panose="020B0604030504040204" pitchFamily="34" charset="0"/>
              </a:endParaRPr>
            </a:p>
          </p:txBody>
        </p:sp>
        <p:sp>
          <p:nvSpPr>
            <p:cNvPr id="45126" name="文本框 45125"/>
            <p:cNvSpPr txBox="1"/>
            <p:nvPr/>
          </p:nvSpPr>
          <p:spPr>
            <a:xfrm>
              <a:off x="4464" y="1472"/>
              <a:ext cx="232" cy="25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000" b="1" i="1">
                  <a:solidFill>
                    <a:srgbClr val="0000FF"/>
                  </a:solidFill>
                  <a:latin typeface="Arial" panose="020B0604020202020204" pitchFamily="34" charset="0"/>
                </a:rPr>
                <a:t>D</a:t>
              </a:r>
              <a:endParaRPr lang="en-US" altLang="zh-CN" sz="2000" b="1" i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45132" name="文本框 45131"/>
          <p:cNvSpPr txBox="1"/>
          <p:nvPr/>
        </p:nvSpPr>
        <p:spPr>
          <a:xfrm>
            <a:off x="381000" y="5715000"/>
            <a:ext cx="6858000" cy="774700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endParaRPr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5131" name="文本框 45130"/>
          <p:cNvSpPr txBox="1"/>
          <p:nvPr/>
        </p:nvSpPr>
        <p:spPr>
          <a:xfrm>
            <a:off x="838200" y="5867400"/>
            <a:ext cx="6934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相似三角形的面积比等于相似比的平方</a:t>
            </a: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.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5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5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451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451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451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9"/>
                            </p:stCondLst>
                            <p:childTnLst>
                              <p:par>
                                <p:cTn id="26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451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451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451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99" grpId="0"/>
      <p:bldP spid="45132" grpId="0" animBg="1"/>
      <p:bldP spid="451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68" name="流程图: 可选过程 17467"/>
          <p:cNvSpPr/>
          <p:nvPr/>
        </p:nvSpPr>
        <p:spPr>
          <a:xfrm>
            <a:off x="228600" y="457200"/>
            <a:ext cx="8742363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69" name="椭圆 17468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470" name="矩形 17469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总结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7471" name="图片 17470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72" name="图片 17471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73" name="文本框 17472"/>
          <p:cNvSpPr txBox="1"/>
          <p:nvPr/>
        </p:nvSpPr>
        <p:spPr>
          <a:xfrm>
            <a:off x="304800" y="914400"/>
            <a:ext cx="80010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   </a:t>
            </a:r>
            <a:r>
              <a:rPr lang="zh-CN" altLang="en-US" sz="3200" b="1" dirty="0">
                <a:solidFill>
                  <a:srgbClr val="0000CC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通过前面的思考、探索、推理，我们得到相似三角形有如下性质；</a:t>
            </a:r>
            <a:endParaRPr lang="zh-CN" altLang="en-US" sz="3200" b="1" dirty="0">
              <a:solidFill>
                <a:srgbClr val="0000CC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17476" name="文本框 17475"/>
          <p:cNvSpPr txBox="1"/>
          <p:nvPr/>
        </p:nvSpPr>
        <p:spPr>
          <a:xfrm>
            <a:off x="457200" y="2054225"/>
            <a:ext cx="8229600" cy="1544638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endParaRPr lang="en-US" altLang="zh-CN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  <a:spcBef>
                <a:spcPct val="50000"/>
              </a:spcBef>
            </a:pPr>
            <a:endParaRPr lang="en-US" altLang="zh-CN" sz="2800" b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74" name="文本框 17473"/>
          <p:cNvSpPr txBox="1"/>
          <p:nvPr/>
        </p:nvSpPr>
        <p:spPr>
          <a:xfrm>
            <a:off x="457200" y="2286000"/>
            <a:ext cx="8229600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8000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r>
              <a:rPr lang="zh-CN" altLang="en-US" sz="3200" b="1" dirty="0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相似三角形对应高的比、对应中线的比、对应角平分线的比、周长的比等于相似比。</a:t>
            </a:r>
            <a:endParaRPr lang="zh-CN" altLang="en-US" sz="3200" b="1" dirty="0">
              <a:solidFill>
                <a:srgbClr val="FF0000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17477" name="文本框 17476"/>
          <p:cNvSpPr txBox="1"/>
          <p:nvPr/>
        </p:nvSpPr>
        <p:spPr>
          <a:xfrm>
            <a:off x="533400" y="4495800"/>
            <a:ext cx="8229600" cy="774700"/>
          </a:xfrm>
          <a:prstGeom prst="rect">
            <a:avLst/>
          </a:prstGeom>
          <a:solidFill>
            <a:srgbClr val="E7FFFF">
              <a:alpha val="50000"/>
            </a:srgbClr>
          </a:solidFill>
          <a:ln w="1270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>
              <a:lnSpc>
                <a:spcPct val="130000"/>
              </a:lnSpc>
              <a:spcBef>
                <a:spcPct val="50000"/>
              </a:spcBef>
            </a:pPr>
            <a:endParaRPr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475" name="文本框 17474"/>
          <p:cNvSpPr txBox="1"/>
          <p:nvPr/>
        </p:nvSpPr>
        <p:spPr>
          <a:xfrm>
            <a:off x="457200" y="4572000"/>
            <a:ext cx="8458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Times New Roman" panose="02020603050405020304" pitchFamily="18" charset="0"/>
                <a:ea typeface="楷体_GB2312" pitchFamily="49" charset="-122"/>
              </a:rPr>
              <a:t>相似三角形面积的比等于相似比的平方。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74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39"/>
                            </p:stCondLst>
                            <p:childTnLst>
                              <p:par>
                                <p:cTn id="11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747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1747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1747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17475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59"/>
                            </p:stCondLst>
                            <p:childTnLst>
                              <p:par>
                                <p:cTn id="24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74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74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74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76" grpId="0" animBg="1"/>
      <p:bldP spid="17474" grpId="0"/>
      <p:bldP spid="1747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42" name="流程图: 可选过程 26641"/>
          <p:cNvSpPr/>
          <p:nvPr/>
        </p:nvSpPr>
        <p:spPr>
          <a:xfrm>
            <a:off x="395288" y="476250"/>
            <a:ext cx="820896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43" name="椭圆 26642"/>
          <p:cNvSpPr/>
          <p:nvPr/>
        </p:nvSpPr>
        <p:spPr>
          <a:xfrm>
            <a:off x="8001000" y="0"/>
            <a:ext cx="963613" cy="90805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44" name="矩形 26643"/>
          <p:cNvSpPr/>
          <p:nvPr/>
        </p:nvSpPr>
        <p:spPr>
          <a:xfrm>
            <a:off x="8026400" y="360363"/>
            <a:ext cx="79375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理解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6645" name="图片 26644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6646" name="图片 26645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172200"/>
            <a:ext cx="884238" cy="8842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47" name="文本框 26646"/>
          <p:cNvSpPr txBox="1"/>
          <p:nvPr/>
        </p:nvSpPr>
        <p:spPr>
          <a:xfrm>
            <a:off x="762000" y="609600"/>
            <a:ext cx="5410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8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49" name="文本框 26648"/>
          <p:cNvSpPr txBox="1"/>
          <p:nvPr/>
        </p:nvSpPr>
        <p:spPr>
          <a:xfrm>
            <a:off x="685800" y="1447800"/>
            <a:ext cx="7620000" cy="26558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、已知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ABC∽△A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AD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分别是对应边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上的高，若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BC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8cm,B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6cm,AD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＝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4cm,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则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D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´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等于（           ）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  16cm   B  12 cm     C  3 cm      D  6 cm 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50" name="文本框 26649"/>
          <p:cNvSpPr txBox="1"/>
          <p:nvPr/>
        </p:nvSpPr>
        <p:spPr>
          <a:xfrm>
            <a:off x="838200" y="4267200"/>
            <a:ext cx="7620000" cy="1587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、两个相似三角形对应高的比为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3∶7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，它们的对应角平分线的比为（            ）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A  7∶3     B  49∶9     C  9∶49    D 3∶7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51" name="文本框 26650"/>
          <p:cNvSpPr txBox="1"/>
          <p:nvPr/>
        </p:nvSpPr>
        <p:spPr>
          <a:xfrm>
            <a:off x="6248400" y="2362200"/>
            <a:ext cx="762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6652" name="文本框 26651"/>
          <p:cNvSpPr txBox="1"/>
          <p:nvPr/>
        </p:nvSpPr>
        <p:spPr>
          <a:xfrm>
            <a:off x="4572000" y="4724400"/>
            <a:ext cx="9144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Times New Roman" panose="02020603050405020304" pitchFamily="18" charset="0"/>
              </a:rPr>
              <a:t>D</a:t>
            </a:r>
            <a:endParaRPr lang="en-US" altLang="zh-CN" sz="28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advTm="7086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6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6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26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49" grpId="0"/>
      <p:bldP spid="26650" grpId="0"/>
      <p:bldP spid="26651" grpId="0"/>
      <p:bldP spid="266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411" name="流程图: 可选过程 16410"/>
          <p:cNvSpPr/>
          <p:nvPr/>
        </p:nvSpPr>
        <p:spPr>
          <a:xfrm>
            <a:off x="0" y="476250"/>
            <a:ext cx="8839200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12" name="椭圆 16411"/>
          <p:cNvSpPr/>
          <p:nvPr/>
        </p:nvSpPr>
        <p:spPr>
          <a:xfrm>
            <a:off x="7924800" y="0"/>
            <a:ext cx="1039813" cy="979488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413" name="矩形 16412"/>
          <p:cNvSpPr/>
          <p:nvPr/>
        </p:nvSpPr>
        <p:spPr>
          <a:xfrm>
            <a:off x="7964488" y="360363"/>
            <a:ext cx="855662" cy="366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理解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6414" name="图片 16413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6415" name="图片 16414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416" name="文本框 16415"/>
          <p:cNvSpPr txBox="1"/>
          <p:nvPr/>
        </p:nvSpPr>
        <p:spPr>
          <a:xfrm>
            <a:off x="304800" y="914400"/>
            <a:ext cx="8305800" cy="4838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3.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把一个三角形变成和它相似的三角形，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）如果边长扩大为原来的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倍，那么面积扩大为原来的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___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倍。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）如果面积扩大为原来的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100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倍，那么边长扩大为原来的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________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倍。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4.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两个相似三角形的一对对应边分别是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35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厘米和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14 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厘米，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1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）它们的周长差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60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厘米，这两个三角形的周长分别是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——————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）它们的面积之和是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58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平方厘米，这两个三角形的面积分别是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_____________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1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59" name="流程图: 可选过程 18458"/>
          <p:cNvSpPr/>
          <p:nvPr/>
        </p:nvSpPr>
        <p:spPr>
          <a:xfrm>
            <a:off x="228600" y="381000"/>
            <a:ext cx="8534400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0" name="椭圆 18459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61" name="矩形 18460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运用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18462" name="图片 18461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63" name="图片 18462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973763"/>
            <a:ext cx="884238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64" name="文本框 18463"/>
          <p:cNvSpPr txBox="1"/>
          <p:nvPr/>
        </p:nvSpPr>
        <p:spPr>
          <a:xfrm>
            <a:off x="457200" y="914400"/>
            <a:ext cx="76200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例：如图，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ABC~△A'B'C'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它们的周长分别是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60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厘米和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72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厘米，且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AB=15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厘米，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B'C'=24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厘米。求：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A'B'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A'C'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8496" name="组合 18495"/>
          <p:cNvGrpSpPr/>
          <p:nvPr/>
        </p:nvGrpSpPr>
        <p:grpSpPr>
          <a:xfrm>
            <a:off x="4419600" y="1752600"/>
            <a:ext cx="4419600" cy="2714625"/>
            <a:chOff x="2976" y="1248"/>
            <a:chExt cx="2784" cy="1710"/>
          </a:xfrm>
        </p:grpSpPr>
        <p:sp>
          <p:nvSpPr>
            <p:cNvPr id="18465" name="直接连接符 18464"/>
            <p:cNvSpPr/>
            <p:nvPr/>
          </p:nvSpPr>
          <p:spPr>
            <a:xfrm>
              <a:off x="4896" y="1527"/>
              <a:ext cx="624" cy="1104"/>
            </a:xfrm>
            <a:prstGeom prst="line">
              <a:avLst/>
            </a:prstGeom>
            <a:ln w="28575" cap="flat" cmpd="sng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66" name="直接连接符 18465"/>
            <p:cNvSpPr/>
            <p:nvPr/>
          </p:nvSpPr>
          <p:spPr>
            <a:xfrm flipH="1">
              <a:off x="4560" y="1527"/>
              <a:ext cx="336" cy="864"/>
            </a:xfrm>
            <a:prstGeom prst="line">
              <a:avLst/>
            </a:prstGeom>
            <a:ln w="28575" cap="flat" cmpd="sng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67" name="直接连接符 18466"/>
            <p:cNvSpPr/>
            <p:nvPr/>
          </p:nvSpPr>
          <p:spPr>
            <a:xfrm>
              <a:off x="4560" y="2391"/>
              <a:ext cx="960" cy="240"/>
            </a:xfrm>
            <a:prstGeom prst="line">
              <a:avLst/>
            </a:prstGeom>
            <a:ln w="28575" cap="flat" cmpd="sng">
              <a:solidFill>
                <a:srgbClr val="FF66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68" name="直接连接符 18467"/>
            <p:cNvSpPr/>
            <p:nvPr/>
          </p:nvSpPr>
          <p:spPr>
            <a:xfrm>
              <a:off x="3552" y="1575"/>
              <a:ext cx="432" cy="768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69" name="直接连接符 18468"/>
            <p:cNvSpPr/>
            <p:nvPr/>
          </p:nvSpPr>
          <p:spPr>
            <a:xfrm flipH="1">
              <a:off x="3264" y="1575"/>
              <a:ext cx="288" cy="57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70" name="直接连接符 18469"/>
            <p:cNvSpPr/>
            <p:nvPr/>
          </p:nvSpPr>
          <p:spPr>
            <a:xfrm>
              <a:off x="3264" y="2151"/>
              <a:ext cx="720" cy="192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71" name="文本框 18470"/>
            <p:cNvSpPr txBox="1"/>
            <p:nvPr/>
          </p:nvSpPr>
          <p:spPr>
            <a:xfrm>
              <a:off x="5424" y="2631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C'</a:t>
              </a:r>
              <a:endPara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72" name="文本框 18471"/>
            <p:cNvSpPr txBox="1"/>
            <p:nvPr/>
          </p:nvSpPr>
          <p:spPr>
            <a:xfrm>
              <a:off x="4320" y="2343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B'</a:t>
              </a:r>
              <a:endPara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73" name="文本框 18472"/>
            <p:cNvSpPr txBox="1"/>
            <p:nvPr/>
          </p:nvSpPr>
          <p:spPr>
            <a:xfrm>
              <a:off x="4560" y="1248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A'</a:t>
              </a:r>
              <a:endPara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74" name="文本框 18473"/>
            <p:cNvSpPr txBox="1"/>
            <p:nvPr/>
          </p:nvSpPr>
          <p:spPr>
            <a:xfrm>
              <a:off x="3936" y="2247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75" name="文本框 18474"/>
            <p:cNvSpPr txBox="1"/>
            <p:nvPr/>
          </p:nvSpPr>
          <p:spPr>
            <a:xfrm>
              <a:off x="2976" y="2007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76" name="文本框 18475"/>
            <p:cNvSpPr txBox="1"/>
            <p:nvPr/>
          </p:nvSpPr>
          <p:spPr>
            <a:xfrm>
              <a:off x="3264" y="1287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8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8477" name="文本框 18476"/>
          <p:cNvSpPr txBox="1"/>
          <p:nvPr/>
        </p:nvSpPr>
        <p:spPr>
          <a:xfrm>
            <a:off x="381000" y="2286000"/>
            <a:ext cx="4572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解：因为</a:t>
            </a:r>
            <a:r>
              <a:rPr lang="en-US" altLang="zh-CN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ABC~△A'B'C‘</a:t>
            </a:r>
            <a:endParaRPr lang="en-US" altLang="zh-CN" sz="28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所以</a:t>
            </a:r>
            <a:endParaRPr lang="zh-CN" altLang="en-US" sz="28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78" name="矩形 18477"/>
          <p:cNvSpPr/>
          <p:nvPr/>
        </p:nvSpPr>
        <p:spPr>
          <a:xfrm>
            <a:off x="2936875" y="3983038"/>
            <a:ext cx="368300" cy="44132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zh-CN" altLang="en-US" sz="2900" dirty="0">
                <a:solidFill>
                  <a:srgbClr val="0000FF"/>
                </a:solidFill>
                <a:latin typeface="Symbol" panose="05050102010706020507" pitchFamily="18" charset="2"/>
              </a:rPr>
              <a:t>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79" name="矩形 18478"/>
          <p:cNvSpPr/>
          <p:nvPr/>
        </p:nvSpPr>
        <p:spPr>
          <a:xfrm>
            <a:off x="2682875" y="3983038"/>
            <a:ext cx="368300" cy="44132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zh-CN" altLang="en-US" sz="2900" dirty="0">
                <a:solidFill>
                  <a:srgbClr val="0000FF"/>
                </a:solidFill>
                <a:latin typeface="Symbol" panose="05050102010706020507" pitchFamily="18" charset="2"/>
              </a:rPr>
              <a:t>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80" name="矩形 18479"/>
          <p:cNvSpPr/>
          <p:nvPr/>
        </p:nvSpPr>
        <p:spPr>
          <a:xfrm>
            <a:off x="1714500" y="3983038"/>
            <a:ext cx="368300" cy="441325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p>
            <a:r>
              <a:rPr lang="zh-CN" altLang="en-US" sz="2900" dirty="0">
                <a:solidFill>
                  <a:srgbClr val="0000FF"/>
                </a:solidFill>
                <a:latin typeface="Symbol" panose="05050102010706020507" pitchFamily="18" charset="2"/>
              </a:rPr>
              <a:t>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18481" name="组合 18480"/>
          <p:cNvGrpSpPr/>
          <p:nvPr/>
        </p:nvGrpSpPr>
        <p:grpSpPr>
          <a:xfrm>
            <a:off x="1295400" y="2819400"/>
            <a:ext cx="3048000" cy="1052513"/>
            <a:chOff x="816" y="2208"/>
            <a:chExt cx="1920" cy="663"/>
          </a:xfrm>
        </p:grpSpPr>
        <p:sp>
          <p:nvSpPr>
            <p:cNvPr id="18482" name="直接连接符 18481"/>
            <p:cNvSpPr/>
            <p:nvPr/>
          </p:nvSpPr>
          <p:spPr>
            <a:xfrm>
              <a:off x="1557" y="2518"/>
              <a:ext cx="357" cy="1"/>
            </a:xfrm>
            <a:prstGeom prst="line">
              <a:avLst/>
            </a:prstGeom>
            <a:ln w="15875" cap="flat" cmpd="sng">
              <a:solidFill>
                <a:srgbClr val="00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8483" name="矩形 18482"/>
            <p:cNvSpPr/>
            <p:nvPr/>
          </p:nvSpPr>
          <p:spPr>
            <a:xfrm>
              <a:off x="1976" y="2343"/>
              <a:ext cx="12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900">
                  <a:solidFill>
                    <a:srgbClr val="0000FF"/>
                  </a:solidFill>
                  <a:latin typeface="Symbol" panose="05050102010706020507" pitchFamily="18" charset="2"/>
                </a:rPr>
                <a:t>=</a:t>
              </a:r>
              <a:endPara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84" name="矩形 18483"/>
            <p:cNvSpPr/>
            <p:nvPr/>
          </p:nvSpPr>
          <p:spPr>
            <a:xfrm>
              <a:off x="1370" y="2343"/>
              <a:ext cx="127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900">
                  <a:solidFill>
                    <a:srgbClr val="0000FF"/>
                  </a:solidFill>
                  <a:latin typeface="Symbol" panose="05050102010706020507" pitchFamily="18" charset="2"/>
                </a:rPr>
                <a:t>=</a:t>
              </a:r>
              <a:endPara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85" name="矩形 18484"/>
            <p:cNvSpPr/>
            <p:nvPr/>
          </p:nvSpPr>
          <p:spPr>
            <a:xfrm>
              <a:off x="1245" y="2509"/>
              <a:ext cx="232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zh-CN" altLang="en-US" sz="2900" dirty="0">
                  <a:solidFill>
                    <a:srgbClr val="0000FF"/>
                  </a:solidFill>
                  <a:latin typeface="Symbol" panose="05050102010706020507" pitchFamily="18" charset="2"/>
                </a:rPr>
                <a:t></a:t>
              </a:r>
              <a:endParaRPr lang="zh-CN" altLang="en-US" sz="2400" dirty="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86" name="矩形 18485"/>
            <p:cNvSpPr/>
            <p:nvPr/>
          </p:nvSpPr>
          <p:spPr>
            <a:xfrm>
              <a:off x="1008" y="2208"/>
              <a:ext cx="232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900">
                  <a:solidFill>
                    <a:srgbClr val="0000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AB</a:t>
              </a:r>
              <a:endPara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87" name="矩形 18486"/>
            <p:cNvSpPr/>
            <p:nvPr/>
          </p:nvSpPr>
          <p:spPr>
            <a:xfrm>
              <a:off x="1632" y="2208"/>
              <a:ext cx="232" cy="27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0" tIns="0" rIns="0" bIns="0">
              <a:spAutoFit/>
            </a:bodyPr>
            <a:p>
              <a:r>
                <a:rPr lang="en-US" altLang="zh-CN" sz="2900">
                  <a:solidFill>
                    <a:srgbClr val="0000FF"/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BC</a:t>
              </a:r>
              <a:endParaRPr lang="en-US" altLang="zh-CN" sz="2400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88" name="文本框 18487"/>
            <p:cNvSpPr txBox="1"/>
            <p:nvPr/>
          </p:nvSpPr>
          <p:spPr>
            <a:xfrm>
              <a:off x="816" y="2544"/>
              <a:ext cx="76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A'B'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89" name="文本框 18488"/>
            <p:cNvSpPr txBox="1"/>
            <p:nvPr/>
          </p:nvSpPr>
          <p:spPr>
            <a:xfrm>
              <a:off x="1536" y="2544"/>
              <a:ext cx="624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B'C'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90" name="文本框 18489"/>
            <p:cNvSpPr txBox="1"/>
            <p:nvPr/>
          </p:nvSpPr>
          <p:spPr>
            <a:xfrm>
              <a:off x="2208" y="2208"/>
              <a:ext cx="5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60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18491" name="直接连接符 18490"/>
            <p:cNvSpPr/>
            <p:nvPr/>
          </p:nvSpPr>
          <p:spPr>
            <a:xfrm>
              <a:off x="864" y="2496"/>
              <a:ext cx="43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92" name="直接连接符 18491"/>
            <p:cNvSpPr/>
            <p:nvPr/>
          </p:nvSpPr>
          <p:spPr>
            <a:xfrm>
              <a:off x="2208" y="2496"/>
              <a:ext cx="43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18493" name="文本框 18492"/>
            <p:cNvSpPr txBox="1"/>
            <p:nvPr/>
          </p:nvSpPr>
          <p:spPr>
            <a:xfrm>
              <a:off x="2208" y="2496"/>
              <a:ext cx="52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solidFill>
                    <a:srgbClr val="0000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72</a:t>
              </a:r>
              <a:endPara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8494" name="文本框 18493"/>
          <p:cNvSpPr txBox="1"/>
          <p:nvPr/>
        </p:nvSpPr>
        <p:spPr>
          <a:xfrm>
            <a:off x="609600" y="4114800"/>
            <a:ext cx="73914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又 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AB=15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        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B'C'=24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所以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A'B'=18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BC=20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 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495" name="文本框 18494"/>
          <p:cNvSpPr txBox="1"/>
          <p:nvPr/>
        </p:nvSpPr>
        <p:spPr>
          <a:xfrm>
            <a:off x="533400" y="5334000"/>
            <a:ext cx="6477000" cy="11604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故  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AC=60–15–20=25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厘米）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A'C'=72–18–24=30</a:t>
            </a: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</a:rPr>
              <a:t>（</a:t>
            </a: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厘米）</a:t>
            </a:r>
            <a:endParaRPr lang="zh-CN" altLang="en-US" sz="28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4" grpId="0"/>
      <p:bldP spid="18477" grpId="0"/>
      <p:bldP spid="18494" grpId="0"/>
      <p:bldP spid="184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52" name="流程图: 可选过程 31751"/>
          <p:cNvSpPr/>
          <p:nvPr/>
        </p:nvSpPr>
        <p:spPr>
          <a:xfrm>
            <a:off x="395288" y="476250"/>
            <a:ext cx="820896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3" name="椭圆 31752"/>
          <p:cNvSpPr/>
          <p:nvPr/>
        </p:nvSpPr>
        <p:spPr>
          <a:xfrm>
            <a:off x="7924800" y="0"/>
            <a:ext cx="1039813" cy="979488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31754" name="矩形 31753"/>
          <p:cNvSpPr/>
          <p:nvPr/>
        </p:nvSpPr>
        <p:spPr>
          <a:xfrm>
            <a:off x="7964488" y="360363"/>
            <a:ext cx="855662" cy="36671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运用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31755" name="图片 31754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1756" name="图片 31755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7" name="文本框 31756"/>
          <p:cNvSpPr txBox="1"/>
          <p:nvPr/>
        </p:nvSpPr>
        <p:spPr>
          <a:xfrm>
            <a:off x="457200" y="762000"/>
            <a:ext cx="7662863" cy="1758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1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、两个相似三角形的一对对应高分别是 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35 cm</a:t>
            </a:r>
            <a:r>
              <a:rPr lang="zh-CN" altLang="en-US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和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14cm, 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它们的周长相差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60cm</a:t>
            </a:r>
            <a:r>
              <a:rPr lang="zh-CN" altLang="en-US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，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求这两个三角形的周长。</a:t>
            </a:r>
            <a:endParaRPr lang="zh-CN" altLang="en-US" sz="2800" b="1" dirty="0">
              <a:solidFill>
                <a:srgbClr val="3333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31758" name="文本框 31757"/>
          <p:cNvSpPr txBox="1"/>
          <p:nvPr/>
        </p:nvSpPr>
        <p:spPr>
          <a:xfrm>
            <a:off x="457200" y="2514600"/>
            <a:ext cx="8229600" cy="1630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2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、如图在等边三角形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ABC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中，点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D</a:t>
            </a:r>
            <a:r>
              <a:rPr lang="zh-CN" altLang="en-US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E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分别在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AB</a:t>
            </a:r>
            <a:r>
              <a:rPr lang="zh-CN" altLang="en-US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、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AC</a:t>
            </a:r>
            <a:r>
              <a:rPr lang="zh-CN" altLang="en-US" sz="28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边上，且</a:t>
            </a:r>
            <a:r>
              <a:rPr lang="en-US" altLang="zh-CN" sz="28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DE</a:t>
            </a:r>
            <a:r>
              <a:rPr lang="en-US" altLang="zh-CN" sz="28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∥</a:t>
            </a:r>
            <a:r>
              <a:rPr lang="en-US" altLang="zh-CN" sz="2800" b="1" i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BC</a:t>
            </a:r>
            <a:r>
              <a:rPr lang="en-US" altLang="zh-CN" sz="28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,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如果</a:t>
            </a:r>
            <a:r>
              <a:rPr lang="en-US" altLang="zh-CN" sz="28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BC=8cm,AD:AB=1:4,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那么</a:t>
            </a:r>
            <a:r>
              <a:rPr lang="en-US" altLang="zh-CN" sz="28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△ADE</a:t>
            </a:r>
            <a:r>
              <a:rPr lang="zh-CN" altLang="en-US" sz="28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的周长等于</a:t>
            </a:r>
            <a:r>
              <a:rPr lang="en-US" altLang="zh-CN" sz="28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_______cm</a:t>
            </a:r>
            <a:r>
              <a:rPr lang="zh-CN" altLang="en-US" sz="28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。</a:t>
            </a:r>
            <a:endParaRPr lang="zh-CN" altLang="en-US" sz="2800" b="1">
              <a:solidFill>
                <a:srgbClr val="3333FF"/>
              </a:solidFill>
              <a:latin typeface="宋体" panose="02010600030101010101" pitchFamily="2" charset="-122"/>
              <a:ea typeface="隶书" panose="02010509060101010101" pitchFamily="49" charset="-122"/>
            </a:endParaRPr>
          </a:p>
        </p:txBody>
      </p:sp>
      <p:grpSp>
        <p:nvGrpSpPr>
          <p:cNvPr id="31759" name="组合 31758"/>
          <p:cNvGrpSpPr/>
          <p:nvPr/>
        </p:nvGrpSpPr>
        <p:grpSpPr>
          <a:xfrm>
            <a:off x="5334000" y="3657600"/>
            <a:ext cx="2852738" cy="2649538"/>
            <a:chOff x="1202" y="1187"/>
            <a:chExt cx="1797" cy="1669"/>
          </a:xfrm>
        </p:grpSpPr>
        <p:sp>
          <p:nvSpPr>
            <p:cNvPr id="31760" name="流程图: 摘录 31759"/>
            <p:cNvSpPr/>
            <p:nvPr/>
          </p:nvSpPr>
          <p:spPr>
            <a:xfrm>
              <a:off x="1474" y="1480"/>
              <a:ext cx="1270" cy="1179"/>
            </a:xfrm>
            <a:prstGeom prst="flowChartExtract">
              <a:avLst/>
            </a:prstGeom>
            <a:solidFill>
              <a:schemeClr val="accent1">
                <a:alpha val="0"/>
              </a:schemeClr>
            </a:solidFill>
            <a:ln w="28575" cap="flat" cmpd="sng">
              <a:solidFill>
                <a:srgbClr val="3333FF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61" name="直接连接符 31760"/>
            <p:cNvSpPr/>
            <p:nvPr/>
          </p:nvSpPr>
          <p:spPr>
            <a:xfrm>
              <a:off x="1882" y="1933"/>
              <a:ext cx="454" cy="0"/>
            </a:xfrm>
            <a:prstGeom prst="line">
              <a:avLst/>
            </a:prstGeom>
            <a:ln w="2857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1762" name="文本框 31761"/>
            <p:cNvSpPr txBox="1"/>
            <p:nvPr/>
          </p:nvSpPr>
          <p:spPr>
            <a:xfrm>
              <a:off x="1973" y="1187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b="1">
                  <a:solidFill>
                    <a:srgbClr val="008000"/>
                  </a:solidFill>
                  <a:latin typeface="Arial" panose="020B0604020202020204" pitchFamily="34" charset="0"/>
                </a:rPr>
                <a:t>A</a:t>
              </a:r>
              <a:endParaRPr lang="en-US" altLang="zh-CN" sz="28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63" name="文本框 31762"/>
            <p:cNvSpPr txBox="1"/>
            <p:nvPr/>
          </p:nvSpPr>
          <p:spPr>
            <a:xfrm>
              <a:off x="1597" y="1718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64" name="文本框 31763"/>
            <p:cNvSpPr txBox="1"/>
            <p:nvPr/>
          </p:nvSpPr>
          <p:spPr>
            <a:xfrm>
              <a:off x="2336" y="1736"/>
              <a:ext cx="24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Arial" panose="020B0604020202020204" pitchFamily="34" charset="0"/>
                </a:rPr>
                <a:t>E</a:t>
              </a:r>
              <a:endParaRPr lang="en-US" altLang="zh-CN" sz="24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65" name="文本框 31764"/>
            <p:cNvSpPr txBox="1"/>
            <p:nvPr/>
          </p:nvSpPr>
          <p:spPr>
            <a:xfrm>
              <a:off x="1202" y="2568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1766" name="文本框 31765"/>
            <p:cNvSpPr txBox="1"/>
            <p:nvPr/>
          </p:nvSpPr>
          <p:spPr>
            <a:xfrm>
              <a:off x="2744" y="2552"/>
              <a:ext cx="255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3175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17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31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7" grpId="0"/>
      <p:bldP spid="3175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78" name="流程图: 可选过程 23577"/>
          <p:cNvSpPr/>
          <p:nvPr/>
        </p:nvSpPr>
        <p:spPr>
          <a:xfrm>
            <a:off x="152400" y="457200"/>
            <a:ext cx="8763000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60" name="矩形 23559"/>
          <p:cNvSpPr/>
          <p:nvPr/>
        </p:nvSpPr>
        <p:spPr>
          <a:xfrm>
            <a:off x="6172200" y="781050"/>
            <a:ext cx="2971800" cy="5334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r>
              <a:rPr lang="en-US" altLang="zh-CN" sz="3200" dirty="0">
                <a:solidFill>
                  <a:srgbClr val="FF0000"/>
                </a:solidFill>
                <a:latin typeface="Tahoma" panose="020B0604030504040204" pitchFamily="34" charset="0"/>
                <a:ea typeface="隶书" panose="02010509060101010101" pitchFamily="49" charset="-122"/>
              </a:rPr>
              <a:t> </a:t>
            </a:r>
            <a:endParaRPr lang="en-US" altLang="zh-CN" sz="3200" dirty="0">
              <a:solidFill>
                <a:srgbClr val="FF0000"/>
              </a:solidFill>
              <a:latin typeface="Tahoma" panose="020B0604030504040204" pitchFamily="34" charset="0"/>
              <a:ea typeface="隶书" panose="02010509060101010101" pitchFamily="49" charset="-122"/>
            </a:endParaRPr>
          </a:p>
        </p:txBody>
      </p:sp>
      <p:sp>
        <p:nvSpPr>
          <p:cNvPr id="23579" name="椭圆 23578"/>
          <p:cNvSpPr/>
          <p:nvPr/>
        </p:nvSpPr>
        <p:spPr>
          <a:xfrm>
            <a:off x="8153400" y="0"/>
            <a:ext cx="811213" cy="763588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3580" name="矩形 23579"/>
          <p:cNvSpPr/>
          <p:nvPr/>
        </p:nvSpPr>
        <p:spPr>
          <a:xfrm>
            <a:off x="8153400" y="228600"/>
            <a:ext cx="668338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运用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3581" name="图片 23580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53340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3582" name="图片 23581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83" name="文本框 23582"/>
          <p:cNvSpPr txBox="1"/>
          <p:nvPr/>
        </p:nvSpPr>
        <p:spPr>
          <a:xfrm>
            <a:off x="304800" y="914400"/>
            <a:ext cx="8156575" cy="19177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3.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某施工队在道路拓宽施工时遇到这样一个问题，马路旁边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原有一个面积为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100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平方米，周长为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80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米的三角形绿化地，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由于马路拓宽绿地被削去了一个角，变成了一个梯形，原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绿化地一边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AB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的长由原来的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30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米缩短成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18</a:t>
            </a:r>
            <a:r>
              <a:rPr lang="zh-CN" altLang="en-US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米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.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现在的问题是</a:t>
            </a:r>
            <a:r>
              <a:rPr lang="en-US" altLang="zh-CN" sz="24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:</a:t>
            </a:r>
            <a:endParaRPr lang="en-US" altLang="zh-CN" sz="24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被削去的部分面积有多大？它的周长是多少？</a:t>
            </a:r>
            <a:endParaRPr lang="zh-CN" altLang="en-US" sz="2400" b="1" dirty="0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grpSp>
        <p:nvGrpSpPr>
          <p:cNvPr id="23584" name="组合 23583"/>
          <p:cNvGrpSpPr/>
          <p:nvPr/>
        </p:nvGrpSpPr>
        <p:grpSpPr>
          <a:xfrm>
            <a:off x="5029200" y="2743200"/>
            <a:ext cx="3662363" cy="2816225"/>
            <a:chOff x="2653" y="2155"/>
            <a:chExt cx="2307" cy="1774"/>
          </a:xfrm>
        </p:grpSpPr>
        <p:graphicFrame>
          <p:nvGraphicFramePr>
            <p:cNvPr id="23585" name="对象 23584">
              <a:hlinkClick r:id="rId2" action="ppaction://hlinksldjump"/>
            </p:cNvPr>
            <p:cNvGraphicFramePr/>
            <p:nvPr/>
          </p:nvGraphicFramePr>
          <p:xfrm>
            <a:off x="3560" y="2372"/>
            <a:ext cx="953" cy="695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6" name="" r:id="rId3" imgW="904875" imgH="666750" progId="Paint.Picture">
                    <p:embed/>
                  </p:oleObj>
                </mc:Choice>
                <mc:Fallback>
                  <p:oleObj name="" r:id="rId3" imgW="904875" imgH="666750" progId="Paint.Picture">
                    <p:embed/>
                    <p:pic>
                      <p:nvPicPr>
                        <p:cNvPr id="0" name="图片 3075"/>
                        <p:cNvPicPr/>
                        <p:nvPr/>
                      </p:nvPicPr>
                      <p:blipFill>
                        <a:blip r:embed="rId4">
                          <a:clrChange>
                            <a:clrFrom>
                              <a:srgbClr val="FFFFFF"/>
                            </a:clrFrom>
                            <a:clrTo>
                              <a:srgbClr val="FFFFFF">
                                <a:alpha val="0"/>
                              </a:srgbClr>
                            </a:clrTo>
                          </a:clrChange>
                        </a:blip>
                        <a:stretch>
                          <a:fillRect/>
                        </a:stretch>
                      </p:blipFill>
                      <p:spPr>
                        <a:xfrm>
                          <a:off x="3560" y="2372"/>
                          <a:ext cx="953" cy="695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23586" name="组合 23585"/>
            <p:cNvGrpSpPr/>
            <p:nvPr/>
          </p:nvGrpSpPr>
          <p:grpSpPr>
            <a:xfrm>
              <a:off x="3295" y="2898"/>
              <a:ext cx="1437" cy="231"/>
              <a:chOff x="3295" y="2898"/>
              <a:chExt cx="1437" cy="231"/>
            </a:xfrm>
          </p:grpSpPr>
          <p:sp>
            <p:nvSpPr>
              <p:cNvPr id="23587" name="文本框 23586"/>
              <p:cNvSpPr txBox="1"/>
              <p:nvPr/>
            </p:nvSpPr>
            <p:spPr>
              <a:xfrm>
                <a:off x="3295" y="2898"/>
                <a:ext cx="220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b="1">
                    <a:latin typeface="Arial" panose="020B0604020202020204" pitchFamily="34" charset="0"/>
                  </a:rPr>
                  <a:t>D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sp>
            <p:nvSpPr>
              <p:cNvPr id="23588" name="文本框 23587"/>
              <p:cNvSpPr txBox="1"/>
              <p:nvPr/>
            </p:nvSpPr>
            <p:spPr>
              <a:xfrm>
                <a:off x="4520" y="2898"/>
                <a:ext cx="212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b="1">
                    <a:latin typeface="Arial" panose="020B0604020202020204" pitchFamily="34" charset="0"/>
                  </a:rPr>
                  <a:t>E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</p:grpSp>
        <p:grpSp>
          <p:nvGrpSpPr>
            <p:cNvPr id="23589" name="组合 23588"/>
            <p:cNvGrpSpPr/>
            <p:nvPr/>
          </p:nvGrpSpPr>
          <p:grpSpPr>
            <a:xfrm>
              <a:off x="2688" y="2256"/>
              <a:ext cx="1488" cy="1536"/>
              <a:chOff x="2688" y="2256"/>
              <a:chExt cx="1488" cy="1536"/>
            </a:xfrm>
          </p:grpSpPr>
          <p:sp>
            <p:nvSpPr>
              <p:cNvPr id="23590" name="直接连接符 23589"/>
              <p:cNvSpPr/>
              <p:nvPr/>
            </p:nvSpPr>
            <p:spPr>
              <a:xfrm>
                <a:off x="2688" y="3600"/>
                <a:ext cx="192" cy="19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23591" name="直接连接符 23590"/>
              <p:cNvSpPr/>
              <p:nvPr/>
            </p:nvSpPr>
            <p:spPr>
              <a:xfrm flipV="1">
                <a:off x="2784" y="2352"/>
                <a:ext cx="1296" cy="1296"/>
              </a:xfrm>
              <a:prstGeom prst="line">
                <a:avLst/>
              </a:prstGeom>
              <a:ln w="9525" cap="flat" cmpd="sng">
                <a:solidFill>
                  <a:srgbClr val="0000FF"/>
                </a:solidFill>
                <a:prstDash val="solid"/>
                <a:headEnd type="triangle" w="med" len="med"/>
                <a:tailEnd type="triangle" w="med" len="med"/>
              </a:ln>
            </p:spPr>
          </p:sp>
          <p:sp>
            <p:nvSpPr>
              <p:cNvPr id="23592" name="直接连接符 23591"/>
              <p:cNvSpPr/>
              <p:nvPr/>
            </p:nvSpPr>
            <p:spPr>
              <a:xfrm flipH="1" flipV="1">
                <a:off x="4032" y="2256"/>
                <a:ext cx="144" cy="144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23593" name="文本框 23592"/>
            <p:cNvSpPr txBox="1"/>
            <p:nvPr/>
          </p:nvSpPr>
          <p:spPr>
            <a:xfrm>
              <a:off x="3350" y="2615"/>
              <a:ext cx="404" cy="23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b="1">
                  <a:solidFill>
                    <a:srgbClr val="0000FF"/>
                  </a:solidFill>
                  <a:latin typeface="Arial" panose="020B0604020202020204" pitchFamily="34" charset="0"/>
                </a:rPr>
                <a:t>30m</a:t>
              </a:r>
              <a:endParaRPr lang="en-US" altLang="zh-CN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grpSp>
          <p:nvGrpSpPr>
            <p:cNvPr id="23594" name="组合 23593"/>
            <p:cNvGrpSpPr/>
            <p:nvPr/>
          </p:nvGrpSpPr>
          <p:grpSpPr>
            <a:xfrm>
              <a:off x="2832" y="2928"/>
              <a:ext cx="768" cy="816"/>
              <a:chOff x="2832" y="2928"/>
              <a:chExt cx="768" cy="816"/>
            </a:xfrm>
          </p:grpSpPr>
          <p:grpSp>
            <p:nvGrpSpPr>
              <p:cNvPr id="23595" name="组合 23594"/>
              <p:cNvGrpSpPr/>
              <p:nvPr/>
            </p:nvGrpSpPr>
            <p:grpSpPr>
              <a:xfrm>
                <a:off x="2832" y="3024"/>
                <a:ext cx="672" cy="720"/>
                <a:chOff x="2832" y="3024"/>
                <a:chExt cx="672" cy="720"/>
              </a:xfrm>
            </p:grpSpPr>
            <p:sp>
              <p:nvSpPr>
                <p:cNvPr id="23596" name="文本框 23595"/>
                <p:cNvSpPr txBox="1"/>
                <p:nvPr/>
              </p:nvSpPr>
              <p:spPr>
                <a:xfrm>
                  <a:off x="2880" y="3191"/>
                  <a:ext cx="404" cy="23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p>
                  <a:r>
                    <a:rPr lang="en-US" altLang="zh-CN" b="1">
                      <a:solidFill>
                        <a:srgbClr val="FF0066"/>
                      </a:solidFill>
                      <a:latin typeface="Arial" panose="020B0604020202020204" pitchFamily="34" charset="0"/>
                    </a:rPr>
                    <a:t>18m</a:t>
                  </a:r>
                  <a:endParaRPr lang="en-US" altLang="zh-CN" b="1">
                    <a:solidFill>
                      <a:srgbClr val="FF0066"/>
                    </a:solidFill>
                    <a:latin typeface="Arial" panose="020B0604020202020204" pitchFamily="34" charset="0"/>
                  </a:endParaRPr>
                </a:p>
              </p:txBody>
            </p:sp>
            <p:sp>
              <p:nvSpPr>
                <p:cNvPr id="23597" name="直接连接符 23596"/>
                <p:cNvSpPr/>
                <p:nvPr/>
              </p:nvSpPr>
              <p:spPr>
                <a:xfrm flipH="1">
                  <a:off x="2832" y="3024"/>
                  <a:ext cx="672" cy="720"/>
                </a:xfrm>
                <a:prstGeom prst="line">
                  <a:avLst/>
                </a:prstGeom>
                <a:ln w="9525" cap="flat" cmpd="sng">
                  <a:solidFill>
                    <a:srgbClr val="FF0066"/>
                  </a:solidFill>
                  <a:prstDash val="solid"/>
                  <a:headEnd type="triangle" w="med" len="med"/>
                  <a:tailEnd type="triangle" w="med" len="med"/>
                </a:ln>
              </p:spPr>
            </p:sp>
          </p:grpSp>
          <p:sp>
            <p:nvSpPr>
              <p:cNvPr id="23598" name="直接连接符 23597"/>
              <p:cNvSpPr/>
              <p:nvPr/>
            </p:nvSpPr>
            <p:spPr>
              <a:xfrm flipH="1" flipV="1">
                <a:off x="3504" y="2928"/>
                <a:ext cx="96" cy="96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grpSp>
          <p:nvGrpSpPr>
            <p:cNvPr id="23599" name="组合 23598"/>
            <p:cNvGrpSpPr/>
            <p:nvPr/>
          </p:nvGrpSpPr>
          <p:grpSpPr>
            <a:xfrm>
              <a:off x="2653" y="2155"/>
              <a:ext cx="2307" cy="1774"/>
              <a:chOff x="3453" y="1933"/>
              <a:chExt cx="2307" cy="1774"/>
            </a:xfrm>
          </p:grpSpPr>
          <p:grpSp>
            <p:nvGrpSpPr>
              <p:cNvPr id="23600" name="组合 23599"/>
              <p:cNvGrpSpPr/>
              <p:nvPr/>
            </p:nvGrpSpPr>
            <p:grpSpPr>
              <a:xfrm>
                <a:off x="3647" y="2148"/>
                <a:ext cx="1860" cy="1406"/>
                <a:chOff x="204" y="935"/>
                <a:chExt cx="1406" cy="862"/>
              </a:xfrm>
            </p:grpSpPr>
            <p:sp>
              <p:nvSpPr>
                <p:cNvPr id="23601" name="直接连接符 23600"/>
                <p:cNvSpPr/>
                <p:nvPr/>
              </p:nvSpPr>
              <p:spPr>
                <a:xfrm flipH="1">
                  <a:off x="204" y="935"/>
                  <a:ext cx="998" cy="862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3602" name="直接连接符 23601"/>
                <p:cNvSpPr/>
                <p:nvPr/>
              </p:nvSpPr>
              <p:spPr>
                <a:xfrm>
                  <a:off x="1201" y="935"/>
                  <a:ext cx="409" cy="862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  <p:sp>
              <p:nvSpPr>
                <p:cNvPr id="23603" name="直接连接符 23602"/>
                <p:cNvSpPr/>
                <p:nvPr/>
              </p:nvSpPr>
              <p:spPr>
                <a:xfrm>
                  <a:off x="204" y="1797"/>
                  <a:ext cx="1406" cy="0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</p:spPr>
            </p:sp>
          </p:grpSp>
          <p:sp>
            <p:nvSpPr>
              <p:cNvPr id="23604" name="文本框 23603"/>
              <p:cNvSpPr txBox="1"/>
              <p:nvPr/>
            </p:nvSpPr>
            <p:spPr>
              <a:xfrm>
                <a:off x="3453" y="3476"/>
                <a:ext cx="220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b="1">
                    <a:latin typeface="Arial" panose="020B0604020202020204" pitchFamily="34" charset="0"/>
                  </a:rPr>
                  <a:t>B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sp>
            <p:nvSpPr>
              <p:cNvPr id="23605" name="文本框 23604"/>
              <p:cNvSpPr txBox="1"/>
              <p:nvPr/>
            </p:nvSpPr>
            <p:spPr>
              <a:xfrm>
                <a:off x="5540" y="3385"/>
                <a:ext cx="220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b="1">
                    <a:latin typeface="Arial" panose="020B0604020202020204" pitchFamily="34" charset="0"/>
                  </a:rPr>
                  <a:t>C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  <p:sp>
            <p:nvSpPr>
              <p:cNvPr id="23606" name="文本框 23605"/>
              <p:cNvSpPr txBox="1"/>
              <p:nvPr/>
            </p:nvSpPr>
            <p:spPr>
              <a:xfrm>
                <a:off x="5012" y="1933"/>
                <a:ext cx="220" cy="231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p>
                <a:r>
                  <a:rPr lang="en-US" altLang="zh-CN" b="1">
                    <a:latin typeface="Arial" panose="020B0604020202020204" pitchFamily="34" charset="0"/>
                  </a:rPr>
                  <a:t>A</a:t>
                </a:r>
                <a:endParaRPr lang="en-US" altLang="zh-CN" b="1"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23607" name="直接连接符 23606"/>
            <p:cNvSpPr/>
            <p:nvPr/>
          </p:nvSpPr>
          <p:spPr>
            <a:xfrm>
              <a:off x="3560" y="3022"/>
              <a:ext cx="862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40" name="流程图: 可选过程 20539"/>
          <p:cNvSpPr/>
          <p:nvPr/>
        </p:nvSpPr>
        <p:spPr>
          <a:xfrm>
            <a:off x="228600" y="476250"/>
            <a:ext cx="8382000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41" name="椭圆 20540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42" name="矩形 20541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运用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0543" name="图片 20542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44" name="图片 20543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973763"/>
            <a:ext cx="884238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45" name="文本框 20544"/>
          <p:cNvSpPr txBox="1"/>
          <p:nvPr/>
        </p:nvSpPr>
        <p:spPr>
          <a:xfrm>
            <a:off x="533400" y="1363663"/>
            <a:ext cx="80772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4..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如图，蛋糕店制作两种圆形蛋糕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,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一种半径是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15cm,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一种半径是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30cm,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如果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半径是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15cm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的蛋糕够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2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个人吃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半径是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30cm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的蛋糕够多少人吃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?(</a:t>
            </a:r>
            <a:r>
              <a:rPr lang="zh-CN" altLang="en-US" sz="2800" b="1" dirty="0">
                <a:solidFill>
                  <a:srgbClr val="0000CC"/>
                </a:solidFill>
                <a:latin typeface="Arial" panose="020B0604020202020204" pitchFamily="34" charset="0"/>
              </a:rPr>
              <a:t>假设两种蛋糕的高度相同</a:t>
            </a:r>
            <a:r>
              <a:rPr lang="en-US" altLang="zh-CN" sz="2800" b="1">
                <a:solidFill>
                  <a:srgbClr val="0000CC"/>
                </a:solidFill>
                <a:latin typeface="Arial" panose="020B0604020202020204" pitchFamily="34" charset="0"/>
              </a:rPr>
              <a:t>)</a:t>
            </a:r>
            <a:endParaRPr lang="en-US" altLang="zh-CN" sz="2800" b="1">
              <a:solidFill>
                <a:srgbClr val="0000CC"/>
              </a:solidFill>
              <a:latin typeface="Arial" panose="020B0604020202020204" pitchFamily="34" charset="0"/>
            </a:endParaRPr>
          </a:p>
        </p:txBody>
      </p:sp>
      <p:pic>
        <p:nvPicPr>
          <p:cNvPr id="20560" name="图片 20559" descr="u=140220931,8865400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5400" y="3581400"/>
            <a:ext cx="3175000" cy="19843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61" name="图片 20560" descr="u=140220931,8865400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53000" y="3657600"/>
            <a:ext cx="2057400" cy="17494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流程图: 可选过程 46081"/>
          <p:cNvSpPr/>
          <p:nvPr/>
        </p:nvSpPr>
        <p:spPr>
          <a:xfrm>
            <a:off x="228600" y="476250"/>
            <a:ext cx="8382000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3" name="椭圆 46082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4" name="矩形 46083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运用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46085" name="图片 46084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6086" name="图片 46085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973763"/>
            <a:ext cx="884238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6087" name="文本框 46086"/>
          <p:cNvSpPr txBox="1"/>
          <p:nvPr/>
        </p:nvSpPr>
        <p:spPr>
          <a:xfrm>
            <a:off x="533400" y="1363663"/>
            <a:ext cx="77724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     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5..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如图，在     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ABCD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中，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是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上一点，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相交于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，若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AE:EB=1:2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求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AEF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CDF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的相似比。若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AEF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面积为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</a:rPr>
              <a:t>5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平方厘米，求</a:t>
            </a:r>
            <a:r>
              <a:rPr lang="en-US" altLang="zh-CN" sz="28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∆</a:t>
            </a:r>
            <a:r>
              <a:rPr lang="en-US" altLang="zh-CN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CDF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</a:rPr>
              <a:t>的</a:t>
            </a:r>
            <a:r>
              <a:rPr lang="zh-CN" altLang="en-US" sz="2800" b="1" dirty="0">
                <a:solidFill>
                  <a:srgbClr val="0000CC"/>
                </a:solidFill>
                <a:latin typeface="Times New Roman" panose="02020603050405020304" pitchFamily="18" charset="0"/>
              </a:rPr>
              <a:t>面积。</a:t>
            </a:r>
            <a:endParaRPr lang="zh-CN" altLang="en-US" sz="2800" b="1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46088" name="平行四边形 46087"/>
          <p:cNvSpPr/>
          <p:nvPr/>
        </p:nvSpPr>
        <p:spPr>
          <a:xfrm>
            <a:off x="2971800" y="1524000"/>
            <a:ext cx="381000" cy="228600"/>
          </a:xfrm>
          <a:prstGeom prst="parallelogram">
            <a:avLst>
              <a:gd name="adj" fmla="val 41666"/>
            </a:avLst>
          </a:prstGeom>
          <a:solidFill>
            <a:schemeClr val="bg1"/>
          </a:solidFill>
          <a:ln w="9525" cap="flat" cmpd="sng">
            <a:solidFill>
              <a:srgbClr val="0000CC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46089" name="组合 46088"/>
          <p:cNvGrpSpPr/>
          <p:nvPr/>
        </p:nvGrpSpPr>
        <p:grpSpPr>
          <a:xfrm>
            <a:off x="4191000" y="3810000"/>
            <a:ext cx="3962400" cy="2271713"/>
            <a:chOff x="3264" y="1872"/>
            <a:chExt cx="2496" cy="1431"/>
          </a:xfrm>
        </p:grpSpPr>
        <p:sp>
          <p:nvSpPr>
            <p:cNvPr id="46090" name="直接连接符 46089"/>
            <p:cNvSpPr/>
            <p:nvPr/>
          </p:nvSpPr>
          <p:spPr>
            <a:xfrm>
              <a:off x="4032" y="2256"/>
              <a:ext cx="1344" cy="0"/>
            </a:xfrm>
            <a:prstGeom prst="line">
              <a:avLst/>
            </a:prstGeom>
            <a:ln w="28575" cap="flat" cmpd="sng">
              <a:solidFill>
                <a:srgbClr val="CC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6091" name="直接连接符 46090"/>
            <p:cNvSpPr/>
            <p:nvPr/>
          </p:nvSpPr>
          <p:spPr>
            <a:xfrm flipH="1">
              <a:off x="3600" y="2256"/>
              <a:ext cx="432" cy="672"/>
            </a:xfrm>
            <a:prstGeom prst="line">
              <a:avLst/>
            </a:prstGeom>
            <a:ln w="28575" cap="flat" cmpd="sng">
              <a:solidFill>
                <a:srgbClr val="CC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6092" name="直接连接符 46091"/>
            <p:cNvSpPr/>
            <p:nvPr/>
          </p:nvSpPr>
          <p:spPr>
            <a:xfrm>
              <a:off x="3600" y="2928"/>
              <a:ext cx="1344" cy="0"/>
            </a:xfrm>
            <a:prstGeom prst="line">
              <a:avLst/>
            </a:prstGeom>
            <a:ln w="28575" cap="flat" cmpd="sng">
              <a:solidFill>
                <a:srgbClr val="CC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6093" name="直接连接符 46092"/>
            <p:cNvSpPr/>
            <p:nvPr/>
          </p:nvSpPr>
          <p:spPr>
            <a:xfrm flipH="1">
              <a:off x="4944" y="2256"/>
              <a:ext cx="432" cy="672"/>
            </a:xfrm>
            <a:prstGeom prst="line">
              <a:avLst/>
            </a:prstGeom>
            <a:ln w="28575" cap="flat" cmpd="sng">
              <a:solidFill>
                <a:srgbClr val="CC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6094" name="直接连接符 46093"/>
            <p:cNvSpPr/>
            <p:nvPr/>
          </p:nvSpPr>
          <p:spPr>
            <a:xfrm>
              <a:off x="4032" y="2256"/>
              <a:ext cx="48" cy="672"/>
            </a:xfrm>
            <a:prstGeom prst="line">
              <a:avLst/>
            </a:prstGeom>
            <a:ln w="9525" cap="flat" cmpd="sng">
              <a:solidFill>
                <a:srgbClr val="CC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6095" name="直接连接符 46094"/>
            <p:cNvSpPr/>
            <p:nvPr/>
          </p:nvSpPr>
          <p:spPr>
            <a:xfrm flipV="1">
              <a:off x="3600" y="2256"/>
              <a:ext cx="1776" cy="672"/>
            </a:xfrm>
            <a:prstGeom prst="line">
              <a:avLst/>
            </a:prstGeom>
            <a:ln w="9525" cap="flat" cmpd="sng">
              <a:solidFill>
                <a:srgbClr val="CC3300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46096" name="文本框 46095"/>
            <p:cNvSpPr txBox="1"/>
            <p:nvPr/>
          </p:nvSpPr>
          <p:spPr>
            <a:xfrm>
              <a:off x="4944" y="2880"/>
              <a:ext cx="28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46097" name="矩形 46096"/>
            <p:cNvSpPr/>
            <p:nvPr/>
          </p:nvSpPr>
          <p:spPr>
            <a:xfrm>
              <a:off x="3827" y="2505"/>
              <a:ext cx="253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F</a:t>
              </a:r>
              <a:endPara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6098" name="矩形 46097"/>
            <p:cNvSpPr/>
            <p:nvPr/>
          </p:nvSpPr>
          <p:spPr>
            <a:xfrm>
              <a:off x="3936" y="2976"/>
              <a:ext cx="265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6099" name="矩形 46098"/>
            <p:cNvSpPr/>
            <p:nvPr/>
          </p:nvSpPr>
          <p:spPr>
            <a:xfrm>
              <a:off x="3744" y="1872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6100" name="矩形 46099"/>
            <p:cNvSpPr/>
            <p:nvPr/>
          </p:nvSpPr>
          <p:spPr>
            <a:xfrm>
              <a:off x="5482" y="2160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  <p:sp>
          <p:nvSpPr>
            <p:cNvPr id="46101" name="矩形 46100"/>
            <p:cNvSpPr/>
            <p:nvPr/>
          </p:nvSpPr>
          <p:spPr>
            <a:xfrm>
              <a:off x="3264" y="2784"/>
              <a:ext cx="278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800" b="1">
                <a:latin typeface="Times New Roman" panose="02020603050405020304" pitchFamily="18" charset="0"/>
                <a:ea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59" name="流程图: 可选过程 21558"/>
          <p:cNvSpPr/>
          <p:nvPr/>
        </p:nvSpPr>
        <p:spPr>
          <a:xfrm>
            <a:off x="395288" y="228600"/>
            <a:ext cx="8520112" cy="636905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60" name="椭圆 21559"/>
          <p:cNvSpPr/>
          <p:nvPr/>
        </p:nvSpPr>
        <p:spPr>
          <a:xfrm>
            <a:off x="8229600" y="0"/>
            <a:ext cx="735013" cy="69215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1561" name="矩形 21560"/>
          <p:cNvSpPr/>
          <p:nvPr/>
        </p:nvSpPr>
        <p:spPr>
          <a:xfrm>
            <a:off x="8278813" y="228600"/>
            <a:ext cx="604837" cy="2587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运用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1563" name="图片 21562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64" name="文本框 21563"/>
          <p:cNvSpPr txBox="1"/>
          <p:nvPr/>
        </p:nvSpPr>
        <p:spPr>
          <a:xfrm>
            <a:off x="533400" y="762000"/>
            <a:ext cx="8305800" cy="1800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</a:rPr>
              <a:t>6.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如图，</a:t>
            </a:r>
            <a:r>
              <a:rPr lang="en-US" altLang="zh-CN" sz="28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是一块锐角三角形余料，边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BC=120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毫米，高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AD=80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毫米，要把它加工成正方形零件，使正方形的一边在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BC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上，其余两个顶点分别在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</a:t>
            </a:r>
            <a:r>
              <a:rPr lang="zh-CN" altLang="en-US" sz="2800" b="1">
                <a:solidFill>
                  <a:srgbClr val="008000"/>
                </a:solidFill>
                <a:latin typeface="Times New Roman" panose="02020603050405020304" pitchFamily="18" charset="0"/>
              </a:rPr>
              <a:t>、</a:t>
            </a:r>
            <a:r>
              <a:rPr lang="en-US" altLang="zh-CN" sz="2800" b="1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</a:t>
            </a:r>
            <a:r>
              <a:rPr lang="zh-CN" altLang="en-US" sz="2800" b="1" dirty="0">
                <a:solidFill>
                  <a:srgbClr val="008000"/>
                </a:solidFill>
                <a:latin typeface="Times New Roman" panose="02020603050405020304" pitchFamily="18" charset="0"/>
              </a:rPr>
              <a:t>上，这个正方形零件的边长是多少？</a:t>
            </a:r>
            <a:endParaRPr lang="zh-CN" altLang="en-US" sz="2800" b="1" dirty="0">
              <a:solidFill>
                <a:srgbClr val="008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1602" name="组合 21601"/>
          <p:cNvGrpSpPr/>
          <p:nvPr/>
        </p:nvGrpSpPr>
        <p:grpSpPr>
          <a:xfrm>
            <a:off x="5562600" y="2209800"/>
            <a:ext cx="3276600" cy="2790825"/>
            <a:chOff x="3792" y="2025"/>
            <a:chExt cx="2064" cy="1758"/>
          </a:xfrm>
        </p:grpSpPr>
        <p:sp>
          <p:nvSpPr>
            <p:cNvPr id="21565" name="直接连接符 21564"/>
            <p:cNvSpPr/>
            <p:nvPr/>
          </p:nvSpPr>
          <p:spPr>
            <a:xfrm>
              <a:off x="4032" y="3504"/>
              <a:ext cx="148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66" name="直接连接符 21565"/>
            <p:cNvSpPr/>
            <p:nvPr/>
          </p:nvSpPr>
          <p:spPr>
            <a:xfrm flipH="1">
              <a:off x="4032" y="2304"/>
              <a:ext cx="912" cy="120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67" name="直接连接符 21566"/>
            <p:cNvSpPr/>
            <p:nvPr/>
          </p:nvSpPr>
          <p:spPr>
            <a:xfrm>
              <a:off x="4944" y="2304"/>
              <a:ext cx="576" cy="120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68" name="直接连接符 21567"/>
            <p:cNvSpPr/>
            <p:nvPr/>
          </p:nvSpPr>
          <p:spPr>
            <a:xfrm>
              <a:off x="4512" y="2880"/>
              <a:ext cx="720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69" name="直接连接符 21568"/>
            <p:cNvSpPr/>
            <p:nvPr/>
          </p:nvSpPr>
          <p:spPr>
            <a:xfrm>
              <a:off x="4512" y="2880"/>
              <a:ext cx="0" cy="62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70" name="直接连接符 21569"/>
            <p:cNvSpPr/>
            <p:nvPr/>
          </p:nvSpPr>
          <p:spPr>
            <a:xfrm>
              <a:off x="5232" y="2880"/>
              <a:ext cx="0" cy="624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71" name="直接连接符 21570"/>
            <p:cNvSpPr/>
            <p:nvPr/>
          </p:nvSpPr>
          <p:spPr>
            <a:xfrm flipH="1">
              <a:off x="4944" y="2304"/>
              <a:ext cx="0" cy="120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72" name="直接连接符 21571"/>
            <p:cNvSpPr/>
            <p:nvPr/>
          </p:nvSpPr>
          <p:spPr>
            <a:xfrm>
              <a:off x="4944" y="3408"/>
              <a:ext cx="48" cy="0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73" name="直接连接符 21572"/>
            <p:cNvSpPr/>
            <p:nvPr/>
          </p:nvSpPr>
          <p:spPr>
            <a:xfrm flipH="1">
              <a:off x="4992" y="3408"/>
              <a:ext cx="0" cy="96"/>
            </a:xfrm>
            <a:prstGeom prst="line">
              <a:avLst/>
            </a:prstGeom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74" name="文本框 21573"/>
            <p:cNvSpPr txBox="1"/>
            <p:nvPr/>
          </p:nvSpPr>
          <p:spPr>
            <a:xfrm>
              <a:off x="5232" y="2688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N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75" name="文本框 21574"/>
            <p:cNvSpPr txBox="1"/>
            <p:nvPr/>
          </p:nvSpPr>
          <p:spPr>
            <a:xfrm>
              <a:off x="5088" y="3456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76" name="文本框 21575"/>
            <p:cNvSpPr txBox="1"/>
            <p:nvPr/>
          </p:nvSpPr>
          <p:spPr>
            <a:xfrm>
              <a:off x="4368" y="3456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Q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77" name="文本框 21576"/>
            <p:cNvSpPr txBox="1"/>
            <p:nvPr/>
          </p:nvSpPr>
          <p:spPr>
            <a:xfrm>
              <a:off x="4224" y="2697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78" name="文本框 21577"/>
            <p:cNvSpPr txBox="1"/>
            <p:nvPr/>
          </p:nvSpPr>
          <p:spPr>
            <a:xfrm>
              <a:off x="4704" y="2592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E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79" name="文本框 21578"/>
            <p:cNvSpPr txBox="1"/>
            <p:nvPr/>
          </p:nvSpPr>
          <p:spPr>
            <a:xfrm>
              <a:off x="4800" y="3456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D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80" name="文本框 21579"/>
            <p:cNvSpPr txBox="1"/>
            <p:nvPr/>
          </p:nvSpPr>
          <p:spPr>
            <a:xfrm>
              <a:off x="5520" y="3312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C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81" name="文本框 21580"/>
            <p:cNvSpPr txBox="1"/>
            <p:nvPr/>
          </p:nvSpPr>
          <p:spPr>
            <a:xfrm>
              <a:off x="3792" y="3369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B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  <p:sp>
          <p:nvSpPr>
            <p:cNvPr id="21582" name="文本框 21581"/>
            <p:cNvSpPr txBox="1"/>
            <p:nvPr/>
          </p:nvSpPr>
          <p:spPr>
            <a:xfrm>
              <a:off x="4752" y="2025"/>
              <a:ext cx="33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>
                  <a:latin typeface="Times New Roman" panose="02020603050405020304" pitchFamily="18" charset="0"/>
                  <a:cs typeface="Times New Roman" panose="02020603050405020304" pitchFamily="18" charset="0"/>
                </a:rPr>
                <a:t>A</a:t>
              </a:r>
              <a:endParaRPr lang="en-US" altLang="zh-CN" sz="2800" b="1">
                <a:latin typeface="Times New Roman" panose="02020603050405020304" pitchFamily="18" charset="0"/>
              </a:endParaRPr>
            </a:p>
          </p:txBody>
        </p:sp>
      </p:grpSp>
      <p:sp>
        <p:nvSpPr>
          <p:cNvPr id="21583" name="文本框 21582"/>
          <p:cNvSpPr txBox="1"/>
          <p:nvPr/>
        </p:nvSpPr>
        <p:spPr>
          <a:xfrm>
            <a:off x="457200" y="2667000"/>
            <a:ext cx="6019800" cy="23447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解：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设正方形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PQMN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是符合要求的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ABC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的高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与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PN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相交于点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设正方形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</a:rPr>
              <a:t>PQMN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的边长为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毫米。</a:t>
            </a:r>
            <a:endParaRPr lang="zh-CN" altLang="en-US" sz="2400" b="1" dirty="0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因为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PN∥BC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，</a:t>
            </a: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所以</a:t>
            </a:r>
            <a:r>
              <a:rPr lang="en-US" altLang="zh-CN" sz="24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△</a:t>
            </a:r>
            <a:r>
              <a:rPr lang="en-US" altLang="zh-CN" sz="24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APN∽ △ABC</a:t>
            </a:r>
            <a:endParaRPr lang="en-US" altLang="zh-CN" sz="2400" b="1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Times New Roman" panose="02020603050405020304" pitchFamily="18" charset="0"/>
              </a:rPr>
              <a:t>所以</a:t>
            </a:r>
            <a:endParaRPr lang="zh-CN" altLang="en-US" sz="24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21584" name="组合 21583"/>
          <p:cNvGrpSpPr/>
          <p:nvPr/>
        </p:nvGrpSpPr>
        <p:grpSpPr>
          <a:xfrm>
            <a:off x="1371600" y="4343400"/>
            <a:ext cx="2209800" cy="990600"/>
            <a:chOff x="816" y="3120"/>
            <a:chExt cx="1392" cy="624"/>
          </a:xfrm>
        </p:grpSpPr>
        <p:sp>
          <p:nvSpPr>
            <p:cNvPr id="21585" name="文本框 21584"/>
            <p:cNvSpPr txBox="1"/>
            <p:nvPr/>
          </p:nvSpPr>
          <p:spPr>
            <a:xfrm>
              <a:off x="864" y="3120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AE</a:t>
              </a:r>
              <a:endParaRPr lang="en-US" altLang="zh-CN" sz="2400">
                <a:solidFill>
                  <a:srgbClr val="CC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86" name="直接连接符 21585"/>
            <p:cNvSpPr/>
            <p:nvPr/>
          </p:nvSpPr>
          <p:spPr>
            <a:xfrm>
              <a:off x="816" y="3408"/>
              <a:ext cx="528" cy="0"/>
            </a:xfrm>
            <a:prstGeom prst="line">
              <a:avLst/>
            </a:prstGeom>
            <a:ln w="28575" cap="flat" cmpd="sng">
              <a:solidFill>
                <a:srgbClr val="A5002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87" name="文本框 21586"/>
            <p:cNvSpPr txBox="1"/>
            <p:nvPr/>
          </p:nvSpPr>
          <p:spPr>
            <a:xfrm>
              <a:off x="864" y="3408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AD</a:t>
              </a:r>
              <a:endParaRPr lang="en-US" altLang="zh-CN" sz="2400">
                <a:solidFill>
                  <a:srgbClr val="CC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88" name="文本框 21587"/>
            <p:cNvSpPr txBox="1"/>
            <p:nvPr/>
          </p:nvSpPr>
          <p:spPr>
            <a:xfrm>
              <a:off x="1392" y="3264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=</a:t>
              </a:r>
              <a:endParaRPr lang="en-US" altLang="zh-CN" sz="2400">
                <a:solidFill>
                  <a:srgbClr val="CC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89" name="文本框 21588"/>
            <p:cNvSpPr txBox="1"/>
            <p:nvPr/>
          </p:nvSpPr>
          <p:spPr>
            <a:xfrm>
              <a:off x="1728" y="3120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PN</a:t>
              </a:r>
              <a:endParaRPr lang="en-US" altLang="zh-CN" sz="2400">
                <a:solidFill>
                  <a:srgbClr val="CC3300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1590" name="直接连接符 21589"/>
            <p:cNvSpPr/>
            <p:nvPr/>
          </p:nvSpPr>
          <p:spPr>
            <a:xfrm>
              <a:off x="1680" y="3408"/>
              <a:ext cx="528" cy="0"/>
            </a:xfrm>
            <a:prstGeom prst="line">
              <a:avLst/>
            </a:prstGeom>
            <a:ln w="28575" cap="flat" cmpd="sng">
              <a:solidFill>
                <a:srgbClr val="A50021"/>
              </a:solidFill>
              <a:prstDash val="solid"/>
              <a:miter/>
              <a:headEnd type="none" w="med" len="med"/>
              <a:tailEnd type="none" w="med" len="med"/>
            </a:ln>
          </p:spPr>
        </p:sp>
        <p:sp>
          <p:nvSpPr>
            <p:cNvPr id="21591" name="文本框 21590"/>
            <p:cNvSpPr txBox="1"/>
            <p:nvPr/>
          </p:nvSpPr>
          <p:spPr>
            <a:xfrm>
              <a:off x="1680" y="3456"/>
              <a:ext cx="480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400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BC</a:t>
              </a:r>
              <a:endParaRPr lang="en-US" altLang="zh-CN" sz="2400">
                <a:solidFill>
                  <a:srgbClr val="CC3300"/>
                </a:solidFill>
                <a:latin typeface="Times New Roman" panose="02020603050405020304" pitchFamily="18" charset="0"/>
              </a:endParaRPr>
            </a:p>
          </p:txBody>
        </p:sp>
      </p:grpSp>
      <p:grpSp>
        <p:nvGrpSpPr>
          <p:cNvPr id="21592" name="组合 21591"/>
          <p:cNvGrpSpPr/>
          <p:nvPr/>
        </p:nvGrpSpPr>
        <p:grpSpPr>
          <a:xfrm>
            <a:off x="457200" y="5257800"/>
            <a:ext cx="8991600" cy="914400"/>
            <a:chOff x="96" y="3648"/>
            <a:chExt cx="5664" cy="576"/>
          </a:xfrm>
        </p:grpSpPr>
        <p:sp>
          <p:nvSpPr>
            <p:cNvPr id="21593" name="文本框 21592"/>
            <p:cNvSpPr txBox="1"/>
            <p:nvPr/>
          </p:nvSpPr>
          <p:spPr>
            <a:xfrm>
              <a:off x="96" y="3792"/>
              <a:ext cx="5664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400" b="1" dirty="0">
                  <a:solidFill>
                    <a:srgbClr val="CC3300"/>
                  </a:solidFill>
                  <a:latin typeface="Times New Roman" panose="02020603050405020304" pitchFamily="18" charset="0"/>
                </a:rPr>
                <a:t>因此                                   ，得  </a:t>
              </a:r>
              <a:r>
                <a:rPr lang="en-US" altLang="zh-CN" sz="2400" b="1">
                  <a:solidFill>
                    <a:srgbClr val="CC33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x=48</a:t>
              </a:r>
              <a:r>
                <a:rPr lang="zh-CN" altLang="en-US" sz="2400" b="1">
                  <a:solidFill>
                    <a:srgbClr val="CC3300"/>
                  </a:solidFill>
                  <a:latin typeface="Times New Roman" panose="02020603050405020304" pitchFamily="18" charset="0"/>
                </a:rPr>
                <a:t>（</a:t>
              </a:r>
              <a:r>
                <a:rPr lang="zh-CN" altLang="en-US" sz="2400" b="1" dirty="0">
                  <a:solidFill>
                    <a:srgbClr val="CC3300"/>
                  </a:solidFill>
                  <a:latin typeface="Times New Roman" panose="02020603050405020304" pitchFamily="18" charset="0"/>
                </a:rPr>
                <a:t>毫米）。答：</a:t>
              </a:r>
              <a:r>
                <a:rPr lang="en-US" altLang="zh-CN" sz="2400" b="1">
                  <a:solidFill>
                    <a:srgbClr val="CC3300"/>
                  </a:solidFill>
                  <a:latin typeface="Times New Roman" panose="02020603050405020304" pitchFamily="18" charset="0"/>
                </a:rPr>
                <a:t>-------</a:t>
              </a:r>
              <a:r>
                <a:rPr lang="zh-CN" altLang="en-US" sz="2400" b="1" dirty="0">
                  <a:solidFill>
                    <a:srgbClr val="CC3300"/>
                  </a:solidFill>
                  <a:latin typeface="Times New Roman" panose="02020603050405020304" pitchFamily="18" charset="0"/>
                </a:rPr>
                <a:t>。</a:t>
              </a:r>
              <a:endParaRPr lang="zh-CN" altLang="en-US" sz="2400" b="1" dirty="0">
                <a:solidFill>
                  <a:srgbClr val="CC3300"/>
                </a:solidFill>
                <a:latin typeface="Times New Roman" panose="02020603050405020304" pitchFamily="18" charset="0"/>
              </a:endParaRPr>
            </a:p>
          </p:txBody>
        </p:sp>
        <p:grpSp>
          <p:nvGrpSpPr>
            <p:cNvPr id="21594" name="组合 21593"/>
            <p:cNvGrpSpPr/>
            <p:nvPr/>
          </p:nvGrpSpPr>
          <p:grpSpPr>
            <a:xfrm>
              <a:off x="768" y="3648"/>
              <a:ext cx="1488" cy="576"/>
              <a:chOff x="768" y="3648"/>
              <a:chExt cx="1488" cy="576"/>
            </a:xfrm>
          </p:grpSpPr>
          <p:sp>
            <p:nvSpPr>
              <p:cNvPr id="21595" name="文本框 21594"/>
              <p:cNvSpPr txBox="1"/>
              <p:nvPr/>
            </p:nvSpPr>
            <p:spPr>
              <a:xfrm>
                <a:off x="768" y="3648"/>
                <a:ext cx="672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CC33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80–x</a:t>
                </a:r>
                <a:endParaRPr lang="en-US" altLang="zh-CN" sz="2400" b="1">
                  <a:solidFill>
                    <a:srgbClr val="CC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596" name="文本框 21595"/>
              <p:cNvSpPr txBox="1"/>
              <p:nvPr/>
            </p:nvSpPr>
            <p:spPr>
              <a:xfrm>
                <a:off x="816" y="3936"/>
                <a:ext cx="48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CC33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80</a:t>
                </a:r>
                <a:endParaRPr lang="en-US" altLang="zh-CN" sz="2400" b="1">
                  <a:solidFill>
                    <a:srgbClr val="CC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597" name="直接连接符 21596"/>
              <p:cNvSpPr/>
              <p:nvPr/>
            </p:nvSpPr>
            <p:spPr>
              <a:xfrm>
                <a:off x="768" y="3936"/>
                <a:ext cx="528" cy="0"/>
              </a:xfrm>
              <a:prstGeom prst="line">
                <a:avLst/>
              </a:prstGeom>
              <a:ln w="28575" cap="flat" cmpd="sng">
                <a:solidFill>
                  <a:srgbClr val="A5002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1598" name="文本框 21597"/>
              <p:cNvSpPr txBox="1"/>
              <p:nvPr/>
            </p:nvSpPr>
            <p:spPr>
              <a:xfrm>
                <a:off x="1392" y="3792"/>
                <a:ext cx="48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solidFill>
                      <a:srgbClr val="CC33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</a:t>
                </a:r>
                <a:endParaRPr lang="en-US" altLang="zh-CN" sz="2400">
                  <a:solidFill>
                    <a:srgbClr val="CC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599" name="文本框 21598"/>
              <p:cNvSpPr txBox="1"/>
              <p:nvPr/>
            </p:nvSpPr>
            <p:spPr>
              <a:xfrm>
                <a:off x="1776" y="3648"/>
                <a:ext cx="48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CC33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x</a:t>
                </a:r>
                <a:endParaRPr lang="en-US" altLang="zh-CN" sz="2400" b="1">
                  <a:solidFill>
                    <a:srgbClr val="CC3300"/>
                  </a:solidFill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600" name="直接连接符 21599"/>
              <p:cNvSpPr/>
              <p:nvPr/>
            </p:nvSpPr>
            <p:spPr>
              <a:xfrm>
                <a:off x="1632" y="3936"/>
                <a:ext cx="528" cy="0"/>
              </a:xfrm>
              <a:prstGeom prst="line">
                <a:avLst/>
              </a:prstGeom>
              <a:ln w="28575" cap="flat" cmpd="sng">
                <a:solidFill>
                  <a:srgbClr val="A50021"/>
                </a:solidFill>
                <a:prstDash val="solid"/>
                <a:miter/>
                <a:headEnd type="none" w="med" len="med"/>
                <a:tailEnd type="none" w="med" len="med"/>
              </a:ln>
            </p:spPr>
          </p:sp>
          <p:sp>
            <p:nvSpPr>
              <p:cNvPr id="21601" name="文本框 21600"/>
              <p:cNvSpPr txBox="1"/>
              <p:nvPr/>
            </p:nvSpPr>
            <p:spPr>
              <a:xfrm>
                <a:off x="1632" y="3936"/>
                <a:ext cx="480" cy="288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p>
                <a:pPr>
                  <a:spcBef>
                    <a:spcPct val="50000"/>
                  </a:spcBef>
                </a:pPr>
                <a:r>
                  <a:rPr lang="en-US" altLang="zh-CN" sz="2400" b="1">
                    <a:solidFill>
                      <a:srgbClr val="CC33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120</a:t>
                </a:r>
                <a:endParaRPr lang="en-US" altLang="zh-CN" sz="2400" b="1">
                  <a:solidFill>
                    <a:srgbClr val="CC3300"/>
                  </a:solidFill>
                  <a:latin typeface="Times New Roman" panose="02020603050405020304" pitchFamily="18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5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5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5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64" grpId="0"/>
      <p:bldP spid="2158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705" name="流程图: 可选过程 29704"/>
          <p:cNvSpPr/>
          <p:nvPr/>
        </p:nvSpPr>
        <p:spPr>
          <a:xfrm>
            <a:off x="395288" y="476250"/>
            <a:ext cx="8520112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6" name="椭圆 29705"/>
          <p:cNvSpPr/>
          <p:nvPr/>
        </p:nvSpPr>
        <p:spPr>
          <a:xfrm>
            <a:off x="8001000" y="0"/>
            <a:ext cx="963613" cy="908050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9707" name="矩形 29706"/>
          <p:cNvSpPr/>
          <p:nvPr/>
        </p:nvSpPr>
        <p:spPr>
          <a:xfrm>
            <a:off x="8026400" y="360363"/>
            <a:ext cx="793750" cy="339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运用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pic>
        <p:nvPicPr>
          <p:cNvPr id="29708" name="图片 29707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9709" name="图片 29708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714" name="文本框 29713"/>
          <p:cNvSpPr txBox="1"/>
          <p:nvPr/>
        </p:nvSpPr>
        <p:spPr>
          <a:xfrm>
            <a:off x="457200" y="838200"/>
            <a:ext cx="7902575" cy="15160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30000"/>
              </a:lnSpc>
            </a:pPr>
            <a:r>
              <a:rPr lang="en-US" altLang="zh-CN" sz="240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 7.</a:t>
            </a:r>
            <a:r>
              <a:rPr lang="zh-CN" altLang="en-US" sz="24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已知梯形</a:t>
            </a:r>
            <a:r>
              <a:rPr lang="en-US" altLang="zh-CN" sz="24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ABCD</a:t>
            </a:r>
            <a:r>
              <a:rPr lang="zh-CN" altLang="en-US" sz="2400" b="1" dirty="0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中， </a:t>
            </a:r>
            <a:r>
              <a:rPr lang="en-US" altLang="zh-CN" sz="2400" b="1">
                <a:solidFill>
                  <a:srgbClr val="3333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AD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∥BC</a:t>
            </a:r>
            <a:r>
              <a:rPr lang="zh-CN" altLang="en-US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，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对角线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AC</a:t>
            </a:r>
            <a:r>
              <a:rPr lang="zh-CN" altLang="en-US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、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BD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交于点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O</a:t>
            </a:r>
            <a:r>
              <a:rPr lang="zh-CN" altLang="en-US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，若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△AOD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的面积为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4cm</a:t>
            </a:r>
            <a:r>
              <a:rPr lang="en-US" altLang="zh-CN" sz="2400" b="1" baseline="3000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2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, △BOC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的面积为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9cm</a:t>
            </a:r>
            <a:r>
              <a:rPr lang="en-US" altLang="zh-CN" sz="2400" b="1" baseline="3000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2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, 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则梯形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ABCD</a:t>
            </a:r>
            <a:r>
              <a:rPr lang="zh-CN" altLang="en-US" sz="2400" b="1" dirty="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的面积为</a:t>
            </a:r>
            <a:r>
              <a:rPr lang="en-US" altLang="zh-CN" sz="2400" b="1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_________cm</a:t>
            </a:r>
            <a:r>
              <a:rPr lang="en-US" altLang="zh-CN" sz="2400" b="1" baseline="30000">
                <a:solidFill>
                  <a:srgbClr val="3333FF"/>
                </a:solidFill>
                <a:latin typeface="宋体" panose="02010600030101010101" pitchFamily="2" charset="-122"/>
                <a:ea typeface="隶书" panose="02010509060101010101" pitchFamily="49" charset="-122"/>
              </a:rPr>
              <a:t>2</a:t>
            </a:r>
            <a:endParaRPr lang="en-US" altLang="zh-CN" sz="2400" b="1">
              <a:solidFill>
                <a:srgbClr val="3333FF"/>
              </a:solidFill>
              <a:latin typeface="宋体" panose="02010600030101010101" pitchFamily="2" charset="-122"/>
              <a:ea typeface="隶书" panose="02010509060101010101" pitchFamily="49" charset="-122"/>
            </a:endParaRPr>
          </a:p>
        </p:txBody>
      </p:sp>
      <p:grpSp>
        <p:nvGrpSpPr>
          <p:cNvPr id="29715" name="组合 29714"/>
          <p:cNvGrpSpPr/>
          <p:nvPr/>
        </p:nvGrpSpPr>
        <p:grpSpPr>
          <a:xfrm>
            <a:off x="6019800" y="1828800"/>
            <a:ext cx="2601913" cy="2146300"/>
            <a:chOff x="2064" y="1056"/>
            <a:chExt cx="2685" cy="1821"/>
          </a:xfrm>
        </p:grpSpPr>
        <p:sp>
          <p:nvSpPr>
            <p:cNvPr id="29716" name="直接连接符 29715"/>
            <p:cNvSpPr/>
            <p:nvPr/>
          </p:nvSpPr>
          <p:spPr>
            <a:xfrm flipH="1">
              <a:off x="2245" y="1344"/>
              <a:ext cx="365" cy="1134"/>
            </a:xfrm>
            <a:prstGeom prst="line">
              <a:avLst/>
            </a:prstGeom>
            <a:ln w="2857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7" name="直接连接符 29716"/>
            <p:cNvSpPr/>
            <p:nvPr/>
          </p:nvSpPr>
          <p:spPr>
            <a:xfrm>
              <a:off x="2610" y="1344"/>
              <a:ext cx="975" cy="0"/>
            </a:xfrm>
            <a:prstGeom prst="line">
              <a:avLst/>
            </a:prstGeom>
            <a:ln w="2857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8" name="直接连接符 29717"/>
            <p:cNvSpPr/>
            <p:nvPr/>
          </p:nvSpPr>
          <p:spPr>
            <a:xfrm>
              <a:off x="3585" y="1344"/>
              <a:ext cx="792" cy="1134"/>
            </a:xfrm>
            <a:prstGeom prst="line">
              <a:avLst/>
            </a:prstGeom>
            <a:ln w="2857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19" name="直接连接符 29718"/>
            <p:cNvSpPr/>
            <p:nvPr/>
          </p:nvSpPr>
          <p:spPr>
            <a:xfrm>
              <a:off x="2245" y="2478"/>
              <a:ext cx="2132" cy="0"/>
            </a:xfrm>
            <a:prstGeom prst="line">
              <a:avLst/>
            </a:prstGeom>
            <a:ln w="2857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0" name="直接连接符 29719"/>
            <p:cNvSpPr/>
            <p:nvPr/>
          </p:nvSpPr>
          <p:spPr>
            <a:xfrm>
              <a:off x="2610" y="1344"/>
              <a:ext cx="1767" cy="1134"/>
            </a:xfrm>
            <a:prstGeom prst="line">
              <a:avLst/>
            </a:prstGeom>
            <a:ln w="2857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1" name="直接连接符 29720"/>
            <p:cNvSpPr/>
            <p:nvPr/>
          </p:nvSpPr>
          <p:spPr>
            <a:xfrm flipV="1">
              <a:off x="2245" y="1344"/>
              <a:ext cx="1340" cy="1134"/>
            </a:xfrm>
            <a:prstGeom prst="line">
              <a:avLst/>
            </a:prstGeom>
            <a:ln w="28575" cap="flat" cmpd="sng">
              <a:solidFill>
                <a:srgbClr val="3333FF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9722" name="文本框 29721"/>
            <p:cNvSpPr txBox="1"/>
            <p:nvPr/>
          </p:nvSpPr>
          <p:spPr>
            <a:xfrm>
              <a:off x="2426" y="1056"/>
              <a:ext cx="418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A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23" name="文本框 29722"/>
            <p:cNvSpPr txBox="1"/>
            <p:nvPr/>
          </p:nvSpPr>
          <p:spPr>
            <a:xfrm>
              <a:off x="2064" y="2489"/>
              <a:ext cx="418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B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24" name="文本框 29723"/>
            <p:cNvSpPr txBox="1"/>
            <p:nvPr/>
          </p:nvSpPr>
          <p:spPr>
            <a:xfrm>
              <a:off x="4331" y="2462"/>
              <a:ext cx="418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C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25" name="文本框 29724"/>
            <p:cNvSpPr txBox="1"/>
            <p:nvPr/>
          </p:nvSpPr>
          <p:spPr>
            <a:xfrm>
              <a:off x="3560" y="1056"/>
              <a:ext cx="418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D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26" name="文本框 29725"/>
            <p:cNvSpPr txBox="1"/>
            <p:nvPr/>
          </p:nvSpPr>
          <p:spPr>
            <a:xfrm>
              <a:off x="3094" y="1764"/>
              <a:ext cx="435" cy="3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00FF"/>
                  </a:solidFill>
                  <a:latin typeface="Arial" panose="020B0604020202020204" pitchFamily="34" charset="0"/>
                </a:rPr>
                <a:t>O</a:t>
              </a:r>
              <a:endParaRPr lang="en-US" altLang="zh-CN" sz="2400" b="1">
                <a:solidFill>
                  <a:srgbClr val="0000FF"/>
                </a:solidFill>
                <a:latin typeface="Arial" panose="020B0604020202020204" pitchFamily="34" charset="0"/>
              </a:endParaRPr>
            </a:p>
          </p:txBody>
        </p:sp>
      </p:grpSp>
      <p:grpSp>
        <p:nvGrpSpPr>
          <p:cNvPr id="29727" name="组合 29726"/>
          <p:cNvGrpSpPr/>
          <p:nvPr/>
        </p:nvGrpSpPr>
        <p:grpSpPr>
          <a:xfrm>
            <a:off x="376238" y="2460625"/>
            <a:ext cx="5975350" cy="3657600"/>
            <a:chOff x="237" y="1550"/>
            <a:chExt cx="3764" cy="2304"/>
          </a:xfrm>
        </p:grpSpPr>
        <p:sp>
          <p:nvSpPr>
            <p:cNvPr id="29728" name="文本框 29727"/>
            <p:cNvSpPr txBox="1"/>
            <p:nvPr/>
          </p:nvSpPr>
          <p:spPr>
            <a:xfrm>
              <a:off x="237" y="1550"/>
              <a:ext cx="416" cy="32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zh-CN" altLang="en-US" sz="2800" b="1">
                  <a:solidFill>
                    <a:srgbClr val="008000"/>
                  </a:solidFill>
                  <a:latin typeface="Arial" panose="020B0604020202020204" pitchFamily="34" charset="0"/>
                </a:rPr>
                <a:t>解</a:t>
              </a:r>
              <a:r>
                <a:rPr lang="en-US" altLang="zh-CN" sz="2800" b="1">
                  <a:solidFill>
                    <a:srgbClr val="008000"/>
                  </a:solidFill>
                  <a:latin typeface="Arial" panose="020B0604020202020204" pitchFamily="34" charset="0"/>
                </a:rPr>
                <a:t>:</a:t>
              </a:r>
              <a:endParaRPr lang="en-US" altLang="zh-CN" sz="2800" b="1">
                <a:solidFill>
                  <a:srgbClr val="008000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29729" name="文本框 29728"/>
            <p:cNvSpPr txBox="1"/>
            <p:nvPr/>
          </p:nvSpPr>
          <p:spPr>
            <a:xfrm>
              <a:off x="690" y="1888"/>
              <a:ext cx="3311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宋体" panose="02010600030101010101" pitchFamily="2" charset="-122"/>
                </a:rPr>
                <a:t>∴△AOD∽△COB  S△AOD:S△COB=4:9</a:t>
              </a:r>
              <a:endParaRPr lang="en-US" altLang="zh-CN" sz="2400" b="1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9730" name="文本框 29729"/>
            <p:cNvSpPr txBox="1"/>
            <p:nvPr/>
          </p:nvSpPr>
          <p:spPr>
            <a:xfrm>
              <a:off x="690" y="2296"/>
              <a:ext cx="118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宋体" panose="02010600030101010101" pitchFamily="2" charset="-122"/>
                </a:rPr>
                <a:t>∴OD:OB=2:3</a:t>
              </a:r>
              <a:endParaRPr lang="en-US" altLang="zh-CN" sz="2400" b="1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9731" name="文本框 29730"/>
            <p:cNvSpPr txBox="1"/>
            <p:nvPr/>
          </p:nvSpPr>
          <p:spPr>
            <a:xfrm>
              <a:off x="690" y="2749"/>
              <a:ext cx="195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宋体" panose="02010600030101010101" pitchFamily="2" charset="-122"/>
                </a:rPr>
                <a:t>∴S△AOD:S△AOB=2:3</a:t>
              </a:r>
              <a:endParaRPr lang="en-US" altLang="zh-CN" sz="2400" b="1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9732" name="文本框 29731"/>
            <p:cNvSpPr txBox="1"/>
            <p:nvPr/>
          </p:nvSpPr>
          <p:spPr>
            <a:xfrm>
              <a:off x="645" y="3203"/>
              <a:ext cx="1343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宋体" panose="02010600030101010101" pitchFamily="2" charset="-122"/>
                </a:rPr>
                <a:t>∴S△AOB=6cm</a:t>
              </a:r>
              <a:r>
                <a:rPr lang="en-US" altLang="zh-CN" sz="2400" b="1" baseline="30000">
                  <a:solidFill>
                    <a:srgbClr val="008000"/>
                  </a:solidFill>
                  <a:latin typeface="宋体" panose="02010600030101010101" pitchFamily="2" charset="-122"/>
                </a:rPr>
                <a:t>2</a:t>
              </a:r>
              <a:endParaRPr lang="en-US" altLang="zh-CN" sz="2400" b="1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  <p:sp>
          <p:nvSpPr>
            <p:cNvPr id="29733" name="文本框 29732"/>
            <p:cNvSpPr txBox="1"/>
            <p:nvPr/>
          </p:nvSpPr>
          <p:spPr>
            <a:xfrm>
              <a:off x="645" y="3566"/>
              <a:ext cx="2692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2400" b="1">
                  <a:solidFill>
                    <a:srgbClr val="008000"/>
                  </a:solidFill>
                  <a:latin typeface="宋体" panose="02010600030101010101" pitchFamily="2" charset="-122"/>
                </a:rPr>
                <a:t>∴</a:t>
              </a:r>
              <a:r>
                <a:rPr lang="zh-CN" altLang="en-US" sz="2400" b="1" dirty="0">
                  <a:solidFill>
                    <a:srgbClr val="008000"/>
                  </a:solidFill>
                  <a:latin typeface="宋体" panose="02010600030101010101" pitchFamily="2" charset="-122"/>
                </a:rPr>
                <a:t>梯形ＡＢＣＤ的面积为</a:t>
              </a:r>
              <a:r>
                <a:rPr lang="en-US" altLang="zh-CN" sz="2400" b="1">
                  <a:solidFill>
                    <a:srgbClr val="008000"/>
                  </a:solidFill>
                  <a:latin typeface="宋体" panose="02010600030101010101" pitchFamily="2" charset="-122"/>
                </a:rPr>
                <a:t>25cm</a:t>
              </a:r>
              <a:r>
                <a:rPr lang="en-US" altLang="zh-CN" sz="2400" b="1" baseline="30000">
                  <a:solidFill>
                    <a:srgbClr val="008000"/>
                  </a:solidFill>
                  <a:latin typeface="宋体" panose="02010600030101010101" pitchFamily="2" charset="-122"/>
                </a:rPr>
                <a:t>2</a:t>
              </a:r>
              <a:endParaRPr lang="en-US" altLang="zh-CN" sz="2400" b="1">
                <a:solidFill>
                  <a:srgbClr val="008000"/>
                </a:solidFill>
                <a:latin typeface="宋体" panose="02010600030101010101" pitchFamily="2" charset="-122"/>
              </a:endParaRPr>
            </a:p>
          </p:txBody>
        </p:sp>
      </p:grpSp>
      <p:sp>
        <p:nvSpPr>
          <p:cNvPr id="29734" name="文本框 29733"/>
          <p:cNvSpPr txBox="1"/>
          <p:nvPr/>
        </p:nvSpPr>
        <p:spPr>
          <a:xfrm>
            <a:off x="1023938" y="2420938"/>
            <a:ext cx="16160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b="1">
                <a:solidFill>
                  <a:srgbClr val="008000"/>
                </a:solidFill>
                <a:latin typeface="宋体" panose="02010600030101010101" pitchFamily="2" charset="-122"/>
              </a:rPr>
              <a:t>∵AD∥BC</a:t>
            </a:r>
            <a:endParaRPr lang="en-US" altLang="zh-CN" sz="2800" b="1">
              <a:solidFill>
                <a:srgbClr val="008000"/>
              </a:solidFill>
              <a:latin typeface="宋体" panose="02010600030101010101" pitchFamily="2" charset="-122"/>
            </a:endParaRPr>
          </a:p>
        </p:txBody>
      </p:sp>
      <p:sp>
        <p:nvSpPr>
          <p:cNvPr id="29735" name="文本框 29734"/>
          <p:cNvSpPr txBox="1"/>
          <p:nvPr/>
        </p:nvSpPr>
        <p:spPr>
          <a:xfrm>
            <a:off x="2590800" y="1752600"/>
            <a:ext cx="581025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800" b="1">
                <a:solidFill>
                  <a:srgbClr val="FF0000"/>
                </a:solidFill>
                <a:latin typeface="Arial" panose="020B0604020202020204" pitchFamily="34" charset="0"/>
              </a:rPr>
              <a:t>25</a:t>
            </a:r>
            <a:endParaRPr lang="en-US" altLang="zh-CN" sz="28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404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72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3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5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6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8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97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70" decel="100000"/>
                                        <p:tgtEl>
                                          <p:spTgt spid="297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770" decel="100000"/>
                                        <p:tgtEl>
                                          <p:spTgt spid="2973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35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36" dur="770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37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38" dur="770" fill="hold"/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3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9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14" grpId="0"/>
      <p:bldP spid="29734" grpId="0"/>
      <p:bldP spid="297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3010" name="流程图: 可选过程 43009"/>
          <p:cNvSpPr/>
          <p:nvPr/>
        </p:nvSpPr>
        <p:spPr>
          <a:xfrm>
            <a:off x="381000" y="457200"/>
            <a:ext cx="8208963" cy="6121400"/>
          </a:xfrm>
          <a:prstGeom prst="flowChartAlternateProcess">
            <a:avLst/>
          </a:prstGeom>
          <a:solidFill>
            <a:schemeClr val="bg1"/>
          </a:solidFill>
          <a:ln w="57150" cap="flat" cmpd="sng">
            <a:solidFill>
              <a:srgbClr val="FF66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pic>
        <p:nvPicPr>
          <p:cNvPr id="43017" name="图片 43016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259763" y="260350"/>
            <a:ext cx="884237" cy="8842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3018" name="图片 43017" descr="星0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5973763"/>
            <a:ext cx="884237" cy="884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38" name="椭圆 43037"/>
          <p:cNvSpPr/>
          <p:nvPr/>
        </p:nvSpPr>
        <p:spPr>
          <a:xfrm>
            <a:off x="7740650" y="0"/>
            <a:ext cx="1223963" cy="1152525"/>
          </a:xfrm>
          <a:prstGeom prst="ellipse">
            <a:avLst/>
          </a:prstGeom>
          <a:gradFill rotWithShape="1">
            <a:gsLst>
              <a:gs pos="0">
                <a:srgbClr val="FFFF00"/>
              </a:gs>
              <a:gs pos="50000">
                <a:schemeClr val="bg1"/>
              </a:gs>
              <a:gs pos="100000">
                <a:srgbClr val="FFFF00"/>
              </a:gs>
            </a:gsLst>
            <a:lin ang="5400000" scaled="1"/>
            <a:tileRect/>
          </a:gradFill>
          <a:ln w="57150" cap="flat" cmpd="sng">
            <a:solidFill>
              <a:srgbClr val="8740F0"/>
            </a:solidFill>
            <a:prstDash val="sysDot"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endParaRPr sz="2400" dirty="0">
              <a:solidFill>
                <a:srgbClr val="8740F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39" name="矩形 43038"/>
          <p:cNvSpPr/>
          <p:nvPr/>
        </p:nvSpPr>
        <p:spPr>
          <a:xfrm>
            <a:off x="7812088" y="360363"/>
            <a:ext cx="1008062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185"/>
              </a:avLst>
            </a:prstTxWarp>
            <a:normAutofit/>
          </a:bodyPr>
          <a:p>
            <a:pPr algn="ctr"/>
            <a:r>
              <a:rPr lang="zh-CN" altLang="en-US" sz="3200" b="1"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21001">
                      <a:srgbClr val="0819FB">
                        <a:alpha val="100000"/>
                      </a:srgbClr>
                    </a:gs>
                    <a:gs pos="35001">
                      <a:srgbClr val="1A8D48">
                        <a:alpha val="100000"/>
                      </a:srgbClr>
                    </a:gs>
                    <a:gs pos="52000">
                      <a:srgbClr val="FFFF00">
                        <a:alpha val="100000"/>
                      </a:srgbClr>
                    </a:gs>
                    <a:gs pos="73000">
                      <a:srgbClr val="EE3F17">
                        <a:alpha val="100000"/>
                      </a:srgbClr>
                    </a:gs>
                    <a:gs pos="88000">
                      <a:srgbClr val="E81766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path path="rect">
                    <a:fillToRect r="100000" b="100000"/>
                  </a:path>
                  <a:tileRect/>
                </a:gradFill>
                <a:effectLst>
                  <a:outerShdw dist="35921" dir="2699999" algn="ctr" rotWithShape="0">
                    <a:srgbClr val="990000"/>
                  </a:outerShdw>
                </a:effectLst>
                <a:latin typeface="隶书" panose="02010509060101010101" pitchFamily="49" charset="-122"/>
                <a:ea typeface="隶书" panose="02010509060101010101" pitchFamily="49" charset="-122"/>
              </a:rPr>
              <a:t>总结</a:t>
            </a:r>
            <a:endParaRPr lang="zh-CN" altLang="en-US" sz="3200" b="1"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21001">
                    <a:srgbClr val="0819FB">
                      <a:alpha val="100000"/>
                    </a:srgbClr>
                  </a:gs>
                  <a:gs pos="35001">
                    <a:srgbClr val="1A8D48">
                      <a:alpha val="100000"/>
                    </a:srgbClr>
                  </a:gs>
                  <a:gs pos="52000">
                    <a:srgbClr val="FFFF00">
                      <a:alpha val="100000"/>
                    </a:srgbClr>
                  </a:gs>
                  <a:gs pos="73000">
                    <a:srgbClr val="EE3F17">
                      <a:alpha val="100000"/>
                    </a:srgbClr>
                  </a:gs>
                  <a:gs pos="88000">
                    <a:srgbClr val="E81766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path path="rect">
                  <a:fillToRect r="100000" b="100000"/>
                </a:path>
                <a:tileRect/>
              </a:gradFill>
              <a:effectLst>
                <a:outerShdw dist="35921" dir="2699999" algn="ctr" rotWithShape="0">
                  <a:srgbClr val="990000"/>
                </a:outerShdw>
              </a:effectLst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43045" name="文本框 43044"/>
          <p:cNvSpPr txBox="1"/>
          <p:nvPr/>
        </p:nvSpPr>
        <p:spPr>
          <a:xfrm>
            <a:off x="779463" y="1985963"/>
            <a:ext cx="733425" cy="417671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3600" b="1" dirty="0">
                <a:solidFill>
                  <a:srgbClr val="008000"/>
                </a:solidFill>
                <a:latin typeface="Arial" panose="020B0604020202020204" pitchFamily="34" charset="0"/>
              </a:rPr>
              <a:t>相似三角形的性质</a:t>
            </a:r>
            <a:endParaRPr lang="zh-CN" altLang="en-US" sz="3600" b="1" dirty="0">
              <a:solidFill>
                <a:srgbClr val="008000"/>
              </a:solidFill>
              <a:latin typeface="Arial" panose="020B0604020202020204" pitchFamily="34" charset="0"/>
            </a:endParaRPr>
          </a:p>
        </p:txBody>
      </p:sp>
      <p:sp>
        <p:nvSpPr>
          <p:cNvPr id="43046" name="左大括号 43045"/>
          <p:cNvSpPr/>
          <p:nvPr/>
        </p:nvSpPr>
        <p:spPr>
          <a:xfrm>
            <a:off x="1787525" y="977900"/>
            <a:ext cx="431800" cy="5184775"/>
          </a:xfrm>
          <a:prstGeom prst="leftBrace">
            <a:avLst>
              <a:gd name="adj1" fmla="val 100061"/>
              <a:gd name="adj2" fmla="val 50000"/>
            </a:avLst>
          </a:prstGeom>
          <a:noFill/>
          <a:ln w="28575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3047" name="文本框 43046"/>
          <p:cNvSpPr txBox="1"/>
          <p:nvPr/>
        </p:nvSpPr>
        <p:spPr>
          <a:xfrm>
            <a:off x="2362200" y="762000"/>
            <a:ext cx="4113213" cy="564356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对应角相等</a:t>
            </a:r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对应边成比例</a:t>
            </a:r>
            <a:endParaRPr lang="zh-CN" altLang="en-US" sz="2800" b="1">
              <a:solidFill>
                <a:srgbClr val="008000"/>
              </a:solidFill>
              <a:latin typeface="Arial" panose="020B0604020202020204" pitchFamily="34" charset="0"/>
            </a:endParaRPr>
          </a:p>
          <a:p>
            <a:endParaRPr lang="zh-CN" altLang="en-US" sz="2800" b="1">
              <a:solidFill>
                <a:srgbClr val="008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对应高</a:t>
            </a:r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对应中线</a:t>
            </a:r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008000"/>
                </a:solidFill>
                <a:latin typeface="Arial" panose="020B0604020202020204" pitchFamily="34" charset="0"/>
              </a:rPr>
              <a:t>对应角平分线</a:t>
            </a:r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endParaRPr lang="zh-CN" altLang="en-US" sz="2800" b="1" dirty="0">
              <a:solidFill>
                <a:srgbClr val="008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周长比等于相似比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面积比等于相似比的平方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3048" name="右大括号 43047"/>
          <p:cNvSpPr/>
          <p:nvPr/>
        </p:nvSpPr>
        <p:spPr>
          <a:xfrm>
            <a:off x="5027613" y="2635250"/>
            <a:ext cx="215900" cy="1943100"/>
          </a:xfrm>
          <a:prstGeom prst="rightBrace">
            <a:avLst>
              <a:gd name="adj1" fmla="val 75000"/>
              <a:gd name="adj2" fmla="val 50000"/>
            </a:avLst>
          </a:prstGeom>
          <a:noFill/>
          <a:ln w="28575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3049" name="文本框 43048"/>
          <p:cNvSpPr txBox="1"/>
          <p:nvPr/>
        </p:nvSpPr>
        <p:spPr>
          <a:xfrm>
            <a:off x="5314950" y="3352800"/>
            <a:ext cx="23288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</a:rPr>
              <a:t>的比等于相似比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advTm="4048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30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0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304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3047">
                                            <p:txEl>
                                              <p:charRg st="7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>
                                            <p:txEl>
                                              <p:charRg st="15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047">
                                            <p:txEl>
                                              <p:charRg st="15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>
                                            <p:txEl>
                                              <p:charRg st="20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43047">
                                            <p:txEl>
                                              <p:charRg st="20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>
                                            <p:txEl>
                                              <p:charRg st="26" end="3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3047">
                                            <p:txEl>
                                              <p:charRg st="26" end="3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30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43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>
                                            <p:txEl>
                                              <p:charRg st="34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43047">
                                            <p:txEl>
                                              <p:charRg st="34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43047">
                                            <p:txEl>
                                              <p:charRg st="34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43047">
                                            <p:txEl>
                                              <p:charRg st="34" end="4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47">
                                            <p:txEl>
                                              <p:charRg st="44" end="5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43047">
                                            <p:txEl>
                                              <p:charRg st="44" end="5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45" grpId="0"/>
      <p:bldP spid="4304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图片 33793" descr="图片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-26987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3795" name="MIDI1.mid">
            <a:hlinkClick r:id="" action="ppaction://media"/>
          </p:cNvPr>
          <p:cNvPicPr>
            <a:picLocks noRot="1"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link="rId3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72450" y="5589588"/>
            <a:ext cx="304800" cy="304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6" name="矩形 33795"/>
          <p:cNvSpPr/>
          <p:nvPr/>
        </p:nvSpPr>
        <p:spPr>
          <a:xfrm>
            <a:off x="1143000" y="1447800"/>
            <a:ext cx="7620000" cy="2286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4800" b="1" dirty="0">
                <a:solidFill>
                  <a:srgbClr val="FF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不经历风雨，怎么见彩虹</a:t>
            </a:r>
            <a:endParaRPr lang="zh-CN" altLang="en-US" sz="4800" b="1">
              <a:solidFill>
                <a:srgbClr val="FF33C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3797" name="矩形 33796"/>
          <p:cNvSpPr/>
          <p:nvPr/>
        </p:nvSpPr>
        <p:spPr>
          <a:xfrm>
            <a:off x="1066800" y="2286000"/>
            <a:ext cx="7620000" cy="9906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 eaLnBrk="0" hangingPunct="0"/>
            <a:r>
              <a:rPr lang="zh-CN" altLang="en-US" sz="4800" b="1" dirty="0">
                <a:solidFill>
                  <a:srgbClr val="FF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没有人能随随便便成功</a:t>
            </a:r>
            <a:r>
              <a:rPr lang="en-US" altLang="zh-CN" sz="4800" b="1">
                <a:solidFill>
                  <a:srgbClr val="FF33CC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!</a:t>
            </a:r>
            <a:endParaRPr lang="en-US" altLang="zh-CN" sz="4800" b="1">
              <a:solidFill>
                <a:srgbClr val="FF33CC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3799" name="矩形 33798" descr="横条"/>
          <p:cNvSpPr/>
          <p:nvPr/>
        </p:nvSpPr>
        <p:spPr>
          <a:xfrm>
            <a:off x="1600200" y="4648200"/>
            <a:ext cx="5832475" cy="71438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/>
          </a:bodyPr>
          <a:p>
            <a:pPr algn="ctr"/>
            <a:r>
              <a:rPr lang="zh-CN" altLang="en-US" sz="6600" b="1">
                <a:blipFill rotWithShape="0">
                  <a:blip r:embed="rId5"/>
                  <a:stretch>
                    <a:fillRect/>
                  </a:stretch>
                </a:blipFill>
                <a:effectLst>
                  <a:outerShdw dist="35921" dir="2699999" algn="ctr" rotWithShape="0">
                    <a:srgbClr val="808080"/>
                  </a:outerShdw>
                </a:effectLst>
                <a:latin typeface="华文行楷" panose="02010800040101010101" pitchFamily="2" charset="-122"/>
                <a:ea typeface="华文行楷" panose="02010800040101010101" pitchFamily="2" charset="-122"/>
              </a:rPr>
              <a:t>再见</a:t>
            </a:r>
            <a:endParaRPr lang="zh-CN" altLang="en-US" sz="6600" b="1">
              <a:blipFill rotWithShape="0">
                <a:blip r:embed="rId5"/>
                <a:stretch>
                  <a:fillRect/>
                </a:stretch>
              </a:blipFill>
              <a:effectLst>
                <a:outerShdw dist="35921" dir="2699999" algn="ctr" rotWithShape="0">
                  <a:srgbClr val="808080"/>
                </a:outerShdw>
              </a:effectLst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371" fill="hold"/>
                                        <p:tgtEl>
                                          <p:spTgt spid="3379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500"/>
                            </p:stCondLst>
                            <p:childTnLst>
                              <p:par>
                                <p:cTn id="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379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3796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5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379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3797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star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2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3795"/>
                </p:tgtEl>
              </p:cMediaNode>
            </p:audio>
          </p:childTnLst>
        </p:cTn>
      </p:par>
    </p:tnLst>
    <p:bldLst>
      <p:bldP spid="33796" grpId="0" build="p"/>
      <p:bldP spid="33797" grpId="0" build="p"/>
    </p:bldLst>
  </p:timing>
</p:sld>
</file>

<file path=ppt/tags/tag1.xml><?xml version="1.0" encoding="utf-8"?>
<p:tagLst xmlns:p="http://schemas.openxmlformats.org/presentationml/2006/main">
  <p:tag name="KSO_WPP_MARK_KEY" val="50fc0501-0d25-4655-840a-0a465d6613ce"/>
  <p:tag name="COMMONDATA" val="eyJoZGlkIjoiZjEyMmY5YjE4Y2MzZWEzYWY4NTI2ZTJjYTVkMmMyYTUifQ=="/>
</p:tagLst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2537</Words>
  <Application>WPS 演示</Application>
  <PresentationFormat>在屏幕上显示</PresentationFormat>
  <Paragraphs>396</Paragraphs>
  <Slides>19</Slides>
  <Notes>20</Notes>
  <HiddenSlides>0</HiddenSlides>
  <MMClips>1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8</vt:i4>
      </vt:variant>
      <vt:variant>
        <vt:lpstr>幻灯片标题</vt:lpstr>
      </vt:variant>
      <vt:variant>
        <vt:i4>19</vt:i4>
      </vt:variant>
    </vt:vector>
  </HeadingPairs>
  <TitlesOfParts>
    <vt:vector size="44" baseType="lpstr">
      <vt:lpstr>Arial</vt:lpstr>
      <vt:lpstr>宋体</vt:lpstr>
      <vt:lpstr>Wingdings</vt:lpstr>
      <vt:lpstr>黑体</vt:lpstr>
      <vt:lpstr>Tahoma</vt:lpstr>
      <vt:lpstr>隶书</vt:lpstr>
      <vt:lpstr>Times New Roman</vt:lpstr>
      <vt:lpstr>方正姚体</vt:lpstr>
      <vt:lpstr>Symbol</vt:lpstr>
      <vt:lpstr>幼圆</vt:lpstr>
      <vt:lpstr>华文新魏</vt:lpstr>
      <vt:lpstr>华文行楷</vt:lpstr>
      <vt:lpstr>楷体_GB2312</vt:lpstr>
      <vt:lpstr>新宋体</vt:lpstr>
      <vt:lpstr>微软雅黑</vt:lpstr>
      <vt:lpstr>Arial Unicode MS</vt:lpstr>
      <vt:lpstr>默认设计模板</vt:lpstr>
      <vt:lpstr>Word.Picture.8</vt:lpstr>
      <vt:lpstr>Word.Picture.8</vt:lpstr>
      <vt:lpstr>Equation.3</vt:lpstr>
      <vt:lpstr>Equation.3</vt:lpstr>
      <vt:lpstr>Equation.3</vt:lpstr>
      <vt:lpstr>Equation.3</vt:lpstr>
      <vt:lpstr>Equation.3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
</dc:description>
  <cp:lastModifiedBy>gtm</cp:lastModifiedBy>
  <cp:revision>43</cp:revision>
  <dcterms:created xsi:type="dcterms:W3CDTF">2022-12-14T01:31:24Z</dcterms:created>
  <dcterms:modified xsi:type="dcterms:W3CDTF">2022-12-14T01:41:22Z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ICV">
    <vt:lpwstr>8512EC483D28412F9E3FD98C32750435</vt:lpwstr>
  </property>
  <property fmtid="{D5CDD505-2E9C-101B-9397-08002B2CF9AE}" pid="4" name="KSOProductBuildVer">
    <vt:lpwstr>2052-11.1.0.12763</vt:lpwstr>
  </property>
</Properties>
</file>