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64" r:id="rId2"/>
    <p:sldId id="265" r:id="rId3"/>
    <p:sldId id="266" r:id="rId4"/>
    <p:sldId id="256" r:id="rId5"/>
    <p:sldId id="257" r:id="rId6"/>
    <p:sldId id="258" r:id="rId7"/>
    <p:sldId id="259" r:id="rId8"/>
    <p:sldId id="260" r:id="rId9"/>
    <p:sldId id="261" r:id="rId10"/>
    <p:sldId id="262" r:id="rId11"/>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930"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B2C212-CE02-4714-B7FF-2B4FBED42735}" type="datetimeFigureOut">
              <a:rPr lang="zh-CN" altLang="en-US" smtClean="0"/>
              <a:pPr/>
              <a:t>2018/1/5</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DC03BE-D263-455C-B1D3-C4F36A9B3C74}"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BBDC03BE-D263-455C-B1D3-C4F36A9B3C74}" type="slidenum">
              <a:rPr lang="zh-CN" altLang="en-US" smtClean="0"/>
              <a:pPr/>
              <a:t>2</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705BADC4-9D19-4944-B39F-5C484708DFD0}" type="datetimeFigureOut">
              <a:rPr lang="zh-CN" altLang="en-US" smtClean="0"/>
              <a:pPr/>
              <a:t>2018/1/5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BAEA3F9-6757-4665-AA10-C1835DD42D59}"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05BADC4-9D19-4944-B39F-5C484708DFD0}" type="datetimeFigureOut">
              <a:rPr lang="zh-CN" altLang="en-US" smtClean="0"/>
              <a:pPr/>
              <a:t>2018/1/5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BAEA3F9-6757-4665-AA10-C1835DD42D59}"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705BADC4-9D19-4944-B39F-5C484708DFD0}" type="datetimeFigureOut">
              <a:rPr lang="zh-CN" altLang="en-US" smtClean="0"/>
              <a:pPr/>
              <a:t>2018/1/5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BAEA3F9-6757-4665-AA10-C1835DD42D59}"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705BADC4-9D19-4944-B39F-5C484708DFD0}" type="datetimeFigureOut">
              <a:rPr lang="zh-CN" altLang="en-US" smtClean="0"/>
              <a:pPr/>
              <a:t>2018/1/5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BAEA3F9-6757-4665-AA10-C1835DD42D59}"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705BADC4-9D19-4944-B39F-5C484708DFD0}" type="datetimeFigureOut">
              <a:rPr lang="zh-CN" altLang="en-US" smtClean="0"/>
              <a:pPr/>
              <a:t>2018/1/5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BAEA3F9-6757-4665-AA10-C1835DD42D59}"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05BADC4-9D19-4944-B39F-5C484708DFD0}" type="datetimeFigureOut">
              <a:rPr lang="zh-CN" altLang="en-US" smtClean="0"/>
              <a:pPr/>
              <a:t>2018/1/5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BAEA3F9-6757-4665-AA10-C1835DD42D59}"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05BADC4-9D19-4944-B39F-5C484708DFD0}" type="datetimeFigureOut">
              <a:rPr lang="zh-CN" altLang="en-US" smtClean="0"/>
              <a:pPr/>
              <a:t>2018/1/5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BAEA3F9-6757-4665-AA10-C1835DD42D59}"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705BADC4-9D19-4944-B39F-5C484708DFD0}" type="datetimeFigureOut">
              <a:rPr lang="zh-CN" altLang="en-US" smtClean="0"/>
              <a:pPr/>
              <a:t>2018/1/5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BAEA3F9-6757-4665-AA10-C1835DD42D59}"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705BADC4-9D19-4944-B39F-5C484708DFD0}" type="datetimeFigureOut">
              <a:rPr lang="zh-CN" altLang="en-US" smtClean="0"/>
              <a:pPr/>
              <a:t>2018/1/5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BAEA3F9-6757-4665-AA10-C1835DD42D59}"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05BADC4-9D19-4944-B39F-5C484708DFD0}" type="datetimeFigureOut">
              <a:rPr lang="zh-CN" altLang="en-US" smtClean="0"/>
              <a:pPr/>
              <a:t>2018/1/5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BAEA3F9-6757-4665-AA10-C1835DD42D59}"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05BADC4-9D19-4944-B39F-5C484708DFD0}" type="datetimeFigureOut">
              <a:rPr lang="zh-CN" altLang="en-US" smtClean="0"/>
              <a:pPr/>
              <a:t>2018/1/5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BAEA3F9-6757-4665-AA10-C1835DD42D59}"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5BADC4-9D19-4944-B39F-5C484708DFD0}" type="datetimeFigureOut">
              <a:rPr lang="zh-CN" altLang="en-US" smtClean="0"/>
              <a:pPr/>
              <a:t>2018/1/5</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AEA3F9-6757-4665-AA10-C1835DD42D59}"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857232"/>
            <a:ext cx="615553" cy="5810267"/>
          </a:xfrm>
          <a:prstGeom prst="rect">
            <a:avLst/>
          </a:prstGeom>
          <a:noFill/>
        </p:spPr>
        <p:txBody>
          <a:bodyPr vert="eaVert" wrap="square" rtlCol="0">
            <a:spAutoFit/>
          </a:bodyPr>
          <a:lstStyle/>
          <a:p>
            <a:r>
              <a:rPr lang="zh-CN" altLang="en-US" sz="2800" b="1" dirty="0" smtClean="0">
                <a:latin typeface="微软雅黑" pitchFamily="34" charset="-122"/>
                <a:ea typeface="微软雅黑" pitchFamily="34" charset="-122"/>
              </a:rPr>
              <a:t>承担</a:t>
            </a:r>
            <a:r>
              <a:rPr lang="zh-CN" altLang="en-US" sz="2800" b="1" dirty="0" smtClean="0">
                <a:solidFill>
                  <a:srgbClr val="FF0000"/>
                </a:solidFill>
                <a:latin typeface="微软雅黑" pitchFamily="34" charset="-122"/>
                <a:ea typeface="微软雅黑" pitchFamily="34" charset="-122"/>
              </a:rPr>
              <a:t>责任</a:t>
            </a:r>
            <a:r>
              <a:rPr lang="zh-CN" altLang="en-US" sz="2800" b="1" dirty="0" smtClean="0">
                <a:latin typeface="微软雅黑" pitchFamily="34" charset="-122"/>
                <a:ea typeface="微软雅黑" pitchFamily="34" charset="-122"/>
              </a:rPr>
              <a:t>，</a:t>
            </a:r>
            <a:r>
              <a:rPr lang="zh-CN" altLang="en-US" sz="2800" b="1" dirty="0" smtClean="0">
                <a:solidFill>
                  <a:srgbClr val="0070C0"/>
                </a:solidFill>
                <a:latin typeface="微软雅黑" pitchFamily="34" charset="-122"/>
                <a:ea typeface="微软雅黑" pitchFamily="34" charset="-122"/>
              </a:rPr>
              <a:t>服务社会</a:t>
            </a:r>
            <a:endParaRPr lang="zh-CN" altLang="en-US" sz="2800" b="1" dirty="0">
              <a:solidFill>
                <a:srgbClr val="0070C0"/>
              </a:solidFill>
              <a:latin typeface="微软雅黑" pitchFamily="34" charset="-122"/>
              <a:ea typeface="微软雅黑" pitchFamily="34" charset="-122"/>
            </a:endParaRPr>
          </a:p>
        </p:txBody>
      </p:sp>
      <p:sp>
        <p:nvSpPr>
          <p:cNvPr id="5" name="左大括号 4"/>
          <p:cNvSpPr/>
          <p:nvPr/>
        </p:nvSpPr>
        <p:spPr>
          <a:xfrm>
            <a:off x="785786" y="500042"/>
            <a:ext cx="428628" cy="5357850"/>
          </a:xfrm>
          <a:prstGeom prst="leftBrace">
            <a:avLst/>
          </a:prstGeom>
          <a:ln w="254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 name="TextBox 5"/>
          <p:cNvSpPr txBox="1"/>
          <p:nvPr/>
        </p:nvSpPr>
        <p:spPr>
          <a:xfrm>
            <a:off x="1071538" y="500042"/>
            <a:ext cx="2571768" cy="461665"/>
          </a:xfrm>
          <a:prstGeom prst="rect">
            <a:avLst/>
          </a:prstGeom>
          <a:noFill/>
        </p:spPr>
        <p:txBody>
          <a:bodyPr wrap="square" rtlCol="0">
            <a:spAutoFit/>
          </a:bodyPr>
          <a:lstStyle/>
          <a:p>
            <a:pPr marL="514350" indent="-514350"/>
            <a:r>
              <a:rPr lang="zh-CN" altLang="en-US" sz="2400" b="1" dirty="0" smtClean="0">
                <a:latin typeface="微软雅黑" pitchFamily="34" charset="-122"/>
                <a:ea typeface="微软雅黑" pitchFamily="34" charset="-122"/>
              </a:rPr>
              <a:t>角色与责任</a:t>
            </a:r>
            <a:endParaRPr lang="zh-CN" altLang="en-US" sz="2400" b="1" dirty="0">
              <a:latin typeface="微软雅黑" pitchFamily="34" charset="-122"/>
              <a:ea typeface="微软雅黑" pitchFamily="34" charset="-122"/>
            </a:endParaRPr>
          </a:p>
        </p:txBody>
      </p:sp>
      <p:sp>
        <p:nvSpPr>
          <p:cNvPr id="7" name="TextBox 6"/>
          <p:cNvSpPr txBox="1"/>
          <p:nvPr/>
        </p:nvSpPr>
        <p:spPr>
          <a:xfrm>
            <a:off x="1071538" y="2786058"/>
            <a:ext cx="2643206" cy="830997"/>
          </a:xfrm>
          <a:prstGeom prst="rect">
            <a:avLst/>
          </a:prstGeom>
          <a:noFill/>
        </p:spPr>
        <p:txBody>
          <a:bodyPr wrap="square" rtlCol="0">
            <a:spAutoFit/>
          </a:bodyPr>
          <a:lstStyle/>
          <a:p>
            <a:pPr marL="514350" indent="-514350"/>
            <a:r>
              <a:rPr lang="zh-CN" altLang="en-US" sz="2400" b="1" dirty="0" smtClean="0">
                <a:latin typeface="微软雅黑" pitchFamily="34" charset="-122"/>
                <a:ea typeface="微软雅黑" pitchFamily="34" charset="-122"/>
              </a:rPr>
              <a:t>承担责任不言</a:t>
            </a:r>
            <a:endParaRPr lang="en-US" altLang="zh-CN" sz="2400" b="1" dirty="0" smtClean="0">
              <a:latin typeface="微软雅黑" pitchFamily="34" charset="-122"/>
              <a:ea typeface="微软雅黑" pitchFamily="34" charset="-122"/>
            </a:endParaRPr>
          </a:p>
          <a:p>
            <a:pPr marL="514350" indent="-514350"/>
            <a:r>
              <a:rPr lang="zh-CN" altLang="en-US" sz="2400" b="1" dirty="0" smtClean="0">
                <a:latin typeface="微软雅黑" pitchFamily="34" charset="-122"/>
                <a:ea typeface="微软雅黑" pitchFamily="34" charset="-122"/>
              </a:rPr>
              <a:t>代价与回报</a:t>
            </a:r>
            <a:endParaRPr lang="zh-CN" altLang="en-US" sz="2400" b="1" dirty="0">
              <a:latin typeface="微软雅黑" pitchFamily="34" charset="-122"/>
              <a:ea typeface="微软雅黑" pitchFamily="34" charset="-122"/>
            </a:endParaRPr>
          </a:p>
        </p:txBody>
      </p:sp>
      <p:sp>
        <p:nvSpPr>
          <p:cNvPr id="8" name="TextBox 7"/>
          <p:cNvSpPr txBox="1"/>
          <p:nvPr/>
        </p:nvSpPr>
        <p:spPr>
          <a:xfrm>
            <a:off x="1071538" y="5572140"/>
            <a:ext cx="2643206" cy="461665"/>
          </a:xfrm>
          <a:prstGeom prst="rect">
            <a:avLst/>
          </a:prstGeom>
          <a:noFill/>
        </p:spPr>
        <p:txBody>
          <a:bodyPr wrap="square" rtlCol="0">
            <a:spAutoFit/>
          </a:bodyPr>
          <a:lstStyle/>
          <a:p>
            <a:pPr marL="514350" indent="-514350"/>
            <a:r>
              <a:rPr lang="zh-CN" altLang="en-US" sz="2400" b="1" dirty="0" smtClean="0">
                <a:latin typeface="微软雅黑" pitchFamily="34" charset="-122"/>
                <a:ea typeface="微软雅黑" pitchFamily="34" charset="-122"/>
              </a:rPr>
              <a:t>在</a:t>
            </a:r>
            <a:r>
              <a:rPr lang="zh-CN" altLang="en-US" sz="2400" b="1" dirty="0">
                <a:latin typeface="微软雅黑" pitchFamily="34" charset="-122"/>
                <a:ea typeface="微软雅黑" pitchFamily="34" charset="-122"/>
              </a:rPr>
              <a:t>承担责任中成长</a:t>
            </a:r>
          </a:p>
        </p:txBody>
      </p:sp>
      <p:sp>
        <p:nvSpPr>
          <p:cNvPr id="9" name="左大括号 8"/>
          <p:cNvSpPr/>
          <p:nvPr/>
        </p:nvSpPr>
        <p:spPr>
          <a:xfrm>
            <a:off x="2714612" y="357166"/>
            <a:ext cx="214314" cy="1143008"/>
          </a:xfrm>
          <a:prstGeom prst="leftBrace">
            <a:avLst/>
          </a:prstGeom>
          <a:ln w="2222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 name="TextBox 9"/>
          <p:cNvSpPr txBox="1"/>
          <p:nvPr/>
        </p:nvSpPr>
        <p:spPr>
          <a:xfrm>
            <a:off x="2857488" y="285728"/>
            <a:ext cx="2643206" cy="1323439"/>
          </a:xfrm>
          <a:prstGeom prst="rect">
            <a:avLst/>
          </a:prstGeom>
          <a:noFill/>
        </p:spPr>
        <p:txBody>
          <a:bodyPr wrap="square" rtlCol="0">
            <a:spAutoFit/>
          </a:bodyPr>
          <a:lstStyle/>
          <a:p>
            <a:r>
              <a:rPr lang="zh-CN" altLang="en-US" sz="2000" b="1" dirty="0" smtClean="0">
                <a:solidFill>
                  <a:srgbClr val="0070C0"/>
                </a:solidFill>
                <a:latin typeface="微软雅黑" pitchFamily="34" charset="-122"/>
                <a:ea typeface="微软雅黑" pitchFamily="34" charset="-122"/>
              </a:rPr>
              <a:t>（</a:t>
            </a:r>
            <a:r>
              <a:rPr lang="en-US" altLang="zh-CN" sz="2000" b="1" dirty="0" smtClean="0">
                <a:solidFill>
                  <a:srgbClr val="0070C0"/>
                </a:solidFill>
                <a:latin typeface="微软雅黑" pitchFamily="34" charset="-122"/>
                <a:ea typeface="微软雅黑" pitchFamily="34" charset="-122"/>
              </a:rPr>
              <a:t>1</a:t>
            </a:r>
            <a:r>
              <a:rPr lang="zh-CN" altLang="en-US" sz="2000" b="1" dirty="0" smtClean="0">
                <a:solidFill>
                  <a:srgbClr val="0070C0"/>
                </a:solidFill>
                <a:latin typeface="微软雅黑" pitchFamily="34" charset="-122"/>
                <a:ea typeface="微软雅黑" pitchFamily="34" charset="-122"/>
              </a:rPr>
              <a:t>）责任的含义</a:t>
            </a:r>
            <a:endParaRPr lang="en-US" altLang="zh-CN" sz="2000" b="1" dirty="0" smtClean="0">
              <a:solidFill>
                <a:srgbClr val="0070C0"/>
              </a:solidFill>
              <a:latin typeface="微软雅黑" pitchFamily="34" charset="-122"/>
              <a:ea typeface="微软雅黑" pitchFamily="34" charset="-122"/>
            </a:endParaRPr>
          </a:p>
          <a:p>
            <a:pPr>
              <a:lnSpc>
                <a:spcPct val="150000"/>
              </a:lnSpc>
            </a:pPr>
            <a:r>
              <a:rPr lang="zh-CN" altLang="en-US" sz="2000" b="1" dirty="0" smtClean="0">
                <a:solidFill>
                  <a:srgbClr val="0070C0"/>
                </a:solidFill>
                <a:latin typeface="微软雅黑" pitchFamily="34" charset="-122"/>
                <a:ea typeface="微软雅黑" pitchFamily="34" charset="-122"/>
              </a:rPr>
              <a:t>（</a:t>
            </a:r>
            <a:r>
              <a:rPr lang="en-US" altLang="zh-CN" sz="2000" b="1" dirty="0" smtClean="0">
                <a:solidFill>
                  <a:srgbClr val="0070C0"/>
                </a:solidFill>
                <a:latin typeface="微软雅黑" pitchFamily="34" charset="-122"/>
                <a:ea typeface="微软雅黑" pitchFamily="34" charset="-122"/>
              </a:rPr>
              <a:t>2</a:t>
            </a:r>
            <a:r>
              <a:rPr lang="zh-CN" altLang="en-US" sz="2000" b="1" dirty="0" smtClean="0">
                <a:solidFill>
                  <a:srgbClr val="0070C0"/>
                </a:solidFill>
                <a:latin typeface="微软雅黑" pitchFamily="34" charset="-122"/>
                <a:ea typeface="微软雅黑" pitchFamily="34" charset="-122"/>
              </a:rPr>
              <a:t>）责任的来源</a:t>
            </a:r>
            <a:endParaRPr lang="en-US" altLang="zh-CN" sz="2000" b="1" dirty="0" smtClean="0">
              <a:solidFill>
                <a:srgbClr val="0070C0"/>
              </a:solidFill>
              <a:latin typeface="微软雅黑" pitchFamily="34" charset="-122"/>
              <a:ea typeface="微软雅黑" pitchFamily="34" charset="-122"/>
            </a:endParaRPr>
          </a:p>
          <a:p>
            <a:pPr>
              <a:lnSpc>
                <a:spcPct val="150000"/>
              </a:lnSpc>
            </a:pPr>
            <a:r>
              <a:rPr lang="zh-CN" altLang="en-US" sz="2000" b="1" dirty="0" smtClean="0">
                <a:solidFill>
                  <a:srgbClr val="0070C0"/>
                </a:solidFill>
                <a:latin typeface="微软雅黑" pitchFamily="34" charset="-122"/>
                <a:ea typeface="微软雅黑" pitchFamily="34" charset="-122"/>
              </a:rPr>
              <a:t>（</a:t>
            </a:r>
            <a:r>
              <a:rPr lang="en-US" altLang="zh-CN" sz="2000" b="1" dirty="0" smtClean="0">
                <a:solidFill>
                  <a:srgbClr val="0070C0"/>
                </a:solidFill>
                <a:latin typeface="微软雅黑" pitchFamily="34" charset="-122"/>
                <a:ea typeface="微软雅黑" pitchFamily="34" charset="-122"/>
              </a:rPr>
              <a:t>3</a:t>
            </a:r>
            <a:r>
              <a:rPr lang="zh-CN" altLang="en-US" sz="2000" b="1" dirty="0" smtClean="0">
                <a:solidFill>
                  <a:srgbClr val="0070C0"/>
                </a:solidFill>
                <a:latin typeface="微软雅黑" pitchFamily="34" charset="-122"/>
                <a:ea typeface="微软雅黑" pitchFamily="34" charset="-122"/>
              </a:rPr>
              <a:t>）责任与角色</a:t>
            </a:r>
            <a:endParaRPr lang="zh-CN" altLang="en-US" sz="2000" b="1" dirty="0">
              <a:solidFill>
                <a:srgbClr val="0070C0"/>
              </a:solidFill>
              <a:latin typeface="微软雅黑" pitchFamily="34" charset="-122"/>
              <a:ea typeface="微软雅黑" pitchFamily="34" charset="-122"/>
            </a:endParaRPr>
          </a:p>
        </p:txBody>
      </p:sp>
      <p:sp>
        <p:nvSpPr>
          <p:cNvPr id="11" name="左大括号 10"/>
          <p:cNvSpPr/>
          <p:nvPr/>
        </p:nvSpPr>
        <p:spPr>
          <a:xfrm>
            <a:off x="4857752" y="928670"/>
            <a:ext cx="285752" cy="785818"/>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TextBox 11"/>
          <p:cNvSpPr txBox="1"/>
          <p:nvPr/>
        </p:nvSpPr>
        <p:spPr>
          <a:xfrm>
            <a:off x="5000628" y="857232"/>
            <a:ext cx="3929090" cy="923330"/>
          </a:xfrm>
          <a:prstGeom prst="rect">
            <a:avLst/>
          </a:prstGeom>
          <a:noFill/>
        </p:spPr>
        <p:txBody>
          <a:bodyPr wrap="square" rtlCol="0">
            <a:spAutoFit/>
          </a:bodyPr>
          <a:lstStyle/>
          <a:p>
            <a:r>
              <a:rPr lang="en-US" altLang="zh-CN" b="1" dirty="0" smtClean="0">
                <a:solidFill>
                  <a:srgbClr val="FF0000"/>
                </a:solidFill>
                <a:latin typeface="微软雅黑" pitchFamily="34" charset="-122"/>
                <a:ea typeface="微软雅黑" pitchFamily="34" charset="-122"/>
              </a:rPr>
              <a:t>W</a:t>
            </a:r>
            <a:r>
              <a:rPr lang="zh-CN" altLang="en-US" b="1" dirty="0" smtClean="0">
                <a:solidFill>
                  <a:srgbClr val="7030A0"/>
                </a:solidFill>
                <a:latin typeface="微软雅黑" pitchFamily="34" charset="-122"/>
                <a:ea typeface="微软雅黑" pitchFamily="34" charset="-122"/>
              </a:rPr>
              <a:t>不同社会身份负有不同责任 </a:t>
            </a:r>
            <a:r>
              <a:rPr lang="en-US" altLang="zh-CN" b="1" dirty="0" smtClean="0">
                <a:solidFill>
                  <a:srgbClr val="7030A0"/>
                </a:solidFill>
                <a:latin typeface="微软雅黑" pitchFamily="34" charset="-122"/>
                <a:ea typeface="微软雅黑" pitchFamily="34" charset="-122"/>
              </a:rPr>
              <a:t>P7</a:t>
            </a:r>
          </a:p>
          <a:p>
            <a:r>
              <a:rPr lang="en-US" altLang="zh-CN" b="1" dirty="0" smtClean="0">
                <a:solidFill>
                  <a:srgbClr val="FF0000"/>
                </a:solidFill>
                <a:latin typeface="微软雅黑" pitchFamily="34" charset="-122"/>
                <a:ea typeface="微软雅黑" pitchFamily="34" charset="-122"/>
              </a:rPr>
              <a:t>H</a:t>
            </a:r>
            <a:r>
              <a:rPr lang="zh-CN" altLang="en-US" b="1" dirty="0">
                <a:solidFill>
                  <a:srgbClr val="7030A0"/>
                </a:solidFill>
                <a:latin typeface="微软雅黑" pitchFamily="34" charset="-122"/>
                <a:ea typeface="微软雅黑" pitchFamily="34" charset="-122"/>
              </a:rPr>
              <a:t>向</a:t>
            </a:r>
            <a:r>
              <a:rPr lang="en-US" altLang="zh-CN" b="1" dirty="0">
                <a:solidFill>
                  <a:srgbClr val="7030A0"/>
                </a:solidFill>
                <a:latin typeface="微软雅黑" pitchFamily="34" charset="-122"/>
                <a:ea typeface="微软雅黑" pitchFamily="34" charset="-122"/>
              </a:rPr>
              <a:t>…</a:t>
            </a:r>
            <a:r>
              <a:rPr lang="zh-CN" altLang="en-US" b="1" dirty="0" smtClean="0">
                <a:solidFill>
                  <a:srgbClr val="7030A0"/>
                </a:solidFill>
                <a:latin typeface="微软雅黑" pitchFamily="34" charset="-122"/>
                <a:ea typeface="微软雅黑" pitchFamily="34" charset="-122"/>
              </a:rPr>
              <a:t>学习，增强亲社会行为</a:t>
            </a:r>
            <a:r>
              <a:rPr lang="en-US" altLang="zh-CN" b="1" dirty="0" smtClean="0">
                <a:solidFill>
                  <a:srgbClr val="7030A0"/>
                </a:solidFill>
                <a:latin typeface="微软雅黑" pitchFamily="34" charset="-122"/>
                <a:ea typeface="微软雅黑" pitchFamily="34" charset="-122"/>
              </a:rPr>
              <a:t>…</a:t>
            </a:r>
            <a:endParaRPr lang="en-US" altLang="zh-CN" b="1" dirty="0">
              <a:solidFill>
                <a:srgbClr val="7030A0"/>
              </a:solidFill>
              <a:latin typeface="微软雅黑" pitchFamily="34" charset="-122"/>
              <a:ea typeface="微软雅黑" pitchFamily="34" charset="-122"/>
            </a:endParaRPr>
          </a:p>
          <a:p>
            <a:r>
              <a:rPr lang="en-US" altLang="zh-CN" b="1" dirty="0" smtClean="0">
                <a:solidFill>
                  <a:srgbClr val="FF0000"/>
                </a:solidFill>
                <a:latin typeface="微软雅黑" pitchFamily="34" charset="-122"/>
                <a:ea typeface="微软雅黑" pitchFamily="34" charset="-122"/>
              </a:rPr>
              <a:t>Y</a:t>
            </a:r>
            <a:r>
              <a:rPr lang="zh-CN" altLang="en-US" b="1" dirty="0">
                <a:solidFill>
                  <a:srgbClr val="7030A0"/>
                </a:solidFill>
                <a:latin typeface="微软雅黑" pitchFamily="34" charset="-122"/>
                <a:ea typeface="微软雅黑" pitchFamily="34" charset="-122"/>
              </a:rPr>
              <a:t>只有</a:t>
            </a:r>
            <a:r>
              <a:rPr lang="en-US" altLang="zh-CN" b="1" dirty="0">
                <a:solidFill>
                  <a:srgbClr val="7030A0"/>
                </a:solidFill>
                <a:latin typeface="微软雅黑" pitchFamily="34" charset="-122"/>
                <a:ea typeface="微软雅黑" pitchFamily="34" charset="-122"/>
              </a:rPr>
              <a:t>…</a:t>
            </a:r>
            <a:r>
              <a:rPr lang="zh-CN" altLang="en-US" b="1" dirty="0" smtClean="0">
                <a:solidFill>
                  <a:srgbClr val="7030A0"/>
                </a:solidFill>
                <a:latin typeface="微软雅黑" pitchFamily="34" charset="-122"/>
                <a:ea typeface="微软雅黑" pitchFamily="34" charset="-122"/>
              </a:rPr>
              <a:t>才  </a:t>
            </a:r>
            <a:r>
              <a:rPr lang="en-US" altLang="zh-CN" b="1" dirty="0" smtClean="0">
                <a:solidFill>
                  <a:srgbClr val="7030A0"/>
                </a:solidFill>
                <a:latin typeface="微软雅黑" pitchFamily="34" charset="-122"/>
                <a:ea typeface="微软雅黑" pitchFamily="34" charset="-122"/>
              </a:rPr>
              <a:t>P8</a:t>
            </a:r>
            <a:endParaRPr lang="zh-CN" altLang="en-US" b="1" dirty="0">
              <a:solidFill>
                <a:srgbClr val="7030A0"/>
              </a:solidFill>
              <a:latin typeface="微软雅黑" pitchFamily="34" charset="-122"/>
              <a:ea typeface="微软雅黑" pitchFamily="34" charset="-122"/>
            </a:endParaRPr>
          </a:p>
        </p:txBody>
      </p:sp>
      <p:sp>
        <p:nvSpPr>
          <p:cNvPr id="13" name="TextBox 12"/>
          <p:cNvSpPr txBox="1"/>
          <p:nvPr/>
        </p:nvSpPr>
        <p:spPr>
          <a:xfrm>
            <a:off x="3143240" y="2714620"/>
            <a:ext cx="5715040" cy="2062103"/>
          </a:xfrm>
          <a:prstGeom prst="rect">
            <a:avLst/>
          </a:prstGeom>
          <a:noFill/>
        </p:spPr>
        <p:txBody>
          <a:bodyPr wrap="square" rtlCol="0">
            <a:spAutoFit/>
          </a:bodyPr>
          <a:lstStyle/>
          <a:p>
            <a:r>
              <a:rPr lang="zh-CN" altLang="en-US" sz="2000" b="1" dirty="0" smtClean="0">
                <a:solidFill>
                  <a:srgbClr val="0070C0"/>
                </a:solidFill>
                <a:latin typeface="微软雅黑" pitchFamily="34" charset="-122"/>
                <a:ea typeface="微软雅黑" pitchFamily="34" charset="-122"/>
              </a:rPr>
              <a:t>（</a:t>
            </a:r>
            <a:r>
              <a:rPr lang="en-US" altLang="zh-CN" sz="2000" b="1" dirty="0" smtClean="0">
                <a:solidFill>
                  <a:srgbClr val="0070C0"/>
                </a:solidFill>
                <a:latin typeface="微软雅黑" pitchFamily="34" charset="-122"/>
                <a:ea typeface="微软雅黑" pitchFamily="34" charset="-122"/>
              </a:rPr>
              <a:t>2</a:t>
            </a:r>
            <a:r>
              <a:rPr lang="zh-CN" altLang="en-US" sz="2000" b="1" dirty="0" smtClean="0">
                <a:solidFill>
                  <a:srgbClr val="0070C0"/>
                </a:solidFill>
                <a:latin typeface="微软雅黑" pitchFamily="34" charset="-122"/>
                <a:ea typeface="微软雅黑" pitchFamily="34" charset="-122"/>
              </a:rPr>
              <a:t>）</a:t>
            </a:r>
            <a:r>
              <a:rPr lang="zh-CN" altLang="en-US" sz="2000" b="1" dirty="0">
                <a:solidFill>
                  <a:srgbClr val="0070C0"/>
                </a:solidFill>
                <a:latin typeface="微软雅黑" pitchFamily="34" charset="-122"/>
                <a:ea typeface="微软雅黑" pitchFamily="34" charset="-122"/>
              </a:rPr>
              <a:t>承担责任伴随着回报与</a:t>
            </a:r>
            <a:r>
              <a:rPr lang="zh-CN" altLang="en-US" sz="2000" b="1" dirty="0" smtClean="0">
                <a:solidFill>
                  <a:srgbClr val="0070C0"/>
                </a:solidFill>
                <a:latin typeface="微软雅黑" pitchFamily="34" charset="-122"/>
                <a:ea typeface="微软雅黑" pitchFamily="34" charset="-122"/>
              </a:rPr>
              <a:t>代价</a:t>
            </a:r>
            <a:r>
              <a:rPr lang="zh-CN" altLang="en-US" sz="2000" b="1" dirty="0" smtClean="0">
                <a:solidFill>
                  <a:srgbClr val="7030A0"/>
                </a:solidFill>
                <a:latin typeface="微软雅黑" pitchFamily="34" charset="-122"/>
                <a:ea typeface="微软雅黑" pitchFamily="34" charset="-122"/>
              </a:rPr>
              <a:t>（一定要结合材料写具体付出了什么回报与代价）</a:t>
            </a:r>
            <a:endParaRPr lang="en-US" altLang="zh-CN" sz="2000" b="1" dirty="0" smtClean="0">
              <a:solidFill>
                <a:srgbClr val="7030A0"/>
              </a:solidFill>
              <a:latin typeface="微软雅黑" pitchFamily="34" charset="-122"/>
              <a:ea typeface="微软雅黑" pitchFamily="34" charset="-122"/>
            </a:endParaRPr>
          </a:p>
          <a:p>
            <a:endParaRPr lang="en-US" altLang="zh-CN" sz="2000" b="1" dirty="0" smtClean="0">
              <a:solidFill>
                <a:srgbClr val="7030A0"/>
              </a:solidFill>
              <a:latin typeface="微软雅黑" pitchFamily="34" charset="-122"/>
              <a:ea typeface="微软雅黑" pitchFamily="34" charset="-122"/>
            </a:endParaRPr>
          </a:p>
          <a:p>
            <a:endParaRPr lang="en-US" altLang="zh-CN" sz="2000" b="1" dirty="0">
              <a:solidFill>
                <a:srgbClr val="7030A0"/>
              </a:solidFill>
              <a:latin typeface="微软雅黑" pitchFamily="34" charset="-122"/>
              <a:ea typeface="微软雅黑" pitchFamily="34" charset="-122"/>
            </a:endParaRPr>
          </a:p>
          <a:p>
            <a:pPr>
              <a:lnSpc>
                <a:spcPct val="150000"/>
              </a:lnSpc>
            </a:pPr>
            <a:r>
              <a:rPr lang="zh-CN" altLang="en-US" sz="2000" b="1" dirty="0" smtClean="0">
                <a:solidFill>
                  <a:srgbClr val="0070C0"/>
                </a:solidFill>
                <a:latin typeface="微软雅黑" pitchFamily="34" charset="-122"/>
                <a:ea typeface="微软雅黑" pitchFamily="34" charset="-122"/>
              </a:rPr>
              <a:t>（</a:t>
            </a:r>
            <a:r>
              <a:rPr lang="en-US" altLang="zh-CN" sz="2000" b="1" dirty="0" smtClean="0">
                <a:solidFill>
                  <a:srgbClr val="0070C0"/>
                </a:solidFill>
                <a:latin typeface="微软雅黑" pitchFamily="34" charset="-122"/>
                <a:ea typeface="微软雅黑" pitchFamily="34" charset="-122"/>
              </a:rPr>
              <a:t>3</a:t>
            </a:r>
            <a:r>
              <a:rPr lang="zh-CN" altLang="en-US" sz="2000" b="1" dirty="0" smtClean="0">
                <a:solidFill>
                  <a:srgbClr val="0070C0"/>
                </a:solidFill>
                <a:latin typeface="微软雅黑" pitchFamily="34" charset="-122"/>
                <a:ea typeface="微软雅黑" pitchFamily="34" charset="-122"/>
              </a:rPr>
              <a:t>）</a:t>
            </a:r>
            <a:r>
              <a:rPr lang="zh-CN" altLang="en-US" sz="2000" b="1" dirty="0">
                <a:solidFill>
                  <a:srgbClr val="0070C0"/>
                </a:solidFill>
                <a:latin typeface="微软雅黑" pitchFamily="34" charset="-122"/>
                <a:ea typeface="微软雅黑" pitchFamily="34" charset="-122"/>
              </a:rPr>
              <a:t>正确认识代价与</a:t>
            </a:r>
            <a:r>
              <a:rPr lang="zh-CN" altLang="en-US" sz="2000" b="1" dirty="0" smtClean="0">
                <a:solidFill>
                  <a:srgbClr val="0070C0"/>
                </a:solidFill>
                <a:latin typeface="微软雅黑" pitchFamily="34" charset="-122"/>
                <a:ea typeface="微软雅黑" pitchFamily="34" charset="-122"/>
              </a:rPr>
              <a:t>回报</a:t>
            </a:r>
            <a:endParaRPr lang="en-US" altLang="zh-CN" sz="2000" b="1" dirty="0" smtClean="0">
              <a:solidFill>
                <a:srgbClr val="0070C0"/>
              </a:solidFill>
              <a:latin typeface="微软雅黑" pitchFamily="34" charset="-122"/>
              <a:ea typeface="微软雅黑" pitchFamily="34" charset="-122"/>
            </a:endParaRPr>
          </a:p>
          <a:p>
            <a:endParaRPr lang="zh-CN" altLang="en-US" dirty="0">
              <a:solidFill>
                <a:srgbClr val="0070C0"/>
              </a:solidFill>
            </a:endParaRPr>
          </a:p>
        </p:txBody>
      </p:sp>
      <p:sp>
        <p:nvSpPr>
          <p:cNvPr id="14" name="左大括号 13"/>
          <p:cNvSpPr/>
          <p:nvPr/>
        </p:nvSpPr>
        <p:spPr>
          <a:xfrm>
            <a:off x="3000364" y="2000240"/>
            <a:ext cx="214314" cy="2571768"/>
          </a:xfrm>
          <a:prstGeom prst="leftBrace">
            <a:avLst/>
          </a:prstGeom>
          <a:ln w="22225"/>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 name="左大括号 14"/>
          <p:cNvSpPr/>
          <p:nvPr/>
        </p:nvSpPr>
        <p:spPr>
          <a:xfrm>
            <a:off x="6215074" y="3571876"/>
            <a:ext cx="142876" cy="1214446"/>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TextBox 15"/>
          <p:cNvSpPr txBox="1"/>
          <p:nvPr/>
        </p:nvSpPr>
        <p:spPr>
          <a:xfrm>
            <a:off x="6357950" y="3357562"/>
            <a:ext cx="2500330" cy="1815882"/>
          </a:xfrm>
          <a:prstGeom prst="rect">
            <a:avLst/>
          </a:prstGeom>
          <a:noFill/>
        </p:spPr>
        <p:txBody>
          <a:bodyPr wrap="square" rtlCol="0">
            <a:spAutoFit/>
          </a:bodyPr>
          <a:lstStyle/>
          <a:p>
            <a:r>
              <a:rPr lang="en-US" altLang="zh-CN" b="1" dirty="0" smtClean="0">
                <a:solidFill>
                  <a:srgbClr val="FF0000"/>
                </a:solidFill>
                <a:latin typeface="微软雅黑" pitchFamily="34" charset="-122"/>
                <a:ea typeface="微软雅黑" pitchFamily="34" charset="-122"/>
              </a:rPr>
              <a:t>H</a:t>
            </a:r>
            <a:r>
              <a:rPr lang="zh-CN" altLang="en-US" b="1" dirty="0" smtClean="0">
                <a:solidFill>
                  <a:srgbClr val="FF0000"/>
                </a:solidFill>
                <a:latin typeface="微软雅黑" pitchFamily="34" charset="-122"/>
                <a:ea typeface="微软雅黑" pitchFamily="34" charset="-122"/>
              </a:rPr>
              <a:t>①：</a:t>
            </a:r>
            <a:r>
              <a:rPr lang="zh-CN" altLang="en-US" b="1" dirty="0" smtClean="0">
                <a:solidFill>
                  <a:srgbClr val="7030A0"/>
                </a:solidFill>
                <a:latin typeface="微软雅黑" pitchFamily="34" charset="-122"/>
                <a:ea typeface="微软雅黑" pitchFamily="34" charset="-122"/>
              </a:rPr>
              <a:t>勇气、信念，经验、智慧</a:t>
            </a:r>
            <a:r>
              <a:rPr lang="en-US" altLang="zh-CN" b="1" dirty="0" smtClean="0">
                <a:solidFill>
                  <a:srgbClr val="7030A0"/>
                </a:solidFill>
                <a:latin typeface="微软雅黑" pitchFamily="34" charset="-122"/>
                <a:ea typeface="微软雅黑" pitchFamily="34" charset="-122"/>
              </a:rPr>
              <a:t>… P14</a:t>
            </a:r>
          </a:p>
          <a:p>
            <a:r>
              <a:rPr lang="en-US" altLang="zh-CN" b="1" dirty="0" smtClean="0">
                <a:solidFill>
                  <a:srgbClr val="FF0000"/>
                </a:solidFill>
                <a:latin typeface="微软雅黑" pitchFamily="34" charset="-122"/>
                <a:ea typeface="微软雅黑" pitchFamily="34" charset="-122"/>
              </a:rPr>
              <a:t>H</a:t>
            </a:r>
            <a:r>
              <a:rPr lang="zh-CN" altLang="en-US" b="1" dirty="0" smtClean="0">
                <a:solidFill>
                  <a:srgbClr val="FF0000"/>
                </a:solidFill>
                <a:latin typeface="微软雅黑" pitchFamily="34" charset="-122"/>
                <a:ea typeface="微软雅黑" pitchFamily="34" charset="-122"/>
              </a:rPr>
              <a:t>②：</a:t>
            </a:r>
            <a:r>
              <a:rPr lang="zh-CN" altLang="en-US" b="1" dirty="0" smtClean="0">
                <a:solidFill>
                  <a:srgbClr val="7030A0"/>
                </a:solidFill>
                <a:latin typeface="微软雅黑" pitchFamily="34" charset="-122"/>
                <a:ea typeface="微软雅黑" pitchFamily="34" charset="-122"/>
              </a:rPr>
              <a:t>履行社会责任，不计代价与回报。</a:t>
            </a:r>
            <a:r>
              <a:rPr lang="en-US" altLang="zh-CN" b="1" dirty="0" smtClean="0">
                <a:solidFill>
                  <a:srgbClr val="7030A0"/>
                </a:solidFill>
                <a:latin typeface="微软雅黑" pitchFamily="34" charset="-122"/>
                <a:ea typeface="微软雅黑" pitchFamily="34" charset="-122"/>
              </a:rPr>
              <a:t>P16</a:t>
            </a:r>
          </a:p>
          <a:p>
            <a:r>
              <a:rPr lang="en-US" altLang="zh-CN" sz="2000" b="1" dirty="0" smtClean="0">
                <a:solidFill>
                  <a:srgbClr val="FF0000"/>
                </a:solidFill>
                <a:latin typeface="微软雅黑" pitchFamily="34" charset="-122"/>
                <a:ea typeface="微软雅黑" pitchFamily="34" charset="-122"/>
              </a:rPr>
              <a:t>Y</a:t>
            </a:r>
            <a:r>
              <a:rPr lang="zh-CN" altLang="en-US" b="1" dirty="0" smtClean="0">
                <a:solidFill>
                  <a:srgbClr val="FF0000"/>
                </a:solidFill>
                <a:latin typeface="微软雅黑" pitchFamily="34" charset="-122"/>
                <a:ea typeface="微软雅黑" pitchFamily="34" charset="-122"/>
              </a:rPr>
              <a:t>①</a:t>
            </a:r>
            <a:r>
              <a:rPr lang="en-US" altLang="zh-CN" b="1" dirty="0" smtClean="0">
                <a:solidFill>
                  <a:srgbClr val="FF0000"/>
                </a:solidFill>
                <a:latin typeface="微软雅黑" pitchFamily="34" charset="-122"/>
                <a:ea typeface="微软雅黑" pitchFamily="34" charset="-122"/>
              </a:rPr>
              <a:t>:</a:t>
            </a:r>
            <a:r>
              <a:rPr lang="zh-CN" altLang="en-US" b="1" dirty="0" smtClean="0">
                <a:solidFill>
                  <a:srgbClr val="FF0000"/>
                </a:solidFill>
                <a:latin typeface="微软雅黑" pitchFamily="34" charset="-122"/>
                <a:ea typeface="微软雅黑" pitchFamily="34" charset="-122"/>
              </a:rPr>
              <a:t>个人</a:t>
            </a:r>
            <a:endParaRPr lang="en-US" altLang="zh-CN" b="1" dirty="0" smtClean="0">
              <a:solidFill>
                <a:srgbClr val="FF0000"/>
              </a:solidFill>
              <a:latin typeface="微软雅黑" pitchFamily="34" charset="-122"/>
              <a:ea typeface="微软雅黑" pitchFamily="34" charset="-122"/>
            </a:endParaRPr>
          </a:p>
          <a:p>
            <a:r>
              <a:rPr lang="en-US" altLang="zh-CN" b="1" dirty="0" smtClean="0">
                <a:solidFill>
                  <a:srgbClr val="FF0000"/>
                </a:solidFill>
                <a:latin typeface="微软雅黑" pitchFamily="34" charset="-122"/>
                <a:ea typeface="微软雅黑" pitchFamily="34" charset="-122"/>
              </a:rPr>
              <a:t>Y</a:t>
            </a:r>
            <a:r>
              <a:rPr lang="zh-CN" altLang="en-US" b="1" dirty="0" smtClean="0">
                <a:solidFill>
                  <a:srgbClr val="FF0000"/>
                </a:solidFill>
                <a:latin typeface="微软雅黑" pitchFamily="34" charset="-122"/>
                <a:ea typeface="微软雅黑" pitchFamily="34" charset="-122"/>
              </a:rPr>
              <a:t>②</a:t>
            </a:r>
            <a:r>
              <a:rPr lang="en-US" altLang="zh-CN" b="1" dirty="0" smtClean="0">
                <a:solidFill>
                  <a:srgbClr val="FF0000"/>
                </a:solidFill>
                <a:latin typeface="微软雅黑" pitchFamily="34" charset="-122"/>
                <a:ea typeface="微软雅黑" pitchFamily="34" charset="-122"/>
              </a:rPr>
              <a:t>:</a:t>
            </a:r>
            <a:r>
              <a:rPr lang="zh-CN" altLang="en-US" b="1" dirty="0" smtClean="0">
                <a:solidFill>
                  <a:srgbClr val="FF0000"/>
                </a:solidFill>
                <a:latin typeface="微软雅黑" pitchFamily="34" charset="-122"/>
                <a:ea typeface="微软雅黑" pitchFamily="34" charset="-122"/>
              </a:rPr>
              <a:t>社会</a:t>
            </a:r>
            <a:endParaRPr lang="zh-CN" altLang="en-US" b="1" dirty="0">
              <a:solidFill>
                <a:srgbClr val="7030A0"/>
              </a:solidFill>
              <a:latin typeface="微软雅黑" pitchFamily="34" charset="-122"/>
              <a:ea typeface="微软雅黑" pitchFamily="34" charset="-122"/>
            </a:endParaRPr>
          </a:p>
        </p:txBody>
      </p:sp>
      <p:sp>
        <p:nvSpPr>
          <p:cNvPr id="17" name="TextBox 16"/>
          <p:cNvSpPr txBox="1"/>
          <p:nvPr/>
        </p:nvSpPr>
        <p:spPr>
          <a:xfrm>
            <a:off x="3214678" y="1928803"/>
            <a:ext cx="5572164" cy="984885"/>
          </a:xfrm>
          <a:prstGeom prst="rect">
            <a:avLst/>
          </a:prstGeom>
          <a:noFill/>
        </p:spPr>
        <p:txBody>
          <a:bodyPr wrap="square" rtlCol="0">
            <a:spAutoFit/>
          </a:bodyPr>
          <a:lstStyle/>
          <a:p>
            <a:r>
              <a:rPr lang="zh-CN" altLang="en-US" sz="2000" b="1" dirty="0" smtClean="0">
                <a:solidFill>
                  <a:srgbClr val="0070C0"/>
                </a:solidFill>
                <a:latin typeface="微软雅黑" pitchFamily="34" charset="-122"/>
                <a:ea typeface="微软雅黑" pitchFamily="34" charset="-122"/>
              </a:rPr>
              <a:t>（</a:t>
            </a:r>
            <a:r>
              <a:rPr lang="en-US" altLang="zh-CN" sz="2000" b="1" dirty="0" smtClean="0">
                <a:solidFill>
                  <a:srgbClr val="0070C0"/>
                </a:solidFill>
                <a:latin typeface="微软雅黑" pitchFamily="34" charset="-122"/>
                <a:ea typeface="微软雅黑" pitchFamily="34" charset="-122"/>
              </a:rPr>
              <a:t>1</a:t>
            </a:r>
            <a:r>
              <a:rPr lang="zh-CN" altLang="en-US" sz="2000" b="1" dirty="0" smtClean="0">
                <a:solidFill>
                  <a:srgbClr val="0070C0"/>
                </a:solidFill>
                <a:latin typeface="微软雅黑" pitchFamily="34" charset="-122"/>
                <a:ea typeface="微软雅黑" pitchFamily="34" charset="-122"/>
              </a:rPr>
              <a:t>）履行社会责任，不计较代价与回报，这种奉献精神，是社会责任感的集中体现。</a:t>
            </a:r>
            <a:r>
              <a:rPr lang="zh-CN" altLang="en-US" sz="2000" b="1" dirty="0" smtClean="0">
                <a:solidFill>
                  <a:srgbClr val="FF0000"/>
                </a:solidFill>
                <a:latin typeface="微软雅黑" pitchFamily="34" charset="-122"/>
                <a:ea typeface="微软雅黑" pitchFamily="34" charset="-122"/>
              </a:rPr>
              <a:t>（定性）</a:t>
            </a:r>
            <a:endParaRPr lang="en-US" altLang="zh-CN" sz="2000" b="1" dirty="0" smtClean="0">
              <a:solidFill>
                <a:srgbClr val="FF0000"/>
              </a:solidFill>
              <a:latin typeface="微软雅黑" pitchFamily="34" charset="-122"/>
              <a:ea typeface="微软雅黑" pitchFamily="34" charset="-122"/>
            </a:endParaRPr>
          </a:p>
          <a:p>
            <a:endParaRPr lang="zh-CN" altLang="en-US" dirty="0">
              <a:solidFill>
                <a:srgbClr val="FF0000"/>
              </a:solidFill>
            </a:endParaRPr>
          </a:p>
        </p:txBody>
      </p:sp>
      <p:sp>
        <p:nvSpPr>
          <p:cNvPr id="18" name="左大括号 17"/>
          <p:cNvSpPr/>
          <p:nvPr/>
        </p:nvSpPr>
        <p:spPr>
          <a:xfrm>
            <a:off x="3571868" y="5429264"/>
            <a:ext cx="357190" cy="1143008"/>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9" name="TextBox 18"/>
          <p:cNvSpPr txBox="1"/>
          <p:nvPr/>
        </p:nvSpPr>
        <p:spPr>
          <a:xfrm>
            <a:off x="3929058" y="5286388"/>
            <a:ext cx="3571900" cy="1323439"/>
          </a:xfrm>
          <a:prstGeom prst="rect">
            <a:avLst/>
          </a:prstGeom>
          <a:noFill/>
        </p:spPr>
        <p:txBody>
          <a:bodyPr wrap="square" rtlCol="0">
            <a:spAutoFit/>
          </a:bodyPr>
          <a:lstStyle/>
          <a:p>
            <a:r>
              <a:rPr lang="zh-CN" altLang="en-US" sz="2000" b="1" dirty="0" smtClean="0">
                <a:solidFill>
                  <a:srgbClr val="0070C0"/>
                </a:solidFill>
                <a:latin typeface="微软雅黑" pitchFamily="34" charset="-122"/>
                <a:ea typeface="微软雅黑" pitchFamily="34" charset="-122"/>
              </a:rPr>
              <a:t>（</a:t>
            </a:r>
            <a:r>
              <a:rPr lang="en-US" altLang="zh-CN" sz="2000" b="1" dirty="0" smtClean="0">
                <a:solidFill>
                  <a:srgbClr val="0070C0"/>
                </a:solidFill>
                <a:latin typeface="微软雅黑" pitchFamily="34" charset="-122"/>
                <a:ea typeface="微软雅黑" pitchFamily="34" charset="-122"/>
              </a:rPr>
              <a:t>1</a:t>
            </a:r>
            <a:r>
              <a:rPr lang="zh-CN" altLang="en-US" sz="2000" b="1" dirty="0" smtClean="0">
                <a:solidFill>
                  <a:srgbClr val="0070C0"/>
                </a:solidFill>
                <a:latin typeface="微软雅黑" pitchFamily="34" charset="-122"/>
                <a:ea typeface="微软雅黑" pitchFamily="34" charset="-122"/>
              </a:rPr>
              <a:t>）对自己的责任</a:t>
            </a:r>
            <a:endParaRPr lang="en-US" altLang="zh-CN" sz="2000" b="1" dirty="0" smtClean="0">
              <a:solidFill>
                <a:srgbClr val="0070C0"/>
              </a:solidFill>
              <a:latin typeface="微软雅黑" pitchFamily="34" charset="-122"/>
              <a:ea typeface="微软雅黑" pitchFamily="34" charset="-122"/>
            </a:endParaRPr>
          </a:p>
          <a:p>
            <a:r>
              <a:rPr lang="zh-CN" altLang="en-US" sz="2000" b="1" dirty="0" smtClean="0">
                <a:solidFill>
                  <a:srgbClr val="0070C0"/>
                </a:solidFill>
                <a:latin typeface="微软雅黑" pitchFamily="34" charset="-122"/>
                <a:ea typeface="微软雅黑" pitchFamily="34" charset="-122"/>
              </a:rPr>
              <a:t>（</a:t>
            </a:r>
            <a:r>
              <a:rPr lang="en-US" altLang="zh-CN" sz="2000" b="1" dirty="0" smtClean="0">
                <a:solidFill>
                  <a:srgbClr val="0070C0"/>
                </a:solidFill>
                <a:latin typeface="微软雅黑" pitchFamily="34" charset="-122"/>
                <a:ea typeface="微软雅黑" pitchFamily="34" charset="-122"/>
              </a:rPr>
              <a:t>2</a:t>
            </a:r>
            <a:r>
              <a:rPr lang="zh-CN" altLang="en-US" sz="2000" b="1" dirty="0" smtClean="0">
                <a:solidFill>
                  <a:srgbClr val="0070C0"/>
                </a:solidFill>
                <a:latin typeface="微软雅黑" pitchFamily="34" charset="-122"/>
                <a:ea typeface="微软雅黑" pitchFamily="34" charset="-122"/>
              </a:rPr>
              <a:t>）对集体的责任</a:t>
            </a:r>
            <a:endParaRPr lang="en-US" altLang="zh-CN" sz="2000" b="1" dirty="0" smtClean="0">
              <a:solidFill>
                <a:srgbClr val="0070C0"/>
              </a:solidFill>
              <a:latin typeface="微软雅黑" pitchFamily="34" charset="-122"/>
              <a:ea typeface="微软雅黑" pitchFamily="34" charset="-122"/>
            </a:endParaRPr>
          </a:p>
          <a:p>
            <a:r>
              <a:rPr lang="zh-CN" altLang="en-US" sz="2000" b="1" dirty="0" smtClean="0">
                <a:solidFill>
                  <a:srgbClr val="0070C0"/>
                </a:solidFill>
                <a:latin typeface="微软雅黑" pitchFamily="34" charset="-122"/>
                <a:ea typeface="微软雅黑" pitchFamily="34" charset="-122"/>
              </a:rPr>
              <a:t>（</a:t>
            </a:r>
            <a:r>
              <a:rPr lang="en-US" altLang="zh-CN" sz="2000" b="1" dirty="0" smtClean="0">
                <a:solidFill>
                  <a:srgbClr val="0070C0"/>
                </a:solidFill>
                <a:latin typeface="微软雅黑" pitchFamily="34" charset="-122"/>
                <a:ea typeface="微软雅黑" pitchFamily="34" charset="-122"/>
              </a:rPr>
              <a:t>3</a:t>
            </a:r>
            <a:r>
              <a:rPr lang="zh-CN" altLang="en-US" sz="2000" b="1" dirty="0" smtClean="0">
                <a:solidFill>
                  <a:srgbClr val="0070C0"/>
                </a:solidFill>
                <a:latin typeface="微软雅黑" pitchFamily="34" charset="-122"/>
                <a:ea typeface="微软雅黑" pitchFamily="34" charset="-122"/>
              </a:rPr>
              <a:t>）对社会的责任</a:t>
            </a:r>
            <a:endParaRPr lang="en-US" altLang="zh-CN" sz="2000" b="1" dirty="0" smtClean="0">
              <a:solidFill>
                <a:srgbClr val="0070C0"/>
              </a:solidFill>
              <a:latin typeface="微软雅黑" pitchFamily="34" charset="-122"/>
              <a:ea typeface="微软雅黑" pitchFamily="34" charset="-122"/>
            </a:endParaRPr>
          </a:p>
          <a:p>
            <a:r>
              <a:rPr lang="zh-CN" altLang="en-US" sz="2000" b="1" dirty="0" smtClean="0">
                <a:solidFill>
                  <a:srgbClr val="0070C0"/>
                </a:solidFill>
                <a:latin typeface="微软雅黑" pitchFamily="34" charset="-122"/>
                <a:ea typeface="微软雅黑" pitchFamily="34" charset="-122"/>
              </a:rPr>
              <a:t>（</a:t>
            </a:r>
            <a:r>
              <a:rPr lang="en-US" altLang="zh-CN" sz="2000" b="1" dirty="0" smtClean="0">
                <a:solidFill>
                  <a:srgbClr val="0070C0"/>
                </a:solidFill>
                <a:latin typeface="微软雅黑" pitchFamily="34" charset="-122"/>
                <a:ea typeface="微软雅黑" pitchFamily="34" charset="-122"/>
              </a:rPr>
              <a:t>4</a:t>
            </a:r>
            <a:r>
              <a:rPr lang="zh-CN" altLang="en-US" sz="2000" b="1" dirty="0" smtClean="0">
                <a:solidFill>
                  <a:srgbClr val="0070C0"/>
                </a:solidFill>
                <a:latin typeface="微软雅黑" pitchFamily="34" charset="-122"/>
                <a:ea typeface="微软雅黑" pitchFamily="34" charset="-122"/>
              </a:rPr>
              <a:t>）对国家的责任</a:t>
            </a:r>
            <a:endParaRPr lang="en-US" altLang="zh-CN" sz="2000" b="1" dirty="0" smtClean="0">
              <a:solidFill>
                <a:srgbClr val="0070C0"/>
              </a:solidFill>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blinds(horizontal)">
                                      <p:cBhvr>
                                        <p:cTn id="22" dur="500"/>
                                        <p:tgtEl>
                                          <p:spTgt spid="10">
                                            <p:txEl>
                                              <p:pRg st="0" end="0"/>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10">
                                            <p:txEl>
                                              <p:pRg st="1" end="1"/>
                                            </p:txEl>
                                          </p:spTgt>
                                        </p:tgtEl>
                                        <p:attrNameLst>
                                          <p:attrName>style.visibility</p:attrName>
                                        </p:attrNameLst>
                                      </p:cBhvr>
                                      <p:to>
                                        <p:strVal val="visible"/>
                                      </p:to>
                                    </p:set>
                                    <p:animEffect transition="in" filter="blinds(horizontal)">
                                      <p:cBhvr>
                                        <p:cTn id="25" dur="500"/>
                                        <p:tgtEl>
                                          <p:spTgt spid="10">
                                            <p:txEl>
                                              <p:pRg st="1" end="1"/>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10">
                                            <p:txEl>
                                              <p:pRg st="2" end="2"/>
                                            </p:txEl>
                                          </p:spTgt>
                                        </p:tgtEl>
                                        <p:attrNameLst>
                                          <p:attrName>style.visibility</p:attrName>
                                        </p:attrNameLst>
                                      </p:cBhvr>
                                      <p:to>
                                        <p:strVal val="visible"/>
                                      </p:to>
                                    </p:set>
                                    <p:animEffect transition="in" filter="blinds(horizontal)">
                                      <p:cBhvr>
                                        <p:cTn id="28" dur="500"/>
                                        <p:tgtEl>
                                          <p:spTgt spid="10">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12">
                                            <p:txEl>
                                              <p:pRg st="0" end="0"/>
                                            </p:txEl>
                                          </p:spTgt>
                                        </p:tgtEl>
                                        <p:attrNameLst>
                                          <p:attrName>style.visibility</p:attrName>
                                        </p:attrNameLst>
                                      </p:cBhvr>
                                      <p:to>
                                        <p:strVal val="visible"/>
                                      </p:to>
                                    </p:set>
                                    <p:animEffect transition="in" filter="blinds(horizontal)">
                                      <p:cBhvr>
                                        <p:cTn id="33" dur="500"/>
                                        <p:tgtEl>
                                          <p:spTgt spid="12">
                                            <p:txEl>
                                              <p:pRg st="0" end="0"/>
                                            </p:txEl>
                                          </p:spTgt>
                                        </p:tgtEl>
                                      </p:cBhvr>
                                    </p:animEffect>
                                  </p:childTnLst>
                                </p:cTn>
                              </p:par>
                              <p:par>
                                <p:cTn id="34" presetID="3" presetClass="entr" presetSubtype="10" fill="hold" nodeType="withEffect">
                                  <p:stCondLst>
                                    <p:cond delay="0"/>
                                  </p:stCondLst>
                                  <p:childTnLst>
                                    <p:set>
                                      <p:cBhvr>
                                        <p:cTn id="35" dur="1" fill="hold">
                                          <p:stCondLst>
                                            <p:cond delay="0"/>
                                          </p:stCondLst>
                                        </p:cTn>
                                        <p:tgtEl>
                                          <p:spTgt spid="12">
                                            <p:txEl>
                                              <p:pRg st="1" end="1"/>
                                            </p:txEl>
                                          </p:spTgt>
                                        </p:tgtEl>
                                        <p:attrNameLst>
                                          <p:attrName>style.visibility</p:attrName>
                                        </p:attrNameLst>
                                      </p:cBhvr>
                                      <p:to>
                                        <p:strVal val="visible"/>
                                      </p:to>
                                    </p:set>
                                    <p:animEffect transition="in" filter="blinds(horizontal)">
                                      <p:cBhvr>
                                        <p:cTn id="36" dur="500"/>
                                        <p:tgtEl>
                                          <p:spTgt spid="12">
                                            <p:txEl>
                                              <p:pRg st="1" end="1"/>
                                            </p:txEl>
                                          </p:spTgt>
                                        </p:tgtEl>
                                      </p:cBhvr>
                                    </p:animEffect>
                                  </p:childTnLst>
                                </p:cTn>
                              </p:par>
                              <p:par>
                                <p:cTn id="37" presetID="3" presetClass="entr" presetSubtype="10" fill="hold" nodeType="withEffect">
                                  <p:stCondLst>
                                    <p:cond delay="0"/>
                                  </p:stCondLst>
                                  <p:childTnLst>
                                    <p:set>
                                      <p:cBhvr>
                                        <p:cTn id="38" dur="1" fill="hold">
                                          <p:stCondLst>
                                            <p:cond delay="0"/>
                                          </p:stCondLst>
                                        </p:cTn>
                                        <p:tgtEl>
                                          <p:spTgt spid="12">
                                            <p:txEl>
                                              <p:pRg st="2" end="2"/>
                                            </p:txEl>
                                          </p:spTgt>
                                        </p:tgtEl>
                                        <p:attrNameLst>
                                          <p:attrName>style.visibility</p:attrName>
                                        </p:attrNameLst>
                                      </p:cBhvr>
                                      <p:to>
                                        <p:strVal val="visible"/>
                                      </p:to>
                                    </p:set>
                                    <p:animEffect transition="in" filter="blinds(horizontal)">
                                      <p:cBhvr>
                                        <p:cTn id="39" dur="500"/>
                                        <p:tgtEl>
                                          <p:spTgt spid="12">
                                            <p:txEl>
                                              <p:pRg st="2" end="2"/>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blinds(horizontal)">
                                      <p:cBhvr>
                                        <p:cTn id="44" dur="500"/>
                                        <p:tgtEl>
                                          <p:spTgt spid="17"/>
                                        </p:tgtEl>
                                      </p:cBhvr>
                                    </p:animEffect>
                                  </p:childTnLst>
                                </p:cTn>
                              </p:par>
                            </p:childTnLst>
                          </p:cTn>
                        </p:par>
                      </p:childTnLst>
                    </p:cTn>
                  </p:par>
                  <p:par>
                    <p:cTn id="45" fill="hold">
                      <p:stCondLst>
                        <p:cond delay="indefinite"/>
                      </p:stCondLst>
                      <p:childTnLst>
                        <p:par>
                          <p:cTn id="46" fill="hold">
                            <p:stCondLst>
                              <p:cond delay="0"/>
                            </p:stCondLst>
                            <p:childTnLst>
                              <p:par>
                                <p:cTn id="47" presetID="3" presetClass="entr" presetSubtype="10" fill="hold" nodeType="clickEffect">
                                  <p:stCondLst>
                                    <p:cond delay="0"/>
                                  </p:stCondLst>
                                  <p:childTnLst>
                                    <p:set>
                                      <p:cBhvr>
                                        <p:cTn id="48" dur="1" fill="hold">
                                          <p:stCondLst>
                                            <p:cond delay="0"/>
                                          </p:stCondLst>
                                        </p:cTn>
                                        <p:tgtEl>
                                          <p:spTgt spid="13">
                                            <p:txEl>
                                              <p:pRg st="0" end="0"/>
                                            </p:txEl>
                                          </p:spTgt>
                                        </p:tgtEl>
                                        <p:attrNameLst>
                                          <p:attrName>style.visibility</p:attrName>
                                        </p:attrNameLst>
                                      </p:cBhvr>
                                      <p:to>
                                        <p:strVal val="visible"/>
                                      </p:to>
                                    </p:set>
                                    <p:animEffect transition="in" filter="blinds(horizontal)">
                                      <p:cBhvr>
                                        <p:cTn id="49" dur="500"/>
                                        <p:tgtEl>
                                          <p:spTgt spid="13">
                                            <p:txEl>
                                              <p:pRg st="0" end="0"/>
                                            </p:txEl>
                                          </p:spTgt>
                                        </p:tgtEl>
                                      </p:cBhvr>
                                    </p:animEffect>
                                  </p:childTnLst>
                                </p:cTn>
                              </p:par>
                              <p:par>
                                <p:cTn id="50" presetID="3" presetClass="entr" presetSubtype="10" fill="hold" nodeType="withEffect">
                                  <p:stCondLst>
                                    <p:cond delay="0"/>
                                  </p:stCondLst>
                                  <p:childTnLst>
                                    <p:set>
                                      <p:cBhvr>
                                        <p:cTn id="51" dur="1" fill="hold">
                                          <p:stCondLst>
                                            <p:cond delay="0"/>
                                          </p:stCondLst>
                                        </p:cTn>
                                        <p:tgtEl>
                                          <p:spTgt spid="13">
                                            <p:txEl>
                                              <p:pRg st="3" end="3"/>
                                            </p:txEl>
                                          </p:spTgt>
                                        </p:tgtEl>
                                        <p:attrNameLst>
                                          <p:attrName>style.visibility</p:attrName>
                                        </p:attrNameLst>
                                      </p:cBhvr>
                                      <p:to>
                                        <p:strVal val="visible"/>
                                      </p:to>
                                    </p:set>
                                    <p:animEffect transition="in" filter="blinds(horizontal)">
                                      <p:cBhvr>
                                        <p:cTn id="52" dur="500"/>
                                        <p:tgtEl>
                                          <p:spTgt spid="13">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blinds(horizontal)">
                                      <p:cBhvr>
                                        <p:cTn id="57" dur="500"/>
                                        <p:tgtEl>
                                          <p:spTgt spid="16"/>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blinds(horizontal)">
                                      <p:cBhvr>
                                        <p:cTn id="6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6" grpId="0"/>
      <p:bldP spid="17"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1428736"/>
            <a:ext cx="553998" cy="3571900"/>
          </a:xfrm>
          <a:prstGeom prst="rect">
            <a:avLst/>
          </a:prstGeom>
          <a:noFill/>
        </p:spPr>
        <p:txBody>
          <a:bodyPr vert="eaVert" wrap="square" rtlCol="0">
            <a:spAutoFit/>
          </a:bodyPr>
          <a:lstStyle/>
          <a:p>
            <a:r>
              <a:rPr lang="zh-CN" altLang="en-US" sz="2400" b="1" dirty="0" smtClean="0">
                <a:latin typeface="微软雅黑" pitchFamily="34" charset="-122"/>
                <a:ea typeface="微软雅黑" pitchFamily="34" charset="-122"/>
              </a:rPr>
              <a:t>在承担责任中成长</a:t>
            </a:r>
            <a:endParaRPr lang="zh-CN" altLang="en-US" sz="2400" b="1" dirty="0">
              <a:latin typeface="微软雅黑" pitchFamily="34" charset="-122"/>
              <a:ea typeface="微软雅黑" pitchFamily="34" charset="-122"/>
            </a:endParaRPr>
          </a:p>
        </p:txBody>
      </p:sp>
      <p:sp>
        <p:nvSpPr>
          <p:cNvPr id="5" name="左大括号 4"/>
          <p:cNvSpPr/>
          <p:nvPr/>
        </p:nvSpPr>
        <p:spPr>
          <a:xfrm>
            <a:off x="642910" y="1071546"/>
            <a:ext cx="285752" cy="4214842"/>
          </a:xfrm>
          <a:prstGeom prst="leftBrace">
            <a:avLst/>
          </a:prstGeom>
          <a:ln w="254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000"/>
          </a:p>
        </p:txBody>
      </p:sp>
      <p:sp>
        <p:nvSpPr>
          <p:cNvPr id="6" name="TextBox 5"/>
          <p:cNvSpPr txBox="1"/>
          <p:nvPr/>
        </p:nvSpPr>
        <p:spPr>
          <a:xfrm>
            <a:off x="785786" y="642918"/>
            <a:ext cx="3786214" cy="4832092"/>
          </a:xfrm>
          <a:prstGeom prst="rect">
            <a:avLst/>
          </a:prstGeom>
          <a:noFill/>
        </p:spPr>
        <p:txBody>
          <a:bodyPr wrap="square" rtlCol="0">
            <a:spAutoFit/>
          </a:bodyPr>
          <a:lstStyle/>
          <a:p>
            <a:r>
              <a:rPr lang="zh-CN" altLang="en-US" sz="2200" b="1" dirty="0" smtClean="0">
                <a:solidFill>
                  <a:srgbClr val="0070C0"/>
                </a:solidFill>
                <a:latin typeface="微软雅黑" pitchFamily="34" charset="-122"/>
                <a:ea typeface="微软雅黑" pitchFamily="34" charset="-122"/>
              </a:rPr>
              <a:t>（</a:t>
            </a:r>
            <a:r>
              <a:rPr lang="en-US" altLang="zh-CN" sz="2200" b="1" dirty="0" smtClean="0">
                <a:solidFill>
                  <a:srgbClr val="0070C0"/>
                </a:solidFill>
                <a:latin typeface="微软雅黑" pitchFamily="34" charset="-122"/>
                <a:ea typeface="微软雅黑" pitchFamily="34" charset="-122"/>
              </a:rPr>
              <a:t>1</a:t>
            </a:r>
            <a:r>
              <a:rPr lang="zh-CN" altLang="en-US" sz="2200" b="1" dirty="0" smtClean="0">
                <a:solidFill>
                  <a:srgbClr val="0070C0"/>
                </a:solidFill>
                <a:latin typeface="微软雅黑" pitchFamily="34" charset="-122"/>
                <a:ea typeface="微软雅黑" pitchFamily="34" charset="-122"/>
              </a:rPr>
              <a:t>）对自己的责任</a:t>
            </a:r>
            <a:endParaRPr lang="en-US" altLang="zh-CN" sz="2200" b="1" dirty="0" smtClean="0">
              <a:solidFill>
                <a:srgbClr val="0070C0"/>
              </a:solidFill>
              <a:latin typeface="微软雅黑" pitchFamily="34" charset="-122"/>
              <a:ea typeface="微软雅黑" pitchFamily="34" charset="-122"/>
            </a:endParaRPr>
          </a:p>
          <a:p>
            <a:endParaRPr lang="en-US" altLang="zh-CN" sz="2200" b="1" dirty="0" smtClean="0">
              <a:solidFill>
                <a:srgbClr val="0070C0"/>
              </a:solidFill>
              <a:latin typeface="微软雅黑" pitchFamily="34" charset="-122"/>
              <a:ea typeface="微软雅黑" pitchFamily="34" charset="-122"/>
            </a:endParaRPr>
          </a:p>
          <a:p>
            <a:endParaRPr lang="en-US" altLang="zh-CN" sz="2200" b="1" dirty="0" smtClean="0">
              <a:solidFill>
                <a:srgbClr val="0070C0"/>
              </a:solidFill>
              <a:latin typeface="微软雅黑" pitchFamily="34" charset="-122"/>
              <a:ea typeface="微软雅黑" pitchFamily="34" charset="-122"/>
            </a:endParaRPr>
          </a:p>
          <a:p>
            <a:endParaRPr lang="en-US" altLang="zh-CN" sz="2200" b="1" dirty="0" smtClean="0">
              <a:solidFill>
                <a:srgbClr val="0070C0"/>
              </a:solidFill>
              <a:latin typeface="微软雅黑" pitchFamily="34" charset="-122"/>
              <a:ea typeface="微软雅黑" pitchFamily="34" charset="-122"/>
            </a:endParaRPr>
          </a:p>
          <a:p>
            <a:r>
              <a:rPr lang="zh-CN" altLang="en-US" sz="2200" b="1" dirty="0" smtClean="0">
                <a:solidFill>
                  <a:srgbClr val="0070C0"/>
                </a:solidFill>
                <a:latin typeface="微软雅黑" pitchFamily="34" charset="-122"/>
                <a:ea typeface="微软雅黑" pitchFamily="34" charset="-122"/>
              </a:rPr>
              <a:t>（</a:t>
            </a:r>
            <a:r>
              <a:rPr lang="en-US" altLang="zh-CN" sz="2200" b="1" dirty="0" smtClean="0">
                <a:solidFill>
                  <a:srgbClr val="0070C0"/>
                </a:solidFill>
                <a:latin typeface="微软雅黑" pitchFamily="34" charset="-122"/>
                <a:ea typeface="微软雅黑" pitchFamily="34" charset="-122"/>
              </a:rPr>
              <a:t>2</a:t>
            </a:r>
            <a:r>
              <a:rPr lang="zh-CN" altLang="en-US" sz="2200" b="1" dirty="0" smtClean="0">
                <a:solidFill>
                  <a:srgbClr val="0070C0"/>
                </a:solidFill>
                <a:latin typeface="微软雅黑" pitchFamily="34" charset="-122"/>
                <a:ea typeface="微软雅黑" pitchFamily="34" charset="-122"/>
              </a:rPr>
              <a:t>）对集体的责任</a:t>
            </a:r>
            <a:endParaRPr lang="en-US" altLang="zh-CN" sz="2200" b="1" dirty="0" smtClean="0">
              <a:solidFill>
                <a:srgbClr val="0070C0"/>
              </a:solidFill>
              <a:latin typeface="微软雅黑" pitchFamily="34" charset="-122"/>
              <a:ea typeface="微软雅黑" pitchFamily="34" charset="-122"/>
            </a:endParaRPr>
          </a:p>
          <a:p>
            <a:endParaRPr lang="en-US" altLang="zh-CN" sz="2200" b="1" dirty="0" smtClean="0">
              <a:solidFill>
                <a:srgbClr val="0070C0"/>
              </a:solidFill>
              <a:latin typeface="微软雅黑" pitchFamily="34" charset="-122"/>
              <a:ea typeface="微软雅黑" pitchFamily="34" charset="-122"/>
            </a:endParaRPr>
          </a:p>
          <a:p>
            <a:endParaRPr lang="en-US" altLang="zh-CN" sz="2200" b="1" dirty="0" smtClean="0">
              <a:solidFill>
                <a:srgbClr val="0070C0"/>
              </a:solidFill>
              <a:latin typeface="微软雅黑" pitchFamily="34" charset="-122"/>
              <a:ea typeface="微软雅黑" pitchFamily="34" charset="-122"/>
            </a:endParaRPr>
          </a:p>
          <a:p>
            <a:endParaRPr lang="en-US" altLang="zh-CN" sz="2200" b="1" dirty="0" smtClean="0">
              <a:solidFill>
                <a:srgbClr val="0070C0"/>
              </a:solidFill>
              <a:latin typeface="微软雅黑" pitchFamily="34" charset="-122"/>
              <a:ea typeface="微软雅黑" pitchFamily="34" charset="-122"/>
            </a:endParaRPr>
          </a:p>
          <a:p>
            <a:r>
              <a:rPr lang="zh-CN" altLang="en-US" sz="2200" b="1" dirty="0" smtClean="0">
                <a:solidFill>
                  <a:srgbClr val="0070C0"/>
                </a:solidFill>
                <a:latin typeface="微软雅黑" pitchFamily="34" charset="-122"/>
                <a:ea typeface="微软雅黑" pitchFamily="34" charset="-122"/>
              </a:rPr>
              <a:t>（</a:t>
            </a:r>
            <a:r>
              <a:rPr lang="en-US" altLang="zh-CN" sz="2200" b="1" dirty="0" smtClean="0">
                <a:solidFill>
                  <a:srgbClr val="0070C0"/>
                </a:solidFill>
                <a:latin typeface="微软雅黑" pitchFamily="34" charset="-122"/>
                <a:ea typeface="微软雅黑" pitchFamily="34" charset="-122"/>
              </a:rPr>
              <a:t>3</a:t>
            </a:r>
            <a:r>
              <a:rPr lang="zh-CN" altLang="en-US" sz="2200" b="1" dirty="0" smtClean="0">
                <a:solidFill>
                  <a:srgbClr val="0070C0"/>
                </a:solidFill>
                <a:latin typeface="微软雅黑" pitchFamily="34" charset="-122"/>
                <a:ea typeface="微软雅黑" pitchFamily="34" charset="-122"/>
              </a:rPr>
              <a:t>）对社会的责任</a:t>
            </a:r>
            <a:endParaRPr lang="en-US" altLang="zh-CN" sz="2200" b="1" dirty="0" smtClean="0">
              <a:solidFill>
                <a:srgbClr val="0070C0"/>
              </a:solidFill>
              <a:latin typeface="微软雅黑" pitchFamily="34" charset="-122"/>
              <a:ea typeface="微软雅黑" pitchFamily="34" charset="-122"/>
            </a:endParaRPr>
          </a:p>
          <a:p>
            <a:endParaRPr lang="en-US" altLang="zh-CN" sz="2200" b="1" dirty="0" smtClean="0">
              <a:solidFill>
                <a:srgbClr val="0070C0"/>
              </a:solidFill>
              <a:latin typeface="微软雅黑" pitchFamily="34" charset="-122"/>
              <a:ea typeface="微软雅黑" pitchFamily="34" charset="-122"/>
            </a:endParaRPr>
          </a:p>
          <a:p>
            <a:endParaRPr lang="en-US" altLang="zh-CN" sz="2200" b="1" dirty="0" smtClean="0">
              <a:solidFill>
                <a:srgbClr val="0070C0"/>
              </a:solidFill>
              <a:latin typeface="微软雅黑" pitchFamily="34" charset="-122"/>
              <a:ea typeface="微软雅黑" pitchFamily="34" charset="-122"/>
            </a:endParaRPr>
          </a:p>
          <a:p>
            <a:endParaRPr lang="en-US" altLang="zh-CN" sz="2200" b="1" dirty="0" smtClean="0">
              <a:solidFill>
                <a:srgbClr val="0070C0"/>
              </a:solidFill>
              <a:latin typeface="微软雅黑" pitchFamily="34" charset="-122"/>
              <a:ea typeface="微软雅黑" pitchFamily="34" charset="-122"/>
            </a:endParaRPr>
          </a:p>
          <a:p>
            <a:endParaRPr lang="en-US" altLang="zh-CN" sz="2200" b="1" dirty="0" smtClean="0">
              <a:solidFill>
                <a:srgbClr val="0070C0"/>
              </a:solidFill>
              <a:latin typeface="微软雅黑" pitchFamily="34" charset="-122"/>
              <a:ea typeface="微软雅黑" pitchFamily="34" charset="-122"/>
            </a:endParaRPr>
          </a:p>
          <a:p>
            <a:r>
              <a:rPr lang="zh-CN" altLang="en-US" sz="2200" b="1" dirty="0" smtClean="0">
                <a:solidFill>
                  <a:srgbClr val="0070C0"/>
                </a:solidFill>
                <a:latin typeface="微软雅黑" pitchFamily="34" charset="-122"/>
                <a:ea typeface="微软雅黑" pitchFamily="34" charset="-122"/>
              </a:rPr>
              <a:t>（</a:t>
            </a:r>
            <a:r>
              <a:rPr lang="en-US" altLang="zh-CN" sz="2200" b="1" dirty="0" smtClean="0">
                <a:solidFill>
                  <a:srgbClr val="0070C0"/>
                </a:solidFill>
                <a:latin typeface="微软雅黑" pitchFamily="34" charset="-122"/>
                <a:ea typeface="微软雅黑" pitchFamily="34" charset="-122"/>
              </a:rPr>
              <a:t>4</a:t>
            </a:r>
            <a:r>
              <a:rPr lang="zh-CN" altLang="en-US" sz="2200" b="1" dirty="0" smtClean="0">
                <a:solidFill>
                  <a:srgbClr val="0070C0"/>
                </a:solidFill>
                <a:latin typeface="微软雅黑" pitchFamily="34" charset="-122"/>
                <a:ea typeface="微软雅黑" pitchFamily="34" charset="-122"/>
              </a:rPr>
              <a:t>）对国家的责任</a:t>
            </a:r>
            <a:endParaRPr lang="en-US" altLang="zh-CN" sz="2200" b="1" dirty="0" smtClean="0">
              <a:solidFill>
                <a:srgbClr val="0070C0"/>
              </a:solidFill>
              <a:latin typeface="微软雅黑" pitchFamily="34" charset="-122"/>
              <a:ea typeface="微软雅黑" pitchFamily="34" charset="-122"/>
            </a:endParaRPr>
          </a:p>
        </p:txBody>
      </p:sp>
      <p:sp>
        <p:nvSpPr>
          <p:cNvPr id="7" name="左大括号 6"/>
          <p:cNvSpPr/>
          <p:nvPr/>
        </p:nvSpPr>
        <p:spPr>
          <a:xfrm>
            <a:off x="3286116" y="500042"/>
            <a:ext cx="285752" cy="1143008"/>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000"/>
          </a:p>
        </p:txBody>
      </p:sp>
      <p:sp>
        <p:nvSpPr>
          <p:cNvPr id="8" name="TextBox 7"/>
          <p:cNvSpPr txBox="1"/>
          <p:nvPr/>
        </p:nvSpPr>
        <p:spPr>
          <a:xfrm>
            <a:off x="3428992" y="500042"/>
            <a:ext cx="3500462" cy="1323439"/>
          </a:xfrm>
          <a:prstGeom prst="rect">
            <a:avLst/>
          </a:prstGeom>
          <a:noFill/>
        </p:spPr>
        <p:txBody>
          <a:bodyPr wrap="square" rtlCol="0">
            <a:spAutoFit/>
          </a:bodyPr>
          <a:lstStyle/>
          <a:p>
            <a:r>
              <a:rPr lang="en-US" altLang="zh-CN" sz="2000" b="1" dirty="0" smtClean="0">
                <a:solidFill>
                  <a:srgbClr val="FF0000"/>
                </a:solidFill>
              </a:rPr>
              <a:t>H</a:t>
            </a:r>
            <a:endParaRPr lang="en-US" altLang="zh-CN" sz="2000" b="1" dirty="0" smtClean="0">
              <a:solidFill>
                <a:srgbClr val="7030A0"/>
              </a:solidFill>
              <a:latin typeface="微软雅黑" pitchFamily="34" charset="-122"/>
              <a:ea typeface="微软雅黑" pitchFamily="34" charset="-122"/>
            </a:endParaRPr>
          </a:p>
          <a:p>
            <a:endParaRPr lang="en-US" altLang="zh-CN" sz="2000" b="1" dirty="0" smtClean="0"/>
          </a:p>
          <a:p>
            <a:endParaRPr lang="en-US" altLang="zh-CN" sz="2000" b="1" dirty="0" smtClean="0">
              <a:solidFill>
                <a:srgbClr val="FF0000"/>
              </a:solidFill>
            </a:endParaRPr>
          </a:p>
          <a:p>
            <a:r>
              <a:rPr lang="en-US" altLang="zh-CN" sz="2000" b="1" dirty="0" smtClean="0">
                <a:solidFill>
                  <a:srgbClr val="FF0000"/>
                </a:solidFill>
              </a:rPr>
              <a:t>Y</a:t>
            </a:r>
            <a:endParaRPr lang="zh-CN" altLang="en-US" sz="2000" b="1" dirty="0">
              <a:solidFill>
                <a:srgbClr val="FF0000"/>
              </a:solidFill>
            </a:endParaRPr>
          </a:p>
        </p:txBody>
      </p:sp>
      <p:sp>
        <p:nvSpPr>
          <p:cNvPr id="9" name="左大括号 8"/>
          <p:cNvSpPr/>
          <p:nvPr/>
        </p:nvSpPr>
        <p:spPr>
          <a:xfrm>
            <a:off x="3357554" y="1857363"/>
            <a:ext cx="142876" cy="571505"/>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000"/>
          </a:p>
        </p:txBody>
      </p:sp>
      <p:sp>
        <p:nvSpPr>
          <p:cNvPr id="10" name="TextBox 9"/>
          <p:cNvSpPr txBox="1"/>
          <p:nvPr/>
        </p:nvSpPr>
        <p:spPr>
          <a:xfrm>
            <a:off x="3500430" y="1785926"/>
            <a:ext cx="3786214" cy="707886"/>
          </a:xfrm>
          <a:prstGeom prst="rect">
            <a:avLst/>
          </a:prstGeom>
          <a:noFill/>
        </p:spPr>
        <p:txBody>
          <a:bodyPr wrap="square" rtlCol="0">
            <a:spAutoFit/>
          </a:bodyPr>
          <a:lstStyle/>
          <a:p>
            <a:r>
              <a:rPr lang="zh-CN" altLang="en-US" sz="2000" b="1" dirty="0">
                <a:solidFill>
                  <a:srgbClr val="7030A0"/>
                </a:solidFill>
                <a:latin typeface="微软雅黑" pitchFamily="34" charset="-122"/>
                <a:ea typeface="微软雅黑" pitchFamily="34" charset="-122"/>
              </a:rPr>
              <a:t>个人利益与集体利益</a:t>
            </a:r>
            <a:r>
              <a:rPr lang="zh-CN" altLang="en-US" sz="2000" b="1" dirty="0" smtClean="0">
                <a:solidFill>
                  <a:srgbClr val="7030A0"/>
                </a:solidFill>
                <a:latin typeface="微软雅黑" pitchFamily="34" charset="-122"/>
                <a:ea typeface="微软雅黑" pitchFamily="34" charset="-122"/>
              </a:rPr>
              <a:t>：</a:t>
            </a:r>
            <a:r>
              <a:rPr lang="en-US" altLang="zh-CN" sz="2000" b="1" dirty="0">
                <a:solidFill>
                  <a:srgbClr val="FF0000"/>
                </a:solidFill>
              </a:rPr>
              <a:t>W</a:t>
            </a:r>
            <a:r>
              <a:rPr lang="zh-CN" altLang="en-US" sz="2000" b="1" dirty="0">
                <a:solidFill>
                  <a:srgbClr val="FF0000"/>
                </a:solidFill>
              </a:rPr>
              <a:t>，</a:t>
            </a:r>
            <a:r>
              <a:rPr lang="en-US" altLang="zh-CN" sz="2000" b="1" dirty="0" smtClean="0">
                <a:solidFill>
                  <a:srgbClr val="FF0000"/>
                </a:solidFill>
              </a:rPr>
              <a:t>H</a:t>
            </a:r>
            <a:endParaRPr lang="en-US" altLang="zh-CN" sz="2000" dirty="0"/>
          </a:p>
          <a:p>
            <a:r>
              <a:rPr lang="zh-CN" altLang="en-US" sz="2000" b="1" dirty="0">
                <a:solidFill>
                  <a:srgbClr val="7030A0"/>
                </a:solidFill>
                <a:latin typeface="微软雅黑" pitchFamily="34" charset="-122"/>
                <a:ea typeface="微软雅黑" pitchFamily="34" charset="-122"/>
              </a:rPr>
              <a:t>关爱集体</a:t>
            </a:r>
            <a:r>
              <a:rPr lang="zh-CN" altLang="en-US" sz="2000" dirty="0" smtClean="0"/>
              <a:t>：</a:t>
            </a:r>
            <a:r>
              <a:rPr lang="en-US" altLang="zh-CN" sz="2000" b="1" dirty="0">
                <a:solidFill>
                  <a:srgbClr val="FF0000"/>
                </a:solidFill>
              </a:rPr>
              <a:t>H</a:t>
            </a:r>
            <a:r>
              <a:rPr lang="zh-CN" altLang="en-US" sz="2000" b="1" dirty="0">
                <a:solidFill>
                  <a:srgbClr val="FF0000"/>
                </a:solidFill>
              </a:rPr>
              <a:t>，</a:t>
            </a:r>
            <a:r>
              <a:rPr lang="en-US" altLang="zh-CN" sz="2000" b="1" dirty="0">
                <a:solidFill>
                  <a:srgbClr val="FF0000"/>
                </a:solidFill>
              </a:rPr>
              <a:t>Y</a:t>
            </a:r>
            <a:endParaRPr lang="zh-CN" altLang="en-US" sz="2000" b="1" dirty="0">
              <a:solidFill>
                <a:srgbClr val="FF0000"/>
              </a:solidFill>
            </a:endParaRPr>
          </a:p>
        </p:txBody>
      </p:sp>
      <p:sp>
        <p:nvSpPr>
          <p:cNvPr id="11" name="左大括号 10"/>
          <p:cNvSpPr/>
          <p:nvPr/>
        </p:nvSpPr>
        <p:spPr>
          <a:xfrm>
            <a:off x="3357554" y="2857496"/>
            <a:ext cx="285752" cy="107157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000"/>
          </a:p>
        </p:txBody>
      </p:sp>
      <p:sp>
        <p:nvSpPr>
          <p:cNvPr id="12" name="TextBox 11"/>
          <p:cNvSpPr txBox="1"/>
          <p:nvPr/>
        </p:nvSpPr>
        <p:spPr>
          <a:xfrm>
            <a:off x="3571868" y="2857496"/>
            <a:ext cx="3286148" cy="1015663"/>
          </a:xfrm>
          <a:prstGeom prst="rect">
            <a:avLst/>
          </a:prstGeom>
          <a:noFill/>
        </p:spPr>
        <p:txBody>
          <a:bodyPr wrap="square" rtlCol="0">
            <a:spAutoFit/>
          </a:bodyPr>
          <a:lstStyle/>
          <a:p>
            <a:r>
              <a:rPr lang="en-US" altLang="zh-CN" sz="2000" b="1" dirty="0">
                <a:solidFill>
                  <a:srgbClr val="FF0000"/>
                </a:solidFill>
              </a:rPr>
              <a:t>H</a:t>
            </a:r>
            <a:r>
              <a:rPr lang="en-US" altLang="zh-CN" sz="2000" b="1" dirty="0" smtClean="0">
                <a:solidFill>
                  <a:srgbClr val="FF0000"/>
                </a:solidFill>
              </a:rPr>
              <a:t>:</a:t>
            </a:r>
          </a:p>
          <a:p>
            <a:endParaRPr lang="en-US" altLang="zh-CN" sz="2000" b="1" dirty="0">
              <a:solidFill>
                <a:srgbClr val="FF0000"/>
              </a:solidFill>
            </a:endParaRPr>
          </a:p>
          <a:p>
            <a:r>
              <a:rPr lang="en-US" altLang="zh-CN" sz="2000" b="1" dirty="0">
                <a:solidFill>
                  <a:srgbClr val="FF0000"/>
                </a:solidFill>
              </a:rPr>
              <a:t>Y:</a:t>
            </a:r>
            <a:endParaRPr lang="zh-CN" altLang="en-US" sz="2000" b="1" dirty="0">
              <a:solidFill>
                <a:srgbClr val="FF0000"/>
              </a:solidFill>
            </a:endParaRPr>
          </a:p>
        </p:txBody>
      </p:sp>
      <p:sp>
        <p:nvSpPr>
          <p:cNvPr id="13" name="左大括号 12"/>
          <p:cNvSpPr/>
          <p:nvPr/>
        </p:nvSpPr>
        <p:spPr>
          <a:xfrm>
            <a:off x="4000496" y="2714620"/>
            <a:ext cx="285752" cy="571504"/>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000"/>
          </a:p>
        </p:txBody>
      </p:sp>
      <p:sp>
        <p:nvSpPr>
          <p:cNvPr id="14" name="TextBox 13"/>
          <p:cNvSpPr txBox="1"/>
          <p:nvPr/>
        </p:nvSpPr>
        <p:spPr>
          <a:xfrm>
            <a:off x="4286248" y="2571744"/>
            <a:ext cx="4857752" cy="707886"/>
          </a:xfrm>
          <a:prstGeom prst="rect">
            <a:avLst/>
          </a:prstGeom>
          <a:noFill/>
        </p:spPr>
        <p:txBody>
          <a:bodyPr wrap="square" rtlCol="0">
            <a:spAutoFit/>
          </a:bodyPr>
          <a:lstStyle/>
          <a:p>
            <a:r>
              <a:rPr lang="zh-CN" altLang="en-US" sz="2000" b="1" dirty="0">
                <a:solidFill>
                  <a:srgbClr val="7030A0"/>
                </a:solidFill>
                <a:latin typeface="微软雅黑" pitchFamily="34" charset="-122"/>
                <a:ea typeface="微软雅黑" pitchFamily="34" charset="-122"/>
              </a:rPr>
              <a:t>胸怀天下</a:t>
            </a:r>
            <a:r>
              <a:rPr lang="en-US" altLang="zh-CN" sz="2000" b="1" dirty="0" smtClean="0">
                <a:solidFill>
                  <a:srgbClr val="7030A0"/>
                </a:solidFill>
                <a:latin typeface="微软雅黑" pitchFamily="34" charset="-122"/>
                <a:ea typeface="微软雅黑" pitchFamily="34" charset="-122"/>
              </a:rPr>
              <a:t>…</a:t>
            </a:r>
            <a:r>
              <a:rPr lang="zh-CN" altLang="en-US" sz="2000" b="1" dirty="0" smtClean="0">
                <a:solidFill>
                  <a:srgbClr val="7030A0"/>
                </a:solidFill>
                <a:latin typeface="微软雅黑" pitchFamily="34" charset="-122"/>
                <a:ea typeface="微软雅黑" pitchFamily="34" charset="-122"/>
              </a:rPr>
              <a:t>，营造</a:t>
            </a:r>
            <a:r>
              <a:rPr lang="en-US" altLang="zh-CN" sz="2000" b="1" dirty="0" smtClean="0">
                <a:solidFill>
                  <a:srgbClr val="7030A0"/>
                </a:solidFill>
                <a:latin typeface="微软雅黑" pitchFamily="34" charset="-122"/>
                <a:ea typeface="微软雅黑" pitchFamily="34" charset="-122"/>
              </a:rPr>
              <a:t> </a:t>
            </a:r>
            <a:r>
              <a:rPr lang="en-US" altLang="zh-CN" sz="2000" b="1" dirty="0">
                <a:solidFill>
                  <a:srgbClr val="7030A0"/>
                </a:solidFill>
                <a:latin typeface="微软雅黑" pitchFamily="34" charset="-122"/>
                <a:ea typeface="微软雅黑" pitchFamily="34" charset="-122"/>
              </a:rPr>
              <a:t>…</a:t>
            </a:r>
            <a:r>
              <a:rPr lang="zh-CN" altLang="en-US" sz="2000" b="1" dirty="0" smtClean="0">
                <a:solidFill>
                  <a:srgbClr val="7030A0"/>
                </a:solidFill>
                <a:latin typeface="微软雅黑" pitchFamily="34" charset="-122"/>
                <a:ea typeface="微软雅黑" pitchFamily="34" charset="-122"/>
              </a:rPr>
              <a:t>氛围；</a:t>
            </a:r>
            <a:endParaRPr lang="en-US" altLang="zh-CN" sz="2000" b="1" dirty="0">
              <a:solidFill>
                <a:srgbClr val="7030A0"/>
              </a:solidFill>
              <a:latin typeface="微软雅黑" pitchFamily="34" charset="-122"/>
              <a:ea typeface="微软雅黑" pitchFamily="34" charset="-122"/>
            </a:endParaRPr>
          </a:p>
          <a:p>
            <a:r>
              <a:rPr lang="zh-CN" altLang="en-US" sz="2000" b="1" dirty="0">
                <a:solidFill>
                  <a:srgbClr val="7030A0"/>
                </a:solidFill>
                <a:latin typeface="微软雅黑" pitchFamily="34" charset="-122"/>
                <a:ea typeface="微软雅黑" pitchFamily="34" charset="-122"/>
              </a:rPr>
              <a:t>热心公益，服务社</a:t>
            </a:r>
            <a:r>
              <a:rPr lang="zh-CN" altLang="en-US" sz="2000" b="1" dirty="0" smtClean="0">
                <a:solidFill>
                  <a:srgbClr val="7030A0"/>
                </a:solidFill>
                <a:latin typeface="微软雅黑" pitchFamily="34" charset="-122"/>
                <a:ea typeface="微软雅黑" pitchFamily="34" charset="-122"/>
              </a:rPr>
              <a:t>会，增强亲社会行为</a:t>
            </a:r>
            <a:endParaRPr lang="zh-CN" altLang="en-US" sz="2000" b="1" dirty="0">
              <a:solidFill>
                <a:srgbClr val="7030A0"/>
              </a:solidFill>
              <a:latin typeface="微软雅黑" pitchFamily="34" charset="-122"/>
              <a:ea typeface="微软雅黑" pitchFamily="34" charset="-122"/>
            </a:endParaRPr>
          </a:p>
        </p:txBody>
      </p:sp>
      <p:sp>
        <p:nvSpPr>
          <p:cNvPr id="15" name="左大括号 14"/>
          <p:cNvSpPr/>
          <p:nvPr/>
        </p:nvSpPr>
        <p:spPr>
          <a:xfrm>
            <a:off x="4071934" y="3357562"/>
            <a:ext cx="285752" cy="833444"/>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000"/>
          </a:p>
        </p:txBody>
      </p:sp>
      <p:sp>
        <p:nvSpPr>
          <p:cNvPr id="16" name="TextBox 15"/>
          <p:cNvSpPr txBox="1"/>
          <p:nvPr/>
        </p:nvSpPr>
        <p:spPr>
          <a:xfrm>
            <a:off x="4429124" y="3357562"/>
            <a:ext cx="4357718" cy="984885"/>
          </a:xfrm>
          <a:prstGeom prst="rect">
            <a:avLst/>
          </a:prstGeom>
          <a:noFill/>
        </p:spPr>
        <p:txBody>
          <a:bodyPr wrap="square" rtlCol="0">
            <a:spAutoFit/>
          </a:bodyPr>
          <a:lstStyle/>
          <a:p>
            <a:r>
              <a:rPr lang="zh-CN" altLang="en-US" sz="2000" b="1" dirty="0">
                <a:solidFill>
                  <a:srgbClr val="7030A0"/>
                </a:solidFill>
                <a:latin typeface="微软雅黑" pitchFamily="34" charset="-122"/>
                <a:ea typeface="微软雅黑" pitchFamily="34" charset="-122"/>
              </a:rPr>
              <a:t>有利于营造</a:t>
            </a:r>
            <a:r>
              <a:rPr lang="en-US" altLang="zh-CN" sz="2000" b="1" dirty="0">
                <a:solidFill>
                  <a:srgbClr val="7030A0"/>
                </a:solidFill>
                <a:latin typeface="微软雅黑" pitchFamily="34" charset="-122"/>
                <a:ea typeface="微软雅黑" pitchFamily="34" charset="-122"/>
              </a:rPr>
              <a:t>…</a:t>
            </a:r>
            <a:r>
              <a:rPr lang="zh-CN" altLang="en-US" sz="2000" b="1" dirty="0" smtClean="0">
                <a:solidFill>
                  <a:srgbClr val="7030A0"/>
                </a:solidFill>
                <a:latin typeface="微软雅黑" pitchFamily="34" charset="-122"/>
                <a:ea typeface="微软雅黑" pitchFamily="34" charset="-122"/>
              </a:rPr>
              <a:t>氛围</a:t>
            </a:r>
            <a:r>
              <a:rPr lang="zh-CN" altLang="en-US" b="1" dirty="0" smtClean="0">
                <a:solidFill>
                  <a:srgbClr val="002060"/>
                </a:solidFill>
                <a:latin typeface="微软雅黑" pitchFamily="34" charset="-122"/>
                <a:ea typeface="微软雅黑" pitchFamily="34" charset="-122"/>
              </a:rPr>
              <a:t>（或“更加安全、更加多彩、更加温暖，更加充满希望”）</a:t>
            </a:r>
            <a:endParaRPr lang="en-US" altLang="zh-CN" b="1" dirty="0">
              <a:solidFill>
                <a:srgbClr val="002060"/>
              </a:solidFill>
              <a:latin typeface="微软雅黑" pitchFamily="34" charset="-122"/>
              <a:ea typeface="微软雅黑" pitchFamily="34" charset="-122"/>
            </a:endParaRPr>
          </a:p>
          <a:p>
            <a:r>
              <a:rPr lang="zh-CN" altLang="en-US" sz="2000" b="1" dirty="0" smtClean="0">
                <a:solidFill>
                  <a:srgbClr val="7030A0"/>
                </a:solidFill>
                <a:latin typeface="微软雅黑" pitchFamily="34" charset="-122"/>
                <a:ea typeface="微软雅黑" pitchFamily="34" charset="-122"/>
              </a:rPr>
              <a:t>有利于使自身价值在奉献中得以提升</a:t>
            </a:r>
            <a:endParaRPr lang="zh-CN" altLang="en-US" sz="2000" b="1" dirty="0">
              <a:solidFill>
                <a:srgbClr val="7030A0"/>
              </a:solidFill>
              <a:latin typeface="微软雅黑" pitchFamily="34" charset="-122"/>
              <a:ea typeface="微软雅黑" pitchFamily="34" charset="-122"/>
            </a:endParaRPr>
          </a:p>
        </p:txBody>
      </p:sp>
      <p:sp>
        <p:nvSpPr>
          <p:cNvPr id="17" name="左大括号 16"/>
          <p:cNvSpPr/>
          <p:nvPr/>
        </p:nvSpPr>
        <p:spPr>
          <a:xfrm>
            <a:off x="3357554" y="4357694"/>
            <a:ext cx="142876" cy="2071702"/>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000"/>
          </a:p>
        </p:txBody>
      </p:sp>
      <p:sp>
        <p:nvSpPr>
          <p:cNvPr id="18" name="TextBox 17"/>
          <p:cNvSpPr txBox="1"/>
          <p:nvPr/>
        </p:nvSpPr>
        <p:spPr>
          <a:xfrm>
            <a:off x="3500430" y="4357694"/>
            <a:ext cx="5643570" cy="2423740"/>
          </a:xfrm>
          <a:prstGeom prst="rect">
            <a:avLst/>
          </a:prstGeom>
          <a:noFill/>
        </p:spPr>
        <p:txBody>
          <a:bodyPr wrap="square" rtlCol="0">
            <a:spAutoFit/>
          </a:bodyPr>
          <a:lstStyle/>
          <a:p>
            <a:r>
              <a:rPr lang="en-US" altLang="zh-CN" b="1" dirty="0" smtClean="0">
                <a:solidFill>
                  <a:srgbClr val="FF0000"/>
                </a:solidFill>
                <a:latin typeface="微软雅黑" pitchFamily="34" charset="-122"/>
                <a:ea typeface="微软雅黑" pitchFamily="34" charset="-122"/>
              </a:rPr>
              <a:t>H</a:t>
            </a:r>
            <a:r>
              <a:rPr lang="zh-CN" altLang="en-US" b="1" dirty="0" smtClean="0">
                <a:solidFill>
                  <a:srgbClr val="FF0000"/>
                </a:solidFill>
                <a:latin typeface="微软雅黑" pitchFamily="34" charset="-122"/>
                <a:ea typeface="微软雅黑" pitchFamily="34" charset="-122"/>
              </a:rPr>
              <a:t>①</a:t>
            </a:r>
            <a:r>
              <a:rPr lang="zh-CN" altLang="en-US" b="1" dirty="0" smtClean="0">
                <a:solidFill>
                  <a:srgbClr val="7030A0"/>
                </a:solidFill>
                <a:latin typeface="微软雅黑" pitchFamily="34" charset="-122"/>
                <a:ea typeface="微软雅黑" pitchFamily="34" charset="-122"/>
              </a:rPr>
              <a:t>当国家的尊严受到侵犯时，我们应挺身而出，坚决维护国家的荣誉和利益。</a:t>
            </a:r>
            <a:endParaRPr lang="en-US" altLang="zh-CN" b="1" dirty="0" smtClean="0">
              <a:solidFill>
                <a:srgbClr val="7030A0"/>
              </a:solidFill>
              <a:latin typeface="微软雅黑" pitchFamily="34" charset="-122"/>
              <a:ea typeface="微软雅黑" pitchFamily="34" charset="-122"/>
            </a:endParaRPr>
          </a:p>
          <a:p>
            <a:r>
              <a:rPr lang="en-US" altLang="zh-CN" b="1" dirty="0" smtClean="0">
                <a:solidFill>
                  <a:srgbClr val="FF0000"/>
                </a:solidFill>
                <a:latin typeface="微软雅黑" pitchFamily="34" charset="-122"/>
                <a:ea typeface="微软雅黑" pitchFamily="34" charset="-122"/>
              </a:rPr>
              <a:t>H</a:t>
            </a:r>
            <a:r>
              <a:rPr lang="zh-CN" altLang="en-US" b="1" dirty="0" smtClean="0">
                <a:solidFill>
                  <a:srgbClr val="FF0000"/>
                </a:solidFill>
                <a:latin typeface="微软雅黑" pitchFamily="34" charset="-122"/>
                <a:ea typeface="微软雅黑" pitchFamily="34" charset="-122"/>
              </a:rPr>
              <a:t>②</a:t>
            </a:r>
            <a:r>
              <a:rPr lang="zh-CN" altLang="en-US" b="1" dirty="0" smtClean="0">
                <a:solidFill>
                  <a:srgbClr val="7030A0"/>
                </a:solidFill>
                <a:latin typeface="微软雅黑" pitchFamily="34" charset="-122"/>
                <a:ea typeface="微软雅黑" pitchFamily="34" charset="-122"/>
              </a:rPr>
              <a:t>国家处在困难时刻，主动为国分忧、勇担重任，与国家共渡难关。</a:t>
            </a:r>
            <a:endParaRPr lang="en-US" altLang="zh-CN" b="1" dirty="0" smtClean="0">
              <a:solidFill>
                <a:srgbClr val="7030A0"/>
              </a:solidFill>
              <a:latin typeface="微软雅黑" pitchFamily="34" charset="-122"/>
              <a:ea typeface="微软雅黑" pitchFamily="34" charset="-122"/>
            </a:endParaRPr>
          </a:p>
          <a:p>
            <a:r>
              <a:rPr lang="en-US" altLang="zh-CN" b="1" dirty="0" smtClean="0">
                <a:solidFill>
                  <a:srgbClr val="FF0000"/>
                </a:solidFill>
                <a:latin typeface="微软雅黑" pitchFamily="34" charset="-122"/>
                <a:ea typeface="微软雅黑" pitchFamily="34" charset="-122"/>
              </a:rPr>
              <a:t>H</a:t>
            </a:r>
            <a:r>
              <a:rPr lang="zh-CN" altLang="en-US" b="1" dirty="0" smtClean="0">
                <a:solidFill>
                  <a:srgbClr val="FF0000"/>
                </a:solidFill>
                <a:latin typeface="微软雅黑" pitchFamily="34" charset="-122"/>
                <a:ea typeface="微软雅黑" pitchFamily="34" charset="-122"/>
              </a:rPr>
              <a:t>③</a:t>
            </a:r>
            <a:r>
              <a:rPr lang="zh-CN" altLang="en-US" b="1" dirty="0" smtClean="0">
                <a:solidFill>
                  <a:srgbClr val="7030A0"/>
                </a:solidFill>
                <a:latin typeface="微软雅黑" pitchFamily="34" charset="-122"/>
                <a:ea typeface="微软雅黑" pitchFamily="34" charset="-122"/>
              </a:rPr>
              <a:t>肩负起实现中华民族伟大复兴的重任，积极投身中国特色社会主义伟大事业，让青春焕发出更加绚丽的光彩。</a:t>
            </a:r>
            <a:endParaRPr lang="en-US" altLang="zh-CN" b="1" dirty="0">
              <a:solidFill>
                <a:srgbClr val="7030A0"/>
              </a:solidFill>
              <a:latin typeface="微软雅黑" pitchFamily="34" charset="-122"/>
              <a:ea typeface="微软雅黑" pitchFamily="34" charset="-122"/>
            </a:endParaRPr>
          </a:p>
          <a:p>
            <a:pPr>
              <a:lnSpc>
                <a:spcPct val="150000"/>
              </a:lnSpc>
            </a:pPr>
            <a:r>
              <a:rPr lang="en-US" altLang="zh-CN" b="1" dirty="0" smtClean="0">
                <a:solidFill>
                  <a:srgbClr val="FF0000"/>
                </a:solidFill>
                <a:latin typeface="微软雅黑" pitchFamily="34" charset="-122"/>
                <a:ea typeface="微软雅黑" pitchFamily="34" charset="-122"/>
              </a:rPr>
              <a:t>Y: H</a:t>
            </a:r>
            <a:r>
              <a:rPr lang="zh-CN" altLang="en-US" b="1" dirty="0" smtClean="0">
                <a:solidFill>
                  <a:srgbClr val="FF0000"/>
                </a:solidFill>
                <a:latin typeface="微软雅黑" pitchFamily="34" charset="-122"/>
                <a:ea typeface="微软雅黑" pitchFamily="34" charset="-122"/>
              </a:rPr>
              <a:t>改为</a:t>
            </a:r>
            <a:r>
              <a:rPr lang="en-US" altLang="zh-CN" b="1" dirty="0" smtClean="0">
                <a:solidFill>
                  <a:srgbClr val="FF0000"/>
                </a:solidFill>
                <a:latin typeface="微软雅黑" pitchFamily="34" charset="-122"/>
                <a:ea typeface="微软雅黑" pitchFamily="34" charset="-122"/>
              </a:rPr>
              <a:t>Y</a:t>
            </a:r>
            <a:endParaRPr lang="zh-CN" altLang="en-US" b="1" dirty="0">
              <a:solidFill>
                <a:srgbClr val="7030A0"/>
              </a:solidFill>
              <a:latin typeface="微软雅黑" pitchFamily="34" charset="-122"/>
              <a:ea typeface="微软雅黑" pitchFamily="34" charset="-122"/>
            </a:endParaRPr>
          </a:p>
        </p:txBody>
      </p:sp>
      <p:sp>
        <p:nvSpPr>
          <p:cNvPr id="19" name="左大括号 18"/>
          <p:cNvSpPr/>
          <p:nvPr/>
        </p:nvSpPr>
        <p:spPr>
          <a:xfrm>
            <a:off x="3857620" y="357166"/>
            <a:ext cx="142876" cy="1000132"/>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000"/>
          </a:p>
        </p:txBody>
      </p:sp>
      <p:sp>
        <p:nvSpPr>
          <p:cNvPr id="20" name="TextBox 19"/>
          <p:cNvSpPr txBox="1"/>
          <p:nvPr/>
        </p:nvSpPr>
        <p:spPr>
          <a:xfrm>
            <a:off x="3929058" y="1071546"/>
            <a:ext cx="2786082" cy="400110"/>
          </a:xfrm>
          <a:prstGeom prst="rect">
            <a:avLst/>
          </a:prstGeom>
          <a:noFill/>
        </p:spPr>
        <p:txBody>
          <a:bodyPr wrap="square" rtlCol="0">
            <a:spAutoFit/>
          </a:bodyPr>
          <a:lstStyle/>
          <a:p>
            <a:r>
              <a:rPr lang="zh-CN" altLang="en-US" sz="2000" b="1" dirty="0" smtClean="0">
                <a:solidFill>
                  <a:srgbClr val="7030A0"/>
                </a:solidFill>
                <a:latin typeface="微软雅黑" pitchFamily="34" charset="-122"/>
                <a:ea typeface="微软雅黑" pitchFamily="34" charset="-122"/>
              </a:rPr>
              <a:t>②对他人、社会负责</a:t>
            </a:r>
            <a:endParaRPr lang="zh-CN" altLang="en-US" sz="2000" b="1" dirty="0">
              <a:solidFill>
                <a:srgbClr val="7030A0"/>
              </a:solidFill>
              <a:latin typeface="微软雅黑" pitchFamily="34" charset="-122"/>
              <a:ea typeface="微软雅黑" pitchFamily="34" charset="-122"/>
            </a:endParaRPr>
          </a:p>
        </p:txBody>
      </p:sp>
      <p:sp>
        <p:nvSpPr>
          <p:cNvPr id="21" name="TextBox 20"/>
          <p:cNvSpPr txBox="1"/>
          <p:nvPr/>
        </p:nvSpPr>
        <p:spPr>
          <a:xfrm>
            <a:off x="3929058" y="285728"/>
            <a:ext cx="2500330" cy="400110"/>
          </a:xfrm>
          <a:prstGeom prst="rect">
            <a:avLst/>
          </a:prstGeom>
          <a:noFill/>
        </p:spPr>
        <p:txBody>
          <a:bodyPr wrap="square" rtlCol="0">
            <a:spAutoFit/>
          </a:bodyPr>
          <a:lstStyle/>
          <a:p>
            <a:r>
              <a:rPr lang="zh-CN" altLang="en-US" sz="2000" b="1" dirty="0" smtClean="0">
                <a:solidFill>
                  <a:srgbClr val="7030A0"/>
                </a:solidFill>
                <a:latin typeface="微软雅黑" pitchFamily="34" charset="-122"/>
                <a:ea typeface="微软雅黑" pitchFamily="34" charset="-122"/>
              </a:rPr>
              <a:t>①对自己负责</a:t>
            </a:r>
          </a:p>
        </p:txBody>
      </p:sp>
      <p:sp>
        <p:nvSpPr>
          <p:cNvPr id="22" name="左大括号 21"/>
          <p:cNvSpPr/>
          <p:nvPr/>
        </p:nvSpPr>
        <p:spPr>
          <a:xfrm>
            <a:off x="5500694" y="214291"/>
            <a:ext cx="214314" cy="642942"/>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000"/>
          </a:p>
        </p:txBody>
      </p:sp>
      <p:sp>
        <p:nvSpPr>
          <p:cNvPr id="23" name="TextBox 22"/>
          <p:cNvSpPr txBox="1"/>
          <p:nvPr/>
        </p:nvSpPr>
        <p:spPr>
          <a:xfrm>
            <a:off x="5643570" y="142852"/>
            <a:ext cx="3500430" cy="877163"/>
          </a:xfrm>
          <a:prstGeom prst="rect">
            <a:avLst/>
          </a:prstGeom>
          <a:noFill/>
        </p:spPr>
        <p:txBody>
          <a:bodyPr wrap="square" rtlCol="0">
            <a:spAutoFit/>
          </a:bodyPr>
          <a:lstStyle/>
          <a:p>
            <a:r>
              <a:rPr lang="en-US" altLang="zh-CN" sz="1700" b="1" dirty="0" smtClean="0">
                <a:solidFill>
                  <a:srgbClr val="002060"/>
                </a:solidFill>
                <a:latin typeface="微软雅黑" pitchFamily="34" charset="-122"/>
                <a:ea typeface="微软雅黑" pitchFamily="34" charset="-122"/>
              </a:rPr>
              <a:t>A</a:t>
            </a:r>
            <a:r>
              <a:rPr lang="zh-CN" altLang="en-US" sz="1700" b="1" dirty="0" smtClean="0">
                <a:solidFill>
                  <a:srgbClr val="002060"/>
                </a:solidFill>
                <a:latin typeface="微软雅黑" pitchFamily="34" charset="-122"/>
                <a:ea typeface="微软雅黑" pitchFamily="34" charset="-122"/>
              </a:rPr>
              <a:t>用合理、合法的方法，及时纠正自己的过失。</a:t>
            </a:r>
            <a:endParaRPr lang="en-US" altLang="zh-CN" sz="1700" b="1" dirty="0" smtClean="0">
              <a:solidFill>
                <a:srgbClr val="002060"/>
              </a:solidFill>
              <a:latin typeface="微软雅黑" pitchFamily="34" charset="-122"/>
              <a:ea typeface="微软雅黑" pitchFamily="34" charset="-122"/>
            </a:endParaRPr>
          </a:p>
          <a:p>
            <a:r>
              <a:rPr lang="en-US" altLang="zh-CN" sz="1700" b="1" dirty="0" smtClean="0">
                <a:solidFill>
                  <a:srgbClr val="002060"/>
                </a:solidFill>
                <a:latin typeface="微软雅黑" pitchFamily="34" charset="-122"/>
                <a:ea typeface="微软雅黑" pitchFamily="34" charset="-122"/>
              </a:rPr>
              <a:t>B</a:t>
            </a:r>
            <a:r>
              <a:rPr lang="zh-CN" altLang="en-US" sz="1700" b="1" dirty="0" smtClean="0">
                <a:solidFill>
                  <a:srgbClr val="002060"/>
                </a:solidFill>
                <a:latin typeface="微软雅黑" pitchFamily="34" charset="-122"/>
                <a:ea typeface="微软雅黑" pitchFamily="34" charset="-122"/>
              </a:rPr>
              <a:t>信守</a:t>
            </a:r>
            <a:r>
              <a:rPr lang="zh-CN" altLang="en-US" sz="1700" b="1" dirty="0" smtClean="0">
                <a:solidFill>
                  <a:srgbClr val="002060"/>
                </a:solidFill>
                <a:latin typeface="微软雅黑" pitchFamily="34" charset="-122"/>
                <a:ea typeface="微软雅黑" pitchFamily="34" charset="-122"/>
              </a:rPr>
              <a:t>诚实</a:t>
            </a:r>
            <a:r>
              <a:rPr lang="zh-CN" altLang="en-US" sz="1700" b="1" dirty="0" smtClean="0">
                <a:solidFill>
                  <a:srgbClr val="002060"/>
                </a:solidFill>
                <a:latin typeface="微软雅黑" pitchFamily="34" charset="-122"/>
                <a:ea typeface="微软雅黑" pitchFamily="34" charset="-122"/>
              </a:rPr>
              <a:t>、</a:t>
            </a:r>
            <a:r>
              <a:rPr lang="zh-CN" altLang="en-US" sz="1700" b="1" dirty="0" smtClean="0">
                <a:solidFill>
                  <a:srgbClr val="002060"/>
                </a:solidFill>
                <a:latin typeface="微软雅黑" pitchFamily="34" charset="-122"/>
                <a:ea typeface="微软雅黑" pitchFamily="34" charset="-122"/>
              </a:rPr>
              <a:t>自尊自信、自立自强。</a:t>
            </a:r>
            <a:endParaRPr lang="zh-CN" altLang="en-US" sz="1700" b="1" dirty="0">
              <a:solidFill>
                <a:srgbClr val="002060"/>
              </a:solidFill>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linds(horizontal)">
                                      <p:cBhvr>
                                        <p:cTn id="12" dur="500"/>
                                        <p:tgtEl>
                                          <p:spTgt spid="21"/>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blinds(horizontal)">
                                      <p:cBhvr>
                                        <p:cTn id="15" dur="500"/>
                                        <p:tgtEl>
                                          <p:spTgt spid="20"/>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blinds(horizontal)">
                                      <p:cBhvr>
                                        <p:cTn id="20" dur="500"/>
                                        <p:tgtEl>
                                          <p:spTgt spid="23"/>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linds(horizontal)">
                                      <p:cBhvr>
                                        <p:cTn id="25" dur="5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blinds(horizontal)">
                                      <p:cBhvr>
                                        <p:cTn id="30" dur="500"/>
                                        <p:tgtEl>
                                          <p:spTgt spid="14"/>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blinds(horizontal)">
                                      <p:cBhvr>
                                        <p:cTn id="35" dur="5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blinds(horizontal)">
                                      <p:cBhvr>
                                        <p:cTn id="4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4" grpId="0"/>
      <p:bldP spid="16" grpId="0"/>
      <p:bldP spid="18" grpId="0"/>
      <p:bldP spid="20" grpId="0"/>
      <p:bldP spid="21" grpId="0"/>
      <p:bldP spid="2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p:cNvSpPr txBox="1"/>
          <p:nvPr/>
        </p:nvSpPr>
        <p:spPr>
          <a:xfrm>
            <a:off x="642910" y="666731"/>
            <a:ext cx="7786742" cy="5704126"/>
          </a:xfrm>
          <a:prstGeom prst="rect">
            <a:avLst/>
          </a:prstGeom>
          <a:noFill/>
        </p:spPr>
        <p:txBody>
          <a:bodyPr wrap="square" rtlCol="0">
            <a:spAutoFit/>
          </a:bodyPr>
          <a:lstStyle/>
          <a:p>
            <a:pPr>
              <a:lnSpc>
                <a:spcPts val="3200"/>
              </a:lnSpc>
            </a:pPr>
            <a:r>
              <a:rPr lang="zh-CN" altLang="en-US" sz="2400" b="1" dirty="0" smtClean="0">
                <a:solidFill>
                  <a:srgbClr val="FF0000"/>
                </a:solidFill>
                <a:latin typeface="微软雅黑" pitchFamily="34" charset="-122"/>
                <a:ea typeface="微软雅黑" pitchFamily="34" charset="-122"/>
              </a:rPr>
              <a:t>注意：</a:t>
            </a:r>
            <a:endParaRPr lang="en-US" altLang="zh-CN" sz="2400" b="1" dirty="0" smtClean="0">
              <a:solidFill>
                <a:srgbClr val="FF0000"/>
              </a:solidFill>
              <a:latin typeface="微软雅黑" pitchFamily="34" charset="-122"/>
              <a:ea typeface="微软雅黑" pitchFamily="34" charset="-122"/>
            </a:endParaRPr>
          </a:p>
          <a:p>
            <a:pPr>
              <a:lnSpc>
                <a:spcPts val="3200"/>
              </a:lnSpc>
            </a:pPr>
            <a:r>
              <a:rPr lang="en-US" altLang="zh-CN" sz="2400" b="1" dirty="0" smtClean="0">
                <a:latin typeface="微软雅黑" pitchFamily="34" charset="-122"/>
                <a:ea typeface="微软雅黑" pitchFamily="34" charset="-122"/>
              </a:rPr>
              <a:t>    </a:t>
            </a:r>
            <a:r>
              <a:rPr lang="zh-CN" altLang="en-US" sz="2400" b="1" dirty="0" smtClean="0">
                <a:latin typeface="微软雅黑" pitchFamily="34" charset="-122"/>
                <a:ea typeface="微软雅黑" pitchFamily="34" charset="-122"/>
              </a:rPr>
              <a:t>当题目限定请运用“</a:t>
            </a:r>
            <a:r>
              <a:rPr lang="zh-CN" altLang="en-US" sz="2400" b="1" dirty="0" smtClean="0">
                <a:solidFill>
                  <a:srgbClr val="FF0000"/>
                </a:solidFill>
                <a:latin typeface="微软雅黑" pitchFamily="34" charset="-122"/>
                <a:ea typeface="微软雅黑" pitchFamily="34" charset="-122"/>
              </a:rPr>
              <a:t>在承担责任中成长”</a:t>
            </a:r>
            <a:r>
              <a:rPr lang="zh-CN" altLang="en-US" sz="2400" b="1" dirty="0" smtClean="0">
                <a:latin typeface="微软雅黑" pitchFamily="34" charset="-122"/>
                <a:ea typeface="微软雅黑" pitchFamily="34" charset="-122"/>
              </a:rPr>
              <a:t>的知识（或从</a:t>
            </a:r>
            <a:r>
              <a:rPr lang="zh-CN" altLang="en-US" sz="2400" b="1" dirty="0" smtClean="0">
                <a:solidFill>
                  <a:srgbClr val="FF0000"/>
                </a:solidFill>
                <a:latin typeface="微软雅黑" pitchFamily="34" charset="-122"/>
                <a:ea typeface="微软雅黑" pitchFamily="34" charset="-122"/>
              </a:rPr>
              <a:t>“承担责任的角度”</a:t>
            </a:r>
            <a:r>
              <a:rPr lang="zh-CN" altLang="en-US" sz="2400" b="1" dirty="0" smtClean="0">
                <a:latin typeface="微软雅黑" pitchFamily="34" charset="-122"/>
                <a:ea typeface="微软雅黑" pitchFamily="34" charset="-122"/>
              </a:rPr>
              <a:t>角度），分析怎样做负责任的公民。</a:t>
            </a:r>
            <a:endParaRPr lang="en-US" altLang="zh-CN" sz="2400" b="1" dirty="0" smtClean="0">
              <a:latin typeface="微软雅黑" pitchFamily="34" charset="-122"/>
              <a:ea typeface="微软雅黑" pitchFamily="34" charset="-122"/>
            </a:endParaRPr>
          </a:p>
          <a:p>
            <a:pPr>
              <a:lnSpc>
                <a:spcPts val="3200"/>
              </a:lnSpc>
            </a:pPr>
            <a:endParaRPr lang="en-US" altLang="zh-CN" sz="2400" b="1" dirty="0" smtClean="0">
              <a:latin typeface="微软雅黑" pitchFamily="34" charset="-122"/>
              <a:ea typeface="微软雅黑" pitchFamily="34" charset="-122"/>
            </a:endParaRPr>
          </a:p>
          <a:p>
            <a:pPr>
              <a:lnSpc>
                <a:spcPts val="3200"/>
              </a:lnSpc>
            </a:pPr>
            <a:r>
              <a:rPr lang="zh-CN" altLang="en-US" sz="2400" b="1" dirty="0" smtClean="0">
                <a:latin typeface="微软雅黑" pitchFamily="34" charset="-122"/>
                <a:ea typeface="微软雅黑" pitchFamily="34" charset="-122"/>
              </a:rPr>
              <a:t>答：</a:t>
            </a:r>
            <a:r>
              <a:rPr lang="zh-CN" altLang="en-US" sz="2400" b="1" dirty="0" smtClean="0">
                <a:solidFill>
                  <a:srgbClr val="FF0000"/>
                </a:solidFill>
                <a:latin typeface="微软雅黑" pitchFamily="34" charset="-122"/>
                <a:ea typeface="微软雅黑" pitchFamily="34" charset="-122"/>
              </a:rPr>
              <a:t>①要做一个负责任的公民，增强自身的责任意识，扮好角色，积极承担对自己、对他人、对社会的责任。</a:t>
            </a:r>
            <a:endParaRPr lang="en-US" altLang="zh-CN" sz="2400" b="1" dirty="0" smtClean="0">
              <a:solidFill>
                <a:srgbClr val="FF0000"/>
              </a:solidFill>
              <a:latin typeface="微软雅黑" pitchFamily="34" charset="-122"/>
              <a:ea typeface="微软雅黑" pitchFamily="34" charset="-122"/>
            </a:endParaRPr>
          </a:p>
          <a:p>
            <a:pPr>
              <a:lnSpc>
                <a:spcPts val="3200"/>
              </a:lnSpc>
            </a:pPr>
            <a:r>
              <a:rPr lang="zh-CN" altLang="en-US" sz="2400" b="1" dirty="0" smtClean="0">
                <a:latin typeface="微软雅黑" pitchFamily="34" charset="-122"/>
                <a:ea typeface="微软雅黑" pitchFamily="34" charset="-122"/>
              </a:rPr>
              <a:t>    ②结合材料进行具体分析，选取下列几类符合题意的责任进行阐述</a:t>
            </a:r>
            <a:endParaRPr lang="en-US" altLang="zh-CN" sz="2400" b="1" dirty="0" smtClean="0">
              <a:latin typeface="微软雅黑" pitchFamily="34" charset="-122"/>
              <a:ea typeface="微软雅黑" pitchFamily="34" charset="-122"/>
            </a:endParaRPr>
          </a:p>
          <a:p>
            <a:pPr>
              <a:lnSpc>
                <a:spcPts val="3200"/>
              </a:lnSpc>
            </a:pPr>
            <a:r>
              <a:rPr lang="en-US" altLang="zh-CN" sz="2400" b="1" dirty="0" smtClean="0">
                <a:latin typeface="微软雅黑" pitchFamily="34" charset="-122"/>
                <a:ea typeface="微软雅黑" pitchFamily="34" charset="-122"/>
              </a:rPr>
              <a:t>     A</a:t>
            </a:r>
            <a:r>
              <a:rPr lang="zh-CN" altLang="en-US" sz="2400" b="1" dirty="0" smtClean="0">
                <a:latin typeface="微软雅黑" pitchFamily="34" charset="-122"/>
                <a:ea typeface="微软雅黑" pitchFamily="34" charset="-122"/>
              </a:rPr>
              <a:t>、对自己负责</a:t>
            </a:r>
            <a:endParaRPr lang="en-US" altLang="zh-CN" sz="2400" b="1" dirty="0" smtClean="0">
              <a:latin typeface="微软雅黑" pitchFamily="34" charset="-122"/>
              <a:ea typeface="微软雅黑" pitchFamily="34" charset="-122"/>
            </a:endParaRPr>
          </a:p>
          <a:p>
            <a:pPr>
              <a:lnSpc>
                <a:spcPts val="3200"/>
              </a:lnSpc>
            </a:pPr>
            <a:r>
              <a:rPr lang="en-US" altLang="zh-CN" sz="2400" b="1" dirty="0" smtClean="0">
                <a:latin typeface="微软雅黑" pitchFamily="34" charset="-122"/>
                <a:ea typeface="微软雅黑" pitchFamily="34" charset="-122"/>
              </a:rPr>
              <a:t>     B</a:t>
            </a:r>
            <a:r>
              <a:rPr lang="zh-CN" altLang="en-US" sz="2400" b="1" dirty="0" smtClean="0">
                <a:latin typeface="微软雅黑" pitchFamily="34" charset="-122"/>
                <a:ea typeface="微软雅黑" pitchFamily="34" charset="-122"/>
              </a:rPr>
              <a:t>、对集体责任</a:t>
            </a:r>
            <a:endParaRPr lang="en-US" altLang="zh-CN" sz="2400" b="1" dirty="0" smtClean="0">
              <a:latin typeface="微软雅黑" pitchFamily="34" charset="-122"/>
              <a:ea typeface="微软雅黑" pitchFamily="34" charset="-122"/>
            </a:endParaRPr>
          </a:p>
          <a:p>
            <a:pPr>
              <a:lnSpc>
                <a:spcPts val="3200"/>
              </a:lnSpc>
            </a:pPr>
            <a:r>
              <a:rPr lang="en-US" altLang="zh-CN" sz="2400" b="1" dirty="0" smtClean="0">
                <a:latin typeface="微软雅黑" pitchFamily="34" charset="-122"/>
                <a:ea typeface="微软雅黑" pitchFamily="34" charset="-122"/>
              </a:rPr>
              <a:t>     C</a:t>
            </a:r>
            <a:r>
              <a:rPr lang="zh-CN" altLang="en-US" sz="2400" b="1" dirty="0" smtClean="0">
                <a:latin typeface="微软雅黑" pitchFamily="34" charset="-122"/>
                <a:ea typeface="微软雅黑" pitchFamily="34" charset="-122"/>
              </a:rPr>
              <a:t>、对社会责任</a:t>
            </a:r>
            <a:endParaRPr lang="en-US" altLang="zh-CN" sz="2400" b="1" dirty="0" smtClean="0">
              <a:latin typeface="微软雅黑" pitchFamily="34" charset="-122"/>
              <a:ea typeface="微软雅黑" pitchFamily="34" charset="-122"/>
            </a:endParaRPr>
          </a:p>
          <a:p>
            <a:pPr>
              <a:lnSpc>
                <a:spcPts val="3200"/>
              </a:lnSpc>
            </a:pPr>
            <a:r>
              <a:rPr lang="en-US" altLang="zh-CN" sz="2400" b="1" dirty="0" smtClean="0">
                <a:latin typeface="微软雅黑" pitchFamily="34" charset="-122"/>
                <a:ea typeface="微软雅黑" pitchFamily="34" charset="-122"/>
              </a:rPr>
              <a:t>     D</a:t>
            </a:r>
            <a:r>
              <a:rPr lang="zh-CN" altLang="en-US" sz="2400" b="1" dirty="0" smtClean="0">
                <a:latin typeface="微软雅黑" pitchFamily="34" charset="-122"/>
                <a:ea typeface="微软雅黑" pitchFamily="34" charset="-122"/>
              </a:rPr>
              <a:t>、对国家责任</a:t>
            </a:r>
            <a:endParaRPr lang="en-US" altLang="zh-CN" sz="2400" b="1" dirty="0" smtClean="0">
              <a:latin typeface="微软雅黑" pitchFamily="34" charset="-122"/>
              <a:ea typeface="微软雅黑" pitchFamily="34" charset="-122"/>
            </a:endParaRPr>
          </a:p>
          <a:p>
            <a:endParaRPr lang="zh-CN" alt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457200" y="215900"/>
            <a:ext cx="8229600" cy="639763"/>
          </a:xfrm>
          <a:prstGeom prst="rect">
            <a:avLst/>
          </a:prstGeom>
          <a:noFill/>
          <a:ln>
            <a:miter lim="800000"/>
            <a:headEnd/>
            <a:tailEnd/>
          </a:ln>
        </p:spPr>
        <p:txBody>
          <a:bodyPr vert="horz" wrap="square" lIns="91440" tIns="45720" rIns="91440" bIns="45720" numCol="1" rtlCol="0" anchor="t" anchorCtr="0" compatLnSpc="1">
            <a:prstTxWarp prst="textNoShape">
              <a:avLst/>
            </a:prstTxWarp>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zh-CN" altLang="en-US" sz="2800" b="1" dirty="0">
                <a:solidFill>
                  <a:srgbClr val="FF0000"/>
                </a:solidFill>
                <a:latin typeface="微软雅黑" pitchFamily="34" charset="-122"/>
                <a:ea typeface="微软雅黑" pitchFamily="34" charset="-122"/>
                <a:cs typeface="+mj-cs"/>
              </a:rPr>
              <a:t>角色与责任的关系、知识、角度 </a:t>
            </a:r>
            <a:r>
              <a:rPr lang="en-US" altLang="zh-CN" sz="2800" b="1" dirty="0">
                <a:solidFill>
                  <a:srgbClr val="FF0000"/>
                </a:solidFill>
                <a:latin typeface="微软雅黑" pitchFamily="34" charset="-122"/>
                <a:ea typeface="微软雅黑" pitchFamily="34" charset="-122"/>
                <a:cs typeface="+mj-cs"/>
              </a:rPr>
              <a:t>P6-P8</a:t>
            </a:r>
            <a:endParaRPr lang="zh-CN" altLang="en-US" sz="2800" b="1" dirty="0">
              <a:solidFill>
                <a:srgbClr val="FF0000"/>
              </a:solidFill>
              <a:latin typeface="微软雅黑" pitchFamily="34" charset="-122"/>
              <a:ea typeface="微软雅黑" pitchFamily="34" charset="-122"/>
              <a:cs typeface="+mj-cs"/>
            </a:endParaRPr>
          </a:p>
        </p:txBody>
      </p:sp>
      <p:sp>
        <p:nvSpPr>
          <p:cNvPr id="5" name="Rectangle 3"/>
          <p:cNvSpPr txBox="1">
            <a:spLocks noChangeArrowheads="1"/>
          </p:cNvSpPr>
          <p:nvPr/>
        </p:nvSpPr>
        <p:spPr>
          <a:xfrm>
            <a:off x="0" y="800100"/>
            <a:ext cx="8915400" cy="6400800"/>
          </a:xfrm>
          <a:prstGeom prst="rect">
            <a:avLst/>
          </a:prstGeom>
        </p:spPr>
        <p:txBody>
          <a:bodyPr/>
          <a:lstStyle/>
          <a:p>
            <a:pPr marL="342900" indent="-342900" rtl="1" eaLnBrk="0" hangingPunct="0">
              <a:lnSpc>
                <a:spcPct val="90000"/>
              </a:lnSpc>
              <a:spcBef>
                <a:spcPct val="20000"/>
              </a:spcBef>
              <a:buFontTx/>
              <a:buNone/>
              <a:defRPr/>
            </a:pPr>
            <a:r>
              <a:rPr lang="en-US" altLang="zh-CN" sz="2400" b="1" kern="0" dirty="0" smtClean="0">
                <a:solidFill>
                  <a:srgbClr val="FF0000"/>
                </a:solidFill>
                <a:latin typeface="微软雅黑" pitchFamily="34" charset="-122"/>
                <a:ea typeface="微软雅黑" pitchFamily="34" charset="-122"/>
                <a:sym typeface="Calibri" pitchFamily="34" charset="0"/>
              </a:rPr>
              <a:t>W </a:t>
            </a:r>
            <a:r>
              <a:rPr lang="zh-CN" altLang="en-US" sz="2400" b="1" kern="0" dirty="0" smtClean="0">
                <a:latin typeface="微软雅黑" pitchFamily="34" charset="-122"/>
                <a:ea typeface="微软雅黑" pitchFamily="34" charset="-122"/>
                <a:sym typeface="Calibri" pitchFamily="34" charset="0"/>
              </a:rPr>
              <a:t>我们</a:t>
            </a:r>
            <a:r>
              <a:rPr lang="zh-CN" altLang="en-US" sz="2400" b="1" kern="0" dirty="0">
                <a:latin typeface="微软雅黑" pitchFamily="34" charset="-122"/>
                <a:ea typeface="微软雅黑" pitchFamily="34" charset="-122"/>
                <a:sym typeface="Calibri" pitchFamily="34" charset="0"/>
              </a:rPr>
              <a:t>在社会中生活，扮演着不同的角色，每一种角色都</a:t>
            </a:r>
            <a:r>
              <a:rPr lang="zh-CN" altLang="en-US" sz="2400" b="1" kern="0" dirty="0" smtClean="0">
                <a:latin typeface="微软雅黑" pitchFamily="34" charset="-122"/>
                <a:ea typeface="微软雅黑" pitchFamily="34" charset="-122"/>
                <a:sym typeface="Calibri" pitchFamily="34" charset="0"/>
              </a:rPr>
              <a:t>意味着一</a:t>
            </a:r>
            <a:r>
              <a:rPr lang="zh-CN" altLang="en-US" sz="2400" b="1" kern="0" dirty="0">
                <a:latin typeface="微软雅黑" pitchFamily="34" charset="-122"/>
                <a:ea typeface="微软雅黑" pitchFamily="34" charset="-122"/>
                <a:sym typeface="Calibri" pitchFamily="34" charset="0"/>
              </a:rPr>
              <a:t>种责任。不同的社会身份负有不同的责任</a:t>
            </a:r>
            <a:r>
              <a:rPr lang="zh-CN" altLang="en-US" sz="2400" b="1" kern="0" dirty="0" smtClean="0">
                <a:latin typeface="微软雅黑" pitchFamily="34" charset="-122"/>
                <a:ea typeface="微软雅黑" pitchFamily="34" charset="-122"/>
                <a:sym typeface="Calibri" pitchFamily="34" charset="0"/>
              </a:rPr>
              <a:t>。</a:t>
            </a:r>
            <a:r>
              <a:rPr lang="zh-CN" altLang="en-US" sz="2400" b="1" kern="0" dirty="0">
                <a:solidFill>
                  <a:srgbClr val="FF0000"/>
                </a:solidFill>
                <a:latin typeface="微软雅黑" pitchFamily="34" charset="-122"/>
                <a:ea typeface="微软雅黑" pitchFamily="34" charset="-122"/>
                <a:sym typeface="Calibri" pitchFamily="34" charset="0"/>
              </a:rPr>
              <a:t> （角度知识）</a:t>
            </a:r>
            <a:endParaRPr lang="zh-CN" altLang="en-US" sz="2400" b="1" kern="0" dirty="0">
              <a:latin typeface="微软雅黑" pitchFamily="34" charset="-122"/>
              <a:ea typeface="微软雅黑" pitchFamily="34" charset="-122"/>
              <a:sym typeface="Calibri" pitchFamily="34" charset="0"/>
            </a:endParaRPr>
          </a:p>
          <a:p>
            <a:pPr marL="342900" indent="-342900" eaLnBrk="0" hangingPunct="0">
              <a:lnSpc>
                <a:spcPct val="90000"/>
              </a:lnSpc>
              <a:spcBef>
                <a:spcPct val="20000"/>
              </a:spcBef>
              <a:buFontTx/>
              <a:buNone/>
              <a:defRPr/>
            </a:pPr>
            <a:r>
              <a:rPr lang="zh-CN" altLang="en-US" sz="2400" b="1" kern="0" dirty="0">
                <a:solidFill>
                  <a:srgbClr val="FF0000"/>
                </a:solidFill>
                <a:latin typeface="微软雅黑" pitchFamily="34" charset="-122"/>
                <a:ea typeface="微软雅黑" pitchFamily="34" charset="-122"/>
                <a:sym typeface="Calibri" pitchFamily="34" charset="0"/>
              </a:rPr>
              <a:t>　　　根据材料确定角色与具体责任</a:t>
            </a:r>
            <a:r>
              <a:rPr lang="zh-CN" altLang="en-US" sz="2400" b="1" kern="0" dirty="0">
                <a:latin typeface="微软雅黑" pitchFamily="34" charset="-122"/>
                <a:ea typeface="微软雅黑" pitchFamily="34" charset="-122"/>
                <a:sym typeface="Calibri" pitchFamily="34" charset="0"/>
              </a:rPr>
              <a:t>作为</a:t>
            </a:r>
            <a:r>
              <a:rPr lang="zh-CN" altLang="en-US" sz="2400" b="1" kern="0" dirty="0">
                <a:solidFill>
                  <a:schemeClr val="accent2"/>
                </a:solidFill>
                <a:latin typeface="微软雅黑" pitchFamily="34" charset="-122"/>
                <a:ea typeface="微软雅黑" pitchFamily="34" charset="-122"/>
                <a:sym typeface="Calibri" pitchFamily="34" charset="0"/>
              </a:rPr>
              <a:t>子女</a:t>
            </a:r>
            <a:r>
              <a:rPr lang="zh-CN" altLang="en-US" sz="2400" b="1" kern="0" dirty="0">
                <a:latin typeface="微软雅黑" pitchFamily="34" charset="-122"/>
                <a:ea typeface="微软雅黑" pitchFamily="34" charset="-122"/>
                <a:sym typeface="Calibri" pitchFamily="34" charset="0"/>
              </a:rPr>
              <a:t>，材料主人公</a:t>
            </a:r>
            <a:r>
              <a:rPr lang="en-US" altLang="zh-CN" sz="2400" b="1" kern="0" dirty="0">
                <a:latin typeface="微软雅黑" pitchFamily="34" charset="-122"/>
                <a:ea typeface="微软雅黑" pitchFamily="34" charset="-122"/>
                <a:sym typeface="Calibri" pitchFamily="34" charset="0"/>
              </a:rPr>
              <a:t>…</a:t>
            </a:r>
            <a:r>
              <a:rPr lang="zh-CN" altLang="en-US" sz="2400" b="1" kern="0" dirty="0">
                <a:latin typeface="微软雅黑" pitchFamily="34" charset="-122"/>
                <a:ea typeface="微软雅黑" pitchFamily="34" charset="-122"/>
                <a:sym typeface="Calibri" pitchFamily="34" charset="0"/>
              </a:rPr>
              <a:t>，孝敬父母；作为</a:t>
            </a:r>
            <a:r>
              <a:rPr lang="zh-CN" altLang="en-US" sz="2400" b="1" kern="0" dirty="0">
                <a:solidFill>
                  <a:schemeClr val="accent2"/>
                </a:solidFill>
                <a:latin typeface="微软雅黑" pitchFamily="34" charset="-122"/>
                <a:ea typeface="微软雅黑" pitchFamily="34" charset="-122"/>
                <a:sym typeface="Calibri" pitchFamily="34" charset="0"/>
              </a:rPr>
              <a:t>学生</a:t>
            </a:r>
            <a:r>
              <a:rPr lang="zh-CN" altLang="en-US" sz="2400" b="1" kern="0" dirty="0">
                <a:latin typeface="微软雅黑" pitchFamily="34" charset="-122"/>
                <a:ea typeface="微软雅黑" pitchFamily="34" charset="-122"/>
                <a:sym typeface="Calibri" pitchFamily="34" charset="0"/>
              </a:rPr>
              <a:t>，材料主人公</a:t>
            </a:r>
            <a:r>
              <a:rPr lang="en-US" altLang="zh-CN" sz="2400" b="1" kern="0" dirty="0">
                <a:latin typeface="微软雅黑" pitchFamily="34" charset="-122"/>
                <a:ea typeface="微软雅黑" pitchFamily="34" charset="-122"/>
                <a:sym typeface="Calibri" pitchFamily="34" charset="0"/>
              </a:rPr>
              <a:t>… </a:t>
            </a:r>
            <a:r>
              <a:rPr lang="zh-CN" altLang="en-US" sz="2400" b="1" kern="0" dirty="0">
                <a:latin typeface="微软雅黑" pitchFamily="34" charset="-122"/>
                <a:ea typeface="微软雅黑" pitchFamily="34" charset="-122"/>
                <a:sym typeface="Calibri" pitchFamily="34" charset="0"/>
              </a:rPr>
              <a:t>；作为朋友，主人公</a:t>
            </a:r>
            <a:r>
              <a:rPr lang="en-US" altLang="zh-CN" sz="2400" b="1" kern="0" dirty="0">
                <a:latin typeface="微软雅黑" pitchFamily="34" charset="-122"/>
                <a:ea typeface="微软雅黑" pitchFamily="34" charset="-122"/>
                <a:sym typeface="Calibri" pitchFamily="34" charset="0"/>
              </a:rPr>
              <a:t>… </a:t>
            </a:r>
            <a:r>
              <a:rPr lang="zh-CN" altLang="en-US" sz="2400" b="1" kern="0" dirty="0">
                <a:latin typeface="微软雅黑" pitchFamily="34" charset="-122"/>
                <a:ea typeface="微软雅黑" pitchFamily="34" charset="-122"/>
                <a:sym typeface="Calibri" pitchFamily="34" charset="0"/>
              </a:rPr>
              <a:t>；作为</a:t>
            </a:r>
            <a:r>
              <a:rPr lang="zh-CN" altLang="en-US" sz="2400" b="1" kern="0" dirty="0">
                <a:solidFill>
                  <a:schemeClr val="accent2"/>
                </a:solidFill>
                <a:latin typeface="微软雅黑" pitchFamily="34" charset="-122"/>
                <a:ea typeface="微软雅黑" pitchFamily="34" charset="-122"/>
                <a:sym typeface="Calibri" pitchFamily="34" charset="0"/>
              </a:rPr>
              <a:t>公民</a:t>
            </a:r>
            <a:r>
              <a:rPr lang="zh-CN" altLang="en-US" sz="2400" b="1" kern="0" dirty="0">
                <a:latin typeface="微软雅黑" pitchFamily="34" charset="-122"/>
                <a:ea typeface="微软雅黑" pitchFamily="34" charset="-122"/>
                <a:sym typeface="Calibri" pitchFamily="34" charset="0"/>
              </a:rPr>
              <a:t>，</a:t>
            </a:r>
            <a:r>
              <a:rPr lang="en-US" altLang="zh-CN" sz="2400" b="1" kern="0" dirty="0">
                <a:latin typeface="微软雅黑" pitchFamily="34" charset="-122"/>
                <a:ea typeface="微软雅黑" pitchFamily="34" charset="-122"/>
                <a:sym typeface="Calibri" pitchFamily="34" charset="0"/>
              </a:rPr>
              <a:t> …</a:t>
            </a:r>
            <a:r>
              <a:rPr lang="zh-CN" altLang="en-US" sz="2400" b="1" kern="0" dirty="0">
                <a:latin typeface="微软雅黑" pitchFamily="34" charset="-122"/>
                <a:ea typeface="微软雅黑" pitchFamily="34" charset="-122"/>
                <a:sym typeface="Calibri" pitchFamily="34" charset="0"/>
              </a:rPr>
              <a:t>主人公</a:t>
            </a:r>
            <a:r>
              <a:rPr lang="en-US" altLang="zh-CN" sz="2400" b="1" kern="0" dirty="0">
                <a:latin typeface="微软雅黑" pitchFamily="34" charset="-122"/>
                <a:ea typeface="微软雅黑" pitchFamily="34" charset="-122"/>
                <a:sym typeface="Calibri" pitchFamily="34" charset="0"/>
              </a:rPr>
              <a:t>… </a:t>
            </a:r>
            <a:r>
              <a:rPr lang="zh-CN" altLang="en-US" sz="2400" b="1" kern="0" dirty="0">
                <a:latin typeface="微软雅黑" pitchFamily="34" charset="-122"/>
                <a:ea typeface="微软雅黑" pitchFamily="34" charset="-122"/>
                <a:sym typeface="Calibri" pitchFamily="34" charset="0"/>
              </a:rPr>
              <a:t>；作为</a:t>
            </a:r>
            <a:r>
              <a:rPr lang="zh-CN" altLang="en-US" sz="2400" b="1" kern="0" dirty="0">
                <a:solidFill>
                  <a:schemeClr val="accent2"/>
                </a:solidFill>
                <a:latin typeface="微软雅黑" pitchFamily="34" charset="-122"/>
                <a:ea typeface="微软雅黑" pitchFamily="34" charset="-122"/>
                <a:sym typeface="Calibri" pitchFamily="34" charset="0"/>
              </a:rPr>
              <a:t>社会成员</a:t>
            </a:r>
            <a:r>
              <a:rPr lang="zh-CN" altLang="en-US" sz="2400" b="1" kern="0" dirty="0">
                <a:latin typeface="微软雅黑" pitchFamily="34" charset="-122"/>
                <a:ea typeface="微软雅黑" pitchFamily="34" charset="-122"/>
                <a:sym typeface="Calibri" pitchFamily="34" charset="0"/>
              </a:rPr>
              <a:t>，</a:t>
            </a:r>
            <a:r>
              <a:rPr lang="en-US" altLang="zh-CN" sz="2400" b="1" kern="0" dirty="0">
                <a:latin typeface="微软雅黑" pitchFamily="34" charset="-122"/>
                <a:ea typeface="微软雅黑" pitchFamily="34" charset="-122"/>
                <a:sym typeface="Calibri" pitchFamily="34" charset="0"/>
              </a:rPr>
              <a:t> …</a:t>
            </a:r>
            <a:r>
              <a:rPr lang="zh-CN" altLang="en-US" sz="2400" b="1" kern="0" dirty="0">
                <a:latin typeface="微软雅黑" pitchFamily="34" charset="-122"/>
                <a:ea typeface="微软雅黑" pitchFamily="34" charset="-122"/>
                <a:sym typeface="Calibri" pitchFamily="34" charset="0"/>
              </a:rPr>
              <a:t>行使建议监督权</a:t>
            </a:r>
          </a:p>
          <a:p>
            <a:pPr marL="342900" indent="-342900" rtl="1" eaLnBrk="0" hangingPunct="0">
              <a:lnSpc>
                <a:spcPct val="90000"/>
              </a:lnSpc>
              <a:spcBef>
                <a:spcPct val="20000"/>
              </a:spcBef>
              <a:buFontTx/>
              <a:buNone/>
              <a:defRPr/>
            </a:pPr>
            <a:r>
              <a:rPr lang="en-US" altLang="zh-CN" sz="2400" b="1" kern="0" dirty="0" smtClean="0">
                <a:solidFill>
                  <a:srgbClr val="FF0000"/>
                </a:solidFill>
                <a:latin typeface="微软雅黑" pitchFamily="34" charset="-122"/>
                <a:ea typeface="微软雅黑" pitchFamily="34" charset="-122"/>
                <a:sym typeface="Calibri" pitchFamily="34" charset="0"/>
              </a:rPr>
              <a:t>H </a:t>
            </a:r>
            <a:r>
              <a:rPr lang="zh-CN" altLang="en-US" sz="2400" b="1" kern="0" dirty="0" smtClean="0">
                <a:latin typeface="微软雅黑" pitchFamily="34" charset="-122"/>
                <a:ea typeface="微软雅黑" pitchFamily="34" charset="-122"/>
                <a:sym typeface="Calibri" pitchFamily="34" charset="0"/>
              </a:rPr>
              <a:t>我们</a:t>
            </a:r>
            <a:r>
              <a:rPr lang="zh-CN" altLang="en-US" sz="2400" b="1" kern="0" dirty="0">
                <a:latin typeface="微软雅黑" pitchFamily="34" charset="-122"/>
                <a:ea typeface="微软雅黑" pitchFamily="34" charset="-122"/>
                <a:sym typeface="Calibri" pitchFamily="34" charset="0"/>
              </a:rPr>
              <a:t>要向</a:t>
            </a:r>
            <a:r>
              <a:rPr lang="en-US" altLang="zh-CN" sz="2400" b="1" kern="0" dirty="0">
                <a:latin typeface="微软雅黑" pitchFamily="34" charset="-122"/>
                <a:ea typeface="微软雅黑" pitchFamily="34" charset="-122"/>
                <a:sym typeface="Calibri" pitchFamily="34" charset="0"/>
              </a:rPr>
              <a:t>…</a:t>
            </a:r>
            <a:r>
              <a:rPr lang="zh-CN" altLang="en-US" sz="2400" b="1" kern="0" dirty="0">
                <a:latin typeface="微软雅黑" pitchFamily="34" charset="-122"/>
                <a:ea typeface="微软雅黑" pitchFamily="34" charset="-122"/>
                <a:sym typeface="Calibri" pitchFamily="34" charset="0"/>
              </a:rPr>
              <a:t>学习，扮演好自己的角色，尽到自己的责任，为建设和谐美好的社会奉献一份力量。</a:t>
            </a:r>
          </a:p>
          <a:p>
            <a:pPr marL="342900" indent="-342900" eaLnBrk="0" hangingPunct="0">
              <a:lnSpc>
                <a:spcPct val="90000"/>
              </a:lnSpc>
              <a:spcBef>
                <a:spcPct val="20000"/>
              </a:spcBef>
              <a:buFontTx/>
              <a:buNone/>
              <a:defRPr/>
            </a:pPr>
            <a:r>
              <a:rPr lang="zh-CN" altLang="en-US" sz="2400" b="1" kern="0" dirty="0">
                <a:latin typeface="微软雅黑" pitchFamily="34" charset="-122"/>
                <a:ea typeface="微软雅黑" pitchFamily="34" charset="-122"/>
                <a:sym typeface="Calibri" pitchFamily="34" charset="0"/>
              </a:rPr>
              <a:t>         作为子女，我要</a:t>
            </a:r>
            <a:r>
              <a:rPr lang="en-US" altLang="zh-CN" sz="2400" b="1" kern="0" dirty="0">
                <a:latin typeface="微软雅黑" pitchFamily="34" charset="-122"/>
                <a:ea typeface="微软雅黑" pitchFamily="34" charset="-122"/>
                <a:sym typeface="Calibri" pitchFamily="34" charset="0"/>
              </a:rPr>
              <a:t>… </a:t>
            </a:r>
            <a:r>
              <a:rPr lang="zh-CN" altLang="en-US" sz="2400" b="1" kern="0" dirty="0">
                <a:latin typeface="微软雅黑" pitchFamily="34" charset="-122"/>
                <a:ea typeface="微软雅黑" pitchFamily="34" charset="-122"/>
                <a:sym typeface="Calibri" pitchFamily="34" charset="0"/>
              </a:rPr>
              <a:t>，孝敬父母；作为学生，我要</a:t>
            </a:r>
            <a:r>
              <a:rPr lang="en-US" altLang="zh-CN" sz="2400" b="1" kern="0" dirty="0">
                <a:latin typeface="微软雅黑" pitchFamily="34" charset="-122"/>
                <a:ea typeface="微软雅黑" pitchFamily="34" charset="-122"/>
                <a:sym typeface="Calibri" pitchFamily="34" charset="0"/>
              </a:rPr>
              <a:t>… </a:t>
            </a:r>
            <a:r>
              <a:rPr lang="zh-CN" altLang="en-US" sz="2400" b="1" kern="0" dirty="0">
                <a:latin typeface="微软雅黑" pitchFamily="34" charset="-122"/>
                <a:ea typeface="微软雅黑" pitchFamily="34" charset="-122"/>
                <a:sym typeface="Calibri" pitchFamily="34" charset="0"/>
              </a:rPr>
              <a:t>；作为朋友，我要</a:t>
            </a:r>
            <a:r>
              <a:rPr lang="en-US" altLang="zh-CN" sz="2400" b="1" kern="0" dirty="0">
                <a:latin typeface="微软雅黑" pitchFamily="34" charset="-122"/>
                <a:ea typeface="微软雅黑" pitchFamily="34" charset="-122"/>
                <a:sym typeface="Calibri" pitchFamily="34" charset="0"/>
              </a:rPr>
              <a:t>…</a:t>
            </a:r>
            <a:r>
              <a:rPr lang="zh-CN" altLang="en-US" sz="2400" b="1" kern="0" dirty="0">
                <a:latin typeface="微软雅黑" pitchFamily="34" charset="-122"/>
                <a:ea typeface="微软雅黑" pitchFamily="34" charset="-122"/>
                <a:sym typeface="Calibri" pitchFamily="34" charset="0"/>
              </a:rPr>
              <a:t> ；作为公民，我要</a:t>
            </a:r>
            <a:r>
              <a:rPr lang="en-US" altLang="zh-CN" sz="2400" b="1" kern="0" dirty="0">
                <a:latin typeface="微软雅黑" pitchFamily="34" charset="-122"/>
                <a:ea typeface="微软雅黑" pitchFamily="34" charset="-122"/>
                <a:sym typeface="Calibri" pitchFamily="34" charset="0"/>
              </a:rPr>
              <a:t>…</a:t>
            </a:r>
            <a:r>
              <a:rPr lang="zh-CN" altLang="en-US" sz="2400" b="1" kern="0" dirty="0">
                <a:latin typeface="微软雅黑" pitchFamily="34" charset="-122"/>
                <a:ea typeface="微软雅黑" pitchFamily="34" charset="-122"/>
                <a:sym typeface="Calibri" pitchFamily="34" charset="0"/>
              </a:rPr>
              <a:t> ；作为社会成员，我要</a:t>
            </a:r>
            <a:r>
              <a:rPr lang="en-US" altLang="zh-CN" sz="2400" b="1" kern="0" dirty="0">
                <a:latin typeface="微软雅黑" pitchFamily="34" charset="-122"/>
                <a:ea typeface="微软雅黑" pitchFamily="34" charset="-122"/>
                <a:sym typeface="Calibri" pitchFamily="34" charset="0"/>
              </a:rPr>
              <a:t>…</a:t>
            </a:r>
          </a:p>
          <a:p>
            <a:pPr marL="342900" indent="-342900" eaLnBrk="0" hangingPunct="0">
              <a:lnSpc>
                <a:spcPct val="90000"/>
              </a:lnSpc>
              <a:spcBef>
                <a:spcPct val="20000"/>
              </a:spcBef>
              <a:buFontTx/>
              <a:buNone/>
              <a:defRPr/>
            </a:pPr>
            <a:r>
              <a:rPr lang="en-US" altLang="zh-CN" sz="2400" b="1" kern="0" dirty="0" smtClean="0">
                <a:solidFill>
                  <a:srgbClr val="FF0000"/>
                </a:solidFill>
                <a:latin typeface="微软雅黑" pitchFamily="34" charset="-122"/>
                <a:ea typeface="微软雅黑" pitchFamily="34" charset="-122"/>
                <a:sym typeface="Calibri" pitchFamily="34" charset="0"/>
              </a:rPr>
              <a:t>Y </a:t>
            </a:r>
            <a:r>
              <a:rPr lang="zh-CN" altLang="en-US" sz="2400" b="1" kern="0" dirty="0" smtClean="0">
                <a:latin typeface="微软雅黑" pitchFamily="34" charset="-122"/>
                <a:ea typeface="微软雅黑" pitchFamily="34" charset="-122"/>
                <a:sym typeface="Calibri" pitchFamily="34" charset="0"/>
              </a:rPr>
              <a:t>只有</a:t>
            </a:r>
            <a:r>
              <a:rPr lang="zh-CN" altLang="en-US" sz="2400" b="1" kern="0" dirty="0">
                <a:latin typeface="微软雅黑" pitchFamily="34" charset="-122"/>
                <a:ea typeface="微软雅黑" pitchFamily="34" charset="-122"/>
                <a:sym typeface="Calibri" pitchFamily="34" charset="0"/>
              </a:rPr>
              <a:t>人人都认识到自己扮演的角色，尽到自己的责任，才能共同建设和谐美好的社会，共享幸福生活。</a:t>
            </a:r>
          </a:p>
          <a:p>
            <a:pPr marL="342900" indent="-342900" rtl="1" eaLnBrk="0" hangingPunct="0">
              <a:lnSpc>
                <a:spcPct val="90000"/>
              </a:lnSpc>
              <a:spcBef>
                <a:spcPct val="20000"/>
              </a:spcBef>
              <a:buFontTx/>
              <a:buNone/>
              <a:defRPr/>
            </a:pPr>
            <a:r>
              <a:rPr lang="zh-CN" altLang="en-US" sz="2400" b="1" kern="0" dirty="0">
                <a:solidFill>
                  <a:schemeClr val="accent2"/>
                </a:solidFill>
                <a:latin typeface="微软雅黑" pitchFamily="34" charset="-122"/>
                <a:ea typeface="微软雅黑" pitchFamily="34" charset="-122"/>
                <a:sym typeface="Calibri" pitchFamily="34" charset="0"/>
              </a:rPr>
              <a:t>　　如：刘丽认识到自己扮演的角色，尽到自己的责任，为建设和谐美好的社会奉献一份力量。</a:t>
            </a:r>
            <a:endParaRPr lang="en-US" altLang="zh-CN" sz="2400" b="1" kern="0" dirty="0">
              <a:solidFill>
                <a:schemeClr val="accent2"/>
              </a:solidFill>
              <a:latin typeface="微软雅黑" pitchFamily="34" charset="-122"/>
              <a:ea typeface="微软雅黑" pitchFamily="34" charset="-122"/>
              <a:sym typeface="Calibri" pitchFamily="34" charset="0"/>
            </a:endParaRPr>
          </a:p>
          <a:p>
            <a:pPr marL="342900" indent="-342900" eaLnBrk="0" hangingPunct="0">
              <a:lnSpc>
                <a:spcPct val="90000"/>
              </a:lnSpc>
              <a:spcBef>
                <a:spcPct val="20000"/>
              </a:spcBef>
              <a:buFontTx/>
              <a:buNone/>
              <a:defRPr/>
            </a:pPr>
            <a:endParaRPr lang="zh-CN" altLang="en-US" sz="2400" b="1" kern="0" dirty="0">
              <a:latin typeface="华文仿宋" pitchFamily="2" charset="-122"/>
              <a:ea typeface="华文仿宋" pitchFamily="2" charset="-122"/>
              <a:sym typeface="Calibri" pitchFamily="34" charset="0"/>
            </a:endParaRPr>
          </a:p>
          <a:p>
            <a:pPr marL="342900" indent="-342900" eaLnBrk="0" hangingPunct="0">
              <a:lnSpc>
                <a:spcPct val="90000"/>
              </a:lnSpc>
              <a:spcBef>
                <a:spcPct val="20000"/>
              </a:spcBef>
              <a:buFontTx/>
              <a:buNone/>
              <a:defRPr/>
            </a:pPr>
            <a:r>
              <a:rPr lang="zh-CN" altLang="en-US" sz="2400" b="1" kern="0" dirty="0">
                <a:latin typeface="+mn-lt"/>
                <a:ea typeface="+mn-ea"/>
                <a:sym typeface="Calibri" pitchFamily="34" charset="0"/>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blinds(horizontal)">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3" end="3"/>
                                            </p:txEl>
                                          </p:spTgt>
                                        </p:tgtEl>
                                        <p:attrNameLst>
                                          <p:attrName>style.visibility</p:attrName>
                                        </p:attrNameLst>
                                      </p:cBhvr>
                                      <p:to>
                                        <p:strVal val="visible"/>
                                      </p:to>
                                    </p:set>
                                    <p:animEffect transition="in" filter="blinds(horizontal)">
                                      <p:cBhvr>
                                        <p:cTn id="12" dur="500"/>
                                        <p:tgtEl>
                                          <p:spTgt spid="5">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animEffect transition="in" filter="blinds(horizontal)">
                                      <p:cBhvr>
                                        <p:cTn id="17"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212725" y="1927225"/>
            <a:ext cx="184150" cy="366713"/>
          </a:xfrm>
          <a:prstGeom prst="rect">
            <a:avLst/>
          </a:prstGeom>
          <a:noFill/>
          <a:ln w="9525">
            <a:noFill/>
            <a:miter lim="800000"/>
            <a:headEnd/>
            <a:tailEnd/>
          </a:ln>
        </p:spPr>
        <p:txBody>
          <a:bodyPr wrap="none">
            <a:spAutoFit/>
          </a:bodyPr>
          <a:lstStyle/>
          <a:p>
            <a:endParaRPr lang="zh-CN" altLang="zh-CN"/>
          </a:p>
        </p:txBody>
      </p:sp>
      <p:sp>
        <p:nvSpPr>
          <p:cNvPr id="5" name="Text Box 3"/>
          <p:cNvSpPr txBox="1">
            <a:spLocks noChangeArrowheads="1"/>
          </p:cNvSpPr>
          <p:nvPr/>
        </p:nvSpPr>
        <p:spPr bwMode="auto">
          <a:xfrm>
            <a:off x="285720" y="457200"/>
            <a:ext cx="8553480" cy="4770537"/>
          </a:xfrm>
          <a:prstGeom prst="rect">
            <a:avLst/>
          </a:prstGeom>
          <a:solidFill>
            <a:schemeClr val="bg1"/>
          </a:solidFill>
          <a:ln w="9525">
            <a:noFill/>
            <a:miter lim="800000"/>
            <a:headEnd/>
            <a:tailEnd/>
          </a:ln>
        </p:spPr>
        <p:txBody>
          <a:bodyPr wrap="square">
            <a:spAutoFit/>
          </a:bodyPr>
          <a:lstStyle/>
          <a:p>
            <a:pPr algn="ctr"/>
            <a:r>
              <a:rPr lang="en-US" altLang="zh-CN" sz="2800" b="1" dirty="0">
                <a:solidFill>
                  <a:srgbClr val="FF0000"/>
                </a:solidFill>
                <a:latin typeface="微软雅黑" pitchFamily="34" charset="-122"/>
                <a:ea typeface="微软雅黑" pitchFamily="34" charset="-122"/>
                <a:cs typeface="+mj-cs"/>
              </a:rPr>
              <a:t>“</a:t>
            </a:r>
            <a:r>
              <a:rPr lang="zh-CN" altLang="en-US" sz="2800" b="1" dirty="0">
                <a:solidFill>
                  <a:srgbClr val="FF0000"/>
                </a:solidFill>
                <a:latin typeface="微软雅黑" pitchFamily="34" charset="-122"/>
                <a:ea typeface="微软雅黑" pitchFamily="34" charset="-122"/>
                <a:cs typeface="+mj-cs"/>
              </a:rPr>
              <a:t>承担对自己的责任”的知识、角度</a:t>
            </a:r>
            <a:r>
              <a:rPr lang="en-US" altLang="zh-CN" sz="2800" b="1" dirty="0">
                <a:solidFill>
                  <a:srgbClr val="FF0000"/>
                </a:solidFill>
                <a:latin typeface="微软雅黑" pitchFamily="34" charset="-122"/>
                <a:ea typeface="微软雅黑" pitchFamily="34" charset="-122"/>
                <a:cs typeface="+mj-cs"/>
              </a:rPr>
              <a:t>P9—11             </a:t>
            </a:r>
          </a:p>
          <a:p>
            <a:endParaRPr lang="en-US" altLang="zh-CN" sz="2800" b="1" dirty="0">
              <a:solidFill>
                <a:srgbClr val="FF0000"/>
              </a:solidFill>
              <a:latin typeface="微软雅黑" pitchFamily="34" charset="-122"/>
              <a:ea typeface="微软雅黑" pitchFamily="34" charset="-122"/>
            </a:endParaRPr>
          </a:p>
          <a:p>
            <a:r>
              <a:rPr lang="en-US" altLang="zh-CN" sz="2400" b="1" dirty="0" smtClean="0">
                <a:solidFill>
                  <a:srgbClr val="FF0000"/>
                </a:solidFill>
                <a:latin typeface="微软雅黑" pitchFamily="34" charset="-122"/>
                <a:ea typeface="微软雅黑" pitchFamily="34" charset="-122"/>
              </a:rPr>
              <a:t>H</a:t>
            </a:r>
            <a:r>
              <a:rPr lang="zh-CN" altLang="en-US" sz="2400" b="1" dirty="0" smtClean="0">
                <a:solidFill>
                  <a:srgbClr val="FF0000"/>
                </a:solidFill>
                <a:latin typeface="微软雅黑" pitchFamily="34" charset="-122"/>
                <a:ea typeface="微软雅黑" pitchFamily="34" charset="-122"/>
              </a:rPr>
              <a:t>：怎样</a:t>
            </a:r>
            <a:r>
              <a:rPr lang="zh-CN" altLang="en-US" sz="2400" b="1" dirty="0">
                <a:solidFill>
                  <a:srgbClr val="FF0000"/>
                </a:solidFill>
                <a:latin typeface="微软雅黑" pitchFamily="34" charset="-122"/>
                <a:ea typeface="微软雅黑" pitchFamily="34" charset="-122"/>
              </a:rPr>
              <a:t>对自己负责、对自己负责的表现？</a:t>
            </a:r>
          </a:p>
          <a:p>
            <a:r>
              <a:rPr lang="zh-CN" altLang="en-US" sz="2400" b="1" dirty="0">
                <a:latin typeface="微软雅黑" pitchFamily="34" charset="-122"/>
                <a:ea typeface="微软雅黑" pitchFamily="34" charset="-122"/>
              </a:rPr>
              <a:t>①要对自己负责。要约定守时、终身信守诚实、自尊自信、自立自强；用合理合法的方法纠正自己的过失；</a:t>
            </a:r>
            <a:endParaRPr lang="en-US" altLang="zh-CN" sz="2400" b="1" dirty="0">
              <a:latin typeface="微软雅黑" pitchFamily="34" charset="-122"/>
              <a:ea typeface="微软雅黑" pitchFamily="34" charset="-122"/>
            </a:endParaRPr>
          </a:p>
          <a:p>
            <a:r>
              <a:rPr lang="zh-CN" altLang="zh-CN" sz="2400" b="1" dirty="0">
                <a:solidFill>
                  <a:srgbClr val="0070C0"/>
                </a:solidFill>
                <a:latin typeface="微软雅黑" pitchFamily="34" charset="-122"/>
                <a:ea typeface="微软雅黑" pitchFamily="34" charset="-122"/>
              </a:rPr>
              <a:t>②</a:t>
            </a:r>
            <a:r>
              <a:rPr lang="zh-CN" altLang="en-US" sz="2400" b="1" dirty="0">
                <a:solidFill>
                  <a:srgbClr val="0070C0"/>
                </a:solidFill>
                <a:latin typeface="微软雅黑" pitchFamily="34" charset="-122"/>
                <a:ea typeface="微软雅黑" pitchFamily="34" charset="-122"/>
              </a:rPr>
              <a:t>对他人负责、对社会负责。</a:t>
            </a:r>
            <a:endParaRPr lang="en-US" altLang="zh-CN" sz="2400" b="1" dirty="0">
              <a:solidFill>
                <a:srgbClr val="0070C0"/>
              </a:solidFill>
              <a:latin typeface="微软雅黑" pitchFamily="34" charset="-122"/>
              <a:ea typeface="微软雅黑" pitchFamily="34" charset="-122"/>
            </a:endParaRPr>
          </a:p>
          <a:p>
            <a:endParaRPr lang="zh-CN" altLang="en-US" sz="2400" b="1" dirty="0">
              <a:latin typeface="微软雅黑" pitchFamily="34" charset="-122"/>
              <a:ea typeface="微软雅黑" pitchFamily="34" charset="-122"/>
            </a:endParaRPr>
          </a:p>
          <a:p>
            <a:r>
              <a:rPr lang="en-US" altLang="zh-CN" sz="2400" b="1" dirty="0" smtClean="0">
                <a:solidFill>
                  <a:srgbClr val="FF0000"/>
                </a:solidFill>
                <a:latin typeface="微软雅黑" pitchFamily="34" charset="-122"/>
                <a:ea typeface="微软雅黑" pitchFamily="34" charset="-122"/>
              </a:rPr>
              <a:t>Y</a:t>
            </a:r>
            <a:r>
              <a:rPr lang="zh-CN" altLang="en-US" sz="2400" b="1" dirty="0" smtClean="0">
                <a:solidFill>
                  <a:srgbClr val="FF0000"/>
                </a:solidFill>
                <a:latin typeface="微软雅黑" pitchFamily="34" charset="-122"/>
                <a:ea typeface="微软雅黑" pitchFamily="34" charset="-122"/>
              </a:rPr>
              <a:t>：对</a:t>
            </a:r>
            <a:r>
              <a:rPr lang="zh-CN" altLang="en-US" sz="2400" b="1" dirty="0">
                <a:solidFill>
                  <a:srgbClr val="FF0000"/>
                </a:solidFill>
                <a:latin typeface="微软雅黑" pitchFamily="34" charset="-122"/>
                <a:ea typeface="微软雅黑" pitchFamily="34" charset="-122"/>
              </a:rPr>
              <a:t>自己负责的意义</a:t>
            </a:r>
            <a:r>
              <a:rPr lang="zh-CN" altLang="en-US" sz="2400" b="1" dirty="0">
                <a:solidFill>
                  <a:srgbClr val="D60093"/>
                </a:solidFill>
                <a:latin typeface="微软雅黑" pitchFamily="34" charset="-122"/>
                <a:ea typeface="微软雅黑" pitchFamily="34" charset="-122"/>
              </a:rPr>
              <a:t>？</a:t>
            </a:r>
          </a:p>
          <a:p>
            <a:r>
              <a:rPr lang="en-US" altLang="zh-CN" sz="2400" b="1" dirty="0">
                <a:latin typeface="微软雅黑" pitchFamily="34" charset="-122"/>
                <a:ea typeface="微软雅黑" pitchFamily="34" charset="-122"/>
              </a:rPr>
              <a:t>①</a:t>
            </a:r>
            <a:r>
              <a:rPr lang="zh-CN" altLang="en-US" sz="2400" b="1" dirty="0">
                <a:latin typeface="微软雅黑" pitchFamily="34" charset="-122"/>
                <a:ea typeface="微软雅黑" pitchFamily="34" charset="-122"/>
              </a:rPr>
              <a:t>只有对自己负责的人</a:t>
            </a:r>
            <a:r>
              <a:rPr lang="en-US" altLang="zh-CN" sz="2400" b="1" u="sng" dirty="0">
                <a:latin typeface="微软雅黑" pitchFamily="34" charset="-122"/>
                <a:ea typeface="微软雅黑" pitchFamily="34" charset="-122"/>
              </a:rPr>
              <a:t>,</a:t>
            </a:r>
            <a:r>
              <a:rPr lang="zh-CN" altLang="en-US" sz="2400" b="1" dirty="0">
                <a:latin typeface="微软雅黑" pitchFamily="34" charset="-122"/>
                <a:ea typeface="微软雅黑" pitchFamily="34" charset="-122"/>
              </a:rPr>
              <a:t>才能享有真正的自尊，才有资格、信心、能力承担起对他人、社会的责任。 </a:t>
            </a:r>
            <a:endParaRPr lang="en-US" altLang="zh-CN" sz="2400" b="1" dirty="0">
              <a:latin typeface="微软雅黑" pitchFamily="34" charset="-122"/>
              <a:ea typeface="微软雅黑" pitchFamily="34" charset="-122"/>
            </a:endParaRPr>
          </a:p>
          <a:p>
            <a:r>
              <a:rPr lang="en-US" altLang="zh-CN" sz="2400" b="1" dirty="0">
                <a:latin typeface="微软雅黑" pitchFamily="34" charset="-122"/>
                <a:ea typeface="微软雅黑" pitchFamily="34" charset="-122"/>
              </a:rPr>
              <a:t> </a:t>
            </a:r>
            <a:r>
              <a:rPr lang="zh-CN" altLang="en-US" sz="2400" b="1" dirty="0">
                <a:solidFill>
                  <a:srgbClr val="0070C0"/>
                </a:solidFill>
                <a:latin typeface="微软雅黑" pitchFamily="34" charset="-122"/>
                <a:ea typeface="微软雅黑" pitchFamily="34" charset="-122"/>
              </a:rPr>
              <a:t>②对自己负责就是对他人、对社会负责。</a:t>
            </a:r>
            <a:r>
              <a:rPr lang="zh-CN" altLang="en-US" sz="2400" b="1" dirty="0">
                <a:latin typeface="微软雅黑" pitchFamily="34" charset="-122"/>
                <a:ea typeface="微软雅黑" pitchFamily="34" charset="-122"/>
              </a:rPr>
              <a:t> </a:t>
            </a:r>
          </a:p>
          <a:p>
            <a:r>
              <a:rPr lang="zh-CN" altLang="en-US" sz="3200" b="1" dirty="0">
                <a:solidFill>
                  <a:srgbClr val="000099"/>
                </a:solidFill>
                <a:latin typeface="华文仿宋" pitchFamily="2" charset="-122"/>
                <a:ea typeface="华文仿宋" pitchFamily="2" charset="-122"/>
              </a:rPr>
              <a:t>            </a:t>
            </a:r>
            <a:endParaRPr lang="zh-CN" altLang="en-US" sz="3200" b="1" dirty="0">
              <a:latin typeface="华文仿宋" pitchFamily="2" charset="-122"/>
              <a:ea typeface="华文仿宋"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animEffect transition="in" filter="blinds(horizontal)">
                                      <p:cBhvr>
                                        <p:cTn id="7" dur="500"/>
                                        <p:tgtEl>
                                          <p:spTgt spid="5">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8" end="8"/>
                                            </p:txEl>
                                          </p:spTgt>
                                        </p:tgtEl>
                                        <p:attrNameLst>
                                          <p:attrName>style.visibility</p:attrName>
                                        </p:attrNameLst>
                                      </p:cBhvr>
                                      <p:to>
                                        <p:strVal val="visible"/>
                                      </p:to>
                                    </p:set>
                                    <p:animEffect transition="in" filter="blinds(horizontal)">
                                      <p:cBhvr>
                                        <p:cTn id="1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533400" y="3276600"/>
            <a:ext cx="8077200" cy="579438"/>
          </a:xfrm>
          <a:prstGeom prst="rect">
            <a:avLst/>
          </a:prstGeom>
          <a:noFill/>
          <a:ln w="9525">
            <a:noFill/>
            <a:miter lim="800000"/>
            <a:headEnd/>
            <a:tailEnd/>
          </a:ln>
        </p:spPr>
        <p:txBody>
          <a:bodyPr>
            <a:spAutoFit/>
          </a:bodyPr>
          <a:lstStyle/>
          <a:p>
            <a:pPr>
              <a:spcBef>
                <a:spcPct val="50000"/>
              </a:spcBef>
            </a:pPr>
            <a:r>
              <a:rPr kumimoji="1" lang="zh-CN" altLang="en-US" sz="3200" b="1">
                <a:solidFill>
                  <a:srgbClr val="0000CC"/>
                </a:solidFill>
                <a:latin typeface="Times New Roman" pitchFamily="18" charset="0"/>
                <a:ea typeface="黑体" pitchFamily="49" charset="-122"/>
              </a:rPr>
              <a:t>　　</a:t>
            </a:r>
            <a:endParaRPr kumimoji="1" lang="zh-CN" altLang="en-US" sz="3600" b="1">
              <a:solidFill>
                <a:schemeClr val="accent1"/>
              </a:solidFill>
              <a:latin typeface="Times New Roman" pitchFamily="18" charset="0"/>
              <a:ea typeface="黑体" pitchFamily="49" charset="-122"/>
            </a:endParaRPr>
          </a:p>
        </p:txBody>
      </p:sp>
      <p:sp>
        <p:nvSpPr>
          <p:cNvPr id="5" name="Text Box 3"/>
          <p:cNvSpPr txBox="1">
            <a:spLocks noChangeArrowheads="1"/>
          </p:cNvSpPr>
          <p:nvPr/>
        </p:nvSpPr>
        <p:spPr bwMode="auto">
          <a:xfrm>
            <a:off x="285720" y="142852"/>
            <a:ext cx="8501122" cy="6389441"/>
          </a:xfrm>
          <a:prstGeom prst="rect">
            <a:avLst/>
          </a:prstGeom>
          <a:noFill/>
          <a:ln w="9525">
            <a:noFill/>
            <a:miter lim="800000"/>
            <a:headEnd/>
            <a:tailEnd/>
          </a:ln>
        </p:spPr>
        <p:txBody>
          <a:bodyPr wrap="square">
            <a:spAutoFit/>
          </a:bodyPr>
          <a:lstStyle/>
          <a:p>
            <a:pPr algn="ctr">
              <a:lnSpc>
                <a:spcPct val="120000"/>
              </a:lnSpc>
              <a:spcBef>
                <a:spcPct val="20000"/>
              </a:spcBef>
            </a:pPr>
            <a:r>
              <a:rPr kumimoji="1" lang="zh-CN" altLang="en-US" sz="2400" b="1" dirty="0">
                <a:solidFill>
                  <a:srgbClr val="FF0000"/>
                </a:solidFill>
                <a:latin typeface="微软雅黑" pitchFamily="34" charset="-122"/>
                <a:ea typeface="微软雅黑" pitchFamily="34" charset="-122"/>
              </a:rPr>
              <a:t>运用“承担责任代价与回报”的知识 、</a:t>
            </a:r>
            <a:r>
              <a:rPr kumimoji="1" lang="zh-CN" altLang="en-US" sz="2400" b="1" dirty="0" smtClean="0">
                <a:solidFill>
                  <a:srgbClr val="FF0000"/>
                </a:solidFill>
                <a:latin typeface="微软雅黑" pitchFamily="34" charset="-122"/>
                <a:ea typeface="微软雅黑" pitchFamily="34" charset="-122"/>
              </a:rPr>
              <a:t>角度</a:t>
            </a:r>
            <a:r>
              <a:rPr kumimoji="1" lang="en-US" altLang="zh-CN" sz="2400" b="1" dirty="0" smtClean="0">
                <a:solidFill>
                  <a:srgbClr val="FF0000"/>
                </a:solidFill>
                <a:latin typeface="微软雅黑" pitchFamily="34" charset="-122"/>
                <a:ea typeface="微软雅黑" pitchFamily="34" charset="-122"/>
              </a:rPr>
              <a:t>P14-16</a:t>
            </a:r>
          </a:p>
          <a:p>
            <a:pPr>
              <a:lnSpc>
                <a:spcPct val="120000"/>
              </a:lnSpc>
              <a:spcBef>
                <a:spcPct val="20000"/>
              </a:spcBef>
            </a:pPr>
            <a:r>
              <a:rPr kumimoji="1" lang="en-US" altLang="zh-CN" sz="2400" b="1" dirty="0" smtClean="0">
                <a:solidFill>
                  <a:srgbClr val="FF0000"/>
                </a:solidFill>
                <a:latin typeface="微软雅黑" pitchFamily="34" charset="-122"/>
                <a:ea typeface="微软雅黑" pitchFamily="34" charset="-122"/>
              </a:rPr>
              <a:t>P</a:t>
            </a:r>
            <a:r>
              <a:rPr kumimoji="1" lang="zh-CN" altLang="en-US" sz="2400" b="1" dirty="0" smtClean="0">
                <a:solidFill>
                  <a:srgbClr val="FF0000"/>
                </a:solidFill>
                <a:latin typeface="微软雅黑" pitchFamily="34" charset="-122"/>
                <a:ea typeface="微软雅黑" pitchFamily="34" charset="-122"/>
              </a:rPr>
              <a:t>（定性）</a:t>
            </a:r>
            <a:r>
              <a:rPr lang="zh-CN" altLang="en-US" sz="2200" b="1" dirty="0" smtClean="0">
                <a:latin typeface="微软雅黑" pitchFamily="34" charset="-122"/>
                <a:ea typeface="微软雅黑" pitchFamily="34" charset="-122"/>
              </a:rPr>
              <a:t>（材料中的人物）履行社会责任，不计较代价与回报，</a:t>
            </a:r>
            <a:r>
              <a:rPr lang="zh-CN" altLang="en-US" sz="2200" b="1" dirty="0" smtClean="0">
                <a:solidFill>
                  <a:srgbClr val="0070C0"/>
                </a:solidFill>
                <a:latin typeface="微软雅黑" pitchFamily="34" charset="-122"/>
                <a:ea typeface="微软雅黑" pitchFamily="34" charset="-122"/>
              </a:rPr>
              <a:t>这种奉献精神，是社会责任感的集中体现。</a:t>
            </a:r>
            <a:endParaRPr lang="en-US" altLang="zh-CN" sz="2200" b="1" dirty="0">
              <a:solidFill>
                <a:srgbClr val="0070C0"/>
              </a:solidFill>
              <a:latin typeface="微软雅黑" pitchFamily="34" charset="-122"/>
              <a:ea typeface="微软雅黑" pitchFamily="34" charset="-122"/>
            </a:endParaRPr>
          </a:p>
          <a:p>
            <a:pPr>
              <a:lnSpc>
                <a:spcPct val="120000"/>
              </a:lnSpc>
            </a:pPr>
            <a:r>
              <a:rPr lang="en-US" altLang="zh-CN" sz="2200" b="1" dirty="0" smtClean="0">
                <a:solidFill>
                  <a:srgbClr val="FF0000"/>
                </a:solidFill>
                <a:latin typeface="微软雅黑" pitchFamily="34" charset="-122"/>
                <a:ea typeface="微软雅黑" pitchFamily="34" charset="-122"/>
              </a:rPr>
              <a:t>W</a:t>
            </a:r>
            <a:r>
              <a:rPr kumimoji="1" lang="zh-CN" altLang="en-US" sz="2200" b="1" dirty="0" smtClean="0">
                <a:solidFill>
                  <a:srgbClr val="0000FF"/>
                </a:solidFill>
                <a:latin typeface="微软雅黑" pitchFamily="34" charset="-122"/>
                <a:ea typeface="微软雅黑" pitchFamily="34" charset="-122"/>
              </a:rPr>
              <a:t>： </a:t>
            </a:r>
            <a:r>
              <a:rPr kumimoji="1" lang="zh-CN" altLang="en-US" sz="2200" b="1" dirty="0">
                <a:solidFill>
                  <a:srgbClr val="0000FF"/>
                </a:solidFill>
                <a:latin typeface="微软雅黑" pitchFamily="34" charset="-122"/>
                <a:ea typeface="微软雅黑" pitchFamily="34" charset="-122"/>
              </a:rPr>
              <a:t>承担责任伴随着代价与回报</a:t>
            </a:r>
            <a:r>
              <a:rPr kumimoji="1" lang="zh-CN" altLang="en-US" sz="2200" b="1" dirty="0" smtClean="0">
                <a:solidFill>
                  <a:srgbClr val="0000FF"/>
                </a:solidFill>
                <a:latin typeface="微软雅黑" pitchFamily="34" charset="-122"/>
                <a:ea typeface="微软雅黑" pitchFamily="34" charset="-122"/>
              </a:rPr>
              <a:t>。</a:t>
            </a:r>
            <a:r>
              <a:rPr lang="zh-CN" altLang="en-US" sz="2200" b="1" dirty="0" smtClean="0">
                <a:solidFill>
                  <a:srgbClr val="FF0000"/>
                </a:solidFill>
                <a:latin typeface="微软雅黑" pitchFamily="34" charset="-122"/>
                <a:ea typeface="微软雅黑" pitchFamily="34" charset="-122"/>
              </a:rPr>
              <a:t>（角度知识）</a:t>
            </a:r>
            <a:r>
              <a:rPr lang="en-US" altLang="zh-CN" sz="2200" b="1" dirty="0" smtClean="0">
                <a:solidFill>
                  <a:srgbClr val="FF0000"/>
                </a:solidFill>
                <a:latin typeface="微软雅黑" pitchFamily="34" charset="-122"/>
                <a:ea typeface="微软雅黑" pitchFamily="34" charset="-122"/>
              </a:rPr>
              <a:t>+</a:t>
            </a:r>
            <a:r>
              <a:rPr lang="zh-CN" altLang="en-US" sz="2200" b="1" dirty="0" smtClean="0">
                <a:latin typeface="微软雅黑" pitchFamily="34" charset="-122"/>
                <a:ea typeface="微软雅黑" pitchFamily="34" charset="-122"/>
              </a:rPr>
              <a:t>结合材料具体分析付出的代价与回报。</a:t>
            </a:r>
            <a:endParaRPr lang="en-US" altLang="zh-CN" sz="2200" b="1" dirty="0">
              <a:latin typeface="微软雅黑" pitchFamily="34" charset="-122"/>
              <a:ea typeface="微软雅黑" pitchFamily="34" charset="-122"/>
            </a:endParaRPr>
          </a:p>
          <a:p>
            <a:pPr>
              <a:lnSpc>
                <a:spcPct val="120000"/>
              </a:lnSpc>
            </a:pPr>
            <a:r>
              <a:rPr lang="en-US" altLang="zh-CN" sz="2200" b="1" dirty="0">
                <a:solidFill>
                  <a:srgbClr val="FF0000"/>
                </a:solidFill>
                <a:latin typeface="微软雅黑" pitchFamily="34" charset="-122"/>
                <a:ea typeface="微软雅黑" pitchFamily="34" charset="-122"/>
              </a:rPr>
              <a:t>H1</a:t>
            </a:r>
            <a:r>
              <a:rPr lang="zh-CN" altLang="en-US" sz="2200" b="1" dirty="0" smtClean="0">
                <a:solidFill>
                  <a:srgbClr val="FF0000"/>
                </a:solidFill>
                <a:latin typeface="微软雅黑" pitchFamily="34" charset="-122"/>
                <a:ea typeface="微软雅黑" pitchFamily="34" charset="-122"/>
              </a:rPr>
              <a:t>：</a:t>
            </a:r>
            <a:r>
              <a:rPr kumimoji="1" lang="zh-CN" altLang="en-US" sz="2200" b="1" dirty="0" smtClean="0">
                <a:latin typeface="微软雅黑" pitchFamily="34" charset="-122"/>
                <a:ea typeface="微软雅黑" pitchFamily="34" charset="-122"/>
              </a:rPr>
              <a:t>要</a:t>
            </a:r>
            <a:r>
              <a:rPr kumimoji="1" lang="zh-CN" altLang="en-US" sz="2200" b="1" dirty="0">
                <a:latin typeface="微软雅黑" pitchFamily="34" charset="-122"/>
                <a:ea typeface="微软雅黑" pitchFamily="34" charset="-122"/>
              </a:rPr>
              <a:t>凭借勇气和信念、经验和智慧，对承担责任的代价和回报进行正确的评估，作出最合理的选择</a:t>
            </a:r>
            <a:r>
              <a:rPr kumimoji="1" lang="zh-CN" altLang="en-US" sz="2200" b="1" dirty="0">
                <a:solidFill>
                  <a:srgbClr val="0000FF"/>
                </a:solidFill>
                <a:latin typeface="微软雅黑" pitchFamily="34" charset="-122"/>
                <a:ea typeface="微软雅黑" pitchFamily="34" charset="-122"/>
              </a:rPr>
              <a:t>，义务反顾地担负起应负的责任</a:t>
            </a:r>
            <a:r>
              <a:rPr kumimoji="1" lang="zh-CN" altLang="en-US" sz="2200" b="1" dirty="0" smtClean="0">
                <a:solidFill>
                  <a:srgbClr val="0000FF"/>
                </a:solidFill>
                <a:latin typeface="微软雅黑" pitchFamily="34" charset="-122"/>
                <a:ea typeface="微软雅黑" pitchFamily="34" charset="-122"/>
              </a:rPr>
              <a:t>。</a:t>
            </a:r>
            <a:r>
              <a:rPr kumimoji="1" lang="zh-CN" altLang="en-US" sz="2200" b="1" dirty="0" smtClean="0">
                <a:latin typeface="微软雅黑" pitchFamily="34" charset="-122"/>
                <a:ea typeface="微软雅黑" pitchFamily="34" charset="-122"/>
              </a:rPr>
              <a:t>我们</a:t>
            </a:r>
            <a:r>
              <a:rPr kumimoji="1" lang="zh-CN" altLang="en-US" sz="2200" b="1" dirty="0">
                <a:latin typeface="微软雅黑" pitchFamily="34" charset="-122"/>
                <a:ea typeface="微软雅黑" pitchFamily="34" charset="-122"/>
              </a:rPr>
              <a:t>要承担责任，不言代价与回报，具有奉献精神。</a:t>
            </a:r>
          </a:p>
          <a:p>
            <a:r>
              <a:rPr kumimoji="1" lang="en-US" altLang="zh-CN" sz="2400" b="1" dirty="0">
                <a:solidFill>
                  <a:srgbClr val="FF0000"/>
                </a:solidFill>
                <a:latin typeface="微软雅黑" pitchFamily="34" charset="-122"/>
                <a:ea typeface="微软雅黑" pitchFamily="34" charset="-122"/>
              </a:rPr>
              <a:t>H2</a:t>
            </a:r>
            <a:r>
              <a:rPr kumimoji="1" lang="zh-CN" altLang="en-US" sz="2200" b="1" dirty="0" smtClean="0">
                <a:solidFill>
                  <a:srgbClr val="FF0000"/>
                </a:solidFill>
                <a:latin typeface="微软雅黑" pitchFamily="34" charset="-122"/>
                <a:ea typeface="微软雅黑" pitchFamily="34" charset="-122"/>
              </a:rPr>
              <a:t>：</a:t>
            </a:r>
            <a:r>
              <a:rPr kumimoji="1" lang="zh-CN" altLang="en-US" sz="2200" b="1" dirty="0" smtClean="0">
                <a:latin typeface="微软雅黑" pitchFamily="34" charset="-122"/>
                <a:ea typeface="微软雅黑" pitchFamily="34" charset="-122"/>
              </a:rPr>
              <a:t>主动</a:t>
            </a:r>
            <a:r>
              <a:rPr kumimoji="1" lang="zh-CN" altLang="en-US" sz="2200" b="1" dirty="0">
                <a:latin typeface="微软雅黑" pitchFamily="34" charset="-122"/>
                <a:ea typeface="微软雅黑" pitchFamily="34" charset="-122"/>
              </a:rPr>
              <a:t>承担不可推卸的责任，全身心地投入，把事情做得出色。</a:t>
            </a:r>
            <a:endParaRPr lang="zh-CN" altLang="en-US" sz="2200" b="1" dirty="0">
              <a:latin typeface="微软雅黑" pitchFamily="34" charset="-122"/>
              <a:ea typeface="微软雅黑" pitchFamily="34" charset="-122"/>
            </a:endParaRPr>
          </a:p>
          <a:p>
            <a:pPr>
              <a:lnSpc>
                <a:spcPct val="120000"/>
              </a:lnSpc>
            </a:pPr>
            <a:r>
              <a:rPr kumimoji="1" lang="en-US" altLang="zh-CN" sz="2400" b="1" dirty="0">
                <a:solidFill>
                  <a:srgbClr val="FF0000"/>
                </a:solidFill>
                <a:latin typeface="微软雅黑" pitchFamily="34" charset="-122"/>
                <a:ea typeface="微软雅黑" pitchFamily="34" charset="-122"/>
              </a:rPr>
              <a:t>Y:</a:t>
            </a:r>
            <a:r>
              <a:rPr kumimoji="1" lang="en-US" altLang="zh-CN" sz="2200" b="1" dirty="0">
                <a:solidFill>
                  <a:srgbClr val="FF0000"/>
                </a:solidFill>
                <a:latin typeface="微软雅黑" pitchFamily="34" charset="-122"/>
                <a:ea typeface="微软雅黑" pitchFamily="34" charset="-122"/>
              </a:rPr>
              <a:t> </a:t>
            </a:r>
            <a:r>
              <a:rPr kumimoji="1" lang="zh-CN" altLang="en-US" sz="2200" b="1" dirty="0">
                <a:solidFill>
                  <a:srgbClr val="FF0000"/>
                </a:solidFill>
                <a:latin typeface="微软雅黑" pitchFamily="34" charset="-122"/>
                <a:ea typeface="微软雅黑" pitchFamily="34" charset="-122"/>
              </a:rPr>
              <a:t>对公民自身</a:t>
            </a:r>
            <a:r>
              <a:rPr lang="en-US" altLang="zh-CN" sz="2200" b="1" dirty="0">
                <a:latin typeface="微软雅黑" pitchFamily="34" charset="-122"/>
                <a:ea typeface="微软雅黑" pitchFamily="34" charset="-122"/>
              </a:rPr>
              <a:t>①</a:t>
            </a:r>
            <a:r>
              <a:rPr lang="zh-CN" altLang="en-US" sz="2200" b="1" dirty="0">
                <a:latin typeface="微软雅黑" pitchFamily="34" charset="-122"/>
                <a:ea typeface="微软雅黑" pitchFamily="34" charset="-122"/>
              </a:rPr>
              <a:t>是自尊自信的表现，是自立自强的选择，是走向成熟的标志</a:t>
            </a:r>
            <a:endParaRPr lang="en-US" altLang="zh-CN" sz="2200" b="1" dirty="0">
              <a:latin typeface="微软雅黑" pitchFamily="34" charset="-122"/>
              <a:ea typeface="微软雅黑" pitchFamily="34" charset="-122"/>
            </a:endParaRPr>
          </a:p>
          <a:p>
            <a:pPr>
              <a:lnSpc>
                <a:spcPct val="120000"/>
              </a:lnSpc>
            </a:pPr>
            <a:r>
              <a:rPr kumimoji="1" lang="zh-CN" altLang="en-US" sz="2200" b="1" dirty="0">
                <a:solidFill>
                  <a:srgbClr val="FF0000"/>
                </a:solidFill>
                <a:latin typeface="微软雅黑" pitchFamily="34" charset="-122"/>
                <a:ea typeface="微软雅黑" pitchFamily="34" charset="-122"/>
              </a:rPr>
              <a:t>对国家社会</a:t>
            </a:r>
            <a:r>
              <a:rPr lang="zh-CN" altLang="en-US" sz="2200" b="1" dirty="0">
                <a:latin typeface="微软雅黑" pitchFamily="34" charset="-122"/>
                <a:ea typeface="微软雅黑" pitchFamily="34" charset="-122"/>
              </a:rPr>
              <a:t>②他们不言代价与回报地履行责任，我们的生活才更加安全、更加多彩，更加温暖，更加充满希望</a:t>
            </a:r>
            <a:r>
              <a:rPr lang="zh-CN" altLang="en-US" sz="2200" b="1" dirty="0" smtClean="0">
                <a:latin typeface="微软雅黑" pitchFamily="34" charset="-122"/>
                <a:ea typeface="微软雅黑" pitchFamily="34" charset="-122"/>
              </a:rPr>
              <a:t>。</a:t>
            </a:r>
            <a:endParaRPr lang="en-US" altLang="zh-CN" sz="2200" b="1" dirty="0" smtClean="0">
              <a:latin typeface="微软雅黑" pitchFamily="34" charset="-122"/>
              <a:ea typeface="微软雅黑" pitchFamily="34" charset="-122"/>
            </a:endParaRPr>
          </a:p>
          <a:p>
            <a:pPr>
              <a:lnSpc>
                <a:spcPct val="120000"/>
              </a:lnSpc>
            </a:pPr>
            <a:endParaRPr lang="zh-CN" altLang="en-US" sz="2300" b="1" dirty="0">
              <a:latin typeface="微软雅黑" pitchFamily="34" charset="-122"/>
              <a:ea typeface="微软雅黑" pitchFamily="34" charset="-122"/>
            </a:endParaRPr>
          </a:p>
          <a:p>
            <a:pPr>
              <a:lnSpc>
                <a:spcPct val="120000"/>
              </a:lnSpc>
            </a:pPr>
            <a:endParaRPr kumimoji="1" lang="en-US" altLang="zh-CN" sz="2400" b="1" dirty="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8"/>
          <p:cNvSpPr txBox="1">
            <a:spLocks noChangeArrowheads="1"/>
          </p:cNvSpPr>
          <p:nvPr/>
        </p:nvSpPr>
        <p:spPr bwMode="auto">
          <a:xfrm>
            <a:off x="357158" y="928670"/>
            <a:ext cx="8786843" cy="461665"/>
          </a:xfrm>
          <a:prstGeom prst="rect">
            <a:avLst/>
          </a:prstGeom>
          <a:noFill/>
          <a:ln w="9525">
            <a:noFill/>
            <a:miter lim="800000"/>
            <a:headEnd/>
            <a:tailEnd/>
          </a:ln>
        </p:spPr>
        <p:txBody>
          <a:bodyPr wrap="square">
            <a:spAutoFit/>
          </a:bodyPr>
          <a:lstStyle/>
          <a:p>
            <a:pPr>
              <a:spcBef>
                <a:spcPct val="50000"/>
              </a:spcBef>
            </a:pPr>
            <a:r>
              <a:rPr kumimoji="1" lang="en-US" altLang="zh-CN" sz="2400" b="1" dirty="0" smtClean="0">
                <a:solidFill>
                  <a:srgbClr val="FF0000"/>
                </a:solidFill>
                <a:latin typeface="微软雅黑" pitchFamily="34" charset="-122"/>
                <a:ea typeface="微软雅黑" pitchFamily="34" charset="-122"/>
              </a:rPr>
              <a:t>W</a:t>
            </a:r>
            <a:r>
              <a:rPr kumimoji="1" lang="zh-CN" altLang="en-US" sz="2400" b="1" dirty="0" smtClean="0">
                <a:solidFill>
                  <a:srgbClr val="FF0000"/>
                </a:solidFill>
                <a:latin typeface="微软雅黑" pitchFamily="34" charset="-122"/>
                <a:ea typeface="微软雅黑" pitchFamily="34" charset="-122"/>
              </a:rPr>
              <a:t>：</a:t>
            </a:r>
            <a:r>
              <a:rPr kumimoji="1" lang="en-US" altLang="zh-CN" sz="2400" b="1" dirty="0" smtClean="0">
                <a:solidFill>
                  <a:srgbClr val="FF0000"/>
                </a:solidFill>
                <a:latin typeface="微软雅黑" pitchFamily="34" charset="-122"/>
                <a:ea typeface="微软雅黑" pitchFamily="34" charset="-122"/>
              </a:rPr>
              <a:t>a</a:t>
            </a:r>
            <a:r>
              <a:rPr kumimoji="1" lang="zh-CN" altLang="en-US" sz="2400" b="1" dirty="0" smtClean="0">
                <a:latin typeface="微软雅黑" pitchFamily="34" charset="-122"/>
                <a:ea typeface="微软雅黑" pitchFamily="34" charset="-122"/>
              </a:rPr>
              <a:t>集体利益</a:t>
            </a:r>
            <a:r>
              <a:rPr kumimoji="1" lang="zh-CN" altLang="en-US" sz="2400" b="1" dirty="0">
                <a:latin typeface="微软雅黑" pitchFamily="34" charset="-122"/>
                <a:ea typeface="微软雅黑" pitchFamily="34" charset="-122"/>
              </a:rPr>
              <a:t>与个人利益是相互依存的。</a:t>
            </a:r>
            <a:r>
              <a:rPr kumimoji="1" lang="en-US" altLang="zh-CN" sz="2400" b="1" dirty="0">
                <a:latin typeface="微软雅黑" pitchFamily="34" charset="-122"/>
                <a:ea typeface="微软雅黑" pitchFamily="34" charset="-122"/>
              </a:rPr>
              <a:t>p20</a:t>
            </a:r>
            <a:endParaRPr kumimoji="1" lang="zh-CN" altLang="en-US" sz="2400" b="1" dirty="0">
              <a:latin typeface="微软雅黑" pitchFamily="34" charset="-122"/>
              <a:ea typeface="微软雅黑" pitchFamily="34" charset="-122"/>
            </a:endParaRPr>
          </a:p>
        </p:txBody>
      </p:sp>
      <p:sp>
        <p:nvSpPr>
          <p:cNvPr id="8" name="Text Box 10"/>
          <p:cNvSpPr txBox="1">
            <a:spLocks noChangeArrowheads="1"/>
          </p:cNvSpPr>
          <p:nvPr/>
        </p:nvSpPr>
        <p:spPr bwMode="auto">
          <a:xfrm>
            <a:off x="357158" y="1428736"/>
            <a:ext cx="8615423" cy="830997"/>
          </a:xfrm>
          <a:prstGeom prst="rect">
            <a:avLst/>
          </a:prstGeom>
          <a:noFill/>
          <a:ln w="9525">
            <a:noFill/>
            <a:miter lim="800000"/>
            <a:headEnd/>
            <a:tailEnd/>
          </a:ln>
        </p:spPr>
        <p:txBody>
          <a:bodyPr wrap="square">
            <a:spAutoFit/>
          </a:bodyPr>
          <a:lstStyle/>
          <a:p>
            <a:r>
              <a:rPr kumimoji="1" lang="en-US" altLang="zh-CN" sz="2400" b="1" dirty="0" smtClean="0">
                <a:solidFill>
                  <a:srgbClr val="0000FF"/>
                </a:solidFill>
                <a:latin typeface="微软雅黑" pitchFamily="34" charset="-122"/>
                <a:ea typeface="微软雅黑" pitchFamily="34" charset="-122"/>
              </a:rPr>
              <a:t>      </a:t>
            </a:r>
            <a:r>
              <a:rPr kumimoji="1" lang="en-US" altLang="zh-CN" sz="2400" b="1" dirty="0" smtClean="0">
                <a:solidFill>
                  <a:srgbClr val="FF0000"/>
                </a:solidFill>
                <a:latin typeface="微软雅黑" pitchFamily="34" charset="-122"/>
                <a:ea typeface="微软雅黑" pitchFamily="34" charset="-122"/>
              </a:rPr>
              <a:t> b</a:t>
            </a:r>
            <a:r>
              <a:rPr kumimoji="1" lang="zh-CN" altLang="en-US" sz="2400" b="1" dirty="0" smtClean="0">
                <a:latin typeface="微软雅黑" pitchFamily="34" charset="-122"/>
                <a:ea typeface="微软雅黑" pitchFamily="34" charset="-122"/>
              </a:rPr>
              <a:t>只有</a:t>
            </a:r>
            <a:r>
              <a:rPr kumimoji="1" lang="zh-CN" altLang="en-US" sz="2400" b="1" dirty="0">
                <a:latin typeface="微软雅黑" pitchFamily="34" charset="-122"/>
                <a:ea typeface="微软雅黑" pitchFamily="34" charset="-122"/>
              </a:rPr>
              <a:t>维护集体利益，个体利益才有保障。保障个人利益是集体的责任，集体利益是集体中每个成员努力的结果。</a:t>
            </a:r>
            <a:r>
              <a:rPr kumimoji="1" lang="zh-CN" altLang="en-US" sz="2400" dirty="0">
                <a:latin typeface="微软雅黑" pitchFamily="34" charset="-122"/>
                <a:ea typeface="微软雅黑" pitchFamily="34" charset="-122"/>
              </a:rPr>
              <a:t> </a:t>
            </a:r>
            <a:r>
              <a:rPr kumimoji="1" lang="en-US" altLang="zh-CN" sz="2400" dirty="0">
                <a:latin typeface="微软雅黑" pitchFamily="34" charset="-122"/>
                <a:ea typeface="微软雅黑" pitchFamily="34" charset="-122"/>
              </a:rPr>
              <a:t>p20</a:t>
            </a:r>
            <a:endParaRPr kumimoji="1" lang="zh-CN" altLang="en-US" sz="2400" dirty="0">
              <a:latin typeface="微软雅黑" pitchFamily="34" charset="-122"/>
              <a:ea typeface="微软雅黑" pitchFamily="34" charset="-122"/>
            </a:endParaRPr>
          </a:p>
        </p:txBody>
      </p:sp>
      <p:sp>
        <p:nvSpPr>
          <p:cNvPr id="9" name="Text Box 11"/>
          <p:cNvSpPr txBox="1">
            <a:spLocks noChangeArrowheads="1"/>
          </p:cNvSpPr>
          <p:nvPr/>
        </p:nvSpPr>
        <p:spPr bwMode="auto">
          <a:xfrm>
            <a:off x="357158" y="2285992"/>
            <a:ext cx="8143932" cy="830997"/>
          </a:xfrm>
          <a:prstGeom prst="rect">
            <a:avLst/>
          </a:prstGeom>
          <a:noFill/>
          <a:ln w="9525">
            <a:noFill/>
            <a:miter lim="800000"/>
            <a:headEnd/>
            <a:tailEnd/>
          </a:ln>
        </p:spPr>
        <p:txBody>
          <a:bodyPr wrap="square">
            <a:spAutoFit/>
          </a:bodyPr>
          <a:lstStyle/>
          <a:p>
            <a:r>
              <a:rPr kumimoji="1" lang="en-US" altLang="zh-CN" sz="2400" b="1" dirty="0" smtClean="0">
                <a:solidFill>
                  <a:srgbClr val="0000FF"/>
                </a:solidFill>
                <a:latin typeface="微软雅黑" pitchFamily="34" charset="-122"/>
                <a:ea typeface="微软雅黑" pitchFamily="34" charset="-122"/>
              </a:rPr>
              <a:t>       </a:t>
            </a:r>
            <a:r>
              <a:rPr kumimoji="1" lang="en-US" altLang="zh-CN" sz="2400" b="1" dirty="0" smtClean="0">
                <a:solidFill>
                  <a:srgbClr val="FF0000"/>
                </a:solidFill>
                <a:latin typeface="微软雅黑" pitchFamily="34" charset="-122"/>
                <a:ea typeface="微软雅黑" pitchFamily="34" charset="-122"/>
              </a:rPr>
              <a:t>c</a:t>
            </a:r>
            <a:r>
              <a:rPr kumimoji="1" lang="zh-CN" altLang="en-US" sz="2400" b="1" dirty="0" smtClean="0">
                <a:latin typeface="微软雅黑" pitchFamily="34" charset="-122"/>
                <a:ea typeface="微软雅黑" pitchFamily="34" charset="-122"/>
              </a:rPr>
              <a:t>集体</a:t>
            </a:r>
            <a:r>
              <a:rPr kumimoji="1" lang="zh-CN" altLang="en-US" sz="2400" b="1" dirty="0">
                <a:latin typeface="微软雅黑" pitchFamily="34" charset="-122"/>
                <a:ea typeface="微软雅黑" pitchFamily="34" charset="-122"/>
              </a:rPr>
              <a:t>应充分尊重和保护个人利益，个人应积极关心和维护集体利益。</a:t>
            </a:r>
            <a:endParaRPr kumimoji="1" lang="zh-CN" altLang="en-US" sz="2400" b="1" dirty="0">
              <a:solidFill>
                <a:srgbClr val="C00000"/>
              </a:solidFill>
              <a:latin typeface="微软雅黑" pitchFamily="34" charset="-122"/>
              <a:ea typeface="微软雅黑" pitchFamily="34" charset="-122"/>
            </a:endParaRPr>
          </a:p>
        </p:txBody>
      </p:sp>
      <p:sp>
        <p:nvSpPr>
          <p:cNvPr id="10" name="Text Box 12"/>
          <p:cNvSpPr txBox="1">
            <a:spLocks noChangeArrowheads="1"/>
          </p:cNvSpPr>
          <p:nvPr/>
        </p:nvSpPr>
        <p:spPr bwMode="auto">
          <a:xfrm>
            <a:off x="342838" y="3286124"/>
            <a:ext cx="8801162" cy="1200150"/>
          </a:xfrm>
          <a:prstGeom prst="rect">
            <a:avLst/>
          </a:prstGeom>
          <a:noFill/>
          <a:ln w="9525">
            <a:noFill/>
            <a:miter lim="800000"/>
            <a:headEnd/>
            <a:tailEnd/>
          </a:ln>
        </p:spPr>
        <p:txBody>
          <a:bodyPr wrap="square">
            <a:spAutoFit/>
          </a:bodyPr>
          <a:lstStyle/>
          <a:p>
            <a:r>
              <a:rPr lang="en-US" altLang="zh-CN" sz="2400" b="1" dirty="0" smtClean="0">
                <a:solidFill>
                  <a:srgbClr val="FF0000"/>
                </a:solidFill>
                <a:latin typeface="微软雅黑" pitchFamily="34" charset="-122"/>
                <a:ea typeface="微软雅黑" pitchFamily="34" charset="-122"/>
              </a:rPr>
              <a:t>H</a:t>
            </a:r>
            <a:r>
              <a:rPr lang="zh-CN" altLang="en-US" sz="2400" b="1" dirty="0" smtClean="0">
                <a:solidFill>
                  <a:srgbClr val="FF0000"/>
                </a:solidFill>
                <a:latin typeface="微软雅黑" pitchFamily="34" charset="-122"/>
                <a:ea typeface="微软雅黑" pitchFamily="34" charset="-122"/>
              </a:rPr>
              <a:t>：①</a:t>
            </a:r>
            <a:r>
              <a:rPr lang="zh-CN" altLang="en-US" sz="2400" b="1" dirty="0" smtClean="0">
                <a:solidFill>
                  <a:srgbClr val="0000FF"/>
                </a:solidFill>
                <a:latin typeface="微软雅黑" pitchFamily="34" charset="-122"/>
                <a:ea typeface="微软雅黑" pitchFamily="34" charset="-122"/>
              </a:rPr>
              <a:t>我们</a:t>
            </a:r>
            <a:r>
              <a:rPr lang="zh-CN" altLang="en-US" sz="2400" b="1" dirty="0">
                <a:latin typeface="微软雅黑" pitchFamily="34" charset="-122"/>
                <a:ea typeface="微软雅黑" pitchFamily="34" charset="-122"/>
              </a:rPr>
              <a:t>要正确认识和处理国家、集体、个人利益关系，提倡个人利益服从集体利益、局部利益服从整体利益、当前利益服从长远利益。</a:t>
            </a:r>
            <a:r>
              <a:rPr lang="zh-CN" altLang="en-US" sz="2400" b="1" dirty="0">
                <a:solidFill>
                  <a:srgbClr val="0000FF"/>
                </a:solidFill>
                <a:latin typeface="微软雅黑" pitchFamily="34" charset="-122"/>
                <a:ea typeface="微软雅黑" pitchFamily="34" charset="-122"/>
              </a:rPr>
              <a:t>  </a:t>
            </a:r>
            <a:r>
              <a:rPr lang="zh-CN" altLang="en-US" sz="2400" b="1" dirty="0">
                <a:solidFill>
                  <a:srgbClr val="FF0000"/>
                </a:solidFill>
                <a:latin typeface="微软雅黑" pitchFamily="34" charset="-122"/>
                <a:ea typeface="微软雅黑" pitchFamily="34" charset="-122"/>
              </a:rPr>
              <a:t>小字</a:t>
            </a:r>
          </a:p>
        </p:txBody>
      </p:sp>
      <p:sp>
        <p:nvSpPr>
          <p:cNvPr id="11" name="Text Box 13"/>
          <p:cNvSpPr txBox="1">
            <a:spLocks noChangeArrowheads="1"/>
          </p:cNvSpPr>
          <p:nvPr/>
        </p:nvSpPr>
        <p:spPr bwMode="auto">
          <a:xfrm>
            <a:off x="342838" y="4500570"/>
            <a:ext cx="8801162" cy="830263"/>
          </a:xfrm>
          <a:prstGeom prst="rect">
            <a:avLst/>
          </a:prstGeom>
          <a:noFill/>
          <a:ln w="9525">
            <a:noFill/>
            <a:miter lim="800000"/>
            <a:headEnd/>
            <a:tailEnd/>
          </a:ln>
        </p:spPr>
        <p:txBody>
          <a:bodyPr wrap="square">
            <a:spAutoFit/>
          </a:bodyPr>
          <a:lstStyle/>
          <a:p>
            <a:r>
              <a:rPr lang="zh-CN" altLang="en-US" sz="2400" b="1" dirty="0" smtClean="0">
                <a:solidFill>
                  <a:srgbClr val="FF0000"/>
                </a:solidFill>
                <a:latin typeface="微软雅黑" pitchFamily="34" charset="-122"/>
                <a:ea typeface="微软雅黑" pitchFamily="34" charset="-122"/>
              </a:rPr>
              <a:t>     ②</a:t>
            </a:r>
            <a:r>
              <a:rPr lang="zh-CN" altLang="en-US" sz="2400" b="1" dirty="0" smtClean="0">
                <a:solidFill>
                  <a:srgbClr val="0000FF"/>
                </a:solidFill>
                <a:latin typeface="微软雅黑" pitchFamily="34" charset="-122"/>
                <a:ea typeface="微软雅黑" pitchFamily="34" charset="-122"/>
              </a:rPr>
              <a:t>我们</a:t>
            </a:r>
            <a:r>
              <a:rPr lang="zh-CN" altLang="en-US" sz="2400" b="1" dirty="0">
                <a:solidFill>
                  <a:srgbClr val="0000FF"/>
                </a:solidFill>
                <a:latin typeface="微软雅黑" pitchFamily="34" charset="-122"/>
                <a:ea typeface="微软雅黑" pitchFamily="34" charset="-122"/>
              </a:rPr>
              <a:t>要</a:t>
            </a:r>
            <a:r>
              <a:rPr lang="zh-CN" altLang="en-US" sz="2400" b="1" dirty="0">
                <a:latin typeface="微软雅黑" pitchFamily="34" charset="-122"/>
                <a:ea typeface="微软雅黑" pitchFamily="34" charset="-122"/>
              </a:rPr>
              <a:t>把权利和义务结合起来，树立把国家和人民利益放在首位而又充分尊重公民个人利益的社会主义</a:t>
            </a:r>
            <a:r>
              <a:rPr lang="zh-CN" altLang="en-US" sz="2400" b="1" dirty="0">
                <a:solidFill>
                  <a:srgbClr val="0000FF"/>
                </a:solidFill>
                <a:latin typeface="微软雅黑" pitchFamily="34" charset="-122"/>
                <a:ea typeface="微软雅黑" pitchFamily="34" charset="-122"/>
              </a:rPr>
              <a:t>义利观</a:t>
            </a:r>
            <a:r>
              <a:rPr lang="zh-CN" altLang="en-US" sz="2400" b="1" dirty="0">
                <a:latin typeface="微软雅黑" pitchFamily="34" charset="-122"/>
                <a:ea typeface="微软雅黑" pitchFamily="34" charset="-122"/>
              </a:rPr>
              <a:t>。</a:t>
            </a:r>
            <a:r>
              <a:rPr lang="zh-CN" altLang="en-US" sz="2400" b="1" dirty="0">
                <a:solidFill>
                  <a:srgbClr val="FF0000"/>
                </a:solidFill>
                <a:latin typeface="微软雅黑" pitchFamily="34" charset="-122"/>
                <a:ea typeface="微软雅黑" pitchFamily="34" charset="-122"/>
              </a:rPr>
              <a:t>小字</a:t>
            </a:r>
          </a:p>
        </p:txBody>
      </p:sp>
      <p:sp>
        <p:nvSpPr>
          <p:cNvPr id="12" name="TextBox 11"/>
          <p:cNvSpPr txBox="1"/>
          <p:nvPr/>
        </p:nvSpPr>
        <p:spPr>
          <a:xfrm>
            <a:off x="1000100" y="285728"/>
            <a:ext cx="7286676" cy="461665"/>
          </a:xfrm>
          <a:prstGeom prst="rect">
            <a:avLst/>
          </a:prstGeom>
          <a:noFill/>
        </p:spPr>
        <p:txBody>
          <a:bodyPr wrap="square" rtlCol="0">
            <a:spAutoFit/>
          </a:bodyPr>
          <a:lstStyle/>
          <a:p>
            <a:r>
              <a:rPr kumimoji="1" lang="zh-CN" altLang="en-US" sz="2400" b="1" dirty="0">
                <a:solidFill>
                  <a:srgbClr val="FF0000"/>
                </a:solidFill>
                <a:latin typeface="微软雅黑" pitchFamily="34" charset="-122"/>
                <a:ea typeface="微软雅黑" pitchFamily="34" charset="-122"/>
              </a:rPr>
              <a:t>集体利益与个人利益的关系 </a:t>
            </a:r>
            <a:r>
              <a:rPr kumimoji="1" lang="zh-CN" altLang="en-US" sz="2400" b="1" dirty="0" smtClean="0">
                <a:solidFill>
                  <a:srgbClr val="FF0000"/>
                </a:solidFill>
                <a:latin typeface="微软雅黑" pitchFamily="34" charset="-122"/>
                <a:ea typeface="微软雅黑" pitchFamily="34" charset="-122"/>
              </a:rPr>
              <a:t>  </a:t>
            </a:r>
            <a:r>
              <a:rPr kumimoji="1" lang="en-US" altLang="zh-CN" sz="2400" b="1" dirty="0" smtClean="0">
                <a:solidFill>
                  <a:srgbClr val="FF0000"/>
                </a:solidFill>
                <a:latin typeface="微软雅黑" pitchFamily="34" charset="-122"/>
                <a:ea typeface="微软雅黑" pitchFamily="34" charset="-122"/>
              </a:rPr>
              <a:t>P20</a:t>
            </a:r>
            <a:endParaRPr kumimoji="1" lang="zh-CN" altLang="en-US" sz="2400" b="1" dirty="0">
              <a:solidFill>
                <a:srgbClr val="FF0000"/>
              </a:solidFill>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dissolv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ssolv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ssolv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dissolve">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6"/>
          <p:cNvSpPr txBox="1">
            <a:spLocks noChangeArrowheads="1"/>
          </p:cNvSpPr>
          <p:nvPr/>
        </p:nvSpPr>
        <p:spPr bwMode="auto">
          <a:xfrm>
            <a:off x="1285852" y="357166"/>
            <a:ext cx="7254875" cy="461665"/>
          </a:xfrm>
          <a:prstGeom prst="rect">
            <a:avLst/>
          </a:prstGeom>
          <a:noFill/>
          <a:ln w="9525">
            <a:noFill/>
            <a:miter lim="800000"/>
            <a:headEnd/>
            <a:tailEnd/>
          </a:ln>
        </p:spPr>
        <p:txBody>
          <a:bodyPr>
            <a:spAutoFit/>
          </a:bodyPr>
          <a:lstStyle/>
          <a:p>
            <a:r>
              <a:rPr kumimoji="1" lang="zh-CN" altLang="en-US" sz="2400" b="1" dirty="0">
                <a:solidFill>
                  <a:srgbClr val="FF0000"/>
                </a:solidFill>
                <a:latin typeface="微软雅黑" pitchFamily="34" charset="-122"/>
                <a:ea typeface="微软雅黑" pitchFamily="34" charset="-122"/>
              </a:rPr>
              <a:t>关爱集体（承担集体的责任</a:t>
            </a:r>
            <a:r>
              <a:rPr kumimoji="1" lang="zh-CN" altLang="en-US" sz="2400" b="1" dirty="0" smtClean="0">
                <a:solidFill>
                  <a:srgbClr val="FF0000"/>
                </a:solidFill>
                <a:latin typeface="微软雅黑" pitchFamily="34" charset="-122"/>
                <a:ea typeface="微软雅黑" pitchFamily="34" charset="-122"/>
              </a:rPr>
              <a:t>） </a:t>
            </a:r>
            <a:r>
              <a:rPr kumimoji="1" lang="en-US" altLang="zh-CN" sz="2400" b="1" dirty="0" smtClean="0">
                <a:solidFill>
                  <a:srgbClr val="FF0000"/>
                </a:solidFill>
                <a:latin typeface="微软雅黑" pitchFamily="34" charset="-122"/>
                <a:ea typeface="微软雅黑" pitchFamily="34" charset="-122"/>
              </a:rPr>
              <a:t>P21</a:t>
            </a:r>
            <a:endParaRPr kumimoji="1" lang="en-US" altLang="zh-CN" sz="2400" b="1" dirty="0">
              <a:solidFill>
                <a:srgbClr val="FF0000"/>
              </a:solidFill>
              <a:latin typeface="微软雅黑" pitchFamily="34" charset="-122"/>
              <a:ea typeface="微软雅黑" pitchFamily="34" charset="-122"/>
            </a:endParaRPr>
          </a:p>
        </p:txBody>
      </p:sp>
      <p:sp>
        <p:nvSpPr>
          <p:cNvPr id="5" name="Rectangle 7"/>
          <p:cNvSpPr>
            <a:spLocks noChangeArrowheads="1"/>
          </p:cNvSpPr>
          <p:nvPr/>
        </p:nvSpPr>
        <p:spPr bwMode="auto">
          <a:xfrm>
            <a:off x="357158" y="1071546"/>
            <a:ext cx="8534400" cy="990599"/>
          </a:xfrm>
          <a:prstGeom prst="rect">
            <a:avLst/>
          </a:prstGeom>
          <a:solidFill>
            <a:schemeClr val="bg1"/>
          </a:solidFill>
          <a:ln w="9525">
            <a:solidFill>
              <a:srgbClr val="0000FF"/>
            </a:solidFill>
            <a:miter lim="800000"/>
            <a:headEnd/>
            <a:tailEnd/>
          </a:ln>
        </p:spPr>
        <p:txBody>
          <a:bodyPr/>
          <a:lstStyle/>
          <a:p>
            <a:pPr marL="342900" indent="-342900">
              <a:spcBef>
                <a:spcPct val="20000"/>
              </a:spcBef>
            </a:pPr>
            <a:r>
              <a:rPr lang="en-US" altLang="zh-CN" sz="2400" b="1" dirty="0">
                <a:solidFill>
                  <a:schemeClr val="tx2"/>
                </a:solidFill>
                <a:latin typeface="微软雅黑" pitchFamily="34" charset="-122"/>
                <a:ea typeface="微软雅黑" pitchFamily="34" charset="-122"/>
              </a:rPr>
              <a:t>h ① </a:t>
            </a:r>
            <a:r>
              <a:rPr lang="zh-CN" altLang="en-US" sz="2400" b="1" dirty="0">
                <a:solidFill>
                  <a:schemeClr val="tx2"/>
                </a:solidFill>
                <a:latin typeface="微软雅黑" pitchFamily="34" charset="-122"/>
                <a:ea typeface="微软雅黑" pitchFamily="34" charset="-122"/>
              </a:rPr>
              <a:t>自觉维护集体的</a:t>
            </a:r>
            <a:r>
              <a:rPr lang="zh-CN" altLang="en-US" sz="2400" b="1" u="sng" dirty="0">
                <a:solidFill>
                  <a:srgbClr val="FF0000"/>
                </a:solidFill>
                <a:latin typeface="微软雅黑" pitchFamily="34" charset="-122"/>
                <a:ea typeface="微软雅黑" pitchFamily="34" charset="-122"/>
              </a:rPr>
              <a:t>荣誉和利益</a:t>
            </a:r>
            <a:r>
              <a:rPr lang="zh-CN" altLang="en-US" sz="2400" b="1" dirty="0">
                <a:solidFill>
                  <a:schemeClr val="tx2"/>
                </a:solidFill>
                <a:latin typeface="微软雅黑" pitchFamily="34" charset="-122"/>
                <a:ea typeface="微软雅黑" pitchFamily="34" charset="-122"/>
              </a:rPr>
              <a:t>，</a:t>
            </a:r>
            <a:r>
              <a:rPr lang="zh-CN" altLang="en-US" sz="2400" b="1" dirty="0">
                <a:solidFill>
                  <a:srgbClr val="FF0000"/>
                </a:solidFill>
                <a:latin typeface="微软雅黑" pitchFamily="34" charset="-122"/>
                <a:ea typeface="微软雅黑" pitchFamily="34" charset="-122"/>
              </a:rPr>
              <a:t>服从集体</a:t>
            </a:r>
            <a:r>
              <a:rPr lang="zh-CN" altLang="en-US" sz="2400" b="1" dirty="0">
                <a:solidFill>
                  <a:schemeClr val="tx2"/>
                </a:solidFill>
                <a:latin typeface="微软雅黑" pitchFamily="34" charset="-122"/>
                <a:ea typeface="微软雅黑" pitchFamily="34" charset="-122"/>
              </a:rPr>
              <a:t>安排，积极主动地为集体建设贡献力量。 </a:t>
            </a:r>
            <a:r>
              <a:rPr lang="en-US" altLang="zh-CN" sz="2400" b="1" dirty="0">
                <a:solidFill>
                  <a:schemeClr val="tx2"/>
                </a:solidFill>
                <a:latin typeface="微软雅黑" pitchFamily="34" charset="-122"/>
                <a:ea typeface="微软雅黑" pitchFamily="34" charset="-122"/>
              </a:rPr>
              <a:t>p21</a:t>
            </a:r>
            <a:endParaRPr lang="zh-CN" altLang="en-US" sz="2400" b="1" dirty="0">
              <a:solidFill>
                <a:schemeClr val="tx2"/>
              </a:solidFill>
              <a:latin typeface="微软雅黑" pitchFamily="34" charset="-122"/>
              <a:ea typeface="微软雅黑" pitchFamily="34" charset="-122"/>
            </a:endParaRPr>
          </a:p>
        </p:txBody>
      </p:sp>
      <p:sp>
        <p:nvSpPr>
          <p:cNvPr id="6" name="Text Box 9"/>
          <p:cNvSpPr txBox="1">
            <a:spLocks noChangeArrowheads="1"/>
          </p:cNvSpPr>
          <p:nvPr/>
        </p:nvSpPr>
        <p:spPr bwMode="auto">
          <a:xfrm>
            <a:off x="357158" y="2143116"/>
            <a:ext cx="8534400" cy="830997"/>
          </a:xfrm>
          <a:prstGeom prst="rect">
            <a:avLst/>
          </a:prstGeom>
          <a:noFill/>
          <a:ln w="9525">
            <a:solidFill>
              <a:srgbClr val="0000FF"/>
            </a:solidFill>
            <a:miter lim="800000"/>
            <a:headEnd/>
            <a:tailEnd/>
          </a:ln>
        </p:spPr>
        <p:txBody>
          <a:bodyPr wrap="square">
            <a:spAutoFit/>
          </a:bodyPr>
          <a:lstStyle/>
          <a:p>
            <a:r>
              <a:rPr lang="en-US" altLang="zh-CN" sz="2400" b="1" dirty="0">
                <a:solidFill>
                  <a:schemeClr val="tx2"/>
                </a:solidFill>
                <a:latin typeface="微软雅黑" pitchFamily="34" charset="-122"/>
                <a:ea typeface="微软雅黑" pitchFamily="34" charset="-122"/>
              </a:rPr>
              <a:t>h </a:t>
            </a:r>
            <a:r>
              <a:rPr lang="en-US" altLang="zh-CN" sz="2400" b="1" dirty="0">
                <a:latin typeface="微软雅黑" pitchFamily="34" charset="-122"/>
                <a:ea typeface="微软雅黑" pitchFamily="34" charset="-122"/>
              </a:rPr>
              <a:t>②</a:t>
            </a:r>
            <a:r>
              <a:rPr lang="en-US" altLang="zh-CN" sz="2400" dirty="0">
                <a:latin typeface="微软雅黑" pitchFamily="34" charset="-122"/>
                <a:ea typeface="微软雅黑" pitchFamily="34" charset="-122"/>
              </a:rPr>
              <a:t> </a:t>
            </a:r>
            <a:r>
              <a:rPr lang="zh-CN" altLang="en-US" sz="2400" b="1" dirty="0" smtClean="0">
                <a:solidFill>
                  <a:schemeClr val="tx2"/>
                </a:solidFill>
                <a:latin typeface="微软雅黑" pitchFamily="34" charset="-122"/>
                <a:ea typeface="微软雅黑" pitchFamily="34" charset="-122"/>
              </a:rPr>
              <a:t>发扬</a:t>
            </a:r>
            <a:r>
              <a:rPr lang="zh-CN" altLang="en-US" sz="2400" b="1" dirty="0">
                <a:solidFill>
                  <a:schemeClr val="tx2"/>
                </a:solidFill>
                <a:latin typeface="微软雅黑" pitchFamily="34" charset="-122"/>
                <a:ea typeface="微软雅黑" pitchFamily="34" charset="-122"/>
              </a:rPr>
              <a:t>集体的</a:t>
            </a:r>
            <a:r>
              <a:rPr lang="zh-CN" altLang="en-US" sz="2400" b="1" u="sng" dirty="0">
                <a:solidFill>
                  <a:srgbClr val="FF0000"/>
                </a:solidFill>
                <a:latin typeface="微软雅黑" pitchFamily="34" charset="-122"/>
                <a:ea typeface="微软雅黑" pitchFamily="34" charset="-122"/>
              </a:rPr>
              <a:t>好作风</a:t>
            </a:r>
            <a:r>
              <a:rPr lang="zh-CN" altLang="en-US" sz="2400" b="1" dirty="0">
                <a:solidFill>
                  <a:schemeClr val="tx2"/>
                </a:solidFill>
                <a:latin typeface="微软雅黑" pitchFamily="34" charset="-122"/>
                <a:ea typeface="微软雅黑" pitchFamily="34" charset="-122"/>
              </a:rPr>
              <a:t>，通过自己的努力</a:t>
            </a:r>
            <a:r>
              <a:rPr lang="zh-CN" altLang="en-US" sz="2400" b="1" dirty="0">
                <a:solidFill>
                  <a:srgbClr val="FF0000"/>
                </a:solidFill>
                <a:latin typeface="微软雅黑" pitchFamily="34" charset="-122"/>
                <a:ea typeface="微软雅黑" pitchFamily="34" charset="-122"/>
              </a:rPr>
              <a:t>解决</a:t>
            </a:r>
            <a:r>
              <a:rPr lang="zh-CN" altLang="en-US" sz="2400" b="1" dirty="0">
                <a:solidFill>
                  <a:schemeClr val="tx2"/>
                </a:solidFill>
                <a:latin typeface="微软雅黑" pitchFamily="34" charset="-122"/>
                <a:ea typeface="微软雅黑" pitchFamily="34" charset="-122"/>
              </a:rPr>
              <a:t>集体遇到的</a:t>
            </a:r>
            <a:r>
              <a:rPr lang="zh-CN" altLang="en-US" sz="2400" b="1" dirty="0">
                <a:solidFill>
                  <a:srgbClr val="FF0000"/>
                </a:solidFill>
                <a:latin typeface="微软雅黑" pitchFamily="34" charset="-122"/>
                <a:ea typeface="微软雅黑" pitchFamily="34" charset="-122"/>
              </a:rPr>
              <a:t>困难</a:t>
            </a:r>
            <a:r>
              <a:rPr lang="zh-CN" altLang="en-US" sz="2400" b="1" dirty="0">
                <a:solidFill>
                  <a:schemeClr val="tx2"/>
                </a:solidFill>
                <a:latin typeface="微软雅黑" pitchFamily="34" charset="-122"/>
                <a:ea typeface="微软雅黑" pitchFamily="34" charset="-122"/>
              </a:rPr>
              <a:t>。</a:t>
            </a:r>
            <a:r>
              <a:rPr lang="en-US" altLang="zh-CN" sz="2400" b="1" dirty="0">
                <a:solidFill>
                  <a:schemeClr val="tx2"/>
                </a:solidFill>
                <a:latin typeface="微软雅黑" pitchFamily="34" charset="-122"/>
                <a:ea typeface="微软雅黑" pitchFamily="34" charset="-122"/>
              </a:rPr>
              <a:t>p21</a:t>
            </a:r>
            <a:endParaRPr lang="zh-CN" altLang="en-US" sz="2400" b="1" dirty="0">
              <a:solidFill>
                <a:schemeClr val="tx2"/>
              </a:solidFill>
              <a:latin typeface="微软雅黑" pitchFamily="34" charset="-122"/>
              <a:ea typeface="微软雅黑" pitchFamily="34" charset="-122"/>
            </a:endParaRPr>
          </a:p>
        </p:txBody>
      </p:sp>
      <p:sp>
        <p:nvSpPr>
          <p:cNvPr id="7" name="Text Box 14"/>
          <p:cNvSpPr txBox="1">
            <a:spLocks noChangeArrowheads="1"/>
          </p:cNvSpPr>
          <p:nvPr/>
        </p:nvSpPr>
        <p:spPr bwMode="auto">
          <a:xfrm>
            <a:off x="357158" y="3071810"/>
            <a:ext cx="8610600" cy="830997"/>
          </a:xfrm>
          <a:prstGeom prst="rect">
            <a:avLst/>
          </a:prstGeom>
          <a:noFill/>
          <a:ln w="9525">
            <a:solidFill>
              <a:srgbClr val="0000FF"/>
            </a:solidFill>
            <a:miter lim="800000"/>
            <a:headEnd/>
            <a:tailEnd/>
          </a:ln>
        </p:spPr>
        <p:txBody>
          <a:bodyPr wrap="square">
            <a:spAutoFit/>
          </a:bodyPr>
          <a:lstStyle/>
          <a:p>
            <a:r>
              <a:rPr lang="en-US" altLang="zh-CN" sz="2400" b="1" dirty="0">
                <a:latin typeface="微软雅黑" pitchFamily="34" charset="-122"/>
                <a:ea typeface="微软雅黑" pitchFamily="34" charset="-122"/>
              </a:rPr>
              <a:t>h③</a:t>
            </a:r>
            <a:r>
              <a:rPr lang="en-US" altLang="zh-CN" sz="2400" dirty="0">
                <a:latin typeface="微软雅黑" pitchFamily="34" charset="-122"/>
                <a:ea typeface="微软雅黑" pitchFamily="34" charset="-122"/>
              </a:rPr>
              <a:t> </a:t>
            </a:r>
            <a:r>
              <a:rPr lang="zh-CN" altLang="en-US" sz="2400" b="1" dirty="0" smtClean="0">
                <a:solidFill>
                  <a:schemeClr val="tx2"/>
                </a:solidFill>
                <a:latin typeface="微软雅黑" pitchFamily="34" charset="-122"/>
                <a:ea typeface="微软雅黑" pitchFamily="34" charset="-122"/>
              </a:rPr>
              <a:t>在</a:t>
            </a:r>
            <a:r>
              <a:rPr lang="zh-CN" altLang="en-US" sz="2400" b="1" dirty="0">
                <a:solidFill>
                  <a:schemeClr val="tx2"/>
                </a:solidFill>
                <a:latin typeface="微软雅黑" pitchFamily="34" charset="-122"/>
                <a:ea typeface="微软雅黑" pitchFamily="34" charset="-122"/>
              </a:rPr>
              <a:t>集体中能</a:t>
            </a:r>
            <a:r>
              <a:rPr lang="zh-CN" altLang="en-US" sz="2400" b="1" dirty="0">
                <a:solidFill>
                  <a:srgbClr val="FF0000"/>
                </a:solidFill>
                <a:latin typeface="微软雅黑" pitchFamily="34" charset="-122"/>
                <a:ea typeface="微软雅黑" pitchFamily="34" charset="-122"/>
              </a:rPr>
              <a:t>求大同存小异</a:t>
            </a:r>
            <a:r>
              <a:rPr lang="zh-CN" altLang="en-US" sz="2400" b="1" dirty="0">
                <a:solidFill>
                  <a:schemeClr val="tx2"/>
                </a:solidFill>
                <a:latin typeface="微软雅黑" pitchFamily="34" charset="-122"/>
                <a:ea typeface="微软雅黑" pitchFamily="34" charset="-122"/>
              </a:rPr>
              <a:t>，善于</a:t>
            </a:r>
            <a:r>
              <a:rPr lang="zh-CN" altLang="en-US" sz="2400" b="1" u="sng" dirty="0">
                <a:solidFill>
                  <a:srgbClr val="FF0000"/>
                </a:solidFill>
                <a:latin typeface="微软雅黑" pitchFamily="34" charset="-122"/>
                <a:ea typeface="微软雅黑" pitchFamily="34" charset="-122"/>
              </a:rPr>
              <a:t>团结他人</a:t>
            </a:r>
            <a:r>
              <a:rPr lang="zh-CN" altLang="en-US" sz="2400" b="1" dirty="0">
                <a:solidFill>
                  <a:schemeClr val="tx2"/>
                </a:solidFill>
                <a:latin typeface="微软雅黑" pitchFamily="34" charset="-122"/>
                <a:ea typeface="微软雅黑" pitchFamily="34" charset="-122"/>
              </a:rPr>
              <a:t>，让集体发挥出更大的力量。</a:t>
            </a:r>
            <a:r>
              <a:rPr lang="en-US" altLang="zh-CN" sz="2400" b="1" dirty="0">
                <a:solidFill>
                  <a:schemeClr val="tx2"/>
                </a:solidFill>
                <a:latin typeface="微软雅黑" pitchFamily="34" charset="-122"/>
                <a:ea typeface="微软雅黑" pitchFamily="34" charset="-122"/>
              </a:rPr>
              <a:t>p21</a:t>
            </a:r>
            <a:endParaRPr lang="zh-CN" altLang="en-US" sz="2400" b="1" dirty="0">
              <a:solidFill>
                <a:schemeClr val="tx2"/>
              </a:solidFill>
              <a:latin typeface="微软雅黑" pitchFamily="34" charset="-122"/>
              <a:ea typeface="微软雅黑" pitchFamily="34" charset="-122"/>
            </a:endParaRPr>
          </a:p>
        </p:txBody>
      </p:sp>
      <p:sp>
        <p:nvSpPr>
          <p:cNvPr id="16" name="矩形 15"/>
          <p:cNvSpPr/>
          <p:nvPr/>
        </p:nvSpPr>
        <p:spPr>
          <a:xfrm>
            <a:off x="428596" y="4286256"/>
            <a:ext cx="8501122" cy="830997"/>
          </a:xfrm>
          <a:prstGeom prst="rect">
            <a:avLst/>
          </a:prstGeom>
        </p:spPr>
        <p:txBody>
          <a:bodyPr wrap="square">
            <a:spAutoFit/>
          </a:bodyPr>
          <a:lstStyle/>
          <a:p>
            <a:r>
              <a:rPr lang="en-US" altLang="zh-CN" sz="2400" b="1" dirty="0">
                <a:solidFill>
                  <a:srgbClr val="FF0000"/>
                </a:solidFill>
                <a:latin typeface="微软雅黑" pitchFamily="34" charset="-122"/>
                <a:ea typeface="微软雅黑" pitchFamily="34" charset="-122"/>
              </a:rPr>
              <a:t>Y(</a:t>
            </a:r>
            <a:r>
              <a:rPr lang="zh-CN" altLang="en-US" sz="2400" b="1" dirty="0">
                <a:solidFill>
                  <a:srgbClr val="FF0000"/>
                </a:solidFill>
                <a:latin typeface="微软雅黑" pitchFamily="34" charset="-122"/>
                <a:ea typeface="微软雅黑" pitchFamily="34" charset="-122"/>
              </a:rPr>
              <a:t>结论</a:t>
            </a:r>
            <a:r>
              <a:rPr lang="en-US" altLang="zh-CN" sz="2400" b="1" dirty="0">
                <a:solidFill>
                  <a:srgbClr val="FF0000"/>
                </a:solidFill>
                <a:latin typeface="微软雅黑" pitchFamily="34" charset="-122"/>
                <a:ea typeface="微软雅黑" pitchFamily="34" charset="-122"/>
              </a:rPr>
              <a:t>)</a:t>
            </a:r>
            <a:r>
              <a:rPr lang="zh-CN" altLang="en-US" sz="2400" b="1" dirty="0">
                <a:solidFill>
                  <a:srgbClr val="FF0000"/>
                </a:solidFill>
                <a:latin typeface="微软雅黑" pitchFamily="34" charset="-122"/>
                <a:ea typeface="微软雅黑" pitchFamily="34" charset="-122"/>
              </a:rPr>
              <a:t>： </a:t>
            </a:r>
            <a:r>
              <a:rPr lang="zh-CN" altLang="en-US" sz="2400" b="1" dirty="0">
                <a:solidFill>
                  <a:schemeClr val="tx2"/>
                </a:solidFill>
                <a:latin typeface="微软雅黑" pitchFamily="34" charset="-122"/>
                <a:ea typeface="微软雅黑" pitchFamily="34" charset="-122"/>
              </a:rPr>
              <a:t>集体是我们每一个人的集体，只有人人都主动关心、爱护集体，为集体出力，集体才会真正成为我们依恋的家。</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533400" y="3276600"/>
            <a:ext cx="8077200" cy="579438"/>
          </a:xfrm>
          <a:prstGeom prst="rect">
            <a:avLst/>
          </a:prstGeom>
          <a:noFill/>
          <a:ln w="9525">
            <a:noFill/>
            <a:miter lim="800000"/>
            <a:headEnd/>
            <a:tailEnd/>
          </a:ln>
        </p:spPr>
        <p:txBody>
          <a:bodyPr>
            <a:spAutoFit/>
          </a:bodyPr>
          <a:lstStyle/>
          <a:p>
            <a:pPr>
              <a:spcBef>
                <a:spcPct val="50000"/>
              </a:spcBef>
            </a:pPr>
            <a:r>
              <a:rPr kumimoji="1" lang="zh-CN" altLang="en-US" sz="3200" b="1">
                <a:solidFill>
                  <a:srgbClr val="0000CC"/>
                </a:solidFill>
                <a:latin typeface="Times New Roman" pitchFamily="18" charset="0"/>
                <a:ea typeface="黑体" pitchFamily="49" charset="-122"/>
              </a:rPr>
              <a:t>　　</a:t>
            </a:r>
            <a:endParaRPr kumimoji="1" lang="zh-CN" altLang="en-US" sz="3600" b="1">
              <a:solidFill>
                <a:schemeClr val="accent1"/>
              </a:solidFill>
              <a:latin typeface="Times New Roman" pitchFamily="18" charset="0"/>
              <a:ea typeface="黑体" pitchFamily="49" charset="-122"/>
            </a:endParaRPr>
          </a:p>
        </p:txBody>
      </p:sp>
      <p:sp>
        <p:nvSpPr>
          <p:cNvPr id="5" name="Text Box 3"/>
          <p:cNvSpPr txBox="1">
            <a:spLocks noChangeArrowheads="1"/>
          </p:cNvSpPr>
          <p:nvPr/>
        </p:nvSpPr>
        <p:spPr bwMode="auto">
          <a:xfrm>
            <a:off x="0" y="214290"/>
            <a:ext cx="8929718" cy="6924973"/>
          </a:xfrm>
          <a:prstGeom prst="rect">
            <a:avLst/>
          </a:prstGeom>
          <a:noFill/>
          <a:ln w="9525">
            <a:noFill/>
            <a:miter lim="800000"/>
            <a:headEnd/>
            <a:tailEnd/>
          </a:ln>
        </p:spPr>
        <p:txBody>
          <a:bodyPr wrap="square">
            <a:spAutoFit/>
          </a:bodyPr>
          <a:lstStyle/>
          <a:p>
            <a:pPr algn="ctr">
              <a:lnSpc>
                <a:spcPct val="110000"/>
              </a:lnSpc>
              <a:spcBef>
                <a:spcPct val="50000"/>
              </a:spcBef>
            </a:pPr>
            <a:r>
              <a:rPr kumimoji="1" lang="zh-CN" altLang="en-US" sz="2400" b="1" dirty="0">
                <a:latin typeface="微软雅黑" pitchFamily="34" charset="-122"/>
                <a:ea typeface="微软雅黑" pitchFamily="34" charset="-122"/>
              </a:rPr>
              <a:t>运用</a:t>
            </a:r>
            <a:r>
              <a:rPr kumimoji="1" lang="zh-CN" altLang="en-US" sz="2400" b="1" dirty="0">
                <a:solidFill>
                  <a:srgbClr val="FF0000"/>
                </a:solidFill>
                <a:latin typeface="微软雅黑" pitchFamily="34" charset="-122"/>
                <a:ea typeface="微软雅黑" pitchFamily="34" charset="-122"/>
              </a:rPr>
              <a:t>“承担对社会的责任”</a:t>
            </a:r>
            <a:r>
              <a:rPr kumimoji="1" lang="zh-CN" altLang="en-US" sz="2400" b="1" dirty="0">
                <a:latin typeface="微软雅黑" pitchFamily="34" charset="-122"/>
                <a:ea typeface="微软雅黑" pitchFamily="34" charset="-122"/>
              </a:rPr>
              <a:t>知识、角度之</a:t>
            </a:r>
            <a:r>
              <a:rPr kumimoji="1" lang="en-US" altLang="zh-CN" sz="2400" b="1" dirty="0">
                <a:latin typeface="微软雅黑" pitchFamily="34" charset="-122"/>
                <a:ea typeface="微软雅黑" pitchFamily="34" charset="-122"/>
              </a:rPr>
              <a:t>Y</a:t>
            </a:r>
            <a:r>
              <a:rPr kumimoji="1" lang="zh-CN" altLang="en-US" sz="2400" b="1" dirty="0">
                <a:latin typeface="微软雅黑" pitchFamily="34" charset="-122"/>
                <a:ea typeface="微软雅黑" pitchFamily="34" charset="-122"/>
              </a:rPr>
              <a:t>部分  </a:t>
            </a:r>
          </a:p>
          <a:p>
            <a:pPr algn="ctr">
              <a:lnSpc>
                <a:spcPct val="110000"/>
              </a:lnSpc>
              <a:spcBef>
                <a:spcPct val="50000"/>
              </a:spcBef>
            </a:pPr>
            <a:r>
              <a:rPr kumimoji="1" lang="zh-CN" altLang="en-US" sz="2400" b="1" dirty="0">
                <a:latin typeface="微软雅黑" pitchFamily="34" charset="-122"/>
                <a:ea typeface="微软雅黑" pitchFamily="34" charset="-122"/>
              </a:rPr>
              <a:t>承担社会责任的意义</a:t>
            </a:r>
            <a:r>
              <a:rPr kumimoji="1" lang="zh-CN" altLang="en-US" sz="2400" b="1" dirty="0" smtClean="0">
                <a:latin typeface="微软雅黑" pitchFamily="34" charset="-122"/>
                <a:ea typeface="微软雅黑" pitchFamily="34" charset="-122"/>
              </a:rPr>
              <a:t>？  </a:t>
            </a:r>
            <a:r>
              <a:rPr kumimoji="1" lang="en-US" altLang="zh-CN" sz="2400" b="1" dirty="0" smtClean="0">
                <a:latin typeface="微软雅黑" pitchFamily="34" charset="-122"/>
                <a:ea typeface="微软雅黑" pitchFamily="34" charset="-122"/>
              </a:rPr>
              <a:t>P22-25</a:t>
            </a:r>
            <a:endParaRPr kumimoji="1" lang="zh-CN" altLang="en-US" sz="2400" b="1" dirty="0">
              <a:latin typeface="微软雅黑" pitchFamily="34" charset="-122"/>
              <a:ea typeface="微软雅黑" pitchFamily="34" charset="-122"/>
            </a:endParaRPr>
          </a:p>
          <a:p>
            <a:pPr>
              <a:lnSpc>
                <a:spcPct val="110000"/>
              </a:lnSpc>
              <a:spcBef>
                <a:spcPct val="50000"/>
              </a:spcBef>
            </a:pPr>
            <a:r>
              <a:rPr kumimoji="1" lang="zh-CN" altLang="en-US" sz="2400" b="1" dirty="0" smtClean="0">
                <a:solidFill>
                  <a:srgbClr val="002060"/>
                </a:solidFill>
                <a:latin typeface="微软雅黑" pitchFamily="34" charset="-122"/>
                <a:ea typeface="微软雅黑" pitchFamily="34" charset="-122"/>
              </a:rPr>
              <a:t>注意：</a:t>
            </a:r>
            <a:r>
              <a:rPr kumimoji="1" lang="en-US" altLang="zh-CN" sz="2400" b="1" dirty="0" smtClean="0">
                <a:solidFill>
                  <a:srgbClr val="002060"/>
                </a:solidFill>
                <a:latin typeface="微软雅黑" pitchFamily="34" charset="-122"/>
                <a:ea typeface="微软雅黑" pitchFamily="34" charset="-122"/>
              </a:rPr>
              <a:t>Y</a:t>
            </a:r>
            <a:r>
              <a:rPr kumimoji="1" lang="zh-CN" altLang="en-US" sz="2400" b="1" dirty="0" smtClean="0">
                <a:solidFill>
                  <a:srgbClr val="002060"/>
                </a:solidFill>
                <a:latin typeface="微软雅黑" pitchFamily="34" charset="-122"/>
                <a:ea typeface="微软雅黑" pitchFamily="34" charset="-122"/>
              </a:rPr>
              <a:t>（</a:t>
            </a:r>
            <a:r>
              <a:rPr kumimoji="1" lang="en-US" altLang="zh-CN" sz="2400" b="1" dirty="0" smtClean="0">
                <a:solidFill>
                  <a:srgbClr val="002060"/>
                </a:solidFill>
                <a:latin typeface="微软雅黑" pitchFamily="34" charset="-122"/>
                <a:ea typeface="微软雅黑" pitchFamily="34" charset="-122"/>
              </a:rPr>
              <a:t>1</a:t>
            </a:r>
            <a:r>
              <a:rPr kumimoji="1" lang="zh-CN" altLang="en-US" sz="2400" b="1" dirty="0" smtClean="0">
                <a:solidFill>
                  <a:srgbClr val="002060"/>
                </a:solidFill>
                <a:latin typeface="微软雅黑" pitchFamily="34" charset="-122"/>
                <a:ea typeface="微软雅黑" pitchFamily="34" charset="-122"/>
              </a:rPr>
              <a:t>）与</a:t>
            </a:r>
            <a:r>
              <a:rPr kumimoji="1" lang="en-US" altLang="zh-CN" sz="2400" b="1" dirty="0" smtClean="0">
                <a:solidFill>
                  <a:srgbClr val="002060"/>
                </a:solidFill>
                <a:latin typeface="微软雅黑" pitchFamily="34" charset="-122"/>
                <a:ea typeface="微软雅黑" pitchFamily="34" charset="-122"/>
              </a:rPr>
              <a:t>Y</a:t>
            </a:r>
            <a:r>
              <a:rPr kumimoji="1" lang="zh-CN" altLang="en-US" sz="2400" b="1" dirty="0" smtClean="0">
                <a:solidFill>
                  <a:srgbClr val="002060"/>
                </a:solidFill>
                <a:latin typeface="微软雅黑" pitchFamily="34" charset="-122"/>
                <a:ea typeface="微软雅黑" pitchFamily="34" charset="-122"/>
              </a:rPr>
              <a:t>（</a:t>
            </a:r>
            <a:r>
              <a:rPr kumimoji="1" lang="en-US" altLang="zh-CN" sz="2400" b="1" dirty="0" smtClean="0">
                <a:solidFill>
                  <a:srgbClr val="002060"/>
                </a:solidFill>
                <a:latin typeface="微软雅黑" pitchFamily="34" charset="-122"/>
                <a:ea typeface="微软雅黑" pitchFamily="34" charset="-122"/>
              </a:rPr>
              <a:t>2</a:t>
            </a:r>
            <a:r>
              <a:rPr kumimoji="1" lang="zh-CN" altLang="en-US" sz="2400" b="1" dirty="0" smtClean="0">
                <a:solidFill>
                  <a:srgbClr val="002060"/>
                </a:solidFill>
                <a:latin typeface="微软雅黑" pitchFamily="34" charset="-122"/>
                <a:ea typeface="微软雅黑" pitchFamily="34" charset="-122"/>
              </a:rPr>
              <a:t>）一般</a:t>
            </a:r>
            <a:r>
              <a:rPr kumimoji="1" lang="zh-CN" altLang="en-US" sz="2400" b="1" dirty="0">
                <a:solidFill>
                  <a:srgbClr val="002060"/>
                </a:solidFill>
                <a:latin typeface="微软雅黑" pitchFamily="34" charset="-122"/>
                <a:ea typeface="微软雅黑" pitchFamily="34" charset="-122"/>
              </a:rPr>
              <a:t>分开用，根据材料选择取舍</a:t>
            </a:r>
          </a:p>
          <a:p>
            <a:pPr>
              <a:lnSpc>
                <a:spcPct val="110000"/>
              </a:lnSpc>
              <a:spcBef>
                <a:spcPct val="50000"/>
              </a:spcBef>
            </a:pPr>
            <a:r>
              <a:rPr lang="en-US" altLang="en-US" sz="2400" b="1" dirty="0">
                <a:latin typeface="微软雅黑" pitchFamily="34" charset="-122"/>
                <a:ea typeface="微软雅黑" pitchFamily="34" charset="-122"/>
              </a:rPr>
              <a:t>                                               ①</a:t>
            </a:r>
            <a:r>
              <a:rPr lang="zh-CN" altLang="en-US" sz="2400" b="1" dirty="0">
                <a:latin typeface="微软雅黑" pitchFamily="34" charset="-122"/>
                <a:ea typeface="微软雅黑" pitchFamily="34" charset="-122"/>
              </a:rPr>
              <a:t> 承担关爱社会的责任，有利于营造“我为人人、人人为我”的社会氛围。</a:t>
            </a:r>
            <a:r>
              <a:rPr lang="en-US" altLang="en-US" sz="2400" b="1" dirty="0">
                <a:latin typeface="微软雅黑" pitchFamily="34" charset="-122"/>
                <a:ea typeface="微软雅黑" pitchFamily="34" charset="-122"/>
              </a:rPr>
              <a:t> </a:t>
            </a:r>
            <a:r>
              <a:rPr lang="zh-CN" altLang="en-US" sz="2400" b="1" dirty="0" smtClean="0">
                <a:solidFill>
                  <a:srgbClr val="0070C0"/>
                </a:solidFill>
                <a:latin typeface="微软雅黑" pitchFamily="34" charset="-122"/>
                <a:ea typeface="微软雅黑" pitchFamily="34" charset="-122"/>
              </a:rPr>
              <a:t>（</a:t>
            </a:r>
            <a:r>
              <a:rPr lang="zh-CN" altLang="en-US" sz="2400" b="1" dirty="0" smtClean="0">
                <a:solidFill>
                  <a:srgbClr val="0070C0"/>
                </a:solidFill>
                <a:latin typeface="微软雅黑" pitchFamily="34" charset="-122"/>
                <a:ea typeface="微软雅黑" pitchFamily="34" charset="-122"/>
              </a:rPr>
              <a:t>或 使我们</a:t>
            </a:r>
            <a:r>
              <a:rPr lang="zh-CN" altLang="en-US" sz="2400" b="1" dirty="0" smtClean="0">
                <a:solidFill>
                  <a:srgbClr val="0070C0"/>
                </a:solidFill>
                <a:latin typeface="微软雅黑" pitchFamily="34" charset="-122"/>
                <a:ea typeface="微软雅黑" pitchFamily="34" charset="-122"/>
              </a:rPr>
              <a:t>的生活才更加安全、更加多彩，更加温暖，更加充满希望。）</a:t>
            </a:r>
            <a:r>
              <a:rPr lang="en-US" altLang="en-US" sz="2400" b="1" dirty="0" smtClean="0">
                <a:latin typeface="微软雅黑" pitchFamily="34" charset="-122"/>
                <a:ea typeface="微软雅黑" pitchFamily="34" charset="-122"/>
              </a:rPr>
              <a:t>②</a:t>
            </a:r>
            <a:r>
              <a:rPr lang="zh-CN" altLang="en-US" sz="2400" b="1" dirty="0">
                <a:latin typeface="微软雅黑" pitchFamily="34" charset="-122"/>
                <a:ea typeface="微软雅黑" pitchFamily="34" charset="-122"/>
              </a:rPr>
              <a:t>承担社会责任，帮助他人，</a:t>
            </a:r>
            <a:r>
              <a:rPr lang="zh-CN" altLang="en-US" sz="2400" b="1" dirty="0">
                <a:solidFill>
                  <a:srgbClr val="FF0000"/>
                </a:solidFill>
                <a:latin typeface="微软雅黑" pitchFamily="34" charset="-122"/>
                <a:ea typeface="微软雅黑" pitchFamily="34" charset="-122"/>
              </a:rPr>
              <a:t>能（有利于）使</a:t>
            </a:r>
            <a:r>
              <a:rPr lang="zh-CN" altLang="en-US" sz="2400" b="1" dirty="0">
                <a:latin typeface="微软雅黑" pitchFamily="34" charset="-122"/>
                <a:ea typeface="微软雅黑" pitchFamily="34" charset="-122"/>
              </a:rPr>
              <a:t>自身的价值在奉献中得以提升。</a:t>
            </a:r>
            <a:r>
              <a:rPr lang="zh-CN" altLang="en-US" sz="2400" b="1" dirty="0">
                <a:solidFill>
                  <a:schemeClr val="accent2"/>
                </a:solidFill>
                <a:latin typeface="微软雅黑" pitchFamily="34" charset="-122"/>
                <a:ea typeface="微软雅黑" pitchFamily="34" charset="-122"/>
              </a:rPr>
              <a:t>使人生和理想得到升华，选用</a:t>
            </a:r>
            <a:r>
              <a:rPr lang="en-US" altLang="zh-CN" sz="2400" b="1" dirty="0">
                <a:solidFill>
                  <a:schemeClr val="accent2"/>
                </a:solidFill>
                <a:latin typeface="微软雅黑" pitchFamily="34" charset="-122"/>
                <a:ea typeface="微软雅黑" pitchFamily="34" charset="-122"/>
              </a:rPr>
              <a:t>——</a:t>
            </a:r>
            <a:r>
              <a:rPr lang="zh-CN" altLang="en-US" sz="2400" b="1" dirty="0">
                <a:solidFill>
                  <a:schemeClr val="accent2"/>
                </a:solidFill>
                <a:latin typeface="微软雅黑" pitchFamily="34" charset="-122"/>
                <a:ea typeface="微软雅黑" pitchFamily="34" charset="-122"/>
              </a:rPr>
              <a:t>有助于提高自身社会实践能力</a:t>
            </a:r>
            <a:r>
              <a:rPr lang="zh-CN" altLang="en-US" sz="2400" b="1" dirty="0" smtClean="0">
                <a:solidFill>
                  <a:schemeClr val="accent2"/>
                </a:solidFill>
                <a:latin typeface="微软雅黑" pitchFamily="34" charset="-122"/>
                <a:ea typeface="微软雅黑" pitchFamily="34" charset="-122"/>
              </a:rPr>
              <a:t>。</a:t>
            </a:r>
            <a:endParaRPr lang="en-US" altLang="zh-CN" sz="2400" b="1" dirty="0" smtClean="0">
              <a:solidFill>
                <a:schemeClr val="accent2"/>
              </a:solidFill>
              <a:latin typeface="微软雅黑" pitchFamily="34" charset="-122"/>
              <a:ea typeface="微软雅黑" pitchFamily="34" charset="-122"/>
            </a:endParaRPr>
          </a:p>
          <a:p>
            <a:pPr>
              <a:lnSpc>
                <a:spcPct val="110000"/>
              </a:lnSpc>
              <a:spcBef>
                <a:spcPct val="50000"/>
              </a:spcBef>
            </a:pPr>
            <a:r>
              <a:rPr lang="zh-CN" altLang="en-US" sz="2400" b="1" dirty="0" smtClean="0">
                <a:solidFill>
                  <a:schemeClr val="accent2"/>
                </a:solidFill>
                <a:latin typeface="微软雅黑" pitchFamily="34" charset="-122"/>
                <a:ea typeface="微软雅黑" pitchFamily="34" charset="-122"/>
              </a:rPr>
              <a:t> </a:t>
            </a:r>
            <a:r>
              <a:rPr lang="zh-CN" altLang="en-US" sz="2400" b="1" dirty="0">
                <a:solidFill>
                  <a:schemeClr val="accent2"/>
                </a:solidFill>
                <a:latin typeface="微软雅黑" pitchFamily="34" charset="-122"/>
                <a:ea typeface="微软雅黑" pitchFamily="34" charset="-122"/>
              </a:rPr>
              <a:t> </a:t>
            </a:r>
            <a:r>
              <a:rPr lang="zh-CN" altLang="en-US" sz="2400" b="1" dirty="0" smtClean="0">
                <a:solidFill>
                  <a:schemeClr val="accent2"/>
                </a:solidFill>
                <a:latin typeface="微软雅黑" pitchFamily="34" charset="-122"/>
                <a:ea typeface="微软雅黑" pitchFamily="34" charset="-122"/>
              </a:rPr>
              <a:t>                                       </a:t>
            </a:r>
            <a:r>
              <a:rPr lang="en-US" altLang="en-US" sz="2400" b="1" dirty="0" smtClean="0">
                <a:latin typeface="微软雅黑" pitchFamily="34" charset="-122"/>
                <a:ea typeface="微软雅黑" pitchFamily="34" charset="-122"/>
              </a:rPr>
              <a:t> ①</a:t>
            </a:r>
            <a:r>
              <a:rPr lang="zh-CN" altLang="en-US" sz="2400" b="1" dirty="0">
                <a:latin typeface="微软雅黑" pitchFamily="34" charset="-122"/>
                <a:ea typeface="微软雅黑" pitchFamily="34" charset="-122"/>
              </a:rPr>
              <a:t>国家兴亡，匹夫有责。</a:t>
            </a:r>
            <a:r>
              <a:rPr lang="zh-CN" altLang="en-US" sz="2400" b="1" dirty="0">
                <a:solidFill>
                  <a:srgbClr val="FF0000"/>
                </a:solidFill>
                <a:latin typeface="微软雅黑" pitchFamily="34" charset="-122"/>
                <a:ea typeface="微软雅黑" pitchFamily="34" charset="-122"/>
              </a:rPr>
              <a:t>维护国家尊严是每个公民的责任。国家处在困难时刻，更能考验公民责任意识。</a:t>
            </a:r>
            <a:r>
              <a:rPr lang="zh-CN" altLang="en-US" sz="2400" b="1" dirty="0">
                <a:latin typeface="微软雅黑" pitchFamily="34" charset="-122"/>
                <a:ea typeface="微软雅黑" pitchFamily="34" charset="-122"/>
              </a:rPr>
              <a:t>有利于维护国家的荣誉和利益、有利于为国分忧、勇担重任、与国家共渡难关</a:t>
            </a:r>
            <a:r>
              <a:rPr lang="en-US" altLang="en-US" sz="2400" b="1" dirty="0">
                <a:latin typeface="微软雅黑" pitchFamily="34" charset="-122"/>
                <a:ea typeface="微软雅黑" pitchFamily="34" charset="-122"/>
              </a:rPr>
              <a:t> ②</a:t>
            </a:r>
            <a:r>
              <a:rPr lang="zh-CN" altLang="en-US" sz="2400" b="1" dirty="0">
                <a:latin typeface="微软雅黑" pitchFamily="34" charset="-122"/>
                <a:ea typeface="微软雅黑" pitchFamily="34" charset="-122"/>
              </a:rPr>
              <a:t>有利于青少年肩负起实现中华民族伟大复兴的</a:t>
            </a:r>
            <a:r>
              <a:rPr lang="zh-CN" altLang="en-US" sz="2400" b="1" dirty="0" smtClean="0">
                <a:latin typeface="微软雅黑" pitchFamily="34" charset="-122"/>
                <a:ea typeface="微软雅黑" pitchFamily="34" charset="-122"/>
              </a:rPr>
              <a:t>重任，积极投身中国特色社会主义伟大事业，让青春焕发出更加绚丽的光彩。</a:t>
            </a:r>
            <a:endParaRPr lang="zh-CN" altLang="en-US" sz="2400" b="1" dirty="0">
              <a:latin typeface="微软雅黑" pitchFamily="34" charset="-122"/>
              <a:ea typeface="微软雅黑" pitchFamily="34" charset="-122"/>
            </a:endParaRPr>
          </a:p>
          <a:p>
            <a:pPr>
              <a:lnSpc>
                <a:spcPct val="110000"/>
              </a:lnSpc>
            </a:pPr>
            <a:endParaRPr lang="en-US" altLang="zh-CN" sz="2400" b="1" dirty="0"/>
          </a:p>
        </p:txBody>
      </p:sp>
      <p:sp>
        <p:nvSpPr>
          <p:cNvPr id="6" name="TextBox 5"/>
          <p:cNvSpPr txBox="1">
            <a:spLocks noChangeArrowheads="1"/>
          </p:cNvSpPr>
          <p:nvPr/>
        </p:nvSpPr>
        <p:spPr bwMode="auto">
          <a:xfrm>
            <a:off x="0" y="2000240"/>
            <a:ext cx="4357688" cy="461962"/>
          </a:xfrm>
          <a:prstGeom prst="rect">
            <a:avLst/>
          </a:prstGeom>
          <a:noFill/>
          <a:ln w="9525">
            <a:noFill/>
            <a:miter lim="800000"/>
            <a:headEnd/>
            <a:tailEnd/>
          </a:ln>
        </p:spPr>
        <p:txBody>
          <a:bodyPr>
            <a:spAutoFit/>
          </a:bodyPr>
          <a:lstStyle/>
          <a:p>
            <a:r>
              <a:rPr lang="en-US" altLang="zh-CN" sz="2400" b="1" dirty="0">
                <a:solidFill>
                  <a:srgbClr val="FF0000"/>
                </a:solidFill>
                <a:latin typeface="微软雅黑" pitchFamily="34" charset="-122"/>
                <a:ea typeface="微软雅黑" pitchFamily="34" charset="-122"/>
              </a:rPr>
              <a:t>Y</a:t>
            </a:r>
            <a:r>
              <a:rPr lang="zh-CN" altLang="en-US" sz="2400" b="1" dirty="0">
                <a:solidFill>
                  <a:srgbClr val="FF0000"/>
                </a:solidFill>
                <a:latin typeface="微软雅黑" pitchFamily="34" charset="-122"/>
                <a:ea typeface="微软雅黑" pitchFamily="34" charset="-122"/>
              </a:rPr>
              <a:t>（</a:t>
            </a:r>
            <a:r>
              <a:rPr lang="en-US" altLang="zh-CN" sz="2400" b="1" dirty="0">
                <a:solidFill>
                  <a:srgbClr val="FF0000"/>
                </a:solidFill>
                <a:latin typeface="微软雅黑" pitchFamily="34" charset="-122"/>
                <a:ea typeface="微软雅黑" pitchFamily="34" charset="-122"/>
              </a:rPr>
              <a:t>1</a:t>
            </a:r>
            <a:r>
              <a:rPr lang="zh-CN" altLang="en-US" sz="2400" b="1" dirty="0">
                <a:solidFill>
                  <a:srgbClr val="FF0000"/>
                </a:solidFill>
                <a:latin typeface="微软雅黑" pitchFamily="34" charset="-122"/>
                <a:ea typeface="微软雅黑" pitchFamily="34" charset="-122"/>
              </a:rPr>
              <a:t>）热心公益，服务社会</a:t>
            </a:r>
            <a:endParaRPr lang="zh-CN" altLang="en-US" sz="2400" dirty="0"/>
          </a:p>
        </p:txBody>
      </p:sp>
      <p:sp>
        <p:nvSpPr>
          <p:cNvPr id="7" name="TextBox 6"/>
          <p:cNvSpPr txBox="1">
            <a:spLocks noChangeArrowheads="1"/>
          </p:cNvSpPr>
          <p:nvPr/>
        </p:nvSpPr>
        <p:spPr bwMode="auto">
          <a:xfrm>
            <a:off x="0" y="4214818"/>
            <a:ext cx="4000500" cy="461963"/>
          </a:xfrm>
          <a:prstGeom prst="rect">
            <a:avLst/>
          </a:prstGeom>
          <a:noFill/>
          <a:ln w="9525">
            <a:noFill/>
            <a:miter lim="800000"/>
            <a:headEnd/>
            <a:tailEnd/>
          </a:ln>
        </p:spPr>
        <p:txBody>
          <a:bodyPr>
            <a:spAutoFit/>
          </a:bodyPr>
          <a:lstStyle/>
          <a:p>
            <a:r>
              <a:rPr lang="en-US" altLang="zh-CN" sz="2400" b="1" dirty="0">
                <a:solidFill>
                  <a:srgbClr val="FF0000"/>
                </a:solidFill>
                <a:latin typeface="微软雅黑" pitchFamily="34" charset="-122"/>
                <a:ea typeface="微软雅黑" pitchFamily="34" charset="-122"/>
              </a:rPr>
              <a:t>Y</a:t>
            </a:r>
            <a:r>
              <a:rPr lang="zh-CN" altLang="en-US" sz="2400" b="1" dirty="0">
                <a:solidFill>
                  <a:srgbClr val="FF0000"/>
                </a:solidFill>
                <a:latin typeface="微软雅黑" pitchFamily="34" charset="-122"/>
                <a:ea typeface="微软雅黑" pitchFamily="34" charset="-122"/>
              </a:rPr>
              <a:t>（</a:t>
            </a:r>
            <a:r>
              <a:rPr lang="en-US" altLang="zh-CN" sz="2400" b="1" dirty="0">
                <a:solidFill>
                  <a:srgbClr val="FF0000"/>
                </a:solidFill>
                <a:latin typeface="微软雅黑" pitchFamily="34" charset="-122"/>
                <a:ea typeface="微软雅黑" pitchFamily="34" charset="-122"/>
              </a:rPr>
              <a:t>2</a:t>
            </a:r>
            <a:r>
              <a:rPr lang="zh-CN" altLang="en-US" sz="2400" b="1" dirty="0">
                <a:solidFill>
                  <a:srgbClr val="FF0000"/>
                </a:solidFill>
                <a:latin typeface="微软雅黑" pitchFamily="34" charset="-122"/>
                <a:ea typeface="微软雅黑" pitchFamily="34" charset="-122"/>
              </a:rPr>
              <a:t>）</a:t>
            </a:r>
            <a:r>
              <a:rPr lang="en-US" altLang="zh-CN" sz="2400" b="1" dirty="0">
                <a:solidFill>
                  <a:srgbClr val="FF0000"/>
                </a:solidFill>
                <a:latin typeface="微软雅黑" pitchFamily="34" charset="-122"/>
                <a:ea typeface="微软雅黑" pitchFamily="34" charset="-122"/>
              </a:rPr>
              <a:t> </a:t>
            </a:r>
            <a:r>
              <a:rPr lang="zh-CN" altLang="en-US" sz="2400" b="1" dirty="0">
                <a:solidFill>
                  <a:srgbClr val="FF0000"/>
                </a:solidFill>
                <a:latin typeface="微软雅黑" pitchFamily="34" charset="-122"/>
                <a:ea typeface="微软雅黑" pitchFamily="34" charset="-122"/>
              </a:rPr>
              <a:t>承担对国家的责任</a:t>
            </a:r>
            <a:endParaRPr lang="zh-CN" alt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blinds(horizontal)">
                                      <p:cBhvr>
                                        <p:cTn id="17" dur="500"/>
                                        <p:tgtEl>
                                          <p:spTgt spid="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blinds(horizontal)">
                                      <p:cBhvr>
                                        <p:cTn id="22" dur="500"/>
                                        <p:tgtEl>
                                          <p:spTgt spid="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animEffect transition="in" filter="blinds(horizontal)">
                                      <p:cBhvr>
                                        <p:cTn id="2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571472" y="0"/>
            <a:ext cx="8229600" cy="1143000"/>
          </a:xfrm>
          <a:prstGeom prst="rect">
            <a:avLst/>
          </a:prstGeom>
        </p:spPr>
        <p:txBody>
          <a:bodyPr/>
          <a:lstStyle/>
          <a:p>
            <a:pPr eaLnBrk="0" hangingPunct="0">
              <a:defRPr/>
            </a:pPr>
            <a:r>
              <a:rPr kumimoji="1" lang="zh-CN" altLang="en-US" sz="2400" b="1" dirty="0">
                <a:solidFill>
                  <a:srgbClr val="FF0000"/>
                </a:solidFill>
                <a:latin typeface="微软雅黑" pitchFamily="34" charset="-122"/>
                <a:ea typeface="微软雅黑" pitchFamily="34" charset="-122"/>
              </a:rPr>
              <a:t>运用</a:t>
            </a:r>
            <a:r>
              <a:rPr kumimoji="1" lang="zh-CN" altLang="en-US" sz="2400" b="1" dirty="0" smtClean="0">
                <a:solidFill>
                  <a:srgbClr val="FF0000"/>
                </a:solidFill>
                <a:latin typeface="微软雅黑" pitchFamily="34" charset="-122"/>
                <a:ea typeface="微软雅黑" pitchFamily="34" charset="-122"/>
              </a:rPr>
              <a:t>“承担社会责任”的知识</a:t>
            </a:r>
            <a:r>
              <a:rPr kumimoji="1" lang="zh-CN" altLang="en-US" sz="2400" b="1" dirty="0">
                <a:solidFill>
                  <a:srgbClr val="FF0000"/>
                </a:solidFill>
                <a:latin typeface="微软雅黑" pitchFamily="34" charset="-122"/>
                <a:ea typeface="微软雅黑" pitchFamily="34" charset="-122"/>
              </a:rPr>
              <a:t>、角度之</a:t>
            </a:r>
            <a:r>
              <a:rPr kumimoji="1" lang="en-US" altLang="zh-CN" sz="2400" b="1" dirty="0">
                <a:solidFill>
                  <a:srgbClr val="FF0000"/>
                </a:solidFill>
                <a:latin typeface="微软雅黑" pitchFamily="34" charset="-122"/>
                <a:ea typeface="微软雅黑" pitchFamily="34" charset="-122"/>
              </a:rPr>
              <a:t>H</a:t>
            </a:r>
            <a:r>
              <a:rPr kumimoji="1" lang="zh-CN" altLang="en-US" sz="2400" b="1" dirty="0" smtClean="0">
                <a:solidFill>
                  <a:srgbClr val="FF0000"/>
                </a:solidFill>
                <a:latin typeface="微软雅黑" pitchFamily="34" charset="-122"/>
                <a:ea typeface="微软雅黑" pitchFamily="34" charset="-122"/>
              </a:rPr>
              <a:t>部分怎样</a:t>
            </a:r>
            <a:r>
              <a:rPr kumimoji="1" lang="zh-CN" altLang="en-US" sz="2400" b="1" dirty="0">
                <a:solidFill>
                  <a:srgbClr val="FF0000"/>
                </a:solidFill>
                <a:latin typeface="微软雅黑" pitchFamily="34" charset="-122"/>
                <a:ea typeface="微软雅黑" pitchFamily="34" charset="-122"/>
              </a:rPr>
              <a:t>承担社会责任</a:t>
            </a:r>
            <a:r>
              <a:rPr kumimoji="1" lang="zh-CN" altLang="en-US" sz="2400" b="1" dirty="0" smtClean="0">
                <a:solidFill>
                  <a:srgbClr val="FF0000"/>
                </a:solidFill>
                <a:latin typeface="微软雅黑" pitchFamily="34" charset="-122"/>
                <a:ea typeface="微软雅黑" pitchFamily="34" charset="-122"/>
              </a:rPr>
              <a:t>？   </a:t>
            </a:r>
            <a:r>
              <a:rPr kumimoji="1" lang="en-US" altLang="zh-CN" sz="2400" b="1" dirty="0" smtClean="0">
                <a:solidFill>
                  <a:srgbClr val="FF0000"/>
                </a:solidFill>
                <a:latin typeface="微软雅黑" pitchFamily="34" charset="-122"/>
                <a:ea typeface="微软雅黑" pitchFamily="34" charset="-122"/>
              </a:rPr>
              <a:t>P22-25</a:t>
            </a:r>
          </a:p>
          <a:p>
            <a:pPr eaLnBrk="0" hangingPunct="0">
              <a:defRPr/>
            </a:pPr>
            <a:r>
              <a:rPr kumimoji="1" lang="en-US" altLang="zh-CN" sz="2400" b="1" dirty="0">
                <a:solidFill>
                  <a:srgbClr val="FF0000"/>
                </a:solidFill>
                <a:latin typeface="微软雅黑" pitchFamily="34" charset="-122"/>
                <a:ea typeface="微软雅黑" pitchFamily="34" charset="-122"/>
              </a:rPr>
              <a:t> </a:t>
            </a:r>
            <a:r>
              <a:rPr kumimoji="1" lang="zh-CN" altLang="en-US" sz="2400" b="1" dirty="0" smtClean="0">
                <a:solidFill>
                  <a:srgbClr val="002060"/>
                </a:solidFill>
                <a:latin typeface="微软雅黑" pitchFamily="34" charset="-122"/>
                <a:ea typeface="微软雅黑" pitchFamily="34" charset="-122"/>
              </a:rPr>
              <a:t>注意：</a:t>
            </a:r>
            <a:r>
              <a:rPr kumimoji="1" lang="en-US" altLang="zh-CN" sz="2400" b="1" dirty="0" smtClean="0">
                <a:solidFill>
                  <a:srgbClr val="002060"/>
                </a:solidFill>
                <a:latin typeface="微软雅黑" pitchFamily="34" charset="-122"/>
                <a:ea typeface="微软雅黑" pitchFamily="34" charset="-122"/>
              </a:rPr>
              <a:t>H1</a:t>
            </a:r>
            <a:r>
              <a:rPr kumimoji="1" lang="zh-CN" altLang="en-US" sz="2400" b="1" dirty="0" smtClean="0">
                <a:solidFill>
                  <a:srgbClr val="002060"/>
                </a:solidFill>
                <a:latin typeface="微软雅黑" pitchFamily="34" charset="-122"/>
                <a:ea typeface="微软雅黑" pitchFamily="34" charset="-122"/>
              </a:rPr>
              <a:t>与</a:t>
            </a:r>
            <a:r>
              <a:rPr kumimoji="1" lang="en-US" altLang="zh-CN" sz="2400" b="1" dirty="0" smtClean="0">
                <a:solidFill>
                  <a:srgbClr val="002060"/>
                </a:solidFill>
                <a:latin typeface="微软雅黑" pitchFamily="34" charset="-122"/>
                <a:ea typeface="微软雅黑" pitchFamily="34" charset="-122"/>
              </a:rPr>
              <a:t>H2</a:t>
            </a:r>
            <a:r>
              <a:rPr kumimoji="1" lang="zh-CN" altLang="en-US" sz="2400" b="1" dirty="0" smtClean="0">
                <a:solidFill>
                  <a:srgbClr val="002060"/>
                </a:solidFill>
                <a:latin typeface="微软雅黑" pitchFamily="34" charset="-122"/>
                <a:ea typeface="微软雅黑" pitchFamily="34" charset="-122"/>
              </a:rPr>
              <a:t>一般</a:t>
            </a:r>
            <a:r>
              <a:rPr kumimoji="1" lang="zh-CN" altLang="en-US" sz="2400" b="1" dirty="0">
                <a:solidFill>
                  <a:srgbClr val="002060"/>
                </a:solidFill>
                <a:latin typeface="微软雅黑" pitchFamily="34" charset="-122"/>
                <a:ea typeface="微软雅黑" pitchFamily="34" charset="-122"/>
              </a:rPr>
              <a:t>分开用，根据材料选择取舍</a:t>
            </a:r>
          </a:p>
          <a:p>
            <a:pPr eaLnBrk="0" hangingPunct="0">
              <a:buFontTx/>
              <a:buNone/>
              <a:defRPr/>
            </a:pPr>
            <a:endParaRPr kumimoji="1" lang="en-US" altLang="zh-CN" sz="2400" b="1" dirty="0" smtClean="0">
              <a:solidFill>
                <a:srgbClr val="FF0000"/>
              </a:solidFill>
              <a:latin typeface="微软雅黑" pitchFamily="34" charset="-122"/>
              <a:ea typeface="微软雅黑" pitchFamily="34" charset="-122"/>
            </a:endParaRPr>
          </a:p>
          <a:p>
            <a:pPr eaLnBrk="0" hangingPunct="0">
              <a:buFontTx/>
              <a:buNone/>
              <a:defRPr/>
            </a:pPr>
            <a:endParaRPr kumimoji="1" lang="en-US" altLang="zh-CN" sz="2400" b="1" dirty="0">
              <a:solidFill>
                <a:srgbClr val="FF0000"/>
              </a:solidFill>
              <a:latin typeface="微软雅黑" pitchFamily="34" charset="-122"/>
              <a:ea typeface="微软雅黑" pitchFamily="34" charset="-122"/>
            </a:endParaRPr>
          </a:p>
          <a:p>
            <a:pPr eaLnBrk="0" hangingPunct="0">
              <a:buFontTx/>
              <a:buNone/>
              <a:defRPr/>
            </a:pPr>
            <a:endParaRPr kumimoji="1" lang="zh-CN" altLang="en-US" sz="2400" b="1" dirty="0">
              <a:solidFill>
                <a:srgbClr val="FF0000"/>
              </a:solidFill>
              <a:latin typeface="微软雅黑" pitchFamily="34" charset="-122"/>
              <a:ea typeface="微软雅黑" pitchFamily="34" charset="-122"/>
            </a:endParaRPr>
          </a:p>
        </p:txBody>
      </p:sp>
      <p:sp>
        <p:nvSpPr>
          <p:cNvPr id="5" name="Rectangle 3"/>
          <p:cNvSpPr txBox="1">
            <a:spLocks noChangeArrowheads="1"/>
          </p:cNvSpPr>
          <p:nvPr/>
        </p:nvSpPr>
        <p:spPr>
          <a:xfrm>
            <a:off x="214313" y="1285860"/>
            <a:ext cx="8786843" cy="4525963"/>
          </a:xfrm>
          <a:prstGeom prst="rect">
            <a:avLst/>
          </a:prstGeom>
        </p:spPr>
        <p:txBody>
          <a:bodyPr/>
          <a:lstStyle/>
          <a:p>
            <a:pPr marL="342900" indent="-342900" eaLnBrk="0" hangingPunct="0">
              <a:lnSpc>
                <a:spcPts val="2800"/>
              </a:lnSpc>
              <a:spcBef>
                <a:spcPct val="20000"/>
              </a:spcBef>
              <a:buFontTx/>
              <a:buNone/>
              <a:defRPr/>
            </a:pPr>
            <a:r>
              <a:rPr lang="en-US" altLang="zh-CN" sz="2000" b="1" kern="0" dirty="0" smtClean="0">
                <a:solidFill>
                  <a:srgbClr val="FF0000"/>
                </a:solidFill>
                <a:latin typeface="微软雅黑" pitchFamily="34" charset="-122"/>
                <a:ea typeface="微软雅黑" pitchFamily="34" charset="-122"/>
              </a:rPr>
              <a:t>H1</a:t>
            </a:r>
            <a:r>
              <a:rPr lang="zh-CN" altLang="en-US" sz="2000" b="1" kern="0" dirty="0" smtClean="0">
                <a:solidFill>
                  <a:srgbClr val="FF0000"/>
                </a:solidFill>
                <a:latin typeface="微软雅黑" pitchFamily="34" charset="-122"/>
                <a:ea typeface="微软雅黑" pitchFamily="34" charset="-122"/>
              </a:rPr>
              <a:t>（社会方面）：</a:t>
            </a:r>
            <a:r>
              <a:rPr lang="zh-CN" altLang="en-US" sz="2000" b="1" kern="0" dirty="0" smtClean="0">
                <a:solidFill>
                  <a:srgbClr val="FF0000"/>
                </a:solidFill>
                <a:latin typeface="微软雅黑" pitchFamily="34" charset="-122"/>
                <a:ea typeface="微软雅黑" pitchFamily="34" charset="-122"/>
              </a:rPr>
              <a:t>①</a:t>
            </a:r>
            <a:r>
              <a:rPr lang="zh-CN" altLang="en-US" sz="2000" b="1" kern="0" dirty="0" smtClean="0">
                <a:latin typeface="微软雅黑" pitchFamily="34" charset="-122"/>
                <a:ea typeface="微软雅黑" pitchFamily="34" charset="-122"/>
              </a:rPr>
              <a:t>要</a:t>
            </a:r>
            <a:r>
              <a:rPr lang="zh-CN" altLang="en-US" sz="2000" b="1" kern="0" dirty="0">
                <a:latin typeface="微软雅黑" pitchFamily="34" charset="-122"/>
                <a:ea typeface="微软雅黑" pitchFamily="34" charset="-122"/>
              </a:rPr>
              <a:t>胸怀天下</a:t>
            </a:r>
            <a:r>
              <a:rPr lang="en-US" altLang="zh-CN" sz="2000" b="1" kern="0" dirty="0">
                <a:latin typeface="微软雅黑" pitchFamily="34" charset="-122"/>
                <a:ea typeface="微软雅黑" pitchFamily="34" charset="-122"/>
              </a:rPr>
              <a:t>,</a:t>
            </a:r>
            <a:r>
              <a:rPr lang="zh-CN" altLang="en-US" sz="2000" b="1" kern="0" dirty="0">
                <a:latin typeface="微软雅黑" pitchFamily="34" charset="-122"/>
                <a:ea typeface="微软雅黑" pitchFamily="34" charset="-122"/>
              </a:rPr>
              <a:t>承担起关爱</a:t>
            </a:r>
            <a:r>
              <a:rPr lang="zh-CN" altLang="en-US" sz="2000" b="1" kern="0" dirty="0">
                <a:solidFill>
                  <a:srgbClr val="FF0000"/>
                </a:solidFill>
                <a:latin typeface="微软雅黑" pitchFamily="34" charset="-122"/>
                <a:ea typeface="微软雅黑" pitchFamily="34" charset="-122"/>
              </a:rPr>
              <a:t>社会</a:t>
            </a:r>
            <a:r>
              <a:rPr lang="zh-CN" altLang="en-US" sz="2000" b="1" kern="0" dirty="0">
                <a:latin typeface="微软雅黑" pitchFamily="34" charset="-122"/>
                <a:ea typeface="微软雅黑" pitchFamily="34" charset="-122"/>
              </a:rPr>
              <a:t>的责任</a:t>
            </a:r>
            <a:r>
              <a:rPr lang="en-US" altLang="zh-CN" sz="2000" b="1" kern="0" dirty="0">
                <a:latin typeface="微软雅黑" pitchFamily="34" charset="-122"/>
                <a:ea typeface="微软雅黑" pitchFamily="34" charset="-122"/>
              </a:rPr>
              <a:t>,</a:t>
            </a:r>
            <a:r>
              <a:rPr lang="zh-CN" altLang="en-US" sz="2000" b="1" kern="0" dirty="0">
                <a:latin typeface="微软雅黑" pitchFamily="34" charset="-122"/>
                <a:ea typeface="微软雅黑" pitchFamily="34" charset="-122"/>
              </a:rPr>
              <a:t>共同营造“我为人人、人人为我”社会氛围。</a:t>
            </a:r>
          </a:p>
          <a:p>
            <a:pPr marL="342900" indent="-342900" eaLnBrk="0" hangingPunct="0">
              <a:lnSpc>
                <a:spcPts val="2800"/>
              </a:lnSpc>
              <a:buFontTx/>
              <a:buNone/>
              <a:defRPr/>
            </a:pPr>
            <a:r>
              <a:rPr lang="zh-CN" altLang="en-US" sz="2000" b="1" kern="0" dirty="0" smtClean="0">
                <a:latin typeface="微软雅黑" pitchFamily="34" charset="-122"/>
                <a:ea typeface="微软雅黑" pitchFamily="34" charset="-122"/>
              </a:rPr>
              <a:t>     </a:t>
            </a:r>
            <a:r>
              <a:rPr lang="zh-CN" altLang="en-US" sz="2000" b="1" kern="0" dirty="0" smtClean="0">
                <a:solidFill>
                  <a:srgbClr val="FF0000"/>
                </a:solidFill>
                <a:latin typeface="微软雅黑" pitchFamily="34" charset="-122"/>
                <a:ea typeface="微软雅黑" pitchFamily="34" charset="-122"/>
              </a:rPr>
              <a:t>②</a:t>
            </a:r>
            <a:r>
              <a:rPr lang="zh-CN" altLang="en-US" sz="2000" b="1" kern="0" dirty="0" smtClean="0">
                <a:latin typeface="微软雅黑" pitchFamily="34" charset="-122"/>
                <a:ea typeface="微软雅黑" pitchFamily="34" charset="-122"/>
              </a:rPr>
              <a:t>要</a:t>
            </a:r>
            <a:r>
              <a:rPr lang="zh-CN" altLang="en-US" sz="2000" b="1" kern="0" dirty="0">
                <a:latin typeface="微软雅黑" pitchFamily="34" charset="-122"/>
                <a:ea typeface="微软雅黑" pitchFamily="34" charset="-122"/>
              </a:rPr>
              <a:t>热心公益，服务社会，帮助他人，使自身的价值在奉献中得以提升，为建设和谐美好的社会贡献力量</a:t>
            </a:r>
            <a:r>
              <a:rPr lang="zh-CN" altLang="en-US" sz="2000" b="1" kern="0" dirty="0" smtClean="0">
                <a:latin typeface="微软雅黑" pitchFamily="34" charset="-122"/>
                <a:ea typeface="微软雅黑" pitchFamily="34" charset="-122"/>
              </a:rPr>
              <a:t>。</a:t>
            </a:r>
            <a:endParaRPr lang="en-US" altLang="zh-CN" sz="2000" b="1" kern="0" dirty="0" smtClean="0">
              <a:latin typeface="微软雅黑" pitchFamily="34" charset="-122"/>
              <a:ea typeface="微软雅黑" pitchFamily="34" charset="-122"/>
            </a:endParaRPr>
          </a:p>
          <a:p>
            <a:pPr marL="342900" indent="-342900" eaLnBrk="0" hangingPunct="0">
              <a:lnSpc>
                <a:spcPts val="2800"/>
              </a:lnSpc>
              <a:defRPr/>
            </a:pPr>
            <a:r>
              <a:rPr lang="zh-CN" altLang="en-US" sz="2000" b="1" kern="0" dirty="0" smtClean="0">
                <a:solidFill>
                  <a:srgbClr val="FF0000"/>
                </a:solidFill>
                <a:latin typeface="微软雅黑" pitchFamily="34" charset="-122"/>
                <a:ea typeface="微软雅黑" pitchFamily="34" charset="-122"/>
              </a:rPr>
              <a:t>    </a:t>
            </a:r>
            <a:r>
              <a:rPr lang="zh-CN" altLang="en-US" sz="2000" b="1" kern="0" dirty="0" smtClean="0">
                <a:solidFill>
                  <a:srgbClr val="FF0000"/>
                </a:solidFill>
                <a:latin typeface="微软雅黑" pitchFamily="34" charset="-122"/>
                <a:ea typeface="微软雅黑" pitchFamily="34" charset="-122"/>
              </a:rPr>
              <a:t> </a:t>
            </a:r>
            <a:r>
              <a:rPr lang="zh-CN" altLang="en-US" sz="2000" b="1" kern="0" dirty="0" smtClean="0">
                <a:solidFill>
                  <a:srgbClr val="FF0000"/>
                </a:solidFill>
                <a:latin typeface="微软雅黑" pitchFamily="34" charset="-122"/>
                <a:ea typeface="微软雅黑" pitchFamily="34" charset="-122"/>
              </a:rPr>
              <a:t>③</a:t>
            </a:r>
            <a:r>
              <a:rPr lang="zh-CN" altLang="en-US" sz="2000" b="1" kern="0" dirty="0" smtClean="0">
                <a:latin typeface="微软雅黑" pitchFamily="34" charset="-122"/>
                <a:ea typeface="微软雅黑" pitchFamily="34" charset="-122"/>
              </a:rPr>
              <a:t>增强亲社会意识，以主人翁的责任感关心国家建设、社会管理及其他公共事务，做负责任的公民。要善于思考，勇于实践，积极为社会发展建言献策。</a:t>
            </a:r>
            <a:endParaRPr lang="zh-CN" altLang="en-US" sz="2000" b="1" kern="0" dirty="0">
              <a:latin typeface="微软雅黑" pitchFamily="34" charset="-122"/>
              <a:ea typeface="微软雅黑" pitchFamily="34" charset="-122"/>
            </a:endParaRPr>
          </a:p>
          <a:p>
            <a:pPr marL="342900" indent="-342900" eaLnBrk="0" hangingPunct="0">
              <a:lnSpc>
                <a:spcPts val="2800"/>
              </a:lnSpc>
              <a:buFontTx/>
              <a:buNone/>
              <a:defRPr/>
            </a:pPr>
            <a:r>
              <a:rPr lang="zh-CN" altLang="en-US" sz="2000" b="1" kern="0" dirty="0" smtClean="0">
                <a:solidFill>
                  <a:srgbClr val="0066FF"/>
                </a:solidFill>
                <a:latin typeface="微软雅黑" pitchFamily="34" charset="-122"/>
                <a:ea typeface="微软雅黑" pitchFamily="34" charset="-122"/>
              </a:rPr>
              <a:t>      具体</a:t>
            </a:r>
            <a:r>
              <a:rPr lang="zh-CN" altLang="en-US" sz="2000" b="1" kern="0" dirty="0">
                <a:solidFill>
                  <a:srgbClr val="0066FF"/>
                </a:solidFill>
                <a:latin typeface="微软雅黑" pitchFamily="34" charset="-122"/>
                <a:ea typeface="微软雅黑" pitchFamily="34" charset="-122"/>
              </a:rPr>
              <a:t>做法</a:t>
            </a:r>
            <a:r>
              <a:rPr lang="en-US" altLang="zh-CN" sz="2000" b="1" kern="0" dirty="0">
                <a:solidFill>
                  <a:srgbClr val="0066FF"/>
                </a:solidFill>
                <a:latin typeface="微软雅黑" pitchFamily="34" charset="-122"/>
                <a:ea typeface="微软雅黑" pitchFamily="34" charset="-122"/>
              </a:rPr>
              <a:t>+</a:t>
            </a:r>
            <a:r>
              <a:rPr lang="zh-CN" altLang="en-US" sz="2000" b="1" kern="0" dirty="0">
                <a:solidFill>
                  <a:srgbClr val="0066FF"/>
                </a:solidFill>
                <a:latin typeface="微软雅黑" pitchFamily="34" charset="-122"/>
                <a:ea typeface="微软雅黑" pitchFamily="34" charset="-122"/>
              </a:rPr>
              <a:t>材料做法：</a:t>
            </a:r>
            <a:r>
              <a:rPr lang="zh-CN" altLang="en-US" sz="2000" b="1" kern="0" dirty="0" smtClean="0">
                <a:solidFill>
                  <a:srgbClr val="0066FF"/>
                </a:solidFill>
                <a:latin typeface="微软雅黑" pitchFamily="34" charset="-122"/>
                <a:ea typeface="微软雅黑" pitchFamily="34" charset="-122"/>
              </a:rPr>
              <a:t>如</a:t>
            </a:r>
            <a:r>
              <a:rPr lang="en-US" altLang="zh-CN" sz="2000" b="1" kern="0" dirty="0" smtClean="0">
                <a:solidFill>
                  <a:srgbClr val="0066FF"/>
                </a:solidFill>
                <a:latin typeface="微软雅黑" pitchFamily="34" charset="-122"/>
                <a:ea typeface="微软雅黑" pitchFamily="34" charset="-122"/>
              </a:rPr>
              <a:t>……</a:t>
            </a:r>
            <a:r>
              <a:rPr lang="zh-CN" altLang="en-US" sz="2000" b="1" kern="0" dirty="0" smtClean="0">
                <a:solidFill>
                  <a:srgbClr val="009900"/>
                </a:solidFill>
                <a:latin typeface="微软雅黑" pitchFamily="34" charset="-122"/>
                <a:ea typeface="微软雅黑" pitchFamily="34" charset="-122"/>
              </a:rPr>
              <a:t>争</a:t>
            </a:r>
            <a:r>
              <a:rPr lang="zh-CN" altLang="en-US" sz="2000" b="1" kern="0" dirty="0">
                <a:solidFill>
                  <a:srgbClr val="009900"/>
                </a:solidFill>
                <a:latin typeface="微软雅黑" pitchFamily="34" charset="-122"/>
                <a:ea typeface="微软雅黑" pitchFamily="34" charset="-122"/>
              </a:rPr>
              <a:t>做青年志愿者、扶助</a:t>
            </a:r>
            <a:r>
              <a:rPr lang="zh-CN" altLang="en-US" sz="2000" b="1" kern="0" dirty="0" smtClean="0">
                <a:solidFill>
                  <a:srgbClr val="009900"/>
                </a:solidFill>
                <a:latin typeface="微软雅黑" pitchFamily="34" charset="-122"/>
                <a:ea typeface="微软雅黑" pitchFamily="34" charset="-122"/>
              </a:rPr>
              <a:t>孤寡老人、参加</a:t>
            </a:r>
            <a:r>
              <a:rPr lang="zh-CN" altLang="en-US" sz="2000" b="1" kern="0" dirty="0">
                <a:solidFill>
                  <a:srgbClr val="009900"/>
                </a:solidFill>
                <a:latin typeface="微软雅黑" pitchFamily="34" charset="-122"/>
                <a:ea typeface="微软雅黑" pitchFamily="34" charset="-122"/>
              </a:rPr>
              <a:t>环保宣传、向灾区捐款捐物等</a:t>
            </a:r>
            <a:r>
              <a:rPr lang="zh-CN" altLang="en-US" sz="2000" kern="0" dirty="0">
                <a:latin typeface="微软雅黑" pitchFamily="34" charset="-122"/>
                <a:ea typeface="微软雅黑" pitchFamily="34" charset="-122"/>
              </a:rPr>
              <a:t> </a:t>
            </a:r>
            <a:r>
              <a:rPr lang="zh-CN" altLang="en-US" sz="2000" b="1" kern="0" dirty="0" smtClean="0">
                <a:solidFill>
                  <a:srgbClr val="FF0000"/>
                </a:solidFill>
                <a:latin typeface="微软雅黑" pitchFamily="34" charset="-122"/>
                <a:ea typeface="微软雅黑" pitchFamily="34" charset="-122"/>
              </a:rPr>
              <a:t>（一定要结合材料中的问题来写）</a:t>
            </a:r>
            <a:endParaRPr lang="zh-CN" altLang="en-US" sz="2000" b="1" kern="0" dirty="0">
              <a:solidFill>
                <a:srgbClr val="FF0000"/>
              </a:solidFill>
              <a:latin typeface="微软雅黑" pitchFamily="34" charset="-122"/>
              <a:ea typeface="微软雅黑" pitchFamily="34" charset="-122"/>
            </a:endParaRPr>
          </a:p>
          <a:p>
            <a:pPr marL="342900" indent="-342900" eaLnBrk="0" hangingPunct="0">
              <a:lnSpc>
                <a:spcPts val="2800"/>
              </a:lnSpc>
              <a:buFontTx/>
              <a:buNone/>
              <a:defRPr/>
            </a:pPr>
            <a:r>
              <a:rPr lang="en-US" altLang="zh-CN" sz="2000" b="1" kern="0" dirty="0" smtClean="0">
                <a:solidFill>
                  <a:srgbClr val="FF0000"/>
                </a:solidFill>
                <a:latin typeface="微软雅黑" pitchFamily="34" charset="-122"/>
                <a:ea typeface="微软雅黑" pitchFamily="34" charset="-122"/>
              </a:rPr>
              <a:t>H2</a:t>
            </a:r>
            <a:r>
              <a:rPr lang="zh-CN" altLang="en-US" sz="2000" b="1" kern="0" dirty="0" smtClean="0">
                <a:solidFill>
                  <a:srgbClr val="FF0000"/>
                </a:solidFill>
                <a:latin typeface="微软雅黑" pitchFamily="34" charset="-122"/>
                <a:ea typeface="微软雅黑" pitchFamily="34" charset="-122"/>
              </a:rPr>
              <a:t>（国家方面）： ①</a:t>
            </a:r>
            <a:r>
              <a:rPr lang="zh-CN" altLang="en-US" sz="2000" b="1" kern="0" dirty="0" smtClean="0">
                <a:latin typeface="微软雅黑" pitchFamily="34" charset="-122"/>
                <a:ea typeface="微软雅黑" pitchFamily="34" charset="-122"/>
              </a:rPr>
              <a:t>青少年</a:t>
            </a:r>
            <a:r>
              <a:rPr lang="zh-CN" altLang="en-US" sz="2000" b="1" kern="0" dirty="0">
                <a:solidFill>
                  <a:schemeClr val="accent2"/>
                </a:solidFill>
                <a:latin typeface="微软雅黑" pitchFamily="34" charset="-122"/>
                <a:ea typeface="微软雅黑" pitchFamily="34" charset="-122"/>
              </a:rPr>
              <a:t>要</a:t>
            </a:r>
            <a:r>
              <a:rPr lang="zh-CN" altLang="en-US" sz="2000" b="1" kern="0" dirty="0">
                <a:latin typeface="微软雅黑" pitchFamily="34" charset="-122"/>
                <a:ea typeface="微软雅黑" pitchFamily="34" charset="-122"/>
              </a:rPr>
              <a:t>肩负起实现中华民族伟大复兴的重任</a:t>
            </a:r>
            <a:r>
              <a:rPr lang="en-US" altLang="zh-CN" sz="2000" b="1" kern="0" dirty="0">
                <a:latin typeface="微软雅黑" pitchFamily="34" charset="-122"/>
                <a:ea typeface="微软雅黑" pitchFamily="34" charset="-122"/>
              </a:rPr>
              <a:t>,</a:t>
            </a:r>
            <a:r>
              <a:rPr lang="zh-CN" altLang="en-US" sz="2000" b="1" kern="0" dirty="0">
                <a:latin typeface="微软雅黑" pitchFamily="34" charset="-122"/>
                <a:ea typeface="微软雅黑" pitchFamily="34" charset="-122"/>
              </a:rPr>
              <a:t>努力奋斗，将中华民族伟大复兴变成现实。</a:t>
            </a:r>
          </a:p>
          <a:p>
            <a:pPr marL="342900" indent="-342900" eaLnBrk="0" hangingPunct="0">
              <a:lnSpc>
                <a:spcPts val="2800"/>
              </a:lnSpc>
              <a:buFontTx/>
              <a:buNone/>
              <a:defRPr/>
            </a:pPr>
            <a:r>
              <a:rPr lang="zh-CN" altLang="en-US" sz="2000" b="1" kern="0" dirty="0" smtClean="0">
                <a:solidFill>
                  <a:srgbClr val="FF0000"/>
                </a:solidFill>
                <a:latin typeface="微软雅黑" pitchFamily="34" charset="-122"/>
                <a:ea typeface="微软雅黑" pitchFamily="34" charset="-122"/>
              </a:rPr>
              <a:t>        ②</a:t>
            </a:r>
            <a:r>
              <a:rPr lang="zh-CN" altLang="en-US" sz="2000" b="1" kern="0" dirty="0" smtClean="0">
                <a:latin typeface="微软雅黑" pitchFamily="34" charset="-122"/>
                <a:ea typeface="微软雅黑" pitchFamily="34" charset="-122"/>
              </a:rPr>
              <a:t>国家</a:t>
            </a:r>
            <a:r>
              <a:rPr lang="zh-CN" altLang="en-US" sz="2000" b="1" kern="0" dirty="0">
                <a:latin typeface="微软雅黑" pitchFamily="34" charset="-122"/>
                <a:ea typeface="微软雅黑" pitchFamily="34" charset="-122"/>
              </a:rPr>
              <a:t>兴亡</a:t>
            </a:r>
            <a:r>
              <a:rPr lang="en-US" altLang="zh-CN" sz="2000" b="1" kern="0" dirty="0">
                <a:latin typeface="微软雅黑" pitchFamily="34" charset="-122"/>
                <a:ea typeface="微软雅黑" pitchFamily="34" charset="-122"/>
              </a:rPr>
              <a:t>,</a:t>
            </a:r>
            <a:r>
              <a:rPr lang="zh-CN" altLang="en-US" sz="2000" b="1" kern="0" dirty="0">
                <a:latin typeface="微软雅黑" pitchFamily="34" charset="-122"/>
                <a:ea typeface="微软雅黑" pitchFamily="34" charset="-122"/>
              </a:rPr>
              <a:t>匹夫有责。维护国家尊严是公民应尽的责任。</a:t>
            </a:r>
            <a:r>
              <a:rPr lang="zh-CN" altLang="en-US" sz="2000" b="1" kern="0" dirty="0">
                <a:solidFill>
                  <a:srgbClr val="FF0000"/>
                </a:solidFill>
                <a:latin typeface="微软雅黑" pitchFamily="34" charset="-122"/>
                <a:ea typeface="微软雅黑" pitchFamily="34" charset="-122"/>
              </a:rPr>
              <a:t>当国家尊严受到侵犯时，应挺身而出，坚决维护国家荣誉和利益，</a:t>
            </a:r>
            <a:r>
              <a:rPr lang="zh-CN" altLang="en-US" sz="2000" b="1" kern="0" dirty="0">
                <a:latin typeface="微软雅黑" pitchFamily="34" charset="-122"/>
                <a:ea typeface="微软雅黑" pitchFamily="34" charset="-122"/>
              </a:rPr>
              <a:t>表现出对祖国、对人民的高度责任感。</a:t>
            </a:r>
          </a:p>
          <a:p>
            <a:pPr marL="342900" indent="-342900" eaLnBrk="0" hangingPunct="0">
              <a:lnSpc>
                <a:spcPts val="2800"/>
              </a:lnSpc>
              <a:buFontTx/>
              <a:buNone/>
              <a:defRPr/>
            </a:pPr>
            <a:r>
              <a:rPr lang="zh-CN" altLang="en-US" sz="2000" b="1" kern="0" dirty="0" smtClean="0">
                <a:solidFill>
                  <a:srgbClr val="FF0000"/>
                </a:solidFill>
                <a:latin typeface="微软雅黑" pitchFamily="34" charset="-122"/>
                <a:ea typeface="微软雅黑" pitchFamily="34" charset="-122"/>
              </a:rPr>
              <a:t>        ③</a:t>
            </a:r>
            <a:r>
              <a:rPr lang="zh-CN" altLang="en-US" sz="2000" b="1" kern="0" dirty="0" smtClean="0">
                <a:latin typeface="微软雅黑" pitchFamily="34" charset="-122"/>
                <a:ea typeface="微软雅黑" pitchFamily="34" charset="-122"/>
              </a:rPr>
              <a:t>当</a:t>
            </a:r>
            <a:r>
              <a:rPr lang="zh-CN" altLang="en-US" sz="2000" b="1" kern="0" dirty="0">
                <a:latin typeface="微软雅黑" pitchFamily="34" charset="-122"/>
                <a:ea typeface="微软雅黑" pitchFamily="34" charset="-122"/>
              </a:rPr>
              <a:t>国家处在</a:t>
            </a:r>
            <a:r>
              <a:rPr lang="zh-CN" altLang="en-US" sz="2000" b="1" kern="0" dirty="0">
                <a:solidFill>
                  <a:srgbClr val="FF0000"/>
                </a:solidFill>
                <a:latin typeface="微软雅黑" pitchFamily="34" charset="-122"/>
                <a:ea typeface="微软雅黑" pitchFamily="34" charset="-122"/>
              </a:rPr>
              <a:t>困难时刻</a:t>
            </a:r>
            <a:r>
              <a:rPr lang="zh-CN" altLang="en-US" sz="2000" b="1" kern="0" dirty="0">
                <a:latin typeface="微软雅黑" pitchFamily="34" charset="-122"/>
                <a:ea typeface="微软雅黑" pitchFamily="34" charset="-122"/>
              </a:rPr>
              <a:t>，</a:t>
            </a:r>
            <a:r>
              <a:rPr lang="zh-CN" altLang="en-US" sz="2000" b="1" kern="0" dirty="0">
                <a:solidFill>
                  <a:srgbClr val="6600FF"/>
                </a:solidFill>
                <a:latin typeface="微软雅黑" pitchFamily="34" charset="-122"/>
                <a:ea typeface="微软雅黑" pitchFamily="34" charset="-122"/>
              </a:rPr>
              <a:t>要主动为国分忧、勇担重任、与国家共渡难关</a:t>
            </a:r>
            <a:r>
              <a:rPr lang="zh-CN" altLang="en-US" sz="2000" b="1" kern="0" dirty="0">
                <a:latin typeface="微软雅黑" pitchFamily="34" charset="-122"/>
                <a:ea typeface="微软雅黑" pitchFamily="34" charset="-122"/>
              </a:rPr>
              <a:t>。</a:t>
            </a:r>
          </a:p>
          <a:p>
            <a:pPr marL="342900" indent="-342900" eaLnBrk="0" hangingPunct="0">
              <a:lnSpc>
                <a:spcPct val="80000"/>
              </a:lnSpc>
              <a:buFontTx/>
              <a:buNone/>
              <a:defRPr/>
            </a:pPr>
            <a:endParaRPr lang="zh-CN" altLang="en-US" sz="2000" b="1" kern="0" dirty="0">
              <a:solidFill>
                <a:srgbClr val="6600FF"/>
              </a:solidFill>
              <a:latin typeface="+mn-lt"/>
              <a:ea typeface="+mn-ea"/>
            </a:endParaRPr>
          </a:p>
          <a:p>
            <a:pPr marL="342900" indent="-342900" eaLnBrk="0" hangingPunct="0">
              <a:lnSpc>
                <a:spcPct val="80000"/>
              </a:lnSpc>
              <a:spcBef>
                <a:spcPct val="20000"/>
              </a:spcBef>
              <a:buFontTx/>
              <a:buChar char="•"/>
              <a:defRPr/>
            </a:pPr>
            <a:endParaRPr lang="en-US" altLang="zh-CN" sz="2000" b="1" kern="0" dirty="0">
              <a:latin typeface="+mn-lt"/>
              <a:ea typeface="+mn-ea"/>
            </a:endParaRPr>
          </a:p>
        </p:txBody>
      </p:sp>
      <p:sp>
        <p:nvSpPr>
          <p:cNvPr id="6" name="Rectangle 4"/>
          <p:cNvSpPr>
            <a:spLocks noChangeArrowheads="1"/>
          </p:cNvSpPr>
          <p:nvPr/>
        </p:nvSpPr>
        <p:spPr bwMode="auto">
          <a:xfrm>
            <a:off x="0" y="0"/>
            <a:ext cx="9601200" cy="1143000"/>
          </a:xfrm>
          <a:prstGeom prst="rect">
            <a:avLst/>
          </a:prstGeom>
          <a:noFill/>
          <a:ln w="9525">
            <a:noFill/>
            <a:miter lim="800000"/>
            <a:headEnd/>
            <a:tailEnd/>
          </a:ln>
        </p:spPr>
        <p:txBody>
          <a:bodyPr anchor="ctr"/>
          <a:lstStyle/>
          <a:p>
            <a:pPr algn="ctr"/>
            <a:endParaRPr lang="zh-CN" altLang="en-US" sz="2800" b="1" dirty="0">
              <a:solidFill>
                <a:srgbClr val="FF0000"/>
              </a:solidFill>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205</TotalTime>
  <Words>1584</Words>
  <Application>Microsoft Office PowerPoint</Application>
  <PresentationFormat>全屏显示(4:3)</PresentationFormat>
  <Paragraphs>126</Paragraphs>
  <Slides>10</Slides>
  <Notes>1</Notes>
  <HiddenSlides>0</HiddenSlides>
  <MMClips>0</MMClips>
  <ScaleCrop>false</ScaleCrop>
  <HeadingPairs>
    <vt:vector size="4" baseType="variant">
      <vt:variant>
        <vt:lpstr>主题</vt:lpstr>
      </vt:variant>
      <vt:variant>
        <vt:i4>1</vt:i4>
      </vt:variant>
      <vt:variant>
        <vt:lpstr>幻灯片标题</vt:lpstr>
      </vt:variant>
      <vt:variant>
        <vt:i4>10</vt:i4>
      </vt:variant>
    </vt:vector>
  </HeadingPairs>
  <TitlesOfParts>
    <vt:vector size="11"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lenovo</dc:creator>
  <cp:lastModifiedBy>lenovo</cp:lastModifiedBy>
  <cp:revision>11</cp:revision>
  <dcterms:created xsi:type="dcterms:W3CDTF">2017-09-30T03:18:07Z</dcterms:created>
  <dcterms:modified xsi:type="dcterms:W3CDTF">2018-01-05T05:20:17Z</dcterms:modified>
</cp:coreProperties>
</file>