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592" r:id="rId3"/>
    <p:sldId id="359" r:id="rId4"/>
    <p:sldId id="502" r:id="rId5"/>
    <p:sldId id="570" r:id="rId6"/>
    <p:sldId id="513" r:id="rId7"/>
    <p:sldId id="519" r:id="rId8"/>
    <p:sldId id="534" r:id="rId9"/>
    <p:sldId id="571" r:id="rId10"/>
    <p:sldId id="572" r:id="rId11"/>
    <p:sldId id="573" r:id="rId12"/>
    <p:sldId id="574" r:id="rId13"/>
    <p:sldId id="575" r:id="rId14"/>
    <p:sldId id="576" r:id="rId15"/>
    <p:sldId id="518" r:id="rId16"/>
    <p:sldId id="617" r:id="rId17"/>
    <p:sldId id="618" r:id="rId18"/>
    <p:sldId id="580" r:id="rId19"/>
    <p:sldId id="581" r:id="rId20"/>
    <p:sldId id="582" r:id="rId21"/>
    <p:sldId id="583" r:id="rId22"/>
    <p:sldId id="324" r:id="rId23"/>
    <p:sldId id="584" r:id="rId24"/>
    <p:sldId id="325" r:id="rId2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CC"/>
    <a:srgbClr val="CCCCFF"/>
    <a:srgbClr val="CCFFFF"/>
    <a:srgbClr val="FFCCCC"/>
    <a:srgbClr val="CCECFF"/>
    <a:srgbClr val="66CC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3676"/>
  </p:normalViewPr>
  <p:slideViewPr>
    <p:cSldViewPr showGuides="1">
      <p:cViewPr>
        <p:scale>
          <a:sx n="100" d="100"/>
          <a:sy n="100" d="100"/>
        </p:scale>
        <p:origin x="-1944" y="-240"/>
      </p:cViewPr>
      <p:guideLst>
        <p:guide orient="horz" pos="2138"/>
        <p:guide pos="287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handoutMaster" Target="handoutMasters/handoutMaster1.xml"/><Relationship Id="rId26" Type="http://schemas.openxmlformats.org/officeDocument/2006/relationships/notesMaster" Target="notesMasters/notesMaster1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/>
          <a:p>
            <a:pPr lvl="0" algn="r" eaLnBrk="1" hangingPunct="1"/>
            <a:fld id="{9A0DB2DC-4C9A-4742-B13C-FB6460FD3503}" type="slidenum">
              <a:rPr lang="zh-CN" altLang="en-US" sz="1200" dirty="0">
                <a:latin typeface="Calibri" panose="020F0502020204030204" pitchFamily="34" charset="0"/>
              </a:rPr>
            </a:fld>
            <a:endParaRPr lang="zh-CN" altLang="en-US" sz="1200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35163"/>
            <a:ext cx="4038600" cy="43894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>
            <a:sp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704850"/>
            <a:ext cx="2057400" cy="561975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704850"/>
            <a:ext cx="6019800" cy="561975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09625" y="609600"/>
            <a:ext cx="7958138" cy="548640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15" name="日期占位符 1026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页脚占位符 1027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9" name="灯片编号占位符 1028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/>
          <a:p>
            <a:pPr algn="r">
              <a:buChar char="•"/>
            </a:pPr>
            <a:fld id="{9A0DB2DC-4C9A-4742-B13C-FB6460FD3503}" type="slidenum">
              <a:rPr lang="zh-CN" altLang="en-US" dirty="0">
                <a:latin typeface="Comic Sans MS" panose="030F0702030302020204" pitchFamily="66" charset="0"/>
              </a:rPr>
            </a:fld>
            <a:endParaRPr lang="zh-CN" altLang="en-US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jpe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6"/>
          <p:cNvSpPr/>
          <p:nvPr userDrawn="1"/>
        </p:nvSpPr>
        <p:spPr bwMode="auto">
          <a:xfrm>
            <a:off x="-9525" y="-7937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 userDrawn="1"/>
        </p:nvSpPr>
        <p:spPr bwMode="auto">
          <a:xfrm>
            <a:off x="4381500" y="-7937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"/>
          <p:cNvGrpSpPr/>
          <p:nvPr userDrawn="1"/>
        </p:nvGrpSpPr>
        <p:grpSpPr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任意多边形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任意多边形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31" name="标题占位符 8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lIns="0" rIns="0" bIns="0" anchor="b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zh-CN" dirty="0"/>
          </a:p>
        </p:txBody>
      </p:sp>
      <p:sp>
        <p:nvSpPr>
          <p:cNvPr id="1032" name="文本占位符 29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229600" cy="20621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en-US" altLang="zh-CN" dirty="0"/>
          </a:p>
        </p:txBody>
      </p:sp>
      <p:sp>
        <p:nvSpPr>
          <p:cNvPr id="14" name="日期占位符 1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6" name="页脚占位符 2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>
              <a:buFont typeface="Arial" panose="020B0604020202020204" pitchFamily="34" charset="0"/>
              <a:buNone/>
              <a:defRPr sz="1200">
                <a:solidFill>
                  <a:schemeClr val="tx2">
                    <a:shade val="90000"/>
                  </a:schemeClr>
                </a:solidFill>
                <a:latin typeface="Comic Sans MS" panose="030F0702030302020204" pitchFamily="66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2">
                  <a:shade val="90000"/>
                </a:schemeClr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7" name="灯片编号占位符 3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>
              <a:defRPr sz="1200">
                <a:solidFill>
                  <a:srgbClr val="045C75"/>
                </a:solidFill>
                <a:latin typeface="Comic Sans MS" panose="030F0702030302020204" pitchFamily="66" charset="0"/>
              </a:defRPr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pic>
        <p:nvPicPr>
          <p:cNvPr id="2" name="图片 1" descr="高分说PPT背景(25.4x19.05)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270" y="-1270"/>
            <a:ext cx="9147175" cy="6861175"/>
          </a:xfrm>
          <a:prstGeom prst="rect">
            <a:avLst/>
          </a:prstGeom>
        </p:spPr>
      </p:pic>
      <p:sp>
        <p:nvSpPr>
          <p:cNvPr id="5" name="Text Box 11"/>
          <p:cNvSpPr txBox="1">
            <a:spLocks noChangeArrowheads="1"/>
          </p:cNvSpPr>
          <p:nvPr userDrawn="1"/>
        </p:nvSpPr>
        <p:spPr bwMode="auto">
          <a:xfrm>
            <a:off x="7162800" y="76200"/>
            <a:ext cx="1905000" cy="36671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Unit </a:t>
            </a: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5F5F5F"/>
                </a:solidFill>
                <a:effectLst/>
                <a:uLnTx/>
                <a:uFillTx/>
                <a:latin typeface="Comic Sans MS" panose="030F0702030302020204" pitchFamily="66" charset="0"/>
                <a:ea typeface="宋体" panose="02010600030101010101" pitchFamily="2" charset="-122"/>
                <a:cs typeface="+mn-cs"/>
              </a:rPr>
              <a:t>1 Writing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rgbClr val="5F5F5F"/>
              </a:solidFill>
              <a:effectLst/>
              <a:uLnTx/>
              <a:uFillTx/>
              <a:latin typeface="Comic Sans MS" panose="030F0702030302020204" pitchFamily="66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>
          <a:solidFill>
            <a:schemeClr val="tx1"/>
          </a:solidFill>
          <a:latin typeface="+mn-lt"/>
          <a:ea typeface="+mn-ea"/>
        </a:defRPr>
      </a:lvl2pPr>
      <a:lvl3pPr marL="914400" indent="-24638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>
          <a:solidFill>
            <a:schemeClr val="tx1"/>
          </a:solidFill>
          <a:latin typeface="+mn-lt"/>
          <a:ea typeface="+mn-ea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4pPr>
      <a:lvl5pPr marL="1462405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5pPr>
      <a:lvl6pPr marL="19196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6pPr>
      <a:lvl7pPr marL="23768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7pPr>
      <a:lvl8pPr marL="28340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8pPr>
      <a:lvl9pPr marL="3291205" indent="-209550" algn="l" rtl="0" eaLnBrk="1" fontAlgn="base" hangingPunct="1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31445" y="1645920"/>
            <a:ext cx="6096739" cy="4048591"/>
          </a:xfrm>
          <a:prstGeom prst="rect">
            <a:avLst/>
          </a:prstGeom>
        </p:spPr>
      </p:pic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353050" y="2534285"/>
            <a:ext cx="2952750" cy="831850"/>
          </a:xfrm>
          <a:solidFill>
            <a:schemeClr val="tx2">
              <a:lumMod val="40000"/>
              <a:lumOff val="60000"/>
              <a:alpha val="50000"/>
            </a:schemeClr>
          </a:solidFill>
        </p:spPr>
        <p:txBody>
          <a:bodyPr vert="horz" wrap="square" lIns="91440" tIns="45720" rIns="91440" bIns="45720" numCol="1" anchor="t" anchorCtr="0" compatLnSpc="1">
            <a:no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 typeface="Wingdings 2" panose="05020102010507070707" pitchFamily="18" charset="2"/>
              <a:buNone/>
              <a:defRPr/>
            </a:pPr>
            <a:r>
              <a:rPr kumimoji="0" lang="en-US" altLang="zh-CN" sz="4400" b="1" i="0" u="none" strike="noStrike" kern="0" cap="none" spc="0" normalizeH="0" baseline="0" noProof="0" dirty="0" smtClean="0">
                <a:ln w="12700">
                  <a:noFill/>
                  <a:prstDash val="solid"/>
                </a:ln>
                <a:solidFill>
                  <a:srgbClr val="0000FF"/>
                </a:solidFill>
                <a:effectLst/>
                <a:uLnTx/>
                <a:uFillTx/>
                <a:latin typeface="+mn-lt"/>
                <a:ea typeface="+mn-ea"/>
                <a:cs typeface="Times New Roman" panose="02020603050405020304" pitchFamily="18" charset="0"/>
              </a:rPr>
              <a:t>Writing</a:t>
            </a:r>
            <a:endParaRPr kumimoji="0" lang="en-US" altLang="zh-CN" sz="4400" b="1" i="0" u="none" strike="noStrike" kern="0" cap="none" spc="0" normalizeH="0" baseline="0" noProof="0" dirty="0" smtClean="0">
              <a:ln w="12700">
                <a:noFill/>
                <a:prstDash val="solid"/>
              </a:ln>
              <a:solidFill>
                <a:srgbClr val="0000FF"/>
              </a:solidFill>
              <a:effectLst/>
              <a:uLnTx/>
              <a:uFillTx/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051" name="TextBox 4"/>
          <p:cNvSpPr txBox="1">
            <a:spLocks noChangeArrowheads="1"/>
          </p:cNvSpPr>
          <p:nvPr/>
        </p:nvSpPr>
        <p:spPr bwMode="auto">
          <a:xfrm>
            <a:off x="378460" y="981710"/>
            <a:ext cx="8386445" cy="829945"/>
          </a:xfrm>
          <a:prstGeom prst="rect">
            <a:avLst/>
          </a:prstGeom>
          <a:solidFill>
            <a:schemeClr val="accent2">
              <a:lumMod val="40000"/>
              <a:lumOff val="60000"/>
              <a:alpha val="50000"/>
            </a:schemeClr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rgbClr val="0000FF"/>
                </a:solidFill>
                <a:latin typeface="+mj-lt"/>
                <a:ea typeface="微软雅黑" panose="020B0503020204020204" pitchFamily="34" charset="-122"/>
                <a:cs typeface="Times New Roman" panose="02020603050405020304" pitchFamily="18" charset="0"/>
              </a:rPr>
              <a:t>Unit 1  Making friends </a:t>
            </a:r>
            <a:endParaRPr kumimoji="0" lang="en-US" altLang="zh-CN" sz="4800" b="1" kern="1200" cap="none" spc="0" normalizeH="0" baseline="0" noProof="0" dirty="0">
              <a:solidFill>
                <a:srgbClr val="0000FF"/>
              </a:solidFill>
              <a:latin typeface="+mj-lt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4280" name="直接连接符 8"/>
          <p:cNvCxnSpPr/>
          <p:nvPr/>
        </p:nvCxnSpPr>
        <p:spPr>
          <a:xfrm>
            <a:off x="5219700" y="3632200"/>
            <a:ext cx="2232025" cy="0"/>
          </a:xfrm>
          <a:prstGeom prst="line">
            <a:avLst/>
          </a:prstGeom>
          <a:ln w="12700" cap="flat" cmpd="sng">
            <a:solidFill>
              <a:srgbClr val="008000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6" name="直接连接符 8"/>
          <p:cNvCxnSpPr/>
          <p:nvPr/>
        </p:nvCxnSpPr>
        <p:spPr>
          <a:xfrm>
            <a:off x="5219700" y="1833563"/>
            <a:ext cx="2232025" cy="0"/>
          </a:xfrm>
          <a:prstGeom prst="line">
            <a:avLst/>
          </a:prstGeom>
          <a:ln w="12700" cap="flat" cmpd="sng">
            <a:solidFill>
              <a:srgbClr val="FF0066"/>
            </a:solidFill>
            <a:prstDash val="solid"/>
            <a:headEnd type="none" w="med" len="med"/>
            <a:tailEnd type="oval" w="med" len="med"/>
          </a:ln>
        </p:spPr>
      </p:cxnSp>
      <p:cxnSp>
        <p:nvCxnSpPr>
          <p:cNvPr id="54289" name="直接连接符 8"/>
          <p:cNvCxnSpPr/>
          <p:nvPr/>
        </p:nvCxnSpPr>
        <p:spPr>
          <a:xfrm>
            <a:off x="1187450" y="4470400"/>
            <a:ext cx="2232025" cy="0"/>
          </a:xfrm>
          <a:prstGeom prst="line">
            <a:avLst/>
          </a:prstGeom>
          <a:ln w="12700" cap="flat" cmpd="sng">
            <a:solidFill>
              <a:srgbClr val="0070C0"/>
            </a:solidFill>
            <a:prstDash val="solid"/>
            <a:headEnd type="oval" w="med" len="med"/>
            <a:tailEnd type="none" w="med" len="med"/>
          </a:ln>
        </p:spPr>
      </p:cxnSp>
      <p:cxnSp>
        <p:nvCxnSpPr>
          <p:cNvPr id="54292" name="直接连接符 8"/>
          <p:cNvCxnSpPr/>
          <p:nvPr/>
        </p:nvCxnSpPr>
        <p:spPr>
          <a:xfrm>
            <a:off x="1187450" y="2751138"/>
            <a:ext cx="2232025" cy="0"/>
          </a:xfrm>
          <a:prstGeom prst="line">
            <a:avLst/>
          </a:prstGeom>
          <a:ln w="12700" cap="flat" cmpd="sng">
            <a:solidFill>
              <a:srgbClr val="FF6600"/>
            </a:solidFill>
            <a:prstDash val="solid"/>
            <a:headEnd type="oval" w="med" len="med"/>
            <a:tailEnd type="none" w="med" len="med"/>
          </a:ln>
        </p:spPr>
      </p:cxnSp>
      <p:sp>
        <p:nvSpPr>
          <p:cNvPr id="16" name="环形箭头 15"/>
          <p:cNvSpPr/>
          <p:nvPr/>
        </p:nvSpPr>
        <p:spPr>
          <a:xfrm rot="20563910" flipH="1">
            <a:off x="3276079" y="1919238"/>
            <a:ext cx="1625369" cy="1625369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2516529"/>
              <a:gd name="adj5" fmla="val 13011"/>
            </a:avLst>
          </a:prstGeom>
          <a:gradFill flip="none" rotWithShape="1">
            <a:gsLst>
              <a:gs pos="0">
                <a:srgbClr val="FF6600"/>
              </a:gs>
              <a:gs pos="100000">
                <a:srgbClr val="FFC00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环形箭头 18"/>
          <p:cNvSpPr/>
          <p:nvPr/>
        </p:nvSpPr>
        <p:spPr>
          <a:xfrm rot="1326258">
            <a:off x="3806724" y="2819098"/>
            <a:ext cx="1625369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979516"/>
              <a:gd name="adj5" fmla="val 13011"/>
            </a:avLst>
          </a:prstGeom>
          <a:gradFill flip="none" rotWithShape="1">
            <a:gsLst>
              <a:gs pos="0">
                <a:srgbClr val="009900"/>
              </a:gs>
              <a:gs pos="100000">
                <a:srgbClr val="33CC33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环形箭头 19"/>
          <p:cNvSpPr/>
          <p:nvPr/>
        </p:nvSpPr>
        <p:spPr>
          <a:xfrm rot="20563910" flipH="1">
            <a:off x="3207646" y="3657010"/>
            <a:ext cx="1625370" cy="1625368"/>
          </a:xfrm>
          <a:prstGeom prst="circularArrow">
            <a:avLst>
              <a:gd name="adj1" fmla="val 9784"/>
              <a:gd name="adj2" fmla="val 1321283"/>
              <a:gd name="adj3" fmla="val 3665794"/>
              <a:gd name="adj4" fmla="val 11886781"/>
              <a:gd name="adj5" fmla="val 13011"/>
            </a:avLst>
          </a:prstGeom>
          <a:gradFill flip="none" rotWithShape="1">
            <a:gsLst>
              <a:gs pos="0">
                <a:srgbClr val="0070C0"/>
              </a:gs>
              <a:gs pos="100000">
                <a:srgbClr val="00B0F0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环形箭头 23"/>
          <p:cNvSpPr/>
          <p:nvPr/>
        </p:nvSpPr>
        <p:spPr>
          <a:xfrm rot="1326258">
            <a:off x="3792605" y="997456"/>
            <a:ext cx="1625368" cy="1625368"/>
          </a:xfrm>
          <a:prstGeom prst="circularArrow">
            <a:avLst>
              <a:gd name="adj1" fmla="val 9784"/>
              <a:gd name="adj2" fmla="val 1068638"/>
              <a:gd name="adj3" fmla="val 3665794"/>
              <a:gd name="adj4" fmla="val 9633027"/>
              <a:gd name="adj5" fmla="val 13011"/>
            </a:avLst>
          </a:prstGeom>
          <a:gradFill flip="none" rotWithShape="1">
            <a:gsLst>
              <a:gs pos="0">
                <a:srgbClr val="FF0066"/>
              </a:gs>
              <a:gs pos="100000">
                <a:srgbClr val="FF6699"/>
              </a:gs>
            </a:gsLst>
            <a:lin ang="8100000" scaled="1"/>
            <a:tileRect/>
          </a:gradFill>
          <a:ln w="76200" cmpd="sng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200000"/>
            </a:lightRig>
          </a:scene3d>
          <a:sp3d prstMaterial="metal">
            <a:bevelT w="101600" h="101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36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375150" y="1487488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1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844925" y="2363788"/>
            <a:ext cx="487363" cy="6477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2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360863" y="3230563"/>
            <a:ext cx="488950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3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776663" y="4117975"/>
            <a:ext cx="487363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kern="1200" cap="none" spc="0" normalizeH="0" baseline="0" noProof="0" dirty="0">
                <a:solidFill>
                  <a:schemeClr val="tx1">
                    <a:lumMod val="75000"/>
                    <a:lumOff val="25000"/>
                  </a:schemeClr>
                </a:solidFill>
                <a:latin typeface="Bodoni MT Black" panose="02070A03080606020203" pitchFamily="18" charset="0"/>
                <a:ea typeface="+mn-ea"/>
                <a:cs typeface="+mn-cs"/>
              </a:rPr>
              <a:t>4</a:t>
            </a:r>
            <a:endParaRPr kumimoji="0" lang="zh-CN" altLang="en-US" sz="3600" kern="1200" cap="none" spc="0" normalizeH="0" baseline="0" noProof="0" dirty="0">
              <a:solidFill>
                <a:schemeClr val="tx1">
                  <a:lumMod val="75000"/>
                  <a:lumOff val="25000"/>
                </a:schemeClr>
              </a:solidFill>
              <a:latin typeface="Bodoni MT Black" panose="02070A03080606020203" pitchFamily="18" charset="0"/>
              <a:ea typeface="+mn-ea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851275" y="260350"/>
            <a:ext cx="12144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n-ea"/>
                <a:ea typeface="+mn-ea"/>
                <a:cs typeface="+mn-cs"/>
              </a:rPr>
              <a:t>目录</a:t>
            </a:r>
            <a:endParaRPr kumimoji="0" lang="zh-CN" altLang="en-US" sz="4000" b="1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36" name="TextBox 27"/>
          <p:cNvSpPr txBox="1"/>
          <p:nvPr/>
        </p:nvSpPr>
        <p:spPr>
          <a:xfrm>
            <a:off x="5364163" y="1268413"/>
            <a:ext cx="1727200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Review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39" name="TextBox 27"/>
          <p:cNvSpPr txBox="1"/>
          <p:nvPr/>
        </p:nvSpPr>
        <p:spPr>
          <a:xfrm>
            <a:off x="503238" y="2257425"/>
            <a:ext cx="30607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Pre-Learning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6" name="TextBox 27"/>
          <p:cNvSpPr txBox="1"/>
          <p:nvPr/>
        </p:nvSpPr>
        <p:spPr>
          <a:xfrm>
            <a:off x="5221288" y="3068638"/>
            <a:ext cx="3598862" cy="646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While-Learning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47" name="TextBox 27"/>
          <p:cNvSpPr txBox="1"/>
          <p:nvPr/>
        </p:nvSpPr>
        <p:spPr>
          <a:xfrm>
            <a:off x="325438" y="3860800"/>
            <a:ext cx="3238500" cy="646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600" b="1" dirty="0">
                <a:latin typeface="Times New Roman" panose="02020603050405020304" pitchFamily="18" charset="0"/>
                <a:ea typeface="微软雅黑" panose="020B0503020204020204" pitchFamily="34" charset="-122"/>
              </a:rPr>
              <a:t>Post-Learning</a:t>
            </a:r>
            <a:endParaRPr lang="zh-CN" altLang="en-US" sz="3600" b="1" dirty="0"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4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4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500"/>
                            </p:stCondLst>
                            <p:childTnLst>
                              <p:par>
                                <p:cTn id="7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36" grpId="0"/>
      <p:bldP spid="39" grpId="0"/>
      <p:bldP spid="46" grpId="0"/>
      <p:bldP spid="4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 rot="10800000">
            <a:off x="1403649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23" name="TextBox 4"/>
          <p:cNvSpPr txBox="1"/>
          <p:nvPr/>
        </p:nvSpPr>
        <p:spPr>
          <a:xfrm>
            <a:off x="2700338" y="3414713"/>
            <a:ext cx="3605212" cy="7080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40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 Review</a:t>
            </a:r>
            <a:endParaRPr lang="en-US" altLang="zh-CN" sz="40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206" name="Oval 14"/>
          <p:cNvSpPr/>
          <p:nvPr/>
        </p:nvSpPr>
        <p:spPr>
          <a:xfrm>
            <a:off x="3048000" y="3088640"/>
            <a:ext cx="2590800" cy="1371600"/>
          </a:xfrm>
          <a:prstGeom prst="ellipse">
            <a:avLst/>
          </a:prstGeom>
          <a:noFill/>
          <a:ln w="9525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808000"/>
                    </a:gs>
                    <a:gs pos="50000">
                      <a:srgbClr val="FFFF00"/>
                    </a:gs>
                    <a:gs pos="100000">
                      <a:srgbClr val="808000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introduction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36208" name="Oval 16"/>
          <p:cNvSpPr/>
          <p:nvPr/>
        </p:nvSpPr>
        <p:spPr>
          <a:xfrm>
            <a:off x="3505200" y="1793240"/>
            <a:ext cx="1981200" cy="7620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school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209" name="Oval 17"/>
          <p:cNvSpPr/>
          <p:nvPr/>
        </p:nvSpPr>
        <p:spPr>
          <a:xfrm>
            <a:off x="5791200" y="2174240"/>
            <a:ext cx="2819400" cy="9144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parents' jobs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210" name="Oval 18"/>
          <p:cNvSpPr/>
          <p:nvPr/>
        </p:nvSpPr>
        <p:spPr>
          <a:xfrm>
            <a:off x="228600" y="3469640"/>
            <a:ext cx="1905000" cy="6858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age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211" name="Oval 19"/>
          <p:cNvSpPr/>
          <p:nvPr/>
        </p:nvSpPr>
        <p:spPr>
          <a:xfrm>
            <a:off x="914400" y="2250440"/>
            <a:ext cx="2133600" cy="8382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country</a:t>
            </a: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212" name="Oval 20"/>
          <p:cNvSpPr/>
          <p:nvPr/>
        </p:nvSpPr>
        <p:spPr>
          <a:xfrm>
            <a:off x="6553200" y="3469640"/>
            <a:ext cx="2209800" cy="6858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height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36213" name="Oval 21"/>
          <p:cNvSpPr/>
          <p:nvPr/>
        </p:nvSpPr>
        <p:spPr>
          <a:xfrm>
            <a:off x="533400" y="4688840"/>
            <a:ext cx="2362200" cy="6858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weight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9227" name="Text Box 22"/>
          <p:cNvSpPr txBox="1"/>
          <p:nvPr/>
        </p:nvSpPr>
        <p:spPr>
          <a:xfrm>
            <a:off x="5562600" y="5374640"/>
            <a:ext cx="1828800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zh-CN" altLang="zh-CN" dirty="0">
              <a:latin typeface="Arial" panose="020B0604020202020204" pitchFamily="34" charset="0"/>
            </a:endParaRPr>
          </a:p>
        </p:txBody>
      </p:sp>
      <p:sp>
        <p:nvSpPr>
          <p:cNvPr id="136215" name="Oval 23"/>
          <p:cNvSpPr/>
          <p:nvPr/>
        </p:nvSpPr>
        <p:spPr>
          <a:xfrm>
            <a:off x="5867400" y="4612640"/>
            <a:ext cx="2590800" cy="6096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>
                        <a:alpha val="99001"/>
                      </a:srgbClr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hair length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136216" name="Oval 24"/>
          <p:cNvSpPr/>
          <p:nvPr/>
        </p:nvSpPr>
        <p:spPr>
          <a:xfrm>
            <a:off x="3352800" y="5069840"/>
            <a:ext cx="2590800" cy="990600"/>
          </a:xfrm>
          <a:prstGeom prst="ellipse">
            <a:avLst/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CC99FF"/>
                    </a:gs>
                    <a:gs pos="100000">
                      <a:schemeClr val="bg1"/>
                    </a:gs>
                  </a:gsLst>
                  <a:lin ang="5400000" scaled="1"/>
                  <a:tileRect/>
                </a:gradFill>
              </a14:hiddenFill>
            </a:ext>
          </a:extLst>
        </p:spPr>
        <p:txBody>
          <a:bodyPr wrap="none" anchor="ctr"/>
          <a:lstStyle/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favourite </a:t>
            </a:r>
            <a:endParaRPr lang="en-US" altLang="zh-CN" sz="3600" b="1" dirty="0">
              <a:latin typeface="Times New Roman" panose="02020603050405020304" pitchFamily="18" charset="0"/>
            </a:endParaRPr>
          </a:p>
          <a:p>
            <a:pPr algn="ctr" eaLnBrk="1" hangingPunct="1"/>
            <a:r>
              <a:rPr lang="en-US" altLang="zh-CN" sz="3600" b="1" dirty="0">
                <a:latin typeface="Times New Roman" panose="02020603050405020304" pitchFamily="18" charset="0"/>
                <a:sym typeface="+mn-ea"/>
              </a:rPr>
              <a:t>hobbies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6217" name="Line 25"/>
          <p:cNvSpPr/>
          <p:nvPr/>
        </p:nvSpPr>
        <p:spPr>
          <a:xfrm flipH="1" flipV="1">
            <a:off x="2133600" y="3850640"/>
            <a:ext cx="914400" cy="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18" name="Line 26"/>
          <p:cNvSpPr/>
          <p:nvPr/>
        </p:nvSpPr>
        <p:spPr>
          <a:xfrm flipH="1" flipV="1">
            <a:off x="2895600" y="2936240"/>
            <a:ext cx="685800" cy="3048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0" name="Line 28"/>
          <p:cNvSpPr/>
          <p:nvPr/>
        </p:nvSpPr>
        <p:spPr>
          <a:xfrm flipV="1">
            <a:off x="4495800" y="2555240"/>
            <a:ext cx="0" cy="5334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1" name="Line 29"/>
          <p:cNvSpPr/>
          <p:nvPr/>
        </p:nvSpPr>
        <p:spPr>
          <a:xfrm flipV="1">
            <a:off x="5181600" y="2860040"/>
            <a:ext cx="685800" cy="3810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2" name="Line 30"/>
          <p:cNvSpPr/>
          <p:nvPr/>
        </p:nvSpPr>
        <p:spPr>
          <a:xfrm flipH="1" flipV="1">
            <a:off x="5638800" y="3774440"/>
            <a:ext cx="914400" cy="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3" name="Line 31"/>
          <p:cNvSpPr/>
          <p:nvPr/>
        </p:nvSpPr>
        <p:spPr>
          <a:xfrm flipH="1" flipV="1">
            <a:off x="5410200" y="4079240"/>
            <a:ext cx="914400" cy="6096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4" name="Line 32"/>
          <p:cNvSpPr/>
          <p:nvPr/>
        </p:nvSpPr>
        <p:spPr>
          <a:xfrm flipH="1" flipV="1">
            <a:off x="4419600" y="4384040"/>
            <a:ext cx="0" cy="6858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6225" name="Line 33"/>
          <p:cNvSpPr/>
          <p:nvPr/>
        </p:nvSpPr>
        <p:spPr>
          <a:xfrm flipV="1">
            <a:off x="2667000" y="4231640"/>
            <a:ext cx="685800" cy="533400"/>
          </a:xfrm>
          <a:prstGeom prst="line">
            <a:avLst/>
          </a:prstGeom>
          <a:ln w="444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90" name="矩形 21"/>
          <p:cNvSpPr>
            <a:spLocks noChangeArrowheads="1"/>
          </p:cNvSpPr>
          <p:nvPr/>
        </p:nvSpPr>
        <p:spPr bwMode="auto">
          <a:xfrm>
            <a:off x="228600" y="1097280"/>
            <a:ext cx="7021195" cy="521970"/>
          </a:xfrm>
          <a:prstGeom prst="rect">
            <a:avLst/>
          </a:prstGeom>
          <a:solidFill>
            <a:schemeClr val="lt1">
              <a:alpha val="49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1" i="1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Introduce yourself from the following aspects.</a:t>
            </a:r>
            <a:endParaRPr kumimoji="0" lang="en-US" altLang="zh-CN" sz="2800" b="1" i="1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6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36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6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6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6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6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6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6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36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36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36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36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36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36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3621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62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362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36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3" dur="500"/>
                                        <p:tgtEl>
                                          <p:spTgt spid="136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206" grpId="0" bldLvl="0" animBg="1"/>
      <p:bldP spid="136208" grpId="0" bldLvl="0" animBg="1"/>
      <p:bldP spid="136209" grpId="0" bldLvl="0" animBg="1"/>
      <p:bldP spid="136210" grpId="0" bldLvl="0" animBg="1"/>
      <p:bldP spid="136211" grpId="0" bldLvl="0" animBg="1"/>
      <p:bldP spid="136212" grpId="0" bldLvl="0" animBg="1"/>
      <p:bldP spid="136213" grpId="0" bldLvl="0" animBg="1"/>
      <p:bldP spid="136215" grpId="0" bldLvl="0" animBg="1"/>
      <p:bldP spid="136216" grpId="0" animBg="1" uiExpand="1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219" name="TextBox 4"/>
          <p:cNvSpPr txBox="1"/>
          <p:nvPr/>
        </p:nvSpPr>
        <p:spPr>
          <a:xfrm>
            <a:off x="2351088" y="3414713"/>
            <a:ext cx="48863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 Pre-Learning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Box 4"/>
          <p:cNvSpPr txBox="1"/>
          <p:nvPr/>
        </p:nvSpPr>
        <p:spPr>
          <a:xfrm>
            <a:off x="755650" y="1556023"/>
            <a:ext cx="770413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/>
            <a:r>
              <a:rPr lang="en-US" altLang="zh-CN" sz="3200" dirty="0">
                <a:latin typeface="Times New Roman" panose="02020603050405020304" pitchFamily="18" charset="0"/>
              </a:rPr>
              <a:t>Let's learn the new words and expressions.</a:t>
            </a:r>
            <a:endParaRPr lang="zh-CN" altLang="en-US" sz="3200" dirty="0">
              <a:latin typeface="Times New Roman" panose="02020603050405020304" pitchFamily="18" charset="0"/>
            </a:endParaRPr>
          </a:p>
        </p:txBody>
      </p:sp>
      <p:pic>
        <p:nvPicPr>
          <p:cNvPr id="10243" name="图片 5" descr="学习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60550" y="2060848"/>
            <a:ext cx="4799013" cy="35988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3"/>
          <p:cNvSpPr>
            <a:spLocks noGrp="1"/>
          </p:cNvSpPr>
          <p:nvPr>
            <p:ph idx="1"/>
          </p:nvPr>
        </p:nvSpPr>
        <p:spPr>
          <a:xfrm>
            <a:off x="256540" y="1236663"/>
            <a:ext cx="8435975" cy="4339650"/>
          </a:xfrm>
        </p:spPr>
        <p:txBody>
          <a:bodyPr vert="horz" wrap="square" lIns="91440" tIns="45720" rIns="91440" bIns="45720" anchor="t">
            <a:spAutoFit/>
          </a:bodyPr>
          <a:lstStyle/>
          <a:p>
            <a:pPr eaLnBrk="1" hangingPunct="1"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US              n.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美国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 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是</a:t>
            </a:r>
            <a:r>
              <a:rPr lang="en-US" altLang="zh-CN" sz="3000" dirty="0">
                <a:latin typeface="Times New Roman" panose="02020603050405020304" pitchFamily="18" charset="0"/>
              </a:rPr>
              <a:t>the United State</a:t>
            </a:r>
            <a:r>
              <a:rPr lang="zh-CN" altLang="en-US" sz="3000" dirty="0">
                <a:latin typeface="Times New Roman" panose="02020603050405020304" pitchFamily="18" charset="0"/>
              </a:rPr>
              <a:t>简称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，解释为联邦。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美国的其它称呼：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1.America   通俗的用法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2.the United States of America美利坚合众国，美国的全称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3.USA 美利坚合众国的简称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4.  Uncle Sam </a:t>
            </a:r>
            <a:r>
              <a:rPr lang="zh-CN" altLang="en-US" sz="3000" dirty="0">
                <a:latin typeface="Times New Roman" panose="02020603050405020304" pitchFamily="18" charset="0"/>
              </a:rPr>
              <a:t>山姆大叔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5" name="Rectangle 2"/>
          <p:cNvSpPr txBox="1"/>
          <p:nvPr/>
        </p:nvSpPr>
        <p:spPr>
          <a:xfrm>
            <a:off x="2051050" y="488950"/>
            <a:ext cx="4681538" cy="645160"/>
          </a:xfrm>
          <a:prstGeom prst="rect">
            <a:avLst/>
          </a:prstGeom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en-US" altLang="zh-CN" sz="36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Notes (</a:t>
            </a:r>
            <a:r>
              <a:rPr kumimoji="0" lang="en-US" altLang="zh-CN" sz="3600" b="1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Writing</a:t>
            </a:r>
            <a:r>
              <a:rPr kumimoji="0" lang="en-US" altLang="zh-CN" sz="3600" b="1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)</a:t>
            </a:r>
            <a:endParaRPr kumimoji="0" lang="en-US" altLang="zh-CN" sz="3600" b="1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2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/>
          </p:cNvSpPr>
          <p:nvPr>
            <p:ph idx="1"/>
          </p:nvPr>
        </p:nvSpPr>
        <p:spPr>
          <a:xfrm>
            <a:off x="323528" y="908720"/>
            <a:ext cx="8208962" cy="4995342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I'd like to be your e-friend. 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我想成为你的网友。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◆</a:t>
            </a:r>
            <a:r>
              <a:rPr lang="en-US" altLang="zh-CN" sz="3000" dirty="0">
                <a:latin typeface="Times New Roman" panose="02020603050405020304" pitchFamily="18" charset="0"/>
              </a:rPr>
              <a:t>would like </a:t>
            </a:r>
            <a:r>
              <a:rPr lang="zh-CN" altLang="en-US" sz="3000" dirty="0">
                <a:latin typeface="Times New Roman" panose="02020603050405020304" pitchFamily="18" charset="0"/>
              </a:rPr>
              <a:t>常用于口语中，没有人称和数的变化，其后接动词时，必须用动词不定式（</a:t>
            </a:r>
            <a:r>
              <a:rPr lang="en-US" altLang="zh-CN" sz="3000" dirty="0">
                <a:latin typeface="Times New Roman" panose="02020603050405020304" pitchFamily="18" charset="0"/>
              </a:rPr>
              <a:t>to do</a:t>
            </a:r>
            <a:r>
              <a:rPr lang="zh-CN" altLang="en-US" sz="3000" dirty="0">
                <a:latin typeface="Times New Roman" panose="02020603050405020304" pitchFamily="18" charset="0"/>
              </a:rPr>
              <a:t>）形式，即</a:t>
            </a:r>
            <a:r>
              <a:rPr lang="en-US" altLang="zh-CN" sz="3000" dirty="0">
                <a:latin typeface="Times New Roman" panose="02020603050405020304" pitchFamily="18" charset="0"/>
              </a:rPr>
              <a:t>would like to do ... </a:t>
            </a:r>
            <a:r>
              <a:rPr lang="zh-CN" altLang="en-US" sz="3000" dirty="0">
                <a:latin typeface="Times New Roman" panose="02020603050405020304" pitchFamily="18" charset="0"/>
              </a:rPr>
              <a:t>，缩写形式为 </a:t>
            </a:r>
            <a:r>
              <a:rPr lang="en-US" altLang="zh-CN" sz="3000" dirty="0">
                <a:latin typeface="Times New Roman" panose="02020603050405020304" pitchFamily="18" charset="0"/>
              </a:rPr>
              <a:t>'d like to do ...</a:t>
            </a:r>
            <a:r>
              <a:rPr lang="zh-CN" altLang="en-US" sz="3000" dirty="0">
                <a:latin typeface="Times New Roman" panose="02020603050405020304" pitchFamily="18" charset="0"/>
              </a:rPr>
              <a:t>，意为“愿意做</a:t>
            </a:r>
            <a:r>
              <a:rPr lang="en-US" altLang="zh-CN" sz="3000" dirty="0">
                <a:latin typeface="Times New Roman" panose="02020603050405020304" pitchFamily="18" charset="0"/>
              </a:rPr>
              <a:t>……</a:t>
            </a:r>
            <a:r>
              <a:rPr lang="zh-CN" altLang="en-US" sz="3000" dirty="0">
                <a:latin typeface="Times New Roman" panose="02020603050405020304" pitchFamily="18" charset="0"/>
              </a:rPr>
              <a:t>；想要做</a:t>
            </a:r>
            <a:r>
              <a:rPr lang="en-US" altLang="zh-CN" sz="3000" dirty="0">
                <a:latin typeface="Times New Roman" panose="02020603050405020304" pitchFamily="18" charset="0"/>
              </a:rPr>
              <a:t>……”</a:t>
            </a:r>
            <a:r>
              <a:rPr lang="zh-CN" altLang="en-US" sz="3000" dirty="0">
                <a:latin typeface="Times New Roman" panose="02020603050405020304" pitchFamily="18" charset="0"/>
              </a:rPr>
              <a:t>，可与</a:t>
            </a:r>
            <a:r>
              <a:rPr lang="en-US" altLang="zh-CN" sz="3000" dirty="0">
                <a:latin typeface="Times New Roman" panose="02020603050405020304" pitchFamily="18" charset="0"/>
              </a:rPr>
              <a:t>want to do ... </a:t>
            </a:r>
            <a:r>
              <a:rPr lang="zh-CN" altLang="en-US" sz="3000" dirty="0">
                <a:latin typeface="Times New Roman" panose="02020603050405020304" pitchFamily="18" charset="0"/>
              </a:rPr>
              <a:t>互换使用。如：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他想和他的父母一起去旅游。 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He would like to go travelling with his parents.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110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= He wants to go travelling with his parents.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07504" y="647700"/>
            <a:ext cx="9036496" cy="7663636"/>
          </a:xfrm>
        </p:spPr>
        <p:txBody>
          <a:bodyPr vert="horz" wrap="square" lIns="91440" tIns="45720" rIns="91440" bIns="45720" numCol="1" rtlCol="0" anchor="t" anchorCtr="0" compatLnSpc="1"/>
          <a:lstStyle/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◆ </a:t>
            </a:r>
            <a:r>
              <a:rPr lang="zh-CN" altLang="en-US" sz="3000" dirty="0">
                <a:latin typeface="Times New Roman" panose="02020603050405020304" pitchFamily="18" charset="0"/>
              </a:rPr>
              <a:t>否定形式：</a:t>
            </a:r>
            <a:r>
              <a:rPr lang="en-US" altLang="zh-CN" sz="3000" dirty="0">
                <a:latin typeface="Times New Roman" panose="02020603050405020304" pitchFamily="18" charset="0"/>
              </a:rPr>
              <a:t>would not / wouldn't like to do ...</a:t>
            </a:r>
            <a:r>
              <a:rPr lang="zh-CN" altLang="en-US" sz="3000" dirty="0">
                <a:latin typeface="Times New Roman" panose="02020603050405020304" pitchFamily="18" charset="0"/>
              </a:rPr>
              <a:t>。如：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 他不想和他的父母一起去旅游。 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He wouldn't like to go travelling with his parents.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◆</a:t>
            </a:r>
            <a:r>
              <a:rPr lang="zh-CN" altLang="en-US" sz="3000" dirty="0">
                <a:latin typeface="Times New Roman" panose="02020603050405020304" pitchFamily="18" charset="0"/>
              </a:rPr>
              <a:t>疑问形式：</a:t>
            </a:r>
            <a:r>
              <a:rPr lang="en-US" altLang="zh-CN" sz="3000" dirty="0">
                <a:latin typeface="Times New Roman" panose="02020603050405020304" pitchFamily="18" charset="0"/>
              </a:rPr>
              <a:t>Would + </a:t>
            </a:r>
            <a:r>
              <a:rPr lang="zh-CN" altLang="en-US" sz="3000" dirty="0">
                <a:latin typeface="Times New Roman" panose="02020603050405020304" pitchFamily="18" charset="0"/>
              </a:rPr>
              <a:t>主语</a:t>
            </a:r>
            <a:r>
              <a:rPr lang="en-US" altLang="zh-CN" sz="3000" dirty="0">
                <a:latin typeface="Times New Roman" panose="02020603050405020304" pitchFamily="18" charset="0"/>
              </a:rPr>
              <a:t>+ like to do ...?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肯定回答：</a:t>
            </a:r>
            <a:r>
              <a:rPr lang="en-US" altLang="zh-CN" sz="3000" dirty="0">
                <a:latin typeface="Times New Roman" panose="02020603050405020304" pitchFamily="18" charset="0"/>
              </a:rPr>
              <a:t>Yes, I'd like / love to </a:t>
            </a:r>
            <a:r>
              <a:rPr lang="zh-CN" altLang="en-US" sz="3000" dirty="0">
                <a:latin typeface="Times New Roman" panose="02020603050405020304" pitchFamily="18" charset="0"/>
              </a:rPr>
              <a:t>；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否定回答：</a:t>
            </a:r>
            <a:r>
              <a:rPr lang="en-US" altLang="zh-CN" sz="3000" dirty="0">
                <a:latin typeface="Times New Roman" panose="02020603050405020304" pitchFamily="18" charset="0"/>
              </a:rPr>
              <a:t>I'd like / love to, but ...</a:t>
            </a:r>
            <a:r>
              <a:rPr lang="zh-CN" altLang="en-US" sz="3000" dirty="0">
                <a:latin typeface="Times New Roman" panose="02020603050405020304" pitchFamily="18" charset="0"/>
              </a:rPr>
              <a:t>。如：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    放学后你想打篮球吗？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zh-CN" altLang="en-US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</a:t>
            </a: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--Would you like to play basketball after school? 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	</a:t>
            </a:r>
            <a:r>
              <a:rPr lang="zh-CN" altLang="en-US" sz="3000" dirty="0">
                <a:latin typeface="Times New Roman" panose="02020603050405020304" pitchFamily="18" charset="0"/>
              </a:rPr>
              <a:t>是的，我想去。</a:t>
            </a:r>
            <a:r>
              <a:rPr lang="en-US" altLang="zh-CN" sz="3000" dirty="0">
                <a:latin typeface="Times New Roman" panose="02020603050405020304" pitchFamily="18" charset="0"/>
              </a:rPr>
              <a:t>(</a:t>
            </a:r>
            <a:r>
              <a:rPr lang="zh-CN" altLang="en-US" sz="3000" dirty="0">
                <a:latin typeface="Times New Roman" panose="02020603050405020304" pitchFamily="18" charset="0"/>
              </a:rPr>
              <a:t>肯定回答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	  --Yes, I'd like / love to. 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</a:t>
            </a:r>
            <a:r>
              <a:rPr lang="zh-CN" altLang="en-US" sz="3000" dirty="0">
                <a:latin typeface="Times New Roman" panose="02020603050405020304" pitchFamily="18" charset="0"/>
              </a:rPr>
              <a:t>我想去，但我必须先完成我的作业。</a:t>
            </a:r>
            <a:r>
              <a:rPr lang="en-US" altLang="zh-CN" sz="3000" dirty="0">
                <a:latin typeface="Times New Roman" panose="02020603050405020304" pitchFamily="18" charset="0"/>
              </a:rPr>
              <a:t>(</a:t>
            </a:r>
            <a:r>
              <a:rPr lang="zh-CN" altLang="en-US" sz="3000" dirty="0">
                <a:latin typeface="Times New Roman" panose="02020603050405020304" pitchFamily="18" charset="0"/>
              </a:rPr>
              <a:t>否定回答</a:t>
            </a:r>
            <a:r>
              <a:rPr lang="en-US" altLang="zh-CN" sz="3000" dirty="0">
                <a:latin typeface="Times New Roman" panose="02020603050405020304" pitchFamily="18" charset="0"/>
              </a:rPr>
              <a:t>)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</a:t>
            </a: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--I'd like / love to, but I must finish my homework     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spcBef>
                <a:spcPct val="10000"/>
              </a:spcBef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          first. 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3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3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38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38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38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38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63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638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/>
          <p:cNvSpPr>
            <a:spLocks noGrp="1"/>
          </p:cNvSpPr>
          <p:nvPr>
            <p:ph idx="1"/>
          </p:nvPr>
        </p:nvSpPr>
        <p:spPr>
          <a:xfrm>
            <a:off x="179512" y="692696"/>
            <a:ext cx="8856984" cy="6717223"/>
          </a:xfrm>
        </p:spPr>
        <p:txBody>
          <a:bodyPr vert="horz" wrap="square" lIns="91440" tIns="45720" rIns="91440" bIns="45720" anchor="t"/>
          <a:lstStyle/>
          <a:p>
            <a:pPr eaLnBrk="1" hangingPunct="1">
              <a:lnSpc>
                <a:spcPct val="95000"/>
              </a:lnSpc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【</a:t>
            </a:r>
            <a:r>
              <a:rPr lang="zh-CN" altLang="en-US" sz="3000" dirty="0">
                <a:latin typeface="Times New Roman" panose="02020603050405020304" pitchFamily="18" charset="0"/>
              </a:rPr>
              <a:t>拓展</a:t>
            </a:r>
            <a:r>
              <a:rPr lang="en-US" altLang="zh-CN" sz="3000" dirty="0">
                <a:latin typeface="Times New Roman" panose="02020603050405020304" pitchFamily="18" charset="0"/>
              </a:rPr>
              <a:t>】</a:t>
            </a:r>
            <a:r>
              <a:rPr lang="zh-CN" altLang="en-US" sz="3000" dirty="0">
                <a:latin typeface="Times New Roman" panose="02020603050405020304" pitchFamily="18" charset="0"/>
              </a:rPr>
              <a:t>由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would like </a:t>
            </a:r>
            <a:r>
              <a:rPr lang="zh-CN" altLang="en-US" sz="3000" dirty="0">
                <a:latin typeface="Times New Roman" panose="02020603050405020304" pitchFamily="18" charset="0"/>
              </a:rPr>
              <a:t>构成的一般疑问句表示“请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求”，此时若句中有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r>
              <a:rPr lang="zh-CN" altLang="en-US" sz="3000" dirty="0">
                <a:latin typeface="Times New Roman" panose="02020603050405020304" pitchFamily="18" charset="0"/>
              </a:rPr>
              <a:t>或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something</a:t>
            </a:r>
            <a:r>
              <a:rPr lang="zh-CN" altLang="en-US" sz="3000" dirty="0">
                <a:latin typeface="Times New Roman" panose="02020603050405020304" pitchFamily="18" charset="0"/>
              </a:rPr>
              <a:t>，则不需要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改为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zh-CN" altLang="en-US" sz="3000" dirty="0">
                <a:latin typeface="Times New Roman" panose="02020603050405020304" pitchFamily="18" charset="0"/>
              </a:rPr>
              <a:t>或</a:t>
            </a:r>
            <a:r>
              <a:rPr lang="en-US" altLang="zh-CN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anything</a:t>
            </a:r>
            <a:r>
              <a:rPr lang="zh-CN" altLang="en-US" sz="3000" dirty="0">
                <a:latin typeface="Times New Roman" panose="02020603050405020304" pitchFamily="18" charset="0"/>
              </a:rPr>
              <a:t>。如：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早餐你想喝点牛奶吗？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--Would you like some milk for breakfast?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你想吃点什么吗？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-- Would you like something to eat?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好，请给我来点儿。（肯定回答）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--Yes, please.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不，谢谢。（否定回答）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lnSpc>
                <a:spcPct val="95000"/>
              </a:lnSpc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--No, thanks.</a:t>
            </a:r>
            <a:r>
              <a:rPr lang="en-US" altLang="zh-CN" sz="3000" dirty="0">
                <a:latin typeface="Times New Roman" panose="02020603050405020304" pitchFamily="18" charset="0"/>
              </a:rPr>
              <a:t> 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88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411">
                                            <p:txEl>
                                              <p:charRg st="88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411">
                                            <p:txEl>
                                              <p:charRg st="88" end="1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137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411">
                                            <p:txEl>
                                              <p:charRg st="137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411">
                                            <p:txEl>
                                              <p:charRg st="137" end="17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188" end="20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411">
                                            <p:txEl>
                                              <p:charRg st="188" end="20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411">
                                            <p:txEl>
                                              <p:charRg st="188" end="20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4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215" end="2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411">
                                            <p:txEl>
                                              <p:charRg st="215" end="2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11">
                                            <p:txEl>
                                              <p:charRg st="215" end="2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671870"/>
            <a:ext cx="8892480" cy="6186309"/>
          </a:xfrm>
        </p:spPr>
        <p:txBody>
          <a:bodyPr vert="horz" wrap="square" lIns="91440" tIns="45720" rIns="91440" bIns="45720" numCol="1" anchor="t" anchorCtr="0" compatLnSpc="1"/>
          <a:lstStyle/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+mn-cs"/>
              </a:rPr>
              <a:t>根据中文意思完成句子。</a:t>
            </a:r>
            <a:endParaRPr kumimoji="0" lang="en-US" altLang="zh-CN" sz="30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1. 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我不愿意和那个顽皮的男孩一起踢足球。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	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I _____ _____ _____ _____ football with the naughty boy.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2. --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你想来点面条吗？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   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--</a:t>
            </a: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好，请给我来点儿。</a:t>
            </a:r>
            <a:endParaRPr kumimoji="0" lang="zh-CN" altLang="en-US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zh-CN" altLang="en-US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	 </a:t>
            </a: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--Would you like _____ noodles?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	 --Yes, _____.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000" b="1" i="0" u="none" strike="noStrike" kern="1200" cap="none" spc="0" normalizeH="0" baseline="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cs typeface="+mn-cs"/>
              </a:rPr>
              <a:t>同义句转换。</a:t>
            </a:r>
            <a:endParaRPr kumimoji="0" lang="en-US" altLang="zh-CN" sz="3000" b="1" i="0" u="none" strike="noStrike" kern="1200" cap="none" spc="0" normalizeH="0" baseline="0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3. We want to have beef for supper tonight.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  <a:p>
            <a:pPr marL="273050" marR="0" lvl="0" indent="-273050" algn="l" defTabSz="914400" rtl="0" eaLnBrk="1" fontAlgn="base" latinLnBrk="0" hangingPunct="1">
              <a:lnSpc>
                <a:spcPct val="95000"/>
              </a:lnSpc>
              <a:spcBef>
                <a:spcPct val="20000"/>
              </a:spcBef>
              <a:spcAft>
                <a:spcPct val="0"/>
              </a:spcAft>
              <a:buClr>
                <a:srgbClr val="0BD0D9"/>
              </a:buClr>
              <a:buSzPct val="95000"/>
              <a:buFontTx/>
              <a:buNone/>
              <a:defRPr/>
            </a:pPr>
            <a:r>
              <a:rPr kumimoji="0" lang="en-US" altLang="zh-CN" sz="3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+mn-cs"/>
              </a:rPr>
              <a:t>	We _____ _____ _____ _____ beef for supper tonight.</a:t>
            </a:r>
            <a:endParaRPr kumimoji="0" lang="en-US" altLang="zh-CN" sz="3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+mn-cs"/>
            </a:endParaRPr>
          </a:p>
        </p:txBody>
      </p:sp>
      <p:sp>
        <p:nvSpPr>
          <p:cNvPr id="18436" name="Rectangle 4"/>
          <p:cNvSpPr/>
          <p:nvPr/>
        </p:nvSpPr>
        <p:spPr>
          <a:xfrm>
            <a:off x="1259632" y="5649139"/>
            <a:ext cx="4572000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Would   like   to   have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7" name="Rectangle 5"/>
          <p:cNvSpPr/>
          <p:nvPr/>
        </p:nvSpPr>
        <p:spPr>
          <a:xfrm>
            <a:off x="827584" y="1628800"/>
            <a:ext cx="4176712" cy="55399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wouldn't   like   to   play 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8" name="Rectangle 6"/>
          <p:cNvSpPr/>
          <p:nvPr/>
        </p:nvSpPr>
        <p:spPr>
          <a:xfrm>
            <a:off x="3335118" y="3543712"/>
            <a:ext cx="997389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some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9" name="Rectangle 7"/>
          <p:cNvSpPr/>
          <p:nvPr/>
        </p:nvSpPr>
        <p:spPr>
          <a:xfrm>
            <a:off x="1691680" y="4077072"/>
            <a:ext cx="1148071" cy="55399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please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  <p:bldP spid="184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/>
          </p:cNvSpPr>
          <p:nvPr>
            <p:ph idx="1"/>
          </p:nvPr>
        </p:nvSpPr>
        <p:spPr>
          <a:xfrm>
            <a:off x="288985" y="692696"/>
            <a:ext cx="8855015" cy="5539978"/>
          </a:xfrm>
        </p:spPr>
        <p:txBody>
          <a:bodyPr vert="horz" wrap="square" lIns="91440" tIns="45720" rIns="91440" bIns="45720" anchor="t"/>
          <a:lstStyle/>
          <a:p>
            <a:pPr eaLnBrk="1" hangingPunct="1"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My other hobbies are watching ... and reading books.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我其他的爱好是看</a:t>
            </a: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……</a:t>
            </a:r>
            <a:r>
              <a:rPr lang="zh-CN" altLang="en-US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和读书。</a:t>
            </a:r>
            <a:endParaRPr lang="zh-CN" altLang="en-US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other </a:t>
            </a:r>
            <a:r>
              <a:rPr lang="zh-CN" altLang="en-US" sz="3000" dirty="0">
                <a:latin typeface="Times New Roman" panose="02020603050405020304" pitchFamily="18" charset="0"/>
              </a:rPr>
              <a:t>在此句中是形容词，意为“其他的；别的”，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常修饰复数可数名词或不可数名词。如果其前面有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any </a:t>
            </a:r>
            <a:r>
              <a:rPr lang="zh-CN" altLang="en-US" sz="3000" dirty="0">
                <a:latin typeface="Times New Roman" panose="02020603050405020304" pitchFamily="18" charset="0"/>
              </a:rPr>
              <a:t>或</a:t>
            </a:r>
            <a:r>
              <a:rPr lang="en-US" altLang="zh-CN" sz="3000" dirty="0">
                <a:latin typeface="Times New Roman" panose="02020603050405020304" pitchFamily="18" charset="0"/>
              </a:rPr>
              <a:t>no </a:t>
            </a:r>
            <a:r>
              <a:rPr lang="zh-CN" altLang="en-US" sz="3000" dirty="0">
                <a:latin typeface="Times New Roman" panose="02020603050405020304" pitchFamily="18" charset="0"/>
              </a:rPr>
              <a:t>等词时，也可以修饰单数可数名词。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如：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我爸爸经常帮助其他人。 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My father often helps other people.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她没有别的姐妹。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eaLnBrk="1" hangingPunct="1">
              <a:buNone/>
            </a:pPr>
            <a:r>
              <a:rPr lang="en-US" altLang="zh-CN" sz="3000" dirty="0">
                <a:solidFill>
                  <a:srgbClr val="FF3300"/>
                </a:solidFill>
                <a:latin typeface="Times New Roman" panose="02020603050405020304" pitchFamily="18" charset="0"/>
              </a:rPr>
              <a:t>She has no other sister.</a:t>
            </a:r>
            <a:endParaRPr lang="en-US" altLang="zh-CN" sz="30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4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4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45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314325" y="981075"/>
            <a:ext cx="8803640" cy="4408899"/>
          </a:xfrm>
        </p:spPr>
        <p:txBody>
          <a:bodyPr vert="horz" wrap="square" lIns="91440" tIns="45720" rIns="91440" bIns="45720" numCol="1" anchor="t" anchorCtr="0" compatLnSpc="1"/>
          <a:lstStyle/>
          <a:p>
            <a:pPr eaLnBrk="1" hangingPunct="1">
              <a:lnSpc>
                <a:spcPct val="115000"/>
              </a:lnSpc>
              <a:buNone/>
            </a:pPr>
            <a:r>
              <a:rPr lang="en-US" altLang="zh-CN" sz="30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</a:rPr>
              <a:t>根据中文意思完成句子。</a:t>
            </a:r>
            <a:endParaRPr lang="en-US" altLang="zh-CN" sz="3000" b="1" kern="1200" noProof="0" dirty="0">
              <a:solidFill>
                <a:srgbClr val="0070C0"/>
              </a:solidFill>
              <a:effectLst/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1. </a:t>
            </a:r>
            <a:r>
              <a:rPr lang="zh-CN" altLang="en-US" sz="3000" dirty="0">
                <a:latin typeface="Times New Roman" panose="02020603050405020304" pitchFamily="18" charset="0"/>
              </a:rPr>
              <a:t>她的其他同学都没有来。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Her _____ _____ didn't come.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2.</a:t>
            </a:r>
            <a:r>
              <a:rPr lang="zh-CN" altLang="en-US" sz="3000" dirty="0">
                <a:latin typeface="Times New Roman" panose="02020603050405020304" pitchFamily="18" charset="0"/>
              </a:rPr>
              <a:t>我朋友有一些别的事情要做。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 My friend has _____ _____ _____ to do.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3.</a:t>
            </a:r>
            <a:r>
              <a:rPr lang="zh-CN" altLang="en-US" sz="3000" dirty="0">
                <a:latin typeface="Times New Roman" panose="02020603050405020304" pitchFamily="18" charset="0"/>
              </a:rPr>
              <a:t>世界上还有很多其他有趣的地方值得去看看。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   There  are many _____ _____ _____ in the world, and they are worthy of visiting. </a:t>
            </a:r>
            <a:endParaRPr lang="en-US" altLang="zh-CN" sz="3000" dirty="0">
              <a:latin typeface="Times New Roman" panose="02020603050405020304" pitchFamily="18" charset="0"/>
            </a:endParaRPr>
          </a:p>
        </p:txBody>
      </p:sp>
      <p:sp>
        <p:nvSpPr>
          <p:cNvPr id="20484" name="Rectangle 4"/>
          <p:cNvSpPr/>
          <p:nvPr/>
        </p:nvSpPr>
        <p:spPr>
          <a:xfrm>
            <a:off x="3022536" y="3284984"/>
            <a:ext cx="3240088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some other  things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485" name="Rectangle 5"/>
          <p:cNvSpPr/>
          <p:nvPr/>
        </p:nvSpPr>
        <p:spPr>
          <a:xfrm>
            <a:off x="1162685" y="2132856"/>
            <a:ext cx="252539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3300"/>
                </a:solidFill>
                <a:latin typeface="Times New Roman" panose="02020603050405020304" pitchFamily="18" charset="0"/>
              </a:rPr>
              <a:t>other classmates</a:t>
            </a:r>
            <a:endParaRPr lang="en-US" altLang="zh-CN" sz="2800" dirty="0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840" y="4365104"/>
            <a:ext cx="396081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other interesting places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387" name="TextBox 4"/>
          <p:cNvSpPr txBox="1"/>
          <p:nvPr/>
        </p:nvSpPr>
        <p:spPr>
          <a:xfrm>
            <a:off x="1763713" y="3414713"/>
            <a:ext cx="5673725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III While-Learning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矩形 102402"/>
          <p:cNvSpPr/>
          <p:nvPr/>
        </p:nvSpPr>
        <p:spPr>
          <a:xfrm>
            <a:off x="762635" y="1155065"/>
            <a:ext cx="6761693" cy="5226263"/>
          </a:xfrm>
          <a:prstGeom prst="rect">
            <a:avLst/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/>
            <a:r>
              <a:rPr lang="en-US" altLang="zh-CN" sz="3200" b="1" dirty="0">
                <a:solidFill>
                  <a:srgbClr val="0033CC"/>
                </a:solidFill>
                <a:latin typeface="Comic Sans MS" panose="030F0702030302020204" pitchFamily="66" charset="0"/>
              </a:rPr>
              <a:t>  </a:t>
            </a:r>
            <a:endParaRPr lang="en-US" altLang="zh-CN" sz="3200" b="1">
              <a:solidFill>
                <a:srgbClr val="0033CC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04" name="矩形 102403"/>
          <p:cNvSpPr/>
          <p:nvPr/>
        </p:nvSpPr>
        <p:spPr>
          <a:xfrm>
            <a:off x="5662295" y="1290955"/>
            <a:ext cx="1728788" cy="93503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algn="ctr">
              <a:buClr>
                <a:schemeClr val="bg1"/>
              </a:buClr>
            </a:pPr>
            <a:endParaRPr sz="2400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05" name="矩形 102404"/>
          <p:cNvSpPr/>
          <p:nvPr/>
        </p:nvSpPr>
        <p:spPr>
          <a:xfrm>
            <a:off x="1066800" y="2262505"/>
            <a:ext cx="1447800" cy="5334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06" name="矩形 102405"/>
          <p:cNvSpPr/>
          <p:nvPr/>
        </p:nvSpPr>
        <p:spPr>
          <a:xfrm>
            <a:off x="990600" y="2948305"/>
            <a:ext cx="4527550" cy="14478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07" name="矩形 102406"/>
          <p:cNvSpPr/>
          <p:nvPr/>
        </p:nvSpPr>
        <p:spPr>
          <a:xfrm>
            <a:off x="1066800" y="4700905"/>
            <a:ext cx="1371600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08" name="文本框 102407"/>
          <p:cNvSpPr txBox="1"/>
          <p:nvPr/>
        </p:nvSpPr>
        <p:spPr>
          <a:xfrm>
            <a:off x="920750" y="2880043"/>
            <a:ext cx="865188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990099"/>
                </a:solidFill>
                <a:latin typeface="Comic Sans MS" panose="030F0702030302020204" pitchFamily="66" charset="0"/>
              </a:rPr>
              <a:t> </a:t>
            </a:r>
            <a:endParaRPr lang="en-US" altLang="zh-CN" sz="3200">
              <a:solidFill>
                <a:srgbClr val="990099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09" name="文本框 102408"/>
          <p:cNvSpPr txBox="1"/>
          <p:nvPr/>
        </p:nvSpPr>
        <p:spPr>
          <a:xfrm>
            <a:off x="3581400" y="3938905"/>
            <a:ext cx="865188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dirty="0">
                <a:solidFill>
                  <a:srgbClr val="990099"/>
                </a:solidFill>
                <a:latin typeface="Comic Sans MS" panose="030F0702030302020204" pitchFamily="66" charset="0"/>
              </a:rPr>
              <a:t> </a:t>
            </a:r>
            <a:endParaRPr lang="en-US" altLang="zh-CN" sz="3200">
              <a:solidFill>
                <a:srgbClr val="990099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10" name="文本框 102409"/>
          <p:cNvSpPr txBox="1"/>
          <p:nvPr/>
        </p:nvSpPr>
        <p:spPr>
          <a:xfrm>
            <a:off x="4160838" y="4464368"/>
            <a:ext cx="17272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0033CC"/>
                </a:solidFill>
                <a:latin typeface="Comic Sans MS" panose="030F0702030302020204" pitchFamily="66" charset="0"/>
              </a:rPr>
              <a:t>   </a:t>
            </a:r>
            <a:endParaRPr lang="en-US" altLang="zh-CN" sz="3600" b="1" dirty="0">
              <a:solidFill>
                <a:srgbClr val="0033CC"/>
              </a:solidFill>
              <a:latin typeface="Comic Sans MS" panose="030F0702030302020204" pitchFamily="66" charset="0"/>
            </a:endParaRPr>
          </a:p>
        </p:txBody>
      </p:sp>
      <p:sp>
        <p:nvSpPr>
          <p:cNvPr id="102411" name="矩形 102410"/>
          <p:cNvSpPr/>
          <p:nvPr/>
        </p:nvSpPr>
        <p:spPr>
          <a:xfrm>
            <a:off x="1066800" y="5310505"/>
            <a:ext cx="1371600" cy="45720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2412" name="文本框 102411"/>
          <p:cNvSpPr txBox="1"/>
          <p:nvPr/>
        </p:nvSpPr>
        <p:spPr>
          <a:xfrm>
            <a:off x="762635" y="509905"/>
            <a:ext cx="7929880" cy="64516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36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Do you know the main parts of a letter?</a:t>
            </a:r>
            <a:endParaRPr lang="en-US" altLang="zh-CN" sz="36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  <p:sp>
        <p:nvSpPr>
          <p:cNvPr id="102413" name="文本框 102412"/>
          <p:cNvSpPr txBox="1"/>
          <p:nvPr/>
        </p:nvSpPr>
        <p:spPr>
          <a:xfrm>
            <a:off x="6238240" y="1327150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1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14" name="文本框 102413"/>
          <p:cNvSpPr txBox="1"/>
          <p:nvPr/>
        </p:nvSpPr>
        <p:spPr>
          <a:xfrm>
            <a:off x="1447800" y="2154555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2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15" name="文本框 102414"/>
          <p:cNvSpPr txBox="1"/>
          <p:nvPr/>
        </p:nvSpPr>
        <p:spPr>
          <a:xfrm>
            <a:off x="1676400" y="3329305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3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16" name="文本框 102415"/>
          <p:cNvSpPr txBox="1"/>
          <p:nvPr/>
        </p:nvSpPr>
        <p:spPr>
          <a:xfrm>
            <a:off x="1371600" y="4624705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4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17" name="文本框 102416"/>
          <p:cNvSpPr txBox="1"/>
          <p:nvPr/>
        </p:nvSpPr>
        <p:spPr>
          <a:xfrm>
            <a:off x="1371600" y="5158105"/>
            <a:ext cx="4127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3600" b="1">
                <a:solidFill>
                  <a:schemeClr val="tx1"/>
                </a:solidFill>
                <a:latin typeface="Times New Roman" panose="02020603050405020304" pitchFamily="18" charset="0"/>
              </a:rPr>
              <a:t>5</a:t>
            </a:r>
            <a:endParaRPr lang="en-US" altLang="zh-CN" sz="3600" b="1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18" name="文本框 102417"/>
          <p:cNvSpPr txBox="1"/>
          <p:nvPr/>
        </p:nvSpPr>
        <p:spPr>
          <a:xfrm>
            <a:off x="1633379" y="1257618"/>
            <a:ext cx="4284980" cy="9531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2800" b="1">
                <a:solidFill>
                  <a:schemeClr val="tx1"/>
                </a:solidFill>
                <a:latin typeface="Times New Roman" panose="02020603050405020304" pitchFamily="18" charset="0"/>
              </a:rPr>
              <a:t>1 writer's address and date</a:t>
            </a:r>
            <a:endParaRPr lang="en-US" altLang="zh-CN" sz="2800" b="1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pPr algn="ctr">
              <a:buClr>
                <a:schemeClr val="bg1"/>
              </a:buClr>
            </a:pP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写信人的地址和日期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19" name="文本框 102418"/>
          <p:cNvSpPr txBox="1"/>
          <p:nvPr/>
        </p:nvSpPr>
        <p:spPr>
          <a:xfrm>
            <a:off x="2005013" y="2262505"/>
            <a:ext cx="2582862" cy="5191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2 greeting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称呼 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20" name="文本框 102419"/>
          <p:cNvSpPr txBox="1"/>
          <p:nvPr/>
        </p:nvSpPr>
        <p:spPr>
          <a:xfrm>
            <a:off x="2195513" y="3329305"/>
            <a:ext cx="2733675" cy="5191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3 content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信内容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21" name="文本框 102420"/>
          <p:cNvSpPr txBox="1"/>
          <p:nvPr/>
        </p:nvSpPr>
        <p:spPr>
          <a:xfrm>
            <a:off x="2233613" y="4624705"/>
            <a:ext cx="2652712" cy="5191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4 closing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结束语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22" name="文本框 102421"/>
          <p:cNvSpPr txBox="1"/>
          <p:nvPr/>
        </p:nvSpPr>
        <p:spPr>
          <a:xfrm>
            <a:off x="2149475" y="5310505"/>
            <a:ext cx="2673350" cy="51911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</a:ln>
        </p:spPr>
        <p:txBody>
          <a:bodyPr wrap="none" anchor="t">
            <a:spAutoFit/>
          </a:bodyPr>
          <a:lstStyle/>
          <a:p>
            <a:pPr algn="ctr">
              <a:buClr>
                <a:schemeClr val="bg1"/>
              </a:buClr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5 signature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</a:rPr>
              <a:t>签名</a:t>
            </a:r>
            <a:endParaRPr lang="zh-CN" altLang="en-US" sz="2800" b="1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02423" name="图片 102422" descr="penpal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34000" y="4624705"/>
            <a:ext cx="2057400" cy="1543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02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02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500"/>
                                        <p:tgtEl>
                                          <p:spTgt spid="102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102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102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0" grpId="0"/>
      <p:bldP spid="102418" grpId="0" bldLvl="0" animBg="1"/>
      <p:bldP spid="102419" grpId="0" bldLvl="0" animBg="1"/>
      <p:bldP spid="102420" grpId="0" bldLvl="0" animBg="1"/>
      <p:bldP spid="102421" grpId="0" bldLvl="0" animBg="1"/>
      <p:bldP spid="102422" grpId="0" bldLvl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019925" y="561023"/>
            <a:ext cx="1433830" cy="1476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Middle Street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Walker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Newcastle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NE6 4BY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England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00125" y="1573848"/>
            <a:ext cx="6357938" cy="48615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Dear May,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Hi! Your name and address are in ‘Pen friends' magazine.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I would like to be your pen friend. My name is Simon 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 dirty="0" err="1">
                <a:solidFill>
                  <a:schemeClr val="tx1"/>
                </a:solidFill>
                <a:latin typeface="Times New Roman" panose="02020603050405020304" pitchFamily="18" charset="0"/>
              </a:rPr>
              <a:t>and my Chinese name is Li Peichun</a:t>
            </a:r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.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………… 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May, please write to me soon and tell me all about 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yourself.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2000">
                <a:solidFill>
                  <a:schemeClr val="tx1"/>
                </a:solidFill>
                <a:latin typeface="Times New Roman" panose="02020603050405020304" pitchFamily="18" charset="0"/>
              </a:rPr>
              <a:t>Best wishes</a:t>
            </a:r>
            <a:endParaRPr lang="en-US" altLang="zh-CN" sz="20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>
                <a:solidFill>
                  <a:schemeClr val="tx1"/>
                </a:solidFill>
                <a:latin typeface="Times New Roman" panose="02020603050405020304" pitchFamily="18" charset="0"/>
              </a:rPr>
              <a:t>Simon</a:t>
            </a:r>
            <a:endParaRPr lang="en-US" altLang="zh-CN" sz="3200">
              <a:solidFill>
                <a:schemeClr val="tx1"/>
              </a:solidFill>
              <a:latin typeface="Times New Roman" panose="02020603050405020304" pitchFamily="18" charset="0"/>
            </a:endParaRPr>
          </a:p>
          <a:p>
            <a:endParaRPr lang="en-US" altLang="zh-CN" dirty="0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4" name="组合 33"/>
          <p:cNvGrpSpPr/>
          <p:nvPr/>
        </p:nvGrpSpPr>
        <p:grpSpPr>
          <a:xfrm>
            <a:off x="4929188" y="859473"/>
            <a:ext cx="2090737" cy="519112"/>
            <a:chOff x="4929190" y="357166"/>
            <a:chExt cx="2091497" cy="518712"/>
          </a:xfrm>
        </p:grpSpPr>
        <p:cxnSp>
          <p:nvCxnSpPr>
            <p:cNvPr id="7" name="直接箭头连接符 6"/>
            <p:cNvCxnSpPr>
              <a:endCxn id="3" idx="1"/>
            </p:cNvCxnSpPr>
            <p:nvPr/>
          </p:nvCxnSpPr>
          <p:spPr>
            <a:xfrm>
              <a:off x="6215074" y="575398"/>
              <a:ext cx="805613" cy="221801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543" name="TextBox 8"/>
            <p:cNvSpPr txBox="1"/>
            <p:nvPr/>
          </p:nvSpPr>
          <p:spPr>
            <a:xfrm>
              <a:off x="4929190" y="357166"/>
              <a:ext cx="1946982" cy="51871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solidFill>
                    <a:srgbClr val="7030A0"/>
                  </a:solidFill>
                  <a:latin typeface="Times New Roman" panose="02020603050405020304" pitchFamily="18" charset="0"/>
                </a:rPr>
                <a:t>1. address</a:t>
              </a:r>
              <a:endParaRPr lang="en-US" altLang="zh-CN" sz="2800" b="1" i="1">
                <a:solidFill>
                  <a:srgbClr val="7030A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6" name="组合 34"/>
          <p:cNvGrpSpPr/>
          <p:nvPr/>
        </p:nvGrpSpPr>
        <p:grpSpPr>
          <a:xfrm>
            <a:off x="7572375" y="2573973"/>
            <a:ext cx="1312863" cy="876300"/>
            <a:chOff x="7572396" y="2071678"/>
            <a:chExt cx="1311885" cy="875651"/>
          </a:xfrm>
        </p:grpSpPr>
        <p:cxnSp>
          <p:nvCxnSpPr>
            <p:cNvPr id="10" name="直接箭头连接符 9"/>
            <p:cNvCxnSpPr/>
            <p:nvPr/>
          </p:nvCxnSpPr>
          <p:spPr>
            <a:xfrm rot="16200000" flipV="1">
              <a:off x="7572396" y="2143116"/>
              <a:ext cx="500066" cy="357190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546" name="TextBox 15"/>
            <p:cNvSpPr txBox="1"/>
            <p:nvPr/>
          </p:nvSpPr>
          <p:spPr>
            <a:xfrm>
              <a:off x="7572396" y="2428601"/>
              <a:ext cx="1311885" cy="51872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solidFill>
                    <a:srgbClr val="7030A0"/>
                  </a:solidFill>
                  <a:latin typeface="Times New Roman" panose="02020603050405020304" pitchFamily="18" charset="0"/>
                </a:rPr>
                <a:t>2. date</a:t>
              </a:r>
              <a:endParaRPr lang="en-US" altLang="zh-CN" sz="2800" b="1" i="1">
                <a:solidFill>
                  <a:srgbClr val="7030A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8" name="组合 35"/>
          <p:cNvGrpSpPr/>
          <p:nvPr/>
        </p:nvGrpSpPr>
        <p:grpSpPr>
          <a:xfrm>
            <a:off x="1476375" y="1288098"/>
            <a:ext cx="3332163" cy="642937"/>
            <a:chOff x="1714480" y="785794"/>
            <a:chExt cx="3332564" cy="642942"/>
          </a:xfrm>
        </p:grpSpPr>
        <p:cxnSp>
          <p:nvCxnSpPr>
            <p:cNvPr id="17" name="直接箭头连接符 16"/>
            <p:cNvCxnSpPr/>
            <p:nvPr/>
          </p:nvCxnSpPr>
          <p:spPr>
            <a:xfrm rot="10800000" flipV="1">
              <a:off x="1714480" y="1142984"/>
              <a:ext cx="714380" cy="285752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549" name="TextBox 21"/>
            <p:cNvSpPr txBox="1"/>
            <p:nvPr/>
          </p:nvSpPr>
          <p:spPr>
            <a:xfrm>
              <a:off x="2428941" y="785794"/>
              <a:ext cx="2618103" cy="519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solidFill>
                    <a:srgbClr val="7030A0"/>
                  </a:solidFill>
                  <a:latin typeface="Times New Roman" panose="02020603050405020304" pitchFamily="18" charset="0"/>
                </a:rPr>
                <a:t>3. the greeting</a:t>
              </a:r>
              <a:endParaRPr lang="en-US" altLang="zh-CN" sz="2800" b="1" i="1">
                <a:solidFill>
                  <a:srgbClr val="7030A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1" name="组合 36"/>
          <p:cNvGrpSpPr/>
          <p:nvPr/>
        </p:nvGrpSpPr>
        <p:grpSpPr>
          <a:xfrm>
            <a:off x="3142298" y="1976120"/>
            <a:ext cx="4164330" cy="597853"/>
            <a:chOff x="3864685" y="2775580"/>
            <a:chExt cx="4163568" cy="597857"/>
          </a:xfrm>
        </p:grpSpPr>
        <p:cxnSp>
          <p:nvCxnSpPr>
            <p:cNvPr id="23" name="直接箭头连接符 22"/>
            <p:cNvCxnSpPr/>
            <p:nvPr/>
          </p:nvCxnSpPr>
          <p:spPr>
            <a:xfrm rot="10800000" flipV="1">
              <a:off x="3864685" y="3087685"/>
              <a:ext cx="714380" cy="285752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552" name="TextBox 23"/>
            <p:cNvSpPr txBox="1"/>
            <p:nvPr/>
          </p:nvSpPr>
          <p:spPr>
            <a:xfrm>
              <a:off x="4498299" y="2775580"/>
              <a:ext cx="3529954" cy="519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solidFill>
                    <a:srgbClr val="7030A0"/>
                  </a:solidFill>
                  <a:latin typeface="Times New Roman" panose="02020603050405020304" pitchFamily="18" charset="0"/>
                </a:rPr>
                <a:t>4. the first sentence</a:t>
              </a:r>
              <a:endParaRPr lang="en-US" altLang="zh-CN" sz="2800" b="1" i="1">
                <a:solidFill>
                  <a:srgbClr val="7030A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2" name="组合 37"/>
          <p:cNvGrpSpPr/>
          <p:nvPr/>
        </p:nvGrpSpPr>
        <p:grpSpPr>
          <a:xfrm>
            <a:off x="2627313" y="4075748"/>
            <a:ext cx="4329112" cy="571500"/>
            <a:chOff x="2285984" y="4643446"/>
            <a:chExt cx="4327614" cy="571504"/>
          </a:xfrm>
        </p:grpSpPr>
        <p:cxnSp>
          <p:nvCxnSpPr>
            <p:cNvPr id="25" name="直接箭头连接符 24"/>
            <p:cNvCxnSpPr/>
            <p:nvPr/>
          </p:nvCxnSpPr>
          <p:spPr>
            <a:xfrm rot="10800000" flipV="1">
              <a:off x="2285984" y="5000636"/>
              <a:ext cx="928694" cy="214314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555" name="TextBox 25"/>
            <p:cNvSpPr txBox="1"/>
            <p:nvPr/>
          </p:nvSpPr>
          <p:spPr>
            <a:xfrm>
              <a:off x="3142937" y="4643446"/>
              <a:ext cx="3470661" cy="5191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solidFill>
                    <a:srgbClr val="7030A0"/>
                  </a:solidFill>
                  <a:latin typeface="Times New Roman" panose="02020603050405020304" pitchFamily="18" charset="0"/>
                </a:rPr>
                <a:t>5. the last sentence</a:t>
              </a:r>
              <a:endParaRPr lang="en-US" altLang="zh-CN" sz="2800" b="1" i="1">
                <a:solidFill>
                  <a:srgbClr val="7030A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3" name="组合 38"/>
          <p:cNvGrpSpPr/>
          <p:nvPr/>
        </p:nvGrpSpPr>
        <p:grpSpPr>
          <a:xfrm>
            <a:off x="2266950" y="5902960"/>
            <a:ext cx="3744913" cy="664528"/>
            <a:chOff x="2000232" y="5381968"/>
            <a:chExt cx="3744776" cy="663876"/>
          </a:xfrm>
        </p:grpSpPr>
        <p:cxnSp>
          <p:nvCxnSpPr>
            <p:cNvPr id="28" name="直接箭头连接符 27"/>
            <p:cNvCxnSpPr>
              <a:stCxn id="65558" idx="1"/>
            </p:cNvCxnSpPr>
            <p:nvPr/>
          </p:nvCxnSpPr>
          <p:spPr>
            <a:xfrm rot="10800000">
              <a:off x="2000232" y="5381968"/>
              <a:ext cx="928694" cy="404486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558" name="TextBox 29"/>
            <p:cNvSpPr txBox="1"/>
            <p:nvPr/>
          </p:nvSpPr>
          <p:spPr>
            <a:xfrm>
              <a:off x="2928886" y="5527241"/>
              <a:ext cx="2816122" cy="51860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en-US" altLang="zh-CN" sz="2800" b="1" i="1">
                  <a:solidFill>
                    <a:srgbClr val="7030A0"/>
                  </a:solidFill>
                  <a:latin typeface="Times New Roman" panose="02020603050405020304" pitchFamily="18" charset="0"/>
                </a:rPr>
                <a:t>6. the signature</a:t>
              </a:r>
              <a:endParaRPr lang="en-US" altLang="zh-CN" sz="2800" b="1" i="1">
                <a:solidFill>
                  <a:srgbClr val="7030A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31" name="TextBox 30"/>
          <p:cNvSpPr txBox="1"/>
          <p:nvPr/>
        </p:nvSpPr>
        <p:spPr>
          <a:xfrm>
            <a:off x="7000875" y="2288223"/>
            <a:ext cx="12350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>
                <a:solidFill>
                  <a:schemeClr val="tx1"/>
                </a:solidFill>
                <a:latin typeface="Times New Roman" panose="02020603050405020304" pitchFamily="18" charset="0"/>
              </a:rPr>
              <a:t>12 October</a:t>
            </a:r>
            <a:endParaRPr lang="en-US" altLang="zh-CN">
              <a:solidFill>
                <a:schemeClr val="tx1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" name="左箭头 26">
            <a:hlinkClick r:id="rId1" action="ppaction://hlinksldjump"/>
          </p:cNvPr>
          <p:cNvSpPr/>
          <p:nvPr/>
        </p:nvSpPr>
        <p:spPr>
          <a:xfrm>
            <a:off x="8489692" y="6817565"/>
            <a:ext cx="428628" cy="357166"/>
          </a:xfrm>
          <a:prstGeom prst="leftArrow">
            <a:avLst/>
          </a:prstGeom>
          <a:gradFill>
            <a:gsLst>
              <a:gs pos="0">
                <a:srgbClr val="D6B19C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5400000" scaled="0"/>
          </a:gradFill>
          <a:ln>
            <a:gradFill>
              <a:gsLst>
                <a:gs pos="0">
                  <a:srgbClr val="D6B19C"/>
                </a:gs>
                <a:gs pos="30000">
                  <a:srgbClr val="D49E6C"/>
                </a:gs>
                <a:gs pos="70000">
                  <a:srgbClr val="A65528"/>
                </a:gs>
                <a:gs pos="100000">
                  <a:srgbClr val="663012"/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3" descr="图片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019925" y="3676650"/>
            <a:ext cx="2124075" cy="2374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3" name="Rectangle 2"/>
          <p:cNvSpPr>
            <a:spLocks noGrp="1"/>
          </p:cNvSpPr>
          <p:nvPr>
            <p:ph type="title"/>
          </p:nvPr>
        </p:nvSpPr>
        <p:spPr>
          <a:xfrm>
            <a:off x="2916555" y="146050"/>
            <a:ext cx="3512185" cy="863600"/>
          </a:xfrm>
        </p:spPr>
        <p:txBody>
          <a:bodyPr vert="horz" wrap="square" lIns="0" tIns="45720" rIns="0" bIns="0" anchor="b"/>
          <a:lstStyle/>
          <a:p>
            <a:pPr eaLnBrk="1" hangingPunct="1"/>
            <a:r>
              <a:rPr lang="en-US" altLang="zh-CN" sz="3600" b="1" dirty="0">
                <a:solidFill>
                  <a:srgbClr val="6633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3600" b="1" kern="1200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An email</a:t>
            </a:r>
            <a:endParaRPr lang="en-US" altLang="zh-CN" b="1" dirty="0">
              <a:solidFill>
                <a:srgbClr val="00B05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4" name="Rectangle 3"/>
          <p:cNvSpPr/>
          <p:nvPr/>
        </p:nvSpPr>
        <p:spPr>
          <a:xfrm>
            <a:off x="539750" y="1225550"/>
            <a:ext cx="6480175" cy="5032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To: </a:t>
            </a:r>
            <a:r>
              <a:rPr lang="en-US" altLang="zh-CN" sz="2800" dirty="0">
                <a:latin typeface="Times New Roman" panose="02020603050405020304" pitchFamily="18" charset="0"/>
              </a:rPr>
              <a:t>Anna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5" name="Rectangle 4"/>
          <p:cNvSpPr/>
          <p:nvPr/>
        </p:nvSpPr>
        <p:spPr>
          <a:xfrm>
            <a:off x="539750" y="1873250"/>
            <a:ext cx="6480175" cy="5032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From: </a:t>
            </a:r>
            <a:r>
              <a:rPr lang="en-US" altLang="zh-CN" sz="2800" dirty="0">
                <a:latin typeface="Times New Roman" panose="02020603050405020304" pitchFamily="18" charset="0"/>
              </a:rPr>
              <a:t>Bobby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sp>
        <p:nvSpPr>
          <p:cNvPr id="10246" name="Rectangle 5"/>
          <p:cNvSpPr/>
          <p:nvPr/>
        </p:nvSpPr>
        <p:spPr>
          <a:xfrm>
            <a:off x="539750" y="2738438"/>
            <a:ext cx="6480175" cy="3313112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Dear Anna,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My name is Bobby. I'd like to be your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e-friend. I'm from the US. I'm short. I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 have (1)_______ hair.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8199" name="Text Box 7"/>
          <p:cNvSpPr txBox="1"/>
          <p:nvPr/>
        </p:nvSpPr>
        <p:spPr>
          <a:xfrm>
            <a:off x="2124075" y="5113338"/>
            <a:ext cx="1368425" cy="579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short</a:t>
            </a:r>
            <a:endParaRPr lang="en-US" altLang="zh-CN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/>
          <p:nvPr/>
        </p:nvSpPr>
        <p:spPr>
          <a:xfrm>
            <a:off x="567928" y="620390"/>
            <a:ext cx="7993063" cy="274828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pPr>
              <a:lnSpc>
                <a:spcPct val="135000"/>
              </a:lnSpc>
              <a:spcBef>
                <a:spcPct val="3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I have a big family. My grandfather lives with us. I have two (2)________________ and one (3)_______________. We live in a house near New York City.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pic>
        <p:nvPicPr>
          <p:cNvPr id="11267" name="Picture 5" descr="图片2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439591" y="3573016"/>
            <a:ext cx="4311650" cy="24209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0" name="Text Box 6"/>
          <p:cNvSpPr txBox="1"/>
          <p:nvPr/>
        </p:nvSpPr>
        <p:spPr>
          <a:xfrm>
            <a:off x="3663553" y="1341115"/>
            <a:ext cx="345598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(elder) brothers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9221" name="Text Box 7"/>
          <p:cNvSpPr txBox="1"/>
          <p:nvPr/>
        </p:nvSpPr>
        <p:spPr>
          <a:xfrm>
            <a:off x="1215628" y="1988815"/>
            <a:ext cx="41783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(younger) sister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bldLvl="0"/>
      <p:bldP spid="9221" grpId="0" bldLvl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5" descr="图片2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02251" y="4005064"/>
            <a:ext cx="2582118" cy="190041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Rectangle 5"/>
          <p:cNvSpPr/>
          <p:nvPr/>
        </p:nvSpPr>
        <p:spPr>
          <a:xfrm>
            <a:off x="436563" y="691952"/>
            <a:ext cx="8210550" cy="32400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My school is very big. It's far from our house.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I take the (4)________ to school every day with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my brothers. I like my school. My (5)_______ is </a:t>
            </a:r>
            <a:endParaRPr lang="en-US" altLang="zh-CN" sz="3200" dirty="0">
              <a:latin typeface="Times New Roman" panose="02020603050405020304" pitchFamily="18" charset="0"/>
            </a:endParaRPr>
          </a:p>
          <a:p>
            <a:pPr>
              <a:lnSpc>
                <a:spcPct val="125000"/>
              </a:lnSpc>
              <a:spcBef>
                <a:spcPct val="25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</a:rPr>
              <a:t>to be a computer engineer. </a:t>
            </a:r>
            <a:endParaRPr lang="en-US" altLang="zh-CN" sz="3200" dirty="0">
              <a:latin typeface="Times New Roman" panose="02020603050405020304" pitchFamily="18" charset="0"/>
            </a:endParaRPr>
          </a:p>
        </p:txBody>
      </p:sp>
      <p:sp>
        <p:nvSpPr>
          <p:cNvPr id="10246" name="Text Box 10"/>
          <p:cNvSpPr txBox="1"/>
          <p:nvPr/>
        </p:nvSpPr>
        <p:spPr>
          <a:xfrm>
            <a:off x="2884488" y="1700014"/>
            <a:ext cx="1295400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bus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47" name="Text Box 11"/>
          <p:cNvSpPr txBox="1"/>
          <p:nvPr/>
        </p:nvSpPr>
        <p:spPr>
          <a:xfrm>
            <a:off x="6773863" y="2347714"/>
            <a:ext cx="1912937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dream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bldLvl="0"/>
      <p:bldP spid="10247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 descr="图片2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39752" y="3212976"/>
            <a:ext cx="2843213" cy="22621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5" name="Rectangle 3"/>
          <p:cNvSpPr>
            <a:spLocks noGrp="1"/>
          </p:cNvSpPr>
          <p:nvPr>
            <p:ph type="body"/>
          </p:nvPr>
        </p:nvSpPr>
        <p:spPr>
          <a:xfrm>
            <a:off x="107504" y="804411"/>
            <a:ext cx="8633520" cy="2628265"/>
          </a:xfrm>
          <a:ln>
            <a:solidFill>
              <a:schemeClr val="tx1">
                <a:alpha val="100000"/>
              </a:schemeClr>
            </a:solidFill>
            <a:miter/>
          </a:ln>
        </p:spPr>
        <p:txBody>
          <a:bodyPr vert="horz" wrap="none" lIns="91440" tIns="45720" rIns="91440" bIns="45720" anchor="ctr"/>
          <a:lstStyle/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My favourite sport is (6)_______</a:t>
            </a:r>
            <a:r>
              <a:rPr lang="en-US" altLang="zh-CN" sz="3000" dirty="0">
                <a:latin typeface="Times New Roman" panose="02020603050405020304" pitchFamily="18" charset="0"/>
              </a:rPr>
              <a:t>__________. I </a:t>
            </a:r>
            <a:r>
              <a:rPr lang="zh-CN" altLang="en-US" sz="3000" dirty="0">
                <a:latin typeface="Times New Roman" panose="02020603050405020304" pitchFamily="18" charset="0"/>
              </a:rPr>
              <a:t>like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swimming too. My other hobbies are watching (7</a:t>
            </a:r>
            <a:r>
              <a:rPr lang="en-US" altLang="zh-CN" sz="3000" dirty="0" smtClean="0">
                <a:latin typeface="Times New Roman" panose="02020603050405020304" pitchFamily="18" charset="0"/>
              </a:rPr>
              <a:t>)_____ 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None/>
            </a:pPr>
            <a:r>
              <a:rPr lang="en-US" altLang="zh-CN" sz="3000" dirty="0">
                <a:latin typeface="Times New Roman" panose="02020603050405020304" pitchFamily="18" charset="0"/>
              </a:rPr>
              <a:t>and </a:t>
            </a:r>
            <a:r>
              <a:rPr lang="zh-CN" altLang="en-US" sz="3000" dirty="0">
                <a:latin typeface="Times New Roman" panose="02020603050405020304" pitchFamily="18" charset="0"/>
              </a:rPr>
              <a:t>reading books. I don't like(8)______</a:t>
            </a:r>
            <a:r>
              <a:rPr lang="en-US" altLang="zh-CN" sz="3000" dirty="0">
                <a:latin typeface="Times New Roman" panose="02020603050405020304" pitchFamily="18" charset="0"/>
              </a:rPr>
              <a:t>____________.</a:t>
            </a:r>
            <a:endParaRPr lang="en-US" altLang="zh-CN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Best wishes,</a:t>
            </a:r>
            <a:endParaRPr lang="zh-CN" altLang="en-US" sz="3000" dirty="0">
              <a:latin typeface="Times New Roman" panose="02020603050405020304" pitchFamily="18" charset="0"/>
            </a:endParaRPr>
          </a:p>
          <a:p>
            <a:pPr marL="0" indent="0" eaLnBrk="1" hangingPunct="1">
              <a:lnSpc>
                <a:spcPct val="115000"/>
              </a:lnSpc>
              <a:spcBef>
                <a:spcPct val="15000"/>
              </a:spcBef>
              <a:buNone/>
            </a:pPr>
            <a:r>
              <a:rPr lang="zh-CN" altLang="en-US" sz="3000" dirty="0">
                <a:latin typeface="Times New Roman" panose="02020603050405020304" pitchFamily="18" charset="0"/>
              </a:rPr>
              <a:t>Bobby</a:t>
            </a:r>
            <a:endParaRPr lang="zh-CN" altLang="en-US" sz="3000" dirty="0">
              <a:latin typeface="Times New Roman" panose="02020603050405020304" pitchFamily="18" charset="0"/>
            </a:endParaRPr>
          </a:p>
        </p:txBody>
      </p:sp>
      <p:sp>
        <p:nvSpPr>
          <p:cNvPr id="11270" name="Text Box 6"/>
          <p:cNvSpPr txBox="1"/>
          <p:nvPr/>
        </p:nvSpPr>
        <p:spPr>
          <a:xfrm>
            <a:off x="3903276" y="700906"/>
            <a:ext cx="3887788" cy="552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(playing) basketball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7791064" y="1249094"/>
            <a:ext cx="792163" cy="5540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TV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272" name="Text Box 9"/>
          <p:cNvSpPr txBox="1"/>
          <p:nvPr/>
        </p:nvSpPr>
        <p:spPr>
          <a:xfrm>
            <a:off x="5364088" y="1834112"/>
            <a:ext cx="3671888" cy="549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FF0000"/>
                </a:solidFill>
                <a:latin typeface="Times New Roman" panose="02020603050405020304" pitchFamily="18" charset="0"/>
              </a:rPr>
              <a:t>(listening to) music</a:t>
            </a:r>
            <a:endParaRPr lang="en-US" altLang="zh-CN" sz="30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bldLvl="0"/>
      <p:bldP spid="11271" grpId="0" bldLvl="0"/>
      <p:bldP spid="11272" grpId="0" bldLvl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531" name="TextBox 4"/>
          <p:cNvSpPr txBox="1"/>
          <p:nvPr/>
        </p:nvSpPr>
        <p:spPr>
          <a:xfrm>
            <a:off x="2124075" y="3414713"/>
            <a:ext cx="5149850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Part IV Post-Learning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/>
          <p:nvPr/>
        </p:nvSpPr>
        <p:spPr>
          <a:xfrm>
            <a:off x="648493" y="981472"/>
            <a:ext cx="7991475" cy="503238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To: _________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4339" name="Rectangle 4"/>
          <p:cNvSpPr/>
          <p:nvPr/>
        </p:nvSpPr>
        <p:spPr>
          <a:xfrm>
            <a:off x="648493" y="1557735"/>
            <a:ext cx="7991475" cy="50323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 dirty="0">
                <a:latin typeface="Times New Roman" panose="02020603050405020304" pitchFamily="18" charset="0"/>
              </a:rPr>
              <a:t>From: _________</a:t>
            </a:r>
            <a:endParaRPr lang="en-US" altLang="zh-CN" sz="2800" b="1" dirty="0">
              <a:latin typeface="Times New Roman" panose="02020603050405020304" pitchFamily="18" charset="0"/>
            </a:endParaRPr>
          </a:p>
        </p:txBody>
      </p:sp>
      <p:sp>
        <p:nvSpPr>
          <p:cNvPr id="14340" name="Rectangle 5"/>
          <p:cNvSpPr/>
          <p:nvPr/>
        </p:nvSpPr>
        <p:spPr>
          <a:xfrm>
            <a:off x="648493" y="2276872"/>
            <a:ext cx="7991475" cy="381635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Dear ...,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_______________________________________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_______________________________________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_______________________________________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_______________________________________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Best wishes,</a:t>
            </a:r>
            <a:endParaRPr lang="en-US" altLang="zh-CN" sz="2800" dirty="0">
              <a:latin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</a:rPr>
              <a:t>_________</a:t>
            </a:r>
            <a:endParaRPr lang="en-US" altLang="zh-CN" dirty="0">
              <a:latin typeface="Times New Roman" panose="02020603050405020304" pitchFamily="18" charset="0"/>
            </a:endParaRPr>
          </a:p>
        </p:txBody>
      </p:sp>
      <p:sp>
        <p:nvSpPr>
          <p:cNvPr id="14341" name="TextBox 7"/>
          <p:cNvSpPr txBox="1"/>
          <p:nvPr/>
        </p:nvSpPr>
        <p:spPr>
          <a:xfrm>
            <a:off x="1907698" y="270907"/>
            <a:ext cx="619283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800" b="1" noProof="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+mn-ea"/>
              </a:rPr>
              <a:t>Write an email to your e-friend</a:t>
            </a:r>
            <a:endParaRPr lang="en-US" altLang="zh-CN" sz="2800" b="1" noProof="0" dirty="0">
              <a:solidFill>
                <a:srgbClr val="0070C0"/>
              </a:solidFill>
              <a:effectLst/>
              <a:latin typeface="Times New Roman" panose="02020603050405020304" pitchFamily="18" charset="0"/>
              <a:ea typeface="+mn-ea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0800000">
            <a:off x="1457550" y="3284983"/>
            <a:ext cx="6138785" cy="1008112"/>
          </a:xfrm>
          <a:prstGeom prst="rect">
            <a:avLst/>
          </a:prstGeom>
          <a:solidFill>
            <a:srgbClr val="00B0F0">
              <a:alpha val="50000"/>
            </a:srgbClr>
          </a:solidFill>
          <a:ln>
            <a:noFill/>
          </a:ln>
          <a:scene3d>
            <a:camera prst="perspectiveBelow">
              <a:rot lat="20699999" lon="0" rev="0"/>
            </a:camera>
            <a:lightRig rig="threePt" dir="t">
              <a:rot lat="0" lon="0" rev="1800000"/>
            </a:lightRig>
          </a:scene3d>
          <a:sp3d extrusionH="1270000">
            <a:extrusionClr>
              <a:schemeClr val="bg1"/>
            </a:extrusion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9699" name="TextBox 4"/>
          <p:cNvSpPr txBox="1"/>
          <p:nvPr/>
        </p:nvSpPr>
        <p:spPr>
          <a:xfrm>
            <a:off x="3040063" y="3414713"/>
            <a:ext cx="2566987" cy="6461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b="1" dirty="0">
                <a:latin typeface="Comic Sans MS" panose="030F0702030302020204" pitchFamily="66" charset="0"/>
                <a:ea typeface="微软雅黑" panose="020B0503020204020204" pitchFamily="34" charset="-122"/>
              </a:rPr>
              <a:t>Thank you!</a:t>
            </a:r>
            <a:endParaRPr lang="zh-CN" altLang="en-US" sz="3600" b="1" dirty="0">
              <a:latin typeface="Comic Sans MS" panose="030F0702030302020204" pitchFamily="66" charset="0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blinds/>
  </p:transition>
</p:sld>
</file>

<file path=ppt/theme/theme1.xml><?xml version="1.0" encoding="utf-8"?>
<a:theme xmlns:a="http://schemas.openxmlformats.org/drawingml/2006/main" name="u7模板">
  <a:themeElements>
    <a:clrScheme name="7_流畅 1">
      <a:dk1>
        <a:srgbClr val="000000"/>
      </a:dk1>
      <a:lt1>
        <a:srgbClr val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FFFFFF"/>
      </a:accent3>
      <a:accent4>
        <a:srgbClr val="000000"/>
      </a:accent4>
      <a:accent5>
        <a:srgbClr val="AABBDF"/>
      </a:accent5>
      <a:accent6>
        <a:srgbClr val="008EC4"/>
      </a:accent6>
      <a:hlink>
        <a:srgbClr val="E2D700"/>
      </a:hlink>
      <a:folHlink>
        <a:srgbClr val="85DFD0"/>
      </a:folHlink>
    </a:clrScheme>
    <a:fontScheme name="自定义 5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7_流畅 1">
        <a:dk1>
          <a:srgbClr val="000000"/>
        </a:dk1>
        <a:lt1>
          <a:srgbClr val="FFFFFF"/>
        </a:lt1>
        <a:dk2>
          <a:srgbClr val="04617B"/>
        </a:dk2>
        <a:lt2>
          <a:srgbClr val="DBF5F9"/>
        </a:lt2>
        <a:accent1>
          <a:srgbClr val="0F6FC6"/>
        </a:accent1>
        <a:accent2>
          <a:srgbClr val="009DD9"/>
        </a:accent2>
        <a:accent3>
          <a:srgbClr val="FFFFFF"/>
        </a:accent3>
        <a:accent4>
          <a:srgbClr val="000000"/>
        </a:accent4>
        <a:accent5>
          <a:srgbClr val="AABBDF"/>
        </a:accent5>
        <a:accent6>
          <a:srgbClr val="008EC4"/>
        </a:accent6>
        <a:hlink>
          <a:srgbClr val="E2D700"/>
        </a:hlink>
        <a:folHlink>
          <a:srgbClr val="85DFD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u7模板</Template>
  <TotalTime>0</TotalTime>
  <Words>3760</Words>
  <Application>WPS 演示</Application>
  <PresentationFormat>全屏显示(4:3)</PresentationFormat>
  <Paragraphs>262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4" baseType="lpstr">
      <vt:lpstr>Arial</vt:lpstr>
      <vt:lpstr>宋体</vt:lpstr>
      <vt:lpstr>Wingdings</vt:lpstr>
      <vt:lpstr>Comic Sans MS</vt:lpstr>
      <vt:lpstr>Times New Roman</vt:lpstr>
      <vt:lpstr>Calibri</vt:lpstr>
      <vt:lpstr>Wingdings 2</vt:lpstr>
      <vt:lpstr>微软雅黑</vt:lpstr>
      <vt:lpstr>Bodoni MT Black</vt:lpstr>
      <vt:lpstr>Arial Unicode MS</vt:lpstr>
      <vt:lpstr>u7模板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An email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http://www.windows89.com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英语周报</dc:creator>
  <cp:keywords>英语周报</cp:keywords>
  <cp:lastModifiedBy>Administrator</cp:lastModifiedBy>
  <cp:revision>40</cp:revision>
  <dcterms:created xsi:type="dcterms:W3CDTF">2017-01-09T01:06:00Z</dcterms:created>
  <dcterms:modified xsi:type="dcterms:W3CDTF">2020-07-14T06:45:13Z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2052-11.1.0.9828</vt:lpwstr>
  </property>
</Properties>
</file>