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3" r:id="rId8"/>
    <p:sldId id="264" r:id="rId9"/>
    <p:sldId id="265" r:id="rId10"/>
    <p:sldId id="295" r:id="rId11"/>
    <p:sldId id="296" r:id="rId12"/>
    <p:sldId id="297" r:id="rId13"/>
    <p:sldId id="266" r:id="rId14"/>
    <p:sldId id="267" r:id="rId15"/>
    <p:sldId id="268" r:id="rId16"/>
    <p:sldId id="269" r:id="rId17"/>
    <p:sldId id="286" r:id="rId18"/>
    <p:sldId id="287" r:id="rId19"/>
    <p:sldId id="288" r:id="rId20"/>
    <p:sldId id="270" r:id="rId21"/>
    <p:sldId id="271" r:id="rId22"/>
    <p:sldId id="272" r:id="rId23"/>
    <p:sldId id="273" r:id="rId24"/>
    <p:sldId id="275" r:id="rId25"/>
    <p:sldId id="276" r:id="rId26"/>
    <p:sldId id="277" r:id="rId27"/>
    <p:sldId id="278" r:id="rId28"/>
    <p:sldId id="282" r:id="rId29"/>
    <p:sldId id="298" r:id="rId30"/>
    <p:sldId id="299" r:id="rId31"/>
    <p:sldId id="300" r:id="rId32"/>
    <p:sldId id="279" r:id="rId33"/>
    <p:sldId id="280" r:id="rId34"/>
    <p:sldId id="283" r:id="rId35"/>
    <p:sldId id="284" r:id="rId36"/>
    <p:sldId id="285" r:id="rId37"/>
    <p:sldId id="281" r:id="rId3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173" autoAdjust="0"/>
    <p:restoredTop sz="95494" autoAdjust="0"/>
  </p:normalViewPr>
  <p:slideViewPr>
    <p:cSldViewPr snapToGrid="0">
      <p:cViewPr varScale="1">
        <p:scale>
          <a:sx n="66" d="100"/>
          <a:sy n="66" d="100"/>
        </p:scale>
        <p:origin x="5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5569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176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755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2091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0038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09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767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26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17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302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207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BDB3E-CDC8-4F39-8855-ABCD335DA5C4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4D76B-AAED-464D-9E8F-91C64996D0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753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838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0156" y="724431"/>
            <a:ext cx="10303725" cy="5330681"/>
          </a:xfrm>
        </p:spPr>
        <p:txBody>
          <a:bodyPr>
            <a:noAutofit/>
          </a:bodyPr>
          <a:lstStyle/>
          <a:p>
            <a:pPr marL="358775" indent="-358775">
              <a:lnSpc>
                <a:spcPct val="120000"/>
              </a:lnSpc>
              <a:spcBef>
                <a:spcPts val="0"/>
              </a:spcBef>
              <a:buAutoNum type="arabicPeriod"/>
              <a:tabLst>
                <a:tab pos="358775" algn="l"/>
              </a:tabLst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have a wide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such as the seasons of the year, … famous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pPr marL="358775" indent="-358775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number of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people/things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are all different, but are all of the same general type; the limits within which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amounts, quantities, ages etc.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一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系列；范围，界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限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-357188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include a variety of different things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 to those mentioned;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include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both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amounts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anything in between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包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括；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在一定范围内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变化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range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from… to…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包括从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+mj-ea"/>
                <a:ea typeface="+mj-ea"/>
                <a:cs typeface="Times New Roman" panose="02020603050405020304" pitchFamily="18" charset="0"/>
              </a:rPr>
              <a:t>到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之间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2821" y="3726759"/>
            <a:ext cx="10615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</a:t>
            </a:r>
            <a:endParaRPr lang="zh-CN" altLang="en-US" sz="2800" dirty="0"/>
          </a:p>
        </p:txBody>
      </p:sp>
      <p:sp>
        <p:nvSpPr>
          <p:cNvPr id="4" name="左大括号 3"/>
          <p:cNvSpPr/>
          <p:nvPr/>
        </p:nvSpPr>
        <p:spPr>
          <a:xfrm>
            <a:off x="1037062" y="2274849"/>
            <a:ext cx="334537" cy="356839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51" y="1285851"/>
            <a:ext cx="11173522" cy="3598383"/>
          </a:xfrm>
        </p:spPr>
        <p:txBody>
          <a:bodyPr>
            <a:noAutofit/>
          </a:bodyPr>
          <a:lstStyle/>
          <a:p>
            <a:pPr marL="623888" indent="-623888">
              <a:lnSpc>
                <a:spcPct val="120000"/>
              </a:lnSpc>
              <a:spcBef>
                <a:spcPts val="0"/>
              </a:spcBef>
              <a:buNone/>
              <a:tabLst>
                <a:tab pos="803275" algn="l"/>
              </a:tabLst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Students in the international class are from a wide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backgrounds.</a:t>
            </a:r>
          </a:p>
          <a:p>
            <a:pPr marL="358775" indent="-358775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Even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cheapest property was out of our price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23888" indent="-6238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contained ten players whose ages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 10 and 16.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 from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several hundred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dollars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31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68060" y="951855"/>
            <a:ext cx="10150067" cy="477987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翻译句子。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大多数学生都是在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至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岁的年龄范围内。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Most of the students are in the 17-20 age range.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他做过许多不同的工作，从厨师到司机。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He has had a number of different jobs, ranging from chef to driver.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这里给孩子们提供了各种活动。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  <a:tabLst>
                <a:tab pos="358775" algn="l"/>
              </a:tabLs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There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full range of activities for children.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01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idx="1"/>
          </p:nvPr>
        </p:nvSpPr>
        <p:spPr>
          <a:xfrm>
            <a:off x="478121" y="438036"/>
            <a:ext cx="11178621" cy="364331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origin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place or situation in which something begins to exist; the country, race, or type of family which someone comes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起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源，起因；出身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0" fontAlgn="base" hangingPunc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It’s a book about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universe.</a:t>
            </a:r>
          </a:p>
          <a:p>
            <a:pPr marL="623888" indent="-623888" eaLnBrk="0" fontAlgn="base" hangingPunc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tries to hide her upper-class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but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accent gives her away.</a:t>
            </a: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1792943" y="4129179"/>
            <a:ext cx="9603604" cy="2455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199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【</a:t>
            </a:r>
            <a:r>
              <a:rPr lang="zh-CN" altLang="en-US" sz="3199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拓展</a:t>
            </a:r>
            <a:r>
              <a:rPr lang="en-US" altLang="zh-CN" sz="3199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3199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original   </a:t>
            </a:r>
            <a:r>
              <a:rPr lang="en-US" altLang="zh-CN" sz="3199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adj</a:t>
            </a:r>
            <a:r>
              <a:rPr lang="en-US" altLang="zh-CN" sz="3199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zh-CN" altLang="en-US" sz="3199" b="1" dirty="0">
                <a:latin typeface="Times New Roman" pitchFamily="18" charset="0"/>
                <a:cs typeface="Times New Roman" pitchFamily="18" charset="0"/>
              </a:rPr>
              <a:t>起源的，初始的</a:t>
            </a: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9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3199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altLang="zh-CN" sz="3199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199" b="1" dirty="0">
                <a:latin typeface="Times New Roman" pitchFamily="18" charset="0"/>
                <a:cs typeface="Times New Roman" pitchFamily="18" charset="0"/>
              </a:rPr>
              <a:t>原件；原作</a:t>
            </a:r>
          </a:p>
          <a:p>
            <a:pPr>
              <a:lnSpc>
                <a:spcPct val="120000"/>
              </a:lnSpc>
            </a:pPr>
            <a:r>
              <a:rPr lang="en-US" altLang="zh-CN" sz="3199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originally </a:t>
            </a:r>
            <a:r>
              <a:rPr lang="en-US" altLang="zh-CN" sz="3199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adv.</a:t>
            </a: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199" b="1" dirty="0">
                <a:latin typeface="Times New Roman" pitchFamily="18" charset="0"/>
                <a:cs typeface="Times New Roman" pitchFamily="18" charset="0"/>
              </a:rPr>
              <a:t>原来，起初；新颖地</a:t>
            </a:r>
          </a:p>
          <a:p>
            <a:pPr>
              <a:lnSpc>
                <a:spcPct val="120000"/>
              </a:lnSpc>
            </a:pPr>
            <a:r>
              <a:rPr lang="en-US" altLang="zh-CN" sz="3199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originate  </a:t>
            </a:r>
            <a:r>
              <a:rPr lang="en-US" altLang="zh-CN" sz="3199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v.</a:t>
            </a: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199" b="1" dirty="0">
                <a:latin typeface="Times New Roman" pitchFamily="18" charset="0"/>
                <a:cs typeface="Times New Roman" pitchFamily="18" charset="0"/>
              </a:rPr>
              <a:t>发源；创始，开创</a:t>
            </a:r>
          </a:p>
        </p:txBody>
      </p:sp>
      <p:sp>
        <p:nvSpPr>
          <p:cNvPr id="4" name="矩形 3"/>
          <p:cNvSpPr/>
          <p:nvPr/>
        </p:nvSpPr>
        <p:spPr>
          <a:xfrm>
            <a:off x="559913" y="5450490"/>
            <a:ext cx="1233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origin</a:t>
            </a:r>
            <a:endParaRPr lang="zh-CN" altLang="en-US" sz="3200" dirty="0"/>
          </a:p>
        </p:txBody>
      </p:sp>
      <p:sp>
        <p:nvSpPr>
          <p:cNvPr id="5" name="左大括号 4"/>
          <p:cNvSpPr/>
          <p:nvPr/>
        </p:nvSpPr>
        <p:spPr>
          <a:xfrm>
            <a:off x="1792943" y="5140713"/>
            <a:ext cx="270033" cy="1204331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73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idx="1"/>
          </p:nvPr>
        </p:nvSpPr>
        <p:spPr>
          <a:xfrm>
            <a:off x="735666" y="849372"/>
            <a:ext cx="10861602" cy="4960413"/>
          </a:xfrm>
        </p:spPr>
        <p:txBody>
          <a:bodyPr/>
          <a:lstStyle/>
          <a:p>
            <a:pPr marL="445999" indent="-445999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199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【</a:t>
            </a:r>
            <a:r>
              <a:rPr lang="zh-CN" altLang="en-US" sz="3199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语境应用</a:t>
            </a:r>
            <a:r>
              <a:rPr lang="en-US" altLang="zh-CN" sz="3199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】 </a:t>
            </a:r>
            <a:r>
              <a:rPr lang="zh-CN" altLang="en-US" sz="3199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完成句子。</a:t>
            </a:r>
          </a:p>
          <a:p>
            <a:pPr marL="445999" indent="-445999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1) He’s writing a dictionary that explains the ________ of words.</a:t>
            </a:r>
          </a:p>
          <a:p>
            <a:pPr marL="445999" indent="-445999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2) My job is to think up creative and ________ advertising ideas.</a:t>
            </a:r>
          </a:p>
          <a:p>
            <a:pPr marL="445999" indent="-445999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3) ________ it was a bedroom, but we turned it into a study.</a:t>
            </a:r>
          </a:p>
          <a:p>
            <a:pPr marL="445999" indent="-445999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4) How did the tradition of wearing costumes on Halloween ________?</a:t>
            </a:r>
            <a:endParaRPr lang="zh-CN" altLang="en-US" sz="3199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8873496" y="1413916"/>
            <a:ext cx="1232816" cy="683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199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origin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7267095" y="2590806"/>
            <a:ext cx="1551759" cy="683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199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original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104610" y="3790270"/>
            <a:ext cx="1984494" cy="683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199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Originally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121349" y="4949712"/>
            <a:ext cx="2064631" cy="683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199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originate   </a:t>
            </a:r>
          </a:p>
        </p:txBody>
      </p:sp>
    </p:spTree>
    <p:extLst>
      <p:ext uri="{BB962C8B-B14F-4D97-AF65-F5344CB8AC3E}">
        <p14:creationId xmlns:p14="http://schemas.microsoft.com/office/powerpoint/2010/main" val="135740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  <p:bldP spid="337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27717" y="748725"/>
            <a:ext cx="10136459" cy="257593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199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altLang="zh-CN" sz="3199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someone who is </a:t>
            </a:r>
            <a:r>
              <a:rPr lang="en-US" altLang="zh-CN" sz="3199" b="1" dirty="0" smtClean="0">
                <a:latin typeface="Times New Roman" pitchFamily="18" charset="0"/>
                <a:cs typeface="Times New Roman" pitchFamily="18" charset="0"/>
              </a:rPr>
              <a:t>important/famous;</a:t>
            </a:r>
            <a:r>
              <a:rPr lang="zh-CN" altLang="en-US" sz="3199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a number representing an </a:t>
            </a:r>
            <a:r>
              <a:rPr lang="en-US" altLang="zh-CN" sz="3199" b="1" dirty="0" smtClean="0">
                <a:latin typeface="Times New Roman" pitchFamily="18" charset="0"/>
                <a:cs typeface="Times New Roman" pitchFamily="18" charset="0"/>
              </a:rPr>
              <a:t>amount; </a:t>
            </a: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the shape of a person’s </a:t>
            </a:r>
            <a:r>
              <a:rPr lang="en-US" altLang="zh-CN" sz="3199" b="1" dirty="0" smtClean="0">
                <a:latin typeface="Times New Roman" pitchFamily="18" charset="0"/>
                <a:cs typeface="Times New Roman" pitchFamily="18" charset="0"/>
              </a:rPr>
              <a:t>body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199" b="1" dirty="0" smtClean="0">
                <a:latin typeface="Times New Roman" pitchFamily="18" charset="0"/>
                <a:cs typeface="Times New Roman" pitchFamily="18" charset="0"/>
              </a:rPr>
              <a:t>人</a:t>
            </a:r>
            <a:r>
              <a:rPr lang="zh-CN" altLang="en-US" sz="3199" b="1" dirty="0">
                <a:latin typeface="Times New Roman" pitchFamily="18" charset="0"/>
                <a:cs typeface="Times New Roman" pitchFamily="18" charset="0"/>
              </a:rPr>
              <a:t>物；数字；身</a:t>
            </a:r>
            <a:r>
              <a:rPr lang="zh-CN" altLang="en-US" sz="3199" b="1" dirty="0" smtClean="0">
                <a:latin typeface="Times New Roman" pitchFamily="18" charset="0"/>
                <a:cs typeface="Times New Roman" pitchFamily="18" charset="0"/>
              </a:rPr>
              <a:t>材</a:t>
            </a:r>
            <a:endParaRPr lang="en-US" altLang="zh-CN" sz="3199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199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sz="3199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9" b="1" dirty="0">
                <a:latin typeface="Times New Roman" pitchFamily="18" charset="0"/>
                <a:cs typeface="Times New Roman" pitchFamily="18" charset="0"/>
              </a:rPr>
              <a:t>to form a particular opinion after </a:t>
            </a:r>
            <a:r>
              <a:rPr lang="en-US" altLang="zh-CN" sz="3199" b="1" dirty="0" smtClean="0">
                <a:latin typeface="Times New Roman" pitchFamily="18" charset="0"/>
                <a:cs typeface="Times New Roman" pitchFamily="18" charset="0"/>
              </a:rPr>
              <a:t>thinking</a:t>
            </a:r>
            <a:r>
              <a:rPr lang="zh-CN" altLang="en-US" sz="3199" b="1" dirty="0" smtClean="0"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zh-CN" altLang="en-US" sz="3199" b="1" dirty="0">
                <a:latin typeface="Times New Roman" pitchFamily="18" charset="0"/>
                <a:cs typeface="Times New Roman" pitchFamily="18" charset="0"/>
              </a:rPr>
              <a:t>为；认</a:t>
            </a:r>
            <a:r>
              <a:rPr lang="zh-CN" altLang="en-US" sz="3199" b="1" dirty="0" smtClean="0">
                <a:latin typeface="Times New Roman" pitchFamily="18" charset="0"/>
                <a:cs typeface="Times New Roman" pitchFamily="18" charset="0"/>
              </a:rPr>
              <a:t>定</a:t>
            </a:r>
            <a:endParaRPr lang="en-US" altLang="zh-CN" sz="3199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9945" y="1744303"/>
            <a:ext cx="13281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figure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sz="3200" dirty="0"/>
          </a:p>
        </p:txBody>
      </p:sp>
      <p:sp>
        <p:nvSpPr>
          <p:cNvPr id="4" name="矩形 3"/>
          <p:cNvSpPr/>
          <p:nvPr/>
        </p:nvSpPr>
        <p:spPr>
          <a:xfrm>
            <a:off x="1444082" y="3367669"/>
            <a:ext cx="8567058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短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理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解，明白，计算（数量或成本）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打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算  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of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speech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修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辞手段 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1315843" y="1115122"/>
            <a:ext cx="256478" cy="187340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左大括号 5"/>
          <p:cNvSpPr/>
          <p:nvPr/>
        </p:nvSpPr>
        <p:spPr>
          <a:xfrm>
            <a:off x="1226634" y="4270917"/>
            <a:ext cx="301083" cy="132699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79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7033" y="1550019"/>
            <a:ext cx="10567640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Martin Luther King Jr. is a famous historical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figure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23888" indent="-6238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 Five people were reported to have died and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figure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is expected to rise.</a:t>
            </a:r>
          </a:p>
          <a:p>
            <a:pPr marL="623888" indent="-6238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 How does she manage to keep her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figure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when she eats so much?</a:t>
            </a:r>
          </a:p>
          <a:p>
            <a:pPr marL="623888" indent="-6238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 I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figured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that Jim would have received my letter by now.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51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3962" y="619953"/>
            <a:ext cx="10583638" cy="5412857"/>
          </a:xfrm>
        </p:spPr>
        <p:txBody>
          <a:bodyPr vert="horz" lIns="91440" tIns="45720" rIns="91440" bIns="45720" rtlCol="0"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翻译句子。</a:t>
            </a:r>
          </a:p>
          <a:p>
            <a:pPr marL="514350" indent="-514350">
              <a:lnSpc>
                <a:spcPct val="120000"/>
              </a:lnSpc>
              <a:spcBef>
                <a:spcPct val="0"/>
              </a:spcBef>
              <a:buAutoNum type="arabicParenR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It will take much time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figure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out these math problems.</a:t>
            </a: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计算出这些数学题需要花很多时间。</a:t>
            </a:r>
          </a:p>
          <a:p>
            <a:pPr marL="446088" indent="-446088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2) I’m dieting to keep my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figure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     </a:t>
            </a: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我正在节食以保持身材。</a:t>
            </a:r>
          </a:p>
          <a:p>
            <a:pPr marL="446088" indent="-446088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3) Her father is a leading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figure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 in the music industry.</a:t>
            </a:r>
          </a:p>
          <a:p>
            <a:pPr marL="446088" indent="-446088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她的父亲是音乐界的一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领军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人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物。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4) From the way he behaved, I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he was drunk.</a:t>
            </a:r>
          </a:p>
          <a:p>
            <a:pPr marL="446088" indent="-446088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从他的行为来看，我认为他醉了。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05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05954" y="708737"/>
            <a:ext cx="11392036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However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matter how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they may seem, all over the world, the spirit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sharing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joy, gratitude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love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peace is common in all festivals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no matter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引导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的让步状语从句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no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matter how/when/ where/ what/who/whom/ which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引导状语从句时可以转换成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whenever, wherever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whatever, whoever,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whomever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whichever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当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whoever, whichever, whatever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等引导名词性从句时，不能换成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matter who/which/what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55747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800763" y="1382750"/>
            <a:ext cx="10205491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3888" indent="-623888"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Whenever/No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matter when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decide to go, I would keep you company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Whatever/No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matter what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do, you must do it well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3888" indent="-6238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Wherever/No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matter where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work, you can always find time to study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Whatever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you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say is right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83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33130" y="880949"/>
            <a:ext cx="11220252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成句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子。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I’ll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your true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friend, ______________________________.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论发生什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么， 我都是你真正的朋友。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________________________________,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is busy with his research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work.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论何时我探望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他，他都忙于做他的研究工作。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_____________________________, I’ll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论这辆汽车花多少钱</a:t>
            </a:r>
          </a:p>
        </p:txBody>
      </p:sp>
      <p:sp>
        <p:nvSpPr>
          <p:cNvPr id="4" name="矩形 3"/>
          <p:cNvSpPr/>
          <p:nvPr/>
        </p:nvSpPr>
        <p:spPr>
          <a:xfrm>
            <a:off x="5125342" y="1504843"/>
            <a:ext cx="6181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whatever/no matter what happens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39918" y="2702986"/>
            <a:ext cx="6955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matter when/Whenever I visit him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62220" y="4416557"/>
            <a:ext cx="62526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matter how much the car costs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6062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3609" y="740502"/>
            <a:ext cx="10482146" cy="4812805"/>
          </a:xfrm>
        </p:spPr>
        <p:txBody>
          <a:bodyPr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all the traditional festivals,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harvest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festival can be found in almost every culture.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time when crops are gathered from the fields, the act of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gathering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收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获期；收获；收成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vi.&amp;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to gather crops/animals (fish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收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获，收割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It rained for the potato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harvest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90600" indent="-99060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In his new career as a restaurant owner,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has</a:t>
            </a:r>
          </a:p>
          <a:p>
            <a:pPr marL="990600" indent="-99060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harvested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awards.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5601" y="2623684"/>
            <a:ext cx="1410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harvest </a:t>
            </a:r>
            <a:endParaRPr lang="zh-CN" altLang="en-US" sz="2800" dirty="0"/>
          </a:p>
        </p:txBody>
      </p:sp>
      <p:sp>
        <p:nvSpPr>
          <p:cNvPr id="4" name="左大括号 3"/>
          <p:cNvSpPr/>
          <p:nvPr/>
        </p:nvSpPr>
        <p:spPr>
          <a:xfrm>
            <a:off x="1271239" y="2286000"/>
            <a:ext cx="245326" cy="1248937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6077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3971" y="793872"/>
            <a:ext cx="10615961" cy="4848645"/>
          </a:xfrm>
        </p:spPr>
        <p:txBody>
          <a:bodyPr vert="horz" lIns="91440" tIns="45720" rIns="91440" bIns="45720" rtlCol="0"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important agricultural festival takes place after all the crops have been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During the Mid-Autumn Festival in China, families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admire the shining moon…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come together and form a group, or to make people do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聚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集；集合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get things from different places and put them together in one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place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聚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集；搜集；收割</a:t>
            </a:r>
          </a:p>
        </p:txBody>
      </p:sp>
      <p:sp>
        <p:nvSpPr>
          <p:cNvPr id="2" name="矩形 1"/>
          <p:cNvSpPr/>
          <p:nvPr/>
        </p:nvSpPr>
        <p:spPr>
          <a:xfrm>
            <a:off x="155058" y="4052449"/>
            <a:ext cx="1419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 </a:t>
            </a:r>
            <a:endParaRPr lang="zh-CN" altLang="en-US" sz="3200" dirty="0"/>
          </a:p>
        </p:txBody>
      </p:sp>
      <p:sp>
        <p:nvSpPr>
          <p:cNvPr id="4" name="左大括号 3"/>
          <p:cNvSpPr/>
          <p:nvPr/>
        </p:nvSpPr>
        <p:spPr>
          <a:xfrm>
            <a:off x="1364974" y="3490331"/>
            <a:ext cx="245326" cy="1851103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364974" y="5594372"/>
            <a:ext cx="4980851" cy="626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gathering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集会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668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07504" y="1347383"/>
            <a:ext cx="10912067" cy="3726421"/>
          </a:xfrm>
        </p:spPr>
        <p:txBody>
          <a:bodyPr>
            <a:normAutofit/>
          </a:bodyPr>
          <a:lstStyle/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round, and I’ll tell you a story.</a:t>
            </a:r>
          </a:p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The author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gathering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materials for his next book.</a:t>
            </a:r>
          </a:p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Could the bride’s family all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together for a photo?</a:t>
            </a:r>
          </a:p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The police have been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gathering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evidence against him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There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be a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gathering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of world leaders in Beijing next month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26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49187" y="840601"/>
            <a:ext cx="10312822" cy="4868823"/>
          </a:xfrm>
        </p:spPr>
        <p:txBody>
          <a:bodyPr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翻译句子。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这位教授正在为他的下一本书收集资料。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The professor is gathering materials for his next book.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大家都围过来吧，这样就能看到屏幕了。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Gather round, everyone, so that you can see the screen.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姐妹三人决定轮流做东，在各自的家里举行家庭聚会。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The three sisters decided to take turns to host family gatherings in their own home.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506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782856DD-BDE8-4276-893D-0D4AF461DBE7}"/>
              </a:ext>
            </a:extLst>
          </p:cNvPr>
          <p:cNvSpPr txBox="1"/>
          <p:nvPr/>
        </p:nvSpPr>
        <p:spPr>
          <a:xfrm>
            <a:off x="602166" y="763339"/>
            <a:ext cx="11195825" cy="29221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9pPr>
          </a:lstStyle>
          <a:p>
            <a:r>
              <a:rPr lang="en-US" altLang="zh-CN" dirty="0" smtClean="0"/>
              <a:t>5. </a:t>
            </a:r>
            <a:r>
              <a:rPr lang="en-US" altLang="zh-CN" dirty="0"/>
              <a:t>People celebrate to show that they are </a:t>
            </a:r>
            <a:r>
              <a:rPr lang="en-US" altLang="zh-CN" dirty="0">
                <a:solidFill>
                  <a:srgbClr val="FF0000"/>
                </a:solidFill>
              </a:rPr>
              <a:t>grateful</a:t>
            </a:r>
            <a:r>
              <a:rPr lang="en-US" altLang="zh-CN" dirty="0"/>
              <a:t> for the year’s supply of food.</a:t>
            </a:r>
          </a:p>
          <a:p>
            <a:r>
              <a:rPr lang="en-US" altLang="zh-CN" dirty="0"/>
              <a:t>    </a:t>
            </a:r>
            <a:r>
              <a:rPr lang="en-US" altLang="zh-CN" dirty="0">
                <a:solidFill>
                  <a:srgbClr val="FF0000"/>
                </a:solidFill>
              </a:rPr>
              <a:t>grateful </a:t>
            </a:r>
            <a:r>
              <a:rPr lang="en-US" altLang="zh-CN" i="1" dirty="0">
                <a:solidFill>
                  <a:srgbClr val="FF0000"/>
                </a:solidFill>
              </a:rPr>
              <a:t>adj</a:t>
            </a:r>
            <a:r>
              <a:rPr lang="en-US" altLang="zh-CN" dirty="0">
                <a:solidFill>
                  <a:srgbClr val="FF0000"/>
                </a:solidFill>
              </a:rPr>
              <a:t>. </a:t>
            </a:r>
            <a:r>
              <a:rPr lang="en-US" altLang="zh-CN" dirty="0"/>
              <a:t>feeling that you want to thank someone because of something kind that they have done, or showing this </a:t>
            </a:r>
            <a:r>
              <a:rPr lang="en-US" altLang="zh-CN" dirty="0" smtClean="0"/>
              <a:t>feeling </a:t>
            </a:r>
            <a:r>
              <a:rPr lang="zh-CN" altLang="en-US" dirty="0" smtClean="0"/>
              <a:t>感</a:t>
            </a:r>
            <a:r>
              <a:rPr lang="zh-CN" altLang="en-US" dirty="0"/>
              <a:t>激的；表示感谢的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2075460-5DBB-4DE1-9796-A1397FBF0566}"/>
              </a:ext>
            </a:extLst>
          </p:cNvPr>
          <p:cNvSpPr/>
          <p:nvPr/>
        </p:nvSpPr>
        <p:spPr>
          <a:xfrm>
            <a:off x="2670584" y="3809953"/>
            <a:ext cx="6946017" cy="25571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gratitude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感谢；感激之情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ungrateful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忘恩负义的；徒劳的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gratefully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徒劳地；忘恩负义地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2670584" y="4750420"/>
            <a:ext cx="273338" cy="129354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96114" y="5088518"/>
            <a:ext cx="15744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grateful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1869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51BF0901-7998-4A1F-92DF-0C9DC76F711C}"/>
              </a:ext>
            </a:extLst>
          </p:cNvPr>
          <p:cNvSpPr txBox="1"/>
          <p:nvPr/>
        </p:nvSpPr>
        <p:spPr>
          <a:xfrm>
            <a:off x="936207" y="456666"/>
            <a:ext cx="10649910" cy="59762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zh-CN"/>
            </a:defPPr>
            <a:lvl1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be grateful for </a:t>
            </a:r>
            <a:r>
              <a:rPr lang="zh-CN" altLang="en-US" dirty="0"/>
              <a:t>为</a:t>
            </a:r>
            <a:r>
              <a:rPr lang="en-US" altLang="zh-CN" dirty="0"/>
              <a:t>……</a:t>
            </a:r>
            <a:r>
              <a:rPr lang="zh-CN" altLang="en-US" dirty="0"/>
              <a:t>而感谢</a:t>
            </a:r>
            <a:endParaRPr lang="en-US" altLang="zh-CN" dirty="0"/>
          </a:p>
          <a:p>
            <a:r>
              <a:rPr lang="en-US" altLang="zh-CN" dirty="0">
                <a:solidFill>
                  <a:srgbClr val="FF0000"/>
                </a:solidFill>
              </a:rPr>
              <a:t>be grateful to sb. for </a:t>
            </a:r>
            <a:r>
              <a:rPr lang="en-US" altLang="zh-CN" dirty="0" err="1">
                <a:solidFill>
                  <a:srgbClr val="FF0000"/>
                </a:solidFill>
              </a:rPr>
              <a:t>sth</a:t>
            </a:r>
            <a:r>
              <a:rPr lang="en-US" altLang="zh-CN" dirty="0">
                <a:solidFill>
                  <a:srgbClr val="FF0000"/>
                </a:solidFill>
              </a:rPr>
              <a:t>. </a:t>
            </a:r>
            <a:r>
              <a:rPr lang="zh-CN" altLang="en-US" dirty="0"/>
              <a:t>因某事而感激某人</a:t>
            </a:r>
          </a:p>
          <a:p>
            <a:r>
              <a:rPr lang="en-US" altLang="zh-CN" dirty="0">
                <a:solidFill>
                  <a:srgbClr val="FF0000"/>
                </a:solidFill>
              </a:rPr>
              <a:t>be grateful (that) </a:t>
            </a:r>
            <a:r>
              <a:rPr lang="zh-CN" altLang="en-US" dirty="0"/>
              <a:t>感激</a:t>
            </a:r>
            <a:endParaRPr lang="en-US" altLang="zh-CN" dirty="0"/>
          </a:p>
          <a:p>
            <a:pPr marL="0" indent="0"/>
            <a:r>
              <a:rPr lang="en-US" altLang="zh-CN" dirty="0">
                <a:solidFill>
                  <a:srgbClr val="FF0000"/>
                </a:solidFill>
              </a:rPr>
              <a:t>I would be grateful if you could/would...</a:t>
            </a:r>
          </a:p>
          <a:p>
            <a:pPr marL="0" indent="0"/>
            <a:r>
              <a:rPr lang="en-US" altLang="zh-CN" dirty="0" err="1"/>
              <a:t>eg</a:t>
            </a:r>
            <a:r>
              <a:rPr lang="en-US" altLang="zh-CN" dirty="0"/>
              <a:t>  I</a:t>
            </a:r>
            <a:r>
              <a:rPr lang="en-US" altLang="zh-CN" dirty="0">
                <a:solidFill>
                  <a:srgbClr val="FF0000"/>
                </a:solidFill>
              </a:rPr>
              <a:t>’m</a:t>
            </a:r>
            <a:r>
              <a:rPr lang="en-US" altLang="zh-CN" dirty="0"/>
              <a:t> so </a:t>
            </a:r>
            <a:r>
              <a:rPr lang="en-US" altLang="zh-CN" dirty="0">
                <a:solidFill>
                  <a:srgbClr val="FF0000"/>
                </a:solidFill>
              </a:rPr>
              <a:t>grateful for </a:t>
            </a:r>
            <a:r>
              <a:rPr lang="en-US" altLang="zh-CN" dirty="0"/>
              <a:t>all your help.</a:t>
            </a:r>
          </a:p>
          <a:p>
            <a:pPr marL="631825" indent="-631825"/>
            <a:r>
              <a:rPr lang="en-US" altLang="zh-CN" dirty="0"/>
              <a:t>      I </a:t>
            </a:r>
            <a:r>
              <a:rPr lang="en-US" altLang="zh-CN" dirty="0">
                <a:solidFill>
                  <a:srgbClr val="FF0000"/>
                </a:solidFill>
              </a:rPr>
              <a:t>am grateful to </a:t>
            </a:r>
            <a:r>
              <a:rPr lang="en-US" altLang="zh-CN" dirty="0"/>
              <a:t>all the friends </a:t>
            </a:r>
            <a:r>
              <a:rPr lang="en-US" altLang="zh-CN" dirty="0">
                <a:solidFill>
                  <a:srgbClr val="FF0000"/>
                </a:solidFill>
              </a:rPr>
              <a:t>for</a:t>
            </a:r>
            <a:r>
              <a:rPr lang="en-US" altLang="zh-CN" dirty="0"/>
              <a:t> their help.</a:t>
            </a:r>
          </a:p>
          <a:p>
            <a:pPr marL="631825" indent="-631825"/>
            <a:r>
              <a:rPr lang="en-US" altLang="zh-CN" dirty="0"/>
              <a:t>      She should </a:t>
            </a:r>
            <a:r>
              <a:rPr lang="en-US" altLang="zh-CN" dirty="0">
                <a:solidFill>
                  <a:srgbClr val="FF0000"/>
                </a:solidFill>
              </a:rPr>
              <a:t>be grateful that </a:t>
            </a:r>
            <a:r>
              <a:rPr lang="en-US" altLang="zh-CN" dirty="0"/>
              <a:t>he was making things easier for her.</a:t>
            </a:r>
          </a:p>
          <a:p>
            <a:pPr marL="631825" indent="-631825"/>
            <a:r>
              <a:rPr lang="en-US" altLang="zh-CN" dirty="0">
                <a:solidFill>
                  <a:srgbClr val="FF0000"/>
                </a:solidFill>
              </a:rPr>
              <a:t>      I would be very grateful if you could </a:t>
            </a:r>
            <a:r>
              <a:rPr lang="en-US" altLang="zh-CN" dirty="0"/>
              <a:t>give me more information about the exam.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691376" y="758283"/>
            <a:ext cx="244831" cy="195146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5877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982269" y="1224397"/>
            <a:ext cx="10280463" cy="43066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zh-CN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她应该感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谢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Mike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她解决了这个难题。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She should _______ _______ _______ Mike has solved the problem for her. 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我非常感谢所有老师的帮助。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 _______ _______ _______ all the teachers for their help.</a:t>
            </a:r>
          </a:p>
        </p:txBody>
      </p:sp>
      <p:sp>
        <p:nvSpPr>
          <p:cNvPr id="5" name="矩形 4"/>
          <p:cNvSpPr/>
          <p:nvPr/>
        </p:nvSpPr>
        <p:spPr>
          <a:xfrm>
            <a:off x="3943356" y="2358271"/>
            <a:ext cx="3716082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    grateful     that</a:t>
            </a:r>
          </a:p>
        </p:txBody>
      </p:sp>
      <p:sp>
        <p:nvSpPr>
          <p:cNvPr id="6" name="矩形 5"/>
          <p:cNvSpPr/>
          <p:nvPr/>
        </p:nvSpPr>
        <p:spPr>
          <a:xfrm>
            <a:off x="2149162" y="4175409"/>
            <a:ext cx="621929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         very    grateful       to</a:t>
            </a:r>
          </a:p>
        </p:txBody>
      </p:sp>
    </p:spTree>
    <p:extLst>
      <p:ext uri="{BB962C8B-B14F-4D97-AF65-F5344CB8AC3E}">
        <p14:creationId xmlns:p14="http://schemas.microsoft.com/office/powerpoint/2010/main" val="11441911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04096" y="1062844"/>
            <a:ext cx="9802518" cy="3805211"/>
          </a:xfrm>
        </p:spPr>
        <p:txBody>
          <a:bodyPr>
            <a:norm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parade and a great feast with music, dancing, and sports.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include or show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as a special or important part of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 smtClean="0">
                <a:latin typeface="+mj-ea"/>
                <a:ea typeface="+mj-ea"/>
                <a:cs typeface="Times New Roman" panose="02020603050405020304" pitchFamily="18" charset="0"/>
              </a:rPr>
              <a:t>以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为特色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part of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that you notice because it seems important, interesting, 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typical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特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色；特征；特点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0945" y="3143867"/>
            <a:ext cx="15333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</a:t>
            </a:r>
            <a:endParaRPr lang="zh-CN" altLang="en-US" sz="3200" dirty="0"/>
          </a:p>
        </p:txBody>
      </p:sp>
      <p:sp>
        <p:nvSpPr>
          <p:cNvPr id="4" name="左大括号 3"/>
          <p:cNvSpPr/>
          <p:nvPr/>
        </p:nvSpPr>
        <p:spPr>
          <a:xfrm>
            <a:off x="1494263" y="2553629"/>
            <a:ext cx="290893" cy="187340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52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24230" y="816308"/>
            <a:ext cx="11073759" cy="5375177"/>
          </a:xfrm>
        </p:spPr>
        <p:txBody>
          <a:bodyPr>
            <a:norm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漂亮的寺庙和古老的市集是该镇的主要特色。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The town’s ____________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its beautiful temple and ancient marketplace.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Van Gogh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画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作的一个重要特色是色彩鲜亮。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_____________________ Van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Gogh’s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paintings _____ their bright colors.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大蒜是她餐食中很主要的特色。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Garlic _______ heavily in her cooking.</a:t>
            </a:r>
          </a:p>
        </p:txBody>
      </p:sp>
      <p:sp>
        <p:nvSpPr>
          <p:cNvPr id="2" name="矩形 1"/>
          <p:cNvSpPr/>
          <p:nvPr/>
        </p:nvSpPr>
        <p:spPr>
          <a:xfrm>
            <a:off x="3197664" y="1949089"/>
            <a:ext cx="2581732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 features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18083" y="3736059"/>
            <a:ext cx="4482894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important feature of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643068" y="3736059"/>
            <a:ext cx="458780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350830" y="5508221"/>
            <a:ext cx="1693669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features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05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0224" y="841917"/>
            <a:ext cx="10816684" cy="5168590"/>
          </a:xfrm>
        </p:spPr>
        <p:txBody>
          <a:bodyPr>
            <a:normAutofit/>
          </a:bodyPr>
          <a:lstStyle/>
          <a:p>
            <a:pPr marL="446088" indent="-446088">
              <a:lnSpc>
                <a:spcPct val="13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Customs play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role in festivals.</a:t>
            </a:r>
          </a:p>
          <a:p>
            <a:pPr marL="446088" indent="-446088">
              <a:lnSpc>
                <a:spcPct val="13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significant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having an important effect 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influence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3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有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重大意义的；显著的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2175" indent="-892175">
              <a:lnSpc>
                <a:spcPct val="13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is the first medicine that seems to have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very</a:t>
            </a:r>
          </a:p>
          <a:p>
            <a:pPr marL="892175" indent="-892175">
              <a:lnSpc>
                <a:spcPct val="13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effect on this disease. </a:t>
            </a:r>
          </a:p>
          <a:p>
            <a:pPr marL="892175" indent="-892175">
              <a:lnSpc>
                <a:spcPct val="13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    Your work has shown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improvement.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46088" indent="-446088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这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是第一种似乎对该病有显著疗效的药物。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的工作有了显著的提高。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038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4108" y="1092316"/>
            <a:ext cx="11073161" cy="2966211"/>
          </a:xfrm>
        </p:spPr>
        <p:txBody>
          <a:bodyPr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development of modern society and the spread of new ideas, some traditions may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fade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away and others may be established.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fade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vi.&amp;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gradually disappear; to lose color and brightness; to become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weaker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逐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渐消失；褪色；变得虚弱</a:t>
            </a:r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961589" y="4158888"/>
            <a:ext cx="8471809" cy="1897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Hopes of peace are now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fading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 </a:t>
            </a:r>
          </a:p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Flowers soon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fade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when they have been cut.  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She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fading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fast, rapidly losing strength. </a:t>
            </a:r>
          </a:p>
        </p:txBody>
      </p:sp>
    </p:spTree>
    <p:extLst>
      <p:ext uri="{BB962C8B-B14F-4D97-AF65-F5344CB8AC3E}">
        <p14:creationId xmlns:p14="http://schemas.microsoft.com/office/powerpoint/2010/main" val="53213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65013" y="727814"/>
            <a:ext cx="10497720" cy="191796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fade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away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逐渐消失；变得虚弱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fade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/ fade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使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画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面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淡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入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淡出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使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音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量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渐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强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渐弱</a:t>
            </a:r>
          </a:p>
        </p:txBody>
      </p:sp>
      <p:sp>
        <p:nvSpPr>
          <p:cNvPr id="4" name="左大括号 3"/>
          <p:cNvSpPr/>
          <p:nvPr/>
        </p:nvSpPr>
        <p:spPr>
          <a:xfrm>
            <a:off x="778466" y="1502519"/>
            <a:ext cx="240106" cy="906143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836341" y="2514343"/>
            <a:ext cx="10560205" cy="41429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翻译句子。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他的名字永远不会从世人的记忆中消失。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三天后那些娇嫩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(delicate)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的玫瑰凋谢了。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收音机里的声音渐渐减弱。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1308409" y="3657603"/>
            <a:ext cx="9954323" cy="29662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name will never fade from the memory of the world.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three days, those delicate roses faded.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voice on the radio faded out.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27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647569"/>
            <a:ext cx="11273882" cy="5407544"/>
          </a:xfrm>
        </p:spPr>
        <p:txBody>
          <a:bodyPr vert="horz" lIns="91440" tIns="45720" rIns="91440" bIns="45720" rtlCol="0"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example is Halloween, which slowly became an exciting festival for children,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spite of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its religious origins.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spite of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管；尽管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=despite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in spite of the fact that ...</a:t>
            </a:r>
          </a:p>
          <a:p>
            <a:pPr marL="804863" indent="-804863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in spite of oneself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不由自主地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2175" indent="-89217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spite of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heavy rain, she went to the shop.</a:t>
            </a:r>
          </a:p>
          <a:p>
            <a:pPr marL="892175" indent="-89217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Kelly loved her husband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spite of the fact that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drank too much.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The picture made her laugh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spite of herself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左大括号 1"/>
          <p:cNvSpPr/>
          <p:nvPr/>
        </p:nvSpPr>
        <p:spPr>
          <a:xfrm>
            <a:off x="691375" y="2129883"/>
            <a:ext cx="223025" cy="1304693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34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02527" y="1042109"/>
            <a:ext cx="10381786" cy="4254720"/>
          </a:xfrm>
        </p:spPr>
        <p:txBody>
          <a:bodyPr vert="horz" lIns="91440" tIns="45720" rIns="91440" bIns="45720" rtlCol="0"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翻译句子。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虽然我昨天生病了，我还是去了学校。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In spite of the fact that I was ill, I still went to school yesterday.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In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spite of my illness, I still went to school yesterday.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他太累了，不由自主地睡着了。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 very tired and fell asleep in spite of himself.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33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5688" y="477647"/>
            <a:ext cx="11541513" cy="5967757"/>
          </a:xfrm>
        </p:spPr>
        <p:txBody>
          <a:bodyPr>
            <a:noAutofit/>
          </a:bodyPr>
          <a:lstStyle/>
          <a:p>
            <a:pPr marL="625475" indent="-62547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Festivals are becoming more and more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commercial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with business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taking advantage of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celebrations.</a:t>
            </a:r>
          </a:p>
          <a:p>
            <a:pPr marL="625475" indent="-62547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commercial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concerned with money than with quality; related to the ability of a product or business to make a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profit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商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业化的；以获利为目的的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music has become very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commercial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commercialize  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使商业化；利用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牟利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commercialization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商业化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commerce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/>
              <a:t>买卖，贸易；商务；商业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741910" y="4895385"/>
            <a:ext cx="245327" cy="134929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54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83433" y="418438"/>
            <a:ext cx="9989367" cy="5993514"/>
          </a:xfrm>
        </p:spPr>
        <p:txBody>
          <a:bodyPr vert="horz" lIns="91440" tIns="45720" rIns="91440" bIns="45720" rtlCol="0"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advantage of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利用；欺骗；占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的便宜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She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took advantage of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generosity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慷慨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altLang="zh-CN" sz="3200" dirty="0"/>
              <a:t/>
            </a:r>
            <a:br>
              <a:rPr lang="en-US" altLang="zh-CN" sz="3200" dirty="0"/>
            </a:b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should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 (full) advantage of 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opportunity while you can. 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我们充分利用了实验室的设备。</a:t>
            </a:r>
          </a:p>
          <a:p>
            <a:pPr marL="533400" indent="-53340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We ______ ______ _________ _____ the laboratory’s equipment. 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3200" dirty="0"/>
              <a:t>  </a:t>
            </a:r>
            <a:r>
              <a:rPr lang="zh-CN" altLang="en-US" sz="3200" b="1" dirty="0"/>
              <a:t>他利用了我对此事一无所知。</a:t>
            </a:r>
            <a:endParaRPr lang="en-US" altLang="zh-CN" sz="3200" b="1" dirty="0"/>
          </a:p>
          <a:p>
            <a:pPr marL="534988" indent="-5349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He ______ _________ ______ my lack of  knowledge.</a:t>
            </a:r>
          </a:p>
        </p:txBody>
      </p:sp>
      <p:sp>
        <p:nvSpPr>
          <p:cNvPr id="4" name="矩形 3"/>
          <p:cNvSpPr/>
          <p:nvPr/>
        </p:nvSpPr>
        <p:spPr>
          <a:xfrm>
            <a:off x="2378663" y="3788809"/>
            <a:ext cx="63028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took       full    advantage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35512" y="5705030"/>
            <a:ext cx="39212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took    advantage    of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791207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78780" y="356837"/>
            <a:ext cx="1148575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indent="-625475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some believe festivals should not be commercialized, others believe the increase in spending is good for the economy and public happiness.</a:t>
            </a:r>
          </a:p>
          <a:p>
            <a:pPr marL="625475" indent="-268288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although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尽管，虽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然，引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导让步状语从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句。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两个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believe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后面都是省略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的宾语从句。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1075" indent="-981075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 marL="717550" indent="-717550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although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的用法类似于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though,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引导让步状语从句时，不能与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连用，可以和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yet, still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连用。</a:t>
            </a:r>
          </a:p>
          <a:p>
            <a:pPr marL="1343025" indent="-1343025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She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walked home by herself,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she knew that it was dangerous. </a:t>
            </a:r>
          </a:p>
        </p:txBody>
      </p:sp>
    </p:spTree>
    <p:extLst>
      <p:ext uri="{BB962C8B-B14F-4D97-AF65-F5344CB8AC3E}">
        <p14:creationId xmlns:p14="http://schemas.microsoft.com/office/powerpoint/2010/main" val="19261976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14039" y="167267"/>
            <a:ext cx="10716322" cy="659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though</a:t>
            </a:r>
            <a:r>
              <a:rPr lang="en-US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as</a:t>
            </a:r>
            <a:r>
              <a:rPr lang="zh-CN" altLang="en-US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 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 </a:t>
            </a:r>
            <a:r>
              <a:rPr lang="en-US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if, though</a:t>
            </a:r>
            <a:endParaRPr lang="en-US" altLang="zh-CN" sz="32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一般放在句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首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though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可放在句中。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novel is very interesting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though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short.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3888" indent="-6238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Although/Though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very rich, they are leading a simple life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引导让步状语从句时一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般用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倒装结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构。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Poor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 is, he is very happy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Child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she is, she is very considerate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Try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might, he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couldn’t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the door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if/though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引导让步状语从句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时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气较强烈。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if/though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do not like the job, we have to do it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7" t="3284" r="32611" b="2631"/>
          <a:stretch/>
        </p:blipFill>
        <p:spPr>
          <a:xfrm>
            <a:off x="1616927" y="206294"/>
            <a:ext cx="1143231" cy="63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9119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24468" y="1059365"/>
            <a:ext cx="11073162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翻译句子。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虽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然累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了，但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是他仍在努力工作。</a:t>
            </a:r>
          </a:p>
          <a:p>
            <a:pPr marL="514350" indent="-514350">
              <a:lnSpc>
                <a:spcPct val="120000"/>
              </a:lnSpc>
              <a:buAutoNum type="arabicParenR"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___________________________, 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 still working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hard.</a:t>
            </a:r>
          </a:p>
          <a:p>
            <a:pPr marL="514350" indent="-514350">
              <a:lnSpc>
                <a:spcPct val="120000"/>
              </a:lnSpc>
              <a:buAutoNum type="arabicParenR"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____________________,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was still working hard.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was still working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hard ____________________________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__________.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77809" y="2287393"/>
            <a:ext cx="6181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Although/Though he was tired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77809" y="2872168"/>
            <a:ext cx="4397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Tired as/though he was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23789" y="3456943"/>
            <a:ext cx="54943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though/even though/even if he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59584" y="4041718"/>
            <a:ext cx="1940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 tired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8415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69174" y="1000435"/>
            <a:ext cx="11095001" cy="4820501"/>
          </a:xfrm>
        </p:spPr>
        <p:txBody>
          <a:bodyPr vert="horz" lIns="91440" tIns="45720" rIns="91440" bIns="45720" rtlCol="0">
            <a:noAutofit/>
          </a:bodyPr>
          <a:lstStyle/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occasions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allow us to relax and enjoy life.</a:t>
            </a:r>
          </a:p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occasion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important social event or  ceremony; a suitable or favorable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特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别的事情；机会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。与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连用。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occasionally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偶然，有时候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7913" indent="-1077913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saw Bob play the piano at John’s party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that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occasion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was simply brilliant. </a:t>
            </a:r>
          </a:p>
          <a:p>
            <a:pPr marL="1077913" indent="-1077913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As he works in a remote area, he visits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parents only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occasionally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1003610" y="2018370"/>
            <a:ext cx="278781" cy="1193181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8359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7145" y="1212306"/>
            <a:ext cx="11057030" cy="3694230"/>
          </a:xfrm>
        </p:spPr>
        <p:txBody>
          <a:bodyPr vert="horz" lIns="91440" tIns="45720" rIns="91440" bIns="45720" rtlCol="0">
            <a:noAutofit/>
          </a:bodyPr>
          <a:lstStyle/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if you study festivals carefully, you may be surprised to find that different cultures actually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lot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common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all.</a:t>
            </a:r>
          </a:p>
          <a:p>
            <a:pPr marL="631825" indent="-63182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in common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to have the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interests, attitudes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etc.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someone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else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相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同；有相同特征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2175" indent="-892175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 I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had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lot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common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 Jessi.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84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731995" y="1084917"/>
            <a:ext cx="10664551" cy="42342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The two games ______ ______ ______ _______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没有相同之处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Aha! A puzzle! Anna, Alexa and Ava are triplets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三胞胎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The girls look the same and act the same, but Anna and Ava ______ _________ _______ ________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Mom and Dad that Alexa doesn’t have. </a:t>
            </a:r>
          </a:p>
        </p:txBody>
      </p:sp>
      <p:sp>
        <p:nvSpPr>
          <p:cNvPr id="5" name="矩形 4"/>
          <p:cNvSpPr/>
          <p:nvPr/>
        </p:nvSpPr>
        <p:spPr>
          <a:xfrm>
            <a:off x="4015763" y="1657065"/>
            <a:ext cx="5388431" cy="6031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  nothing     in    common</a:t>
            </a:r>
          </a:p>
        </p:txBody>
      </p:sp>
      <p:sp>
        <p:nvSpPr>
          <p:cNvPr id="7" name="矩形 6"/>
          <p:cNvSpPr/>
          <p:nvPr/>
        </p:nvSpPr>
        <p:spPr>
          <a:xfrm>
            <a:off x="2117372" y="4020243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3273648" y="4053261"/>
            <a:ext cx="51635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something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      common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213290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124202" y="2224998"/>
            <a:ext cx="6150427" cy="245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indent="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ordinary, usual,</a:t>
            </a:r>
            <a:r>
              <a:rPr lang="zh-CN" altLang="en-US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</a:t>
            </a:r>
          </a:p>
          <a:p>
            <a:pPr marL="0" indent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ordinary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平淡无奇的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usual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习惯性的，一贯如此的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常见的，众所周知的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6" r="30119"/>
          <a:stretch/>
        </p:blipFill>
        <p:spPr>
          <a:xfrm>
            <a:off x="2373087" y="1559873"/>
            <a:ext cx="1502229" cy="80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7006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959540" y="1505708"/>
            <a:ext cx="10671182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446088" indent="-4460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ordinary/usual/common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填空。</a:t>
            </a:r>
          </a:p>
          <a:p>
            <a:pPr marL="446088" indent="-4460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It is ________ knowledge that the traffic situation in the city is bad.</a:t>
            </a:r>
          </a:p>
          <a:p>
            <a:pPr marL="446088" indent="-4460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She sat in her ________ seat at the back.</a:t>
            </a:r>
          </a:p>
          <a:p>
            <a:pPr marL="446088" indent="-4460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She came earlier that morning, for it was not a(n) ________ day.  </a:t>
            </a:r>
          </a:p>
        </p:txBody>
      </p:sp>
      <p:sp>
        <p:nvSpPr>
          <p:cNvPr id="2" name="矩形 1"/>
          <p:cNvSpPr/>
          <p:nvPr/>
        </p:nvSpPr>
        <p:spPr>
          <a:xfrm>
            <a:off x="2227823" y="2107005"/>
            <a:ext cx="1688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</a:p>
        </p:txBody>
      </p:sp>
      <p:sp>
        <p:nvSpPr>
          <p:cNvPr id="5" name="矩形 4"/>
          <p:cNvSpPr/>
          <p:nvPr/>
        </p:nvSpPr>
        <p:spPr>
          <a:xfrm>
            <a:off x="4107521" y="3324667"/>
            <a:ext cx="11192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usual</a:t>
            </a:r>
          </a:p>
        </p:txBody>
      </p:sp>
      <p:sp>
        <p:nvSpPr>
          <p:cNvPr id="6" name="矩形 5"/>
          <p:cNvSpPr/>
          <p:nvPr/>
        </p:nvSpPr>
        <p:spPr>
          <a:xfrm>
            <a:off x="1514144" y="4462626"/>
            <a:ext cx="17347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ordinary</a:t>
            </a:r>
          </a:p>
        </p:txBody>
      </p:sp>
    </p:spTree>
    <p:extLst>
      <p:ext uri="{BB962C8B-B14F-4D97-AF65-F5344CB8AC3E}">
        <p14:creationId xmlns:p14="http://schemas.microsoft.com/office/powerpoint/2010/main" val="3247825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068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775</TotalTime>
  <Words>2598</Words>
  <Application>Microsoft Office PowerPoint</Application>
  <PresentationFormat>宽屏</PresentationFormat>
  <Paragraphs>240</Paragraphs>
  <Slides>37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3" baseType="lpstr">
      <vt:lpstr>宋体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Sky123.Org</cp:lastModifiedBy>
  <cp:revision>63</cp:revision>
  <dcterms:created xsi:type="dcterms:W3CDTF">2020-01-06T03:57:41Z</dcterms:created>
  <dcterms:modified xsi:type="dcterms:W3CDTF">2021-12-16T02:58:58Z</dcterms:modified>
</cp:coreProperties>
</file>