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77" r:id="rId3"/>
    <p:sldId id="278" r:id="rId4"/>
    <p:sldId id="279" r:id="rId5"/>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 id="294" r:id="rId20"/>
    <p:sldId id="295" r:id="rId21"/>
    <p:sldId id="296" r:id="rId2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114"/>
      </p:cViewPr>
      <p:guideLst>
        <p:guide orient="horz" pos="2160"/>
        <p:guide pos="284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E29419E-D9FE-4EA0-8380-7325F3D9652C}"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1AD2338-C593-47A7-9FBB-5BABD04A0ECE}"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29419E-D9FE-4EA0-8380-7325F3D9652C}" type="datetimeFigureOut">
              <a:rPr lang="zh-CN" altLang="en-US" smtClean="0"/>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D2338-C593-47A7-9FBB-5BABD04A0EC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1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579120" y="741680"/>
            <a:ext cx="8025130" cy="706755"/>
          </a:xfrm>
          <a:prstGeom prst="rect">
            <a:avLst/>
          </a:prstGeom>
          <a:noFill/>
        </p:spPr>
        <p:txBody>
          <a:bodyPr wrap="square" rtlCol="0">
            <a:spAutoFit/>
          </a:bodyPr>
          <a:p>
            <a:r>
              <a:rPr lang="en-US" altLang="zh-CN" sz="4000" b="1">
                <a:solidFill>
                  <a:srgbClr val="FF0000"/>
                </a:solidFill>
                <a:latin typeface="仿宋" panose="02010609060101010101" pitchFamily="49" charset="-122"/>
                <a:ea typeface="仿宋" panose="02010609060101010101" pitchFamily="49" charset="-122"/>
              </a:rPr>
              <a:t>  </a:t>
            </a:r>
            <a:r>
              <a:rPr lang="zh-CN" altLang="en-US" sz="4000" b="1">
                <a:solidFill>
                  <a:srgbClr val="FF0000"/>
                </a:solidFill>
                <a:latin typeface="仿宋" panose="02010609060101010101" pitchFamily="49" charset="-122"/>
                <a:ea typeface="仿宋" panose="02010609060101010101" pitchFamily="49" charset="-122"/>
              </a:rPr>
              <a:t>成语辨析、语言得体总结回顾</a:t>
            </a:r>
            <a:endParaRPr lang="zh-CN" altLang="en-US" sz="4000" b="1">
              <a:solidFill>
                <a:srgbClr val="FF0000"/>
              </a:solidFill>
              <a:latin typeface="仿宋" panose="02010609060101010101" pitchFamily="49" charset="-122"/>
              <a:ea typeface="仿宋" panose="02010609060101010101" pitchFamily="49" charset="-122"/>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60655" y="895350"/>
            <a:ext cx="8933180" cy="50673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089025" y="1239520"/>
            <a:ext cx="6936740" cy="377380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17500" y="384175"/>
            <a:ext cx="8430895" cy="645160"/>
          </a:xfrm>
          <a:prstGeom prst="rect">
            <a:avLst/>
          </a:prstGeom>
          <a:noFill/>
        </p:spPr>
        <p:txBody>
          <a:bodyPr wrap="square" rtlCol="0">
            <a:spAutoFit/>
          </a:bodyPr>
          <a:p>
            <a:r>
              <a:rPr lang="zh-CN" altLang="en-US" sz="3600" b="1">
                <a:solidFill>
                  <a:srgbClr val="FF0000"/>
                </a:solidFill>
                <a:latin typeface="仿宋" panose="02010609060101010101" pitchFamily="49" charset="-122"/>
                <a:ea typeface="仿宋" panose="02010609060101010101" pitchFamily="49" charset="-122"/>
                <a:cs typeface="仿宋" panose="02010609060101010101" pitchFamily="49" charset="-122"/>
              </a:rPr>
              <a:t>成语辨析</a:t>
            </a:r>
            <a:r>
              <a:rPr lang="en-US" altLang="zh-CN" sz="3600" b="1">
                <a:solidFill>
                  <a:srgbClr val="FF0000"/>
                </a:solidFill>
                <a:latin typeface="仿宋" panose="02010609060101010101" pitchFamily="49" charset="-122"/>
                <a:ea typeface="仿宋" panose="02010609060101010101" pitchFamily="49" charset="-122"/>
                <a:cs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cs typeface="仿宋" panose="02010609060101010101" pitchFamily="49" charset="-122"/>
              </a:rPr>
              <a:t>成语运用</a:t>
            </a:r>
            <a:r>
              <a:rPr lang="en-US" altLang="zh-CN" sz="3600" b="1">
                <a:solidFill>
                  <a:srgbClr val="FF0000"/>
                </a:solidFill>
                <a:latin typeface="仿宋" panose="02010609060101010101" pitchFamily="49" charset="-122"/>
                <a:ea typeface="仿宋" panose="02010609060101010101" pitchFamily="49" charset="-122"/>
                <a:cs typeface="仿宋" panose="02010609060101010101" pitchFamily="49" charset="-122"/>
              </a:rPr>
              <a:t>——</a:t>
            </a:r>
            <a:r>
              <a:rPr lang="zh-CN" altLang="en-US" sz="3600" b="1">
                <a:solidFill>
                  <a:srgbClr val="FF0000"/>
                </a:solidFill>
                <a:latin typeface="仿宋" panose="02010609060101010101" pitchFamily="49" charset="-122"/>
                <a:ea typeface="仿宋" panose="02010609060101010101" pitchFamily="49" charset="-122"/>
                <a:cs typeface="仿宋" panose="02010609060101010101" pitchFamily="49" charset="-122"/>
              </a:rPr>
              <a:t>成语辨析</a:t>
            </a:r>
            <a:endParaRPr lang="zh-CN" altLang="en-US" sz="3600" b="1">
              <a:solidFill>
                <a:srgbClr val="FF0000"/>
              </a:solidFill>
              <a:latin typeface="仿宋" panose="02010609060101010101" pitchFamily="49" charset="-122"/>
              <a:ea typeface="仿宋" panose="02010609060101010101" pitchFamily="49" charset="-122"/>
              <a:cs typeface="仿宋" panose="02010609060101010101" pitchFamily="49" charset="-122"/>
            </a:endParaRPr>
          </a:p>
        </p:txBody>
      </p:sp>
      <p:pic>
        <p:nvPicPr>
          <p:cNvPr id="5" name="图片 4"/>
          <p:cNvPicPr>
            <a:picLocks noChangeAspect="1"/>
          </p:cNvPicPr>
          <p:nvPr/>
        </p:nvPicPr>
        <p:blipFill>
          <a:blip r:embed="rId1"/>
          <a:stretch>
            <a:fillRect/>
          </a:stretch>
        </p:blipFill>
        <p:spPr>
          <a:xfrm>
            <a:off x="1227455" y="1459230"/>
            <a:ext cx="6275070" cy="392493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94310" y="438785"/>
            <a:ext cx="8688070" cy="5354320"/>
          </a:xfrm>
          <a:prstGeom prst="rect">
            <a:avLst/>
          </a:prstGeom>
          <a:noFill/>
        </p:spPr>
        <p:txBody>
          <a:bodyPr wrap="square" rtlCol="0">
            <a:spAutoFit/>
          </a:bodyPr>
          <a:p>
            <a:r>
              <a:rPr lang="zh-CN" altLang="en-US" b="1">
                <a:latin typeface="仿宋" panose="02010609060101010101" pitchFamily="49" charset="-122"/>
                <a:ea typeface="仿宋" panose="02010609060101010101" pitchFamily="49" charset="-122"/>
                <a:cs typeface="仿宋" panose="02010609060101010101" pitchFamily="49" charset="-122"/>
              </a:rPr>
              <a:t>三、语言文字运用(20分)</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　　阅读下面的文字，完成17~19题。</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　　</a:t>
            </a:r>
            <a:r>
              <a:rPr lang="zh-CN" altLang="en-US" b="1">
                <a:solidFill>
                  <a:schemeClr val="tx1"/>
                </a:solidFill>
                <a:latin typeface="+mn-ea"/>
                <a:cs typeface="+mn-ea"/>
              </a:rPr>
              <a:t>除了人会为了理想奔波迁徒以外，很多动物也有着自己        的迁徒盛举，冬季来临，天气寒冷，食物短缺，很多动物选择集体逃离，待到春暖花开、万物复苏再一起回来。动物迁徙是有确定路线的。它们对驻地有着自己的坚守和执着，而不是         。对于动物究竟如何确定自己的迁桃路线，科学家一直都充满好奇。有科学家认为，迁徙动物都有独特的“助航设施”，它们通过海岸线等作为参照，利用特殊的嗅觉和听觉等获得方向，也有科学家认为，迁徒动物身体中存在磁受体，可以感应地球磁场，它们有自己的生物指南针，更有趣的是，又有科学家发现即使是室内饲养的，从未接触过其他同伴的年轻乌鸦，也会沿着祖辈飞过的路线进行迁徙，也就是说，（        ），它们天生就知道去哪里寻找温暖的地方过冬。到目前为止，关于动物迁徒路线确定的问题，科学家仍在          地进行探究，我们期待着更加__       的故事出现。</a:t>
            </a:r>
            <a:endParaRPr lang="zh-CN" altLang="en-US" b="1">
              <a:solidFill>
                <a:schemeClr val="tx1"/>
              </a:solidFill>
              <a:latin typeface="+mn-ea"/>
              <a:cs typeface="+mn-ea"/>
            </a:endParaRPr>
          </a:p>
          <a:p>
            <a:endParaRPr lang="zh-CN" altLang="en-US" b="1">
              <a:latin typeface="+mn-ea"/>
              <a:cs typeface="+mn-ea"/>
            </a:endParaRPr>
          </a:p>
          <a:p>
            <a:r>
              <a:rPr lang="zh-CN" altLang="en-US" b="1">
                <a:latin typeface="仿宋" panose="02010609060101010101" pitchFamily="49" charset="-122"/>
                <a:ea typeface="仿宋" panose="02010609060101010101" pitchFamily="49" charset="-122"/>
                <a:cs typeface="仿宋" panose="02010609060101010101" pitchFamily="49" charset="-122"/>
              </a:rPr>
              <a:t>　　</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17.依次填入文中横线上的成语，全都恰当的一项是(3分)</a:t>
            </a:r>
            <a:endPar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　　A.波澜壮阔  随波逐流  宵衣旰食  引人入胜</a:t>
            </a:r>
            <a:endPar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　　B.波澜壮阔  随遇而安  全力以赴  引人入胜</a:t>
            </a:r>
            <a:endPar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　　C.声势浩大  随遇而安  宵衣旰食  娓娓动听</a:t>
            </a:r>
            <a:endPar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　　D.声势浩大  随波逐流  全力以赴  娓娓动听</a:t>
            </a:r>
            <a:endPar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49555" y="864870"/>
            <a:ext cx="8406130" cy="2584450"/>
          </a:xfrm>
          <a:prstGeom prst="rect">
            <a:avLst/>
          </a:prstGeom>
          <a:noFill/>
        </p:spPr>
        <p:txBody>
          <a:bodyPr wrap="square" rtlCol="0">
            <a:spAutoFit/>
          </a:bodyPr>
          <a:p>
            <a:r>
              <a:rPr lang="zh-CN" altLang="en-US" b="1">
                <a:latin typeface="微软雅黑" panose="020B0503020204020204" charset="-122"/>
                <a:ea typeface="微软雅黑" panose="020B0503020204020204" charset="-122"/>
                <a:cs typeface="微软雅黑" panose="020B0503020204020204" charset="-122"/>
              </a:rPr>
              <a:t>３．依次填入下列各句横线处得词语，最恰当的一组是</a:t>
            </a:r>
            <a:endParaRPr lang="zh-CN" altLang="en-US" b="1">
              <a:latin typeface="微软雅黑" panose="020B0503020204020204" charset="-122"/>
              <a:ea typeface="微软雅黑" panose="020B0503020204020204" charset="-122"/>
              <a:cs typeface="微软雅黑" panose="020B0503020204020204" charset="-122"/>
            </a:endParaRPr>
          </a:p>
          <a:p>
            <a:r>
              <a:rPr lang="zh-CN" altLang="en-US" b="1">
                <a:latin typeface="微软雅黑" panose="020B0503020204020204" charset="-122"/>
                <a:ea typeface="微软雅黑" panose="020B0503020204020204" charset="-122"/>
                <a:cs typeface="微软雅黑" panose="020B0503020204020204" charset="-122"/>
              </a:rPr>
              <a:t>   ①有人认为他之所以对日___________，和他那个亲日媚日、飞扬跋扈的老婆的教唆与威逼不无关系。</a:t>
            </a:r>
            <a:endParaRPr lang="zh-CN" altLang="en-US" b="1">
              <a:latin typeface="微软雅黑" panose="020B0503020204020204" charset="-122"/>
              <a:ea typeface="微软雅黑" panose="020B0503020204020204" charset="-122"/>
              <a:cs typeface="微软雅黑" panose="020B0503020204020204" charset="-122"/>
            </a:endParaRPr>
          </a:p>
          <a:p>
            <a:r>
              <a:rPr lang="zh-CN" altLang="en-US" b="1">
                <a:latin typeface="微软雅黑" panose="020B0503020204020204" charset="-122"/>
                <a:ea typeface="微软雅黑" panose="020B0503020204020204" charset="-122"/>
                <a:cs typeface="微软雅黑" panose="020B0503020204020204" charset="-122"/>
              </a:rPr>
              <a:t>   ②“五一”期间，市长___________会见了新加坡贸易代表团和台湾投资考察团。</a:t>
            </a:r>
            <a:endParaRPr lang="zh-CN" altLang="en-US" b="1">
              <a:latin typeface="微软雅黑" panose="020B0503020204020204" charset="-122"/>
              <a:ea typeface="微软雅黑" panose="020B0503020204020204" charset="-122"/>
              <a:cs typeface="微软雅黑" panose="020B0503020204020204" charset="-122"/>
            </a:endParaRPr>
          </a:p>
          <a:p>
            <a:r>
              <a:rPr lang="zh-CN" altLang="en-US" b="1">
                <a:latin typeface="微软雅黑" panose="020B0503020204020204" charset="-122"/>
                <a:ea typeface="微软雅黑" panose="020B0503020204020204" charset="-122"/>
                <a:cs typeface="微软雅黑" panose="020B0503020204020204" charset="-122"/>
              </a:rPr>
              <a:t>   ③女主人公憧憬的丈夫是：无论从事什么工作，一定是卓有成就的，一定会成为＿___________的人。</a:t>
            </a:r>
            <a:endParaRPr lang="zh-CN" altLang="en-US" b="1">
              <a:latin typeface="微软雅黑" panose="020B0503020204020204" charset="-122"/>
              <a:ea typeface="微软雅黑" panose="020B0503020204020204" charset="-122"/>
              <a:cs typeface="微软雅黑" panose="020B0503020204020204" charset="-122"/>
            </a:endParaRPr>
          </a:p>
          <a:p>
            <a:endParaRPr lang="zh-CN" altLang="en-US" b="1"/>
          </a:p>
          <a:p>
            <a:r>
              <a:rPr lang="zh-CN" altLang="en-US" b="1"/>
              <a:t>  </a:t>
            </a:r>
            <a:r>
              <a:rPr lang="zh-CN" altLang="en-US" b="1">
                <a:latin typeface="仿宋" panose="02010609060101010101" pitchFamily="49" charset="-122"/>
                <a:ea typeface="仿宋" panose="02010609060101010101" pitchFamily="49" charset="-122"/>
                <a:cs typeface="仿宋" panose="02010609060101010101" pitchFamily="49" charset="-122"/>
              </a:rPr>
              <a:t>A.投降  分别  深孚众望                B.投诚  分别  深负众望 </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 C.投降  分头   深负众望               D.投诚  分头  深孚众望</a:t>
            </a:r>
            <a:endParaRPr lang="zh-CN" altLang="en-US" b="1">
              <a:latin typeface="仿宋" panose="02010609060101010101" pitchFamily="49" charset="-122"/>
              <a:ea typeface="仿宋" panose="02010609060101010101" pitchFamily="49" charset="-122"/>
              <a:cs typeface="仿宋" panose="02010609060101010101" pitchFamily="49" charset="-122"/>
            </a:endParaRPr>
          </a:p>
        </p:txBody>
      </p:sp>
      <p:pic>
        <p:nvPicPr>
          <p:cNvPr id="5" name="图片 4"/>
          <p:cNvPicPr>
            <a:picLocks noChangeAspect="1"/>
          </p:cNvPicPr>
          <p:nvPr/>
        </p:nvPicPr>
        <p:blipFill>
          <a:blip r:embed="rId1"/>
          <a:stretch>
            <a:fillRect/>
          </a:stretch>
        </p:blipFill>
        <p:spPr>
          <a:xfrm>
            <a:off x="1980565" y="3865245"/>
            <a:ext cx="4943475" cy="256222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638935" y="554355"/>
            <a:ext cx="5136515" cy="788035"/>
          </a:xfrm>
          <a:prstGeom prst="rect">
            <a:avLst/>
          </a:prstGeom>
        </p:spPr>
      </p:pic>
      <p:sp>
        <p:nvSpPr>
          <p:cNvPr id="5" name="文本框 4"/>
          <p:cNvSpPr txBox="1"/>
          <p:nvPr/>
        </p:nvSpPr>
        <p:spPr>
          <a:xfrm>
            <a:off x="427990" y="1607185"/>
            <a:ext cx="8371205" cy="4492625"/>
          </a:xfrm>
          <a:prstGeom prst="rect">
            <a:avLst/>
          </a:prstGeom>
          <a:noFill/>
        </p:spPr>
        <p:txBody>
          <a:bodyPr wrap="square" rtlCol="0">
            <a:spAutoFit/>
          </a:bodyPr>
          <a:p>
            <a:r>
              <a:rPr lang="zh-CN" altLang="en-US" sz="2200" b="1">
                <a:latin typeface="仿宋" panose="02010609060101010101" pitchFamily="49" charset="-122"/>
                <a:ea typeface="仿宋" panose="02010609060101010101" pitchFamily="49" charset="-122"/>
                <a:cs typeface="仿宋" panose="02010609060101010101" pitchFamily="49" charset="-122"/>
              </a:rPr>
              <a:t>1．在下面一段话的空缺处依次填入词语，最恰当的一组是（3分）</a:t>
            </a:r>
            <a:endParaRPr lang="zh-CN" altLang="en-US" sz="2200" b="1">
              <a:latin typeface="仿宋" panose="02010609060101010101" pitchFamily="49" charset="-122"/>
              <a:ea typeface="仿宋" panose="02010609060101010101" pitchFamily="49" charset="-122"/>
              <a:cs typeface="仿宋" panose="02010609060101010101" pitchFamily="49" charset="-122"/>
            </a:endParaRPr>
          </a:p>
          <a:p>
            <a:r>
              <a:rPr lang="zh-CN" altLang="en-US" sz="2200" b="1">
                <a:latin typeface="仿宋" panose="02010609060101010101" pitchFamily="49" charset="-122"/>
                <a:ea typeface="仿宋" panose="02010609060101010101" pitchFamily="49" charset="-122"/>
                <a:cs typeface="仿宋" panose="02010609060101010101" pitchFamily="49" charset="-122"/>
              </a:rPr>
              <a:t>    中国古代的儒家经典，莫不是古圣人深思熟虑</a:t>
            </a:r>
            <a:r>
              <a:rPr lang="zh-CN" altLang="en-US" sz="2200" b="1" u="sng">
                <a:latin typeface="仿宋" panose="02010609060101010101" pitchFamily="49" charset="-122"/>
                <a:ea typeface="仿宋" panose="02010609060101010101" pitchFamily="49" charset="-122"/>
                <a:cs typeface="仿宋" panose="02010609060101010101" pitchFamily="49" charset="-122"/>
              </a:rPr>
              <a:t>      </a:t>
            </a:r>
            <a:r>
              <a:rPr lang="zh-CN" altLang="en-US" sz="2200" b="1">
                <a:latin typeface="仿宋" panose="02010609060101010101" pitchFamily="49" charset="-122"/>
                <a:ea typeface="仿宋" panose="02010609060101010101" pitchFamily="49" charset="-122"/>
                <a:cs typeface="仿宋" panose="02010609060101010101" pitchFamily="49" charset="-122"/>
              </a:rPr>
              <a:t>的结晶。如果把经典仅仅当作一场</a:t>
            </a:r>
            <a:r>
              <a:rPr lang="zh-CN" altLang="en-US" sz="2200" b="1" u="sng">
                <a:latin typeface="仿宋" panose="02010609060101010101" pitchFamily="49" charset="-122"/>
                <a:ea typeface="仿宋" panose="02010609060101010101" pitchFamily="49" charset="-122"/>
                <a:cs typeface="仿宋" panose="02010609060101010101" pitchFamily="49" charset="-122"/>
              </a:rPr>
              <a:t>       </a:t>
            </a:r>
            <a:r>
              <a:rPr lang="zh-CN" altLang="en-US" sz="2200" b="1">
                <a:latin typeface="仿宋" panose="02010609060101010101" pitchFamily="49" charset="-122"/>
                <a:ea typeface="仿宋" panose="02010609060101010101" pitchFamily="49" charset="-122"/>
                <a:cs typeface="仿宋" panose="02010609060101010101" pitchFamily="49" charset="-122"/>
              </a:rPr>
              <a:t>的说教，那你永远进不了圣学大门。必得躬亲实践，才能切实要</a:t>
            </a:r>
            <a:r>
              <a:rPr lang="zh-CN" altLang="en-US" sz="2200" b="1" u="sng">
                <a:latin typeface="仿宋" panose="02010609060101010101" pitchFamily="49" charset="-122"/>
                <a:ea typeface="仿宋" panose="02010609060101010101" pitchFamily="49" charset="-122"/>
                <a:cs typeface="仿宋" panose="02010609060101010101" pitchFamily="49" charset="-122"/>
              </a:rPr>
              <a:t>       </a:t>
            </a:r>
            <a:r>
              <a:rPr lang="zh-CN" altLang="en-US" sz="2200" b="1">
                <a:latin typeface="仿宋" panose="02010609060101010101" pitchFamily="49" charset="-122"/>
                <a:ea typeface="仿宋" panose="02010609060101010101" pitchFamily="49" charset="-122"/>
                <a:cs typeface="仿宋" panose="02010609060101010101" pitchFamily="49" charset="-122"/>
              </a:rPr>
              <a:t>圣人的心得，如此我们的修为才能日有所进。</a:t>
            </a:r>
            <a:endParaRPr lang="zh-CN" altLang="en-US" sz="2200" b="1">
              <a:latin typeface="仿宋" panose="02010609060101010101" pitchFamily="49" charset="-122"/>
              <a:ea typeface="仿宋" panose="02010609060101010101" pitchFamily="49" charset="-122"/>
              <a:cs typeface="仿宋" panose="02010609060101010101" pitchFamily="49" charset="-122"/>
            </a:endParaRPr>
          </a:p>
          <a:p>
            <a:endParaRPr lang="zh-CN" altLang="en-US" sz="2200" b="1">
              <a:latin typeface="仿宋" panose="02010609060101010101" pitchFamily="49" charset="-122"/>
              <a:ea typeface="仿宋" panose="02010609060101010101" pitchFamily="49" charset="-122"/>
              <a:cs typeface="仿宋" panose="02010609060101010101" pitchFamily="49" charset="-122"/>
            </a:endParaRPr>
          </a:p>
          <a:p>
            <a:r>
              <a:rPr lang="zh-CN" altLang="en-US" sz="2200" b="1">
                <a:latin typeface="仿宋" panose="02010609060101010101" pitchFamily="49" charset="-122"/>
                <a:ea typeface="仿宋" panose="02010609060101010101" pitchFamily="49" charset="-122"/>
                <a:cs typeface="仿宋" panose="02010609060101010101" pitchFamily="49" charset="-122"/>
              </a:rPr>
              <a:t>A．特立独行   耳提面命   顿悟 </a:t>
            </a:r>
            <a:endParaRPr lang="zh-CN" altLang="en-US" sz="2200" b="1">
              <a:latin typeface="仿宋" panose="02010609060101010101" pitchFamily="49" charset="-122"/>
              <a:ea typeface="仿宋" panose="02010609060101010101" pitchFamily="49" charset="-122"/>
              <a:cs typeface="仿宋" panose="02010609060101010101" pitchFamily="49" charset="-122"/>
            </a:endParaRPr>
          </a:p>
          <a:p>
            <a:endParaRPr lang="zh-CN" altLang="en-US" sz="2200" b="1">
              <a:latin typeface="仿宋" panose="02010609060101010101" pitchFamily="49" charset="-122"/>
              <a:ea typeface="仿宋" panose="02010609060101010101" pitchFamily="49" charset="-122"/>
              <a:cs typeface="仿宋" panose="02010609060101010101" pitchFamily="49" charset="-122"/>
            </a:endParaRPr>
          </a:p>
          <a:p>
            <a:r>
              <a:rPr lang="zh-CN" altLang="en-US" sz="2200" b="1">
                <a:latin typeface="仿宋" panose="02010609060101010101" pitchFamily="49" charset="-122"/>
                <a:ea typeface="仿宋" panose="02010609060101010101" pitchFamily="49" charset="-122"/>
                <a:cs typeface="仿宋" panose="02010609060101010101" pitchFamily="49" charset="-122"/>
              </a:rPr>
              <a:t>B．特立独行   耳濡目染   领悟</a:t>
            </a:r>
            <a:endParaRPr lang="zh-CN" altLang="en-US" sz="2200" b="1">
              <a:latin typeface="仿宋" panose="02010609060101010101" pitchFamily="49" charset="-122"/>
              <a:ea typeface="仿宋" panose="02010609060101010101" pitchFamily="49" charset="-122"/>
              <a:cs typeface="仿宋" panose="02010609060101010101" pitchFamily="49" charset="-122"/>
            </a:endParaRPr>
          </a:p>
          <a:p>
            <a:endParaRPr lang="zh-CN" altLang="en-US" sz="2200" b="1">
              <a:latin typeface="仿宋" panose="02010609060101010101" pitchFamily="49" charset="-122"/>
              <a:ea typeface="仿宋" panose="02010609060101010101" pitchFamily="49" charset="-122"/>
              <a:cs typeface="仿宋" panose="02010609060101010101" pitchFamily="49" charset="-122"/>
            </a:endParaRPr>
          </a:p>
          <a:p>
            <a:r>
              <a:rPr lang="zh-CN" altLang="en-US" sz="2200" b="1">
                <a:latin typeface="仿宋" panose="02010609060101010101" pitchFamily="49" charset="-122"/>
                <a:ea typeface="仿宋" panose="02010609060101010101" pitchFamily="49" charset="-122"/>
                <a:cs typeface="仿宋" panose="02010609060101010101" pitchFamily="49" charset="-122"/>
              </a:rPr>
              <a:t>C．身体力行   耳提面命   领悟 </a:t>
            </a:r>
            <a:endParaRPr lang="zh-CN" altLang="en-US" sz="2200" b="1">
              <a:latin typeface="仿宋" panose="02010609060101010101" pitchFamily="49" charset="-122"/>
              <a:ea typeface="仿宋" panose="02010609060101010101" pitchFamily="49" charset="-122"/>
              <a:cs typeface="仿宋" panose="02010609060101010101" pitchFamily="49" charset="-122"/>
            </a:endParaRPr>
          </a:p>
          <a:p>
            <a:endParaRPr lang="zh-CN" altLang="en-US" sz="2200" b="1">
              <a:latin typeface="仿宋" panose="02010609060101010101" pitchFamily="49" charset="-122"/>
              <a:ea typeface="仿宋" panose="02010609060101010101" pitchFamily="49" charset="-122"/>
              <a:cs typeface="仿宋" panose="02010609060101010101" pitchFamily="49" charset="-122"/>
            </a:endParaRPr>
          </a:p>
          <a:p>
            <a:r>
              <a:rPr lang="zh-CN" altLang="en-US" sz="2200" b="1">
                <a:latin typeface="仿宋" panose="02010609060101010101" pitchFamily="49" charset="-122"/>
                <a:ea typeface="仿宋" panose="02010609060101010101" pitchFamily="49" charset="-122"/>
                <a:cs typeface="仿宋" panose="02010609060101010101" pitchFamily="49" charset="-122"/>
              </a:rPr>
              <a:t>D．身体力行   耳濡目染   顿悟</a:t>
            </a:r>
            <a:endParaRPr lang="zh-CN" altLang="en-US" sz="2200" b="1">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549400" y="330835"/>
            <a:ext cx="5467350" cy="490855"/>
          </a:xfrm>
          <a:prstGeom prst="rect">
            <a:avLst/>
          </a:prstGeom>
        </p:spPr>
      </p:pic>
      <p:sp>
        <p:nvSpPr>
          <p:cNvPr id="5" name="文本框 4"/>
          <p:cNvSpPr txBox="1"/>
          <p:nvPr/>
        </p:nvSpPr>
        <p:spPr>
          <a:xfrm>
            <a:off x="112395" y="1057275"/>
            <a:ext cx="8628380" cy="4276725"/>
          </a:xfrm>
          <a:prstGeom prst="rect">
            <a:avLst/>
          </a:prstGeom>
          <a:noFill/>
        </p:spPr>
        <p:txBody>
          <a:bodyPr wrap="square" rtlCol="0">
            <a:spAutoFit/>
          </a:bodyPr>
          <a:p>
            <a:r>
              <a:rPr lang="en-US" altLang="zh-CN" b="1">
                <a:latin typeface="仿宋" panose="02010609060101010101" pitchFamily="49" charset="-122"/>
                <a:ea typeface="仿宋" panose="02010609060101010101" pitchFamily="49" charset="-122"/>
                <a:cs typeface="仿宋" panose="02010609060101010101" pitchFamily="49" charset="-122"/>
              </a:rPr>
              <a:t>2017——2</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19.下列各句中，</a:t>
            </a:r>
            <a:r>
              <a:rPr lang="zh-CN" altLang="en-US" sz="2800" b="1">
                <a:solidFill>
                  <a:srgbClr val="FF0000"/>
                </a:solidFill>
                <a:latin typeface="仿宋" panose="02010609060101010101" pitchFamily="49" charset="-122"/>
                <a:ea typeface="仿宋" panose="02010609060101010101" pitchFamily="49" charset="-122"/>
                <a:cs typeface="仿宋" panose="02010609060101010101" pitchFamily="49" charset="-122"/>
              </a:rPr>
              <a:t>表达得体</a:t>
            </a:r>
            <a:r>
              <a:rPr lang="zh-CN" altLang="en-US" b="1">
                <a:latin typeface="仿宋" panose="02010609060101010101" pitchFamily="49" charset="-122"/>
                <a:ea typeface="仿宋" panose="02010609060101010101" pitchFamily="49" charset="-122"/>
                <a:cs typeface="仿宋" panose="02010609060101010101" pitchFamily="49" charset="-122"/>
              </a:rPr>
              <a:t>的一句是（3分）（    ）</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A.我刚在姑姑家坐下来，</a:t>
            </a:r>
            <a:r>
              <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rPr>
              <a:t>她</a:t>
            </a:r>
            <a:r>
              <a:rPr lang="zh-CN" altLang="en-US" b="1">
                <a:latin typeface="仿宋" panose="02010609060101010101" pitchFamily="49" charset="-122"/>
                <a:ea typeface="仿宋" panose="02010609060101010101" pitchFamily="49" charset="-122"/>
                <a:cs typeface="仿宋" panose="02010609060101010101" pitchFamily="49" charset="-122"/>
              </a:rPr>
              <a:t>就有事</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失陪</a:t>
            </a:r>
            <a:r>
              <a:rPr lang="zh-CN" altLang="en-US" b="1">
                <a:latin typeface="仿宋" panose="02010609060101010101" pitchFamily="49" charset="-122"/>
                <a:ea typeface="仿宋" panose="02010609060101010101" pitchFamily="49" charset="-122"/>
                <a:cs typeface="仿宋" panose="02010609060101010101" pitchFamily="49" charset="-122"/>
              </a:rPr>
              <a:t>了，我只好无聊地翻翻闲书，看看电视。</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B.这么珍贵的书您都毫不犹豫地借给我，太感谢了，我会尽快璧还，请您放心。</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C.这种壁纸是最近才研制出来的，环保又美观，贴在</a:t>
            </a:r>
            <a:r>
              <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rPr>
              <a:t>您</a:t>
            </a:r>
            <a:r>
              <a:rPr lang="zh-CN" altLang="en-US" b="1">
                <a:latin typeface="仿宋" panose="02010609060101010101" pitchFamily="49" charset="-122"/>
                <a:ea typeface="仿宋" panose="02010609060101010101" pitchFamily="49" charset="-122"/>
                <a:cs typeface="仿宋" panose="02010609060101010101" pitchFamily="49" charset="-122"/>
              </a:rPr>
              <a:t>家里会让</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寒舍</a:t>
            </a:r>
            <a:r>
              <a:rPr lang="zh-CN" altLang="en-US" b="1">
                <a:latin typeface="仿宋" panose="02010609060101010101" pitchFamily="49" charset="-122"/>
                <a:ea typeface="仿宋" panose="02010609060101010101" pitchFamily="49" charset="-122"/>
                <a:cs typeface="仿宋" panose="02010609060101010101" pitchFamily="49" charset="-122"/>
              </a:rPr>
              <a:t>增色不少。</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D.</a:t>
            </a:r>
            <a:r>
              <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rPr>
              <a:t>我们</a:t>
            </a:r>
            <a:r>
              <a:rPr lang="zh-CN" altLang="en-US" b="1">
                <a:latin typeface="仿宋" panose="02010609060101010101" pitchFamily="49" charset="-122"/>
                <a:ea typeface="仿宋" panose="02010609060101010101" pitchFamily="49" charset="-122"/>
                <a:cs typeface="仿宋" panose="02010609060101010101" pitchFamily="49" charset="-122"/>
              </a:rPr>
              <a:t>夫妇好不容易才得了这个</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千金</a:t>
            </a:r>
            <a:r>
              <a:rPr lang="zh-CN" altLang="en-US" b="1">
                <a:latin typeface="仿宋" panose="02010609060101010101" pitchFamily="49" charset="-122"/>
                <a:ea typeface="仿宋" panose="02010609060101010101" pitchFamily="49" charset="-122"/>
                <a:cs typeface="仿宋" panose="02010609060101010101" pitchFamily="49" charset="-122"/>
              </a:rPr>
              <a:t>，的确放任了些，以后一定对她严格要求。</a:t>
            </a:r>
            <a:endParaRPr lang="zh-CN" altLang="en-US" b="1">
              <a:latin typeface="仿宋" panose="02010609060101010101" pitchFamily="49" charset="-122"/>
              <a:ea typeface="仿宋" panose="02010609060101010101" pitchFamily="49" charset="-122"/>
              <a:cs typeface="仿宋" panose="02010609060101010101" pitchFamily="49" charset="-122"/>
            </a:endParaRPr>
          </a:p>
          <a:p>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en-US" altLang="zh-CN" b="1">
                <a:latin typeface="仿宋" panose="02010609060101010101" pitchFamily="49" charset="-122"/>
                <a:ea typeface="仿宋" panose="02010609060101010101" pitchFamily="49" charset="-122"/>
                <a:cs typeface="仿宋" panose="02010609060101010101" pitchFamily="49" charset="-122"/>
              </a:rPr>
              <a:t>2018——2</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20、下面是某报社一则启事初稿的片段，其中有五处词语使用不当，请找出并作修改，要求修改后语意准确，</a:t>
            </a:r>
            <a:r>
              <a:rPr lang="zh-CN" altLang="en-US" sz="2800" b="1">
                <a:solidFill>
                  <a:srgbClr val="FF0000"/>
                </a:solidFill>
                <a:latin typeface="仿宋" panose="02010609060101010101" pitchFamily="49" charset="-122"/>
                <a:ea typeface="仿宋" panose="02010609060101010101" pitchFamily="49" charset="-122"/>
                <a:cs typeface="仿宋" panose="02010609060101010101" pitchFamily="49" charset="-122"/>
              </a:rPr>
              <a:t>语体风格</a:t>
            </a:r>
            <a:r>
              <a:rPr lang="zh-CN" altLang="en-US" b="1">
                <a:latin typeface="仿宋" panose="02010609060101010101" pitchFamily="49" charset="-122"/>
                <a:ea typeface="仿宋" panose="02010609060101010101" pitchFamily="49" charset="-122"/>
                <a:cs typeface="仿宋" panose="02010609060101010101" pitchFamily="49" charset="-122"/>
              </a:rPr>
              <a:t>一致。（5分）</a:t>
            </a:r>
            <a:endParaRPr lang="zh-CN" altLang="en-US" b="1">
              <a:latin typeface="仿宋" panose="02010609060101010101" pitchFamily="49" charset="-122"/>
              <a:ea typeface="仿宋" panose="02010609060101010101" pitchFamily="49" charset="-122"/>
              <a:cs typeface="仿宋" panose="02010609060101010101" pitchFamily="49" charset="-122"/>
            </a:endParaRPr>
          </a:p>
          <a:p>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    如果您是重大事件的</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参加者</a:t>
            </a:r>
            <a:r>
              <a:rPr lang="zh-CN" altLang="en-US" b="1">
                <a:latin typeface="仿宋" panose="02010609060101010101" pitchFamily="49" charset="-122"/>
                <a:ea typeface="仿宋" panose="02010609060101010101" pitchFamily="49" charset="-122"/>
                <a:cs typeface="仿宋" panose="02010609060101010101" pitchFamily="49" charset="-122"/>
              </a:rPr>
              <a:t>，事故现场的目击者，业界内幕的</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打探者</a:t>
            </a:r>
            <a:r>
              <a:rPr lang="zh-CN" altLang="en-US" b="1">
                <a:latin typeface="仿宋" panose="02010609060101010101" pitchFamily="49" charset="-122"/>
                <a:ea typeface="仿宋" panose="02010609060101010101" pitchFamily="49" charset="-122"/>
                <a:cs typeface="仿宋" panose="02010609060101010101" pitchFamily="49" charset="-122"/>
              </a:rPr>
              <a:t>，社会热点的</a:t>
            </a:r>
            <a:r>
              <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rPr>
              <a:t>关爱者</a:t>
            </a:r>
            <a:r>
              <a:rPr lang="zh-CN" altLang="en-US" b="1">
                <a:latin typeface="仿宋" panose="02010609060101010101" pitchFamily="49" charset="-122"/>
                <a:ea typeface="仿宋" panose="02010609060101010101" pitchFamily="49" charset="-122"/>
                <a:cs typeface="仿宋" panose="02010609060101010101" pitchFamily="49" charset="-122"/>
              </a:rPr>
              <a:t>……请与我报“社会深度”栏目联系，本栏目长期公开</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征询</a:t>
            </a:r>
            <a:r>
              <a:rPr lang="zh-CN" altLang="en-US" b="1">
                <a:latin typeface="仿宋" panose="02010609060101010101" pitchFamily="49" charset="-122"/>
                <a:ea typeface="仿宋" panose="02010609060101010101" pitchFamily="49" charset="-122"/>
                <a:cs typeface="仿宋" panose="02010609060101010101" pitchFamily="49" charset="-122"/>
              </a:rPr>
              <a:t>有价值的新闻线索，</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等着</a:t>
            </a:r>
            <a:r>
              <a:rPr lang="zh-CN" altLang="en-US" b="1">
                <a:latin typeface="仿宋" panose="02010609060101010101" pitchFamily="49" charset="-122"/>
                <a:ea typeface="仿宋" panose="02010609060101010101" pitchFamily="49" charset="-122"/>
                <a:cs typeface="仿宋" panose="02010609060101010101" pitchFamily="49" charset="-122"/>
              </a:rPr>
              <a:t>您的支持。</a:t>
            </a:r>
            <a:endParaRPr lang="zh-CN" altLang="en-US" b="1">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76860" y="508000"/>
            <a:ext cx="8492490" cy="3291840"/>
          </a:xfrm>
          <a:prstGeom prst="rect">
            <a:avLst/>
          </a:prstGeom>
          <a:noFill/>
        </p:spPr>
        <p:txBody>
          <a:bodyPr wrap="square" rtlCol="0">
            <a:spAutoFit/>
          </a:bodyPr>
          <a:p>
            <a:r>
              <a:rPr lang="en-US" altLang="zh-CN" sz="2000" b="1">
                <a:latin typeface="仿宋" panose="02010609060101010101" pitchFamily="49" charset="-122"/>
                <a:ea typeface="仿宋" panose="02010609060101010101" pitchFamily="49" charset="-122"/>
                <a:cs typeface="仿宋" panose="02010609060101010101" pitchFamily="49" charset="-122"/>
              </a:rPr>
              <a:t>2018——1</a:t>
            </a:r>
            <a:endParaRPr lang="en-US" altLang="zh-CN"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20．下面是某校一则启事初稿的片段，其中有五处不合</a:t>
            </a:r>
            <a:r>
              <a:rPr lang="zh-CN" altLang="en-US" sz="2800" b="1">
                <a:solidFill>
                  <a:srgbClr val="FF0000"/>
                </a:solidFill>
                <a:latin typeface="仿宋" panose="02010609060101010101" pitchFamily="49" charset="-122"/>
                <a:ea typeface="仿宋" panose="02010609060101010101" pitchFamily="49" charset="-122"/>
                <a:cs typeface="仿宋" panose="02010609060101010101" pitchFamily="49" charset="-122"/>
              </a:rPr>
              <a:t>书面语体</a:t>
            </a:r>
            <a:r>
              <a:rPr lang="zh-CN" altLang="en-US" sz="2000" b="1">
                <a:latin typeface="仿宋" panose="02010609060101010101" pitchFamily="49" charset="-122"/>
                <a:ea typeface="仿宋" panose="02010609060101010101" pitchFamily="49" charset="-122"/>
                <a:cs typeface="仿宋" panose="02010609060101010101" pitchFamily="49" charset="-122"/>
              </a:rPr>
              <a:t>的要求，请找出并作修改。（5分）</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    我校学生宿舍下水道时常</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堵住</a:t>
            </a:r>
            <a:r>
              <a:rPr lang="zh-CN" altLang="en-US" sz="2000" b="1">
                <a:latin typeface="仿宋" panose="02010609060101010101" pitchFamily="49" charset="-122"/>
                <a:ea typeface="仿宋" panose="02010609060101010101" pitchFamily="49" charset="-122"/>
                <a:cs typeface="仿宋" panose="02010609060101010101" pitchFamily="49" charset="-122"/>
              </a:rPr>
              <a:t>。后勤处认真调查了原因，发现</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管子</a:t>
            </a:r>
            <a:r>
              <a:rPr lang="zh-CN" altLang="en-US" sz="2000" b="1">
                <a:latin typeface="仿宋" panose="02010609060101010101" pitchFamily="49" charset="-122"/>
                <a:ea typeface="仿宋" panose="02010609060101010101" pitchFamily="49" charset="-122"/>
                <a:cs typeface="仿宋" panose="02010609060101010101" pitchFamily="49" charset="-122"/>
              </a:rPr>
              <a:t>陈</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旧，需要</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换掉</a:t>
            </a:r>
            <a:r>
              <a:rPr lang="zh-CN" altLang="en-US" sz="2000" b="1">
                <a:latin typeface="仿宋" panose="02010609060101010101" pitchFamily="49" charset="-122"/>
                <a:ea typeface="仿宋" panose="02010609060101010101" pitchFamily="49" charset="-122"/>
                <a:cs typeface="仿宋" panose="02010609060101010101" pitchFamily="49" charset="-122"/>
              </a:rPr>
              <a:t>。学校</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打算</a:t>
            </a:r>
            <a:r>
              <a:rPr lang="zh-CN" altLang="en-US" sz="2000" b="1">
                <a:latin typeface="仿宋" panose="02010609060101010101" pitchFamily="49" charset="-122"/>
                <a:ea typeface="仿宋" panose="02010609060101010101" pitchFamily="49" charset="-122"/>
                <a:cs typeface="仿宋" panose="02010609060101010101" pitchFamily="49" charset="-122"/>
              </a:rPr>
              <a:t>7月15日开始施工。施工期间</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正遇上</a:t>
            </a:r>
            <a:r>
              <a:rPr lang="zh-CN" altLang="en-US" sz="2000" b="1">
                <a:latin typeface="仿宋" panose="02010609060101010101" pitchFamily="49" charset="-122"/>
                <a:ea typeface="仿宋" panose="02010609060101010101" pitchFamily="49" charset="-122"/>
                <a:cs typeface="仿宋" panose="02010609060101010101" pitchFamily="49" charset="-122"/>
              </a:rPr>
              <a:t>暑假，为安全</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起见，请全体学生暑假期间不要在校住宿。望大家配合。</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443355" y="254635"/>
            <a:ext cx="5349875" cy="836295"/>
          </a:xfrm>
          <a:prstGeom prst="rect">
            <a:avLst/>
          </a:prstGeom>
        </p:spPr>
      </p:pic>
      <p:sp>
        <p:nvSpPr>
          <p:cNvPr id="5" name="文本框 4"/>
          <p:cNvSpPr txBox="1"/>
          <p:nvPr/>
        </p:nvSpPr>
        <p:spPr>
          <a:xfrm>
            <a:off x="194945" y="1290955"/>
            <a:ext cx="8659495" cy="5539105"/>
          </a:xfrm>
          <a:prstGeom prst="rect">
            <a:avLst/>
          </a:prstGeom>
          <a:noFill/>
        </p:spPr>
        <p:txBody>
          <a:bodyPr wrap="square" rtlCol="0">
            <a:spAutoFit/>
          </a:bodyPr>
          <a:p>
            <a:r>
              <a:rPr lang="zh-CN" altLang="en-US" sz="2000" b="1">
                <a:latin typeface="仿宋" panose="02010609060101010101" pitchFamily="49" charset="-122"/>
                <a:ea typeface="仿宋" panose="02010609060101010101" pitchFamily="49" charset="-122"/>
                <a:cs typeface="仿宋" panose="02010609060101010101" pitchFamily="49" charset="-122"/>
              </a:rPr>
              <a:t>21．</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中学生刘星写给</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天津</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滨海新区文化中心图书馆馆长的电子邮件，在</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语言、逻辑</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等方面存在若干问题。请找出</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四个有问题的词或句子</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，写在答题卡上。（4分）</a:t>
            </a:r>
            <a:endPar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endPar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尊敬的馆长</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您好！</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    今天我到贵馆读书，被其别出心裁的外部设计和炫聕的内部场景</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震慑</a:t>
            </a:r>
            <a:r>
              <a:rPr lang="zh-CN" altLang="en-US" sz="1600" b="1">
                <a:latin typeface="仿宋" panose="02010609060101010101" pitchFamily="49" charset="-122"/>
                <a:ea typeface="仿宋" panose="02010609060101010101" pitchFamily="49" charset="-122"/>
                <a:cs typeface="仿宋" panose="02010609060101010101" pitchFamily="49" charset="-122"/>
              </a:rPr>
              <a:t>，“最美图书馆”果然名不虛传。阳光透过玻璃洒满大厅，有人专注选书，有人静静阅读，这真是“书香天津”的最好写照！</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    为了提升图书馆的品质，更好地服务读者，我提两点建议，</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请采纳</a:t>
            </a:r>
            <a:r>
              <a:rPr lang="zh-CN" altLang="en-US" sz="1600" b="1">
                <a:latin typeface="仿宋" panose="02010609060101010101" pitchFamily="49" charset="-122"/>
                <a:ea typeface="仿宋" panose="02010609060101010101" pitchFamily="49" charset="-122"/>
                <a:cs typeface="仿宋" panose="02010609060101010101" pitchFamily="49" charset="-122"/>
              </a:rPr>
              <a:t>。</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    </a:t>
            </a:r>
            <a:r>
              <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rPr>
              <a:t>首当其冲</a:t>
            </a:r>
            <a:r>
              <a:rPr lang="zh-CN" altLang="en-US" sz="1600" b="1">
                <a:latin typeface="仿宋" panose="02010609060101010101" pitchFamily="49" charset="-122"/>
                <a:ea typeface="仿宋" panose="02010609060101010101" pitchFamily="49" charset="-122"/>
                <a:cs typeface="仿宋" panose="02010609060101010101" pitchFamily="49" charset="-122"/>
              </a:rPr>
              <a:t>，希望开展更加丰富多彩的读书活动，</a:t>
            </a:r>
            <a:r>
              <a:rPr lang="zh-CN" altLang="en-US" sz="1600" b="1" u="sng">
                <a:solidFill>
                  <a:srgbClr val="FF0000"/>
                </a:solidFill>
                <a:latin typeface="仿宋" panose="02010609060101010101" pitchFamily="49" charset="-122"/>
                <a:ea typeface="仿宋" panose="02010609060101010101" pitchFamily="49" charset="-122"/>
                <a:cs typeface="仿宋" panose="02010609060101010101" pitchFamily="49" charset="-122"/>
              </a:rPr>
              <a:t>读者</a:t>
            </a:r>
            <a:r>
              <a:rPr lang="zh-CN" altLang="en-US" sz="1600" b="1" u="sng">
                <a:solidFill>
                  <a:srgbClr val="0000FF"/>
                </a:solidFill>
                <a:latin typeface="仿宋" panose="02010609060101010101" pitchFamily="49" charset="-122"/>
                <a:ea typeface="仿宋" panose="02010609060101010101" pitchFamily="49" charset="-122"/>
                <a:cs typeface="仿宋" panose="02010609060101010101" pitchFamily="49" charset="-122"/>
              </a:rPr>
              <a:t>只有</a:t>
            </a:r>
            <a:r>
              <a:rPr lang="zh-CN" altLang="en-US" sz="1600" b="1" u="sng">
                <a:solidFill>
                  <a:srgbClr val="FF0000"/>
                </a:solidFill>
                <a:latin typeface="仿宋" panose="02010609060101010101" pitchFamily="49" charset="-122"/>
                <a:ea typeface="仿宋" panose="02010609060101010101" pitchFamily="49" charset="-122"/>
                <a:cs typeface="仿宋" panose="02010609060101010101" pitchFamily="49" charset="-122"/>
              </a:rPr>
              <a:t>参加图书馆的活动，</a:t>
            </a:r>
            <a:r>
              <a:rPr lang="zh-CN" altLang="en-US" sz="1600" b="1" u="sng">
                <a:solidFill>
                  <a:srgbClr val="0000FF"/>
                </a:solidFill>
                <a:latin typeface="仿宋" panose="02010609060101010101" pitchFamily="49" charset="-122"/>
                <a:ea typeface="仿宋" panose="02010609060101010101" pitchFamily="49" charset="-122"/>
                <a:cs typeface="仿宋" panose="02010609060101010101" pitchFamily="49" charset="-122"/>
              </a:rPr>
              <a:t>才能</a:t>
            </a:r>
            <a:r>
              <a:rPr lang="zh-CN" altLang="en-US" sz="1600" b="1" u="sng">
                <a:solidFill>
                  <a:srgbClr val="FF0000"/>
                </a:solidFill>
                <a:latin typeface="仿宋" panose="02010609060101010101" pitchFamily="49" charset="-122"/>
                <a:ea typeface="仿宋" panose="02010609060101010101" pitchFamily="49" charset="-122"/>
                <a:cs typeface="仿宋" panose="02010609060101010101" pitchFamily="49" charset="-122"/>
              </a:rPr>
              <a:t>真正实现个人素质的提高。</a:t>
            </a:r>
            <a:endParaRPr lang="zh-CN" altLang="en-US" sz="1600" b="1" u="sng">
              <a:solidFill>
                <a:srgbClr val="FF0000"/>
              </a:solidFill>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    其次，希望在买书上继续加大投入，</a:t>
            </a:r>
            <a:r>
              <a:rPr lang="zh-CN" altLang="en-US" sz="1600" b="1" u="sng">
                <a:solidFill>
                  <a:srgbClr val="FF0000"/>
                </a:solidFill>
                <a:latin typeface="仿宋" panose="02010609060101010101" pitchFamily="49" charset="-122"/>
                <a:ea typeface="仿宋" panose="02010609060101010101" pitchFamily="49" charset="-122"/>
                <a:cs typeface="仿宋" panose="02010609060101010101" pitchFamily="49" charset="-122"/>
              </a:rPr>
              <a:t>增大藏书量</a:t>
            </a:r>
            <a:r>
              <a:rPr lang="zh-CN" altLang="en-US" sz="1600" b="1" u="sng">
                <a:solidFill>
                  <a:srgbClr val="0000FF"/>
                </a:solidFill>
                <a:latin typeface="仿宋" panose="02010609060101010101" pitchFamily="49" charset="-122"/>
                <a:ea typeface="仿宋" panose="02010609060101010101" pitchFamily="49" charset="-122"/>
                <a:cs typeface="仿宋" panose="02010609060101010101" pitchFamily="49" charset="-122"/>
              </a:rPr>
              <a:t>就能</a:t>
            </a:r>
            <a:r>
              <a:rPr lang="zh-CN" altLang="en-US" sz="1600" b="1" u="sng">
                <a:solidFill>
                  <a:srgbClr val="FF0000"/>
                </a:solidFill>
                <a:latin typeface="仿宋" panose="02010609060101010101" pitchFamily="49" charset="-122"/>
                <a:ea typeface="仿宋" panose="02010609060101010101" pitchFamily="49" charset="-122"/>
                <a:cs typeface="仿宋" panose="02010609060101010101" pitchFamily="49" charset="-122"/>
              </a:rPr>
              <a:t>实现图书馆的内涵发展</a:t>
            </a:r>
            <a:r>
              <a:rPr lang="zh-CN" altLang="en-US" sz="1600" b="1">
                <a:latin typeface="仿宋" panose="02010609060101010101" pitchFamily="49" charset="-122"/>
                <a:ea typeface="仿宋" panose="02010609060101010101" pitchFamily="49" charset="-122"/>
                <a:cs typeface="仿宋" panose="02010609060101010101" pitchFamily="49" charset="-122"/>
              </a:rPr>
              <a:t>。</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谢谢！</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此致</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敬礼！</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                                        刘 星           </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                                                              2018年3月3日</a:t>
            </a:r>
            <a:endParaRPr lang="zh-CN" altLang="en-US" sz="1600" b="1">
              <a:latin typeface="仿宋" panose="02010609060101010101" pitchFamily="49" charset="-122"/>
              <a:ea typeface="仿宋" panose="02010609060101010101" pitchFamily="49" charset="-122"/>
              <a:cs typeface="仿宋" panose="02010609060101010101" pitchFamily="49" charset="-122"/>
            </a:endParaRPr>
          </a:p>
          <a:p>
            <a:endParaRPr lang="zh-CN" altLang="en-US" sz="1600" b="1">
              <a:latin typeface="仿宋" panose="02010609060101010101" pitchFamily="49" charset="-122"/>
              <a:ea typeface="仿宋" panose="02010609060101010101" pitchFamily="49" charset="-122"/>
              <a:cs typeface="仿宋" panose="02010609060101010101" pitchFamily="49" charset="-122"/>
            </a:endParaRPr>
          </a:p>
          <a:p>
            <a:r>
              <a:rPr lang="zh-CN" altLang="en-US" sz="1600" b="1">
                <a:latin typeface="仿宋" panose="02010609060101010101" pitchFamily="49" charset="-122"/>
                <a:ea typeface="仿宋" panose="02010609060101010101" pitchFamily="49" charset="-122"/>
                <a:cs typeface="仿宋" panose="02010609060101010101" pitchFamily="49" charset="-122"/>
              </a:rPr>
              <a:t>                   </a:t>
            </a:r>
            <a:r>
              <a:rPr lang="zh-CN" altLang="en-US" sz="2800" b="1">
                <a:solidFill>
                  <a:srgbClr val="FF0000"/>
                </a:solidFill>
                <a:latin typeface="仿宋" panose="02010609060101010101" pitchFamily="49" charset="-122"/>
                <a:ea typeface="仿宋" panose="02010609060101010101" pitchFamily="49" charset="-122"/>
                <a:cs typeface="仿宋" panose="02010609060101010101" pitchFamily="49" charset="-122"/>
              </a:rPr>
              <a:t> 得体、成语、逻辑</a:t>
            </a:r>
            <a:endParaRPr lang="zh-CN" altLang="en-US" sz="2800" b="1">
              <a:solidFill>
                <a:srgbClr val="FF0000"/>
              </a:solidFill>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80975" y="328930"/>
            <a:ext cx="8570595" cy="6216015"/>
          </a:xfrm>
          <a:prstGeom prst="rect">
            <a:avLst/>
          </a:prstGeom>
          <a:noFill/>
        </p:spPr>
        <p:txBody>
          <a:bodyPr wrap="square" rtlCol="0">
            <a:spAutoFit/>
          </a:bodyPr>
          <a:p>
            <a:r>
              <a:rPr lang="en-US" altLang="zh-CN"/>
              <a:t>2017</a:t>
            </a:r>
            <a:r>
              <a:rPr lang="zh-CN" altLang="en-US"/>
              <a:t>全国卷</a:t>
            </a:r>
            <a:r>
              <a:rPr lang="en-US" altLang="zh-CN"/>
              <a:t>1</a:t>
            </a:r>
            <a:endParaRPr lang="zh-CN" altLang="en-US"/>
          </a:p>
          <a:p>
            <a:r>
              <a:rPr lang="zh-CN" altLang="en-US" sz="2000" b="1">
                <a:latin typeface="仿宋" panose="02010609060101010101" pitchFamily="49" charset="-122"/>
                <a:ea typeface="仿宋" panose="02010609060101010101" pitchFamily="49" charset="-122"/>
                <a:cs typeface="仿宋" panose="02010609060101010101" pitchFamily="49" charset="-122"/>
              </a:rPr>
              <a:t>21．下面文段有</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三处推断</a:t>
            </a:r>
            <a:r>
              <a:rPr lang="zh-CN" altLang="en-US" sz="2000" b="1">
                <a:latin typeface="仿宋" panose="02010609060101010101" pitchFamily="49" charset="-122"/>
                <a:ea typeface="仿宋" panose="02010609060101010101" pitchFamily="49" charset="-122"/>
                <a:cs typeface="仿宋" panose="02010609060101010101" pitchFamily="49" charset="-122"/>
              </a:rPr>
              <a:t>存在问题，请参照①的方式。说明另外两处问题。（5分）</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    高考之后，我们将面临大学专业的选择问题，如果有机会，我们要选择工科方面的专业，因为只有学了工科才能激发强烈的好奇心，培养探索未知事物的兴趣，</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而有了浓厚的兴趣，必将取得好成绩</a:t>
            </a:r>
            <a:r>
              <a:rPr lang="zh-CN" altLang="en-US" sz="2000" b="1">
                <a:latin typeface="仿宋" panose="02010609060101010101" pitchFamily="49" charset="-122"/>
                <a:ea typeface="仿宋" panose="02010609060101010101" pitchFamily="49" charset="-122"/>
                <a:cs typeface="仿宋" panose="02010609060101010101" pitchFamily="49" charset="-122"/>
              </a:rPr>
              <a:t>，</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毕业后也就一定能很好地适应社会需要。</a:t>
            </a:r>
            <a:endPar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endParaRPr>
          </a:p>
          <a:p>
            <a:endPar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①不是只有学了工科才能激发好奇心。</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②                           。</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③                           。</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【答案】</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②不是有了浓厚的兴趣就一定会取得好成绩。</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③不是有了兴趣和好成绩毕业后就一定能很好地适应社会需要。</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a:p>
            <a:endParaRPr lang="zh-CN" altLang="en-US" sz="2000" b="1">
              <a:latin typeface="仿宋" panose="02010609060101010101" pitchFamily="49" charset="-122"/>
              <a:ea typeface="仿宋" panose="02010609060101010101" pitchFamily="49" charset="-122"/>
              <a:cs typeface="仿宋" panose="02010609060101010101" pitchFamily="49" charset="-122"/>
            </a:endParaRPr>
          </a:p>
          <a:p>
            <a:r>
              <a:rPr lang="zh-CN" altLang="en-US" sz="2000" b="1">
                <a:latin typeface="仿宋" panose="02010609060101010101" pitchFamily="49" charset="-122"/>
                <a:ea typeface="仿宋" panose="02010609060101010101" pitchFamily="49" charset="-122"/>
                <a:cs typeface="仿宋" panose="02010609060101010101" pitchFamily="49" charset="-122"/>
              </a:rPr>
              <a:t>                  </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 绝对化表述</a:t>
            </a:r>
            <a:endPar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652780" y="963930"/>
            <a:ext cx="7151370" cy="409194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962660" y="1109980"/>
            <a:ext cx="6833235" cy="355219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45440" y="438785"/>
            <a:ext cx="8412480" cy="4799965"/>
          </a:xfrm>
          <a:prstGeom prst="rect">
            <a:avLst/>
          </a:prstGeom>
          <a:noFill/>
        </p:spPr>
        <p:txBody>
          <a:bodyPr wrap="square" rtlCol="0">
            <a:spAutoFit/>
          </a:bodyPr>
          <a:p>
            <a:r>
              <a:rPr lang="zh-CN" altLang="en-US" b="1">
                <a:solidFill>
                  <a:srgbClr val="0000FF"/>
                </a:solidFill>
                <a:latin typeface="微软雅黑" panose="020B0503020204020204" charset="-122"/>
                <a:ea typeface="微软雅黑" panose="020B0503020204020204" charset="-122"/>
                <a:cs typeface="微软雅黑" panose="020B0503020204020204" charset="-122"/>
              </a:rPr>
              <a:t>客观题、主观练</a:t>
            </a:r>
            <a:r>
              <a:rPr lang="zh-CN" altLang="en-US" b="1">
                <a:latin typeface="微软雅黑" panose="020B0503020204020204" charset="-122"/>
                <a:ea typeface="微软雅黑" panose="020B0503020204020204" charset="-122"/>
                <a:cs typeface="微软雅黑" panose="020B0503020204020204" charset="-122"/>
              </a:rPr>
              <a:t>（</a:t>
            </a:r>
            <a:r>
              <a:rPr lang="en-US" altLang="zh-CN" b="1">
                <a:latin typeface="微软雅黑" panose="020B0503020204020204" charset="-122"/>
                <a:ea typeface="微软雅黑" panose="020B0503020204020204" charset="-122"/>
                <a:cs typeface="微软雅黑" panose="020B0503020204020204" charset="-122"/>
              </a:rPr>
              <a:t>2018</a:t>
            </a:r>
            <a:r>
              <a:rPr lang="zh-CN" altLang="en-US" b="1">
                <a:latin typeface="微软雅黑" panose="020B0503020204020204" charset="-122"/>
                <a:ea typeface="微软雅黑" panose="020B0503020204020204" charset="-122"/>
                <a:cs typeface="微软雅黑" panose="020B0503020204020204" charset="-122"/>
              </a:rPr>
              <a:t>全国</a:t>
            </a:r>
            <a:r>
              <a:rPr lang="en-US" altLang="zh-CN" b="1">
                <a:latin typeface="微软雅黑" panose="020B0503020204020204" charset="-122"/>
                <a:ea typeface="微软雅黑" panose="020B0503020204020204" charset="-122"/>
                <a:cs typeface="微软雅黑" panose="020B0503020204020204" charset="-122"/>
              </a:rPr>
              <a:t>2</a:t>
            </a:r>
            <a:r>
              <a:rPr lang="zh-CN" altLang="en-US" b="1">
                <a:latin typeface="微软雅黑" panose="020B0503020204020204" charset="-122"/>
                <a:ea typeface="微软雅黑" panose="020B0503020204020204" charset="-122"/>
                <a:cs typeface="微软雅黑" panose="020B0503020204020204" charset="-122"/>
              </a:rPr>
              <a:t>）</a:t>
            </a:r>
            <a:endParaRPr lang="zh-CN" altLang="en-US" b="1">
              <a:latin typeface="微软雅黑" panose="020B0503020204020204" charset="-122"/>
              <a:ea typeface="微软雅黑" panose="020B0503020204020204" charset="-122"/>
              <a:cs typeface="微软雅黑" panose="020B0503020204020204" charset="-122"/>
            </a:endParaRPr>
          </a:p>
          <a:p>
            <a:r>
              <a:rPr lang="zh-CN" altLang="en-US" b="1">
                <a:solidFill>
                  <a:srgbClr val="FF0000"/>
                </a:solidFill>
                <a:latin typeface="仿宋" panose="02010609060101010101" pitchFamily="49" charset="-122"/>
                <a:ea typeface="仿宋" panose="02010609060101010101" pitchFamily="49" charset="-122"/>
              </a:rPr>
              <a:t>    </a:t>
            </a:r>
            <a:r>
              <a:rPr lang="zh-CN" altLang="en-US" sz="2400" b="1">
                <a:solidFill>
                  <a:srgbClr val="FF0000"/>
                </a:solidFill>
                <a:latin typeface="仿宋" panose="02010609060101010101" pitchFamily="49" charset="-122"/>
                <a:ea typeface="仿宋" panose="02010609060101010101" pitchFamily="49" charset="-122"/>
              </a:rPr>
              <a:t>当然，戏曲的创新必须以传承为基础，是传承中的创新，</a:t>
            </a:r>
            <a:r>
              <a:rPr lang="zh-CN" altLang="en-US" sz="2400" b="1" u="sng">
                <a:solidFill>
                  <a:srgbClr val="FF0000"/>
                </a:solidFill>
                <a:latin typeface="仿宋" panose="02010609060101010101" pitchFamily="49" charset="-122"/>
                <a:ea typeface="仿宋" panose="02010609060101010101" pitchFamily="49" charset="-122"/>
              </a:rPr>
              <a:t>而不是眼花缭乱甚至任性妄为的创、オ能探索出一条能够被大多数观众接受的创新之路来</a:t>
            </a:r>
            <a:r>
              <a:rPr lang="zh-CN" altLang="en-US" sz="2400" b="1">
                <a:solidFill>
                  <a:srgbClr val="FF0000"/>
                </a:solidFill>
                <a:latin typeface="仿宋" panose="02010609060101010101" pitchFamily="49" charset="-122"/>
                <a:ea typeface="仿宋" panose="02010609060101010101" pitchFamily="49" charset="-122"/>
              </a:rPr>
              <a:t>。</a:t>
            </a:r>
            <a:endParaRPr lang="zh-CN" altLang="en-US" sz="2400" b="1">
              <a:solidFill>
                <a:srgbClr val="FF0000"/>
              </a:solidFill>
              <a:latin typeface="仿宋" panose="02010609060101010101" pitchFamily="49" charset="-122"/>
              <a:ea typeface="仿宋" panose="02010609060101010101" pitchFamily="49" charset="-122"/>
            </a:endParaRPr>
          </a:p>
          <a:p>
            <a:endParaRPr lang="zh-CN" altLang="en-US" b="1">
              <a:solidFill>
                <a:srgbClr val="FF0000"/>
              </a:solidFill>
              <a:latin typeface="仿宋" panose="02010609060101010101" pitchFamily="49" charset="-122"/>
              <a:ea typeface="仿宋" panose="02010609060101010101" pitchFamily="49" charset="-122"/>
            </a:endParaRPr>
          </a:p>
          <a:p>
            <a:r>
              <a:rPr lang="zh-CN" altLang="en-US" b="1">
                <a:solidFill>
                  <a:schemeClr val="tx1"/>
                </a:solidFill>
                <a:latin typeface="仿宋" panose="02010609060101010101" pitchFamily="49" charset="-122"/>
                <a:ea typeface="仿宋" panose="02010609060101010101" pitchFamily="49" charset="-122"/>
              </a:rPr>
              <a:t>A.而不是眼花乱其至任性妄为的创新，这样才能探索出一条能够被大多数观众接受的创新之路来。</a:t>
            </a:r>
            <a:endParaRPr lang="zh-CN" altLang="en-US" b="1">
              <a:solidFill>
                <a:schemeClr val="tx1"/>
              </a:solidFill>
              <a:latin typeface="仿宋" panose="02010609060101010101" pitchFamily="49" charset="-122"/>
              <a:ea typeface="仿宋" panose="02010609060101010101" pitchFamily="49" charset="-122"/>
            </a:endParaRPr>
          </a:p>
          <a:p>
            <a:endParaRPr lang="zh-CN" altLang="en-US" b="1">
              <a:solidFill>
                <a:schemeClr val="tx1"/>
              </a:solidFill>
              <a:latin typeface="仿宋" panose="02010609060101010101" pitchFamily="49" charset="-122"/>
              <a:ea typeface="仿宋" panose="02010609060101010101" pitchFamily="49" charset="-122"/>
            </a:endParaRPr>
          </a:p>
          <a:p>
            <a:r>
              <a:rPr lang="zh-CN" altLang="en-US" b="1">
                <a:solidFill>
                  <a:schemeClr val="tx1"/>
                </a:solidFill>
                <a:latin typeface="仿宋" panose="02010609060101010101" pitchFamily="49" charset="-122"/>
                <a:ea typeface="仿宋" panose="02010609060101010101" pitchFamily="49" charset="-122"/>
              </a:rPr>
              <a:t>B．而不是</a:t>
            </a:r>
            <a:r>
              <a:rPr lang="zh-CN" altLang="en-US" b="1" u="sng">
                <a:solidFill>
                  <a:srgbClr val="0000FF"/>
                </a:solidFill>
                <a:latin typeface="仿宋" panose="02010609060101010101" pitchFamily="49" charset="-122"/>
                <a:ea typeface="仿宋" panose="02010609060101010101" pitchFamily="49" charset="-122"/>
              </a:rPr>
              <a:t>令人</a:t>
            </a:r>
            <a:r>
              <a:rPr lang="zh-CN" altLang="en-US" b="1">
                <a:solidFill>
                  <a:schemeClr val="tx1"/>
                </a:solidFill>
                <a:latin typeface="仿宋" panose="02010609060101010101" pitchFamily="49" charset="-122"/>
                <a:ea typeface="仿宋" panose="02010609060101010101" pitchFamily="49" charset="-122"/>
              </a:rPr>
              <a:t>眼花缭乱甚至任性妄为的创新，这样才能</a:t>
            </a:r>
            <a:r>
              <a:rPr lang="zh-CN" altLang="en-US" b="1">
                <a:solidFill>
                  <a:srgbClr val="FF0000"/>
                </a:solidFill>
                <a:latin typeface="仿宋" panose="02010609060101010101" pitchFamily="49" charset="-122"/>
                <a:ea typeface="仿宋" panose="02010609060101010101" pitchFamily="49" charset="-122"/>
              </a:rPr>
              <a:t>探索</a:t>
            </a:r>
            <a:r>
              <a:rPr lang="zh-CN" altLang="en-US" b="1">
                <a:solidFill>
                  <a:schemeClr val="tx1"/>
                </a:solidFill>
                <a:latin typeface="仿宋" panose="02010609060101010101" pitchFamily="49" charset="-122"/>
                <a:ea typeface="仿宋" panose="02010609060101010101" pitchFamily="49" charset="-122"/>
              </a:rPr>
              <a:t>出一条能够被大多数观众接受的创新之路来。</a:t>
            </a:r>
            <a:endParaRPr lang="zh-CN" altLang="en-US" b="1">
              <a:solidFill>
                <a:schemeClr val="tx1"/>
              </a:solidFill>
              <a:latin typeface="仿宋" panose="02010609060101010101" pitchFamily="49" charset="-122"/>
              <a:ea typeface="仿宋" panose="02010609060101010101" pitchFamily="49" charset="-122"/>
            </a:endParaRPr>
          </a:p>
          <a:p>
            <a:endParaRPr lang="zh-CN" altLang="en-US" b="1">
              <a:solidFill>
                <a:schemeClr val="tx1"/>
              </a:solidFill>
              <a:latin typeface="仿宋" panose="02010609060101010101" pitchFamily="49" charset="-122"/>
              <a:ea typeface="仿宋" panose="02010609060101010101" pitchFamily="49" charset="-122"/>
            </a:endParaRPr>
          </a:p>
          <a:p>
            <a:r>
              <a:rPr lang="zh-CN" altLang="en-US" b="1">
                <a:solidFill>
                  <a:schemeClr val="tx1"/>
                </a:solidFill>
                <a:latin typeface="仿宋" panose="02010609060101010101" pitchFamily="49" charset="-122"/>
                <a:ea typeface="仿宋" panose="02010609060101010101" pitchFamily="49" charset="-122"/>
              </a:rPr>
              <a:t>C．而不是</a:t>
            </a:r>
            <a:r>
              <a:rPr lang="zh-CN" altLang="en-US" b="1" u="sng">
                <a:solidFill>
                  <a:srgbClr val="0000FF"/>
                </a:solidFill>
                <a:latin typeface="仿宋" panose="02010609060101010101" pitchFamily="49" charset="-122"/>
                <a:ea typeface="仿宋" panose="02010609060101010101" pitchFamily="49" charset="-122"/>
              </a:rPr>
              <a:t>令人</a:t>
            </a:r>
            <a:r>
              <a:rPr lang="zh-CN" altLang="en-US" b="1">
                <a:solidFill>
                  <a:schemeClr val="tx1"/>
                </a:solidFill>
                <a:latin typeface="仿宋" panose="02010609060101010101" pitchFamily="49" charset="-122"/>
                <a:ea typeface="仿宋" panose="02010609060101010101" pitchFamily="49" charset="-122"/>
              </a:rPr>
              <a:t>眼花缭乱甚至任性妄为的创新，才能</a:t>
            </a:r>
            <a:r>
              <a:rPr lang="zh-CN" altLang="en-US" b="1">
                <a:solidFill>
                  <a:srgbClr val="FF0000"/>
                </a:solidFill>
                <a:latin typeface="仿宋" panose="02010609060101010101" pitchFamily="49" charset="-122"/>
                <a:ea typeface="仿宋" panose="02010609060101010101" pitchFamily="49" charset="-122"/>
              </a:rPr>
              <a:t>探索</a:t>
            </a:r>
            <a:r>
              <a:rPr lang="zh-CN" altLang="en-US" b="1">
                <a:solidFill>
                  <a:schemeClr val="tx1"/>
                </a:solidFill>
                <a:latin typeface="仿宋" panose="02010609060101010101" pitchFamily="49" charset="-122"/>
                <a:ea typeface="仿宋" panose="02010609060101010101" pitchFamily="49" charset="-122"/>
              </a:rPr>
              <a:t>出一条能够被大多数观众接受的创新之路来。</a:t>
            </a:r>
            <a:endParaRPr lang="zh-CN" altLang="en-US" b="1">
              <a:solidFill>
                <a:schemeClr val="tx1"/>
              </a:solidFill>
              <a:latin typeface="仿宋" panose="02010609060101010101" pitchFamily="49" charset="-122"/>
              <a:ea typeface="仿宋" panose="02010609060101010101" pitchFamily="49" charset="-122"/>
            </a:endParaRPr>
          </a:p>
          <a:p>
            <a:endParaRPr lang="zh-CN" altLang="en-US" b="1">
              <a:solidFill>
                <a:schemeClr val="tx1"/>
              </a:solidFill>
              <a:latin typeface="仿宋" panose="02010609060101010101" pitchFamily="49" charset="-122"/>
              <a:ea typeface="仿宋" panose="02010609060101010101" pitchFamily="49" charset="-122"/>
            </a:endParaRPr>
          </a:p>
          <a:p>
            <a:r>
              <a:rPr lang="zh-CN" altLang="en-US" b="1">
                <a:solidFill>
                  <a:schemeClr val="tx1"/>
                </a:solidFill>
                <a:latin typeface="仿宋" panose="02010609060101010101" pitchFamily="49" charset="-122"/>
                <a:ea typeface="仿宋" panose="02010609060101010101" pitchFamily="49" charset="-122"/>
              </a:rPr>
              <a:t>D．而不是眼花缭乱甚至任性妄为的创新，这样我们才能探索出一条能够被大多数观众接受的创新之路来。</a:t>
            </a:r>
            <a:endParaRPr lang="zh-CN" altLang="en-US" b="1">
              <a:solidFill>
                <a:schemeClr val="tx1"/>
              </a:solidFill>
              <a:latin typeface="仿宋" panose="02010609060101010101" pitchFamily="49" charset="-122"/>
              <a:ea typeface="仿宋" panose="02010609060101010101" pitchFamily="49" charset="-122"/>
            </a:endParaRPr>
          </a:p>
        </p:txBody>
      </p:sp>
      <p:pic>
        <p:nvPicPr>
          <p:cNvPr id="5" name="图片 4"/>
          <p:cNvPicPr>
            <a:picLocks noChangeAspect="1"/>
          </p:cNvPicPr>
          <p:nvPr/>
        </p:nvPicPr>
        <p:blipFill>
          <a:blip r:embed="rId1"/>
          <a:stretch>
            <a:fillRect/>
          </a:stretch>
        </p:blipFill>
        <p:spPr>
          <a:xfrm>
            <a:off x="2137410" y="5568315"/>
            <a:ext cx="4773930" cy="585470"/>
          </a:xfrm>
          <a:prstGeom prst="rect">
            <a:avLst/>
          </a:prstGeom>
        </p:spPr>
      </p:pic>
      <p:sp>
        <p:nvSpPr>
          <p:cNvPr id="6" name="文本框 5"/>
          <p:cNvSpPr txBox="1"/>
          <p:nvPr/>
        </p:nvSpPr>
        <p:spPr>
          <a:xfrm>
            <a:off x="1774190" y="6321425"/>
            <a:ext cx="5245735" cy="398780"/>
          </a:xfrm>
          <a:prstGeom prst="rect">
            <a:avLst/>
          </a:prstGeom>
          <a:noFill/>
        </p:spPr>
        <p:txBody>
          <a:bodyPr wrap="square" rtlCol="0">
            <a:spAutoFit/>
          </a:bodyPr>
          <a:p>
            <a:r>
              <a:rPr lang="en-US" altLang="zh-CN" sz="2000" b="1">
                <a:solidFill>
                  <a:srgbClr val="FF0000"/>
                </a:solidFill>
              </a:rPr>
              <a:t>                            </a:t>
            </a:r>
            <a:r>
              <a:rPr lang="zh-CN" altLang="en-US" sz="2000" b="1">
                <a:solidFill>
                  <a:srgbClr val="FF0000"/>
                </a:solidFill>
              </a:rPr>
              <a:t>找动词、定主宾</a:t>
            </a:r>
            <a:endParaRPr lang="zh-CN" altLang="en-US" sz="2000" b="1">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64465" y="219075"/>
            <a:ext cx="8814435" cy="6369685"/>
          </a:xfrm>
          <a:prstGeom prst="rect">
            <a:avLst/>
          </a:prstGeom>
          <a:noFill/>
        </p:spPr>
        <p:txBody>
          <a:bodyPr wrap="square" rtlCol="0">
            <a:spAutoFit/>
          </a:bodyPr>
          <a:p>
            <a:r>
              <a:rPr lang="zh-CN" altLang="en-US" sz="3200" b="1">
                <a:solidFill>
                  <a:srgbClr val="FF0000"/>
                </a:solidFill>
                <a:latin typeface="仿宋" panose="02010609060101010101" pitchFamily="49" charset="-122"/>
                <a:ea typeface="仿宋" panose="02010609060101010101" pitchFamily="49" charset="-122"/>
                <a:cs typeface="仿宋" panose="02010609060101010101" pitchFamily="49" charset="-122"/>
              </a:rPr>
              <a:t>不明套路的文本解析</a:t>
            </a:r>
            <a:r>
              <a:rPr lang="en-US" altLang="zh-CN" sz="3200" b="1">
                <a:solidFill>
                  <a:srgbClr val="FF0000"/>
                </a:solidFill>
                <a:latin typeface="仿宋" panose="02010609060101010101" pitchFamily="49" charset="-122"/>
                <a:ea typeface="仿宋" panose="02010609060101010101" pitchFamily="49" charset="-122"/>
                <a:cs typeface="仿宋" panose="02010609060101010101" pitchFamily="49" charset="-122"/>
              </a:rPr>
              <a:t>2018——1</a:t>
            </a:r>
            <a:endParaRPr lang="en-US" altLang="zh-CN" sz="3200"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endParaRPr lang="en-US" altLang="zh-CN" sz="3200"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r>
              <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rPr>
              <a:t>12.下列对原文有关内容的</a:t>
            </a:r>
            <a:r>
              <a:rPr lang="en-US" altLang="zh-CN" sz="2400" b="1">
                <a:solidFill>
                  <a:srgbClr val="0000FF"/>
                </a:solidFill>
                <a:latin typeface="仿宋" panose="02010609060101010101" pitchFamily="49" charset="-122"/>
                <a:ea typeface="仿宋" panose="02010609060101010101" pitchFamily="49" charset="-122"/>
                <a:cs typeface="仿宋" panose="02010609060101010101" pitchFamily="49" charset="-122"/>
              </a:rPr>
              <a:t>概括和分析</a:t>
            </a:r>
            <a:r>
              <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rPr>
              <a:t>，不正确的一项是（3分）</a:t>
            </a:r>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a:p>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a:p>
            <a:r>
              <a:rPr lang="en-US" altLang="zh-CN" sz="2000" b="1">
                <a:solidFill>
                  <a:srgbClr val="FF0000"/>
                </a:solidFill>
                <a:latin typeface="仿宋" panose="02010609060101010101" pitchFamily="49" charset="-122"/>
                <a:ea typeface="仿宋" panose="02010609060101010101" pitchFamily="49" charset="-122"/>
                <a:cs typeface="仿宋" panose="02010609060101010101" pitchFamily="49" charset="-122"/>
              </a:rPr>
              <a:t>A. 鲁芝自小受苦，仕途少有挫折</a:t>
            </a:r>
            <a:r>
              <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rPr>
              <a:t>。他家本为豪族，但幼年失去父亲后，即流离失所；入仕后受到郭淮器重，后又随从曹真出督关右，官职也不断得到升迁。</a:t>
            </a:r>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a:p>
            <a:r>
              <a:rPr lang="en-US" altLang="zh-CN" sz="2000" b="1">
                <a:solidFill>
                  <a:srgbClr val="FF0000"/>
                </a:solidFill>
                <a:latin typeface="仿宋" panose="02010609060101010101" pitchFamily="49" charset="-122"/>
                <a:ea typeface="仿宋" panose="02010609060101010101" pitchFamily="49" charset="-122"/>
                <a:cs typeface="仿宋" panose="02010609060101010101" pitchFamily="49" charset="-122"/>
              </a:rPr>
              <a:t>B. 鲁芝倾心革新，治政卓有成效。</a:t>
            </a:r>
            <a:r>
              <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rPr>
              <a:t>任天水太守时，蜀地饱受侵扰，人口减少，他全力守卫，修建城市，恢复旧境；离任时，天水各族百姓均请求让他留任。</a:t>
            </a:r>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a:p>
            <a:r>
              <a:rPr lang="en-US" altLang="zh-CN" sz="2000" b="1">
                <a:solidFill>
                  <a:srgbClr val="FF0000"/>
                </a:solidFill>
                <a:latin typeface="仿宋" panose="02010609060101010101" pitchFamily="49" charset="-122"/>
                <a:ea typeface="仿宋" panose="02010609060101010101" pitchFamily="49" charset="-122"/>
                <a:cs typeface="仿宋" panose="02010609060101010101" pitchFamily="49" charset="-122"/>
              </a:rPr>
              <a:t>C. 鲁芝审时度势，进言劝谏曹爽。</a:t>
            </a:r>
            <a:r>
              <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rPr>
              <a:t>曹爽辅政时，他在曹手下任司马，曹受到讨伐，他率部下驰援，并提出应对策略，劝曹挟天子以号令四方，然而未被采纳。</a:t>
            </a:r>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a:p>
            <a:r>
              <a:rPr lang="en-US" altLang="zh-CN" sz="2000" b="1">
                <a:solidFill>
                  <a:srgbClr val="FF0000"/>
                </a:solidFill>
                <a:latin typeface="仿宋" panose="02010609060101010101" pitchFamily="49" charset="-122"/>
                <a:ea typeface="仿宋" panose="02010609060101010101" pitchFamily="49" charset="-122"/>
                <a:cs typeface="仿宋" panose="02010609060101010101" pitchFamily="49" charset="-122"/>
              </a:rPr>
              <a:t>D. 鲁芝洁身自好，深受羊祜推重。</a:t>
            </a:r>
            <a:r>
              <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rPr>
              <a:t>羊祜任车骑将军时辞让说，鲁芝为人清心寡欲，与人和睦又不苟同，任职到老，以礼始终，自己愿意将车骑将军礼让鲁芝。</a:t>
            </a:r>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a:p>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a:p>
            <a:r>
              <a:rPr lang="zh-CN" altLang="en-US" sz="2000" b="1">
                <a:solidFill>
                  <a:schemeClr val="tx1"/>
                </a:solidFill>
                <a:latin typeface="仿宋" panose="02010609060101010101" pitchFamily="49" charset="-122"/>
                <a:ea typeface="仿宋" panose="02010609060101010101" pitchFamily="49" charset="-122"/>
                <a:cs typeface="仿宋" panose="02010609060101010101" pitchFamily="49" charset="-122"/>
              </a:rPr>
              <a:t>解析：本题考查对文言文内容的理解与梳理能力。</a:t>
            </a:r>
            <a:r>
              <a:rPr lang="en-US" altLang="zh-CN" sz="2000" b="1">
                <a:solidFill>
                  <a:srgbClr val="FF0000"/>
                </a:solidFill>
                <a:latin typeface="仿宋" panose="02010609060101010101" pitchFamily="49" charset="-122"/>
                <a:ea typeface="仿宋" panose="02010609060101010101" pitchFamily="49" charset="-122"/>
                <a:cs typeface="仿宋" panose="02010609060101010101" pitchFamily="49" charset="-122"/>
                <a:sym typeface="+mn-ea"/>
              </a:rPr>
              <a:t>倾心革新</a:t>
            </a:r>
            <a:r>
              <a:rPr lang="zh-CN" altLang="en-US" sz="2000" b="1">
                <a:solidFill>
                  <a:schemeClr val="tx1"/>
                </a:solidFill>
                <a:latin typeface="仿宋" panose="02010609060101010101" pitchFamily="49" charset="-122"/>
                <a:ea typeface="仿宋" panose="02010609060101010101" pitchFamily="49" charset="-122"/>
                <a:cs typeface="仿宋" panose="02010609060101010101" pitchFamily="49" charset="-122"/>
                <a:sym typeface="+mn-ea"/>
              </a:rPr>
              <a:t>错，原文为</a:t>
            </a:r>
            <a:r>
              <a:rPr lang="en-US" altLang="zh-CN" sz="2000" b="1">
                <a:solidFill>
                  <a:srgbClr val="FF0000"/>
                </a:solidFill>
                <a:latin typeface="仿宋" panose="02010609060101010101" pitchFamily="49" charset="-122"/>
                <a:ea typeface="仿宋" panose="02010609060101010101" pitchFamily="49" charset="-122"/>
                <a:cs typeface="仿宋" panose="02010609060101010101" pitchFamily="49" charset="-122"/>
                <a:sym typeface="+mn-ea"/>
              </a:rPr>
              <a:t>“</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sym typeface="+mn-ea"/>
              </a:rPr>
              <a:t>倾心镇卫</a:t>
            </a:r>
            <a:r>
              <a:rPr lang="en-US" altLang="zh-CN" sz="2000" b="1">
                <a:solidFill>
                  <a:srgbClr val="FF0000"/>
                </a:solidFill>
                <a:latin typeface="仿宋" panose="02010609060101010101" pitchFamily="49" charset="-122"/>
                <a:ea typeface="仿宋" panose="02010609060101010101" pitchFamily="49" charset="-122"/>
                <a:cs typeface="仿宋" panose="02010609060101010101" pitchFamily="49" charset="-122"/>
                <a:sym typeface="+mn-ea"/>
              </a:rPr>
              <a:t>”</a:t>
            </a:r>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a:p>
            <a:endParaRPr lang="en-US" altLang="zh-CN" sz="200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2065" y="6985"/>
            <a:ext cx="6254750" cy="3104515"/>
          </a:xfrm>
          <a:prstGeom prst="rect">
            <a:avLst/>
          </a:prstGeom>
        </p:spPr>
      </p:pic>
      <p:pic>
        <p:nvPicPr>
          <p:cNvPr id="5" name="图片 4"/>
          <p:cNvPicPr>
            <a:picLocks noChangeAspect="1"/>
          </p:cNvPicPr>
          <p:nvPr/>
        </p:nvPicPr>
        <p:blipFill>
          <a:blip r:embed="rId2"/>
          <a:stretch>
            <a:fillRect/>
          </a:stretch>
        </p:blipFill>
        <p:spPr>
          <a:xfrm>
            <a:off x="2812415" y="3388360"/>
            <a:ext cx="6090285" cy="314452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5240" y="55245"/>
            <a:ext cx="8855710" cy="5631180"/>
          </a:xfrm>
          <a:prstGeom prst="rect">
            <a:avLst/>
          </a:prstGeom>
          <a:noFill/>
        </p:spPr>
        <p:txBody>
          <a:bodyPr wrap="square" rtlCol="0">
            <a:spAutoFit/>
          </a:bodyPr>
          <a:p>
            <a:r>
              <a:rPr lang="zh-CN" altLang="en-US" b="1">
                <a:latin typeface="仿宋" panose="02010609060101010101" pitchFamily="49" charset="-122"/>
                <a:ea typeface="仿宋" panose="02010609060101010101" pitchFamily="49" charset="-122"/>
                <a:cs typeface="仿宋" panose="02010609060101010101" pitchFamily="49" charset="-122"/>
              </a:rPr>
              <a:t>（三）</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名篇名句默写（本题共1小题，6分）</a:t>
            </a:r>
            <a:r>
              <a:rPr lang="en-US" altLang="zh-CN" b="1">
                <a:solidFill>
                  <a:srgbClr val="0000FF"/>
                </a:solidFill>
                <a:latin typeface="仿宋" panose="02010609060101010101" pitchFamily="49" charset="-122"/>
                <a:ea typeface="仿宋" panose="02010609060101010101" pitchFamily="49" charset="-122"/>
                <a:cs typeface="仿宋" panose="02010609060101010101" pitchFamily="49" charset="-122"/>
              </a:rPr>
              <a:t>2018</a:t>
            </a:r>
            <a:r>
              <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rPr>
              <a:t>全国卷</a:t>
            </a:r>
            <a:r>
              <a:rPr lang="en-US" altLang="zh-CN" b="1">
                <a:solidFill>
                  <a:srgbClr val="0000FF"/>
                </a:solidFill>
                <a:latin typeface="仿宋" panose="02010609060101010101" pitchFamily="49" charset="-122"/>
                <a:ea typeface="仿宋" panose="02010609060101010101" pitchFamily="49" charset="-122"/>
                <a:cs typeface="仿宋" panose="02010609060101010101" pitchFamily="49" charset="-122"/>
              </a:rPr>
              <a:t>1</a:t>
            </a:r>
            <a:endParaRPr lang="en-US" altLang="zh-CN" b="1">
              <a:solidFill>
                <a:srgbClr val="0000FF"/>
              </a:solidFill>
              <a:latin typeface="仿宋" panose="02010609060101010101" pitchFamily="49" charset="-122"/>
              <a:ea typeface="仿宋" panose="02010609060101010101" pitchFamily="49" charset="-122"/>
              <a:cs typeface="仿宋" panose="02010609060101010101" pitchFamily="49" charset="-122"/>
            </a:endParaRPr>
          </a:p>
          <a:p>
            <a:endParaRPr lang="en-US" altLang="zh-CN" b="1">
              <a:solidFill>
                <a:srgbClr val="0000FF"/>
              </a:solidFill>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16，补写出下列句子中的空缺部分。（6分）</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（1）《论语•为政》中“                 ，              ”两句指出，成为教师的条件是温习学过的知识进而又能从中获得新的理解与体会。</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（2）韩愈的《师说》是写给少年李蟠的。文末所说的“             ”，点出李蟠的文章爱好，而“             ”，则说明了李蟠的儒学素养。</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（3）苏轼《念奴娇（大江东去）》中“              ”一句，写的是周瑜的儒将装束，“                ”一句，表明了周瑜的赫赫战功。</a:t>
            </a:r>
            <a:endParaRPr lang="zh-CN" altLang="en-US" b="1">
              <a:latin typeface="仿宋" panose="02010609060101010101" pitchFamily="49" charset="-122"/>
              <a:ea typeface="仿宋" panose="02010609060101010101" pitchFamily="49" charset="-122"/>
              <a:cs typeface="仿宋" panose="02010609060101010101" pitchFamily="49" charset="-122"/>
            </a:endParaRPr>
          </a:p>
          <a:p>
            <a:endParaRPr lang="zh-CN" altLang="en-US" b="1">
              <a:latin typeface="仿宋" panose="02010609060101010101" pitchFamily="49" charset="-122"/>
              <a:ea typeface="仿宋" panose="02010609060101010101" pitchFamily="49" charset="-122"/>
              <a:cs typeface="仿宋" panose="02010609060101010101" pitchFamily="49" charset="-122"/>
            </a:endParaRPr>
          </a:p>
          <a:p>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15．补写出下列名篇名句中的空缺部分。（6分）</a:t>
            </a:r>
            <a:r>
              <a:rPr lang="en-US" altLang="zh-CN" b="1">
                <a:solidFill>
                  <a:srgbClr val="0000FF"/>
                </a:solidFill>
                <a:latin typeface="仿宋" panose="02010609060101010101" pitchFamily="49" charset="-122"/>
                <a:ea typeface="仿宋" panose="02010609060101010101" pitchFamily="49" charset="-122"/>
                <a:cs typeface="仿宋" panose="02010609060101010101" pitchFamily="49" charset="-122"/>
              </a:rPr>
              <a:t>2018</a:t>
            </a:r>
            <a:r>
              <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rPr>
              <a:t>天津卷</a:t>
            </a:r>
            <a:endPar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endParaRPr>
          </a:p>
          <a:p>
            <a:endParaRPr lang="zh-CN" altLang="en-US" b="1">
              <a:solidFill>
                <a:srgbClr val="0000FF"/>
              </a:solidFill>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    漫步经典，我们可以感受古人的襟抱与情怀：《荆轲刺秦王》“              ，壮士一去兮不复还”，那是荆轲赴汤蹈火的毅然决然：《短歌行》“              ，天下归心”，那是曹操延揽人才、渴望一统的豪情壮志：《梦游天姥吟留别》“              ，              ”，道出李白蔑视权贵的做岸不屈：《赤壁赋》“              ，与山间之明月，耳得之而为声，目遇之而成色”，写出东坡经历人生低谷后的旷达、洒脱；《水龙吟?登建康赏心亭》“              ，尽西风，季鹰归未”，抒写了辛弃疾耻于弃官归隐、立志光复故土的爱国之情。</a:t>
            </a:r>
            <a:endParaRPr lang="zh-CN" altLang="en-US" b="1">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276860" y="452755"/>
            <a:ext cx="8471535" cy="3999865"/>
          </a:xfrm>
          <a:prstGeom prst="rect">
            <a:avLst/>
          </a:prstGeom>
          <a:noFill/>
        </p:spPr>
        <p:txBody>
          <a:bodyPr wrap="square" rtlCol="0">
            <a:spAutoFit/>
          </a:bodyPr>
          <a:p>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17、在横线出填写作品原句。(共8分) 　</a:t>
            </a:r>
            <a:r>
              <a:rPr lang="en-US" altLang="zh-CN" sz="2000" b="1">
                <a:solidFill>
                  <a:srgbClr val="0000FF"/>
                </a:solidFill>
                <a:latin typeface="仿宋" panose="02010609060101010101" pitchFamily="49" charset="-122"/>
                <a:ea typeface="仿宋" panose="02010609060101010101" pitchFamily="49" charset="-122"/>
                <a:cs typeface="仿宋" panose="02010609060101010101" pitchFamily="49" charset="-122"/>
              </a:rPr>
              <a:t>2018</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北京卷</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　</a:t>
            </a:r>
            <a:endPar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（1）陶渊明是很多古代诗人的偶像。《归园田居》(其一)写出了很多人的心声：“户庭无尘杂，虚室有余闲。_________，__________。 　　</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（2）“表”是一种应用文体，不容易写出真情实感。李密《陈情表》却写得极为感人：“臣无祖母_______， ________ ;祖母无臣________，_________。” 　　</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（3）古人送别，常在渡口码头。比如白居易《琵琶行》：“主人下马客在船，举酒欲饮无管弦________，__________。 　</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　</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（4）你所在的中学举办隆重的校庆典礼，邀请了很多的校友、家长参加。你作为学生代表向来宾致欢迎辞，其中要引用两句古代诗文。请填写恰当的句子。</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 　　</a:t>
            </a:r>
            <a:endParaRPr lang="zh-CN" altLang="en-US" b="1">
              <a:latin typeface="仿宋" panose="02010609060101010101" pitchFamily="49" charset="-122"/>
              <a:ea typeface="仿宋" panose="02010609060101010101" pitchFamily="49" charset="-122"/>
              <a:cs typeface="仿宋" panose="02010609060101010101" pitchFamily="49" charset="-122"/>
            </a:endParaRPr>
          </a:p>
          <a:p>
            <a:r>
              <a:rPr lang="zh-CN" altLang="en-US" b="1">
                <a:latin typeface="仿宋" panose="02010609060101010101" pitchFamily="49" charset="-122"/>
                <a:ea typeface="仿宋" panose="02010609060101010101" pitchFamily="49" charset="-122"/>
                <a:cs typeface="仿宋" panose="02010609060101010101" pitchFamily="49" charset="-122"/>
              </a:rPr>
              <a:t>    </a:t>
            </a:r>
            <a:r>
              <a:rPr lang="zh-CN" altLang="en-US" b="1">
                <a:solidFill>
                  <a:srgbClr val="FF0000"/>
                </a:solidFill>
                <a:latin typeface="仿宋" panose="02010609060101010101" pitchFamily="49" charset="-122"/>
                <a:ea typeface="仿宋" panose="02010609060101010101" pitchFamily="49" charset="-122"/>
                <a:cs typeface="仿宋" panose="02010609060101010101" pitchFamily="49" charset="-122"/>
              </a:rPr>
              <a:t> 金秋十月，天高云谈，今天大家齐聚一堂，真可谓“________，________”。请允许我代表全体在校同学，对各位嘉宾的到来表示热烈的欢迎! 　</a:t>
            </a:r>
            <a:r>
              <a:rPr lang="zh-CN" altLang="en-US" b="1">
                <a:latin typeface="仿宋" panose="02010609060101010101" pitchFamily="49" charset="-122"/>
                <a:ea typeface="仿宋" panose="02010609060101010101" pitchFamily="49" charset="-122"/>
                <a:cs typeface="仿宋" panose="02010609060101010101" pitchFamily="49" charset="-122"/>
              </a:rPr>
              <a:t>　</a:t>
            </a:r>
            <a:endParaRPr lang="zh-CN" altLang="en-US" b="1">
              <a:latin typeface="仿宋" panose="02010609060101010101" pitchFamily="49" charset="-122"/>
              <a:ea typeface="仿宋" panose="02010609060101010101" pitchFamily="49" charset="-122"/>
              <a:cs typeface="仿宋" panose="02010609060101010101" pitchFamily="49"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304165" y="287655"/>
            <a:ext cx="8444230" cy="5477510"/>
          </a:xfrm>
          <a:prstGeom prst="rect">
            <a:avLst/>
          </a:prstGeom>
          <a:noFill/>
        </p:spPr>
        <p:txBody>
          <a:bodyPr wrap="square" rtlCol="0">
            <a:spAutoFit/>
          </a:bodyPr>
          <a:p>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20．</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a:t>
            </a:r>
            <a:r>
              <a:rPr lang="en-US" altLang="zh-CN" sz="2000" b="1">
                <a:solidFill>
                  <a:srgbClr val="0000FF"/>
                </a:solidFill>
                <a:latin typeface="仿宋" panose="02010609060101010101" pitchFamily="49" charset="-122"/>
                <a:ea typeface="仿宋" panose="02010609060101010101" pitchFamily="49" charset="-122"/>
                <a:cs typeface="仿宋" panose="02010609060101010101" pitchFamily="49" charset="-122"/>
              </a:rPr>
              <a:t>2018</a:t>
            </a:r>
            <a:r>
              <a:rPr lang="zh-CN" altLang="en-US" sz="2000" b="1">
                <a:solidFill>
                  <a:srgbClr val="0000FF"/>
                </a:solidFill>
                <a:latin typeface="仿宋" panose="02010609060101010101" pitchFamily="49" charset="-122"/>
                <a:ea typeface="仿宋" panose="02010609060101010101" pitchFamily="49" charset="-122"/>
                <a:cs typeface="仿宋" panose="02010609060101010101" pitchFamily="49" charset="-122"/>
              </a:rPr>
              <a:t>天津卷）</a:t>
            </a:r>
            <a:r>
              <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rPr>
              <a:t>阅读下面的漫画，按要求作答。（6分）</a:t>
            </a:r>
            <a:endParaRPr lang="zh-CN" altLang="en-US" sz="2000" b="1">
              <a:solidFill>
                <a:srgbClr val="FF0000"/>
              </a:solidFill>
              <a:latin typeface="仿宋" panose="02010609060101010101" pitchFamily="49" charset="-122"/>
              <a:ea typeface="仿宋" panose="02010609060101010101" pitchFamily="49" charset="-122"/>
              <a:cs typeface="仿宋" panose="02010609060101010101" pitchFamily="49" charset="-122"/>
            </a:endParaRPr>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endParaRPr lang="zh-CN" altLang="en-US"/>
          </a:p>
          <a:p>
            <a:r>
              <a:rPr lang="zh-CN" altLang="en-US" sz="2000" b="1">
                <a:latin typeface="仿宋" panose="02010609060101010101" pitchFamily="49" charset="-122"/>
                <a:ea typeface="仿宋" panose="02010609060101010101" pitchFamily="49" charset="-122"/>
                <a:cs typeface="仿宋" panose="02010609060101010101" pitchFamily="49" charset="-122"/>
              </a:rPr>
              <a:t>    鲁迅提过，“要极省俭的画出一个人的特点，最好是画他的眼睛”，丰子恺的漫画《村学校的音乐课》却没有画人的眼睛。你觉得二者矛盾吗？请结合画面说明理由。</a:t>
            </a:r>
            <a:endParaRPr lang="zh-CN" altLang="en-US" sz="2000" b="1">
              <a:latin typeface="仿宋" panose="02010609060101010101" pitchFamily="49" charset="-122"/>
              <a:ea typeface="仿宋" panose="02010609060101010101" pitchFamily="49" charset="-122"/>
              <a:cs typeface="仿宋" panose="02010609060101010101" pitchFamily="49" charset="-122"/>
            </a:endParaRPr>
          </a:p>
        </p:txBody>
      </p:sp>
      <p:pic>
        <p:nvPicPr>
          <p:cNvPr id="5" name="图片 4"/>
          <p:cNvPicPr>
            <a:picLocks noChangeAspect="1"/>
          </p:cNvPicPr>
          <p:nvPr/>
        </p:nvPicPr>
        <p:blipFill>
          <a:blip r:embed="rId1"/>
          <a:stretch>
            <a:fillRect/>
          </a:stretch>
        </p:blipFill>
        <p:spPr>
          <a:xfrm>
            <a:off x="683260" y="663575"/>
            <a:ext cx="3792220" cy="3880485"/>
          </a:xfrm>
          <a:prstGeom prst="rect">
            <a:avLst/>
          </a:prstGeom>
        </p:spPr>
      </p:pic>
      <p:sp>
        <p:nvSpPr>
          <p:cNvPr id="6" name="文本框 5"/>
          <p:cNvSpPr txBox="1"/>
          <p:nvPr/>
        </p:nvSpPr>
        <p:spPr>
          <a:xfrm>
            <a:off x="5191125" y="892810"/>
            <a:ext cx="2981325" cy="460375"/>
          </a:xfrm>
          <a:prstGeom prst="rect">
            <a:avLst/>
          </a:prstGeom>
          <a:noFill/>
        </p:spPr>
        <p:txBody>
          <a:bodyPr wrap="square" rtlCol="0">
            <a:spAutoFit/>
          </a:bodyPr>
          <a:p>
            <a:r>
              <a:rPr lang="zh-CN" altLang="en-US" sz="2400" b="1">
                <a:solidFill>
                  <a:srgbClr val="0000FF"/>
                </a:solidFill>
                <a:latin typeface="仿宋" panose="02010609060101010101" pitchFamily="49" charset="-122"/>
                <a:ea typeface="仿宋" panose="02010609060101010101" pitchFamily="49" charset="-122"/>
              </a:rPr>
              <a:t>开放式新题型</a:t>
            </a:r>
            <a:endParaRPr lang="zh-CN" altLang="en-US" sz="2400" b="1">
              <a:solidFill>
                <a:srgbClr val="0000FF"/>
              </a:solidFill>
              <a:latin typeface="仿宋" panose="02010609060101010101" pitchFamily="49" charset="-122"/>
              <a:ea typeface="仿宋" panose="02010609060101010101" pitchFamily="49"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1120775" y="951230"/>
            <a:ext cx="6901180" cy="3773170"/>
          </a:xfrm>
          <a:prstGeom prst="rect">
            <a:avLst/>
          </a:prstGeom>
        </p:spPr>
      </p:pic>
    </p:spTree>
  </p:cSld>
  <p:clrMapOvr>
    <a:masterClrMapping/>
  </p:clrMapOvr>
</p:sld>
</file>

<file path=ppt/tags/tag1.xml><?xml version="1.0" encoding="utf-8"?>
<p:tagLst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4112</Words>
  <Application>WPS 演示</Application>
  <PresentationFormat>全屏显示(4:3)</PresentationFormat>
  <Paragraphs>155</Paragraphs>
  <Slides>20</Slides>
  <Notes>0</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20</vt:i4>
      </vt:variant>
    </vt:vector>
  </HeadingPairs>
  <TitlesOfParts>
    <vt:vector size="38" baseType="lpstr">
      <vt:lpstr>Arial</vt:lpstr>
      <vt:lpstr>宋体</vt:lpstr>
      <vt:lpstr>Wingdings</vt:lpstr>
      <vt:lpstr>黑体</vt:lpstr>
      <vt:lpstr>仿宋</vt:lpstr>
      <vt:lpstr>华文仿宋</vt:lpstr>
      <vt:lpstr>微软雅黑</vt:lpstr>
      <vt:lpstr>Arial Unicode MS</vt:lpstr>
      <vt:lpstr>Calibri</vt:lpstr>
      <vt:lpstr>华文新魏</vt:lpstr>
      <vt:lpstr>华文中宋</vt:lpstr>
      <vt:lpstr>华文彩云</vt:lpstr>
      <vt:lpstr>华文行楷</vt:lpstr>
      <vt:lpstr>方正舒体</vt:lpstr>
      <vt:lpstr>隶书</vt:lpstr>
      <vt:lpstr>方正姚体</vt:lpstr>
      <vt:lpstr>楷体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coputer</dc:creator>
  <cp:lastModifiedBy>Administrator</cp:lastModifiedBy>
  <cp:revision>8</cp:revision>
  <dcterms:created xsi:type="dcterms:W3CDTF">2018-03-26T06:37:00Z</dcterms:created>
  <dcterms:modified xsi:type="dcterms:W3CDTF">2018-12-17T16:02:44Z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2052-11.1.0.8013</vt:lpwstr>
  </property>
  <property fmtid="{D5CDD505-2E9C-101B-9397-08002B2CF9AE}" pid="3" name="KSORubyTemplateID">
    <vt:lpwstr>2</vt:lpwstr>
  </property>
</Properties>
</file>