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2" r:id="rId3"/>
    <p:sldId id="264" r:id="rId4"/>
    <p:sldId id="324" r:id="rId5"/>
    <p:sldId id="325" r:id="rId6"/>
    <p:sldId id="326" r:id="rId7"/>
    <p:sldId id="327" r:id="rId8"/>
    <p:sldId id="328" r:id="rId9"/>
    <p:sldId id="329" r:id="rId10"/>
    <p:sldId id="330" r:id="rId11"/>
    <p:sldId id="331" r:id="rId12"/>
    <p:sldId id="332" r:id="rId13"/>
    <p:sldId id="333" r:id="rId14"/>
    <p:sldId id="334" r:id="rId15"/>
    <p:sldId id="335" r:id="rId16"/>
    <p:sldId id="336" r:id="rId17"/>
    <p:sldId id="337" r:id="rId18"/>
    <p:sldId id="339" r:id="rId19"/>
    <p:sldId id="340" r:id="rId20"/>
    <p:sldId id="341" r:id="rId21"/>
    <p:sldId id="342" r:id="rId22"/>
    <p:sldId id="343" r:id="rId23"/>
    <p:sldId id="344" r:id="rId24"/>
    <p:sldId id="345" r:id="rId25"/>
    <p:sldId id="346" r:id="rId26"/>
    <p:sldId id="347" r:id="rId27"/>
    <p:sldId id="348" r:id="rId28"/>
    <p:sldId id="349" r:id="rId29"/>
    <p:sldId id="350" r:id="rId30"/>
    <p:sldId id="351" r:id="rId31"/>
    <p:sldId id="352" r:id="rId32"/>
    <p:sldId id="353" r:id="rId33"/>
    <p:sldId id="354" r:id="rId34"/>
    <p:sldId id="355" r:id="rId35"/>
    <p:sldId id="356" r:id="rId36"/>
    <p:sldId id="357" r:id="rId37"/>
    <p:sldId id="358" r:id="rId38"/>
    <p:sldId id="359" r:id="rId39"/>
    <p:sldId id="360" r:id="rId40"/>
    <p:sldId id="361" r:id="rId41"/>
    <p:sldId id="362" r:id="rId42"/>
    <p:sldId id="363" r:id="rId43"/>
    <p:sldId id="364" r:id="rId44"/>
  </p:sldIdLst>
  <p:sldSz cx="12192000" cy="6858000"/>
  <p:notesSz cx="6858000" cy="9144000"/>
  <p:custDataLst>
    <p:tags r:id="rId48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9"/>
    <a:srgbClr val="0066CC"/>
    <a:srgbClr val="019FE8"/>
    <a:srgbClr val="FFF100"/>
    <a:srgbClr val="17B7FF"/>
    <a:srgbClr val="02B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7" autoAdjust="0"/>
    <p:restoredTop sz="94333" autoAdjust="0"/>
  </p:normalViewPr>
  <p:slideViewPr>
    <p:cSldViewPr snapToGrid="0">
      <p:cViewPr varScale="1">
        <p:scale>
          <a:sx n="60" d="100"/>
          <a:sy n="60" d="100"/>
        </p:scale>
        <p:origin x="-78" y="-294"/>
      </p:cViewPr>
      <p:guideLst>
        <p:guide orient="horz" pos="214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8" Type="http://schemas.openxmlformats.org/officeDocument/2006/relationships/tags" Target="tags/tag1.xml"/><Relationship Id="rId47" Type="http://schemas.openxmlformats.org/officeDocument/2006/relationships/tableStyles" Target="tableStyles.xml"/><Relationship Id="rId46" Type="http://schemas.openxmlformats.org/officeDocument/2006/relationships/viewProps" Target="viewProps.xml"/><Relationship Id="rId45" Type="http://schemas.openxmlformats.org/officeDocument/2006/relationships/presProps" Target="presProps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image" Target="../media/image44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999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165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 userDrawn="1"/>
        </p:nvSpPr>
        <p:spPr>
          <a:xfrm>
            <a:off x="0" y="2387600"/>
            <a:ext cx="12192000" cy="1841500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4" name="标题 1"/>
          <p:cNvSpPr>
            <a:spLocks noGrp="1"/>
          </p:cNvSpPr>
          <p:nvPr>
            <p:ph type="ctrTitle"/>
          </p:nvPr>
        </p:nvSpPr>
        <p:spPr>
          <a:xfrm>
            <a:off x="0" y="2387600"/>
            <a:ext cx="12192000" cy="1841500"/>
          </a:xfrm>
          <a:prstGeom prst="rect">
            <a:avLst/>
          </a:prstGeom>
        </p:spPr>
        <p:txBody>
          <a:bodyPr anchor="ctr"/>
          <a:lstStyle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栏目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栏目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侧圆角矩形 7">
            <a:hlinkClick r:id="rId2" action="ppaction://hlinksldjump"/>
          </p:cNvPr>
          <p:cNvSpPr/>
          <p:nvPr userDrawn="1"/>
        </p:nvSpPr>
        <p:spPr>
          <a:xfrm>
            <a:off x="7695686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教材知识网络</a:t>
            </a:r>
            <a:endParaRPr lang="zh-CN" altLang="en-US" sz="16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同侧圆角矩形 7">
            <a:hlinkClick r:id="rId2" action="ppaction://hlinksldjump"/>
          </p:cNvPr>
          <p:cNvSpPr/>
          <p:nvPr userDrawn="1"/>
        </p:nvSpPr>
        <p:spPr>
          <a:xfrm>
            <a:off x="9374585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重难考点突破</a:t>
            </a:r>
            <a:endParaRPr lang="zh-CN" altLang="en-US" sz="16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9"/>
            <a:ext cx="4873574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7" y="1778439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7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165" indent="0">
              <a:buNone/>
              <a:defRPr sz="1000"/>
            </a:lvl5pPr>
            <a:lvl6pPr marL="2286000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165" indent="0">
              <a:buNone/>
              <a:defRPr sz="2000"/>
            </a:lvl5pPr>
            <a:lvl6pPr marL="2286000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165" indent="0">
              <a:buNone/>
              <a:defRPr sz="1400"/>
            </a:lvl5pPr>
            <a:lvl6pPr marL="2286000" indent="0">
              <a:buNone/>
              <a:defRPr sz="1400"/>
            </a:lvl6pPr>
            <a:lvl7pPr marL="2742565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83783" y="1693499"/>
            <a:ext cx="8708091" cy="479018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 userDrawn="1"/>
        </p:nvSpPr>
        <p:spPr>
          <a:xfrm>
            <a:off x="-1" y="-1"/>
            <a:ext cx="12192001" cy="685793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-1" y="6738379"/>
            <a:ext cx="12209381" cy="128253"/>
          </a:xfrm>
          <a:prstGeom prst="rect">
            <a:avLst/>
          </a:prstGeom>
          <a:solidFill>
            <a:srgbClr val="00A1E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4" name="矩形 3"/>
          <p:cNvSpPr/>
          <p:nvPr userDrawn="1"/>
        </p:nvSpPr>
        <p:spPr>
          <a:xfrm>
            <a:off x="10896533" y="271432"/>
            <a:ext cx="1295467" cy="441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灯片编号占位符 3"/>
          <p:cNvSpPr txBox="1"/>
          <p:nvPr userDrawn="1"/>
        </p:nvSpPr>
        <p:spPr>
          <a:xfrm>
            <a:off x="10968141" y="295437"/>
            <a:ext cx="1223860" cy="401006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C000"/>
                </a:solidFill>
                <a:latin typeface="+mj-ea"/>
                <a:ea typeface="+mj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fld id="{4BF17FCF-D4DA-449D-A468-DDB7E43619E6}" type="slidenum">
              <a:rPr lang="zh-CN" altLang="en-US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 userDrawn="1"/>
        </p:nvCxnSpPr>
        <p:spPr>
          <a:xfrm>
            <a:off x="-1" y="685796"/>
            <a:ext cx="12209381" cy="0"/>
          </a:xfrm>
          <a:prstGeom prst="line">
            <a:avLst/>
          </a:prstGeom>
          <a:ln>
            <a:solidFill>
              <a:srgbClr val="019FE8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 userDrawn="1"/>
        </p:nvGrpSpPr>
        <p:grpSpPr>
          <a:xfrm>
            <a:off x="269121" y="66182"/>
            <a:ext cx="4252426" cy="607079"/>
            <a:chOff x="465063" y="180485"/>
            <a:chExt cx="4252426" cy="607079"/>
          </a:xfrm>
        </p:grpSpPr>
        <p:grpSp>
          <p:nvGrpSpPr>
            <p:cNvPr id="19" name="组合 18"/>
            <p:cNvGrpSpPr/>
            <p:nvPr userDrawn="1"/>
          </p:nvGrpSpPr>
          <p:grpSpPr>
            <a:xfrm>
              <a:off x="465063" y="197014"/>
              <a:ext cx="801913" cy="590550"/>
              <a:chOff x="26913" y="-19050"/>
              <a:chExt cx="801913" cy="590550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6913" y="152400"/>
                <a:ext cx="324000" cy="324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矩形 23"/>
              <p:cNvSpPr/>
              <p:nvPr userDrawn="1"/>
            </p:nvSpPr>
            <p:spPr>
              <a:xfrm>
                <a:off x="171601" y="-19050"/>
                <a:ext cx="438150" cy="396000"/>
              </a:xfrm>
              <a:prstGeom prst="rect">
                <a:avLst/>
              </a:prstGeom>
              <a:solidFill>
                <a:srgbClr val="00A1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/>
              <p:cNvSpPr/>
              <p:nvPr userDrawn="1"/>
            </p:nvSpPr>
            <p:spPr>
              <a:xfrm>
                <a:off x="390676" y="190500"/>
                <a:ext cx="438150" cy="381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48000">
                    <a:schemeClr val="bg1">
                      <a:lumMod val="8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标题 2"/>
            <p:cNvSpPr txBox="1"/>
            <p:nvPr/>
          </p:nvSpPr>
          <p:spPr>
            <a:xfrm>
              <a:off x="1009801" y="180485"/>
              <a:ext cx="3707688" cy="55245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800" b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24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常见最值问题</a:t>
              </a:r>
              <a:endParaRPr lang="zh-CN" altLang="en-US" sz="24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65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8387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6774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45097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93484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62585" indent="-36258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85" kern="1200">
          <a:solidFill>
            <a:schemeClr val="tx1"/>
          </a:solidFill>
          <a:latin typeface="+mn-lt"/>
          <a:ea typeface="+mn-ea"/>
          <a:cs typeface="+mn-cs"/>
        </a:defRPr>
      </a:lvl1pPr>
      <a:lvl2pPr marL="786130" lvl="1" indent="-30226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65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lvl="2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92910" lvl="3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15" kern="1200">
          <a:solidFill>
            <a:schemeClr val="tx1"/>
          </a:solidFill>
          <a:latin typeface="+mn-lt"/>
          <a:ea typeface="+mn-ea"/>
          <a:cs typeface="+mn-cs"/>
        </a:defRPr>
      </a:lvl4pPr>
      <a:lvl5pPr marL="2176780" lvl="4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kern="1200">
          <a:solidFill>
            <a:schemeClr val="tx1"/>
          </a:solidFill>
          <a:latin typeface="+mn-lt"/>
          <a:ea typeface="+mn-ea"/>
          <a:cs typeface="+mn-cs"/>
        </a:defRPr>
      </a:lvl5pPr>
      <a:lvl6pPr marL="2660650" lvl="5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144520" lvl="6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28390" lvl="7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2260" lvl="8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90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83870" lvl="1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67740" lvl="2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3pPr>
      <a:lvl4pPr marL="1450975" lvl="3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4pPr>
      <a:lvl5pPr marL="1934845" lvl="4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5pPr>
      <a:lvl6pPr marL="2418715" lvl="5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6pPr>
      <a:lvl7pPr marL="2902585" lvl="6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7pPr>
      <a:lvl8pPr marL="3386455" lvl="7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8pPr>
      <a:lvl9pPr marL="3870325" lvl="8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.emf"/><Relationship Id="rId1" Type="http://schemas.openxmlformats.org/officeDocument/2006/relationships/package" Target="../embeddings/Document1.docx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5.jpeg"/><Relationship Id="rId2" Type="http://schemas.openxmlformats.org/officeDocument/2006/relationships/image" Target="../media/image4.emf"/><Relationship Id="rId1" Type="http://schemas.openxmlformats.org/officeDocument/2006/relationships/package" Target="../embeddings/Document2.docx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7.emf"/><Relationship Id="rId3" Type="http://schemas.openxmlformats.org/officeDocument/2006/relationships/package" Target="../embeddings/Document4.docx"/><Relationship Id="rId2" Type="http://schemas.openxmlformats.org/officeDocument/2006/relationships/image" Target="../media/image6.emf"/><Relationship Id="rId1" Type="http://schemas.openxmlformats.org/officeDocument/2006/relationships/package" Target="../embeddings/Document3.docx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9.emf"/><Relationship Id="rId3" Type="http://schemas.openxmlformats.org/officeDocument/2006/relationships/package" Target="../embeddings/Document6.docx"/><Relationship Id="rId2" Type="http://schemas.openxmlformats.org/officeDocument/2006/relationships/image" Target="../media/image8.emf"/><Relationship Id="rId1" Type="http://schemas.openxmlformats.org/officeDocument/2006/relationships/package" Target="../embeddings/Document5.docx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0.emf"/><Relationship Id="rId1" Type="http://schemas.openxmlformats.org/officeDocument/2006/relationships/package" Target="../embeddings/Document7.docx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2.emf"/><Relationship Id="rId2" Type="http://schemas.openxmlformats.org/officeDocument/2006/relationships/package" Target="../embeddings/Document8.docx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3.emf"/><Relationship Id="rId1" Type="http://schemas.openxmlformats.org/officeDocument/2006/relationships/package" Target="../embeddings/Document9.docx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4.emf"/><Relationship Id="rId1" Type="http://schemas.openxmlformats.org/officeDocument/2006/relationships/package" Target="../embeddings/Document10.docx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5.emf"/><Relationship Id="rId1" Type="http://schemas.openxmlformats.org/officeDocument/2006/relationships/package" Target="../embeddings/Document11.docx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6.emf"/><Relationship Id="rId1" Type="http://schemas.openxmlformats.org/officeDocument/2006/relationships/package" Target="../embeddings/Document12.doc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8.png"/><Relationship Id="rId1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1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9.emf"/><Relationship Id="rId1" Type="http://schemas.openxmlformats.org/officeDocument/2006/relationships/package" Target="../embeddings/Document13.docx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2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0.emf"/><Relationship Id="rId1" Type="http://schemas.openxmlformats.org/officeDocument/2006/relationships/package" Target="../embeddings/Document14.docx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3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2.emf"/><Relationship Id="rId2" Type="http://schemas.openxmlformats.org/officeDocument/2006/relationships/package" Target="../embeddings/Document15.docx"/><Relationship Id="rId1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4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4.jpeg"/><Relationship Id="rId2" Type="http://schemas.openxmlformats.org/officeDocument/2006/relationships/image" Target="../media/image23.emf"/><Relationship Id="rId1" Type="http://schemas.openxmlformats.org/officeDocument/2006/relationships/package" Target="../embeddings/Document16.docx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5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5.emf"/><Relationship Id="rId1" Type="http://schemas.openxmlformats.org/officeDocument/2006/relationships/package" Target="../embeddings/Document17.docx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6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6.emf"/><Relationship Id="rId1" Type="http://schemas.openxmlformats.org/officeDocument/2006/relationships/package" Target="../embeddings/Document18.docx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7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8.emf"/><Relationship Id="rId2" Type="http://schemas.openxmlformats.org/officeDocument/2006/relationships/package" Target="../embeddings/Document19.docx"/><Relationship Id="rId1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8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30.jpeg"/><Relationship Id="rId2" Type="http://schemas.openxmlformats.org/officeDocument/2006/relationships/image" Target="../media/image29.emf"/><Relationship Id="rId1" Type="http://schemas.openxmlformats.org/officeDocument/2006/relationships/package" Target="../embeddings/Document20.docx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9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1.emf"/><Relationship Id="rId1" Type="http://schemas.openxmlformats.org/officeDocument/2006/relationships/package" Target="../embeddings/Document21.docx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0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33.emf"/><Relationship Id="rId2" Type="http://schemas.openxmlformats.org/officeDocument/2006/relationships/package" Target="../embeddings/Document22.docx"/><Relationship Id="rId1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1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4.emf"/><Relationship Id="rId1" Type="http://schemas.openxmlformats.org/officeDocument/2006/relationships/package" Target="../embeddings/Document23.docx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2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5.emf"/><Relationship Id="rId1" Type="http://schemas.openxmlformats.org/officeDocument/2006/relationships/package" Target="../embeddings/Document24.docx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3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37.jpeg"/><Relationship Id="rId2" Type="http://schemas.openxmlformats.org/officeDocument/2006/relationships/image" Target="../media/image36.emf"/><Relationship Id="rId1" Type="http://schemas.openxmlformats.org/officeDocument/2006/relationships/package" Target="../embeddings/Document25.docx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4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8.emf"/><Relationship Id="rId1" Type="http://schemas.openxmlformats.org/officeDocument/2006/relationships/package" Target="../embeddings/Document26.docx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5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9.emf"/><Relationship Id="rId1" Type="http://schemas.openxmlformats.org/officeDocument/2006/relationships/package" Target="../embeddings/Document27.docx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6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41.jpeg"/><Relationship Id="rId2" Type="http://schemas.openxmlformats.org/officeDocument/2006/relationships/image" Target="../media/image40.emf"/><Relationship Id="rId1" Type="http://schemas.openxmlformats.org/officeDocument/2006/relationships/package" Target="../embeddings/Document28.docx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7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2.emf"/><Relationship Id="rId1" Type="http://schemas.openxmlformats.org/officeDocument/2006/relationships/package" Target="../embeddings/Document29.docx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8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3.emf"/><Relationship Id="rId1" Type="http://schemas.openxmlformats.org/officeDocument/2006/relationships/package" Target="../embeddings/Document30.docx"/></Relationships>
</file>

<file path=ppt/slides/_rels/slide3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9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45.emf"/><Relationship Id="rId3" Type="http://schemas.openxmlformats.org/officeDocument/2006/relationships/package" Target="../embeddings/Document32.docx"/><Relationship Id="rId2" Type="http://schemas.openxmlformats.org/officeDocument/2006/relationships/image" Target="../media/image44.emf"/><Relationship Id="rId1" Type="http://schemas.openxmlformats.org/officeDocument/2006/relationships/package" Target="../embeddings/Document31.docx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0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6.emf"/><Relationship Id="rId1" Type="http://schemas.openxmlformats.org/officeDocument/2006/relationships/package" Target="../embeddings/Document33.docx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1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48.png"/><Relationship Id="rId2" Type="http://schemas.openxmlformats.org/officeDocument/2006/relationships/image" Target="../media/image47.emf"/><Relationship Id="rId1" Type="http://schemas.openxmlformats.org/officeDocument/2006/relationships/package" Target="../embeddings/Document34.docx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9.png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2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0.emf"/><Relationship Id="rId1" Type="http://schemas.openxmlformats.org/officeDocument/2006/relationships/package" Target="../embeddings/Document35.docx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3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1.emf"/><Relationship Id="rId1" Type="http://schemas.openxmlformats.org/officeDocument/2006/relationships/package" Target="../embeddings/Document36.docx"/></Relationships>
</file>

<file path=ppt/slides/_rels/slide4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4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53.emf"/><Relationship Id="rId2" Type="http://schemas.openxmlformats.org/officeDocument/2006/relationships/package" Target="../embeddings/Document37.docx"/><Relationship Id="rId1" Type="http://schemas.openxmlformats.org/officeDocument/2006/relationships/image" Target="../media/image52.jpeg"/></Relationships>
</file>

<file path=ppt/slides/_rels/slide4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5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55.jpeg"/><Relationship Id="rId2" Type="http://schemas.openxmlformats.org/officeDocument/2006/relationships/image" Target="../media/image54.emf"/><Relationship Id="rId1" Type="http://schemas.openxmlformats.org/officeDocument/2006/relationships/package" Target="../embeddings/Document38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zh-CN"/>
              <a:t>常见最值问题</a:t>
            </a:r>
            <a:endParaRPr lang="zh-CN" altLang="zh-CN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143869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类型一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将军饮马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模型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【问题】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当两定点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在直线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l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同侧时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在直线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l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上找一点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使得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最小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43471" y="3429000"/>
          <a:ext cx="11705058" cy="31155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Document" r:id="rId1" imgW="3839210" imgH="1022350" progId="Word.Document.12">
                  <p:embed/>
                </p:oleObj>
              </mc:Choice>
              <mc:Fallback>
                <p:oleObj name="Document" r:id="rId1" imgW="3839210" imgH="10223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471" y="3429000"/>
                        <a:ext cx="11705058" cy="311559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79450" y="683576"/>
            <a:ext cx="10833100" cy="5208808"/>
            <a:chOff x="679450" y="683576"/>
            <a:chExt cx="10833100" cy="5208808"/>
          </a:xfrm>
        </p:grpSpPr>
        <p:sp>
          <p:nvSpPr>
            <p:cNvPr id="2" name="矩形 1"/>
            <p:cNvSpPr>
              <a:spLocks noChangeAspect="1"/>
            </p:cNvSpPr>
            <p:nvPr/>
          </p:nvSpPr>
          <p:spPr>
            <a:xfrm>
              <a:off x="679450" y="683576"/>
              <a:ext cx="10833100" cy="26511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b="1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【解决思路】</a:t>
              </a:r>
              <a:r>
                <a:rPr lang="zh-CN" altLang="zh-CN" b="1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如图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作点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  <a:r>
                <a:rPr lang="zh-CN" altLang="zh-CN" b="1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关于直线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l</a:t>
              </a:r>
              <a:r>
                <a:rPr lang="zh-CN" altLang="zh-CN" b="1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的对称点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B'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连接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AB'</a:t>
              </a:r>
              <a:r>
                <a:rPr lang="zh-CN" altLang="zh-CN" b="1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交直线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l</a:t>
              </a:r>
              <a:r>
                <a:rPr lang="zh-CN" altLang="zh-CN" b="1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于点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P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P</a:t>
              </a:r>
              <a:r>
                <a:rPr lang="zh-CN" altLang="zh-CN" b="1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即为所求作的点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endParaRPr lang="zh-CN" altLang="zh-CN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如图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正方形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ABCD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的边长为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4,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点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E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在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AB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上且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BE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=1,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F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为对角线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AC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上一个动点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则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△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BFE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周长的最小值为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(</a:t>
              </a:r>
              <a:r>
                <a:rPr lang="zh-CN" altLang="zh-CN" b="1">
                  <a:solidFill>
                    <a:srgbClr val="FF00FF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　</a:t>
              </a:r>
              <a:r>
                <a:rPr lang="en-US" altLang="zh-CN" b="1">
                  <a:solidFill>
                    <a:srgbClr val="FF00FF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  <a:r>
                <a:rPr lang="zh-CN" altLang="zh-CN" b="1">
                  <a:solidFill>
                    <a:srgbClr val="FF00FF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　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zh-CN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pic>
          <p:nvPicPr>
            <p:cNvPr id="3" name="image260.jpeg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9408966" y="3788800"/>
              <a:ext cx="2103584" cy="2103584"/>
            </a:xfrm>
            <a:prstGeom prst="rect">
              <a:avLst/>
            </a:prstGeom>
          </p:spPr>
        </p:pic>
        <p:sp>
          <p:nvSpPr>
            <p:cNvPr id="4" name="矩形 3"/>
            <p:cNvSpPr>
              <a:spLocks noChangeAspect="1"/>
            </p:cNvSpPr>
            <p:nvPr/>
          </p:nvSpPr>
          <p:spPr>
            <a:xfrm>
              <a:off x="679450" y="4501492"/>
              <a:ext cx="4584909" cy="6781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A.5	   B.6	C.7   	D.8 </a:t>
              </a:r>
              <a:endParaRPr lang="zh-CN" altLang="zh-CN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" name="A_7f0e48bf-ea58-42e8-8f29-a3f6928622d2"/>
          <p:cNvSpPr/>
          <p:nvPr/>
        </p:nvSpPr>
        <p:spPr>
          <a:xfrm>
            <a:off x="1667740" y="3351700"/>
            <a:ext cx="505733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811762"/>
          <a:ext cx="10833100" cy="40265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Document" r:id="rId1" imgW="3839210" imgH="1428115" progId="Word.Document.12">
                  <p:embed/>
                </p:oleObj>
              </mc:Choice>
              <mc:Fallback>
                <p:oleObj name="Document" r:id="rId1" imgW="3839210" imgH="142811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811762"/>
                        <a:ext cx="10833100" cy="402651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261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5556390" y="4478347"/>
            <a:ext cx="1938692" cy="193869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682623"/>
            <a:ext cx="10833100" cy="38737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类型二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胡不归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模型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从前有一个小伙子外出务工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得知父亲病危便立即赶路回家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他考虑到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两点之间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线段最短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选择了走布满沙石的直线路径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而忽视了走折线虽然路程多但速度快的实际情况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当赶到家时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老人刚咽了气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小伙子追悔莫及失声痛哭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邻居告诉小伙子说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老人弥留之际不断念叨着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胡不归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胡不归</a:t>
            </a:r>
            <a:r>
              <a:rPr lang="en-US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……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642886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80670"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这个问题引起了人们的思考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小伙子能否节省路上时间提前到家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如果可以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他应该选择一条怎样的路线呢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这就是流传千百年的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胡不归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问题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962520"/>
          <a:ext cx="10833100" cy="222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Document" r:id="rId1" imgW="3839210" imgH="789305" progId="Word.Document.12">
                  <p:embed/>
                </p:oleObj>
              </mc:Choice>
              <mc:Fallback>
                <p:oleObj name="Document" r:id="rId1" imgW="3839210" imgH="78930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962520"/>
                        <a:ext cx="10833100" cy="222598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348402" y="3191430"/>
          <a:ext cx="11705058" cy="3666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Document" r:id="rId3" imgW="3839210" imgH="1203960" progId="Word.Document.12">
                  <p:embed/>
                </p:oleObj>
              </mc:Choice>
              <mc:Fallback>
                <p:oleObj name="Document" r:id="rId3" imgW="3839210" imgH="120396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8402" y="3191430"/>
                        <a:ext cx="11705058" cy="366657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736975"/>
          <a:ext cx="10833100" cy="2467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Document" r:id="rId1" imgW="3839210" imgH="876300" progId="Word.Document.12">
                  <p:embed/>
                </p:oleObj>
              </mc:Choice>
              <mc:Fallback>
                <p:oleObj name="Document" r:id="rId1" imgW="3839210" imgH="876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736975"/>
                        <a:ext cx="10833100" cy="246721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2919335"/>
          <a:ext cx="10833100" cy="2835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Document" r:id="rId3" imgW="3839210" imgH="1005840" progId="Word.Document.12">
                  <p:embed/>
                </p:oleObj>
              </mc:Choice>
              <mc:Fallback>
                <p:oleObj name="Document" r:id="rId3" imgW="3839210" imgH="100584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9450" y="2919335"/>
                        <a:ext cx="10833100" cy="283566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79450" y="1366253"/>
            <a:ext cx="10833100" cy="3547124"/>
            <a:chOff x="679450" y="1366253"/>
            <a:chExt cx="10833100" cy="3547124"/>
          </a:xfrm>
        </p:grpSpPr>
        <p:graphicFrame>
          <p:nvGraphicFramePr>
            <p:cNvPr id="2" name="对象 1"/>
            <p:cNvGraphicFramePr>
              <a:graphicFrameLocks noChangeAspect="1"/>
            </p:cNvGraphicFramePr>
            <p:nvPr/>
          </p:nvGraphicFramePr>
          <p:xfrm>
            <a:off x="679450" y="1366253"/>
            <a:ext cx="10833100" cy="35471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Document" r:id="rId1" imgW="3839210" imgH="1258570" progId="Word.Document.12">
                    <p:embed/>
                  </p:oleObj>
                </mc:Choice>
                <mc:Fallback>
                  <p:oleObj name="Document" r:id="rId1" imgW="3839210" imgH="1258570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79450" y="1366253"/>
                          <a:ext cx="10833100" cy="3547124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4" name="直接连接符 3"/>
            <p:cNvCxnSpPr/>
            <p:nvPr/>
          </p:nvCxnSpPr>
          <p:spPr>
            <a:xfrm>
              <a:off x="6670623" y="4763477"/>
              <a:ext cx="190375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" name="A_7f0e48bf-ea58-42e8-8f29-a3f6928622d2"/>
          <p:cNvSpPr/>
          <p:nvPr/>
        </p:nvSpPr>
        <p:spPr>
          <a:xfrm>
            <a:off x="6867702" y="3825426"/>
            <a:ext cx="1439016" cy="9228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64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4992750" y="832401"/>
            <a:ext cx="1947696" cy="2203303"/>
          </a:xfrm>
          <a:prstGeom prst="rect">
            <a:avLst/>
          </a:prstGeom>
        </p:spPr>
      </p:pic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3310762"/>
          <a:ext cx="10833100" cy="34056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Document" r:id="rId2" imgW="3839210" imgH="1208405" progId="Word.Document.12">
                  <p:embed/>
                </p:oleObj>
              </mc:Choice>
              <mc:Fallback>
                <p:oleObj name="Document" r:id="rId2" imgW="3839210" imgH="120840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3310762"/>
                        <a:ext cx="10833100" cy="340564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907973" y="879423"/>
          <a:ext cx="10910887" cy="6523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Document" r:id="rId1" imgW="4710430" imgH="2818130" progId="Word.Document.12">
                  <p:embed/>
                </p:oleObj>
              </mc:Choice>
              <mc:Fallback>
                <p:oleObj name="Document" r:id="rId1" imgW="4710430" imgH="281813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07973" y="879423"/>
                        <a:ext cx="10910887" cy="652303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042449"/>
            <a:ext cx="10833100" cy="38737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类型三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瓜豆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模型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一个问题中有几个动点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如果主动点的运动轨迹是一个圆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那么从动点的运动轨迹也是一个圆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如果主动点的运动轨迹是一条直线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那么从动点的运动轨迹也是一条直线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古人云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种瓜得瓜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种豆得豆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这种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种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圆得圆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,“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种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线得线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称之为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瓜豆原理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059223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【问题】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b="1">
                <a:solidFill>
                  <a:srgbClr val="000000"/>
                </a:solidFill>
                <a:latin typeface="Segoe UI Symbol" panose="020B0502040204020203" pitchFamily="34" charset="0"/>
                <a:ea typeface="宋体" panose="02010600030101010101" pitchFamily="2" charset="-122"/>
                <a:cs typeface="Segoe UI Symbol" panose="020B0502040204020203" pitchFamily="34" charset="0"/>
              </a:rPr>
              <a:t>☉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上一个动点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为定点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Q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OQ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的最大值与最小值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43471" y="2897754"/>
          <a:ext cx="11705058" cy="24557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Document" r:id="rId1" imgW="3839210" imgH="806450" progId="Word.Document.12">
                  <p:embed/>
                </p:oleObj>
              </mc:Choice>
              <mc:Fallback>
                <p:oleObj name="Document" r:id="rId1" imgW="3839210" imgH="8064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471" y="2897754"/>
                        <a:ext cx="11705058" cy="245574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102429"/>
          <a:ext cx="10833100" cy="30341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Document" r:id="rId1" imgW="3839210" imgH="1075690" progId="Word.Document.12">
                  <p:embed/>
                </p:oleObj>
              </mc:Choice>
              <mc:Fallback>
                <p:oleObj name="Document" r:id="rId1" imgW="3839210" imgH="10756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102429"/>
                        <a:ext cx="10833100" cy="3034141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539063"/>
          <a:ext cx="10833100" cy="41608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Document" r:id="rId1" imgW="3839210" imgH="1475105" progId="Word.Document.12">
                  <p:embed/>
                </p:oleObj>
              </mc:Choice>
              <mc:Fallback>
                <p:oleObj name="Document" r:id="rId1" imgW="3839210" imgH="147510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539063"/>
                        <a:ext cx="10833100" cy="416087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A_7f0e48bf-ea58-42e8-8f29-a3f6928622d2"/>
          <p:cNvSpPr/>
          <p:nvPr/>
        </p:nvSpPr>
        <p:spPr>
          <a:xfrm>
            <a:off x="10073610" y="2272048"/>
            <a:ext cx="505733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267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8610407" y="4370308"/>
            <a:ext cx="2877227" cy="1830963"/>
          </a:xfrm>
          <a:prstGeom prst="rect">
            <a:avLst/>
          </a:prstGeom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8075" y="819682"/>
            <a:ext cx="7904227" cy="5770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623615"/>
            <a:ext cx="10833100" cy="323357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类型四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造桥选址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模型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【问题】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已知小河两岸所在的直线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且小河的宽度为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到直线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的距离为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到直线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的距离为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试在小河上建一座桥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在直线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在直线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满足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⊥</a:t>
            </a:r>
            <a:r>
              <a:rPr lang="en-US" altLang="zh-CN" b="1" i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b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en-US" altLang="zh-CN" b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的长度最短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=8,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396424" y="4115316"/>
          <a:ext cx="7399153" cy="245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Document" r:id="rId1" imgW="3839210" imgH="1275715" progId="Word.Document.12">
                  <p:embed/>
                </p:oleObj>
              </mc:Choice>
              <mc:Fallback>
                <p:oleObj name="Document" r:id="rId1" imgW="3839210" imgH="127571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396424" y="4115316"/>
                        <a:ext cx="7399153" cy="245610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202672"/>
          <a:ext cx="10833100" cy="48336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Document" r:id="rId1" imgW="3839210" imgH="1714500" progId="Word.Document.12">
                  <p:embed/>
                </p:oleObj>
              </mc:Choice>
              <mc:Fallback>
                <p:oleObj name="Document" r:id="rId1" imgW="3839210" imgH="17145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202672"/>
                        <a:ext cx="10833100" cy="483365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835598"/>
            <a:ext cx="10833100" cy="259340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已知点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(3,2),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(-2,0),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Q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从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点出发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先移动到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轴上的点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处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再沿垂直于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轴的方向向左移动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个单位至点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处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最后移动到点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处停止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Q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移动的路径最短时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即三条线段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PM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MN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NB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的长度之和最小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的坐标为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A_00be741b-1e54-470d-a5d9-843bd77feb83"/>
          <p:cNvSpPr/>
          <p:nvPr/>
        </p:nvSpPr>
        <p:spPr>
          <a:xfrm>
            <a:off x="8607971" y="2863122"/>
            <a:ext cx="851339" cy="64304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image269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8272452" y="3735670"/>
            <a:ext cx="3240098" cy="2286732"/>
          </a:xfrm>
          <a:prstGeom prst="rect">
            <a:avLst/>
          </a:prstGeom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79450" y="4480021"/>
          <a:ext cx="10833100" cy="16967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Document" r:id="rId2" imgW="3839210" imgH="601980" progId="Word.Document.12">
                  <p:embed/>
                </p:oleObj>
              </mc:Choice>
              <mc:Fallback>
                <p:oleObj name="Document" r:id="rId2" imgW="3839210" imgH="60198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4480021"/>
                        <a:ext cx="10833100" cy="169671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549275" y="944563"/>
          <a:ext cx="11093450" cy="5913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Document" r:id="rId1" imgW="4323715" imgH="2317750" progId="Word.Document.12">
                  <p:embed/>
                </p:oleObj>
              </mc:Choice>
              <mc:Fallback>
                <p:oleObj name="Document" r:id="rId1" imgW="4323715" imgH="23177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9275" y="944563"/>
                        <a:ext cx="11093450" cy="591343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270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9060929" y="3258018"/>
            <a:ext cx="2841261" cy="21309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848469"/>
          <a:ext cx="10833100" cy="5542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Document" r:id="rId1" imgW="3839210" imgH="1964690" progId="Word.Document.12">
                  <p:embed/>
                </p:oleObj>
              </mc:Choice>
              <mc:Fallback>
                <p:oleObj name="Document" r:id="rId1" imgW="3839210" imgH="19646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848469"/>
                        <a:ext cx="10833100" cy="554206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898921"/>
          <a:ext cx="10833100" cy="36723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Document" r:id="rId1" imgW="3839210" imgH="1303020" progId="Word.Document.12">
                  <p:embed/>
                </p:oleObj>
              </mc:Choice>
              <mc:Fallback>
                <p:oleObj name="Document" r:id="rId1" imgW="3839210" imgH="13030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898921"/>
                        <a:ext cx="10833100" cy="367231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72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5517176" y="3429000"/>
            <a:ext cx="2217748" cy="1980182"/>
          </a:xfrm>
          <a:prstGeom prst="rect">
            <a:avLst/>
          </a:prstGeom>
        </p:spPr>
      </p:pic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1147629"/>
          <a:ext cx="10833100" cy="20356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Document" r:id="rId2" imgW="3839210" imgH="722630" progId="Word.Document.12">
                  <p:embed/>
                </p:oleObj>
              </mc:Choice>
              <mc:Fallback>
                <p:oleObj name="Document" r:id="rId2" imgW="3839210" imgH="72263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1147629"/>
                        <a:ext cx="10833100" cy="2035651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A_7f0e48bf-ea58-42e8-8f29-a3f6928622d2"/>
          <p:cNvSpPr/>
          <p:nvPr/>
        </p:nvSpPr>
        <p:spPr>
          <a:xfrm>
            <a:off x="4829581" y="2371199"/>
            <a:ext cx="1086477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854924"/>
          <a:ext cx="10833100" cy="37303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Document" r:id="rId1" imgW="3839210" imgH="1322705" progId="Word.Document.12">
                  <p:embed/>
                </p:oleObj>
              </mc:Choice>
              <mc:Fallback>
                <p:oleObj name="Document" r:id="rId1" imgW="3839210" imgH="132270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854924"/>
                        <a:ext cx="10833100" cy="373033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273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5181998" y="4585256"/>
            <a:ext cx="1828004" cy="176234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429646"/>
          <a:ext cx="10833100" cy="43797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Document" r:id="rId1" imgW="3839210" imgH="1553210" progId="Word.Document.12">
                  <p:embed/>
                </p:oleObj>
              </mc:Choice>
              <mc:Fallback>
                <p:oleObj name="Document" r:id="rId1" imgW="3839210" imgH="155321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429646"/>
                        <a:ext cx="10833100" cy="437970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683577"/>
            <a:ext cx="10833100" cy="323357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针对训练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选做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一条河流的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段长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 km,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点的正北方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 km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处有一个村庄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点的正南方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 km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处有一个村庄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段上有一座桥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把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建在何处时可以使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村和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村的距离之和最小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此时桥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村和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村的距离之和为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A_2859c80c-af5d-4978-91c6-ff148369f626"/>
          <p:cNvSpPr/>
          <p:nvPr/>
        </p:nvSpPr>
        <p:spPr>
          <a:xfrm>
            <a:off x="6321972" y="3265232"/>
            <a:ext cx="995767" cy="52620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image274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8515261" y="3429000"/>
            <a:ext cx="2997289" cy="2440140"/>
          </a:xfrm>
          <a:prstGeom prst="rect">
            <a:avLst/>
          </a:prstGeom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79450" y="4382095"/>
          <a:ext cx="10833100" cy="14870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Document" r:id="rId2" imgW="3839210" imgH="528955" progId="Word.Document.12">
                  <p:embed/>
                </p:oleObj>
              </mc:Choice>
              <mc:Fallback>
                <p:oleObj name="Document" r:id="rId2" imgW="3839210" imgH="52895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4382095"/>
                        <a:ext cx="10833100" cy="148704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85800" y="2239963"/>
          <a:ext cx="10804525" cy="275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Document" r:id="rId1" imgW="3839210" imgH="984250" progId="Word.Document.12">
                  <p:embed/>
                </p:oleObj>
              </mc:Choice>
              <mc:Fallback>
                <p:oleObj name="Document" r:id="rId1" imgW="3839210" imgH="9842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85800" y="2239963"/>
                        <a:ext cx="10804525" cy="27590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939292"/>
          <a:ext cx="10833100" cy="58250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Document" r:id="rId1" imgW="3839210" imgH="2065020" progId="Word.Document.12">
                  <p:embed/>
                </p:oleObj>
              </mc:Choice>
              <mc:Fallback>
                <p:oleObj name="Document" r:id="rId1" imgW="3839210" imgH="20650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939292"/>
                        <a:ext cx="10833100" cy="582501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A_7f0e48bf-ea58-42e8-8f29-a3f6928622d2"/>
          <p:cNvSpPr/>
          <p:nvPr/>
        </p:nvSpPr>
        <p:spPr>
          <a:xfrm>
            <a:off x="1469436" y="4816944"/>
            <a:ext cx="505733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939086"/>
          <a:ext cx="10833100" cy="3981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Document" r:id="rId1" imgW="3839210" imgH="1412875" progId="Word.Document.12">
                  <p:embed/>
                </p:oleObj>
              </mc:Choice>
              <mc:Fallback>
                <p:oleObj name="Document" r:id="rId1" imgW="3839210" imgH="14128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939086"/>
                        <a:ext cx="10833100" cy="398173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276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5002116" y="4301115"/>
            <a:ext cx="2187768" cy="2266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284111"/>
          <a:ext cx="10833100" cy="26707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Document" r:id="rId1" imgW="3839210" imgH="948055" progId="Word.Document.12">
                  <p:embed/>
                </p:oleObj>
              </mc:Choice>
              <mc:Fallback>
                <p:oleObj name="Document" r:id="rId1" imgW="3839210" imgH="94805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284111"/>
                        <a:ext cx="10833100" cy="267077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243471" y="1759007"/>
          <a:ext cx="11705058" cy="35939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Document" r:id="rId1" imgW="3839210" imgH="1179830" progId="Word.Document.12">
                  <p:embed/>
                </p:oleObj>
              </mc:Choice>
              <mc:Fallback>
                <p:oleObj name="Document" r:id="rId1" imgW="3839210" imgH="117983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471" y="1759007"/>
                        <a:ext cx="11705058" cy="359398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A_7f0e48bf-ea58-42e8-8f29-a3f6928622d2"/>
          <p:cNvSpPr/>
          <p:nvPr/>
        </p:nvSpPr>
        <p:spPr>
          <a:xfrm>
            <a:off x="3386371" y="2701706"/>
            <a:ext cx="505733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994359"/>
          <a:ext cx="10833100" cy="48692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Document" r:id="rId1" imgW="3839210" imgH="1726565" progId="Word.Document.12">
                  <p:embed/>
                </p:oleObj>
              </mc:Choice>
              <mc:Fallback>
                <p:oleObj name="Document" r:id="rId1" imgW="3839210" imgH="172656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994359"/>
                        <a:ext cx="10833100" cy="4869281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277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9534644" y="3045277"/>
            <a:ext cx="1977906" cy="162395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077493"/>
          <a:ext cx="10833100" cy="30840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Document" r:id="rId1" imgW="3839210" imgH="1094105" progId="Word.Document.12">
                  <p:embed/>
                </p:oleObj>
              </mc:Choice>
              <mc:Fallback>
                <p:oleObj name="Document" r:id="rId1" imgW="3839210" imgH="109410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077493"/>
                        <a:ext cx="10833100" cy="308401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274951"/>
          <a:ext cx="10833100" cy="26890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Document" r:id="rId1" imgW="3839210" imgH="953770" progId="Word.Document.12">
                  <p:embed/>
                </p:oleObj>
              </mc:Choice>
              <mc:Fallback>
                <p:oleObj name="Document" r:id="rId1" imgW="3839210" imgH="9537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274951"/>
                        <a:ext cx="10833100" cy="268909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A_7f0e48bf-ea58-42e8-8f29-a3f6928622d2"/>
          <p:cNvSpPr/>
          <p:nvPr/>
        </p:nvSpPr>
        <p:spPr>
          <a:xfrm>
            <a:off x="6658381" y="2838784"/>
            <a:ext cx="505733" cy="51927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816069"/>
          <a:ext cx="10833100" cy="43776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Document" r:id="rId1" imgW="3839210" imgH="1553210" progId="Word.Document.12">
                  <p:embed/>
                </p:oleObj>
              </mc:Choice>
              <mc:Fallback>
                <p:oleObj name="Document" r:id="rId1" imgW="3839210" imgH="155321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816069"/>
                        <a:ext cx="10833100" cy="437766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3076612" y="4701138"/>
          <a:ext cx="11705058" cy="1906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Document" r:id="rId3" imgW="3839210" imgH="626110" progId="Word.Document.12">
                  <p:embed/>
                </p:oleObj>
              </mc:Choice>
              <mc:Fallback>
                <p:oleObj name="Document" r:id="rId3" imgW="3839210" imgH="62611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76612" y="4701138"/>
                        <a:ext cx="11705058" cy="190697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400640"/>
          <a:ext cx="10833100" cy="4437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Document" r:id="rId1" imgW="3839210" imgH="1574165" progId="Word.Document.12">
                  <p:embed/>
                </p:oleObj>
              </mc:Choice>
              <mc:Fallback>
                <p:oleObj name="Document" r:id="rId1" imgW="3839210" imgH="157416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400640"/>
                        <a:ext cx="10833100" cy="4437721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A_7f0e48bf-ea58-42e8-8f29-a3f6928622d2"/>
          <p:cNvSpPr/>
          <p:nvPr/>
        </p:nvSpPr>
        <p:spPr>
          <a:xfrm>
            <a:off x="5325340" y="2668656"/>
            <a:ext cx="1031393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680899"/>
          <a:ext cx="10833100" cy="60570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Document" r:id="rId1" imgW="3839210" imgH="2147570" progId="Word.Document.12">
                  <p:embed/>
                </p:oleObj>
              </mc:Choice>
              <mc:Fallback>
                <p:oleObj name="Document" r:id="rId1" imgW="3839210" imgH="21475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680899"/>
                        <a:ext cx="10833100" cy="605708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8875986" y="3576760"/>
            <a:ext cx="3316014" cy="2202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283779" y="2816205"/>
            <a:ext cx="11398469" cy="229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387915"/>
          <a:ext cx="10833100" cy="44631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Document" r:id="rId1" imgW="3839210" imgH="1581785" progId="Word.Document.12">
                  <p:embed/>
                </p:oleObj>
              </mc:Choice>
              <mc:Fallback>
                <p:oleObj name="Document" r:id="rId1" imgW="3839210" imgH="158178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387915"/>
                        <a:ext cx="10833100" cy="446316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A_7f0e48bf-ea58-42e8-8f29-a3f6928622d2"/>
          <p:cNvSpPr/>
          <p:nvPr/>
        </p:nvSpPr>
        <p:spPr>
          <a:xfrm>
            <a:off x="1370285" y="5048298"/>
            <a:ext cx="1075460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79450" y="1549075"/>
            <a:ext cx="10833100" cy="3759850"/>
            <a:chOff x="679450" y="735233"/>
            <a:chExt cx="10833100" cy="3759850"/>
          </a:xfrm>
        </p:grpSpPr>
        <p:graphicFrame>
          <p:nvGraphicFramePr>
            <p:cNvPr id="2" name="对象 1"/>
            <p:cNvGraphicFramePr>
              <a:graphicFrameLocks noChangeAspect="1"/>
            </p:cNvGraphicFramePr>
            <p:nvPr/>
          </p:nvGraphicFramePr>
          <p:xfrm>
            <a:off x="679450" y="735233"/>
            <a:ext cx="10833100" cy="3759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3" name="Document" r:id="rId1" imgW="3839210" imgH="1334770" progId="Word.Document.12">
                    <p:embed/>
                  </p:oleObj>
                </mc:Choice>
                <mc:Fallback>
                  <p:oleObj name="Document" r:id="rId1" imgW="3839210" imgH="1334770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79450" y="735233"/>
                          <a:ext cx="10833100" cy="375985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4" name="直接连接符 3"/>
            <p:cNvCxnSpPr/>
            <p:nvPr/>
          </p:nvCxnSpPr>
          <p:spPr>
            <a:xfrm>
              <a:off x="1933731" y="2353456"/>
              <a:ext cx="142406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" name="A_7f0e48bf-ea58-42e8-8f29-a3f6928622d2"/>
          <p:cNvSpPr/>
          <p:nvPr/>
        </p:nvSpPr>
        <p:spPr>
          <a:xfrm>
            <a:off x="2229600" y="2194930"/>
            <a:ext cx="833089" cy="94487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82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3723283" y="4665055"/>
            <a:ext cx="4745434" cy="2013099"/>
          </a:xfrm>
          <a:prstGeom prst="rect">
            <a:avLst/>
          </a:prstGeom>
        </p:spPr>
      </p:pic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722993"/>
          <a:ext cx="10833100" cy="4641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Document" r:id="rId2" imgW="3839210" imgH="1645920" progId="Word.Document.12">
                  <p:embed/>
                </p:oleObj>
              </mc:Choice>
              <mc:Fallback>
                <p:oleObj name="Document" r:id="rId2" imgW="3839210" imgH="16459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722993"/>
                        <a:ext cx="10833100" cy="464128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304800" y="1390005"/>
          <a:ext cx="10833100" cy="43674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Document" r:id="rId1" imgW="3839210" imgH="1548130" progId="Word.Document.12">
                  <p:embed/>
                </p:oleObj>
              </mc:Choice>
              <mc:Fallback>
                <p:oleObj name="Document" r:id="rId1" imgW="3839210" imgH="154813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4800" y="1390005"/>
                        <a:ext cx="10833100" cy="436749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283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8874921" y="1809730"/>
            <a:ext cx="3012279" cy="2452344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相邻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947</Words>
  <Application>WPS 演示</Application>
  <PresentationFormat/>
  <Paragraphs>28</Paragraphs>
  <Slides>42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38</vt:i4>
      </vt:variant>
      <vt:variant>
        <vt:lpstr>幻灯片标题</vt:lpstr>
      </vt:variant>
      <vt:variant>
        <vt:i4>42</vt:i4>
      </vt:variant>
    </vt:vector>
  </HeadingPairs>
  <TitlesOfParts>
    <vt:vector size="93" baseType="lpstr">
      <vt:lpstr>Arial</vt:lpstr>
      <vt:lpstr>宋体</vt:lpstr>
      <vt:lpstr>Wingdings</vt:lpstr>
      <vt:lpstr>Times New Roman</vt:lpstr>
      <vt:lpstr>黑体</vt:lpstr>
      <vt:lpstr>微软雅黑</vt:lpstr>
      <vt:lpstr>Calibri</vt:lpstr>
      <vt:lpstr>仿宋</vt:lpstr>
      <vt:lpstr>楷体</vt:lpstr>
      <vt:lpstr>Arial Unicode MS</vt:lpstr>
      <vt:lpstr>Segoe UI Symbol</vt:lpstr>
      <vt:lpstr>Cambria</vt:lpstr>
      <vt:lpstr>相邻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常见最值问题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Emrys</cp:lastModifiedBy>
  <cp:revision>2</cp:revision>
  <cp:lastPrinted>2020-12-18T18:22:00Z</cp:lastPrinted>
  <dcterms:created xsi:type="dcterms:W3CDTF">2020-12-18T18:22:00Z</dcterms:created>
  <dcterms:modified xsi:type="dcterms:W3CDTF">2021-03-10T06:29:01Z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2052-11.1.0.10314</vt:lpwstr>
  </property>
</Properties>
</file>