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2.xml" ContentType="application/vnd.openxmlformats-officedocument.presentationml.notesSlide+xml"/>
  <Override PartName="/ppt/tags/tag11.xml" ContentType="application/vnd.openxmlformats-officedocument.presentationml.tags+xml"/>
  <Override PartName="/ppt/notesSlides/notesSlide3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2"/>
  </p:notesMasterIdLst>
  <p:handoutMasterIdLst>
    <p:handoutMasterId r:id="rId93"/>
  </p:handoutMasterIdLst>
  <p:sldIdLst>
    <p:sldId id="512" r:id="rId2"/>
    <p:sldId id="424" r:id="rId3"/>
    <p:sldId id="460" r:id="rId4"/>
    <p:sldId id="494" r:id="rId5"/>
    <p:sldId id="495" r:id="rId6"/>
    <p:sldId id="545" r:id="rId7"/>
    <p:sldId id="541" r:id="rId8"/>
    <p:sldId id="542" r:id="rId9"/>
    <p:sldId id="543" r:id="rId10"/>
    <p:sldId id="546" r:id="rId11"/>
    <p:sldId id="549" r:id="rId12"/>
    <p:sldId id="547" r:id="rId13"/>
    <p:sldId id="548" r:id="rId14"/>
    <p:sldId id="550" r:id="rId15"/>
    <p:sldId id="544" r:id="rId16"/>
    <p:sldId id="551" r:id="rId17"/>
    <p:sldId id="552" r:id="rId18"/>
    <p:sldId id="553" r:id="rId19"/>
    <p:sldId id="555" r:id="rId20"/>
    <p:sldId id="556" r:id="rId21"/>
    <p:sldId id="554" r:id="rId22"/>
    <p:sldId id="557" r:id="rId23"/>
    <p:sldId id="558" r:id="rId24"/>
    <p:sldId id="559" r:id="rId25"/>
    <p:sldId id="563" r:id="rId26"/>
    <p:sldId id="516" r:id="rId27"/>
    <p:sldId id="560" r:id="rId28"/>
    <p:sldId id="561" r:id="rId29"/>
    <p:sldId id="562" r:id="rId30"/>
    <p:sldId id="572" r:id="rId31"/>
    <p:sldId id="573" r:id="rId32"/>
    <p:sldId id="574" r:id="rId33"/>
    <p:sldId id="568" r:id="rId34"/>
    <p:sldId id="575" r:id="rId35"/>
    <p:sldId id="576" r:id="rId36"/>
    <p:sldId id="569" r:id="rId37"/>
    <p:sldId id="570" r:id="rId38"/>
    <p:sldId id="571" r:id="rId39"/>
    <p:sldId id="564" r:id="rId40"/>
    <p:sldId id="577" r:id="rId41"/>
    <p:sldId id="565" r:id="rId42"/>
    <p:sldId id="587" r:id="rId43"/>
    <p:sldId id="566" r:id="rId44"/>
    <p:sldId id="588" r:id="rId45"/>
    <p:sldId id="567" r:id="rId46"/>
    <p:sldId id="589" r:id="rId47"/>
    <p:sldId id="590" r:id="rId48"/>
    <p:sldId id="602" r:id="rId49"/>
    <p:sldId id="591" r:id="rId50"/>
    <p:sldId id="592" r:id="rId51"/>
    <p:sldId id="603" r:id="rId52"/>
    <p:sldId id="593" r:id="rId53"/>
    <p:sldId id="604" r:id="rId54"/>
    <p:sldId id="594" r:id="rId55"/>
    <p:sldId id="595" r:id="rId56"/>
    <p:sldId id="605" r:id="rId57"/>
    <p:sldId id="596" r:id="rId58"/>
    <p:sldId id="606" r:id="rId59"/>
    <p:sldId id="597" r:id="rId60"/>
    <p:sldId id="598" r:id="rId61"/>
    <p:sldId id="607" r:id="rId62"/>
    <p:sldId id="599" r:id="rId63"/>
    <p:sldId id="600" r:id="rId64"/>
    <p:sldId id="608" r:id="rId65"/>
    <p:sldId id="601" r:id="rId66"/>
    <p:sldId id="609" r:id="rId67"/>
    <p:sldId id="610" r:id="rId68"/>
    <p:sldId id="615" r:id="rId69"/>
    <p:sldId id="611" r:id="rId70"/>
    <p:sldId id="616" r:id="rId71"/>
    <p:sldId id="617" r:id="rId72"/>
    <p:sldId id="612" r:id="rId73"/>
    <p:sldId id="618" r:id="rId74"/>
    <p:sldId id="621" r:id="rId75"/>
    <p:sldId id="622" r:id="rId76"/>
    <p:sldId id="619" r:id="rId77"/>
    <p:sldId id="623" r:id="rId78"/>
    <p:sldId id="620" r:id="rId79"/>
    <p:sldId id="613" r:id="rId80"/>
    <p:sldId id="630" r:id="rId81"/>
    <p:sldId id="614" r:id="rId82"/>
    <p:sldId id="624" r:id="rId83"/>
    <p:sldId id="643" r:id="rId84"/>
    <p:sldId id="625" r:id="rId85"/>
    <p:sldId id="626" r:id="rId86"/>
    <p:sldId id="644" r:id="rId87"/>
    <p:sldId id="627" r:id="rId88"/>
    <p:sldId id="628" r:id="rId89"/>
    <p:sldId id="629" r:id="rId90"/>
    <p:sldId id="462" r:id="rId91"/>
  </p:sldIdLst>
  <p:sldSz cx="12190413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4002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EAC0"/>
    <a:srgbClr val="1D41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270" autoAdjust="0"/>
  </p:normalViewPr>
  <p:slideViewPr>
    <p:cSldViewPr>
      <p:cViewPr varScale="1">
        <p:scale>
          <a:sx n="72" d="100"/>
          <a:sy n="72" d="100"/>
        </p:scale>
        <p:origin x="636" y="72"/>
      </p:cViewPr>
      <p:guideLst>
        <p:guide orient="horz" pos="2205"/>
        <p:guide pos="400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97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handoutMaster" Target="handoutMasters/handoutMaster1.xml"/><Relationship Id="rId98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1EE02D-8A68-45C0-8CCE-5B692A099E38}" type="datetimeFigureOut">
              <a:rPr lang="zh-CN" altLang="en-US" smtClean="0"/>
              <a:t>2020/11/14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F8206-4363-4E0D-BEBD-93593469AE6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4F8206-4363-4E0D-BEBD-93593469AE6F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slide" Target="../slides/slide1.xml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3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.万唯logo绿三角白字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166938" cy="1331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7"/>
          <p:cNvGrpSpPr/>
          <p:nvPr userDrawn="1"/>
        </p:nvGrpSpPr>
        <p:grpSpPr bwMode="auto">
          <a:xfrm>
            <a:off x="0" y="2020888"/>
            <a:ext cx="12193588" cy="2959100"/>
            <a:chOff x="0" y="3408"/>
            <a:chExt cx="19200" cy="4661"/>
          </a:xfrm>
        </p:grpSpPr>
        <p:sp>
          <p:nvSpPr>
            <p:cNvPr id="3" name="矩形 2"/>
            <p:cNvSpPr/>
            <p:nvPr/>
          </p:nvSpPr>
          <p:spPr>
            <a:xfrm>
              <a:off x="0" y="3408"/>
              <a:ext cx="19200" cy="4661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6000" b="1" noProof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  <a:r>
                <a:rPr lang="zh-CN" altLang="en-US" sz="6000" b="1" noProof="1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 </a:t>
              </a:r>
            </a:p>
            <a:p>
              <a:pPr algn="ctr"/>
              <a:endParaRPr lang="zh-CN" altLang="en-US" sz="6000" b="1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endParaRPr>
            </a:p>
          </p:txBody>
        </p:sp>
        <p:grpSp>
          <p:nvGrpSpPr>
            <p:cNvPr id="4" name="组合 21"/>
            <p:cNvGrpSpPr/>
            <p:nvPr/>
          </p:nvGrpSpPr>
          <p:grpSpPr bwMode="auto">
            <a:xfrm>
              <a:off x="7491" y="4401"/>
              <a:ext cx="8204" cy="23"/>
              <a:chOff x="6700" y="4853"/>
              <a:chExt cx="8204" cy="23"/>
            </a:xfrm>
          </p:grpSpPr>
          <p:cxnSp>
            <p:nvCxnSpPr>
              <p:cNvPr id="6" name="直接连接符 5"/>
              <p:cNvCxnSpPr/>
              <p:nvPr/>
            </p:nvCxnSpPr>
            <p:spPr>
              <a:xfrm>
                <a:off x="6699" y="485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" name="直接连接符 6"/>
              <p:cNvCxnSpPr/>
              <p:nvPr/>
            </p:nvCxnSpPr>
            <p:spPr>
              <a:xfrm>
                <a:off x="13209" y="4863"/>
                <a:ext cx="1695" cy="13"/>
              </a:xfrm>
              <a:prstGeom prst="line">
                <a:avLst/>
              </a:prstGeom>
              <a:ln w="2222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9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267CDF55-1D8A-40B5-82E3-CE2D0D66E5A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38" y="2376488"/>
            <a:ext cx="2582862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50840" y="1169670"/>
            <a:ext cx="1107996" cy="192784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vert="eaVert">
            <a:spAutoFit/>
          </a:bodyPr>
          <a:lstStyle/>
          <a:p>
            <a:pPr algn="dist"/>
            <a:r>
              <a:rPr lang="zh-CN" altLang="en-US" sz="6000" b="1" noProof="1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目录</a:t>
            </a:r>
          </a:p>
        </p:txBody>
      </p:sp>
      <p:pic>
        <p:nvPicPr>
          <p:cNvPr id="6" name="图片 1" descr="C:\Users\wh974\Desktop\万唯中考《试题研究》.tif万唯中考《试题研究》">
            <a:extLst>
              <a:ext uri="{FF2B5EF4-FFF2-40B4-BE49-F238E27FC236}">
                <a16:creationId xmlns:a16="http://schemas.microsoft.com/office/drawing/2014/main" id="{44F05968-ADB9-4383-8C16-8520CED0E21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3789363"/>
            <a:ext cx="1903413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两栏内容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323" y="846453"/>
            <a:ext cx="11881761" cy="5868668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cxnSp>
        <p:nvCxnSpPr>
          <p:cNvPr id="3" name="直接连接符 2"/>
          <p:cNvCxnSpPr/>
          <p:nvPr userDrawn="1"/>
        </p:nvCxnSpPr>
        <p:spPr>
          <a:xfrm>
            <a:off x="982791" y="692150"/>
            <a:ext cx="11018685" cy="0"/>
          </a:xfrm>
          <a:prstGeom prst="line">
            <a:avLst/>
          </a:prstGeom>
          <a:ln w="76200">
            <a:solidFill>
              <a:srgbClr val="0095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1044711" y="65400"/>
            <a:ext cx="8965168" cy="625096"/>
          </a:xfrm>
          <a:prstGeom prst="roundRect">
            <a:avLst/>
          </a:prstGeom>
          <a:solidFill>
            <a:schemeClr val="bg1"/>
          </a:solidFill>
          <a:effectLst>
            <a:innerShdw blurRad="114300">
              <a:schemeClr val="bg1"/>
            </a:innerShdw>
          </a:effectLst>
        </p:spPr>
        <p:txBody>
          <a:bodyPr>
            <a:spAutoFit/>
          </a:bodyPr>
          <a:lstStyle/>
          <a:p>
            <a:r>
              <a:rPr lang="zh-CN" altLang="en-US" sz="28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题型四　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实验探究题</a:t>
            </a:r>
            <a:endParaRPr lang="zh-CN" altLang="en-US" sz="2800" b="1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8">
            <a:hlinkClick r:id="rId2" action="ppaction://hlinksldjump"/>
          </p:cNvPr>
          <p:cNvSpPr/>
          <p:nvPr userDrawn="1"/>
        </p:nvSpPr>
        <p:spPr>
          <a:xfrm>
            <a:off x="10181965" y="24349"/>
            <a:ext cx="936747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返回思维导图</a:t>
            </a:r>
          </a:p>
        </p:txBody>
      </p:sp>
      <p:sp>
        <p:nvSpPr>
          <p:cNvPr id="6" name="文本框 8">
            <a:hlinkClick r:id="rId3" action="ppaction://hlinksldjump"/>
          </p:cNvPr>
          <p:cNvSpPr/>
          <p:nvPr userDrawn="1"/>
        </p:nvSpPr>
        <p:spPr>
          <a:xfrm>
            <a:off x="11290184" y="25143"/>
            <a:ext cx="684301" cy="576000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16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1" descr="C:\Users\wh974\Desktop\万唯中考《试题研究》.tif万唯中考《试题研究》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5024" cy="986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>
              <a:spAutoFit/>
            </a:bodyPr>
            <a:lstStyle/>
            <a:p>
              <a:r>
                <a:rPr lang="zh-CN" altLang="en-US" sz="2800" b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  <a:sym typeface="+mn-ea"/>
                </a:rPr>
                <a:t>题型四　实验探究题</a:t>
              </a:r>
              <a:endParaRPr lang="zh-CN" altLang="en-US" sz="28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0736073" y="112832"/>
            <a:ext cx="1265403" cy="442674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20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1" descr="C:\Users\wh974\Desktop\万唯中考《试题研究》.tif万唯中考《试题研究》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仅标题">
    <p:bg bwMode="auto">
      <p:bgPr>
        <a:solidFill>
          <a:srgbClr val="CBEA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6"/>
          <p:cNvSpPr/>
          <p:nvPr/>
        </p:nvSpPr>
        <p:spPr>
          <a:xfrm>
            <a:off x="154546" y="845819"/>
            <a:ext cx="11885343" cy="5868662"/>
          </a:xfrm>
          <a:prstGeom prst="roundRect">
            <a:avLst>
              <a:gd name="adj" fmla="val 2706"/>
            </a:avLst>
          </a:prstGeom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3" name="组合 2"/>
          <p:cNvGrpSpPr/>
          <p:nvPr userDrawn="1"/>
        </p:nvGrpSpPr>
        <p:grpSpPr bwMode="auto">
          <a:xfrm>
            <a:off x="982791" y="65088"/>
            <a:ext cx="11018685" cy="627062"/>
            <a:chOff x="1548" y="102"/>
            <a:chExt cx="17350" cy="989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1548" y="1091"/>
              <a:ext cx="17350" cy="0"/>
            </a:xfrm>
            <a:prstGeom prst="line">
              <a:avLst/>
            </a:prstGeom>
            <a:ln w="76200">
              <a:solidFill>
                <a:srgbClr val="0095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1645" y="102"/>
              <a:ext cx="15024" cy="913"/>
            </a:xfrm>
            <a:prstGeom prst="roundRect">
              <a:avLst/>
            </a:prstGeom>
            <a:solidFill>
              <a:schemeClr val="bg1"/>
            </a:solidFill>
            <a:effectLst>
              <a:innerShdw blurRad="114300">
                <a:schemeClr val="bg1"/>
              </a:innerShdw>
            </a:effectLst>
          </p:spPr>
          <p:txBody>
            <a:bodyPr>
              <a:spAutoFit/>
            </a:bodyPr>
            <a:lstStyle/>
            <a:p>
              <a:r>
                <a:rPr lang="zh-CN" altLang="en-US" sz="28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思维导图</a:t>
              </a:r>
            </a:p>
          </p:txBody>
        </p:sp>
      </p:grpSp>
      <p:sp>
        <p:nvSpPr>
          <p:cNvPr id="6" name="文本框 8">
            <a:hlinkClick r:id="rId2" action="ppaction://hlinksldjump"/>
          </p:cNvPr>
          <p:cNvSpPr/>
          <p:nvPr userDrawn="1"/>
        </p:nvSpPr>
        <p:spPr>
          <a:xfrm>
            <a:off x="10736073" y="112832"/>
            <a:ext cx="1265403" cy="442674"/>
          </a:xfrm>
          <a:prstGeom prst="roundRect">
            <a:avLst>
              <a:gd name="adj" fmla="val 16667"/>
            </a:avLst>
          </a:prstGeom>
          <a:solidFill>
            <a:schemeClr val="accent6">
              <a:lumMod val="20000"/>
              <a:lumOff val="80000"/>
            </a:schemeClr>
          </a:solidFill>
          <a:ln w="9525"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>
            <a:spAutoFit/>
          </a:bodyPr>
          <a:lstStyle/>
          <a:p>
            <a:pPr algn="ctr"/>
            <a:r>
              <a:rPr lang="zh-CN" altLang="en-US" sz="2000" b="1" noProof="1">
                <a:latin typeface="黑体" panose="02010609060101010101" pitchFamily="49" charset="-122"/>
                <a:ea typeface="黑体" panose="02010609060101010101" pitchFamily="49" charset="-122"/>
              </a:rPr>
              <a:t>返回目录</a:t>
            </a:r>
          </a:p>
        </p:txBody>
      </p:sp>
      <p:pic>
        <p:nvPicPr>
          <p:cNvPr id="7" name="图片 1" descr="C:\Users\wh974\Desktop\万唯中考《试题研究》.tif万唯中考《试题研究》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42875"/>
            <a:ext cx="609600" cy="53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 bwMode="auto">
      <p:bgPr>
        <a:solidFill>
          <a:srgbClr val="E5F4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8842" y="365121"/>
            <a:ext cx="11204765" cy="6128385"/>
          </a:xfrm>
          <a:prstGeom prst="rect">
            <a:avLst/>
          </a:prstGeom>
          <a:solidFill>
            <a:schemeClr val="bg1"/>
          </a:solidFill>
          <a:ln w="92075" cmpd="thickThin">
            <a:gradFill>
              <a:gsLst>
                <a:gs pos="0">
                  <a:schemeClr val="accent6">
                    <a:lumMod val="60000"/>
                    <a:lumOff val="40000"/>
                  </a:schemeClr>
                </a:gs>
                <a:gs pos="74000">
                  <a:schemeClr val="accent5"/>
                </a:gs>
                <a:gs pos="83000">
                  <a:schemeClr val="accent5">
                    <a:lumMod val="75000"/>
                  </a:schemeClr>
                </a:gs>
                <a:gs pos="100000">
                  <a:schemeClr val="accent5"/>
                </a:gs>
              </a:gsLst>
              <a:lin ang="5400000" scaled="1"/>
            </a:gradFill>
            <a:prstDash val="solid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3" name="椭圆 2"/>
          <p:cNvSpPr/>
          <p:nvPr userDrawn="1"/>
        </p:nvSpPr>
        <p:spPr>
          <a:xfrm>
            <a:off x="295314" y="219075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4" name="椭圆 3"/>
          <p:cNvSpPr/>
          <p:nvPr userDrawn="1"/>
        </p:nvSpPr>
        <p:spPr>
          <a:xfrm>
            <a:off x="295314" y="3590925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5" name="椭圆 4"/>
          <p:cNvSpPr/>
          <p:nvPr userDrawn="1"/>
        </p:nvSpPr>
        <p:spPr>
          <a:xfrm>
            <a:off x="295314" y="2890839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6" name="椭圆 5"/>
          <p:cNvSpPr/>
          <p:nvPr userDrawn="1"/>
        </p:nvSpPr>
        <p:spPr>
          <a:xfrm>
            <a:off x="295314" y="149066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7" name="椭圆 6"/>
          <p:cNvSpPr/>
          <p:nvPr userDrawn="1"/>
        </p:nvSpPr>
        <p:spPr>
          <a:xfrm>
            <a:off x="295314" y="5689600"/>
            <a:ext cx="288963" cy="287338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8" name="椭圆 7"/>
          <p:cNvSpPr/>
          <p:nvPr userDrawn="1"/>
        </p:nvSpPr>
        <p:spPr>
          <a:xfrm>
            <a:off x="295314" y="4989514"/>
            <a:ext cx="288963" cy="28733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9" name="椭圆 8"/>
          <p:cNvSpPr/>
          <p:nvPr userDrawn="1"/>
        </p:nvSpPr>
        <p:spPr>
          <a:xfrm>
            <a:off x="295314" y="428942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sp>
        <p:nvSpPr>
          <p:cNvPr id="10" name="椭圆 9"/>
          <p:cNvSpPr/>
          <p:nvPr userDrawn="1"/>
        </p:nvSpPr>
        <p:spPr>
          <a:xfrm>
            <a:off x="295314" y="790576"/>
            <a:ext cx="288963" cy="288925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1800" noProof="1"/>
          </a:p>
        </p:txBody>
      </p:sp>
      <p:grpSp>
        <p:nvGrpSpPr>
          <p:cNvPr id="11" name="组合 6"/>
          <p:cNvGrpSpPr/>
          <p:nvPr userDrawn="1"/>
        </p:nvGrpSpPr>
        <p:grpSpPr bwMode="auto">
          <a:xfrm>
            <a:off x="932359" y="1173163"/>
            <a:ext cx="10863560" cy="4848233"/>
            <a:chOff x="2354" y="802"/>
            <a:chExt cx="17111" cy="7637"/>
          </a:xfrm>
        </p:grpSpPr>
        <p:sp>
          <p:nvSpPr>
            <p:cNvPr id="12" name="文本框 1"/>
            <p:cNvSpPr txBox="1">
              <a:spLocks noChangeArrowheads="1"/>
            </p:cNvSpPr>
            <p:nvPr/>
          </p:nvSpPr>
          <p:spPr bwMode="auto">
            <a:xfrm>
              <a:off x="8124" y="802"/>
              <a:ext cx="11341" cy="52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80000"/>
                </a:lnSpc>
              </a:pP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</a:p>
            <a:p>
              <a:pPr>
                <a:lnSpc>
                  <a:spcPct val="18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      </a:t>
              </a: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  <a:p>
              <a:pPr>
                <a:lnSpc>
                  <a:spcPct val="200000"/>
                </a:lnSpc>
              </a:pPr>
              <a:endParaRPr lang="zh-CN" altLang="en-US" sz="200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13" name="文本框 1"/>
            <p:cNvSpPr txBox="1">
              <a:spLocks noChangeArrowheads="1"/>
            </p:cNvSpPr>
            <p:nvPr/>
          </p:nvSpPr>
          <p:spPr bwMode="auto">
            <a:xfrm>
              <a:off x="2354" y="7578"/>
              <a:ext cx="5528" cy="8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ct val="200000"/>
                </a:lnSpc>
              </a:pP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物理课件相关问题请</a:t>
              </a:r>
              <a:r>
                <a:rPr lang="en-US" altLang="zh-CN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QQ</a:t>
              </a:r>
              <a:r>
                <a:rPr lang="zh-CN" altLang="en-US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扫码咨询</a:t>
              </a:r>
            </a:p>
          </p:txBody>
        </p:sp>
      </p:grpSp>
      <p:grpSp>
        <p:nvGrpSpPr>
          <p:cNvPr id="14" name="组合 10"/>
          <p:cNvGrpSpPr/>
          <p:nvPr userDrawn="1"/>
        </p:nvGrpSpPr>
        <p:grpSpPr bwMode="auto">
          <a:xfrm>
            <a:off x="6188870" y="5140326"/>
            <a:ext cx="4297363" cy="925513"/>
            <a:chOff x="10292" y="7955"/>
            <a:chExt cx="3899" cy="1665"/>
          </a:xfrm>
        </p:grpSpPr>
        <p:sp>
          <p:nvSpPr>
            <p:cNvPr id="15" name="圆角矩形标注 8"/>
            <p:cNvSpPr/>
            <p:nvPr/>
          </p:nvSpPr>
          <p:spPr>
            <a:xfrm>
              <a:off x="10414" y="8101"/>
              <a:ext cx="3777" cy="1519"/>
            </a:xfrm>
            <a:prstGeom prst="wedgeRoundRectCallout">
              <a:avLst>
                <a:gd name="adj1" fmla="val 53830"/>
                <a:gd name="adj2" fmla="val 32446"/>
                <a:gd name="adj3" fmla="val 16667"/>
              </a:avLst>
            </a:prstGeom>
            <a:solidFill>
              <a:schemeClr val="accent5">
                <a:lumMod val="40000"/>
                <a:lumOff val="60000"/>
              </a:schemeClr>
            </a:solidFill>
            <a:ln w="44450" cmpd="sng"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100" noProof="1"/>
            </a:p>
          </p:txBody>
        </p:sp>
        <p:sp>
          <p:nvSpPr>
            <p:cNvPr id="16" name="圆角矩形标注 9"/>
            <p:cNvSpPr/>
            <p:nvPr/>
          </p:nvSpPr>
          <p:spPr>
            <a:xfrm>
              <a:off x="10292" y="7955"/>
              <a:ext cx="3779" cy="1362"/>
            </a:xfrm>
            <a:prstGeom prst="wedgeRoundRectCallout">
              <a:avLst>
                <a:gd name="adj1" fmla="val 55856"/>
                <a:gd name="adj2" fmla="val 45611"/>
                <a:gd name="adj3" fmla="val 16667"/>
              </a:avLst>
            </a:prstGeom>
            <a:solidFill>
              <a:schemeClr val="bg1"/>
            </a:solidFill>
            <a:ln w="60325" cmpd="thickThin">
              <a:solidFill>
                <a:schemeClr val="accent5"/>
              </a:solidFill>
              <a:prstDash val="sysDot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r>
                <a:rPr lang="zh-CN" altLang="en-US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参与即有机会获得精美礼品</a:t>
              </a:r>
              <a:r>
                <a:rPr lang="en-US" altLang="zh-CN" sz="24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~</a:t>
              </a:r>
            </a:p>
          </p:txBody>
        </p:sp>
      </p:grpSp>
      <p:grpSp>
        <p:nvGrpSpPr>
          <p:cNvPr id="17" name="组合 3"/>
          <p:cNvGrpSpPr/>
          <p:nvPr userDrawn="1"/>
        </p:nvGrpSpPr>
        <p:grpSpPr bwMode="auto">
          <a:xfrm>
            <a:off x="1304133" y="927100"/>
            <a:ext cx="2689225" cy="1606550"/>
            <a:chOff x="2839" y="3772"/>
            <a:chExt cx="2578" cy="2833"/>
          </a:xfrm>
        </p:grpSpPr>
        <p:sp>
          <p:nvSpPr>
            <p:cNvPr id="18" name="矩形 17"/>
            <p:cNvSpPr/>
            <p:nvPr/>
          </p:nvSpPr>
          <p:spPr>
            <a:xfrm>
              <a:off x="2923" y="3999"/>
              <a:ext cx="2494" cy="260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solidFill>
                <a:schemeClr val="bg1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/>
              <a:endParaRPr lang="zh-CN" altLang="en-US" sz="3600" noProof="1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2839" y="3772"/>
              <a:ext cx="2416" cy="2413"/>
            </a:xfrm>
            <a:prstGeom prst="rect">
              <a:avLst/>
            </a:prstGeom>
            <a:noFill/>
            <a:ln>
              <a:solidFill>
                <a:srgbClr val="FFC000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5">
                      <a:lumMod val="20000"/>
                      <a:lumOff val="80000"/>
                    </a:schemeClr>
                  </a:solidFill>
                </a14:hiddenFill>
              </a:ext>
            </a:extLst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anchor="ctr">
              <a:scene3d>
                <a:camera prst="orthographicFront"/>
                <a:lightRig rig="threePt" dir="t"/>
              </a:scene3d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4800" b="1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  <a:sym typeface="+mn-ea"/>
                </a:rPr>
                <a:t>有 奖 征 集</a:t>
              </a:r>
            </a:p>
          </p:txBody>
        </p:sp>
      </p:grpSp>
      <p:grpSp>
        <p:nvGrpSpPr>
          <p:cNvPr id="20" name="组合 13"/>
          <p:cNvGrpSpPr/>
          <p:nvPr userDrawn="1"/>
        </p:nvGrpSpPr>
        <p:grpSpPr bwMode="auto">
          <a:xfrm>
            <a:off x="5233195" y="1055688"/>
            <a:ext cx="6340184" cy="3351212"/>
            <a:chOff x="7337" y="1663"/>
            <a:chExt cx="9983" cy="5278"/>
          </a:xfrm>
        </p:grpSpPr>
        <p:sp>
          <p:nvSpPr>
            <p:cNvPr id="21" name="流程图: 终止 20"/>
            <p:cNvSpPr/>
            <p:nvPr/>
          </p:nvSpPr>
          <p:spPr>
            <a:xfrm>
              <a:off x="7337" y="1663"/>
              <a:ext cx="2507" cy="79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征集内容</a:t>
              </a:r>
            </a:p>
          </p:txBody>
        </p:sp>
        <p:sp>
          <p:nvSpPr>
            <p:cNvPr id="22" name="流程图: 终止 21"/>
            <p:cNvSpPr/>
            <p:nvPr/>
          </p:nvSpPr>
          <p:spPr>
            <a:xfrm>
              <a:off x="7337" y="4258"/>
              <a:ext cx="2507" cy="815"/>
            </a:xfrm>
            <a:prstGeom prst="flowChartTerminator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r>
                <a:rPr lang="zh-CN" altLang="en-US" sz="2400" noProof="1">
                  <a:solidFill>
                    <a:schemeClr val="tx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投稿邮箱</a:t>
              </a:r>
            </a:p>
          </p:txBody>
        </p:sp>
        <p:sp>
          <p:nvSpPr>
            <p:cNvPr id="23" name="文本框 11"/>
            <p:cNvSpPr txBox="1">
              <a:spLocks noChangeArrowheads="1"/>
            </p:cNvSpPr>
            <p:nvPr/>
          </p:nvSpPr>
          <p:spPr bwMode="auto">
            <a:xfrm>
              <a:off x="7337" y="3005"/>
              <a:ext cx="9983" cy="7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</a:rPr>
                <a:t>课堂教学中使用的中考备考优质原创复习课件</a:t>
              </a:r>
            </a:p>
          </p:txBody>
        </p:sp>
        <p:sp>
          <p:nvSpPr>
            <p:cNvPr id="24" name="文本框 12"/>
            <p:cNvSpPr txBox="1">
              <a:spLocks noChangeArrowheads="1"/>
            </p:cNvSpPr>
            <p:nvPr/>
          </p:nvSpPr>
          <p:spPr bwMode="auto">
            <a:xfrm>
              <a:off x="7337" y="5305"/>
              <a:ext cx="9726" cy="1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40000"/>
                </a:lnSpc>
              </a:pPr>
              <a:r>
                <a:rPr lang="zh-CN" altLang="en-US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1045472853</a:t>
              </a:r>
              <a:r>
                <a:rPr lang="en-US" altLang="zh-CN" sz="24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@qq.com</a:t>
              </a:r>
            </a:p>
            <a:p>
              <a:pPr>
                <a:lnSpc>
                  <a:spcPct val="140000"/>
                </a:lnSpc>
              </a:pP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（投稿时请标明：</a:t>
              </a:r>
              <a:r>
                <a:rPr lang="zh-CN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地市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学校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姓名</a:t>
              </a:r>
              <a:r>
                <a:rPr lang="en-US" altLang="zh-CN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+</a:t>
              </a:r>
              <a:r>
                <a:rPr lang="zh-CN" altLang="en-US" sz="2000">
                  <a:latin typeface="黑体" panose="02010609060101010101" pitchFamily="49" charset="-122"/>
                  <a:ea typeface="黑体" panose="02010609060101010101" pitchFamily="49" charset="-122"/>
                  <a:sym typeface="宋体" panose="02010600030101010101" pitchFamily="2" charset="-122"/>
                </a:rPr>
                <a:t>联系方式）</a:t>
              </a:r>
            </a:p>
          </p:txBody>
        </p:sp>
      </p:grpSp>
      <p:cxnSp>
        <p:nvCxnSpPr>
          <p:cNvPr id="25" name="直接连接符 24"/>
          <p:cNvCxnSpPr/>
          <p:nvPr userDrawn="1"/>
        </p:nvCxnSpPr>
        <p:spPr>
          <a:xfrm>
            <a:off x="4790283" y="879475"/>
            <a:ext cx="22225" cy="5099050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26" name="矩形 25"/>
          <p:cNvSpPr>
            <a:spLocks noChangeAspect="1"/>
          </p:cNvSpPr>
          <p:nvPr userDrawn="1"/>
        </p:nvSpPr>
        <p:spPr>
          <a:xfrm>
            <a:off x="1389857" y="2976563"/>
            <a:ext cx="2603500" cy="2603500"/>
          </a:xfrm>
          <a:prstGeom prst="frame">
            <a:avLst/>
          </a:prstGeom>
          <a:solidFill>
            <a:schemeClr val="accent5">
              <a:lumMod val="20000"/>
              <a:lumOff val="80000"/>
            </a:schemeClr>
          </a:solidFill>
          <a:ln w="25400" cap="flat" cmpd="sng" algn="ctr">
            <a:noFill/>
            <a:prstDash val="solid"/>
          </a:ln>
          <a:effectLst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zh-CN" altLang="en-US" noProof="1"/>
          </a:p>
        </p:txBody>
      </p:sp>
      <p:pic>
        <p:nvPicPr>
          <p:cNvPr id="27" name="图片 26" descr="对对鹿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7194" y="4786314"/>
            <a:ext cx="749300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图片 27"/>
          <p:cNvPicPr/>
          <p:nvPr userDrawn="1"/>
        </p:nvPicPr>
        <p:blipFill>
          <a:blip r:embed="rId3" cstate="print">
            <a:lum bright="-54000" contrast="100000"/>
          </a:blip>
          <a:stretch>
            <a:fillRect/>
          </a:stretch>
        </p:blipFill>
        <p:spPr>
          <a:xfrm>
            <a:off x="1744283" y="3330346"/>
            <a:ext cx="1886400" cy="1900799"/>
          </a:xfrm>
          <a:prstGeom prst="rect">
            <a:avLst/>
          </a:prstGeom>
          <a:effectLst>
            <a:innerShdw blurRad="139700">
              <a:prstClr val="black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65.xml"/><Relationship Id="rId1" Type="http://schemas.openxmlformats.org/officeDocument/2006/relationships/slideLayout" Target="../slideLayouts/slideLayout3.xml"/><Relationship Id="rId4" Type="http://schemas.openxmlformats.org/officeDocument/2006/relationships/slide" Target="slide2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1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4.wmf"/><Relationship Id="rId5" Type="http://schemas.openxmlformats.org/officeDocument/2006/relationships/oleObject" Target="../embeddings/oleObject3.bin"/><Relationship Id="rId4" Type="http://schemas.openxmlformats.org/officeDocument/2006/relationships/image" Target="NULL" TargetMode="Externa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6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8.wm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5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5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Relationship Id="rId4" Type="http://schemas.openxmlformats.org/officeDocument/2006/relationships/image" Target="NULL" TargetMode="Externa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5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8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5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4" Type="http://schemas.openxmlformats.org/officeDocument/2006/relationships/image" Target="NULL" TargetMode="Externa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7" Type="http://schemas.openxmlformats.org/officeDocument/2006/relationships/image" Target="../media/image43.wmf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6.bin"/><Relationship Id="rId5" Type="http://schemas.openxmlformats.org/officeDocument/2006/relationships/image" Target="NULL" TargetMode="External"/><Relationship Id="rId4" Type="http://schemas.openxmlformats.org/officeDocument/2006/relationships/image" Target="../media/image44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0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5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5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5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47.wmf"/><Relationship Id="rId5" Type="http://schemas.openxmlformats.org/officeDocument/2006/relationships/oleObject" Target="../embeddings/oleObject7.bin"/><Relationship Id="rId4" Type="http://schemas.openxmlformats.org/officeDocument/2006/relationships/image" Target="NULL" TargetMode="Externa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1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0.png"/><Relationship Id="rId4" Type="http://schemas.openxmlformats.org/officeDocument/2006/relationships/image" Target="../media/image44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5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NULL" TargetMode="External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5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5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5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3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C:\Users\wh974\Desktop\万唯中考《试题研究》.tif万唯中考《试题研究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1258" y="527050"/>
            <a:ext cx="6510337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7"/>
          <p:cNvGrpSpPr/>
          <p:nvPr/>
        </p:nvGrpSpPr>
        <p:grpSpPr bwMode="auto">
          <a:xfrm>
            <a:off x="9335295" y="5012689"/>
            <a:ext cx="2087563" cy="1267780"/>
            <a:chOff x="15634" y="4729"/>
            <a:chExt cx="3034" cy="1996"/>
          </a:xfrm>
        </p:grpSpPr>
        <p:grpSp>
          <p:nvGrpSpPr>
            <p:cNvPr id="13" name="组合 13"/>
            <p:cNvGrpSpPr/>
            <p:nvPr/>
          </p:nvGrpSpPr>
          <p:grpSpPr bwMode="auto">
            <a:xfrm>
              <a:off x="15634" y="4729"/>
              <a:ext cx="3034" cy="1996"/>
              <a:chOff x="15207" y="8235"/>
              <a:chExt cx="3386" cy="2246"/>
            </a:xfrm>
          </p:grpSpPr>
          <p:sp>
            <p:nvSpPr>
              <p:cNvPr id="15" name="文本框 14"/>
              <p:cNvSpPr txBox="1"/>
              <p:nvPr userDrawn="1"/>
            </p:nvSpPr>
            <p:spPr>
              <a:xfrm>
                <a:off x="15207" y="8235"/>
                <a:ext cx="3386" cy="94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lnSpc>
                    <a:spcPct val="110000"/>
                  </a:lnSpc>
                </a:pPr>
                <a:r>
                  <a:rPr lang="en-US" altLang="zh-CN" sz="2800" b="1" kern="1600" spc="-100" noProof="1"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2021</a:t>
                </a:r>
                <a:r>
                  <a:rPr lang="en-US" altLang="zh-CN" sz="2800" b="1" kern="160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 </a:t>
                </a:r>
                <a:r>
                  <a:rPr lang="zh-CN" altLang="en-US" sz="2800" b="1" kern="1600" spc="-140" noProof="1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panose="020B0503020204020204" pitchFamily="34" charset="-122"/>
                  </a:rPr>
                  <a:t>广 东</a:t>
                </a:r>
              </a:p>
            </p:txBody>
          </p:sp>
          <p:sp>
            <p:nvSpPr>
              <p:cNvPr id="16" name="文本框 15"/>
              <p:cNvSpPr txBox="1"/>
              <p:nvPr userDrawn="1"/>
            </p:nvSpPr>
            <p:spPr>
              <a:xfrm>
                <a:off x="15457" y="9214"/>
                <a:ext cx="2971" cy="1267"/>
              </a:xfrm>
              <a:prstGeom prst="round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009B4C"/>
                    </a:solidFill>
                  </a14:hiddenFill>
                </a:ext>
              </a:extLst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>
                <a:spAutoFit/>
              </a:bodyPr>
              <a:lstStyle/>
              <a:p>
                <a:pPr algn="ctr" fontAlgn="auto"/>
                <a:r>
                  <a:rPr lang="zh-CN" altLang="en-US" sz="3600" b="1" noProof="1">
                    <a:solidFill>
                      <a:srgbClr val="128B4C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物 理</a:t>
                </a:r>
              </a:p>
            </p:txBody>
          </p:sp>
          <p:cxnSp>
            <p:nvCxnSpPr>
              <p:cNvPr id="17" name="直接连接符 16"/>
              <p:cNvCxnSpPr/>
              <p:nvPr userDrawn="1"/>
            </p:nvCxnSpPr>
            <p:spPr>
              <a:xfrm>
                <a:off x="15369" y="10465"/>
                <a:ext cx="3062" cy="0"/>
              </a:xfrm>
              <a:prstGeom prst="line">
                <a:avLst/>
              </a:prstGeom>
              <a:ln w="25400">
                <a:solidFill>
                  <a:srgbClr val="009B4C"/>
                </a:solidFill>
                <a:tailEnd type="none" w="med" len="med"/>
              </a:ln>
              <a:effectLst/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</p:grpSp>
        <p:cxnSp>
          <p:nvCxnSpPr>
            <p:cNvPr id="14" name="直接连接符 13"/>
            <p:cNvCxnSpPr/>
            <p:nvPr userDrawn="1"/>
          </p:nvCxnSpPr>
          <p:spPr>
            <a:xfrm>
              <a:off x="15779" y="4730"/>
              <a:ext cx="2743" cy="0"/>
            </a:xfrm>
            <a:prstGeom prst="line">
              <a:avLst/>
            </a:prstGeom>
            <a:ln w="25400">
              <a:solidFill>
                <a:srgbClr val="009B4C"/>
              </a:solidFill>
              <a:tailEnd type="none" w="med" len="med"/>
            </a:ln>
            <a:effectLst/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17"/>
          <p:cNvSpPr txBox="1">
            <a:spLocks noChangeArrowheads="1"/>
          </p:cNvSpPr>
          <p:nvPr/>
        </p:nvSpPr>
        <p:spPr bwMode="auto">
          <a:xfrm>
            <a:off x="6311230" y="2247900"/>
            <a:ext cx="2328291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题型四</a:t>
            </a:r>
            <a:endParaRPr lang="en-US" altLang="zh-CN" sz="4800" b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306947" y="3339718"/>
            <a:ext cx="6336704" cy="132961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实验探究题</a:t>
            </a:r>
          </a:p>
        </p:txBody>
      </p:sp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9"/>
          <p:cNvGrpSpPr/>
          <p:nvPr/>
        </p:nvGrpSpPr>
        <p:grpSpPr bwMode="auto">
          <a:xfrm>
            <a:off x="3493109" y="3965704"/>
            <a:ext cx="6706553" cy="673100"/>
            <a:chOff x="6496" y="3872"/>
            <a:chExt cx="10562" cy="1060"/>
          </a:xfrm>
        </p:grpSpPr>
        <p:sp>
          <p:nvSpPr>
            <p:cNvPr id="4" name="六边形 3"/>
            <p:cNvSpPr>
              <a:spLocks noChangeAspect="1"/>
            </p:cNvSpPr>
            <p:nvPr/>
          </p:nvSpPr>
          <p:spPr>
            <a:xfrm rot="16200000">
              <a:off x="6420" y="3948"/>
              <a:ext cx="1060" cy="908"/>
            </a:xfrm>
            <a:prstGeom prst="hexagon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vert="eaVert" anchor="ctr"/>
            <a:lstStyle/>
            <a:p>
              <a:pPr algn="ctr"/>
              <a:r>
                <a:rPr lang="en-US" altLang="zh-CN" sz="3200" b="1" noProof="1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5" name="文本框 8">
              <a:hlinkClick r:id="rId2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931" y="3959"/>
              <a:ext cx="9127" cy="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solidFill>
                    <a:prstClr val="black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电(磁)学实验</a:t>
              </a:r>
            </a:p>
          </p:txBody>
        </p:sp>
      </p:grpSp>
      <p:grpSp>
        <p:nvGrpSpPr>
          <p:cNvPr id="6" name="组合 10"/>
          <p:cNvGrpSpPr/>
          <p:nvPr/>
        </p:nvGrpSpPr>
        <p:grpSpPr bwMode="auto">
          <a:xfrm>
            <a:off x="3484854" y="1628800"/>
            <a:ext cx="6705918" cy="673100"/>
            <a:chOff x="6498" y="3876"/>
            <a:chExt cx="10561" cy="1060"/>
          </a:xfrm>
        </p:grpSpPr>
        <p:sp>
          <p:nvSpPr>
            <p:cNvPr id="7" name="六边形 6"/>
            <p:cNvSpPr>
              <a:spLocks noChangeAspect="1"/>
            </p:cNvSpPr>
            <p:nvPr/>
          </p:nvSpPr>
          <p:spPr>
            <a:xfrm rot="16200000">
              <a:off x="6422" y="3952"/>
              <a:ext cx="1060" cy="908"/>
            </a:xfrm>
            <a:prstGeom prst="hexagon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vert="eaVert" anchor="ctr"/>
            <a:lstStyle/>
            <a:p>
              <a:pPr algn="ctr"/>
              <a:r>
                <a:rPr lang="en-US" altLang="zh-CN" sz="32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8" name="文本框 12">
              <a:hlinkClick r:id="rId3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931" y="3959"/>
              <a:ext cx="9128" cy="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solidFill>
                    <a:prstClr val="black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光、热学实验</a:t>
              </a:r>
            </a:p>
          </p:txBody>
        </p:sp>
      </p:grpSp>
      <p:grpSp>
        <p:nvGrpSpPr>
          <p:cNvPr id="9" name="组合 13"/>
          <p:cNvGrpSpPr/>
          <p:nvPr/>
        </p:nvGrpSpPr>
        <p:grpSpPr bwMode="auto">
          <a:xfrm>
            <a:off x="3484854" y="2793442"/>
            <a:ext cx="6705918" cy="673100"/>
            <a:chOff x="6498" y="3876"/>
            <a:chExt cx="10561" cy="1060"/>
          </a:xfrm>
        </p:grpSpPr>
        <p:sp>
          <p:nvSpPr>
            <p:cNvPr id="10" name="六边形 9"/>
            <p:cNvSpPr>
              <a:spLocks noChangeAspect="1"/>
            </p:cNvSpPr>
            <p:nvPr/>
          </p:nvSpPr>
          <p:spPr>
            <a:xfrm rot="16200000">
              <a:off x="6422" y="3952"/>
              <a:ext cx="1060" cy="908"/>
            </a:xfrm>
            <a:prstGeom prst="hexagon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vert="eaVert" anchor="ctr"/>
            <a:lstStyle/>
            <a:p>
              <a:pPr algn="ctr"/>
              <a:r>
                <a:rPr lang="en-US" altLang="zh-CN" sz="3200" b="1" noProof="1"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11" name="文本框 15">
              <a:hlinkClick r:id="rId4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7931" y="3959"/>
              <a:ext cx="9128" cy="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3200" b="1" dirty="0">
                  <a:solidFill>
                    <a:prstClr val="black"/>
                  </a:solidFill>
                  <a:latin typeface="黑体" panose="02010609060101010101" pitchFamily="49" charset="-122"/>
                  <a:ea typeface="黑体" panose="02010609060101010101" pitchFamily="49" charset="-122"/>
                  <a:cs typeface="黑体" panose="02010609060101010101" pitchFamily="49" charset="-122"/>
                </a:rPr>
                <a:t>力学实验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文本框 15"/>
          <p:cNvSpPr txBox="1"/>
          <p:nvPr/>
        </p:nvSpPr>
        <p:spPr>
          <a:xfrm>
            <a:off x="5706110" y="608647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1" name="文本框 10"/>
          <p:cNvSpPr txBox="1"/>
          <p:nvPr/>
        </p:nvSpPr>
        <p:spPr>
          <a:xfrm>
            <a:off x="3764915" y="986790"/>
            <a:ext cx="46596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一、光、热学实验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622598" y="1700808"/>
            <a:ext cx="10603235" cy="737235"/>
            <a:chOff x="1027" y="6429"/>
            <a:chExt cx="16698" cy="1161"/>
          </a:xfrm>
        </p:grpSpPr>
        <p:pic>
          <p:nvPicPr>
            <p:cNvPr id="13" name="图片 1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14" name="组合 13"/>
            <p:cNvGrpSpPr/>
            <p:nvPr/>
          </p:nvGrpSpPr>
          <p:grpSpPr>
            <a:xfrm>
              <a:off x="1371" y="6429"/>
              <a:ext cx="16354" cy="1161"/>
              <a:chOff x="1371" y="2700"/>
              <a:chExt cx="16354" cy="1161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371" y="2897"/>
                <a:ext cx="2354" cy="822"/>
                <a:chOff x="2523" y="1360"/>
                <a:chExt cx="1777" cy="822"/>
              </a:xfrm>
            </p:grpSpPr>
            <p:sp>
              <p:nvSpPr>
                <p:cNvPr id="17" name="文本框 1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实 验</a:t>
                  </a:r>
                </a:p>
              </p:txBody>
            </p:sp>
            <p:sp>
              <p:nvSpPr>
                <p:cNvPr id="18" name="文本框 17"/>
                <p:cNvSpPr txBox="1"/>
                <p:nvPr/>
              </p:nvSpPr>
              <p:spPr>
                <a:xfrm>
                  <a:off x="3773" y="1360"/>
                  <a:ext cx="52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1</a:t>
                  </a:r>
                </a:p>
              </p:txBody>
            </p:sp>
          </p:grpSp>
          <p:sp>
            <p:nvSpPr>
              <p:cNvPr id="19" name="文本框 18"/>
              <p:cNvSpPr txBox="1"/>
              <p:nvPr/>
            </p:nvSpPr>
            <p:spPr>
              <a:xfrm>
                <a:off x="4348" y="2700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 dirty="0" err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探究光反射时的规律</a:t>
                </a:r>
                <a:endParaRPr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730780" y="2393315"/>
            <a:ext cx="1062101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 dirty="0">
                <a:ea typeface="黑体" panose="02010609060101010101" pitchFamily="49" charset="-122"/>
              </a:rPr>
              <a:t>天水</a:t>
            </a:r>
            <a:r>
              <a:rPr 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探究光的反射规律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 dirty="0">
                <a:ea typeface="宋体" panose="02010600030101010101" pitchFamily="2" charset="-122"/>
              </a:rPr>
              <a:t>的实验装置如图甲所示．平面镜放在水平桌面上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标有刻度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 dirty="0">
                <a:ea typeface="宋体" panose="02010600030101010101" pitchFamily="2" charset="-122"/>
              </a:rPr>
              <a:t>图中未画出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的白色硬纸板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ABCD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能绕垂直于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CD</a:t>
            </a:r>
            <a:r>
              <a:rPr lang="zh-CN" sz="2400" b="1" dirty="0">
                <a:ea typeface="宋体" panose="02010600030101010101" pitchFamily="2" charset="-122"/>
              </a:rPr>
              <a:t>的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zh-CN" sz="2400" b="1" dirty="0">
                <a:ea typeface="宋体" panose="02010600030101010101" pitchFamily="2" charset="-122"/>
              </a:rPr>
              <a:t>轴翻转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，在纸板上安装一支可在纸板平面内自由移动的激光笔．</a:t>
            </a:r>
            <a:endParaRPr lang="zh-CN" altLang="en-US" sz="2400" b="1" dirty="0"/>
          </a:p>
        </p:txBody>
      </p:sp>
      <p:pic>
        <p:nvPicPr>
          <p:cNvPr id="2" name="图片 -2147482367"/>
          <p:cNvPicPr>
            <a:picLocks noChangeAspect="1"/>
          </p:cNvPicPr>
          <p:nvPr/>
        </p:nvPicPr>
        <p:blipFill>
          <a:blip r:embed="rId3">
            <a:lum contrast="6000"/>
          </a:blip>
          <a:stretch>
            <a:fillRect/>
          </a:stretch>
        </p:blipFill>
        <p:spPr>
          <a:xfrm>
            <a:off x="3764915" y="4146550"/>
            <a:ext cx="5040630" cy="20097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641350" y="1217295"/>
            <a:ext cx="1070038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实验前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应将纸板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放置于平面镜上．移动激光笔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使入射光束绕入射点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sz="2400" b="1">
                <a:ea typeface="宋体" panose="02010600030101010101" pitchFamily="2" charset="-122"/>
              </a:rPr>
              <a:t>沿逆时针方向转动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可观察到反射光束沿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时针方向转动．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移动激光笔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使入射角为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45°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测得反射角也为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45°.</a:t>
            </a:r>
            <a:r>
              <a:rPr lang="zh-CN" sz="2400" b="1">
                <a:ea typeface="宋体" panose="02010600030101010101" pitchFamily="2" charset="-122"/>
              </a:rPr>
              <a:t>由此就得出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光反射时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反射角等于入射角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的结论．你认为有何不妥之处？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4" name="图片 -2147482367"/>
          <p:cNvPicPr>
            <a:picLocks noChangeAspect="1"/>
          </p:cNvPicPr>
          <p:nvPr/>
        </p:nvPicPr>
        <p:blipFill>
          <a:blip r:embed="rId2">
            <a:lum contrast="6000"/>
          </a:blip>
          <a:stretch>
            <a:fillRect/>
          </a:stretch>
        </p:blipFill>
        <p:spPr>
          <a:xfrm>
            <a:off x="3730625" y="4137660"/>
            <a:ext cx="5040630" cy="2009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5706110" y="608647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00" name="文本框 99"/>
          <p:cNvSpPr txBox="1"/>
          <p:nvPr/>
        </p:nvSpPr>
        <p:spPr>
          <a:xfrm>
            <a:off x="3666490" y="1329690"/>
            <a:ext cx="10198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垂直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345045" y="1862455"/>
            <a:ext cx="6248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顺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22598" y="3529965"/>
            <a:ext cx="47237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一次实验得到的结论具有偶然性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13105" y="1432560"/>
            <a:ext cx="1070038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如图乙所示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将纸板右半部分绕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ON</a:t>
            </a:r>
            <a:r>
              <a:rPr lang="zh-CN" sz="2400" b="1">
                <a:ea typeface="宋体" panose="02010600030101010101" pitchFamily="2" charset="-122"/>
              </a:rPr>
              <a:t>向后翻转任意角度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发现纸板上均无反射光束呈现．此现象说明了：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_______________________________________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在图甲中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若将纸板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连同激光笔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绕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CD</a:t>
            </a:r>
            <a:r>
              <a:rPr lang="zh-CN" sz="2400" b="1">
                <a:ea typeface="宋体" panose="02010600030101010101" pitchFamily="2" charset="-122"/>
              </a:rPr>
              <a:t>向后倾斜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此时反射光束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仍在纸板上呈现　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被纸板挡住　　　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在纸板前方</a:t>
            </a:r>
            <a:endParaRPr lang="zh-CN" altLang="en-US" sz="2400" b="1"/>
          </a:p>
        </p:txBody>
      </p:sp>
      <p:pic>
        <p:nvPicPr>
          <p:cNvPr id="2" name="图片 -2147482367"/>
          <p:cNvPicPr>
            <a:picLocks noChangeAspect="1"/>
          </p:cNvPicPr>
          <p:nvPr/>
        </p:nvPicPr>
        <p:blipFill>
          <a:blip r:embed="rId2">
            <a:lum contrast="6000"/>
          </a:blip>
          <a:stretch>
            <a:fillRect/>
          </a:stretch>
        </p:blipFill>
        <p:spPr>
          <a:xfrm>
            <a:off x="3747770" y="3791585"/>
            <a:ext cx="5040630" cy="20097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706110" y="594296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4723130" y="2073910"/>
            <a:ext cx="60725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反射光线、入射光线和法线在同一平面内　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990455" y="2630805"/>
            <a:ext cx="8051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71163" y="1196752"/>
            <a:ext cx="10603235" cy="737235"/>
            <a:chOff x="1027" y="6480"/>
            <a:chExt cx="16698" cy="1161"/>
          </a:xfrm>
        </p:grpSpPr>
        <p:pic>
          <p:nvPicPr>
            <p:cNvPr id="13" name="图片 1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14" name="组合 13"/>
            <p:cNvGrpSpPr/>
            <p:nvPr/>
          </p:nvGrpSpPr>
          <p:grpSpPr>
            <a:xfrm>
              <a:off x="1371" y="6480"/>
              <a:ext cx="16354" cy="1161"/>
              <a:chOff x="1371" y="2751"/>
              <a:chExt cx="16354" cy="1161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371" y="2897"/>
                <a:ext cx="2354" cy="822"/>
                <a:chOff x="2523" y="1360"/>
                <a:chExt cx="1777" cy="822"/>
              </a:xfrm>
            </p:grpSpPr>
            <p:sp>
              <p:nvSpPr>
                <p:cNvPr id="17" name="文本框 1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实 验</a:t>
                  </a:r>
                </a:p>
              </p:txBody>
            </p:sp>
            <p:sp>
              <p:nvSpPr>
                <p:cNvPr id="18" name="文本框 17"/>
                <p:cNvSpPr txBox="1"/>
                <p:nvPr/>
              </p:nvSpPr>
              <p:spPr>
                <a:xfrm>
                  <a:off x="3773" y="1360"/>
                  <a:ext cx="52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2</a:t>
                  </a:r>
                </a:p>
              </p:txBody>
            </p:sp>
          </p:grpSp>
          <p:sp>
            <p:nvSpPr>
              <p:cNvPr id="19" name="文本框 18"/>
              <p:cNvSpPr txBox="1"/>
              <p:nvPr/>
            </p:nvSpPr>
            <p:spPr>
              <a:xfrm>
                <a:off x="4348" y="2751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 dirty="0" err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探究平面镜成像的特</a:t>
                </a:r>
                <a:r>
                  <a:rPr lang="zh-CN" sz="2800" b="1" dirty="0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点</a:t>
                </a:r>
                <a:r>
                  <a:rPr lang="zh-CN" sz="2400" b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(2016.17，2013.17)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789305" y="1898650"/>
            <a:ext cx="1048385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2. </a:t>
            </a:r>
            <a:r>
              <a:rPr 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 dirty="0">
                <a:ea typeface="黑体" panose="02010609060101010101" pitchFamily="49" charset="-122"/>
              </a:rPr>
              <a:t>湛江市二模</a:t>
            </a:r>
            <a:r>
              <a:rPr 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如图是探究平面镜成像特点的实验装置．</a:t>
            </a:r>
            <a:endParaRPr 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 dirty="0">
                <a:ea typeface="宋体" panose="02010600030101010101" pitchFamily="2" charset="-122"/>
              </a:rPr>
              <a:t>此实验应在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 dirty="0">
                <a:ea typeface="宋体" panose="02010600030101010101" pitchFamily="2" charset="-122"/>
              </a:rPr>
              <a:t>选填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较暗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 dirty="0">
                <a:ea typeface="宋体" panose="02010600030101010101" pitchFamily="2" charset="-122"/>
              </a:rPr>
              <a:t>或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较亮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环境进行．如图在桌面上铺一张大纸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纸上竖立一块玻璃板作为平面镜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用玻璃板代替平面镜是为了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_________________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沿着玻璃板在纸上画一条直线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代表平</a:t>
            </a:r>
          </a:p>
          <a:p>
            <a:pPr indent="0">
              <a:lnSpc>
                <a:spcPct val="150000"/>
              </a:lnSpc>
            </a:pPr>
            <a:r>
              <a:rPr lang="zh-CN" sz="2400" b="1" dirty="0">
                <a:ea typeface="宋体" panose="02010600030101010101" pitchFamily="2" charset="-122"/>
              </a:rPr>
              <a:t>面镜．把一支点燃的蜡烛放在玻璃板的前面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再拿一支外</a:t>
            </a:r>
          </a:p>
          <a:p>
            <a:pPr indent="0">
              <a:lnSpc>
                <a:spcPct val="150000"/>
              </a:lnSpc>
            </a:pPr>
            <a:r>
              <a:rPr lang="zh-CN" sz="2400" b="1" dirty="0">
                <a:ea typeface="宋体" panose="02010600030101010101" pitchFamily="2" charset="-122"/>
              </a:rPr>
              <a:t>形相同但不点燃的蜡烛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竖立着在玻璃板后面移动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直到</a:t>
            </a:r>
          </a:p>
          <a:p>
            <a:pPr indent="0">
              <a:lnSpc>
                <a:spcPct val="150000"/>
              </a:lnSpc>
            </a:pPr>
            <a:r>
              <a:rPr lang="zh-CN" sz="2400" b="1" dirty="0">
                <a:ea typeface="宋体" panose="02010600030101010101" pitchFamily="2" charset="-122"/>
              </a:rPr>
              <a:t>看上去它跟前面那支蜡烛的像完全重合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由此可说明平面</a:t>
            </a:r>
          </a:p>
          <a:p>
            <a:pPr indent="0">
              <a:lnSpc>
                <a:spcPct val="150000"/>
              </a:lnSpc>
            </a:pPr>
            <a:r>
              <a:rPr lang="zh-CN" sz="2400" b="1" dirty="0">
                <a:ea typeface="宋体" panose="02010600030101010101" pitchFamily="2" charset="-122"/>
              </a:rPr>
              <a:t>镜成像时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endParaRPr lang="zh-CN" altLang="en-US" sz="2400" b="1" dirty="0"/>
          </a:p>
        </p:txBody>
      </p:sp>
      <p:pic>
        <p:nvPicPr>
          <p:cNvPr id="2" name="图片 -2147482504" descr="荔广东物理92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8831510" y="4221088"/>
            <a:ext cx="2721610" cy="18580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9604174" y="6128021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 dirty="0">
                <a:ea typeface="宋体" panose="02010600030101010101" pitchFamily="2" charset="-122"/>
              </a:rPr>
              <a:t>第</a:t>
            </a:r>
            <a:r>
              <a:rPr 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b="1" dirty="0">
                <a:ea typeface="宋体" panose="02010600030101010101" pitchFamily="2" charset="-122"/>
              </a:rPr>
              <a:t>题图</a:t>
            </a:r>
            <a:endParaRPr lang="zh-CN" altLang="en-US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2875915" y="2515870"/>
            <a:ext cx="9683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较暗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90905" y="3636010"/>
            <a:ext cx="29533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便于确定像的位置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679700" y="5854065"/>
            <a:ext cx="34861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像的大小等于物的大小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53440" y="1270000"/>
            <a:ext cx="1048385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小明共进行了三次实验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用刻度尺分别测出蜡烛和像到玻璃板的距离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数据记录如表：</a:t>
            </a:r>
            <a:endParaRPr lang="zh-CN" altLang="en-US" sz="2400" b="1"/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1722120" y="2510790"/>
          <a:ext cx="8746490" cy="24364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41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935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11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905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次数</a:t>
                      </a:r>
                      <a:endParaRPr lang="en-US" altLang="en-US" sz="24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 i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u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4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蜡烛到玻璃板的距离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)/cm</a:t>
                      </a:r>
                      <a:endParaRPr lang="en-US" altLang="en-US" sz="2400" b="1" i="1" dirty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 i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v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2400" b="1" dirty="0" err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像到玻璃板的距离</a:t>
                      </a: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)/cm</a:t>
                      </a:r>
                      <a:endParaRPr lang="en-US" altLang="en-US" sz="2400" b="1" i="1" dirty="0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en-US" altLang="en-US" sz="24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15</a:t>
                      </a:r>
                      <a:endParaRPr lang="en-US" altLang="en-US" sz="24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15</a:t>
                      </a:r>
                      <a:endParaRPr lang="en-US" altLang="en-US" sz="24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endParaRPr lang="en-US" altLang="en-US" sz="24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</a:t>
                      </a:r>
                      <a:endParaRPr lang="en-US" altLang="en-US" sz="2400" b="1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 dirty="0"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</a:t>
                      </a:r>
                      <a:endParaRPr lang="en-US" altLang="en-US" sz="2400" b="1" dirty="0"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964565" y="5189855"/>
            <a:ext cx="10707370" cy="57733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 dirty="0">
                <a:ea typeface="宋体" panose="02010600030101010101" pitchFamily="2" charset="-122"/>
              </a:rPr>
              <a:t>分析表中数据可以得出：平面镜成像时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________________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endParaRPr lang="zh-CN" altLang="en-US" sz="24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6777990" y="5261610"/>
            <a:ext cx="23437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像距等于物距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35660" y="1616710"/>
            <a:ext cx="10707370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当玻璃板后面的蜡烛与蜡烛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的像完全重合时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小明移去后面的蜡烛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并在原蜡烛位置放一光屏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则光屏上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能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不能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承接到蜡烛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的像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此现象说明平面镜所成的是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实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虚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像．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如果实验时将玻璃板竖直向上提起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 cm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则蜡烛的像竖直向上移动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填序号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2 cm</a:t>
            </a:r>
            <a:r>
              <a:rPr lang="zh-CN" sz="2400" b="1">
                <a:ea typeface="宋体" panose="02010600030101010101" pitchFamily="2" charset="-122"/>
              </a:rPr>
              <a:t>　　　　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1 cm</a:t>
            </a:r>
            <a:r>
              <a:rPr lang="zh-CN" sz="2400" b="1">
                <a:ea typeface="宋体" panose="02010600030101010101" pitchFamily="2" charset="-122"/>
              </a:rPr>
              <a:t>　　　　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C. 0.5 cm</a:t>
            </a:r>
            <a:r>
              <a:rPr lang="zh-CN" sz="2400" b="1">
                <a:ea typeface="宋体" panose="02010600030101010101" pitchFamily="2" charset="-122"/>
              </a:rPr>
              <a:t>　　　　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D. 0 cm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5325110" y="2240915"/>
            <a:ext cx="10534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不能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829300" y="2790190"/>
            <a:ext cx="7194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虚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487694" y="3349625"/>
            <a:ext cx="7708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15645" y="1226820"/>
            <a:ext cx="1075944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苏州改编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用如图甲所示的装置探究平面镜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成像特点．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</a:p>
          <a:p>
            <a:pPr indent="0">
              <a:lnSpc>
                <a:spcPct val="150000"/>
              </a:lnSpc>
            </a:pP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组装器材时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要使玻璃板与水平桌面相互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实验中选用两只完全相同的棋子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其目的是为了比较像与物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的关系．</a:t>
            </a:r>
            <a:endParaRPr lang="zh-CN" altLang="en-US" sz="2400" b="1"/>
          </a:p>
        </p:txBody>
      </p:sp>
      <p:pic>
        <p:nvPicPr>
          <p:cNvPr id="2" name="图片 -21474823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115" y="1872615"/>
            <a:ext cx="5147945" cy="1997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715010" y="5085715"/>
            <a:ext cx="1075944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若在棋子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的像的位置上放一光屏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光屏上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能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不能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呈现出像．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5527675" y="377507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6897370" y="4041775"/>
            <a:ext cx="8394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垂直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97015" y="4573905"/>
            <a:ext cx="10109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大小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053580" y="5157470"/>
            <a:ext cx="11315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不能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84225" y="1243965"/>
            <a:ext cx="10759440" cy="223824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 dirty="0">
                <a:ea typeface="宋体" panose="02010600030101010101" pitchFamily="2" charset="-122"/>
              </a:rPr>
              <a:t>若将玻璃板绕底边向棋子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 dirty="0">
                <a:ea typeface="宋体" panose="02010600030101010101" pitchFamily="2" charset="-122"/>
              </a:rPr>
              <a:t>一侧翻转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90°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则在此过程中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棋子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 dirty="0">
                <a:ea typeface="宋体" panose="02010600030101010101" pitchFamily="2" charset="-122"/>
              </a:rPr>
              <a:t>的像大小变化情况是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</a:t>
            </a:r>
            <a:r>
              <a:rPr lang="zh-CN" sz="2400" b="1" dirty="0">
                <a:ea typeface="宋体" panose="02010600030101010101" pitchFamily="2" charset="-122"/>
              </a:rPr>
              <a:t>．棋子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 dirty="0">
                <a:ea typeface="宋体" panose="02010600030101010101" pitchFamily="2" charset="-122"/>
              </a:rPr>
              <a:t>顶端与其像之间的距离变化情况是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endParaRPr 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 dirty="0">
                <a:ea typeface="宋体" panose="02010600030101010101" pitchFamily="2" charset="-122"/>
              </a:rPr>
              <a:t>实验过程中如果把玻璃板没有垂直架在白纸上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而是如图乙所示倾斜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棋子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 dirty="0">
                <a:ea typeface="宋体" panose="02010600030101010101" pitchFamily="2" charset="-122"/>
              </a:rPr>
              <a:t>的像应是图乙中的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 dirty="0">
                <a:ea typeface="宋体" panose="02010600030101010101" pitchFamily="2" charset="-122"/>
              </a:rPr>
              <a:t>选填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”“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sz="2400" b="1" dirty="0">
                <a:ea typeface="宋体" panose="02010600030101010101" pitchFamily="2" charset="-122"/>
              </a:rPr>
              <a:t>或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sz="2400" b="1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endParaRPr lang="zh-CN" altLang="en-US" sz="2400" b="1" dirty="0"/>
          </a:p>
        </p:txBody>
      </p:sp>
      <p:pic>
        <p:nvPicPr>
          <p:cNvPr id="2" name="图片 -214748236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4555" y="3608070"/>
            <a:ext cx="5147945" cy="1997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931535" y="583692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2196465" y="1893570"/>
            <a:ext cx="11315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不变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003665" y="1893570"/>
            <a:ext cx="24123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先变大后变小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72865" y="2959100"/>
            <a:ext cx="6934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71163" y="1124744"/>
            <a:ext cx="10603235" cy="737235"/>
            <a:chOff x="1027" y="6394"/>
            <a:chExt cx="16698" cy="1161"/>
          </a:xfrm>
        </p:grpSpPr>
        <p:pic>
          <p:nvPicPr>
            <p:cNvPr id="13" name="图片 1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14" name="组合 13"/>
            <p:cNvGrpSpPr/>
            <p:nvPr/>
          </p:nvGrpSpPr>
          <p:grpSpPr>
            <a:xfrm>
              <a:off x="1371" y="6394"/>
              <a:ext cx="16354" cy="1161"/>
              <a:chOff x="1371" y="2665"/>
              <a:chExt cx="16354" cy="1161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371" y="2897"/>
                <a:ext cx="2354" cy="822"/>
                <a:chOff x="2523" y="1360"/>
                <a:chExt cx="1777" cy="822"/>
              </a:xfrm>
            </p:grpSpPr>
            <p:sp>
              <p:nvSpPr>
                <p:cNvPr id="17" name="文本框 1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实 验</a:t>
                  </a:r>
                </a:p>
              </p:txBody>
            </p:sp>
            <p:sp>
              <p:nvSpPr>
                <p:cNvPr id="18" name="文本框 17"/>
                <p:cNvSpPr txBox="1"/>
                <p:nvPr/>
              </p:nvSpPr>
              <p:spPr>
                <a:xfrm>
                  <a:off x="3773" y="1360"/>
                  <a:ext cx="52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3</a:t>
                  </a:r>
                </a:p>
              </p:txBody>
            </p:sp>
          </p:grpSp>
          <p:sp>
            <p:nvSpPr>
              <p:cNvPr id="19" name="文本框 18"/>
              <p:cNvSpPr txBox="1"/>
              <p:nvPr/>
            </p:nvSpPr>
            <p:spPr>
              <a:xfrm>
                <a:off x="4348" y="2665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 dirty="0" err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探究凸透镜成像的规律</a:t>
                </a:r>
                <a:r>
                  <a:rPr lang="zh-CN" sz="2400" b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(10年5考)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789305" y="1826260"/>
            <a:ext cx="1079246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4. </a:t>
            </a:r>
            <a:r>
              <a:rPr 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 dirty="0">
                <a:ea typeface="黑体" panose="02010609060101010101" pitchFamily="49" charset="-122"/>
              </a:rPr>
              <a:t>南充</a:t>
            </a:r>
            <a:r>
              <a:rPr 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某学习小组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探究凸透镜成像的规律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进行了如下操作：</a:t>
            </a:r>
            <a:endParaRPr 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 dirty="0">
                <a:ea typeface="宋体" panose="02010600030101010101" pitchFamily="2" charset="-122"/>
              </a:rPr>
              <a:t>安装并调节烛焰、透镜、光屏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使它们三者中心大致在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endParaRPr 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 dirty="0">
                <a:ea typeface="宋体" panose="02010600030101010101" pitchFamily="2" charset="-122"/>
              </a:rPr>
              <a:t>通过探究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记录并绘制了物距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zh-CN" sz="2400" b="1" dirty="0">
                <a:ea typeface="宋体" panose="02010600030101010101" pitchFamily="2" charset="-122"/>
              </a:rPr>
              <a:t>与像距</a:t>
            </a:r>
            <a:r>
              <a:rPr lang="en-US" sz="2400" b="1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zh-CN" sz="2400" b="1" dirty="0">
                <a:ea typeface="宋体" panose="02010600030101010101" pitchFamily="2" charset="-122"/>
              </a:rPr>
              <a:t>之间的关系图像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如图甲所示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则该凸透镜的焦距是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________cm.</a:t>
            </a:r>
            <a:endParaRPr lang="zh-CN" altLang="en-US" sz="2400" b="1" dirty="0"/>
          </a:p>
        </p:txBody>
      </p:sp>
      <p:pic>
        <p:nvPicPr>
          <p:cNvPr id="2" name="图片 -214748236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4820" y="4064000"/>
            <a:ext cx="6995795" cy="23050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422265" y="624078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8565515" y="2434590"/>
            <a:ext cx="16471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同一高度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383280" y="3526155"/>
            <a:ext cx="5130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31850" y="1227455"/>
            <a:ext cx="1079246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当蜡烛放在如图乙所示位置时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调节光屏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可在光屏上得到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—</a:t>
            </a:r>
            <a:r>
              <a:rPr lang="zh-CN" sz="2400" b="1">
                <a:ea typeface="宋体" panose="02010600030101010101" pitchFamily="2" charset="-122"/>
              </a:rPr>
              <a:t>个倒立、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的实像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生活中的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照相机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”“</a:t>
            </a:r>
            <a:r>
              <a:rPr lang="zh-CN" sz="2400" b="1">
                <a:ea typeface="宋体" panose="02010600030101010101" pitchFamily="2" charset="-122"/>
              </a:rPr>
              <a:t>投影仪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放大镜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就是利用这样的成像原理工作的．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若将透镜的上半部分用不透明的纸板挡住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则光屏上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能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不能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成完整的像．</a:t>
            </a:r>
            <a:endParaRPr lang="zh-CN" altLang="en-US" sz="2400" b="1"/>
          </a:p>
        </p:txBody>
      </p:sp>
      <p:pic>
        <p:nvPicPr>
          <p:cNvPr id="2" name="图片 -214748236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8655" y="4088765"/>
            <a:ext cx="6162675" cy="20307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332095" y="611949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1148715" y="1841500"/>
            <a:ext cx="9163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缩小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603750" y="1841500"/>
            <a:ext cx="11918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照相机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574405" y="2941955"/>
            <a:ext cx="7448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能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31850" y="1442720"/>
            <a:ext cx="1079246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(5)</a:t>
            </a:r>
            <a:r>
              <a:rPr lang="zh-CN" sz="2400" b="1">
                <a:ea typeface="宋体" panose="02010600030101010101" pitchFamily="2" charset="-122"/>
              </a:rPr>
              <a:t>在图乙中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小明借来物理老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师的眼镜，将其放在蜡烛和凸透镜之间，发现光屏上原本清晰的像变模糊了，向右移动光屏，光屏上的像又变清晰，说明老师戴的是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近视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远视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眼镜．</a:t>
            </a:r>
            <a:endParaRPr lang="zh-CN" altLang="en-US" sz="2400" b="1"/>
          </a:p>
        </p:txBody>
      </p:sp>
      <p:pic>
        <p:nvPicPr>
          <p:cNvPr id="2" name="图片 -214748236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3680" y="3282315"/>
            <a:ext cx="7755255" cy="25552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828665" y="592264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1948180" y="2614930"/>
            <a:ext cx="10191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近视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37235" y="1070610"/>
            <a:ext cx="1071626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 dirty="0">
                <a:ea typeface="黑体" panose="02010609060101010101" pitchFamily="49" charset="-122"/>
              </a:rPr>
              <a:t>广东一模</a:t>
            </a:r>
            <a:r>
              <a:rPr 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小明在做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探究凸透镜成像规律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 dirty="0">
                <a:ea typeface="宋体" panose="02010600030101010101" pitchFamily="2" charset="-122"/>
              </a:rPr>
              <a:t>的实验时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选用的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实验器材如图所示．</a:t>
            </a:r>
            <a:endParaRPr 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 dirty="0">
                <a:ea typeface="宋体" panose="02010600030101010101" pitchFamily="2" charset="-122"/>
              </a:rPr>
              <a:t>小明同学按如图所示的装置放好蜡烛和凸透镜后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左右移动光屏始终得不到烛焰完整的像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其原因是：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____________________________________________</a:t>
            </a:r>
            <a:endParaRPr lang="zh-CN" altLang="en-US" sz="2400" b="1" dirty="0"/>
          </a:p>
        </p:txBody>
      </p:sp>
      <p:pic>
        <p:nvPicPr>
          <p:cNvPr id="2" name="图片 -2147482500" descr="荔广东物理95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924300" y="3442335"/>
            <a:ext cx="4695190" cy="23526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828665" y="592264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4439022" y="2780928"/>
            <a:ext cx="75247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 spc="-100" dirty="0">
                <a:solidFill>
                  <a:srgbClr val="FF0000"/>
                </a:solidFill>
                <a:ea typeface="宋体" panose="02010600030101010101" pitchFamily="2" charset="-122"/>
              </a:rPr>
              <a:t>烛焰、凸透镜、光屏三者的中心没有放在同一高度上</a:t>
            </a:r>
            <a:endParaRPr lang="en-US" altLang="en-US" sz="2400" b="1" spc="-1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2431256" y="2486943"/>
          <a:ext cx="7501890" cy="30546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19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754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757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387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6769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实验序号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物距</a:t>
                      </a: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u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/cm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像距</a:t>
                      </a: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v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/cm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像的性质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958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15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倒立缩小的实像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24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25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16.7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242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倒立的实像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083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4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15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倒立放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大的实像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86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alt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\</a:t>
                      </a: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  <a:sym typeface="+mn-ea"/>
                        </a:rPr>
                        <a:t>正立放大的虚像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00" name="文本框 99"/>
          <p:cNvSpPr txBox="1"/>
          <p:nvPr/>
        </p:nvSpPr>
        <p:spPr>
          <a:xfrm>
            <a:off x="737076" y="1340768"/>
            <a:ext cx="1071626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该同学作了适当调整后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按要求进行观察和测量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并将清晰的像的情况记录在表中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zh-CN" altLang="en-US" sz="2400" b="1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08050" y="1522730"/>
            <a:ext cx="10838180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sz="2400" b="1">
                <a:ea typeface="宋体" panose="02010600030101010101" pitchFamily="2" charset="-122"/>
              </a:rPr>
              <a:t>实验序号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中所成像的性质为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倒立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正立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缩小的实像；实验序号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sz="2400" b="1">
                <a:ea typeface="宋体" panose="02010600030101010101" pitchFamily="2" charset="-122"/>
              </a:rPr>
              <a:t>所成像为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放大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”“</a:t>
            </a:r>
            <a:r>
              <a:rPr lang="zh-CN" sz="2400" b="1">
                <a:ea typeface="宋体" panose="02010600030101010101" pitchFamily="2" charset="-122"/>
              </a:rPr>
              <a:t>缩小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等大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倒立的实像；实验序号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sz="2400" b="1">
                <a:ea typeface="宋体" panose="02010600030101010101" pitchFamily="2" charset="-122"/>
              </a:rPr>
              <a:t>的成像特点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生活中常用的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就是利用这个原理制成的．</a:t>
            </a:r>
            <a:endParaRPr lang="en-US" sz="2400" b="1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sz="2400" b="1">
                <a:ea typeface="宋体" panose="02010600030101010101" pitchFamily="2" charset="-122"/>
              </a:rPr>
              <a:t>实验序号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sz="2400" b="1">
                <a:ea typeface="宋体" panose="02010600030101010101" pitchFamily="2" charset="-122"/>
              </a:rPr>
              <a:t>中的像距为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________cm.</a:t>
            </a:r>
            <a:endParaRPr lang="en-US" sz="2400" b="1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zh-CN" sz="2400" b="1">
                <a:ea typeface="宋体" panose="02010600030101010101" pitchFamily="2" charset="-122"/>
              </a:rPr>
              <a:t>实验中所用透镜的焦距为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________cm.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当烛焰从远处向凸透镜靠近时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仍要在光屏上得到清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晰的像，光屏应向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靠近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远离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凸透镜的方向移动．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5291455" y="1583690"/>
            <a:ext cx="9855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倒立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769995" y="2125345"/>
            <a:ext cx="10191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等大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13450" y="2675255"/>
            <a:ext cx="13550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放大镜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483100" y="3199130"/>
            <a:ext cx="6851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30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981575" y="3775710"/>
            <a:ext cx="6940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56970" y="4883785"/>
            <a:ext cx="10109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远离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4" grpId="0"/>
      <p:bldP spid="5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46735" y="1138555"/>
            <a:ext cx="1083818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 dirty="0">
                <a:ea typeface="黑体" panose="02010609060101010101" pitchFamily="49" charset="-122"/>
              </a:rPr>
              <a:t>万唯广东大模考</a:t>
            </a:r>
            <a:r>
              <a:rPr 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小明同学利用如图甲、乙装置探究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凸透镜成像规律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调节自制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水凸透镜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 dirty="0">
                <a:ea typeface="宋体" panose="02010600030101010101" pitchFamily="2" charset="-122"/>
              </a:rPr>
              <a:t>的焦距为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10 cm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请回答如下问题：</a:t>
            </a:r>
            <a:endParaRPr 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 dirty="0">
                <a:ea typeface="宋体" panose="02010600030101010101" pitchFamily="2" charset="-122"/>
              </a:rPr>
              <a:t>组装后调整器材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使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zh-CN" sz="2400" b="1" dirty="0">
                <a:ea typeface="宋体" panose="02010600030101010101" pitchFamily="2" charset="-122"/>
              </a:rPr>
              <a:t>形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LED</a:t>
            </a:r>
            <a:r>
              <a:rPr lang="zh-CN" sz="2400" b="1" dirty="0">
                <a:ea typeface="宋体" panose="02010600030101010101" pitchFamily="2" charset="-122"/>
              </a:rPr>
              <a:t>灯和光屏的中心位于凸透镜的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 dirty="0">
                <a:ea typeface="宋体" panose="02010600030101010101" pitchFamily="2" charset="-122"/>
              </a:rPr>
              <a:t>上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用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zh-CN" sz="2400" b="1" dirty="0">
                <a:ea typeface="宋体" panose="02010600030101010101" pitchFamily="2" charset="-122"/>
              </a:rPr>
              <a:t>形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LED</a:t>
            </a:r>
            <a:r>
              <a:rPr lang="zh-CN" sz="2400" b="1" dirty="0">
                <a:ea typeface="宋体" panose="02010600030101010101" pitchFamily="2" charset="-122"/>
              </a:rPr>
              <a:t>灯代替蜡烛的好处是：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_________________________________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endParaRPr lang="zh-CN" altLang="en-US" sz="2400" b="1" dirty="0"/>
          </a:p>
        </p:txBody>
      </p:sp>
      <p:pic>
        <p:nvPicPr>
          <p:cNvPr id="2" name="图片 -2147482499" descr="荔广东物理254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682115" y="3527425"/>
            <a:ext cx="9011285" cy="23469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424805" y="602551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8909050" y="2297430"/>
            <a:ext cx="15176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主光轴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538345" y="2881630"/>
            <a:ext cx="52679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使成像更加稳定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其他答案合理即可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46735" y="1138555"/>
            <a:ext cx="1083818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在图乙中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保持凸透镜和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LED</a:t>
            </a:r>
            <a:r>
              <a:rPr lang="zh-CN" sz="2400" b="1">
                <a:ea typeface="宋体" panose="02010600030101010101" pitchFamily="2" charset="-122"/>
              </a:rPr>
              <a:t>灯位置不变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移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动光屏使成像清晰，此时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LED</a:t>
            </a:r>
            <a:r>
              <a:rPr lang="zh-CN" sz="2400" b="1">
                <a:ea typeface="宋体" panose="02010600030101010101" pitchFamily="2" charset="-122"/>
              </a:rPr>
              <a:t>灯的大小、方向如图丙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则所成像为图丁中的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填字母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这个实验现象能够说明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照相机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投影仪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的成像特点．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保持凸透镜在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50 cm</a:t>
            </a:r>
            <a:r>
              <a:rPr lang="zh-CN" sz="2400" b="1">
                <a:ea typeface="宋体" panose="02010600030101010101" pitchFamily="2" charset="-122"/>
              </a:rPr>
              <a:t>位置处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想要得到更大的像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sz="2400" b="1">
                <a:ea typeface="宋体" panose="02010600030101010101" pitchFamily="2" charset="-122"/>
              </a:rPr>
              <a:t>形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LED</a:t>
            </a:r>
            <a:r>
              <a:rPr lang="zh-CN" sz="2400" b="1">
                <a:ea typeface="宋体" panose="02010600030101010101" pitchFamily="2" charset="-122"/>
              </a:rPr>
              <a:t>灯应向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左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右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移动．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5424805" y="602551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3" name="图片 -2147482499" descr="荔广东物理254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682115" y="3735070"/>
            <a:ext cx="9011285" cy="229057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7104380" y="1764665"/>
            <a:ext cx="7277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956435" y="2338705"/>
            <a:ext cx="14065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照相机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932035" y="2864485"/>
            <a:ext cx="6159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右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24205" y="1645920"/>
            <a:ext cx="1083818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图乙中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继续往凸透镜中注入水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增强透镜对光的折射作用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在其他条件不变的情况下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应将光屏向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左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右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移动才能重新得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到清晰的像．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5622290" y="563880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pic>
        <p:nvPicPr>
          <p:cNvPr id="2" name="图片 -2147482499" descr="荔广东物理254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460500" y="3291840"/>
            <a:ext cx="9011285" cy="23469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4440555" y="2237105"/>
            <a:ext cx="7112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左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71163" y="980728"/>
            <a:ext cx="10603235" cy="737235"/>
            <a:chOff x="1027" y="6338"/>
            <a:chExt cx="16698" cy="1161"/>
          </a:xfrm>
        </p:grpSpPr>
        <p:pic>
          <p:nvPicPr>
            <p:cNvPr id="13" name="图片 1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14" name="组合 13"/>
            <p:cNvGrpSpPr/>
            <p:nvPr/>
          </p:nvGrpSpPr>
          <p:grpSpPr>
            <a:xfrm>
              <a:off x="1371" y="6338"/>
              <a:ext cx="16354" cy="1161"/>
              <a:chOff x="1371" y="2609"/>
              <a:chExt cx="16354" cy="1161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371" y="2897"/>
                <a:ext cx="2354" cy="822"/>
                <a:chOff x="2523" y="1360"/>
                <a:chExt cx="1777" cy="822"/>
              </a:xfrm>
            </p:grpSpPr>
            <p:sp>
              <p:nvSpPr>
                <p:cNvPr id="17" name="文本框 1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实 验</a:t>
                  </a:r>
                </a:p>
              </p:txBody>
            </p:sp>
            <p:sp>
              <p:nvSpPr>
                <p:cNvPr id="18" name="文本框 17"/>
                <p:cNvSpPr txBox="1"/>
                <p:nvPr/>
              </p:nvSpPr>
              <p:spPr>
                <a:xfrm>
                  <a:off x="3773" y="1360"/>
                  <a:ext cx="52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4</a:t>
                  </a:r>
                </a:p>
              </p:txBody>
            </p:sp>
          </p:grpSp>
          <p:sp>
            <p:nvSpPr>
              <p:cNvPr id="19" name="文本框 18"/>
              <p:cNvSpPr txBox="1"/>
              <p:nvPr/>
            </p:nvSpPr>
            <p:spPr>
              <a:xfrm>
                <a:off x="4348" y="2609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探究水沸腾时温度变化的特点</a:t>
                </a:r>
                <a:r>
                  <a:rPr lang="zh-CN" sz="2400" b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(2020.18，2015.18)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677545" y="1670685"/>
            <a:ext cx="1101598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7.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河南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利用如图甲所示装置做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探究水沸腾时温度变化的特点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的实验．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按规范组装器材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在安装温度计时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玻璃泡碰到了烧杯底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此时应适当将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处向上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处向下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调整．</a:t>
            </a:r>
            <a:endParaRPr lang="zh-CN" altLang="en-US" sz="2400" b="1"/>
          </a:p>
        </p:txBody>
      </p:sp>
      <p:pic>
        <p:nvPicPr>
          <p:cNvPr id="2" name="图片 -214748236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8885" y="3352165"/>
            <a:ext cx="5224145" cy="30073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123815" y="621474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717550" y="2830195"/>
            <a:ext cx="15697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处向上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-214748236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6003" y="3717032"/>
            <a:ext cx="4514344" cy="259875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0" name="文本框 99"/>
          <p:cNvSpPr txBox="1"/>
          <p:nvPr/>
        </p:nvSpPr>
        <p:spPr>
          <a:xfrm>
            <a:off x="882650" y="869761"/>
            <a:ext cx="10424795" cy="279223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 dirty="0">
                <a:ea typeface="宋体" panose="02010600030101010101" pitchFamily="2" charset="-122"/>
              </a:rPr>
              <a:t>实验前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向烧杯中倒入热水而不是冷水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这样做是为了</a:t>
            </a:r>
            <a:endParaRPr lang="en-US" altLang="zh-CN" sz="2400" b="1" dirty="0"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endParaRPr 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 dirty="0">
                <a:ea typeface="宋体" panose="02010600030101010101" pitchFamily="2" charset="-122"/>
              </a:rPr>
              <a:t>由实验数据绘制出温度随时间变化的图像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如图乙所示．分析图像可知：水的沸点是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℃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还可获得的信息有：</a:t>
            </a:r>
            <a:endParaRPr lang="en-US" altLang="zh-CN" sz="2400" b="1" dirty="0"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</a:t>
            </a: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 dirty="0">
                <a:ea typeface="宋体" panose="02010600030101010101" pitchFamily="2" charset="-122"/>
              </a:rPr>
              <a:t>写出一条即可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2400" b="1" dirty="0"/>
          </a:p>
        </p:txBody>
      </p:sp>
      <p:sp>
        <p:nvSpPr>
          <p:cNvPr id="16" name="文本框 15"/>
          <p:cNvSpPr txBox="1"/>
          <p:nvPr/>
        </p:nvSpPr>
        <p:spPr>
          <a:xfrm>
            <a:off x="5410198" y="628965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 dirty="0">
                <a:ea typeface="宋体" panose="02010600030101010101" pitchFamily="2" charset="-122"/>
              </a:rPr>
              <a:t>第</a:t>
            </a:r>
            <a:r>
              <a:rPr 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zh-CN" b="1" dirty="0">
                <a:ea typeface="宋体" panose="02010600030101010101" pitchFamily="2" charset="-122"/>
              </a:rPr>
              <a:t>题图</a:t>
            </a:r>
            <a:endParaRPr lang="zh-CN" altLang="en-US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1054646" y="1489506"/>
            <a:ext cx="41649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缩短加热至沸腾所用的时间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638822" y="2608585"/>
            <a:ext cx="7264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98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18208" y="3149491"/>
            <a:ext cx="60178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水沸腾过程中</a:t>
            </a:r>
            <a:r>
              <a:rPr 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继续吸收热量但温度不变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36600" y="1171575"/>
            <a:ext cx="106140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8.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怀化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八年级六班的同学进行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探究水沸腾时温度变化的特点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实验．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5718810" y="615505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2" name="文本框 1"/>
          <p:cNvSpPr txBox="1"/>
          <p:nvPr/>
        </p:nvSpPr>
        <p:spPr>
          <a:xfrm>
            <a:off x="736600" y="1816735"/>
            <a:ext cx="10615295" cy="1685333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 dirty="0">
                <a:ea typeface="宋体" panose="02010600030101010101" pitchFamily="2" charset="-122"/>
              </a:rPr>
              <a:t>如图甲所示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组装实验装置时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合理的安装顺序为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 dirty="0">
                <a:ea typeface="宋体" panose="02010600030101010101" pitchFamily="2" charset="-122"/>
              </a:rPr>
              <a:t>选填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自下而上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 dirty="0">
                <a:ea typeface="宋体" panose="02010600030101010101" pitchFamily="2" charset="-122"/>
              </a:rPr>
              <a:t>或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自上而下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endParaRPr 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 dirty="0">
                <a:ea typeface="宋体" panose="02010600030101010101" pitchFamily="2" charset="-122"/>
              </a:rPr>
              <a:t>实验中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某时刻温度计示数如图乙所示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此时水的温度是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℃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zh-CN" altLang="en-US" sz="2400" b="1" dirty="0"/>
          </a:p>
        </p:txBody>
      </p:sp>
      <p:pic>
        <p:nvPicPr>
          <p:cNvPr id="3" name="图片 -2147482495" descr="荔广东物理98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873760" y="3569970"/>
            <a:ext cx="10079990" cy="2511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7814945" y="1927860"/>
            <a:ext cx="17335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自下而上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995741" y="2998470"/>
            <a:ext cx="5994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96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87400" y="980728"/>
            <a:ext cx="10615295" cy="556222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 dirty="0">
                <a:ea typeface="宋体" panose="02010600030101010101" pitchFamily="2" charset="-122"/>
              </a:rPr>
              <a:t>实验中观察到水沸腾前和沸腾时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水中气泡上升过程如图丙所示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则图中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 dirty="0">
                <a:ea typeface="宋体" panose="02010600030101010101" pitchFamily="2" charset="-122"/>
              </a:rPr>
              <a:t>选填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“a”</a:t>
            </a:r>
            <a:r>
              <a:rPr lang="zh-CN" sz="2400" b="1" dirty="0">
                <a:ea typeface="宋体" panose="02010600030101010101" pitchFamily="2" charset="-122"/>
              </a:rPr>
              <a:t>或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“b”)</a:t>
            </a:r>
            <a:r>
              <a:rPr lang="zh-CN" sz="2400" b="1" dirty="0">
                <a:ea typeface="宋体" panose="02010600030101010101" pitchFamily="2" charset="-122"/>
              </a:rPr>
              <a:t>是水沸腾时的情况．</a:t>
            </a:r>
            <a:endParaRPr 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 dirty="0">
                <a:ea typeface="宋体" panose="02010600030101010101" pitchFamily="2" charset="-122"/>
              </a:rPr>
              <a:t>图丁是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 dirty="0">
                <a:ea typeface="宋体" panose="02010600030101010101" pitchFamily="2" charset="-122"/>
              </a:rPr>
              <a:t>组同学根据收集的数据绘制成的温度－时间图像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则该地水的沸点为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℃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可能的原因是当地的大气压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 dirty="0">
                <a:ea typeface="宋体" panose="02010600030101010101" pitchFamily="2" charset="-122"/>
              </a:rPr>
              <a:t>选填 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大于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”“</a:t>
            </a:r>
            <a:r>
              <a:rPr lang="zh-CN" sz="2400" b="1" dirty="0">
                <a:ea typeface="宋体" panose="02010600030101010101" pitchFamily="2" charset="-122"/>
              </a:rPr>
              <a:t>等于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 dirty="0">
                <a:ea typeface="宋体" panose="02010600030101010101" pitchFamily="2" charset="-122"/>
              </a:rPr>
              <a:t>或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小于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 1</a:t>
            </a:r>
            <a:r>
              <a:rPr lang="zh-CN" sz="2400" b="1" dirty="0">
                <a:ea typeface="宋体" panose="02010600030101010101" pitchFamily="2" charset="-122"/>
              </a:rPr>
              <a:t>个标准大气压．</a:t>
            </a:r>
            <a:endParaRPr 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(5)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 dirty="0">
                <a:ea typeface="宋体" panose="02010600030101010101" pitchFamily="2" charset="-122"/>
              </a:rPr>
              <a:t>、</a:t>
            </a:r>
            <a:r>
              <a:rPr lang="en-US" sz="2400" b="1" i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 dirty="0">
                <a:ea typeface="宋体" panose="02010600030101010101" pitchFamily="2" charset="-122"/>
              </a:rPr>
              <a:t>两组同学选用的实验装置是相</a:t>
            </a:r>
          </a:p>
          <a:p>
            <a:pPr indent="0">
              <a:lnSpc>
                <a:spcPct val="150000"/>
              </a:lnSpc>
            </a:pPr>
            <a:r>
              <a:rPr lang="zh-CN" sz="2400" b="1" dirty="0">
                <a:ea typeface="宋体" panose="02010600030101010101" pitchFamily="2" charset="-122"/>
              </a:rPr>
              <a:t>同的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但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 dirty="0">
                <a:ea typeface="宋体" panose="02010600030101010101" pitchFamily="2" charset="-122"/>
              </a:rPr>
              <a:t>组将水加热到沸腾所用的时</a:t>
            </a:r>
          </a:p>
          <a:p>
            <a:pPr indent="0">
              <a:lnSpc>
                <a:spcPct val="150000"/>
              </a:lnSpc>
            </a:pPr>
            <a:r>
              <a:rPr lang="zh-CN" sz="2400" b="1" dirty="0">
                <a:ea typeface="宋体" panose="02010600030101010101" pitchFamily="2" charset="-122"/>
              </a:rPr>
              <a:t>间较长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原因可能是</a:t>
            </a:r>
            <a:endParaRPr lang="en-US" altLang="zh-CN" sz="2400" b="1" dirty="0"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______________________________</a:t>
            </a: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 dirty="0">
                <a:ea typeface="宋体" panose="02010600030101010101" pitchFamily="2" charset="-122"/>
              </a:rPr>
              <a:t>写出一种即可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endParaRPr lang="zh-CN" altLang="en-US" sz="2400" b="1" dirty="0"/>
          </a:p>
        </p:txBody>
      </p:sp>
      <p:sp>
        <p:nvSpPr>
          <p:cNvPr id="16" name="文本框 15"/>
          <p:cNvSpPr txBox="1"/>
          <p:nvPr/>
        </p:nvSpPr>
        <p:spPr>
          <a:xfrm>
            <a:off x="8399462" y="6174656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 dirty="0">
                <a:ea typeface="宋体" panose="02010600030101010101" pitchFamily="2" charset="-122"/>
              </a:rPr>
              <a:t>第</a:t>
            </a:r>
            <a:r>
              <a:rPr 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b="1" dirty="0">
                <a:ea typeface="宋体" panose="02010600030101010101" pitchFamily="2" charset="-122"/>
              </a:rPr>
              <a:t>题图</a:t>
            </a:r>
            <a:endParaRPr lang="zh-CN" altLang="en-US" b="1" dirty="0"/>
          </a:p>
        </p:txBody>
      </p:sp>
      <p:pic>
        <p:nvPicPr>
          <p:cNvPr id="3" name="图片 -2147482495" descr="荔广东物理98.TIF"/>
          <p:cNvPicPr>
            <a:picLocks noChangeAspect="1"/>
          </p:cNvPicPr>
          <p:nvPr/>
        </p:nvPicPr>
        <p:blipFill>
          <a:blip r:embed="rId2" r:link="rId3"/>
          <a:srcRect l="43146"/>
          <a:stretch>
            <a:fillRect/>
          </a:stretch>
        </p:blipFill>
        <p:spPr>
          <a:xfrm>
            <a:off x="6311232" y="3559511"/>
            <a:ext cx="5313658" cy="232864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200150" y="1645573"/>
            <a:ext cx="5556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97635" y="2685703"/>
            <a:ext cx="7448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98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924040" y="2685703"/>
            <a:ext cx="9251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小于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802992" y="5474072"/>
            <a:ext cx="50761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水的初温较低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或水的质量较多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34695" y="2110740"/>
            <a:ext cx="1105471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丹东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小明同学利用斜面、小车、刻度尺、停表测量小车沿斜面下滑时的平均速度．</a:t>
            </a:r>
          </a:p>
          <a:p>
            <a:pPr indent="0">
              <a:lnSpc>
                <a:spcPct val="150000"/>
              </a:lnSpc>
            </a:pPr>
            <a:endParaRPr 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该实验的原理是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2)</a:t>
            </a:r>
            <a:r>
              <a:rPr lang="zh-CN" sz="2400" b="1">
                <a:ea typeface="宋体" panose="02010600030101010101" pitchFamily="2" charset="-122"/>
              </a:rPr>
              <a:t>实验中小车从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位置运动到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sz="2400" b="1">
                <a:ea typeface="宋体" panose="02010600030101010101" pitchFamily="2" charset="-122"/>
              </a:rPr>
              <a:t>位置的路程如图所示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并测得小车在这段路程内运动的时间为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 s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则小车在这段时间内的平均速度为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________m/s.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6435090" y="466979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11" name="文本框 10"/>
          <p:cNvSpPr txBox="1"/>
          <p:nvPr/>
        </p:nvSpPr>
        <p:spPr>
          <a:xfrm>
            <a:off x="4525010" y="986790"/>
            <a:ext cx="347408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二、力学实验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700703" y="1485285"/>
            <a:ext cx="10603235" cy="737235"/>
            <a:chOff x="1027" y="6338"/>
            <a:chExt cx="16698" cy="1161"/>
          </a:xfrm>
        </p:grpSpPr>
        <p:pic>
          <p:nvPicPr>
            <p:cNvPr id="13" name="图片 12" descr="带序号考点标2字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14" name="组合 13"/>
            <p:cNvGrpSpPr/>
            <p:nvPr/>
          </p:nvGrpSpPr>
          <p:grpSpPr>
            <a:xfrm>
              <a:off x="1371" y="6338"/>
              <a:ext cx="16354" cy="1161"/>
              <a:chOff x="1371" y="2609"/>
              <a:chExt cx="16354" cy="1161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371" y="2897"/>
                <a:ext cx="2354" cy="822"/>
                <a:chOff x="2523" y="1360"/>
                <a:chExt cx="1777" cy="822"/>
              </a:xfrm>
            </p:grpSpPr>
            <p:sp>
              <p:nvSpPr>
                <p:cNvPr id="17" name="文本框 1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实 验</a:t>
                  </a:r>
                </a:p>
              </p:txBody>
            </p:sp>
            <p:sp>
              <p:nvSpPr>
                <p:cNvPr id="18" name="文本框 17"/>
                <p:cNvSpPr txBox="1"/>
                <p:nvPr/>
              </p:nvSpPr>
              <p:spPr>
                <a:xfrm>
                  <a:off x="3773" y="1360"/>
                  <a:ext cx="52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1</a:t>
                  </a:r>
                </a:p>
              </p:txBody>
            </p:sp>
          </p:grpSp>
          <p:sp>
            <p:nvSpPr>
              <p:cNvPr id="19" name="文本框 18"/>
              <p:cNvSpPr txBox="1"/>
              <p:nvPr/>
            </p:nvSpPr>
            <p:spPr>
              <a:xfrm>
                <a:off x="4348" y="2609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测量物体运动的平均速度</a:t>
                </a:r>
                <a:endParaRPr lang="zh-CN" sz="24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pic>
        <p:nvPicPr>
          <p:cNvPr id="2" name="图片 -214748236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8800" y="2729865"/>
            <a:ext cx="5375910" cy="18624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7860030" y="6003925"/>
            <a:ext cx="7143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0.4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562350" y="4592320"/>
          <a:ext cx="690880" cy="765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Equation" r:id="rId5" imgW="8534400" imgH="9448800" progId="Equation.DSMT4">
                  <p:embed/>
                </p:oleObj>
              </mc:Choice>
              <mc:Fallback>
                <p:oleObj name="Equation" r:id="rId5" imgW="8534400" imgH="9448800" progId="Equation.DSMT4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562350" y="4592320"/>
                        <a:ext cx="690880" cy="7651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22605" y="1341120"/>
            <a:ext cx="1105471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实验过程中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由于小车的运动时间较短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不便于计时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可以通过使斜面的倾斜度变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陡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缓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的方式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改变小车的运动时间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达到便于测量时间的目的．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完成上述实验后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他在斜面底端放置了一个小木块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想继续探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究小车的动能与速度的关系，他应将同一小车从斜面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相同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不同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的高度由静止释放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可以通过观察小木块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</a:t>
            </a:r>
            <a:r>
              <a:rPr lang="zh-CN" sz="2400" b="1">
                <a:ea typeface="宋体" panose="02010600030101010101" pitchFamily="2" charset="-122"/>
              </a:rPr>
              <a:t>得到结论；若再探究小车的动能与质量的关系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他应将质量不同的小车从斜面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相同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不同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的高度由静止释放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sp>
        <p:nvSpPr>
          <p:cNvPr id="2" name="文本框 1"/>
          <p:cNvSpPr txBox="1"/>
          <p:nvPr/>
        </p:nvSpPr>
        <p:spPr>
          <a:xfrm>
            <a:off x="1466215" y="1973580"/>
            <a:ext cx="7823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缓　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563870" y="3580130"/>
            <a:ext cx="9721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不同　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912995" y="4138930"/>
            <a:ext cx="19259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移动的距离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536055" y="4714240"/>
            <a:ext cx="10325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相同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489132" y="5255895"/>
            <a:ext cx="5080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使小车</a:t>
            </a:r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滑到斜面底端的速度相等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571163" y="1016020"/>
            <a:ext cx="10577200" cy="768985"/>
            <a:chOff x="1027" y="6335"/>
            <a:chExt cx="16657" cy="1211"/>
          </a:xfrm>
        </p:grpSpPr>
        <p:pic>
          <p:nvPicPr>
            <p:cNvPr id="13" name="图片 1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14" name="组合 13"/>
            <p:cNvGrpSpPr/>
            <p:nvPr/>
          </p:nvGrpSpPr>
          <p:grpSpPr>
            <a:xfrm>
              <a:off x="1371" y="6335"/>
              <a:ext cx="16313" cy="1211"/>
              <a:chOff x="1371" y="2606"/>
              <a:chExt cx="16313" cy="1211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371" y="2897"/>
                <a:ext cx="2354" cy="822"/>
                <a:chOff x="2523" y="1360"/>
                <a:chExt cx="1777" cy="822"/>
              </a:xfrm>
            </p:grpSpPr>
            <p:sp>
              <p:nvSpPr>
                <p:cNvPr id="17" name="文本框 1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实 验</a:t>
                  </a:r>
                </a:p>
              </p:txBody>
            </p:sp>
            <p:sp>
              <p:nvSpPr>
                <p:cNvPr id="18" name="文本框 17"/>
                <p:cNvSpPr txBox="1"/>
                <p:nvPr/>
              </p:nvSpPr>
              <p:spPr>
                <a:xfrm>
                  <a:off x="3773" y="1360"/>
                  <a:ext cx="52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2</a:t>
                  </a:r>
                </a:p>
              </p:txBody>
            </p:sp>
          </p:grpSp>
          <p:sp>
            <p:nvSpPr>
              <p:cNvPr id="19" name="文本框 18"/>
              <p:cNvSpPr txBox="1"/>
              <p:nvPr/>
            </p:nvSpPr>
            <p:spPr>
              <a:xfrm>
                <a:off x="4307" y="2606"/>
                <a:ext cx="13377" cy="12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测量固体的密度</a:t>
                </a:r>
                <a:r>
                  <a:rPr lang="zh-CN" sz="2400" b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(2020.21，2019.17，2017.18)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789305" y="1704340"/>
            <a:ext cx="1078357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黔西南州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用天平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含砝码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、量筒、水和细线，测量矿石的密度，实验过程如图所示．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在测量矿石质量前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将游码移到零刻线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天平指针指在分度盘的位置如图甲所示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此时应该向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左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右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旋动横梁右端的螺母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直到指针在分度盘的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2" name="图片 -2147482491" descr="荔广东物理100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5735166" y="3920490"/>
            <a:ext cx="5222704" cy="241037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7895406" y="635821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3602355" y="3460115"/>
            <a:ext cx="5943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右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975610" y="3980815"/>
            <a:ext cx="20212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中央刻度线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23595" y="1148715"/>
            <a:ext cx="1078357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接下来的实验操作顺序应该是：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填写图乙中的标号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测量质量时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矿石放在天平左盘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右盘中所放砝码如图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再将游码移动到图示位置时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，天平平衡．</a:t>
            </a:r>
            <a:r>
              <a:rPr lang="zh-CN" sz="2400" b="1">
                <a:ea typeface="宋体" panose="02010600030101010101" pitchFamily="2" charset="-122"/>
              </a:rPr>
              <a:t>则矿石的质量为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________g.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实验测得该矿石的密度为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________kg/m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400" b="1"/>
          </a:p>
        </p:txBody>
      </p:sp>
      <p:pic>
        <p:nvPicPr>
          <p:cNvPr id="2" name="图片 -2147482491" descr="荔广东物理100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568102" y="3910882"/>
            <a:ext cx="5366945" cy="247694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646420" y="626110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 dirty="0">
                <a:ea typeface="宋体" panose="02010600030101010101" pitchFamily="2" charset="-122"/>
              </a:rPr>
              <a:t>第</a:t>
            </a:r>
            <a:r>
              <a:rPr 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b="1" dirty="0">
                <a:ea typeface="宋体" panose="02010600030101010101" pitchFamily="2" charset="-122"/>
              </a:rPr>
              <a:t>题图</a:t>
            </a:r>
            <a:endParaRPr lang="zh-CN" altLang="en-US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5785485" y="1233805"/>
            <a:ext cx="6197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378700" y="1233805"/>
            <a:ext cx="6629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960485" y="1233805"/>
            <a:ext cx="5937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172325" y="2875280"/>
            <a:ext cx="8693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142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643120" y="3399790"/>
            <a:ext cx="16084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7.1</a:t>
            </a:r>
            <a:r>
              <a:rPr lang="en-US" sz="2400" b="1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56260" y="1251585"/>
            <a:ext cx="1069911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(2018</a:t>
            </a:r>
            <a:r>
              <a:rPr lang="zh-CN" sz="2400" b="1">
                <a:ea typeface="黑体" panose="02010609060101010101" pitchFamily="49" charset="-122"/>
              </a:rPr>
              <a:t>扬州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有一个形状不规则的小木块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将其放在水中时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浮在水面上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用以下两种方案测量该木块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的密度．</a:t>
            </a:r>
            <a:endParaRPr lang="zh-CN" sz="2400" b="1"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方案一：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用天平测小木块的质量：测质量前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指针指在分度盘的左侧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则平衡螺母应向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左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右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移动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平衡后测得小木块的质量为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sz="2400" b="1">
                <a:ea typeface="宋体" panose="02010600030101010101" pitchFamily="2" charset="-122"/>
              </a:rPr>
              <a:t>；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在量筒中倒入适量的水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体积为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zh-CN" sz="2400" b="1">
                <a:ea typeface="宋体" panose="02010600030101010101" pitchFamily="2" charset="-122"/>
              </a:rPr>
              <a:t>；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用细针将小木块浸没水中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读出量筒中水面对应的刻度为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V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则木块的密度表达式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ρ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1165860" y="3511550"/>
            <a:ext cx="6369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右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4" name="对象 3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178685" y="4866640"/>
          <a:ext cx="885190" cy="8362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" name="Equation" r:id="rId3" imgW="457200" imgH="431800" progId="Equation.DSMT4">
                  <p:embed/>
                </p:oleObj>
              </mc:Choice>
              <mc:Fallback>
                <p:oleObj name="Equation" r:id="rId3" imgW="457200" imgH="431800" progId="Equation.DSMT4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178685" y="4866640"/>
                        <a:ext cx="885190" cy="8362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45490" y="1122680"/>
            <a:ext cx="10699115" cy="56311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方案二：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在量筒中倒入适量的水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体积为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V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如图所示；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用一个体积为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cm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sz="2400" b="1">
                <a:ea typeface="宋体" panose="02010600030101010101" pitchFamily="2" charset="-122"/>
              </a:rPr>
              <a:t>的铁块和小木块拴在一起浸没水中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读出量筒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中水面对应的刻度为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V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90 cm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3; 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从量筒中取出铁块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小木块漂浮水面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读出量筒中水面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对应的刻度为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68 cm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则木块的密度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_______g/cm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sz="2400" b="1"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对比以上两种方案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误差比较小的是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理由：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_____________________________________________________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____________________________________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__.</a:t>
            </a:r>
            <a:endParaRPr lang="zh-CN" altLang="en-US" sz="2400" b="1"/>
          </a:p>
        </p:txBody>
      </p:sp>
      <p:pic>
        <p:nvPicPr>
          <p:cNvPr id="2" name="图片 -2147482490" descr="荔广东物理101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9817735" y="2872740"/>
            <a:ext cx="810895" cy="30175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9761220" y="605345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3" name="文本框 2"/>
          <p:cNvSpPr txBox="1"/>
          <p:nvPr/>
        </p:nvSpPr>
        <p:spPr>
          <a:xfrm>
            <a:off x="6898005" y="3933190"/>
            <a:ext cx="7829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0.6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797550" y="4491990"/>
            <a:ext cx="12909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方案一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21690" y="4916125"/>
            <a:ext cx="822515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50000"/>
              </a:lnSpc>
            </a:pPr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方案二由于铁块取出时带有水</a:t>
            </a:r>
            <a:r>
              <a:rPr 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使得量筒中的木块和水的总体积偏小</a:t>
            </a:r>
            <a:r>
              <a:rPr 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即木块排开水的体积测量值偏小</a:t>
            </a:r>
            <a:r>
              <a:rPr 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木块质量测量值偏小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56260" y="1251585"/>
            <a:ext cx="10699115" cy="5077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小华利用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浮力知识测量橡皮泥的密度．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测得空烧杯的质量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ea typeface="宋体" panose="02010600030101010101" pitchFamily="2" charset="-122"/>
              </a:rPr>
              <a:t>将橡皮泥捏成碗状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轻放入盛满水的溢水杯中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橡皮泥漂浮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用烧杯接住溢出的水．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>
                <a:ea typeface="宋体" panose="02010600030101010101" pitchFamily="2" charset="-122"/>
              </a:rPr>
              <a:t>测出烧杯和水的总质量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如图．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D. 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________________________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用另一相同的空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烧杯接住溢出的水．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E. </a:t>
            </a:r>
            <a:r>
              <a:rPr lang="zh-CN" sz="2400" b="1">
                <a:ea typeface="宋体" panose="02010600030101010101" pitchFamily="2" charset="-122"/>
              </a:rPr>
              <a:t>测出烧杯和水的总质量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400" b="1"/>
          </a:p>
        </p:txBody>
      </p:sp>
      <p:pic>
        <p:nvPicPr>
          <p:cNvPr id="2" name="图片 -2147482489" descr="荔广东物理102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7416165" y="3248660"/>
            <a:ext cx="3375660" cy="22758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8970010" y="567499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897255" y="3958312"/>
            <a:ext cx="599059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50000"/>
              </a:lnSpc>
            </a:pPr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将橡皮泥捏成实心球体</a:t>
            </a:r>
            <a:r>
              <a:rPr 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轻放入盛满水的溢水杯中</a:t>
            </a:r>
            <a:r>
              <a:rPr 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橡皮泥沉底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556260" y="1251585"/>
            <a:ext cx="10699115" cy="5077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调节天平平衡时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游码归零后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发现指针静止时指在分度盘中央刻度线右侧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则应将平衡螺母向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__</a:t>
            </a:r>
            <a:r>
              <a:rPr lang="zh-CN" sz="2400" b="1">
                <a:ea typeface="宋体" panose="02010600030101010101" pitchFamily="2" charset="-122"/>
              </a:rPr>
              <a:t>调节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由图可知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________g</a:t>
            </a:r>
            <a:r>
              <a:rPr lang="zh-CN" sz="2400" b="1" u="sng">
                <a:ea typeface="宋体" panose="02010600030101010101" pitchFamily="2" charset="-122"/>
              </a:rPr>
              <a:t>．</a:t>
            </a:r>
            <a:r>
              <a:rPr lang="zh-CN" sz="2400" b="1">
                <a:ea typeface="宋体" panose="02010600030101010101" pitchFamily="2" charset="-122"/>
              </a:rPr>
              <a:t>将上面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sz="2400" b="1">
                <a:ea typeface="宋体" panose="02010600030101010101" pitchFamily="2" charset="-122"/>
              </a:rPr>
              <a:t>的步骤补充完整．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橡皮泥密度的表达式为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用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等物理量的符号表示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操作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sz="2400" b="1">
                <a:ea typeface="宋体" panose="02010600030101010101" pitchFamily="2" charset="-122"/>
              </a:rPr>
              <a:t>中橡皮泥所受浮力分别为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、</a:t>
            </a:r>
          </a:p>
          <a:p>
            <a:pPr indent="0">
              <a:lnSpc>
                <a:spcPct val="150000"/>
              </a:lnSpc>
            </a:pP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sz="2400" b="1">
                <a:ea typeface="宋体" panose="02010600030101010101" pitchFamily="2" charset="-122"/>
              </a:rPr>
              <a:t>的大小关系是：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请写出你的推理过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程：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___________________________________________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_________________________________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__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_____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________.</a:t>
            </a:r>
            <a:endParaRPr lang="zh-CN" altLang="en-US" sz="2400" b="1"/>
          </a:p>
        </p:txBody>
      </p:sp>
      <p:pic>
        <p:nvPicPr>
          <p:cNvPr id="2" name="图片 -2147482489" descr="荔广东物理102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8386445" y="3657188"/>
            <a:ext cx="2972435" cy="20040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9271000" y="587248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3365500" y="1877695"/>
            <a:ext cx="6280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左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388860" y="1877695"/>
            <a:ext cx="6800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33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752850" y="4077970"/>
            <a:ext cx="6197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&gt;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59765" y="4487545"/>
            <a:ext cx="727900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50000"/>
              </a:lnSpc>
            </a:pPr>
            <a:r>
              <a:rPr lang="en-US" alt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      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操作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中橡皮泥漂浮</a:t>
            </a:r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所受浮力为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G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泥</a:t>
            </a:r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操作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中橡皮泥沉底</a:t>
            </a:r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所受浮力为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＝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G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泥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－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支</a:t>
            </a:r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所以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zh-CN" sz="2400" b="1" baseline="-25000">
                <a:solidFill>
                  <a:srgbClr val="FF0000"/>
                </a:solidFill>
                <a:ea typeface="宋体" panose="02010600030101010101" pitchFamily="2" charset="-122"/>
              </a:rPr>
              <a:t>泥</a:t>
            </a:r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7" name="对象 6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4641215" y="2590165"/>
          <a:ext cx="1007745" cy="815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r:id="rId5" imgW="533400" imgH="431800" progId="Equation.KSEE3">
                  <p:embed/>
                </p:oleObj>
              </mc:Choice>
              <mc:Fallback>
                <p:oleObj r:id="rId5" imgW="533400" imgH="431800" progId="Equation.KSEE3">
                  <p:embed/>
                  <p:pic>
                    <p:nvPicPr>
                      <p:cNvPr id="0" name="图片 307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41215" y="2590165"/>
                        <a:ext cx="1007745" cy="815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92480" y="1273175"/>
            <a:ext cx="1060577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通辽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小亮想测量一个小木块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不吸水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的密度 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他有天平、圆柱形玻璃杯、适量的水、细针等器材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经过思考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想出了如下的实验方法．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图甲是小亮在调节天平时的情景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，小丽指出了他在操作上的错误，你认为错误之处是：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________________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2" name="图片 -214748236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9645" y="3651885"/>
            <a:ext cx="7710170" cy="20872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558155" y="586359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2661602" y="2969260"/>
            <a:ext cx="508000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游码未移至标尺左端的零刻度线处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91845" y="1147445"/>
            <a:ext cx="10605770" cy="3900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 dirty="0">
                <a:ea typeface="宋体" panose="02010600030101010101" pitchFamily="2" charset="-122"/>
              </a:rPr>
              <a:t>小亮纠正错误后调节好天平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按照以下步骤继续实验：</a:t>
            </a:r>
            <a:endParaRPr lang="en-US" sz="2400" b="1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sz="2400" b="1" dirty="0">
                <a:ea typeface="宋体" panose="02010600030101010101" pitchFamily="2" charset="-122"/>
              </a:rPr>
              <a:t>将小木块放在天平左盘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右盘加砝码并移动游码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天平平衡时右盘中所加砝码和游码的位置如图乙所示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则小木块的质量为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________g.</a:t>
            </a:r>
            <a:endParaRPr lang="en-US" sz="2400" b="1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sz="2400" b="1" dirty="0">
                <a:ea typeface="宋体" panose="02010600030101010101" pitchFamily="2" charset="-122"/>
              </a:rPr>
              <a:t>在玻璃杯中装满水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用细针缓慢地将木块压入水中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使之浸没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利用排水法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测出溢出水的质量为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30 g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则小木块的体积为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en-US" sz="2400" b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cm</a:t>
            </a:r>
            <a:r>
              <a:rPr lang="en-US" sz="2400" b="1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 dirty="0">
                <a:ea typeface="宋体" panose="02010600030101010101" pitchFamily="2" charset="-122"/>
              </a:rPr>
              <a:t>已知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 baseline="-25000" dirty="0">
                <a:ea typeface="宋体" panose="02010600030101010101" pitchFamily="2" charset="-122"/>
              </a:rPr>
              <a:t>水</a:t>
            </a:r>
            <a:r>
              <a:rPr lang="zh-CN" sz="2400" b="1" dirty="0">
                <a:ea typeface="宋体" panose="02010600030101010101" pitchFamily="2" charset="-122"/>
              </a:rPr>
              <a:t>＝</a:t>
            </a:r>
            <a:endParaRPr lang="en-US" altLang="zh-CN" sz="2400" b="1" dirty="0"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1.0 g/</a:t>
            </a:r>
            <a:r>
              <a:rPr lang="en-US" sz="2400" b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cm</a:t>
            </a:r>
            <a:r>
              <a:rPr lang="en-US" sz="2400" b="1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zh-CN" sz="2400" b="1" dirty="0">
                <a:ea typeface="宋体" panose="02010600030101010101" pitchFamily="2" charset="-122"/>
              </a:rPr>
              <a:t>算出小木块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的密度：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 baseline="-25000" dirty="0">
                <a:latin typeface="Times New Roman" panose="02020603050405020304" pitchFamily="18" charset="0"/>
                <a:ea typeface="宋体" panose="02010600030101010101" pitchFamily="2" charset="-122"/>
              </a:rPr>
              <a:t>木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_____kg/</a:t>
            </a:r>
            <a:r>
              <a:rPr lang="en-US" sz="2400" b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sz="2400" b="1" baseline="30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400" b="1" dirty="0"/>
          </a:p>
        </p:txBody>
      </p:sp>
      <p:pic>
        <p:nvPicPr>
          <p:cNvPr id="2" name="图片 -2147482361"/>
          <p:cNvPicPr>
            <a:picLocks noChangeAspect="1"/>
          </p:cNvPicPr>
          <p:nvPr/>
        </p:nvPicPr>
        <p:blipFill>
          <a:blip r:embed="rId2"/>
          <a:srcRect l="56615"/>
          <a:stretch>
            <a:fillRect/>
          </a:stretch>
        </p:blipFill>
        <p:spPr>
          <a:xfrm>
            <a:off x="7426325" y="4274820"/>
            <a:ext cx="2780030" cy="17348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8514080" y="600964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7491095" y="2298700"/>
            <a:ext cx="10839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18.6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241540" y="3433445"/>
            <a:ext cx="7569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728443" y="4562475"/>
            <a:ext cx="16084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0.62</a:t>
            </a:r>
            <a:r>
              <a:rPr lang="en-US" sz="2400" b="1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92480" y="1285240"/>
            <a:ext cx="10847342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 dirty="0">
                <a:ea typeface="宋体" panose="02010600030101010101" pitchFamily="2" charset="-122"/>
              </a:rPr>
              <a:t>受小亮实验的启发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小丽在实验时除了利用原有的圆柱形玻璃杯、适量的水和细针外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又找了一把刻度尺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不用天平也测出了木块的密度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请你将下列测量步骤补充完整：</a:t>
            </a:r>
            <a:endParaRPr lang="en-US" sz="2400" b="1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sz="2400" b="1" dirty="0">
                <a:ea typeface="宋体" panose="02010600030101010101" pitchFamily="2" charset="-122"/>
              </a:rPr>
              <a:t>在玻璃杯中装入适量的水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用刻度尺测出杯中水的深度为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sz="2400" b="1" dirty="0">
                <a:ea typeface="宋体" panose="02010600030101010101" pitchFamily="2" charset="-122"/>
              </a:rPr>
              <a:t>将木块轻轻放入玻璃杯中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待它漂浮时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________________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endParaRPr lang="en-US" sz="2400" b="1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zh-CN" sz="2400" b="1" dirty="0">
                <a:ea typeface="宋体" panose="02010600030101010101" pitchFamily="2" charset="-122"/>
              </a:rPr>
              <a:t>用细针缓慢地把木块压入水中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使之浸没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用刻度尺测出杯中水的深度为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④</a:t>
            </a:r>
            <a:r>
              <a:rPr lang="zh-CN" sz="2400" b="1" dirty="0">
                <a:ea typeface="宋体" panose="02010600030101010101" pitchFamily="2" charset="-122"/>
              </a:rPr>
              <a:t>写出小木块密度的表达式：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 baseline="-25000" dirty="0">
                <a:latin typeface="Times New Roman" panose="02020603050405020304" pitchFamily="18" charset="0"/>
                <a:ea typeface="宋体" panose="02010600030101010101" pitchFamily="2" charset="-122"/>
              </a:rPr>
              <a:t>木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＝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 dirty="0">
                <a:ea typeface="宋体" panose="02010600030101010101" pitchFamily="2" charset="-122"/>
              </a:rPr>
              <a:t>用测量的物理量和已知量的符号表示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endParaRPr lang="zh-CN" altLang="en-US" sz="2400" b="1" dirty="0"/>
          </a:p>
        </p:txBody>
      </p:sp>
      <p:sp>
        <p:nvSpPr>
          <p:cNvPr id="4" name="文本框 3"/>
          <p:cNvSpPr txBox="1"/>
          <p:nvPr/>
        </p:nvSpPr>
        <p:spPr>
          <a:xfrm>
            <a:off x="6709410" y="3579495"/>
            <a:ext cx="45040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用刻度尺测出杯中水的深度为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graphicFrame>
        <p:nvGraphicFramePr>
          <p:cNvPr id="3" name="对象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5637983" y="4450364"/>
          <a:ext cx="1156335" cy="7283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r:id="rId3" imgW="685800" imgH="431800" progId="Equation.KSEE3">
                  <p:embed/>
                </p:oleObj>
              </mc:Choice>
              <mc:Fallback>
                <p:oleObj r:id="rId3" imgW="685800" imgH="431800" progId="Equation.KSEE3">
                  <p:embed/>
                  <p:pic>
                    <p:nvPicPr>
                      <p:cNvPr id="0" name="图片 4096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637983" y="4450364"/>
                        <a:ext cx="1156335" cy="7283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31488" y="1085235"/>
            <a:ext cx="10577200" cy="737235"/>
            <a:chOff x="1027" y="6335"/>
            <a:chExt cx="16657" cy="1161"/>
          </a:xfrm>
        </p:grpSpPr>
        <p:pic>
          <p:nvPicPr>
            <p:cNvPr id="13" name="图片 12" descr="带序号考点标2字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14" name="组合 13"/>
            <p:cNvGrpSpPr/>
            <p:nvPr/>
          </p:nvGrpSpPr>
          <p:grpSpPr>
            <a:xfrm>
              <a:off x="1371" y="6335"/>
              <a:ext cx="16313" cy="1161"/>
              <a:chOff x="1371" y="2606"/>
              <a:chExt cx="16313" cy="1161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371" y="2897"/>
                <a:ext cx="2354" cy="822"/>
                <a:chOff x="2523" y="1360"/>
                <a:chExt cx="1777" cy="822"/>
              </a:xfrm>
            </p:grpSpPr>
            <p:sp>
              <p:nvSpPr>
                <p:cNvPr id="17" name="文本框 1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实 验</a:t>
                  </a:r>
                </a:p>
              </p:txBody>
            </p:sp>
            <p:sp>
              <p:nvSpPr>
                <p:cNvPr id="18" name="文本框 17"/>
                <p:cNvSpPr txBox="1"/>
                <p:nvPr/>
              </p:nvSpPr>
              <p:spPr>
                <a:xfrm>
                  <a:off x="3773" y="1360"/>
                  <a:ext cx="52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3</a:t>
                  </a:r>
                </a:p>
              </p:txBody>
            </p:sp>
          </p:grpSp>
          <p:sp>
            <p:nvSpPr>
              <p:cNvPr id="19" name="文本框 18"/>
              <p:cNvSpPr txBox="1"/>
              <p:nvPr/>
            </p:nvSpPr>
            <p:spPr>
              <a:xfrm>
                <a:off x="4307" y="2606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测量液体的密度</a:t>
                </a:r>
                <a:r>
                  <a:rPr lang="zh-CN" sz="2400" b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(2014.13，2011.1)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776605" y="1942465"/>
            <a:ext cx="1063688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广元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在测量盐水密度的实验中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芳芳同学按照正确的实验方法和步骤进行操作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并设计了记录数据的表格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具体实验步骤如下：</a:t>
            </a:r>
            <a:endParaRPr lang="zh-CN" altLang="en-US" sz="2400" b="1"/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875665" y="3401060"/>
          <a:ext cx="10642600" cy="15821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285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88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94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28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27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8298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烧杯和盐水的总质量</a:t>
                      </a: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m</a:t>
                      </a:r>
                      <a:r>
                        <a:rPr lang="en-US" sz="2400" b="1" baseline="-2500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总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/g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烧杯和剩余盐水和总质量</a:t>
                      </a: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m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′/g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倒出盐水的质量</a:t>
                      </a: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m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/g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倒出盐水的体积</a:t>
                      </a: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V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/cm</a:t>
                      </a:r>
                      <a:r>
                        <a:rPr lang="en-US" sz="2400" b="1" baseline="3000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</a:t>
                      </a:r>
                      <a:endParaRPr lang="en-US" altLang="en-US" sz="2400" b="1" baseline="30000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盐水的密度</a:t>
                      </a: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ρ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/(g·cm</a:t>
                      </a:r>
                      <a:r>
                        <a:rPr lang="en-US" sz="2400" b="1" baseline="3000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－3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)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054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124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③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______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875665" y="5288915"/>
            <a:ext cx="106718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步骤一：将天平放在水平桌面上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游码拨到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“0”</a:t>
            </a:r>
            <a:r>
              <a:rPr lang="zh-CN" sz="2400" b="1">
                <a:ea typeface="宋体" panose="02010600030101010101" pitchFamily="2" charset="-122"/>
              </a:rPr>
              <a:t>刻度线处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并调节天平平衡．</a:t>
            </a:r>
            <a:endParaRPr lang="zh-CN" altLang="en-US" sz="2400" b="1"/>
          </a:p>
        </p:txBody>
      </p:sp>
      <p:sp>
        <p:nvSpPr>
          <p:cNvPr id="4" name="文本框 3"/>
          <p:cNvSpPr txBox="1"/>
          <p:nvPr/>
        </p:nvSpPr>
        <p:spPr>
          <a:xfrm>
            <a:off x="1713865" y="4524375"/>
            <a:ext cx="8178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157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115685" y="4524375"/>
            <a:ext cx="6889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33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0206355" y="4524375"/>
            <a:ext cx="7740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1.1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58825" y="1255395"/>
            <a:ext cx="1067181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步骤二：向烧杯中倒入适量待测盐水后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用天平测出烧杯与盐水的总质量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sz="2400" b="1" baseline="-25000">
                <a:ea typeface="宋体" panose="02010600030101010101" pitchFamily="2" charset="-122"/>
              </a:rPr>
              <a:t>总．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如甲图所示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并记录．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步骤三：将烧杯中的部分待测盐水倒入量筒中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用天平测出剩余盐水和烧杯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的总质量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并记录．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步骤四：读出倒入量筒中盐水的体积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并记录．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步骤五：根据已测得的物理量计算出待测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盐水的密度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并记录．</a:t>
            </a:r>
            <a:endParaRPr lang="zh-CN" altLang="en-US" sz="2400" b="1"/>
          </a:p>
        </p:txBody>
      </p:sp>
      <p:pic>
        <p:nvPicPr>
          <p:cNvPr id="2" name="图片 -2147482486" descr="荔广东物理104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6896735" y="3081020"/>
            <a:ext cx="3938905" cy="25520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8496935" y="600964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762635" y="1628775"/>
            <a:ext cx="10665460" cy="2861310"/>
            <a:chOff x="1201" y="2565"/>
            <a:chExt cx="16796" cy="4506"/>
          </a:xfrm>
        </p:grpSpPr>
        <p:sp>
          <p:nvSpPr>
            <p:cNvPr id="100" name="文本框 99"/>
            <p:cNvSpPr txBox="1"/>
            <p:nvPr/>
          </p:nvSpPr>
          <p:spPr>
            <a:xfrm>
              <a:off x="1201" y="2565"/>
              <a:ext cx="16796" cy="450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indent="0">
                <a:lnSpc>
                  <a:spcPct val="150000"/>
                </a:lnSpc>
              </a:pPr>
              <a:r>
                <a:rPr lang="en-US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(1)</a:t>
              </a:r>
              <a:r>
                <a:rPr lang="zh-CN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请根据以上信息将表格中的</a:t>
              </a:r>
              <a:r>
                <a:rPr lang="en-US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①</a:t>
              </a:r>
              <a:r>
                <a:rPr lang="zh-CN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、</a:t>
              </a:r>
              <a:r>
                <a:rPr lang="en-US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②</a:t>
              </a:r>
              <a:r>
                <a:rPr lang="zh-CN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、</a:t>
              </a:r>
              <a:r>
                <a:rPr lang="en-US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③</a:t>
              </a:r>
              <a:r>
                <a:rPr lang="zh-CN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空的数据补充完整．</a:t>
              </a:r>
              <a:endParaRPr lang="en-US" sz="2400" b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indent="0">
                <a:lnSpc>
                  <a:spcPct val="150000"/>
                </a:lnSpc>
              </a:pPr>
              <a:r>
                <a:rPr lang="en-US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(2)</a:t>
              </a:r>
              <a:r>
                <a:rPr lang="zh-CN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小华同学测量相同待测盐水密度的实验方法是：先测出空烧杯的质量为</a:t>
              </a:r>
              <a:r>
                <a:rPr lang="en-US" sz="2400" b="1" i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m</a:t>
              </a:r>
              <a:r>
                <a:rPr lang="en-US" sz="2400" b="1" baseline="-25000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1</a:t>
              </a:r>
              <a:r>
                <a:rPr lang="zh-CN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；接着向空烧杯中倒入适量的待测盐水后，测出总质量为</a:t>
              </a:r>
              <a:r>
                <a:rPr lang="en-US" sz="2400" b="1" i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m</a:t>
              </a:r>
              <a:r>
                <a:rPr lang="en-US" sz="2400" b="1" baseline="-25000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2</a:t>
              </a:r>
              <a:r>
                <a:rPr lang="zh-CN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；再把烧杯中的盐水全部倒入量筒中，测出盐水的体积为</a:t>
              </a:r>
              <a:r>
                <a:rPr lang="en-US" sz="2400" b="1" i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V</a:t>
              </a:r>
              <a:r>
                <a:rPr lang="zh-CN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；然后计算出盐水的密度</a:t>
              </a:r>
              <a:r>
                <a:rPr lang="en-US" sz="2400" b="1" i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ρ</a:t>
              </a:r>
              <a:r>
                <a:rPr lang="en-US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′</a:t>
              </a:r>
              <a:r>
                <a:rPr lang="zh-CN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＝               </a:t>
              </a:r>
              <a:r>
                <a:rPr lang="en-US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.</a:t>
              </a:r>
              <a:r>
                <a:rPr lang="zh-CN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两位同学测出的盐水密度大小关系为：</a:t>
              </a:r>
              <a:r>
                <a:rPr lang="en-US" sz="2400" b="1" i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ρ</a:t>
              </a:r>
              <a:r>
                <a:rPr lang="en-US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′</a:t>
              </a:r>
              <a:r>
                <a:rPr lang="en-US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________</a:t>
              </a:r>
              <a:r>
                <a:rPr lang="en-US" sz="2400" b="1" i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ρ</a:t>
              </a:r>
              <a:r>
                <a:rPr lang="en-US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(</a:t>
              </a:r>
              <a:r>
                <a:rPr lang="zh-CN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选填</a:t>
              </a:r>
              <a:r>
                <a:rPr lang="en-US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“</a:t>
              </a:r>
              <a:r>
                <a:rPr lang="zh-CN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＜</a:t>
              </a:r>
              <a:r>
                <a:rPr lang="en-US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”“</a:t>
              </a:r>
              <a:r>
                <a:rPr lang="zh-CN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＞</a:t>
              </a:r>
              <a:r>
                <a:rPr lang="en-US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”</a:t>
              </a:r>
              <a:r>
                <a:rPr lang="zh-CN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或</a:t>
              </a:r>
              <a:r>
                <a:rPr lang="en-US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“</a:t>
              </a:r>
              <a:r>
                <a:rPr lang="zh-CN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＝</a:t>
              </a:r>
              <a:r>
                <a:rPr lang="en-US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”</a:t>
              </a:r>
              <a:r>
                <a:rPr lang="en-US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)</a:t>
              </a:r>
              <a:r>
                <a:rPr lang="zh-CN" sz="2400" b="1">
                  <a:solidFill>
                    <a:schemeClr val="tx1"/>
                  </a:solidFill>
                  <a:uFillTx/>
                  <a:latin typeface="Times New Roman" panose="02020603050405020304" pitchFamily="18" charset="0"/>
                  <a:ea typeface="宋体" panose="02010600030101010101" pitchFamily="2" charset="-122"/>
                </a:rPr>
                <a:t>．</a:t>
              </a:r>
              <a:endParaRPr lang="zh-CN" altLang="en-US" sz="2400" b="1">
                <a:solidFill>
                  <a:schemeClr val="tx1"/>
                </a:solidFill>
                <a:uFillTx/>
                <a:latin typeface="Times New Roman" panose="02020603050405020304" pitchFamily="18" charset="0"/>
                <a:ea typeface="宋体" panose="02010600030101010101" pitchFamily="2" charset="-122"/>
              </a:endParaRPr>
            </a:p>
          </p:txBody>
        </p:sp>
        <p:graphicFrame>
          <p:nvGraphicFramePr>
            <p:cNvPr id="2" name="对象 1">
              <a:hlinkClick r:id="" action="ppaction://ole?verb=0"/>
            </p:cNvPr>
            <p:cNvGraphicFramePr>
              <a:graphicFrameLocks noChangeAspect="1"/>
            </p:cNvGraphicFramePr>
            <p:nvPr/>
          </p:nvGraphicFramePr>
          <p:xfrm>
            <a:off x="15525" y="5239"/>
            <a:ext cx="1476" cy="9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128" name="Equation" r:id="rId3" imgW="533400" imgH="393700" progId="Equation.DSMT4">
                    <p:embed/>
                  </p:oleObj>
                </mc:Choice>
                <mc:Fallback>
                  <p:oleObj name="Equation" r:id="rId3" imgW="533400" imgH="393700" progId="Equation.DSMT4">
                    <p:embed/>
                    <p:pic>
                      <p:nvPicPr>
                        <p:cNvPr id="0" name="图片 1024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5525" y="5239"/>
                          <a:ext cx="1476" cy="979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" name="文本框 3"/>
          <p:cNvSpPr txBox="1"/>
          <p:nvPr/>
        </p:nvSpPr>
        <p:spPr>
          <a:xfrm>
            <a:off x="6640195" y="3871595"/>
            <a:ext cx="7486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＞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59130" y="1074420"/>
            <a:ext cx="1087120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无锡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小红利用托盘天平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最大测量值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200 g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分度值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0.2 g)</a:t>
            </a:r>
            <a:r>
              <a:rPr lang="zh-CN" sz="2400" b="1">
                <a:ea typeface="宋体" panose="02010600030101010101" pitchFamily="2" charset="-122"/>
              </a:rPr>
              <a:t>、量筒、水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 baseline="-25000">
                <a:ea typeface="宋体" panose="02010600030101010101" pitchFamily="2" charset="-122"/>
              </a:rPr>
              <a:t>水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1.0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kg/m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、食盐、烧杯、白纸、滴管、勺子等器材配置盐水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步骤如下：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调节天平时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将天平放在水平台面上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将游码移至标尺左端的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“0”</a:t>
            </a:r>
            <a:r>
              <a:rPr lang="zh-CN" sz="2400" b="1">
                <a:ea typeface="宋体" panose="02010600030101010101" pitchFamily="2" charset="-122"/>
              </a:rPr>
              <a:t>刻度线处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若此时指针偏向分度盘中央刻度线的左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侧，应将平衡螺母向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调节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使指针对准分度盘中央的刻度线．</a:t>
            </a:r>
            <a:endParaRPr lang="zh-CN" altLang="en-US" sz="2400" b="1"/>
          </a:p>
        </p:txBody>
      </p:sp>
      <p:pic>
        <p:nvPicPr>
          <p:cNvPr id="2" name="图片 -2147482485" descr="荔广东物理105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2566670" y="3861435"/>
            <a:ext cx="7457440" cy="22457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532755" y="610743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zh-CN" altLang="en-US" b="1"/>
          </a:p>
        </p:txBody>
      </p:sp>
      <p:sp>
        <p:nvSpPr>
          <p:cNvPr id="4" name="文本框 3"/>
          <p:cNvSpPr txBox="1"/>
          <p:nvPr/>
        </p:nvSpPr>
        <p:spPr>
          <a:xfrm>
            <a:off x="9046210" y="2797175"/>
            <a:ext cx="6800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右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94606" y="1052736"/>
            <a:ext cx="1066546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为称量出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 g</a:t>
            </a:r>
            <a:r>
              <a:rPr lang="zh-CN" sz="2400" b="1">
                <a:ea typeface="宋体" panose="02010600030101010101" pitchFamily="2" charset="-122"/>
              </a:rPr>
              <a:t>盐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小红先将一张白纸放在天平左盘上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仅移动游码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天平再次平衡时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游码示数如图甲所示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则白纸的质量为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________g</a:t>
            </a:r>
            <a:r>
              <a:rPr lang="zh-CN" sz="2400" b="1">
                <a:ea typeface="宋体" panose="02010600030101010101" pitchFamily="2" charset="-122"/>
              </a:rPr>
              <a:t>；接下来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应该先将游码移至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________g</a:t>
            </a:r>
            <a:r>
              <a:rPr lang="zh-CN" sz="2400" b="1">
                <a:ea typeface="宋体" panose="02010600030101010101" pitchFamily="2" charset="-122"/>
              </a:rPr>
              <a:t>处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再用勺子向左盘的白纸上逐渐加盐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直至天平再次平衡．</a:t>
            </a:r>
            <a:endParaRPr lang="zh-CN" altLang="en-US" sz="2400" b="1"/>
          </a:p>
        </p:txBody>
      </p:sp>
      <p:pic>
        <p:nvPicPr>
          <p:cNvPr id="2" name="图片 -2147482485" descr="荔广东物理105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4587017" y="4145488"/>
            <a:ext cx="6945412" cy="209182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7179305" y="6229052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 dirty="0">
                <a:ea typeface="宋体" panose="02010600030101010101" pitchFamily="2" charset="-122"/>
              </a:rPr>
              <a:t>第</a:t>
            </a:r>
            <a:r>
              <a:rPr 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zh-CN" b="1" dirty="0">
                <a:ea typeface="宋体" panose="02010600030101010101" pitchFamily="2" charset="-122"/>
              </a:rPr>
              <a:t>题图</a:t>
            </a:r>
            <a:endParaRPr lang="zh-CN" altLang="en-US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694606" y="3230786"/>
            <a:ext cx="1066482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用量筒量取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50 mL</a:t>
            </a:r>
            <a:r>
              <a:rPr lang="zh-CN" sz="2400" b="1">
                <a:ea typeface="宋体" panose="02010600030101010101" pitchFamily="2" charset="-122"/>
              </a:rPr>
              <a:t>的水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并全部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倒入烧杯中，再将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 g</a:t>
            </a:r>
            <a:r>
              <a:rPr lang="zh-CN" sz="2400" b="1">
                <a:ea typeface="宋体" panose="02010600030101010101" pitchFamily="2" charset="-122"/>
              </a:rPr>
              <a:t>盐全部倒入烧杯中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假设加盐后烧杯中水的体积不变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则小红所配置的盐水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密度为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________g/cm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400" b="1"/>
          </a:p>
        </p:txBody>
      </p:sp>
      <p:sp>
        <p:nvSpPr>
          <p:cNvPr id="4" name="文本框 3"/>
          <p:cNvSpPr txBox="1"/>
          <p:nvPr/>
        </p:nvSpPr>
        <p:spPr>
          <a:xfrm>
            <a:off x="7800891" y="1677576"/>
            <a:ext cx="7232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0.4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50431" y="2228121"/>
            <a:ext cx="7747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2.4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82691" y="4385216"/>
            <a:ext cx="9372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1.04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32303" y="1052736"/>
            <a:ext cx="10691495" cy="5077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小红发现可以用实验中的天平和烧杯制作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密度计</a:t>
            </a:r>
            <a:r>
              <a:rPr lang="zh-CN" sz="2400" b="1">
                <a:ea typeface="宋体" panose="02010600030101010101" pitchFamily="2" charset="-122"/>
                <a:cs typeface="Times New Roman" panose="02020603050405020304" pitchFamily="18" charset="0"/>
              </a:rPr>
              <a:t>”．</a:t>
            </a:r>
            <a:r>
              <a:rPr lang="zh-CN" sz="2400" b="1">
                <a:ea typeface="宋体" panose="02010600030101010101" pitchFamily="2" charset="-122"/>
              </a:rPr>
              <a:t>她测出空烧杯的质量为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50 g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然后在烧杯中加水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使烧杯和水的总质量为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100 g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并在水面位置处做好标记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如图乙所示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测量液体密度时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将待测液体加至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标记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处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用天平称量出烧杯和液体的总质量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为方便使用该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密度计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小红做了如下的使用说明：</a:t>
            </a:r>
            <a:endParaRPr lang="en-US" sz="2400" b="1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sz="2400" b="1">
                <a:ea typeface="宋体" panose="02010600030101010101" pitchFamily="2" charset="-122"/>
              </a:rPr>
              <a:t>图丙中横坐标表示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纵坐标表示待测液体密度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请在图丙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的坐标系中画出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－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m</a:t>
            </a:r>
            <a:r>
              <a:rPr lang="zh-CN" sz="2400" b="1">
                <a:ea typeface="宋体" panose="02010600030101010101" pitchFamily="2" charset="-122"/>
              </a:rPr>
              <a:t>图像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并在坐标轴上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标出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ρ</a:t>
            </a:r>
            <a:r>
              <a:rPr lang="zh-CN" sz="2400" b="1">
                <a:ea typeface="宋体" panose="02010600030101010101" pitchFamily="2" charset="-122"/>
              </a:rPr>
              <a:t>的最大值．</a:t>
            </a:r>
            <a:endParaRPr lang="en-US" sz="2400" b="1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sz="2400" b="1">
                <a:ea typeface="宋体" panose="02010600030101010101" pitchFamily="2" charset="-122"/>
              </a:rPr>
              <a:t>理论上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该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密度计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可以鉴别密度差异不小于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________g/cm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sz="2400" b="1">
                <a:ea typeface="宋体" panose="02010600030101010101" pitchFamily="2" charset="-122"/>
              </a:rPr>
              <a:t>的液体．</a:t>
            </a:r>
            <a:endParaRPr lang="zh-CN" altLang="en-US" sz="2400" b="1"/>
          </a:p>
        </p:txBody>
      </p:sp>
      <p:pic>
        <p:nvPicPr>
          <p:cNvPr id="2" name="图片 -2147482485" descr="荔广东物理105.TIF"/>
          <p:cNvPicPr>
            <a:picLocks noChangeAspect="1"/>
          </p:cNvPicPr>
          <p:nvPr/>
        </p:nvPicPr>
        <p:blipFill>
          <a:blip r:embed="rId2" r:link="rId3"/>
          <a:srcRect l="67050" b="12259"/>
          <a:stretch>
            <a:fillRect/>
          </a:stretch>
        </p:blipFill>
        <p:spPr>
          <a:xfrm>
            <a:off x="8511053" y="3467641"/>
            <a:ext cx="2091055" cy="16770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8979048" y="522094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 dirty="0">
                <a:ea typeface="宋体" panose="02010600030101010101" pitchFamily="2" charset="-122"/>
              </a:rPr>
              <a:t>第</a:t>
            </a:r>
            <a:r>
              <a:rPr 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7</a:t>
            </a:r>
            <a:r>
              <a:rPr lang="zh-CN" b="1" dirty="0">
                <a:ea typeface="宋体" panose="02010600030101010101" pitchFamily="2" charset="-122"/>
              </a:rPr>
              <a:t>题图丙</a:t>
            </a:r>
            <a:endParaRPr lang="en-US" altLang="zh-CN" b="1" dirty="0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642373" y="5503451"/>
            <a:ext cx="10325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0.004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pic>
        <p:nvPicPr>
          <p:cNvPr id="3" name="图片 -2147482581" descr="荔广东物理235.TIF"/>
          <p:cNvPicPr>
            <a:picLocks noChangeAspect="1"/>
          </p:cNvPicPr>
          <p:nvPr/>
        </p:nvPicPr>
        <p:blipFill>
          <a:blip r:embed="rId4" r:link="rId3"/>
          <a:stretch>
            <a:fillRect/>
          </a:stretch>
        </p:blipFill>
        <p:spPr>
          <a:xfrm>
            <a:off x="8123703" y="3281878"/>
            <a:ext cx="2850045" cy="20193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31488" y="1196752"/>
            <a:ext cx="10577200" cy="768985"/>
            <a:chOff x="1027" y="6434"/>
            <a:chExt cx="16657" cy="1211"/>
          </a:xfrm>
        </p:grpSpPr>
        <p:pic>
          <p:nvPicPr>
            <p:cNvPr id="13" name="图片 1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14" name="组合 13"/>
            <p:cNvGrpSpPr/>
            <p:nvPr/>
          </p:nvGrpSpPr>
          <p:grpSpPr>
            <a:xfrm>
              <a:off x="1371" y="6434"/>
              <a:ext cx="16313" cy="1211"/>
              <a:chOff x="1371" y="2705"/>
              <a:chExt cx="16313" cy="1211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371" y="2897"/>
                <a:ext cx="2354" cy="822"/>
                <a:chOff x="2523" y="1360"/>
                <a:chExt cx="1777" cy="822"/>
              </a:xfrm>
            </p:grpSpPr>
            <p:sp>
              <p:nvSpPr>
                <p:cNvPr id="17" name="文本框 1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实 验</a:t>
                  </a:r>
                </a:p>
              </p:txBody>
            </p:sp>
            <p:sp>
              <p:nvSpPr>
                <p:cNvPr id="18" name="文本框 17"/>
                <p:cNvSpPr txBox="1"/>
                <p:nvPr/>
              </p:nvSpPr>
              <p:spPr>
                <a:xfrm>
                  <a:off x="3773" y="1360"/>
                  <a:ext cx="52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4</a:t>
                  </a:r>
                </a:p>
              </p:txBody>
            </p:sp>
          </p:grpSp>
          <p:sp>
            <p:nvSpPr>
              <p:cNvPr id="19" name="文本框 18"/>
              <p:cNvSpPr txBox="1"/>
              <p:nvPr/>
            </p:nvSpPr>
            <p:spPr>
              <a:xfrm>
                <a:off x="4307" y="2705"/>
                <a:ext cx="13377" cy="12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 dirty="0" err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研究影响滑动摩擦力大小的因素</a:t>
                </a:r>
                <a:r>
                  <a:rPr lang="zh-CN" sz="2400" b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[2018.17(6)]</a:t>
                </a:r>
              </a:p>
            </p:txBody>
          </p:sp>
        </p:grpSp>
      </p:grpSp>
      <p:sp>
        <p:nvSpPr>
          <p:cNvPr id="2" name="文本框 1"/>
          <p:cNvSpPr txBox="1"/>
          <p:nvPr/>
        </p:nvSpPr>
        <p:spPr>
          <a:xfrm>
            <a:off x="821690" y="1898407"/>
            <a:ext cx="1054671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8.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宜宾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为了探究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当接触面粗糙程度相同时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滑动摩擦力大小与压力的关系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小马同学设计了如图甲所示的实验装置．</a:t>
            </a:r>
            <a:endParaRPr lang="zh-CN" altLang="en-US" sz="2400" b="1"/>
          </a:p>
        </p:txBody>
      </p:sp>
      <p:pic>
        <p:nvPicPr>
          <p:cNvPr id="3" name="图片 -2147482483" descr="荔广东物理106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2961640" y="3275087"/>
            <a:ext cx="7180580" cy="12814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993140" y="5004192"/>
            <a:ext cx="1075563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实验过程中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弹簧测力计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必须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不必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沿水平方向拉着物块在水平长木板上做匀速直线运动．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4938395" y="4738762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b="1">
                <a:ea typeface="宋体" panose="02010600030101010101" pitchFamily="2" charset="-122"/>
              </a:rPr>
              <a:t>题图甲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4938395" y="5107062"/>
            <a:ext cx="9575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必须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59155" y="1280160"/>
            <a:ext cx="1075563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实验中物块在弹簧测力计的拉力作用下做匀速直线运动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则物块所受滑动摩擦力的大小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大于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”“</a:t>
            </a:r>
            <a:r>
              <a:rPr lang="zh-CN" sz="2400" b="1">
                <a:ea typeface="宋体" panose="02010600030101010101" pitchFamily="2" charset="-122"/>
              </a:rPr>
              <a:t>小于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等于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弹簧测力计的示数．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在同一次实验中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小马发现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当用不同的速度匀速拉同一物块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弹簧测力计的示数不变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说明滑动摩擦力的大小与物体运动速度的大小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有关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无关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2" name="图片 -2147482483" descr="荔广东物理106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2990215" y="4227195"/>
            <a:ext cx="7180580" cy="12814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6062345" y="570039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b="1">
                <a:ea typeface="宋体" panose="02010600030101010101" pitchFamily="2" charset="-122"/>
              </a:rPr>
              <a:t>题图甲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638822" y="1916832"/>
            <a:ext cx="9975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等于</a:t>
            </a:r>
            <a:endParaRPr lang="zh-CN" altLang="en-US" sz="24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095105" y="2977515"/>
            <a:ext cx="10756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无关　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59155" y="1289685"/>
            <a:ext cx="1060386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在实验中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小马通过改变物块的重力进行多次实验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记录的数据如下表．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通过分析可知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当接触面粗糙程度不变时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接触面受到的压力越大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滑动摩擦力越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________.</a:t>
            </a:r>
            <a:endParaRPr lang="zh-CN" altLang="en-US" sz="2400" b="1"/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2638822" y="3042920"/>
          <a:ext cx="6149975" cy="17214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69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48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10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42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642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23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6421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222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次数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08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木块的重力(N)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2.0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3.0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4.0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5.0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6.0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7.0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56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测力计读数(N)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0.8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1.3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1.6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1.9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2.4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2.8</a:t>
                      </a:r>
                      <a:endParaRPr lang="en-US" altLang="en-US" sz="2400" b="1" dirty="0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1884045" y="2443480"/>
            <a:ext cx="5924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大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46125" y="1460500"/>
            <a:ext cx="1069848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(5)</a:t>
            </a:r>
            <a:r>
              <a:rPr lang="zh-CN" sz="2400" b="1">
                <a:ea typeface="宋体" panose="02010600030101010101" pitchFamily="2" charset="-122"/>
              </a:rPr>
              <a:t>本次实验采用的研究方法是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(6)</a:t>
            </a:r>
            <a:r>
              <a:rPr lang="zh-CN" sz="2400" b="1">
                <a:ea typeface="宋体" panose="02010600030101010101" pitchFamily="2" charset="-122"/>
              </a:rPr>
              <a:t>小马在老师的指导下对实验装置进行改进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用如图乙所示的方式测量滑动摩擦力发现效果更好．图乙实验中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一定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不一定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要匀速拉动水平长木板做直线运动．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5690870" y="562419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8</a:t>
            </a:r>
            <a:r>
              <a:rPr lang="zh-CN" b="1">
                <a:ea typeface="宋体" panose="02010600030101010101" pitchFamily="2" charset="-122"/>
              </a:rPr>
              <a:t>题图乙</a:t>
            </a:r>
            <a:endParaRPr lang="en-US" altLang="zh-CN" b="1">
              <a:ea typeface="宋体" panose="02010600030101010101" pitchFamily="2" charset="-122"/>
            </a:endParaRPr>
          </a:p>
        </p:txBody>
      </p:sp>
      <p:pic>
        <p:nvPicPr>
          <p:cNvPr id="2" name="图片 -214748235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3710" y="3767455"/>
            <a:ext cx="6352540" cy="17195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5211445" y="1532255"/>
            <a:ext cx="20053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控制变量法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46675" y="2649855"/>
            <a:ext cx="13233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不一定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631488" y="1228745"/>
            <a:ext cx="10577200" cy="737235"/>
            <a:chOff x="1027" y="6335"/>
            <a:chExt cx="16657" cy="1161"/>
          </a:xfrm>
        </p:grpSpPr>
        <p:pic>
          <p:nvPicPr>
            <p:cNvPr id="13" name="图片 1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14" name="组合 13"/>
            <p:cNvGrpSpPr/>
            <p:nvPr/>
          </p:nvGrpSpPr>
          <p:grpSpPr>
            <a:xfrm>
              <a:off x="1371" y="6335"/>
              <a:ext cx="16313" cy="1161"/>
              <a:chOff x="1371" y="2606"/>
              <a:chExt cx="16313" cy="1161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371" y="2897"/>
                <a:ext cx="2354" cy="822"/>
                <a:chOff x="2523" y="1360"/>
                <a:chExt cx="1777" cy="822"/>
              </a:xfrm>
            </p:grpSpPr>
            <p:sp>
              <p:nvSpPr>
                <p:cNvPr id="17" name="文本框 1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实 验</a:t>
                  </a:r>
                </a:p>
              </p:txBody>
            </p:sp>
            <p:sp>
              <p:nvSpPr>
                <p:cNvPr id="18" name="文本框 17"/>
                <p:cNvSpPr txBox="1"/>
                <p:nvPr/>
              </p:nvSpPr>
              <p:spPr>
                <a:xfrm>
                  <a:off x="3773" y="1360"/>
                  <a:ext cx="52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5</a:t>
                  </a:r>
                </a:p>
              </p:txBody>
            </p:sp>
          </p:grpSp>
          <p:sp>
            <p:nvSpPr>
              <p:cNvPr id="19" name="文本框 18"/>
              <p:cNvSpPr txBox="1"/>
              <p:nvPr/>
            </p:nvSpPr>
            <p:spPr>
              <a:xfrm>
                <a:off x="4307" y="2606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探究阻力对物体运动的影响</a:t>
                </a:r>
                <a:r>
                  <a:rPr lang="zh-CN" sz="2400" b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(2018.17)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963295" y="2292985"/>
            <a:ext cx="1055751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9.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乐山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小秋为探究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运动与力的关系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设计了如图所示的斜面实验．让同一小车滑到接触面分别为毛巾、棉布和木板的水平面上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观察小车在水平面上滑行的距离．</a:t>
            </a:r>
            <a:endParaRPr lang="zh-CN" altLang="en-US" sz="2400" b="1"/>
          </a:p>
        </p:txBody>
      </p:sp>
      <p:pic>
        <p:nvPicPr>
          <p:cNvPr id="2" name="图片 -214748235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8870" y="4164330"/>
            <a:ext cx="10089515" cy="14103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690870" y="562419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9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64870" y="1203325"/>
            <a:ext cx="1060386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为了使小车滑到水平面时的初速度相同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实验时应让小车从同一斜面的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</a:t>
            </a:r>
            <a:r>
              <a:rPr lang="zh-CN" sz="2400" b="1">
                <a:ea typeface="宋体" panose="02010600030101010101" pitchFamily="2" charset="-122"/>
              </a:rPr>
              <a:t>滑下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这种研究问题的方法是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微小量放大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”“</a:t>
            </a:r>
            <a:r>
              <a:rPr lang="zh-CN" sz="2400" b="1">
                <a:ea typeface="宋体" panose="02010600030101010101" pitchFamily="2" charset="-122"/>
              </a:rPr>
              <a:t>模型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控制变量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法．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比较甲、乙、丙三次实验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发现阻力越小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小车滑行的距离就越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远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近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说明小车运动的速度改变得越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慢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).</a:t>
            </a:r>
            <a:endParaRPr lang="zh-CN" altLang="en-US" sz="2400" b="1"/>
          </a:p>
        </p:txBody>
      </p:sp>
      <p:pic>
        <p:nvPicPr>
          <p:cNvPr id="2" name="图片 -21474823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9195" y="4411980"/>
            <a:ext cx="10089515" cy="14103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403850" y="582231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9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36625" y="1790700"/>
            <a:ext cx="17678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同一位置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470015" y="1790700"/>
            <a:ext cx="17583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控制变量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892030" y="2917825"/>
            <a:ext cx="8204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远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549515" y="3491230"/>
            <a:ext cx="7505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慢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93115" y="1613535"/>
            <a:ext cx="10603865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 dirty="0">
                <a:ea typeface="宋体" panose="02010600030101010101" pitchFamily="2" charset="-122"/>
              </a:rPr>
              <a:t>伽利略对类似的实验进行了分析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并进一步推测：如果水平面光滑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小车在运动时不受阻力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则小车将在水平面上做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</a:t>
            </a:r>
            <a:r>
              <a:rPr lang="zh-CN" sz="2400" b="1" dirty="0">
                <a:ea typeface="宋体" panose="02010600030101010101" pitchFamily="2" charset="-122"/>
              </a:rPr>
              <a:t>．说明运动的物体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 dirty="0">
                <a:ea typeface="宋体" panose="02010600030101010101" pitchFamily="2" charset="-122"/>
              </a:rPr>
              <a:t>选填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需要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 dirty="0">
                <a:ea typeface="宋体" panose="02010600030101010101" pitchFamily="2" charset="-122"/>
              </a:rPr>
              <a:t>或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不需要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力来维持．</a:t>
            </a:r>
            <a:endParaRPr 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 dirty="0">
                <a:ea typeface="宋体" panose="02010600030101010101" pitchFamily="2" charset="-122"/>
              </a:rPr>
              <a:t>牛顿在伽利略等人的研究成果上概括出了牛顿第一定律．该定律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 dirty="0">
                <a:ea typeface="宋体" panose="02010600030101010101" pitchFamily="2" charset="-122"/>
              </a:rPr>
              <a:t>能用实验直接验证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 dirty="0">
                <a:ea typeface="宋体" panose="02010600030101010101" pitchFamily="2" charset="-122"/>
              </a:rPr>
              <a:t>不能用实验直接验证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所以不能确定这个定律是否正确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</a:t>
            </a:r>
            <a:r>
              <a:rPr lang="zh-CN" sz="2400" b="1" dirty="0">
                <a:ea typeface="宋体" panose="02010600030101010101" pitchFamily="2" charset="-122"/>
              </a:rPr>
              <a:t>是在大量经验事实的基础上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通过进一步的推理概括得出的</a:t>
            </a:r>
            <a:endParaRPr lang="zh-CN" altLang="en-US" sz="2400" b="1" dirty="0"/>
          </a:p>
        </p:txBody>
      </p:sp>
      <p:sp>
        <p:nvSpPr>
          <p:cNvPr id="3" name="文本框 2"/>
          <p:cNvSpPr txBox="1"/>
          <p:nvPr/>
        </p:nvSpPr>
        <p:spPr>
          <a:xfrm>
            <a:off x="6659245" y="2205990"/>
            <a:ext cx="22326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匀速直线运动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975360" y="2809240"/>
            <a:ext cx="13830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不需要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922510" y="3368040"/>
            <a:ext cx="6711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06748" y="1200170"/>
            <a:ext cx="10577200" cy="768985"/>
            <a:chOff x="1027" y="6335"/>
            <a:chExt cx="16657" cy="1211"/>
          </a:xfrm>
        </p:grpSpPr>
        <p:pic>
          <p:nvPicPr>
            <p:cNvPr id="13" name="图片 1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14" name="组合 13"/>
            <p:cNvGrpSpPr/>
            <p:nvPr/>
          </p:nvGrpSpPr>
          <p:grpSpPr>
            <a:xfrm>
              <a:off x="1371" y="6335"/>
              <a:ext cx="16313" cy="1211"/>
              <a:chOff x="1371" y="2606"/>
              <a:chExt cx="16313" cy="1211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371" y="2897"/>
                <a:ext cx="2354" cy="822"/>
                <a:chOff x="2523" y="1360"/>
                <a:chExt cx="1777" cy="822"/>
              </a:xfrm>
            </p:grpSpPr>
            <p:sp>
              <p:nvSpPr>
                <p:cNvPr id="17" name="文本框 1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实 验</a:t>
                  </a:r>
                </a:p>
              </p:txBody>
            </p:sp>
            <p:sp>
              <p:nvSpPr>
                <p:cNvPr id="18" name="文本框 17"/>
                <p:cNvSpPr txBox="1"/>
                <p:nvPr/>
              </p:nvSpPr>
              <p:spPr>
                <a:xfrm>
                  <a:off x="3773" y="1360"/>
                  <a:ext cx="52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6</a:t>
                  </a:r>
                </a:p>
              </p:txBody>
            </p:sp>
          </p:grpSp>
          <p:sp>
            <p:nvSpPr>
              <p:cNvPr id="19" name="文本框 18"/>
              <p:cNvSpPr txBox="1"/>
              <p:nvPr/>
            </p:nvSpPr>
            <p:spPr>
              <a:xfrm>
                <a:off x="4307" y="2606"/>
                <a:ext cx="13377" cy="12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探究影响压力作用效果的因素</a:t>
                </a:r>
                <a:r>
                  <a:rPr lang="zh-CN" sz="2400" b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(2015.11，2011.21)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807085" y="1969135"/>
            <a:ext cx="1072007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河池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小丁利用矿泉水瓶、硬纸片、水和海绵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做了如图所示的实验．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0">
              <a:lnSpc>
                <a:spcPct val="150000"/>
              </a:lnSpc>
            </a:pP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通过观察图甲、乙中海绵的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</a:t>
            </a:r>
            <a:r>
              <a:rPr lang="zh-CN" sz="2400" b="1">
                <a:ea typeface="宋体" panose="02010600030101010101" pitchFamily="2" charset="-122"/>
              </a:rPr>
              <a:t>来比较压力的作用效果．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比较甲、乙两图可知：当压力一定时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</a:t>
            </a:r>
            <a:r>
              <a:rPr lang="zh-CN" sz="2400" b="1">
                <a:ea typeface="宋体" panose="02010600030101010101" pitchFamily="2" charset="-122"/>
              </a:rPr>
              <a:t>越小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压力的作用效果越明显．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5332095" y="441579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pic>
        <p:nvPicPr>
          <p:cNvPr id="2" name="图片 -21474823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2015" y="2651125"/>
            <a:ext cx="7562215" cy="17646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4948555" y="4784090"/>
            <a:ext cx="17189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凹陷程度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412230" y="5310505"/>
            <a:ext cx="15709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受力面积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06450" y="1432560"/>
            <a:ext cx="1057719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将矿泉水瓶装满水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瓶口覆盖一张硬纸片后倒置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硬纸片不下落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如图丙所示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说明了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的存在．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将矿泉水瓶装满水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在瓶侧面扎两个小孔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水从小孔流出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如图丁所示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该实验说明液体内部压强与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__</a:t>
            </a:r>
            <a:r>
              <a:rPr lang="zh-CN" sz="2400" b="1">
                <a:ea typeface="宋体" panose="02010600030101010101" pitchFamily="2" charset="-122"/>
              </a:rPr>
              <a:t>有关．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5737225" y="586041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pic>
        <p:nvPicPr>
          <p:cNvPr id="2" name="图片 -21474823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8180" y="3867150"/>
            <a:ext cx="8293735" cy="19354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2753995" y="2015490"/>
            <a:ext cx="12833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大气压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80280" y="3134995"/>
            <a:ext cx="9569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深度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06450" y="1232535"/>
            <a:ext cx="1057719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如图是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探究影响压力作用效果的因素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实验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甲图所示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将小桌放在海绵上；乙图所示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在小桌上放一个砝码；丙图所示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把小桌翻过来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桌面朝下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并在它上面放一个相同质量的砝码．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5651500" y="478409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pic>
        <p:nvPicPr>
          <p:cNvPr id="2" name="图片 -2147482477" descr="荔广东物理110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098550" y="2985770"/>
            <a:ext cx="10136505" cy="16490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741045" y="5252085"/>
            <a:ext cx="1085151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比较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甲、乙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”“</a:t>
            </a:r>
            <a:r>
              <a:rPr lang="zh-CN" sz="2400" b="1">
                <a:ea typeface="宋体" panose="02010600030101010101" pitchFamily="2" charset="-122"/>
              </a:rPr>
              <a:t>乙、丙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甲、丙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两图可知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当受力面积一定时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压力的作用效果越明显．</a:t>
            </a:r>
            <a:endParaRPr lang="zh-CN" altLang="en-US" sz="2400" b="1"/>
          </a:p>
        </p:txBody>
      </p:sp>
      <p:sp>
        <p:nvSpPr>
          <p:cNvPr id="4" name="文本框 3"/>
          <p:cNvSpPr txBox="1"/>
          <p:nvPr/>
        </p:nvSpPr>
        <p:spPr>
          <a:xfrm>
            <a:off x="1784985" y="5340350"/>
            <a:ext cx="14325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甲、乙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339340" y="5883910"/>
            <a:ext cx="17087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压力越大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464820" y="1390015"/>
            <a:ext cx="1126045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比较乙、丙两图可知，当压力一定时，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压力的作用效果越明显．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此实验中运用到的主要物理探究方法有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小红想利用图丁与图乙比较压力大小对压力的作用效果的影响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她的思路正确吗？为什么？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____________________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2" name="图片 -2147482477" descr="荔广东物理110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165225" y="3935095"/>
            <a:ext cx="10136505" cy="16490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470525" y="578421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085840" y="1503680"/>
            <a:ext cx="24993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受力面积越小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085840" y="2035810"/>
            <a:ext cx="33401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控制变量法和转换法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765300" y="3076575"/>
            <a:ext cx="848106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不正确</a:t>
            </a:r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因为没有控制受压面材料同为容易发生形变的海绵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69290" y="1432560"/>
            <a:ext cx="1085151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(5)</a:t>
            </a:r>
            <a:r>
              <a:rPr lang="zh-CN" sz="2400" b="1" dirty="0">
                <a:ea typeface="宋体" panose="02010600030101010101" pitchFamily="2" charset="-122"/>
              </a:rPr>
              <a:t>小明把两支同样的粉笔竖直放置在坚硬的水平桌面上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粉笔两头横截面积不同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其中一支正放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一支倒放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 dirty="0">
                <a:ea typeface="宋体" panose="02010600030101010101" pitchFamily="2" charset="-122"/>
              </a:rPr>
              <a:t>如图戊所示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发现桌面均无明显的形变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于是得出压力作用效果与受力面积无关的结论．他的结论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 dirty="0">
                <a:ea typeface="宋体" panose="02010600030101010101" pitchFamily="2" charset="-122"/>
              </a:rPr>
              <a:t>选填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正确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 dirty="0">
                <a:ea typeface="宋体" panose="02010600030101010101" pitchFamily="2" charset="-122"/>
              </a:rPr>
              <a:t>或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不正确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因为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________________________________________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endParaRPr lang="zh-CN" altLang="en-US" sz="2400" b="1" dirty="0"/>
          </a:p>
        </p:txBody>
      </p:sp>
      <p:pic>
        <p:nvPicPr>
          <p:cNvPr id="2" name="图片 -2147482477" descr="荔广东物理110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026795" y="4025265"/>
            <a:ext cx="10136505" cy="16490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527675" y="589851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509510" y="2588895"/>
            <a:ext cx="15011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不正确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133089" y="3170155"/>
            <a:ext cx="63150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坚硬的桌面不能很好地显示压力的作用效果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06748" y="1087775"/>
            <a:ext cx="10577200" cy="737235"/>
            <a:chOff x="1027" y="6335"/>
            <a:chExt cx="16657" cy="1161"/>
          </a:xfrm>
        </p:grpSpPr>
        <p:pic>
          <p:nvPicPr>
            <p:cNvPr id="13" name="图片 1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14" name="组合 13"/>
            <p:cNvGrpSpPr/>
            <p:nvPr/>
          </p:nvGrpSpPr>
          <p:grpSpPr>
            <a:xfrm>
              <a:off x="1371" y="6335"/>
              <a:ext cx="16313" cy="1161"/>
              <a:chOff x="1371" y="2606"/>
              <a:chExt cx="16313" cy="1161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371" y="2897"/>
                <a:ext cx="2354" cy="822"/>
                <a:chOff x="2523" y="1360"/>
                <a:chExt cx="1777" cy="822"/>
              </a:xfrm>
            </p:grpSpPr>
            <p:sp>
              <p:nvSpPr>
                <p:cNvPr id="17" name="文本框 1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实 验</a:t>
                  </a:r>
                </a:p>
              </p:txBody>
            </p:sp>
            <p:sp>
              <p:nvSpPr>
                <p:cNvPr id="18" name="文本框 17"/>
                <p:cNvSpPr txBox="1"/>
                <p:nvPr/>
              </p:nvSpPr>
              <p:spPr>
                <a:xfrm>
                  <a:off x="3773" y="1360"/>
                  <a:ext cx="52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7</a:t>
                  </a:r>
                </a:p>
              </p:txBody>
            </p:sp>
          </p:grpSp>
          <p:sp>
            <p:nvSpPr>
              <p:cNvPr id="19" name="文本框 18"/>
              <p:cNvSpPr txBox="1"/>
              <p:nvPr/>
            </p:nvSpPr>
            <p:spPr>
              <a:xfrm>
                <a:off x="4307" y="2606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探究浮力的大小跟哪些因素有关</a:t>
                </a:r>
                <a:endParaRPr lang="zh-CN" sz="2400" b="1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806450" y="1794510"/>
            <a:ext cx="1057719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12.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黄冈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木块在水中漂浮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铁块在水中下沉．浮力的大小是否跟物体的密度有关呢？兴趣小组同学用溢水杯、质量不计的薄壁玻璃瓶、若干完全相同的透明塑料杯、水、浓盐水、蜂蜜、食盐、细沙等器材进行了如下实验：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第一步：往玻璃瓶里装满水并拧紧盖子；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第二步：把玻璃瓶放入装水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的溢水杯中，用塑料杯接住溢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出来的水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如图</a:t>
            </a:r>
            <a:r>
              <a:rPr lang="en-US" sz="2400" b="1">
                <a:latin typeface="Times New Roman" panose="02020603050405020304" pitchFamily="18" charset="0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；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第三步：将玻璃瓶里的物质分别换成浓盐水、蜂蜜、食盐、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细沙并装满，重复以上实验；</a:t>
            </a:r>
            <a:endParaRPr lang="zh-CN" altLang="en-US" sz="2400" b="1"/>
          </a:p>
        </p:txBody>
      </p:sp>
      <p:pic>
        <p:nvPicPr>
          <p:cNvPr id="2" name="图片 -214748235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6250" y="3706495"/>
            <a:ext cx="1555115" cy="21678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9680575" y="594931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06450" y="1587500"/>
            <a:ext cx="10577195" cy="396938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第四步：比较每次溢出来水的体积．</a:t>
            </a:r>
            <a:endParaRPr lang="zh-CN" sz="2400" b="1"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请回答下列问题：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溢水杯里水的多少应该以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为准．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若每次溢出来水的体积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则初步说明物体所受的浮力与物体的密度无关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否则与物体的密度有关．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本实验是通过比较每次溢出来水的体积来比较浮力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这里运用了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的思想方法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其依据是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sp>
        <p:nvSpPr>
          <p:cNvPr id="4" name="文本框 3"/>
          <p:cNvSpPr txBox="1"/>
          <p:nvPr/>
        </p:nvSpPr>
        <p:spPr>
          <a:xfrm>
            <a:off x="4771390" y="2749550"/>
            <a:ext cx="10864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装满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454525" y="3270250"/>
            <a:ext cx="10464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相等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901555" y="4371340"/>
            <a:ext cx="12045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转换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09390" y="4944745"/>
            <a:ext cx="246951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阿基米德原理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3" grpId="0"/>
      <p:bldP spid="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49300" y="1142365"/>
            <a:ext cx="1057719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13.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乐山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物理兴趣小组在进行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探究浮力的大小与哪些因素有关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实验中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用弹簧测力计挂着一实心圆柱体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以下图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r>
              <a:rPr lang="zh-CN" sz="2400" b="1">
                <a:ea typeface="宋体" panose="02010600030101010101" pitchFamily="2" charset="-122"/>
              </a:rPr>
              <a:t>分别为实验情景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. (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zh-CN" sz="2400" b="1">
                <a:ea typeface="宋体" panose="02010600030101010101" pitchFamily="2" charset="-122"/>
              </a:rPr>
              <a:t>取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N/kg)</a:t>
            </a:r>
            <a:endParaRPr lang="zh-CN" altLang="en-US" sz="2400" b="1"/>
          </a:p>
        </p:txBody>
      </p:sp>
      <p:sp>
        <p:nvSpPr>
          <p:cNvPr id="16" name="文本框 15"/>
          <p:cNvSpPr txBox="1"/>
          <p:nvPr/>
        </p:nvSpPr>
        <p:spPr>
          <a:xfrm>
            <a:off x="5591175" y="600329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pic>
        <p:nvPicPr>
          <p:cNvPr id="2" name="图片 -2147482474" descr="荔广东物理112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574800" y="2895600"/>
            <a:ext cx="9558655" cy="29692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88365" y="1274445"/>
            <a:ext cx="1062291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通过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sz="2400" b="1">
                <a:ea typeface="宋体" panose="02010600030101010101" pitchFamily="2" charset="-122"/>
              </a:rPr>
              <a:t>两次实验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可知物体浸没在水中所受浮力大小是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________N.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通过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两次实验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，可探究物体所受浮力大小与浸没深度的关系．</a:t>
            </a:r>
            <a:endParaRPr lang="zh-CN" altLang="en-US" sz="2400" b="1"/>
          </a:p>
        </p:txBody>
      </p:sp>
      <p:pic>
        <p:nvPicPr>
          <p:cNvPr id="2" name="图片 -2147482474" descr="荔广东物理112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574800" y="2895600"/>
            <a:ext cx="9558655" cy="29692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591175" y="600329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190355" y="1365250"/>
            <a:ext cx="8985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0.5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963420" y="1941195"/>
            <a:ext cx="11550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、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d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-2147482474" descr="荔广东物理112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574800" y="3000375"/>
            <a:ext cx="9558655" cy="296926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591175" y="607504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13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472045" y="1346200"/>
            <a:ext cx="16998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液体密度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054465" y="2435225"/>
            <a:ext cx="15208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0.8</a:t>
            </a:r>
            <a:r>
              <a:rPr lang="en-US" sz="2400" b="1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×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r>
              <a:rPr lang="en-US" sz="2400" b="1" baseline="30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621665" y="1285875"/>
            <a:ext cx="1078039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通过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c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e</a:t>
            </a:r>
            <a:r>
              <a:rPr lang="zh-CN" sz="2400" b="1">
                <a:ea typeface="宋体" panose="02010600030101010101" pitchFamily="2" charset="-122"/>
              </a:rPr>
              <a:t>两次实验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可探究物体所受浮力大小与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</a:t>
            </a:r>
            <a:r>
              <a:rPr lang="zh-CN" sz="2400" b="1">
                <a:ea typeface="宋体" panose="02010600030101010101" pitchFamily="2" charset="-122"/>
              </a:rPr>
              <a:t>的关系．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在某种液体中进行探究的过程中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记录实验数据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得到如图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zh-CN" sz="2400" b="1">
                <a:ea typeface="宋体" panose="02010600030101010101" pitchFamily="2" charset="-122"/>
              </a:rPr>
              <a:t>所示弹簧测力计读数与圆柱体下表面浸入深度的关系图像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则该液体的密度为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______kg/m</a:t>
            </a:r>
            <a:r>
              <a:rPr lang="en-US" sz="2400" b="1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06748" y="1124744"/>
            <a:ext cx="10577200" cy="737235"/>
            <a:chOff x="1027" y="6335"/>
            <a:chExt cx="16657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1" y="6335"/>
              <a:ext cx="16313" cy="1161"/>
              <a:chOff x="1371" y="2606"/>
              <a:chExt cx="16313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1" y="2897"/>
                <a:ext cx="2354" cy="822"/>
                <a:chOff x="2523" y="1360"/>
                <a:chExt cx="1777" cy="822"/>
              </a:xfrm>
            </p:grpSpPr>
            <p:sp>
              <p:nvSpPr>
                <p:cNvPr id="6" name="文本框 5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实 验</a:t>
                  </a:r>
                </a:p>
              </p:txBody>
            </p:sp>
            <p:sp>
              <p:nvSpPr>
                <p:cNvPr id="7" name="文本框 6"/>
                <p:cNvSpPr txBox="1"/>
                <p:nvPr/>
              </p:nvSpPr>
              <p:spPr>
                <a:xfrm>
                  <a:off x="3773" y="1360"/>
                  <a:ext cx="52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8</a:t>
                  </a:r>
                </a:p>
              </p:txBody>
            </p:sp>
          </p:grpSp>
          <p:sp>
            <p:nvSpPr>
              <p:cNvPr id="8" name="文本框 7"/>
              <p:cNvSpPr txBox="1"/>
              <p:nvPr/>
            </p:nvSpPr>
            <p:spPr>
              <a:xfrm>
                <a:off x="4307" y="2606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探究物体的动能跟哪些因素有关</a:t>
                </a:r>
                <a:r>
                  <a:rPr lang="zh-CN" sz="2400" b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(2016.21，2013.22)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906780" y="1943239"/>
            <a:ext cx="1047750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14.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西宁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小李同学想要用如图甲所示的实验装置来探究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物体动能大小与什么因素有关</a:t>
            </a:r>
            <a:r>
              <a:rPr lang="zh-CN" sz="2400" b="1">
                <a:ea typeface="宋体" panose="02010600030101010101" pitchFamily="2" charset="-122"/>
                <a:cs typeface="Times New Roman" panose="02020603050405020304" pitchFamily="18" charset="0"/>
              </a:rPr>
              <a:t>”．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0">
              <a:lnSpc>
                <a:spcPct val="150000"/>
              </a:lnSpc>
            </a:pP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在探究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动能大小与速度的关系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应保持小车的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相同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让小车从斜面上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相同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不同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的高度滑下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以不同的速度推动木块移动．</a:t>
            </a:r>
            <a:endParaRPr lang="zh-CN" altLang="en-US" sz="2400" b="1"/>
          </a:p>
        </p:txBody>
      </p:sp>
      <p:pic>
        <p:nvPicPr>
          <p:cNvPr id="9" name="图片 -214748235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9156" y="2747784"/>
            <a:ext cx="6915183" cy="176742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6202044" y="4412323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 dirty="0">
                <a:ea typeface="宋体" panose="02010600030101010101" pitchFamily="2" charset="-122"/>
              </a:rPr>
              <a:t>第</a:t>
            </a:r>
            <a:r>
              <a:rPr 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14</a:t>
            </a:r>
            <a:r>
              <a:rPr lang="zh-CN" b="1" dirty="0">
                <a:ea typeface="宋体" panose="02010600030101010101" pitchFamily="2" charset="-122"/>
              </a:rPr>
              <a:t>题图</a:t>
            </a:r>
            <a:endParaRPr lang="en-US" altLang="zh-CN" b="1" dirty="0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8517890" y="4720729"/>
            <a:ext cx="10166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质量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685415" y="5323979"/>
            <a:ext cx="105727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不同　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56615" y="1108075"/>
            <a:ext cx="1047750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本实验运用了两种研究方法：一是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二是转换法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就本题来说用木块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来反映小车动能大小的方法就是转换法．他在实验的过程中又发现只要去掉木块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就可以探究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阻力对物体运动的影响</a:t>
            </a:r>
            <a:r>
              <a:rPr lang="zh-CN" sz="2400" b="1">
                <a:ea typeface="宋体" panose="02010600030101010101" pitchFamily="2" charset="-122"/>
                <a:cs typeface="Times New Roman" panose="02020603050405020304" pitchFamily="18" charset="0"/>
              </a:rPr>
              <a:t>”．</a:t>
            </a:r>
            <a:r>
              <a:rPr lang="zh-CN" sz="2400" b="1">
                <a:ea typeface="宋体" panose="02010600030101010101" pitchFamily="2" charset="-122"/>
              </a:rPr>
              <a:t>如图乙所示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他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将毛巾、棉布和玻璃分别铺在水平面上，让小车分别从斜面上由静止滑下，观察小车在水平面上运动的距离．</a:t>
            </a:r>
            <a:endParaRPr lang="zh-CN" altLang="en-US" sz="2400" b="1"/>
          </a:p>
        </p:txBody>
      </p:sp>
      <p:pic>
        <p:nvPicPr>
          <p:cNvPr id="2" name="图片 -214748235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7490" y="3969385"/>
            <a:ext cx="6915183" cy="176742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639435" y="596519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14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868670" y="1179830"/>
            <a:ext cx="201549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控制变量法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171065" y="1760855"/>
            <a:ext cx="25717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被推动的距离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55980" y="2193925"/>
            <a:ext cx="1047750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每次均让同一小车从斜面同一高度由静止滑下的目的是：使小车到达水平面时具有相同的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实验发现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小车在玻璃面上运动的距离最远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说明小车受到的阻力最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进一步推理得出：如果小车运动时不受阻力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小车将做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运动．</a:t>
            </a:r>
            <a:endParaRPr lang="zh-CN" altLang="en-US" sz="2400" b="1"/>
          </a:p>
        </p:txBody>
      </p:sp>
      <p:sp>
        <p:nvSpPr>
          <p:cNvPr id="10" name="文本框 9"/>
          <p:cNvSpPr txBox="1"/>
          <p:nvPr/>
        </p:nvSpPr>
        <p:spPr>
          <a:xfrm>
            <a:off x="3238500" y="2809240"/>
            <a:ext cx="10566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速度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172210" y="3926205"/>
            <a:ext cx="7308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小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724390" y="3926205"/>
            <a:ext cx="17494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匀速直线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  <p:bldP spid="3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806748" y="1128162"/>
            <a:ext cx="10577200" cy="768985"/>
            <a:chOff x="1027" y="6335"/>
            <a:chExt cx="16657" cy="121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1" y="6335"/>
              <a:ext cx="16313" cy="1211"/>
              <a:chOff x="1371" y="2606"/>
              <a:chExt cx="16313" cy="121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1" y="2897"/>
                <a:ext cx="2354" cy="822"/>
                <a:chOff x="2523" y="1360"/>
                <a:chExt cx="1777" cy="822"/>
              </a:xfrm>
            </p:grpSpPr>
            <p:sp>
              <p:nvSpPr>
                <p:cNvPr id="6" name="文本框 5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实 验</a:t>
                  </a:r>
                </a:p>
              </p:txBody>
            </p:sp>
            <p:sp>
              <p:nvSpPr>
                <p:cNvPr id="7" name="文本框 6"/>
                <p:cNvSpPr txBox="1"/>
                <p:nvPr/>
              </p:nvSpPr>
              <p:spPr>
                <a:xfrm>
                  <a:off x="3773" y="1360"/>
                  <a:ext cx="52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9</a:t>
                  </a:r>
                </a:p>
              </p:txBody>
            </p:sp>
          </p:grpSp>
          <p:sp>
            <p:nvSpPr>
              <p:cNvPr id="8" name="文本框 7"/>
              <p:cNvSpPr txBox="1"/>
              <p:nvPr/>
            </p:nvSpPr>
            <p:spPr>
              <a:xfrm>
                <a:off x="4307" y="2606"/>
                <a:ext cx="13377" cy="12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探究杠杆的平衡条件</a:t>
                </a:r>
                <a:r>
                  <a:rPr lang="zh-CN" sz="2400" b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(2014.18)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863600" y="1854582"/>
            <a:ext cx="1057783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15.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盐城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小明做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探究杠杆平衡条件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实验．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实验前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杠杆静止时的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位置如图甲所示．</a:t>
            </a:r>
            <a:r>
              <a:rPr lang="zh-CN" sz="2400" b="1">
                <a:ea typeface="宋体" panose="02010600030101010101" pitchFamily="2" charset="-122"/>
              </a:rPr>
              <a:t>要使杠杆在水平位置平衡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应将平衡螺母向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调节．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使用弹簧测力计时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首先进行的操作是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9" name="图片 -2147482470" descr="荔广东物理115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4140200" y="4161537"/>
            <a:ext cx="4359275" cy="1803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868035" y="6157044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altLang="zh-CN" b="1">
                <a:ea typeface="宋体" panose="02010600030101010101" pitchFamily="2" charset="-122"/>
              </a:rPr>
              <a:t>1</a:t>
            </a:r>
            <a:r>
              <a:rPr lang="en-US" b="1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714625" y="3023617"/>
            <a:ext cx="6711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右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578600" y="3567177"/>
            <a:ext cx="11156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校零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05815" y="1336040"/>
            <a:ext cx="1057783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如图乙所示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在杠杆左侧挂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个钩码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每个钩码的质量为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50 g</a:t>
            </a:r>
            <a:r>
              <a:rPr lang="zh-CN" sz="2400" b="1">
                <a:ea typeface="宋体" panose="02010600030101010101" pitchFamily="2" charset="-122"/>
              </a:rPr>
              <a:t>．为了便于在杠杆上直接读出力臂的大小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点沿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向下方向拉动弹簧测力计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直至杠杆在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位置平衡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并将第一次数据记录在表格中．表中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大小为弹簧测力计示数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大小为钩码的重力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分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别为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对应的力臂．</a:t>
            </a:r>
            <a:endParaRPr lang="zh-CN" altLang="en-US" sz="2400" b="1"/>
          </a:p>
        </p:txBody>
      </p:sp>
      <p:pic>
        <p:nvPicPr>
          <p:cNvPr id="2" name="图片 -2147482470" descr="荔广东物理115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729990" y="3773805"/>
            <a:ext cx="4728845" cy="19564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352732" y="583360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 dirty="0">
                <a:ea typeface="宋体" panose="02010600030101010101" pitchFamily="2" charset="-122"/>
              </a:rPr>
              <a:t>第</a:t>
            </a:r>
            <a:r>
              <a:rPr lang="en-US" altLang="zh-CN" b="1" dirty="0">
                <a:ea typeface="宋体" panose="02010600030101010101" pitchFamily="2" charset="-122"/>
              </a:rPr>
              <a:t>1</a:t>
            </a:r>
            <a:r>
              <a:rPr lang="en-US" b="1" dirty="0">
                <a:latin typeface="Times New Roman" panose="02020603050405020304" pitchFamily="18" charset="0"/>
                <a:ea typeface="宋体" panose="02010600030101010101" pitchFamily="2" charset="-122"/>
              </a:rPr>
              <a:t>5</a:t>
            </a:r>
            <a:r>
              <a:rPr lang="zh-CN" b="1" dirty="0">
                <a:ea typeface="宋体" panose="02010600030101010101" pitchFamily="2" charset="-122"/>
              </a:rPr>
              <a:t>题图</a:t>
            </a:r>
            <a:endParaRPr lang="en-US" altLang="zh-CN" b="1" dirty="0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115685" y="1958975"/>
            <a:ext cx="10369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竖直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309495" y="2493010"/>
            <a:ext cx="9874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水平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06450" y="1116330"/>
            <a:ext cx="1057783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接下来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小明又进行了三次实验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将数据填在表中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最后总结得出规律．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每次实验总是在前一次基础上改变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en-US" sz="2400" b="1" baseline="-250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中的一个量．小明分析数据后发现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第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次实验与前一次改变的量相同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需要调整的实验步骤是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2993072" y="3571875"/>
          <a:ext cx="6261100" cy="24803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1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45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66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71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143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486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序号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F</a:t>
                      </a:r>
                      <a:r>
                        <a:rPr lang="en-US" sz="2400" b="1" baseline="-2500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/N</a:t>
                      </a:r>
                      <a:endParaRPr lang="en-US" altLang="en-US" sz="2400" b="1" i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L</a:t>
                      </a:r>
                      <a:r>
                        <a:rPr lang="en-US" sz="2400" b="1" baseline="-2500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/cm</a:t>
                      </a:r>
                      <a:endParaRPr lang="en-US" altLang="en-US" sz="2400" b="1" i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F</a:t>
                      </a:r>
                      <a:r>
                        <a:rPr lang="en-US" sz="2400" b="1" baseline="-2500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/N</a:t>
                      </a:r>
                      <a:endParaRPr lang="en-US" altLang="en-US" sz="2400" b="1" i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L</a:t>
                      </a:r>
                      <a:r>
                        <a:rPr lang="en-US" sz="2400" b="1" baseline="-2500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/cm</a:t>
                      </a:r>
                      <a:endParaRPr lang="en-US" altLang="en-US" sz="2400" b="1" i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1.5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10.0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15.0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10.0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15.0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71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1.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5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20.0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15.0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4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30.0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15.0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2120900" y="2284730"/>
            <a:ext cx="6813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15035" y="2828925"/>
            <a:ext cx="47440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保持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和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不变</a:t>
            </a:r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改变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的大小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3764915" y="986790"/>
            <a:ext cx="46596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三、电(磁)学实验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806748" y="1558945"/>
            <a:ext cx="10577200" cy="737235"/>
            <a:chOff x="1027" y="6335"/>
            <a:chExt cx="16657" cy="1161"/>
          </a:xfrm>
        </p:grpSpPr>
        <p:pic>
          <p:nvPicPr>
            <p:cNvPr id="3" name="图片 2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371" y="6335"/>
              <a:ext cx="16313" cy="1161"/>
              <a:chOff x="1371" y="2606"/>
              <a:chExt cx="16313" cy="1161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371" y="2897"/>
                <a:ext cx="2354" cy="822"/>
                <a:chOff x="2523" y="1360"/>
                <a:chExt cx="1777" cy="822"/>
              </a:xfrm>
            </p:grpSpPr>
            <p:sp>
              <p:nvSpPr>
                <p:cNvPr id="6" name="文本框 5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实 验</a:t>
                  </a:r>
                </a:p>
              </p:txBody>
            </p:sp>
            <p:sp>
              <p:nvSpPr>
                <p:cNvPr id="7" name="文本框 6"/>
                <p:cNvSpPr txBox="1"/>
                <p:nvPr/>
              </p:nvSpPr>
              <p:spPr>
                <a:xfrm>
                  <a:off x="3773" y="1360"/>
                  <a:ext cx="52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1</a:t>
                  </a:r>
                </a:p>
              </p:txBody>
            </p:sp>
          </p:grpSp>
          <p:sp>
            <p:nvSpPr>
              <p:cNvPr id="8" name="文本框 7"/>
              <p:cNvSpPr txBox="1"/>
              <p:nvPr/>
            </p:nvSpPr>
            <p:spPr>
              <a:xfrm>
                <a:off x="4307" y="2606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探究电流与电压、电阻的关系</a:t>
                </a:r>
                <a:r>
                  <a:rPr lang="zh-CN" sz="2400" b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(10年4考)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1024890" y="2348865"/>
            <a:ext cx="10357485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宿迁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小红利用如图所示装置探究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电流与电压的关系</a:t>
            </a:r>
            <a:r>
              <a:rPr lang="zh-CN" sz="2400" b="1">
                <a:ea typeface="宋体" panose="02010600030101010101" pitchFamily="2" charset="-122"/>
                <a:cs typeface="Times New Roman" panose="02020603050405020304" pitchFamily="18" charset="0"/>
              </a:rPr>
              <a:t>”．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请用笔画线代替导线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按要求将实物图连接完整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要求：当滑片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sz="2400" b="1">
                <a:ea typeface="宋体" panose="02010600030101010101" pitchFamily="2" charset="-122"/>
              </a:rPr>
              <a:t>向右移动时变阻器接入电路的阻值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变大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在连接电路时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开关必须处于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闭合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断开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状态．</a:t>
            </a:r>
            <a:endParaRPr lang="zh-CN" altLang="en-US" sz="2400" b="1"/>
          </a:p>
        </p:txBody>
      </p:sp>
      <p:pic>
        <p:nvPicPr>
          <p:cNvPr id="9" name="图片 -2147482468" descr="荔广东物理116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7982585" y="3006725"/>
            <a:ext cx="3123565" cy="27571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9200515" y="587375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542280" y="4596130"/>
            <a:ext cx="9779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断开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10439400" y="3754755"/>
            <a:ext cx="288925" cy="1077595"/>
          </a:xfrm>
          <a:custGeom>
            <a:avLst/>
            <a:gdLst>
              <a:gd name="connisteX0" fmla="*/ 0 w 288713"/>
              <a:gd name="connsiteY0" fmla="*/ 0 h 1077595"/>
              <a:gd name="connisteX1" fmla="*/ 69215 w 288713"/>
              <a:gd name="connsiteY1" fmla="*/ 29845 h 1077595"/>
              <a:gd name="connisteX2" fmla="*/ 118745 w 288713"/>
              <a:gd name="connsiteY2" fmla="*/ 99060 h 1077595"/>
              <a:gd name="connisteX3" fmla="*/ 148590 w 288713"/>
              <a:gd name="connsiteY3" fmla="*/ 168275 h 1077595"/>
              <a:gd name="connisteX4" fmla="*/ 168275 w 288713"/>
              <a:gd name="connsiteY4" fmla="*/ 237490 h 1077595"/>
              <a:gd name="connisteX5" fmla="*/ 178435 w 288713"/>
              <a:gd name="connsiteY5" fmla="*/ 306705 h 1077595"/>
              <a:gd name="connisteX6" fmla="*/ 187960 w 288713"/>
              <a:gd name="connsiteY6" fmla="*/ 375920 h 1077595"/>
              <a:gd name="connisteX7" fmla="*/ 198120 w 288713"/>
              <a:gd name="connsiteY7" fmla="*/ 445135 h 1077595"/>
              <a:gd name="connisteX8" fmla="*/ 217805 w 288713"/>
              <a:gd name="connsiteY8" fmla="*/ 514350 h 1077595"/>
              <a:gd name="connisteX9" fmla="*/ 237490 w 288713"/>
              <a:gd name="connsiteY9" fmla="*/ 593090 h 1077595"/>
              <a:gd name="connisteX10" fmla="*/ 247015 w 288713"/>
              <a:gd name="connsiteY10" fmla="*/ 662305 h 1077595"/>
              <a:gd name="connisteX11" fmla="*/ 267335 w 288713"/>
              <a:gd name="connsiteY11" fmla="*/ 731520 h 1077595"/>
              <a:gd name="connisteX12" fmla="*/ 267335 w 288713"/>
              <a:gd name="connsiteY12" fmla="*/ 800735 h 1077595"/>
              <a:gd name="connisteX13" fmla="*/ 287020 w 288713"/>
              <a:gd name="connsiteY13" fmla="*/ 869950 h 1077595"/>
              <a:gd name="connisteX14" fmla="*/ 287020 w 288713"/>
              <a:gd name="connsiteY14" fmla="*/ 939165 h 1077595"/>
              <a:gd name="connisteX15" fmla="*/ 287020 w 288713"/>
              <a:gd name="connsiteY15" fmla="*/ 1008380 h 1077595"/>
              <a:gd name="connisteX16" fmla="*/ 276860 w 288713"/>
              <a:gd name="connsiteY16" fmla="*/ 1077595 h 107759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</a:cxnLst>
            <a:rect l="l" t="t" r="r" b="b"/>
            <a:pathLst>
              <a:path w="288713" h="1077595">
                <a:moveTo>
                  <a:pt x="0" y="0"/>
                </a:moveTo>
                <a:cubicBezTo>
                  <a:pt x="12700" y="4445"/>
                  <a:pt x="45720" y="10160"/>
                  <a:pt x="69215" y="29845"/>
                </a:cubicBezTo>
                <a:cubicBezTo>
                  <a:pt x="92710" y="49530"/>
                  <a:pt x="102870" y="71120"/>
                  <a:pt x="118745" y="99060"/>
                </a:cubicBezTo>
                <a:cubicBezTo>
                  <a:pt x="134620" y="127000"/>
                  <a:pt x="138430" y="140335"/>
                  <a:pt x="148590" y="168275"/>
                </a:cubicBezTo>
                <a:cubicBezTo>
                  <a:pt x="158750" y="196215"/>
                  <a:pt x="162560" y="209550"/>
                  <a:pt x="168275" y="237490"/>
                </a:cubicBezTo>
                <a:cubicBezTo>
                  <a:pt x="173990" y="265430"/>
                  <a:pt x="174625" y="278765"/>
                  <a:pt x="178435" y="306705"/>
                </a:cubicBezTo>
                <a:cubicBezTo>
                  <a:pt x="182245" y="334645"/>
                  <a:pt x="184150" y="347980"/>
                  <a:pt x="187960" y="375920"/>
                </a:cubicBezTo>
                <a:cubicBezTo>
                  <a:pt x="191770" y="403860"/>
                  <a:pt x="192405" y="417195"/>
                  <a:pt x="198120" y="445135"/>
                </a:cubicBezTo>
                <a:cubicBezTo>
                  <a:pt x="203835" y="473075"/>
                  <a:pt x="210185" y="484505"/>
                  <a:pt x="217805" y="514350"/>
                </a:cubicBezTo>
                <a:cubicBezTo>
                  <a:pt x="225425" y="544195"/>
                  <a:pt x="231775" y="563245"/>
                  <a:pt x="237490" y="593090"/>
                </a:cubicBezTo>
                <a:cubicBezTo>
                  <a:pt x="243205" y="622935"/>
                  <a:pt x="241300" y="634365"/>
                  <a:pt x="247015" y="662305"/>
                </a:cubicBezTo>
                <a:cubicBezTo>
                  <a:pt x="252730" y="690245"/>
                  <a:pt x="263525" y="703580"/>
                  <a:pt x="267335" y="731520"/>
                </a:cubicBezTo>
                <a:cubicBezTo>
                  <a:pt x="271145" y="759460"/>
                  <a:pt x="263525" y="772795"/>
                  <a:pt x="267335" y="800735"/>
                </a:cubicBezTo>
                <a:cubicBezTo>
                  <a:pt x="271145" y="828675"/>
                  <a:pt x="283210" y="842010"/>
                  <a:pt x="287020" y="869950"/>
                </a:cubicBezTo>
                <a:cubicBezTo>
                  <a:pt x="290830" y="897890"/>
                  <a:pt x="287020" y="911225"/>
                  <a:pt x="287020" y="939165"/>
                </a:cubicBezTo>
                <a:cubicBezTo>
                  <a:pt x="287020" y="967105"/>
                  <a:pt x="288925" y="980440"/>
                  <a:pt x="287020" y="1008380"/>
                </a:cubicBezTo>
                <a:cubicBezTo>
                  <a:pt x="285115" y="1036320"/>
                  <a:pt x="278765" y="1064895"/>
                  <a:pt x="276860" y="1077595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16305" y="1196752"/>
            <a:ext cx="10507493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 dirty="0">
                <a:ea typeface="宋体" panose="02010600030101010101" pitchFamily="2" charset="-122"/>
              </a:rPr>
              <a:t>实验中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发现电流表示数几乎为零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电压表示数接近电源电压．原因可能是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________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endParaRPr 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 dirty="0">
                <a:ea typeface="宋体" panose="02010600030101010101" pitchFamily="2" charset="-122"/>
              </a:rPr>
              <a:t>排除故障后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经过多次实验测得数据如表所示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由此可得出结论为：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______________________________________________________.</a:t>
            </a: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(5)</a:t>
            </a:r>
            <a:r>
              <a:rPr lang="zh-CN" sz="2400" b="1" dirty="0">
                <a:ea typeface="宋体" panose="02010600030101010101" pitchFamily="2" charset="-122"/>
              </a:rPr>
              <a:t>请你根据表中数据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帮小红算一算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电路中所用电阻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zh-CN" sz="2400" b="1" dirty="0">
                <a:ea typeface="宋体" panose="02010600030101010101" pitchFamily="2" charset="-122"/>
              </a:rPr>
              <a:t>的阻值为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_______Ω. (</a:t>
            </a:r>
            <a:r>
              <a:rPr lang="zh-CN" sz="2400" b="1" dirty="0">
                <a:ea typeface="宋体" panose="02010600030101010101" pitchFamily="2" charset="-122"/>
              </a:rPr>
              <a:t>结果保留一位小数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2400" b="1" dirty="0"/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4511030" y="4641737"/>
          <a:ext cx="2731770" cy="14897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2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51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40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86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序号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U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/V</a:t>
                      </a:r>
                      <a:endParaRPr lang="en-US" altLang="en-US" sz="2400" b="1" i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I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/A</a:t>
                      </a:r>
                      <a:endParaRPr lang="en-US" altLang="en-US" sz="2400" b="1" i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957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①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0.10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3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②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0.20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384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③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0.32</a:t>
                      </a:r>
                      <a:endParaRPr lang="en-US" altLang="en-US" sz="2400" b="1" dirty="0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1320800" y="1819687"/>
            <a:ext cx="23221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定值电阻断路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14095" y="2951257"/>
            <a:ext cx="77692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电阻一定时</a:t>
            </a:r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通过导体的电流与导体两端的电压成正比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055646" y="3479577"/>
            <a:ext cx="9480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9.8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  <p:bldP spid="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88035" y="1299210"/>
            <a:ext cx="1061339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宜昌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小明利用如图所示实验装置探究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电流与电阻的关系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相关器材规格已在图中标明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其中电阻箱是一个可调电阻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可以实现电阻从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0 Ω</a:t>
            </a:r>
            <a:r>
              <a:rPr lang="zh-CN" sz="2400" b="1">
                <a:ea typeface="宋体" panose="02010600030101010101" pitchFamily="2" charset="-122"/>
              </a:rPr>
              <a:t>到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9 999 Ω</a:t>
            </a:r>
            <a:r>
              <a:rPr lang="zh-CN" sz="2400" b="1">
                <a:ea typeface="宋体" panose="02010600030101010101" pitchFamily="2" charset="-122"/>
              </a:rPr>
              <a:t>整数调节并显示阻值．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小明认为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要研究电流与电阻的关系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应该改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变电阻的大小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再观察电流的变化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小明的想法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里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改变电阻的大小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是指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zh-CN" sz="2400" b="1">
                <a:ea typeface="宋体" panose="02010600030101010101" pitchFamily="2" charset="-122"/>
              </a:rPr>
              <a:t>拨动电阻箱到不同的电阻值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调节滑动变阻器</a:t>
            </a:r>
            <a:endParaRPr lang="zh-CN" altLang="en-US" sz="2400" b="1"/>
          </a:p>
        </p:txBody>
      </p:sp>
      <p:pic>
        <p:nvPicPr>
          <p:cNvPr id="2" name="图片 -2147482467" descr="荔广东物理117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7497762" y="2852936"/>
            <a:ext cx="3903980" cy="24676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8975526" y="5704899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714240" y="4198620"/>
            <a:ext cx="6019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38622" y="1484784"/>
            <a:ext cx="1061339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2)</a:t>
            </a:r>
            <a:r>
              <a:rPr lang="zh-CN" sz="2400" b="1">
                <a:ea typeface="宋体" panose="02010600030101010101" pitchFamily="2" charset="-122"/>
              </a:rPr>
              <a:t>小明尚未将电压表连入电路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你认为电压表应该并联在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电阻箱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”“</a:t>
            </a:r>
            <a:r>
              <a:rPr lang="zh-CN" sz="2400" b="1">
                <a:ea typeface="宋体" panose="02010600030101010101" pitchFamily="2" charset="-122"/>
              </a:rPr>
              <a:t>滑动变阻器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电源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两端．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下表是小明设计用于记录数据的表格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请在表格第二、三排的最左侧格子里写出要记录的物理量名称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zh-CN" altLang="en-US" sz="2400" b="1"/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3250352" y="3993669"/>
          <a:ext cx="584581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867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99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89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899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899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实验次数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15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物理量名称：________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宋体" panose="02010600030101010101" pitchFamily="2" charset="-122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15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物理量名称：________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400" b="1"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en-US" sz="2400" b="1"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8625627" y="1554634"/>
            <a:ext cx="13328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电阻箱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422687" y="4421659"/>
            <a:ext cx="10071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电阻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437717" y="5153179"/>
            <a:ext cx="10458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电流</a:t>
            </a:r>
            <a:endParaRPr lang="en-US" altLang="en-US" sz="2400" b="1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94606" y="1196752"/>
            <a:ext cx="1078484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3.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重庆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sz="2400" b="1">
                <a:ea typeface="黑体" panose="02010609060101010101" pitchFamily="49" charset="-122"/>
              </a:rPr>
              <a:t>卷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图甲是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探究电流与电压关系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的实验电路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三个小组的同学分别用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 Ω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Ω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15 Ω</a:t>
            </a:r>
            <a:r>
              <a:rPr lang="zh-CN" sz="2400" b="1">
                <a:ea typeface="宋体" panose="02010600030101010101" pitchFamily="2" charset="-122"/>
              </a:rPr>
              <a:t>的定值电阻进行探究．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请用笔画线代替缺少的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根导线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将图甲的电路连接完整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要求：导线不能交叉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滑片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sz="2400" b="1">
                <a:ea typeface="宋体" panose="02010600030101010101" pitchFamily="2" charset="-122"/>
              </a:rPr>
              <a:t>向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端移动时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电路中的电流变大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2" name="图片 -2147482466" descr="荔广东物理118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3283888" y="3513232"/>
            <a:ext cx="5770245" cy="26060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643265" y="6151988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 dirty="0">
                <a:ea typeface="宋体" panose="02010600030101010101" pitchFamily="2" charset="-122"/>
              </a:rPr>
              <a:t>第</a:t>
            </a:r>
            <a:r>
              <a:rPr lang="en-US" altLang="zh-CN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b="1" dirty="0">
                <a:ea typeface="宋体" panose="02010600030101010101" pitchFamily="2" charset="-122"/>
              </a:rPr>
              <a:t>题图</a:t>
            </a:r>
            <a:endParaRPr lang="en-US" altLang="zh-CN" b="1" dirty="0">
              <a:ea typeface="宋体" panose="02010600030101010101" pitchFamily="2" charset="-122"/>
            </a:endParaRPr>
          </a:p>
        </p:txBody>
      </p:sp>
      <p:sp>
        <p:nvSpPr>
          <p:cNvPr id="4" name="任意多边形 3"/>
          <p:cNvSpPr/>
          <p:nvPr/>
        </p:nvSpPr>
        <p:spPr>
          <a:xfrm>
            <a:off x="5893103" y="4558442"/>
            <a:ext cx="179705" cy="909955"/>
          </a:xfrm>
          <a:custGeom>
            <a:avLst/>
            <a:gdLst>
              <a:gd name="connisteX0" fmla="*/ 0 w 179493"/>
              <a:gd name="connsiteY0" fmla="*/ 0 h 909955"/>
              <a:gd name="connisteX1" fmla="*/ 69215 w 179493"/>
              <a:gd name="connsiteY1" fmla="*/ 59690 h 909955"/>
              <a:gd name="connisteX2" fmla="*/ 99060 w 179493"/>
              <a:gd name="connsiteY2" fmla="*/ 128905 h 909955"/>
              <a:gd name="connisteX3" fmla="*/ 118745 w 179493"/>
              <a:gd name="connsiteY3" fmla="*/ 198120 h 909955"/>
              <a:gd name="connisteX4" fmla="*/ 118745 w 179493"/>
              <a:gd name="connsiteY4" fmla="*/ 267335 h 909955"/>
              <a:gd name="connisteX5" fmla="*/ 118745 w 179493"/>
              <a:gd name="connsiteY5" fmla="*/ 336550 h 909955"/>
              <a:gd name="connisteX6" fmla="*/ 118745 w 179493"/>
              <a:gd name="connsiteY6" fmla="*/ 405765 h 909955"/>
              <a:gd name="connisteX7" fmla="*/ 138430 w 179493"/>
              <a:gd name="connsiteY7" fmla="*/ 474980 h 909955"/>
              <a:gd name="connisteX8" fmla="*/ 148590 w 179493"/>
              <a:gd name="connsiteY8" fmla="*/ 544195 h 909955"/>
              <a:gd name="connisteX9" fmla="*/ 158115 w 179493"/>
              <a:gd name="connsiteY9" fmla="*/ 622935 h 909955"/>
              <a:gd name="connisteX10" fmla="*/ 177800 w 179493"/>
              <a:gd name="connsiteY10" fmla="*/ 702310 h 909955"/>
              <a:gd name="connisteX11" fmla="*/ 177800 w 179493"/>
              <a:gd name="connsiteY11" fmla="*/ 771525 h 909955"/>
              <a:gd name="connisteX12" fmla="*/ 177800 w 179493"/>
              <a:gd name="connsiteY12" fmla="*/ 840740 h 909955"/>
              <a:gd name="connisteX13" fmla="*/ 168275 w 179493"/>
              <a:gd name="connsiteY13" fmla="*/ 909955 h 909955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</a:cxnLst>
            <a:rect l="l" t="t" r="r" b="b"/>
            <a:pathLst>
              <a:path w="179493" h="909955">
                <a:moveTo>
                  <a:pt x="0" y="0"/>
                </a:moveTo>
                <a:cubicBezTo>
                  <a:pt x="13335" y="10795"/>
                  <a:pt x="49530" y="33655"/>
                  <a:pt x="69215" y="59690"/>
                </a:cubicBezTo>
                <a:cubicBezTo>
                  <a:pt x="88900" y="85725"/>
                  <a:pt x="88900" y="100965"/>
                  <a:pt x="99060" y="128905"/>
                </a:cubicBezTo>
                <a:cubicBezTo>
                  <a:pt x="109220" y="156845"/>
                  <a:pt x="114935" y="170180"/>
                  <a:pt x="118745" y="198120"/>
                </a:cubicBezTo>
                <a:cubicBezTo>
                  <a:pt x="122555" y="226060"/>
                  <a:pt x="118745" y="239395"/>
                  <a:pt x="118745" y="267335"/>
                </a:cubicBezTo>
                <a:cubicBezTo>
                  <a:pt x="118745" y="295275"/>
                  <a:pt x="118745" y="308610"/>
                  <a:pt x="118745" y="336550"/>
                </a:cubicBezTo>
                <a:cubicBezTo>
                  <a:pt x="118745" y="364490"/>
                  <a:pt x="114935" y="377825"/>
                  <a:pt x="118745" y="405765"/>
                </a:cubicBezTo>
                <a:cubicBezTo>
                  <a:pt x="122555" y="433705"/>
                  <a:pt x="132715" y="447040"/>
                  <a:pt x="138430" y="474980"/>
                </a:cubicBezTo>
                <a:cubicBezTo>
                  <a:pt x="144145" y="502920"/>
                  <a:pt x="144780" y="514350"/>
                  <a:pt x="148590" y="544195"/>
                </a:cubicBezTo>
                <a:cubicBezTo>
                  <a:pt x="152400" y="574040"/>
                  <a:pt x="152400" y="591185"/>
                  <a:pt x="158115" y="622935"/>
                </a:cubicBezTo>
                <a:cubicBezTo>
                  <a:pt x="163830" y="654685"/>
                  <a:pt x="173990" y="672465"/>
                  <a:pt x="177800" y="702310"/>
                </a:cubicBezTo>
                <a:cubicBezTo>
                  <a:pt x="181610" y="732155"/>
                  <a:pt x="177800" y="743585"/>
                  <a:pt x="177800" y="771525"/>
                </a:cubicBezTo>
                <a:cubicBezTo>
                  <a:pt x="177800" y="799465"/>
                  <a:pt x="179705" y="812800"/>
                  <a:pt x="177800" y="840740"/>
                </a:cubicBezTo>
                <a:cubicBezTo>
                  <a:pt x="175895" y="868680"/>
                  <a:pt x="170180" y="897255"/>
                  <a:pt x="168275" y="909955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4044618" y="4380642"/>
            <a:ext cx="622300" cy="504825"/>
          </a:xfrm>
          <a:custGeom>
            <a:avLst/>
            <a:gdLst>
              <a:gd name="connisteX0" fmla="*/ 0 w 622300"/>
              <a:gd name="connsiteY0" fmla="*/ 0 h 505036"/>
              <a:gd name="connisteX1" fmla="*/ 29210 w 622300"/>
              <a:gd name="connsiteY1" fmla="*/ 69215 h 505036"/>
              <a:gd name="connisteX2" fmla="*/ 29210 w 622300"/>
              <a:gd name="connsiteY2" fmla="*/ 138430 h 505036"/>
              <a:gd name="connisteX3" fmla="*/ 59055 w 622300"/>
              <a:gd name="connsiteY3" fmla="*/ 207645 h 505036"/>
              <a:gd name="connisteX4" fmla="*/ 69215 w 622300"/>
              <a:gd name="connsiteY4" fmla="*/ 276860 h 505036"/>
              <a:gd name="connisteX5" fmla="*/ 88900 w 622300"/>
              <a:gd name="connsiteY5" fmla="*/ 346075 h 505036"/>
              <a:gd name="connisteX6" fmla="*/ 118110 w 622300"/>
              <a:gd name="connsiteY6" fmla="*/ 415290 h 505036"/>
              <a:gd name="connisteX7" fmla="*/ 187325 w 622300"/>
              <a:gd name="connsiteY7" fmla="*/ 445135 h 505036"/>
              <a:gd name="connisteX8" fmla="*/ 256540 w 622300"/>
              <a:gd name="connsiteY8" fmla="*/ 445135 h 505036"/>
              <a:gd name="connisteX9" fmla="*/ 335915 w 622300"/>
              <a:gd name="connsiteY9" fmla="*/ 464820 h 505036"/>
              <a:gd name="connisteX10" fmla="*/ 405130 w 622300"/>
              <a:gd name="connsiteY10" fmla="*/ 484505 h 505036"/>
              <a:gd name="connisteX11" fmla="*/ 474345 w 622300"/>
              <a:gd name="connsiteY11" fmla="*/ 494665 h 505036"/>
              <a:gd name="connisteX12" fmla="*/ 553085 w 622300"/>
              <a:gd name="connsiteY12" fmla="*/ 504190 h 505036"/>
              <a:gd name="connisteX13" fmla="*/ 622300 w 622300"/>
              <a:gd name="connsiteY13" fmla="*/ 504190 h 505036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</a:cxnLst>
            <a:rect l="l" t="t" r="r" b="b"/>
            <a:pathLst>
              <a:path w="622300" h="505037">
                <a:moveTo>
                  <a:pt x="0" y="0"/>
                </a:moveTo>
                <a:cubicBezTo>
                  <a:pt x="5715" y="12700"/>
                  <a:pt x="23495" y="41275"/>
                  <a:pt x="29210" y="69215"/>
                </a:cubicBezTo>
                <a:cubicBezTo>
                  <a:pt x="34925" y="97155"/>
                  <a:pt x="23495" y="110490"/>
                  <a:pt x="29210" y="138430"/>
                </a:cubicBezTo>
                <a:cubicBezTo>
                  <a:pt x="34925" y="166370"/>
                  <a:pt x="50800" y="179705"/>
                  <a:pt x="59055" y="207645"/>
                </a:cubicBezTo>
                <a:cubicBezTo>
                  <a:pt x="67310" y="235585"/>
                  <a:pt x="63500" y="248920"/>
                  <a:pt x="69215" y="276860"/>
                </a:cubicBezTo>
                <a:cubicBezTo>
                  <a:pt x="74930" y="304800"/>
                  <a:pt x="79375" y="318135"/>
                  <a:pt x="88900" y="346075"/>
                </a:cubicBezTo>
                <a:cubicBezTo>
                  <a:pt x="98425" y="374015"/>
                  <a:pt x="98425" y="395605"/>
                  <a:pt x="118110" y="415290"/>
                </a:cubicBezTo>
                <a:cubicBezTo>
                  <a:pt x="137795" y="434975"/>
                  <a:pt x="159385" y="439420"/>
                  <a:pt x="187325" y="445135"/>
                </a:cubicBezTo>
                <a:cubicBezTo>
                  <a:pt x="215265" y="450850"/>
                  <a:pt x="226695" y="441325"/>
                  <a:pt x="256540" y="445135"/>
                </a:cubicBezTo>
                <a:cubicBezTo>
                  <a:pt x="286385" y="448945"/>
                  <a:pt x="306070" y="457200"/>
                  <a:pt x="335915" y="464820"/>
                </a:cubicBezTo>
                <a:cubicBezTo>
                  <a:pt x="365760" y="472440"/>
                  <a:pt x="377190" y="478790"/>
                  <a:pt x="405130" y="484505"/>
                </a:cubicBezTo>
                <a:cubicBezTo>
                  <a:pt x="433070" y="490220"/>
                  <a:pt x="444500" y="490855"/>
                  <a:pt x="474345" y="494665"/>
                </a:cubicBezTo>
                <a:cubicBezTo>
                  <a:pt x="504190" y="498475"/>
                  <a:pt x="523240" y="502285"/>
                  <a:pt x="553085" y="504190"/>
                </a:cubicBezTo>
                <a:cubicBezTo>
                  <a:pt x="582930" y="506095"/>
                  <a:pt x="610235" y="504190"/>
                  <a:pt x="622300" y="504190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06774" y="1012190"/>
            <a:ext cx="10784840" cy="4893647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 dirty="0">
                <a:ea typeface="宋体" panose="02010600030101010101" pitchFamily="2" charset="-122"/>
              </a:rPr>
              <a:t>正确连接电路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闭合开关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移动滑片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发现电流表无示数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电压表有示数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可能的故障是定值电阻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______(</a:t>
            </a:r>
            <a:r>
              <a:rPr lang="zh-CN" sz="2400" b="1" dirty="0">
                <a:ea typeface="宋体" panose="02010600030101010101" pitchFamily="2" charset="-122"/>
              </a:rPr>
              <a:t>选填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断路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 dirty="0">
                <a:ea typeface="宋体" panose="02010600030101010101" pitchFamily="2" charset="-122"/>
              </a:rPr>
              <a:t>或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 dirty="0">
                <a:ea typeface="宋体" panose="02010600030101010101" pitchFamily="2" charset="-122"/>
              </a:rPr>
              <a:t>短路</a:t>
            </a: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；排除故障后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缓慢移动滑片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sz="2400" b="1" dirty="0">
                <a:ea typeface="宋体" panose="02010600030101010101" pitchFamily="2" charset="-122"/>
              </a:rPr>
              <a:t>到某位置时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电压表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的示数如图乙所示，为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________V.</a:t>
            </a: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 dirty="0">
                <a:ea typeface="宋体" panose="02010600030101010101" pitchFamily="2" charset="-122"/>
              </a:rPr>
              <a:t>将不同小组的数据汇总后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得到表格中的数据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</a:p>
          <a:p>
            <a:pPr indent="0">
              <a:lnSpc>
                <a:spcPct val="150000"/>
              </a:lnSpc>
            </a:pPr>
            <a:r>
              <a:rPr lang="zh-CN" sz="2400" b="1" dirty="0">
                <a:ea typeface="宋体" panose="02010600030101010101" pitchFamily="2" charset="-122"/>
              </a:rPr>
              <a:t>分析可得：在电阻一定的情况下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通过导体的电流</a:t>
            </a:r>
          </a:p>
          <a:p>
            <a:pPr indent="0">
              <a:lnSpc>
                <a:spcPct val="150000"/>
              </a:lnSpc>
            </a:pPr>
            <a:r>
              <a:rPr lang="zh-CN" sz="2400" b="1" dirty="0">
                <a:ea typeface="宋体" panose="02010600030101010101" pitchFamily="2" charset="-122"/>
              </a:rPr>
              <a:t>和导体两端的电压成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 dirty="0">
                <a:ea typeface="宋体" panose="02010600030101010101" pitchFamily="2" charset="-122"/>
              </a:rPr>
              <a:t>比．</a:t>
            </a:r>
          </a:p>
          <a:p>
            <a:pPr indent="0" algn="ctr">
              <a:lnSpc>
                <a:spcPct val="150000"/>
              </a:lnSpc>
            </a:pPr>
            <a:r>
              <a:rPr lang="zh-CN" sz="2400" b="1" dirty="0">
                <a:ea typeface="宋体" panose="02010600030101010101" pitchFamily="2" charset="-122"/>
              </a:rPr>
              <a:t>实验数据</a:t>
            </a:r>
          </a:p>
          <a:p>
            <a:pPr indent="0">
              <a:lnSpc>
                <a:spcPct val="150000"/>
              </a:lnSpc>
            </a:pPr>
            <a:endParaRPr lang="zh-CN" altLang="en-US" sz="2400" b="1" dirty="0"/>
          </a:p>
          <a:p>
            <a:endParaRPr lang="zh-CN" altLang="en-US" sz="2400" b="1" dirty="0"/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716299" y="5077460"/>
          <a:ext cx="10851515" cy="122491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89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61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43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42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83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013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0104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1310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723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82169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7881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99135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71628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72644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</a:tblGrid>
              <a:tr h="40259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R</a:t>
                      </a:r>
                      <a:r>
                        <a:rPr lang="en-US" sz="2400" b="1" baseline="-25000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</a:t>
                      </a:r>
                      <a:endParaRPr lang="en-US" altLang="en-US" sz="2400" b="1" i="1" baseline="-25000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5 Ω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i="1"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R</a:t>
                      </a:r>
                      <a:r>
                        <a:rPr lang="en-US" sz="2400" b="1" baseline="-25000"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2</a:t>
                      </a:r>
                      <a:endParaRPr lang="en-US" altLang="en-US" sz="2400" b="1" i="1" baseline="-25000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sym typeface="Arial" panose="020B0604020202020204" pitchFamily="34" charset="0"/>
                        </a:rPr>
                        <a:t>10 Ω</a:t>
                      </a:r>
                      <a:endParaRPr 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i="1"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R</a:t>
                      </a:r>
                      <a:r>
                        <a:rPr lang="en-US" sz="2400" b="1" baseline="-25000"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  <a:sym typeface="+mn-ea"/>
                        </a:rPr>
                        <a:t>3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sym typeface="Arial" panose="020B0604020202020204" pitchFamily="34" charset="0"/>
                        </a:rPr>
                        <a:t>15 Ω</a:t>
                      </a:r>
                      <a:endParaRPr 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894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U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/V</a:t>
                      </a:r>
                      <a:endParaRPr lang="en-US" altLang="en-US" sz="2400" b="1" i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0.8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1.5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2.0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U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/V</a:t>
                      </a:r>
                      <a:endParaRPr lang="en-US" altLang="en-US" sz="2400" b="1" i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1.2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1.8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2.2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2.6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U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/V</a:t>
                      </a:r>
                      <a:endParaRPr lang="en-US" altLang="en-US" sz="2400" b="1" i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1.5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1.8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2.1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2.4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338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I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/A</a:t>
                      </a:r>
                      <a:endParaRPr lang="en-US" altLang="en-US" sz="2400" b="1" i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0.16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0.20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0.30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0.40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I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/A</a:t>
                      </a:r>
                      <a:endParaRPr lang="en-US" altLang="en-US" sz="2400" b="1" i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0.12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0.18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0.22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.26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I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/A</a:t>
                      </a:r>
                      <a:endParaRPr lang="en-US" altLang="en-US" sz="2400" b="1" i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0.10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0.12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0.14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0.16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3" name="图片 -2147482466" descr="荔广东物理118.TIF"/>
          <p:cNvPicPr>
            <a:picLocks noChangeAspect="1"/>
          </p:cNvPicPr>
          <p:nvPr/>
        </p:nvPicPr>
        <p:blipFill>
          <a:blip r:embed="rId3" r:link="rId4"/>
          <a:srcRect l="57907" t="4995" b="19834"/>
          <a:stretch>
            <a:fillRect/>
          </a:stretch>
        </p:blipFill>
        <p:spPr>
          <a:xfrm>
            <a:off x="8668239" y="2659631"/>
            <a:ext cx="2051650" cy="165431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9181967" y="4356844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 dirty="0">
                <a:ea typeface="宋体" panose="02010600030101010101" pitchFamily="2" charset="-122"/>
              </a:rPr>
              <a:t>第</a:t>
            </a:r>
            <a:r>
              <a:rPr lang="en-US" altLang="zh-CN" b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b="1" dirty="0">
                <a:ea typeface="宋体" panose="02010600030101010101" pitchFamily="2" charset="-122"/>
              </a:rPr>
              <a:t>题图乙</a:t>
            </a:r>
            <a:endParaRPr lang="en-US" altLang="zh-CN" b="1" dirty="0"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118629" y="1628140"/>
            <a:ext cx="9480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断路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389639" y="2161540"/>
            <a:ext cx="8388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1.8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782079" y="3842385"/>
            <a:ext cx="73025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正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83260" y="1365250"/>
            <a:ext cx="1082357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在进一步探究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电流与电阻的关系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实验中：</a:t>
            </a:r>
            <a:endParaRPr lang="en-US" sz="2400" b="1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sz="2400" b="1">
                <a:ea typeface="宋体" panose="02010600030101010101" pitchFamily="2" charset="-122"/>
              </a:rPr>
              <a:t>若保持定值电阻两端的电压为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1.5 V</a:t>
            </a:r>
            <a:r>
              <a:rPr lang="zh-CN" sz="2400" b="1">
                <a:ea typeface="宋体" panose="02010600030101010101" pitchFamily="2" charset="-122"/>
              </a:rPr>
              <a:t>不变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在表格中的数据中有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组可用于分析；</a:t>
            </a:r>
            <a:endParaRPr lang="en-US" sz="2400" b="1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sz="2400" b="1">
                <a:ea typeface="宋体" panose="02010600030101010101" pitchFamily="2" charset="-122"/>
              </a:rPr>
              <a:t>为得到更多的实验数据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老师给每个小组再提供一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个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30 Ω</a:t>
            </a:r>
            <a:r>
              <a:rPr lang="zh-CN" sz="2400" b="1">
                <a:ea typeface="宋体" panose="02010600030101010101" pitchFamily="2" charset="-122"/>
              </a:rPr>
              <a:t>的定值电阻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sz="2400" b="1">
                <a:ea typeface="宋体" panose="02010600030101010101" pitchFamily="2" charset="-122"/>
              </a:rPr>
              <a:t>某小组在实验中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无论怎样移动滑片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sz="2400" b="1">
                <a:ea typeface="宋体" panose="02010600030101010101" pitchFamily="2" charset="-122"/>
              </a:rPr>
              <a:t>都不能将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zh-CN" sz="2400" b="1">
                <a:ea typeface="宋体" panose="02010600030101010101" pitchFamily="2" charset="-122"/>
              </a:rPr>
              <a:t>两端电压调为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1.5 V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其原因是滑动变阻器的最大阻值太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大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小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该小组所使用的滑动变阻器的规格可能是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选填下列选项前的字母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A. 10 </a:t>
            </a:r>
            <a:r>
              <a:rPr lang="en-US" sz="2400" b="1">
                <a:latin typeface="Times New Roman" panose="02020603050405020304" pitchFamily="18" charset="0"/>
              </a:rPr>
              <a:t>Ω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3 A</a:t>
            </a:r>
            <a:r>
              <a:rPr lang="zh-CN" sz="2400" b="1">
                <a:ea typeface="宋体" panose="02010600030101010101" pitchFamily="2" charset="-122"/>
              </a:rPr>
              <a:t>　　　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B. 20 Ω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 A</a:t>
            </a:r>
            <a:r>
              <a:rPr lang="zh-CN" sz="2400" b="1">
                <a:ea typeface="宋体" panose="02010600030101010101" pitchFamily="2" charset="-122"/>
              </a:rPr>
              <a:t>　　　　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C. 50 Ω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 A</a:t>
            </a:r>
            <a:endParaRPr lang="zh-CN" altLang="en-US" sz="2400" b="1"/>
          </a:p>
        </p:txBody>
      </p:sp>
      <p:sp>
        <p:nvSpPr>
          <p:cNvPr id="3" name="文本框 2"/>
          <p:cNvSpPr txBox="1"/>
          <p:nvPr/>
        </p:nvSpPr>
        <p:spPr>
          <a:xfrm>
            <a:off x="9716770" y="2003425"/>
            <a:ext cx="6711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180205" y="4197985"/>
            <a:ext cx="6604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小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606800" y="4741545"/>
            <a:ext cx="5734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806748" y="1202075"/>
            <a:ext cx="10577200" cy="768985"/>
            <a:chOff x="1027" y="6335"/>
            <a:chExt cx="16657" cy="1211"/>
          </a:xfrm>
        </p:grpSpPr>
        <p:pic>
          <p:nvPicPr>
            <p:cNvPr id="4" name="图片 3" descr="带序号考点标2字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5" name="组合 4"/>
            <p:cNvGrpSpPr/>
            <p:nvPr/>
          </p:nvGrpSpPr>
          <p:grpSpPr>
            <a:xfrm>
              <a:off x="1371" y="6335"/>
              <a:ext cx="16313" cy="1211"/>
              <a:chOff x="1371" y="2606"/>
              <a:chExt cx="16313" cy="1211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1371" y="2897"/>
                <a:ext cx="2354" cy="822"/>
                <a:chOff x="2523" y="1360"/>
                <a:chExt cx="1777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实 验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73" y="1360"/>
                  <a:ext cx="52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2</a:t>
                  </a:r>
                </a:p>
              </p:txBody>
            </p:sp>
          </p:grpSp>
          <p:sp>
            <p:nvSpPr>
              <p:cNvPr id="9" name="文本框 8"/>
              <p:cNvSpPr txBox="1"/>
              <p:nvPr/>
            </p:nvSpPr>
            <p:spPr>
              <a:xfrm>
                <a:off x="4307" y="2606"/>
                <a:ext cx="13377" cy="12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测量定值电阻的阻值</a:t>
                </a:r>
                <a:r>
                  <a:rPr lang="zh-CN" sz="2400" b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[2016.22(1)(3)，2014.21]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796925" y="1908810"/>
            <a:ext cx="10647680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(2018</a:t>
            </a:r>
            <a:r>
              <a:rPr lang="zh-CN" sz="2400" b="1">
                <a:ea typeface="黑体" panose="02010609060101010101" pitchFamily="49" charset="-122"/>
              </a:rPr>
              <a:t>山西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小亮同学用伏安法测量一个定值电阻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zh-CN" sz="2400" b="1">
                <a:ea typeface="宋体" panose="02010600030101010101" pitchFamily="2" charset="-122"/>
              </a:rPr>
              <a:t>的阻值．实验器材有：待测定值电阻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约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10 Ω)</a:t>
            </a:r>
            <a:r>
              <a:rPr lang="zh-CN" sz="2400" b="1">
                <a:ea typeface="宋体" panose="02010600030101010101" pitchFamily="2" charset="-122"/>
              </a:rPr>
              <a:t>、电压表、电流表、滑动变阻器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(20 Ω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1 A)</a:t>
            </a:r>
            <a:r>
              <a:rPr lang="zh-CN" sz="2400" b="1">
                <a:ea typeface="宋体" panose="02010600030101010101" pitchFamily="2" charset="-122"/>
              </a:rPr>
              <a:t>、开关、电源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电压恒定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各一个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导线若干．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该实验的原理是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如图甲所示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是小亮连接的部分电路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请用笔画线代替导线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在图中将电路连接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完整．要求：当滑动变阻器滑片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向右移动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时，电路中的电流变大．</a:t>
            </a:r>
            <a:endParaRPr lang="zh-CN" altLang="en-US" sz="2400" b="1"/>
          </a:p>
        </p:txBody>
      </p:sp>
      <p:pic>
        <p:nvPicPr>
          <p:cNvPr id="2" name="图片 -2147482465" descr="荔广东物理119.TIF"/>
          <p:cNvPicPr>
            <a:picLocks noChangeAspect="1"/>
          </p:cNvPicPr>
          <p:nvPr/>
        </p:nvPicPr>
        <p:blipFill>
          <a:blip r:embed="rId4" r:link="rId5"/>
          <a:srcRect r="50063" b="14943"/>
          <a:stretch>
            <a:fillRect/>
          </a:stretch>
        </p:blipFill>
        <p:spPr>
          <a:xfrm>
            <a:off x="7400925" y="3273425"/>
            <a:ext cx="3594100" cy="27882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8609965" y="598424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graphicFrame>
        <p:nvGraphicFramePr>
          <p:cNvPr id="10" name="对象 9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3627755" y="3512985"/>
          <a:ext cx="823581" cy="729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3" r:id="rId6" imgW="444500" imgH="393700" progId="Equation.KSEE3">
                  <p:embed/>
                </p:oleObj>
              </mc:Choice>
              <mc:Fallback>
                <p:oleObj r:id="rId6" imgW="444500" imgH="393700" progId="Equation.KSEE3">
                  <p:embed/>
                  <p:pic>
                    <p:nvPicPr>
                      <p:cNvPr id="0" name="图片 5120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627755" y="3512985"/>
                        <a:ext cx="823581" cy="7296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任意多边形 10"/>
          <p:cNvSpPr/>
          <p:nvPr/>
        </p:nvSpPr>
        <p:spPr>
          <a:xfrm>
            <a:off x="10350500" y="4269105"/>
            <a:ext cx="514985" cy="1841500"/>
          </a:xfrm>
          <a:custGeom>
            <a:avLst/>
            <a:gdLst>
              <a:gd name="connisteX0" fmla="*/ 434975 w 515196"/>
              <a:gd name="connsiteY0" fmla="*/ 0 h 1841711"/>
              <a:gd name="connisteX1" fmla="*/ 434975 w 515196"/>
              <a:gd name="connsiteY1" fmla="*/ 78740 h 1841711"/>
              <a:gd name="connisteX2" fmla="*/ 434975 w 515196"/>
              <a:gd name="connsiteY2" fmla="*/ 147955 h 1841711"/>
              <a:gd name="connisteX3" fmla="*/ 434975 w 515196"/>
              <a:gd name="connsiteY3" fmla="*/ 217170 h 1841711"/>
              <a:gd name="connisteX4" fmla="*/ 445135 w 515196"/>
              <a:gd name="connsiteY4" fmla="*/ 286385 h 1841711"/>
              <a:gd name="connisteX5" fmla="*/ 445135 w 515196"/>
              <a:gd name="connsiteY5" fmla="*/ 365760 h 1841711"/>
              <a:gd name="connisteX6" fmla="*/ 445135 w 515196"/>
              <a:gd name="connsiteY6" fmla="*/ 434975 h 1841711"/>
              <a:gd name="connisteX7" fmla="*/ 445135 w 515196"/>
              <a:gd name="connsiteY7" fmla="*/ 504190 h 1841711"/>
              <a:gd name="connisteX8" fmla="*/ 454660 w 515196"/>
              <a:gd name="connsiteY8" fmla="*/ 573405 h 1841711"/>
              <a:gd name="connisteX9" fmla="*/ 474345 w 515196"/>
              <a:gd name="connsiteY9" fmla="*/ 642620 h 1841711"/>
              <a:gd name="connisteX10" fmla="*/ 474345 w 515196"/>
              <a:gd name="connsiteY10" fmla="*/ 721360 h 1841711"/>
              <a:gd name="connisteX11" fmla="*/ 484505 w 515196"/>
              <a:gd name="connsiteY11" fmla="*/ 790575 h 1841711"/>
              <a:gd name="connisteX12" fmla="*/ 504190 w 515196"/>
              <a:gd name="connsiteY12" fmla="*/ 859790 h 1841711"/>
              <a:gd name="connisteX13" fmla="*/ 504190 w 515196"/>
              <a:gd name="connsiteY13" fmla="*/ 929005 h 1841711"/>
              <a:gd name="connisteX14" fmla="*/ 504190 w 515196"/>
              <a:gd name="connsiteY14" fmla="*/ 1008380 h 1841711"/>
              <a:gd name="connisteX15" fmla="*/ 504190 w 515196"/>
              <a:gd name="connsiteY15" fmla="*/ 1087120 h 1841711"/>
              <a:gd name="connisteX16" fmla="*/ 504190 w 515196"/>
              <a:gd name="connsiteY16" fmla="*/ 1156335 h 1841711"/>
              <a:gd name="connisteX17" fmla="*/ 504190 w 515196"/>
              <a:gd name="connsiteY17" fmla="*/ 1225550 h 1841711"/>
              <a:gd name="connisteX18" fmla="*/ 504190 w 515196"/>
              <a:gd name="connsiteY18" fmla="*/ 1294765 h 1841711"/>
              <a:gd name="connisteX19" fmla="*/ 504190 w 515196"/>
              <a:gd name="connsiteY19" fmla="*/ 1363980 h 1841711"/>
              <a:gd name="connisteX20" fmla="*/ 514350 w 515196"/>
              <a:gd name="connsiteY20" fmla="*/ 1443355 h 1841711"/>
              <a:gd name="connisteX21" fmla="*/ 514350 w 515196"/>
              <a:gd name="connsiteY21" fmla="*/ 1522095 h 1841711"/>
              <a:gd name="connisteX22" fmla="*/ 514350 w 515196"/>
              <a:gd name="connsiteY22" fmla="*/ 1591310 h 1841711"/>
              <a:gd name="connisteX23" fmla="*/ 514350 w 515196"/>
              <a:gd name="connsiteY23" fmla="*/ 1660525 h 1841711"/>
              <a:gd name="connisteX24" fmla="*/ 504190 w 515196"/>
              <a:gd name="connsiteY24" fmla="*/ 1729740 h 1841711"/>
              <a:gd name="connisteX25" fmla="*/ 445135 w 515196"/>
              <a:gd name="connsiteY25" fmla="*/ 1798955 h 1841711"/>
              <a:gd name="connisteX26" fmla="*/ 375920 w 515196"/>
              <a:gd name="connsiteY26" fmla="*/ 1838325 h 1841711"/>
              <a:gd name="connisteX27" fmla="*/ 306705 w 515196"/>
              <a:gd name="connsiteY27" fmla="*/ 1838325 h 1841711"/>
              <a:gd name="connisteX28" fmla="*/ 237490 w 515196"/>
              <a:gd name="connsiteY28" fmla="*/ 1838325 h 1841711"/>
              <a:gd name="connisteX29" fmla="*/ 168275 w 515196"/>
              <a:gd name="connsiteY29" fmla="*/ 1828800 h 1841711"/>
              <a:gd name="connisteX30" fmla="*/ 118745 w 515196"/>
              <a:gd name="connsiteY30" fmla="*/ 1759585 h 1841711"/>
              <a:gd name="connisteX31" fmla="*/ 99060 w 515196"/>
              <a:gd name="connsiteY31" fmla="*/ 1690370 h 1841711"/>
              <a:gd name="connisteX32" fmla="*/ 79375 w 515196"/>
              <a:gd name="connsiteY32" fmla="*/ 1610995 h 1841711"/>
              <a:gd name="connisteX33" fmla="*/ 49530 w 515196"/>
              <a:gd name="connsiteY33" fmla="*/ 1541780 h 1841711"/>
              <a:gd name="connisteX34" fmla="*/ 0 w 515196"/>
              <a:gd name="connsiteY34" fmla="*/ 1472565 h 1841711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  <a:cxn ang="0">
                <a:pos x="connisteX22" y="connsiteY22"/>
              </a:cxn>
              <a:cxn ang="0">
                <a:pos x="connisteX23" y="connsiteY23"/>
              </a:cxn>
              <a:cxn ang="0">
                <a:pos x="connisteX24" y="connsiteY24"/>
              </a:cxn>
              <a:cxn ang="0">
                <a:pos x="connisteX25" y="connsiteY25"/>
              </a:cxn>
              <a:cxn ang="0">
                <a:pos x="connisteX26" y="connsiteY26"/>
              </a:cxn>
              <a:cxn ang="0">
                <a:pos x="connisteX27" y="connsiteY27"/>
              </a:cxn>
              <a:cxn ang="0">
                <a:pos x="connisteX28" y="connsiteY28"/>
              </a:cxn>
              <a:cxn ang="0">
                <a:pos x="connisteX29" y="connsiteY29"/>
              </a:cxn>
              <a:cxn ang="0">
                <a:pos x="connisteX30" y="connsiteY30"/>
              </a:cxn>
              <a:cxn ang="0">
                <a:pos x="connisteX31" y="connsiteY31"/>
              </a:cxn>
              <a:cxn ang="0">
                <a:pos x="connisteX32" y="connsiteY32"/>
              </a:cxn>
              <a:cxn ang="0">
                <a:pos x="connisteX33" y="connsiteY33"/>
              </a:cxn>
              <a:cxn ang="0">
                <a:pos x="connisteX34" y="connsiteY34"/>
              </a:cxn>
            </a:cxnLst>
            <a:rect l="l" t="t" r="r" b="b"/>
            <a:pathLst>
              <a:path w="515197" h="1841712">
                <a:moveTo>
                  <a:pt x="434975" y="0"/>
                </a:moveTo>
                <a:cubicBezTo>
                  <a:pt x="434975" y="14605"/>
                  <a:pt x="434975" y="48895"/>
                  <a:pt x="434975" y="78740"/>
                </a:cubicBezTo>
                <a:cubicBezTo>
                  <a:pt x="434975" y="108585"/>
                  <a:pt x="434975" y="120015"/>
                  <a:pt x="434975" y="147955"/>
                </a:cubicBezTo>
                <a:cubicBezTo>
                  <a:pt x="434975" y="175895"/>
                  <a:pt x="433070" y="189230"/>
                  <a:pt x="434975" y="217170"/>
                </a:cubicBezTo>
                <a:cubicBezTo>
                  <a:pt x="436880" y="245110"/>
                  <a:pt x="443230" y="256540"/>
                  <a:pt x="445135" y="286385"/>
                </a:cubicBezTo>
                <a:cubicBezTo>
                  <a:pt x="447040" y="316230"/>
                  <a:pt x="445135" y="335915"/>
                  <a:pt x="445135" y="365760"/>
                </a:cubicBezTo>
                <a:cubicBezTo>
                  <a:pt x="445135" y="395605"/>
                  <a:pt x="445135" y="407035"/>
                  <a:pt x="445135" y="434975"/>
                </a:cubicBezTo>
                <a:cubicBezTo>
                  <a:pt x="445135" y="462915"/>
                  <a:pt x="443230" y="476250"/>
                  <a:pt x="445135" y="504190"/>
                </a:cubicBezTo>
                <a:cubicBezTo>
                  <a:pt x="447040" y="532130"/>
                  <a:pt x="448945" y="545465"/>
                  <a:pt x="454660" y="573405"/>
                </a:cubicBezTo>
                <a:cubicBezTo>
                  <a:pt x="460375" y="601345"/>
                  <a:pt x="470535" y="612775"/>
                  <a:pt x="474345" y="642620"/>
                </a:cubicBezTo>
                <a:cubicBezTo>
                  <a:pt x="478155" y="672465"/>
                  <a:pt x="472440" y="691515"/>
                  <a:pt x="474345" y="721360"/>
                </a:cubicBezTo>
                <a:cubicBezTo>
                  <a:pt x="476250" y="751205"/>
                  <a:pt x="478790" y="762635"/>
                  <a:pt x="484505" y="790575"/>
                </a:cubicBezTo>
                <a:cubicBezTo>
                  <a:pt x="490220" y="818515"/>
                  <a:pt x="500380" y="831850"/>
                  <a:pt x="504190" y="859790"/>
                </a:cubicBezTo>
                <a:cubicBezTo>
                  <a:pt x="508000" y="887730"/>
                  <a:pt x="504190" y="899160"/>
                  <a:pt x="504190" y="929005"/>
                </a:cubicBezTo>
                <a:cubicBezTo>
                  <a:pt x="504190" y="958850"/>
                  <a:pt x="504190" y="976630"/>
                  <a:pt x="504190" y="1008380"/>
                </a:cubicBezTo>
                <a:cubicBezTo>
                  <a:pt x="504190" y="1040130"/>
                  <a:pt x="504190" y="1057275"/>
                  <a:pt x="504190" y="1087120"/>
                </a:cubicBezTo>
                <a:cubicBezTo>
                  <a:pt x="504190" y="1116965"/>
                  <a:pt x="504190" y="1128395"/>
                  <a:pt x="504190" y="1156335"/>
                </a:cubicBezTo>
                <a:cubicBezTo>
                  <a:pt x="504190" y="1184275"/>
                  <a:pt x="504190" y="1197610"/>
                  <a:pt x="504190" y="1225550"/>
                </a:cubicBezTo>
                <a:cubicBezTo>
                  <a:pt x="504190" y="1253490"/>
                  <a:pt x="504190" y="1266825"/>
                  <a:pt x="504190" y="1294765"/>
                </a:cubicBezTo>
                <a:cubicBezTo>
                  <a:pt x="504190" y="1322705"/>
                  <a:pt x="502285" y="1334135"/>
                  <a:pt x="504190" y="1363980"/>
                </a:cubicBezTo>
                <a:cubicBezTo>
                  <a:pt x="506095" y="1393825"/>
                  <a:pt x="512445" y="1411605"/>
                  <a:pt x="514350" y="1443355"/>
                </a:cubicBezTo>
                <a:cubicBezTo>
                  <a:pt x="516255" y="1475105"/>
                  <a:pt x="514350" y="1492250"/>
                  <a:pt x="514350" y="1522095"/>
                </a:cubicBezTo>
                <a:cubicBezTo>
                  <a:pt x="514350" y="1551940"/>
                  <a:pt x="514350" y="1563370"/>
                  <a:pt x="514350" y="1591310"/>
                </a:cubicBezTo>
                <a:cubicBezTo>
                  <a:pt x="514350" y="1619250"/>
                  <a:pt x="516255" y="1632585"/>
                  <a:pt x="514350" y="1660525"/>
                </a:cubicBezTo>
                <a:cubicBezTo>
                  <a:pt x="512445" y="1688465"/>
                  <a:pt x="518160" y="1701800"/>
                  <a:pt x="504190" y="1729740"/>
                </a:cubicBezTo>
                <a:cubicBezTo>
                  <a:pt x="490220" y="1757680"/>
                  <a:pt x="470535" y="1777365"/>
                  <a:pt x="445135" y="1798955"/>
                </a:cubicBezTo>
                <a:cubicBezTo>
                  <a:pt x="419735" y="1820545"/>
                  <a:pt x="403860" y="1830705"/>
                  <a:pt x="375920" y="1838325"/>
                </a:cubicBezTo>
                <a:cubicBezTo>
                  <a:pt x="347980" y="1845945"/>
                  <a:pt x="334645" y="1838325"/>
                  <a:pt x="306705" y="1838325"/>
                </a:cubicBezTo>
                <a:cubicBezTo>
                  <a:pt x="278765" y="1838325"/>
                  <a:pt x="265430" y="1840230"/>
                  <a:pt x="237490" y="1838325"/>
                </a:cubicBezTo>
                <a:cubicBezTo>
                  <a:pt x="209550" y="1836420"/>
                  <a:pt x="191770" y="1844675"/>
                  <a:pt x="168275" y="1828800"/>
                </a:cubicBezTo>
                <a:cubicBezTo>
                  <a:pt x="144780" y="1812925"/>
                  <a:pt x="132715" y="1787525"/>
                  <a:pt x="118745" y="1759585"/>
                </a:cubicBezTo>
                <a:cubicBezTo>
                  <a:pt x="104775" y="1731645"/>
                  <a:pt x="106680" y="1720215"/>
                  <a:pt x="99060" y="1690370"/>
                </a:cubicBezTo>
                <a:cubicBezTo>
                  <a:pt x="91440" y="1660525"/>
                  <a:pt x="89535" y="1640840"/>
                  <a:pt x="79375" y="1610995"/>
                </a:cubicBezTo>
                <a:cubicBezTo>
                  <a:pt x="69215" y="1581150"/>
                  <a:pt x="65405" y="1569720"/>
                  <a:pt x="49530" y="1541780"/>
                </a:cubicBezTo>
                <a:cubicBezTo>
                  <a:pt x="33655" y="1513840"/>
                  <a:pt x="9525" y="1485265"/>
                  <a:pt x="0" y="1472565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8462010" y="5533390"/>
            <a:ext cx="1196340" cy="71120"/>
          </a:xfrm>
          <a:custGeom>
            <a:avLst/>
            <a:gdLst>
              <a:gd name="connisteX0" fmla="*/ 0 w 1196340"/>
              <a:gd name="connsiteY0" fmla="*/ 70061 h 70908"/>
              <a:gd name="connisteX1" fmla="*/ 69215 w 1196340"/>
              <a:gd name="connsiteY1" fmla="*/ 70061 h 70908"/>
              <a:gd name="connisteX2" fmla="*/ 138430 w 1196340"/>
              <a:gd name="connsiteY2" fmla="*/ 70061 h 70908"/>
              <a:gd name="connisteX3" fmla="*/ 207645 w 1196340"/>
              <a:gd name="connsiteY3" fmla="*/ 70061 h 70908"/>
              <a:gd name="connisteX4" fmla="*/ 276860 w 1196340"/>
              <a:gd name="connsiteY4" fmla="*/ 60536 h 70908"/>
              <a:gd name="connisteX5" fmla="*/ 346075 w 1196340"/>
              <a:gd name="connsiteY5" fmla="*/ 60536 h 70908"/>
              <a:gd name="connisteX6" fmla="*/ 415290 w 1196340"/>
              <a:gd name="connsiteY6" fmla="*/ 60536 h 70908"/>
              <a:gd name="connisteX7" fmla="*/ 484505 w 1196340"/>
              <a:gd name="connsiteY7" fmla="*/ 40851 h 70908"/>
              <a:gd name="connisteX8" fmla="*/ 563880 w 1196340"/>
              <a:gd name="connsiteY8" fmla="*/ 11006 h 70908"/>
              <a:gd name="connisteX9" fmla="*/ 633095 w 1196340"/>
              <a:gd name="connsiteY9" fmla="*/ 11006 h 70908"/>
              <a:gd name="connisteX10" fmla="*/ 702310 w 1196340"/>
              <a:gd name="connsiteY10" fmla="*/ 846 h 70908"/>
              <a:gd name="connisteX11" fmla="*/ 781050 w 1196340"/>
              <a:gd name="connsiteY11" fmla="*/ 846 h 70908"/>
              <a:gd name="connisteX12" fmla="*/ 850265 w 1196340"/>
              <a:gd name="connsiteY12" fmla="*/ 846 h 70908"/>
              <a:gd name="connisteX13" fmla="*/ 919480 w 1196340"/>
              <a:gd name="connsiteY13" fmla="*/ 846 h 70908"/>
              <a:gd name="connisteX14" fmla="*/ 988695 w 1196340"/>
              <a:gd name="connsiteY14" fmla="*/ 846 h 70908"/>
              <a:gd name="connisteX15" fmla="*/ 1057910 w 1196340"/>
              <a:gd name="connsiteY15" fmla="*/ 846 h 70908"/>
              <a:gd name="connisteX16" fmla="*/ 1127125 w 1196340"/>
              <a:gd name="connsiteY16" fmla="*/ 846 h 70908"/>
              <a:gd name="connisteX17" fmla="*/ 1196340 w 1196340"/>
              <a:gd name="connsiteY17" fmla="*/ 846 h 70908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</a:cxnLst>
            <a:rect l="l" t="t" r="r" b="b"/>
            <a:pathLst>
              <a:path w="1196340" h="70908">
                <a:moveTo>
                  <a:pt x="0" y="70062"/>
                </a:moveTo>
                <a:cubicBezTo>
                  <a:pt x="12700" y="70062"/>
                  <a:pt x="41275" y="70062"/>
                  <a:pt x="69215" y="70062"/>
                </a:cubicBezTo>
                <a:cubicBezTo>
                  <a:pt x="97155" y="70062"/>
                  <a:pt x="110490" y="70062"/>
                  <a:pt x="138430" y="70062"/>
                </a:cubicBezTo>
                <a:cubicBezTo>
                  <a:pt x="166370" y="70062"/>
                  <a:pt x="179705" y="71967"/>
                  <a:pt x="207645" y="70062"/>
                </a:cubicBezTo>
                <a:cubicBezTo>
                  <a:pt x="235585" y="68157"/>
                  <a:pt x="248920" y="62442"/>
                  <a:pt x="276860" y="60537"/>
                </a:cubicBezTo>
                <a:cubicBezTo>
                  <a:pt x="304800" y="58632"/>
                  <a:pt x="318135" y="60537"/>
                  <a:pt x="346075" y="60537"/>
                </a:cubicBezTo>
                <a:cubicBezTo>
                  <a:pt x="374015" y="60537"/>
                  <a:pt x="387350" y="64347"/>
                  <a:pt x="415290" y="60537"/>
                </a:cubicBezTo>
                <a:cubicBezTo>
                  <a:pt x="443230" y="56727"/>
                  <a:pt x="454660" y="51012"/>
                  <a:pt x="484505" y="40852"/>
                </a:cubicBezTo>
                <a:cubicBezTo>
                  <a:pt x="514350" y="30692"/>
                  <a:pt x="534035" y="16722"/>
                  <a:pt x="563880" y="11007"/>
                </a:cubicBezTo>
                <a:cubicBezTo>
                  <a:pt x="593725" y="5292"/>
                  <a:pt x="605155" y="12912"/>
                  <a:pt x="633095" y="11007"/>
                </a:cubicBezTo>
                <a:cubicBezTo>
                  <a:pt x="661035" y="9102"/>
                  <a:pt x="672465" y="2752"/>
                  <a:pt x="702310" y="847"/>
                </a:cubicBezTo>
                <a:cubicBezTo>
                  <a:pt x="732155" y="-1058"/>
                  <a:pt x="751205" y="847"/>
                  <a:pt x="781050" y="847"/>
                </a:cubicBezTo>
                <a:cubicBezTo>
                  <a:pt x="810895" y="847"/>
                  <a:pt x="822325" y="847"/>
                  <a:pt x="850265" y="847"/>
                </a:cubicBezTo>
                <a:cubicBezTo>
                  <a:pt x="878205" y="847"/>
                  <a:pt x="891540" y="847"/>
                  <a:pt x="919480" y="847"/>
                </a:cubicBezTo>
                <a:cubicBezTo>
                  <a:pt x="947420" y="847"/>
                  <a:pt x="960755" y="847"/>
                  <a:pt x="988695" y="847"/>
                </a:cubicBezTo>
                <a:cubicBezTo>
                  <a:pt x="1016635" y="847"/>
                  <a:pt x="1029970" y="847"/>
                  <a:pt x="1057910" y="847"/>
                </a:cubicBezTo>
                <a:cubicBezTo>
                  <a:pt x="1085850" y="847"/>
                  <a:pt x="1099185" y="847"/>
                  <a:pt x="1127125" y="847"/>
                </a:cubicBezTo>
                <a:cubicBezTo>
                  <a:pt x="1155065" y="847"/>
                  <a:pt x="1183640" y="847"/>
                  <a:pt x="1196340" y="847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2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78535" y="1239520"/>
            <a:ext cx="10233025" cy="5077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 dirty="0">
                <a:ea typeface="宋体" panose="02010600030101010101" pitchFamily="2" charset="-122"/>
              </a:rPr>
              <a:t>请你为实验需要测量和计算的物理量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设计一个实验数据记录表格．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0">
              <a:lnSpc>
                <a:spcPct val="150000"/>
              </a:lnSpc>
            </a:pPr>
            <a:endParaRPr lang="en-US" sz="24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endParaRPr lang="en-US" sz="2400" b="1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endParaRPr 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 dirty="0">
                <a:ea typeface="宋体" panose="02010600030101010101" pitchFamily="2" charset="-122"/>
              </a:rPr>
              <a:t>闭合开关后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发现电压表的示数约为电源电压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调节滑动变阻器的滑片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电压表示数无明显变化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电流表示数为零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造成该故障的可能原因是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endParaRPr lang="zh-CN" altLang="en-US" sz="2400" b="1" dirty="0"/>
          </a:p>
        </p:txBody>
      </p:sp>
      <p:sp>
        <p:nvSpPr>
          <p:cNvPr id="2" name="文本框 1"/>
          <p:cNvSpPr txBox="1"/>
          <p:nvPr/>
        </p:nvSpPr>
        <p:spPr>
          <a:xfrm>
            <a:off x="1191260" y="5720080"/>
            <a:ext cx="19665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电阻</a:t>
            </a:r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断路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graphicFrame>
        <p:nvGraphicFramePr>
          <p:cNvPr id="3" name="表格 2"/>
          <p:cNvGraphicFramePr/>
          <p:nvPr>
            <p:custDataLst>
              <p:tags r:id="rId1"/>
            </p:custDataLst>
          </p:nvPr>
        </p:nvGraphicFramePr>
        <p:xfrm>
          <a:off x="2783840" y="2346325"/>
          <a:ext cx="5421630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61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6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7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7833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3152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 err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次数</a:t>
                      </a:r>
                      <a:endParaRPr lang="en-US" altLang="en-US" sz="2400" b="1" dirty="0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 err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电压</a:t>
                      </a:r>
                      <a:r>
                        <a:rPr lang="en-US" sz="2400" b="1" i="1" dirty="0" err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U</a:t>
                      </a:r>
                      <a:r>
                        <a:rPr lang="en-US" sz="2400" b="1" dirty="0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/V</a:t>
                      </a:r>
                      <a:endParaRPr lang="en-US" altLang="en-US" sz="2400" b="1" dirty="0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 err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电流</a:t>
                      </a:r>
                      <a:r>
                        <a:rPr lang="en-US" sz="2400" b="1" i="1" dirty="0" err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I</a:t>
                      </a:r>
                      <a:r>
                        <a:rPr lang="en-US" sz="2400" b="1" dirty="0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/A</a:t>
                      </a:r>
                      <a:endParaRPr lang="en-US" altLang="en-US" sz="2400" b="1" dirty="0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 err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电阻</a:t>
                      </a:r>
                      <a:r>
                        <a:rPr lang="en-US" sz="2400" b="1" i="1" dirty="0" err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R</a:t>
                      </a:r>
                      <a:r>
                        <a:rPr lang="en-US" sz="2400" b="1" dirty="0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/Ω</a:t>
                      </a:r>
                      <a:endParaRPr lang="en-US" altLang="en-US" sz="2400" b="1" dirty="0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 err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电阻平均值</a:t>
                      </a:r>
                      <a:r>
                        <a:rPr lang="en-US" sz="2400" b="1" i="1" dirty="0" err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R</a:t>
                      </a:r>
                      <a:r>
                        <a:rPr lang="en-US" sz="2400" b="1" dirty="0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/Ω</a:t>
                      </a:r>
                      <a:endParaRPr lang="en-US" altLang="en-US" sz="2400" b="1" dirty="0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 dirty="0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</a:t>
                      </a:r>
                      <a:endParaRPr lang="en-US" altLang="en-US" sz="2400" b="1" dirty="0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1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1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1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1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endParaRPr lang="en-US" altLang="en-US" sz="2400" b="1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1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1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1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  <a:endParaRPr lang="en-US" altLang="en-US" sz="2400" b="1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endParaRPr lang="en-US" altLang="en-US" sz="2400" b="1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400" b="1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400" b="1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rgbClr val="FF0000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 </a:t>
                      </a:r>
                      <a:endParaRPr lang="en-US" altLang="en-US" sz="2400" b="1">
                        <a:solidFill>
                          <a:srgbClr val="FF0000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endParaRPr lang="en-US" altLang="en-US" sz="2400" b="1" dirty="0">
                        <a:solidFill>
                          <a:srgbClr val="FF0000"/>
                        </a:solidFill>
                        <a:uFillTx/>
                        <a:latin typeface="宋体" panose="02010600030101010101" pitchFamily="2" charset="-122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01700" y="1543050"/>
            <a:ext cx="1064768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(5)</a:t>
            </a:r>
            <a:r>
              <a:rPr lang="zh-CN" sz="2400" b="1">
                <a:ea typeface="宋体" panose="02010600030101010101" pitchFamily="2" charset="-122"/>
              </a:rPr>
              <a:t>排除故障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通过实验测出了两组数据后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电压表突然坏了．请你利用现有器材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帮助他设计电路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再测一次该定值电阻的阻值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并在图乙虚线框内画出你设计的电路图．</a:t>
            </a:r>
            <a:endParaRPr lang="zh-CN" altLang="en-US" sz="2400" b="1"/>
          </a:p>
        </p:txBody>
      </p:sp>
      <p:pic>
        <p:nvPicPr>
          <p:cNvPr id="2" name="图片 -2147482353"/>
          <p:cNvPicPr>
            <a:picLocks noChangeAspect="1"/>
          </p:cNvPicPr>
          <p:nvPr/>
        </p:nvPicPr>
        <p:blipFill>
          <a:blip r:embed="rId2" r:link="rId3"/>
          <a:srcRect l="57192" t="10000" b="19783"/>
          <a:stretch>
            <a:fillRect/>
          </a:stretch>
        </p:blipFill>
        <p:spPr>
          <a:xfrm>
            <a:off x="4274820" y="2965450"/>
            <a:ext cx="3641090" cy="27197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657215" y="577469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b="1">
                <a:ea typeface="宋体" panose="02010600030101010101" pitchFamily="2" charset="-122"/>
              </a:rPr>
              <a:t>题图乙</a:t>
            </a:r>
            <a:endParaRPr lang="en-US" altLang="zh-CN" b="1">
              <a:ea typeface="宋体" panose="02010600030101010101" pitchFamily="2" charset="-122"/>
            </a:endParaRPr>
          </a:p>
        </p:txBody>
      </p:sp>
      <p:pic>
        <p:nvPicPr>
          <p:cNvPr id="3" name="图片 -2147482573"/>
          <p:cNvPicPr>
            <a:picLocks noChangeAspect="1"/>
          </p:cNvPicPr>
          <p:nvPr/>
        </p:nvPicPr>
        <p:blipFill>
          <a:blip r:embed="rId4"/>
          <a:srcRect l="62379" t="22998" b="17817"/>
          <a:stretch>
            <a:fillRect/>
          </a:stretch>
        </p:blipFill>
        <p:spPr>
          <a:xfrm>
            <a:off x="4596765" y="3164205"/>
            <a:ext cx="3168650" cy="225806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17245" y="4768215"/>
            <a:ext cx="1055560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 A</a:t>
            </a:r>
            <a:r>
              <a:rPr lang="zh-CN" sz="2400" b="1">
                <a:ea typeface="宋体" panose="02010600030101010101" pitchFamily="2" charset="-122"/>
              </a:rPr>
              <a:t>组设计了如图甲所示的电路图．</a:t>
            </a:r>
            <a:endParaRPr lang="en-US" sz="2400" b="1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sz="2400" b="1">
                <a:ea typeface="宋体" panose="02010600030101010101" pitchFamily="2" charset="-122"/>
              </a:rPr>
              <a:t>请用笔画线代替导线将实物电路图乙连接完整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要求滑动变阻器的滑片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sz="2400" b="1">
                <a:ea typeface="宋体" panose="02010600030101010101" pitchFamily="2" charset="-122"/>
              </a:rPr>
              <a:t>向左滑动时电路中的电流变大．</a:t>
            </a:r>
            <a:endParaRPr lang="zh-CN" altLang="en-US" sz="2400" b="1"/>
          </a:p>
        </p:txBody>
      </p:sp>
      <p:sp>
        <p:nvSpPr>
          <p:cNvPr id="100" name="文本框 99"/>
          <p:cNvSpPr txBox="1"/>
          <p:nvPr/>
        </p:nvSpPr>
        <p:spPr>
          <a:xfrm>
            <a:off x="958850" y="1209040"/>
            <a:ext cx="1064768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5.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巴中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某学习小组测量未知电阻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sz="2400" b="1">
                <a:ea typeface="宋体" panose="02010600030101010101" pitchFamily="2" charset="-122"/>
              </a:rPr>
              <a:t>的阻值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他们分成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>
                <a:ea typeface="宋体" panose="02010600030101010101" pitchFamily="2" charset="-122"/>
              </a:rPr>
              <a:t>两组用不同方法进行实验．</a:t>
            </a:r>
            <a:endParaRPr lang="zh-CN" altLang="en-US" sz="2400" b="1"/>
          </a:p>
        </p:txBody>
      </p:sp>
      <p:pic>
        <p:nvPicPr>
          <p:cNvPr id="3" name="图片 -2147482463" descr="荔广东物理120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271270" y="2247265"/>
            <a:ext cx="9648368" cy="236372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828030" y="461581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5358130" y="3408680"/>
            <a:ext cx="617220" cy="632460"/>
          </a:xfrm>
          <a:custGeom>
            <a:avLst/>
            <a:gdLst>
              <a:gd name="connisteX0" fmla="*/ 0 w 617061"/>
              <a:gd name="connsiteY0" fmla="*/ 0 h 632460"/>
              <a:gd name="connisteX1" fmla="*/ 19685 w 617061"/>
              <a:gd name="connsiteY1" fmla="*/ 79375 h 632460"/>
              <a:gd name="connisteX2" fmla="*/ 88900 w 617061"/>
              <a:gd name="connsiteY2" fmla="*/ 128270 h 632460"/>
              <a:gd name="connisteX3" fmla="*/ 158115 w 617061"/>
              <a:gd name="connsiteY3" fmla="*/ 168275 h 632460"/>
              <a:gd name="connisteX4" fmla="*/ 227330 w 617061"/>
              <a:gd name="connsiteY4" fmla="*/ 197485 h 632460"/>
              <a:gd name="connisteX5" fmla="*/ 296545 w 617061"/>
              <a:gd name="connsiteY5" fmla="*/ 217805 h 632460"/>
              <a:gd name="connisteX6" fmla="*/ 375285 w 617061"/>
              <a:gd name="connsiteY6" fmla="*/ 237490 h 632460"/>
              <a:gd name="connisteX7" fmla="*/ 444500 w 617061"/>
              <a:gd name="connsiteY7" fmla="*/ 257175 h 632460"/>
              <a:gd name="connisteX8" fmla="*/ 513715 w 617061"/>
              <a:gd name="connsiteY8" fmla="*/ 296545 h 632460"/>
              <a:gd name="connisteX9" fmla="*/ 582930 w 617061"/>
              <a:gd name="connsiteY9" fmla="*/ 356235 h 632460"/>
              <a:gd name="connisteX10" fmla="*/ 612775 w 617061"/>
              <a:gd name="connsiteY10" fmla="*/ 434975 h 632460"/>
              <a:gd name="connisteX11" fmla="*/ 612775 w 617061"/>
              <a:gd name="connsiteY11" fmla="*/ 504190 h 632460"/>
              <a:gd name="connisteX12" fmla="*/ 582930 w 617061"/>
              <a:gd name="connsiteY12" fmla="*/ 573405 h 632460"/>
              <a:gd name="connisteX13" fmla="*/ 513715 w 617061"/>
              <a:gd name="connsiteY13" fmla="*/ 632460 h 63246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</a:cxnLst>
            <a:rect l="l" t="t" r="r" b="b"/>
            <a:pathLst>
              <a:path w="617061" h="632460">
                <a:moveTo>
                  <a:pt x="0" y="0"/>
                </a:moveTo>
                <a:cubicBezTo>
                  <a:pt x="2540" y="14605"/>
                  <a:pt x="1905" y="53975"/>
                  <a:pt x="19685" y="79375"/>
                </a:cubicBezTo>
                <a:cubicBezTo>
                  <a:pt x="37465" y="104775"/>
                  <a:pt x="60960" y="110490"/>
                  <a:pt x="88900" y="128270"/>
                </a:cubicBezTo>
                <a:cubicBezTo>
                  <a:pt x="116840" y="146050"/>
                  <a:pt x="130175" y="154305"/>
                  <a:pt x="158115" y="168275"/>
                </a:cubicBezTo>
                <a:cubicBezTo>
                  <a:pt x="186055" y="182245"/>
                  <a:pt x="199390" y="187325"/>
                  <a:pt x="227330" y="197485"/>
                </a:cubicBezTo>
                <a:cubicBezTo>
                  <a:pt x="255270" y="207645"/>
                  <a:pt x="266700" y="209550"/>
                  <a:pt x="296545" y="217805"/>
                </a:cubicBezTo>
                <a:cubicBezTo>
                  <a:pt x="326390" y="226060"/>
                  <a:pt x="345440" y="229870"/>
                  <a:pt x="375285" y="237490"/>
                </a:cubicBezTo>
                <a:cubicBezTo>
                  <a:pt x="405130" y="245110"/>
                  <a:pt x="416560" y="245110"/>
                  <a:pt x="444500" y="257175"/>
                </a:cubicBezTo>
                <a:cubicBezTo>
                  <a:pt x="472440" y="269240"/>
                  <a:pt x="485775" y="276860"/>
                  <a:pt x="513715" y="296545"/>
                </a:cubicBezTo>
                <a:cubicBezTo>
                  <a:pt x="541655" y="316230"/>
                  <a:pt x="563245" y="328295"/>
                  <a:pt x="582930" y="356235"/>
                </a:cubicBezTo>
                <a:cubicBezTo>
                  <a:pt x="602615" y="384175"/>
                  <a:pt x="607060" y="405130"/>
                  <a:pt x="612775" y="434975"/>
                </a:cubicBezTo>
                <a:cubicBezTo>
                  <a:pt x="618490" y="464820"/>
                  <a:pt x="618490" y="476250"/>
                  <a:pt x="612775" y="504190"/>
                </a:cubicBezTo>
                <a:cubicBezTo>
                  <a:pt x="607060" y="532130"/>
                  <a:pt x="602615" y="548005"/>
                  <a:pt x="582930" y="573405"/>
                </a:cubicBezTo>
                <a:cubicBezTo>
                  <a:pt x="563245" y="598805"/>
                  <a:pt x="527050" y="622300"/>
                  <a:pt x="513715" y="632460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17245" y="1218565"/>
            <a:ext cx="1055560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sz="2400" b="1">
                <a:ea typeface="宋体" panose="02010600030101010101" pitchFamily="2" charset="-122"/>
              </a:rPr>
              <a:t>在开关闭合之前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滑动变阻器的滑片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zh-CN" sz="2400" b="1">
                <a:ea typeface="宋体" panose="02010600030101010101" pitchFamily="2" charset="-122"/>
              </a:rPr>
              <a:t>应滑至最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左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右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端．这样做的目的是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zh-CN" sz="2400" b="1">
                <a:ea typeface="宋体" panose="02010600030101010101" pitchFamily="2" charset="-122"/>
              </a:rPr>
              <a:t>闭合开关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将滑动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变阻器的滑片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P</a:t>
            </a:r>
            <a:r>
              <a:rPr lang="zh-CN" sz="2400" b="1">
                <a:ea typeface="宋体" panose="02010600030101010101" pitchFamily="2" charset="-122"/>
              </a:rPr>
              <a:t>滑至某一位置后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sz="2400" b="1">
                <a:ea typeface="宋体" panose="02010600030101010101" pitchFamily="2" charset="-122"/>
              </a:rPr>
              <a:t>电压表的示数为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2.4 V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电流表的示数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zh-CN" sz="2400" b="1">
                <a:ea typeface="宋体" panose="02010600030101010101" pitchFamily="2" charset="-122"/>
              </a:rPr>
              <a:t>如图丙所示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____A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待测电阻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i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sz="2400" b="1">
                <a:ea typeface="宋体" panose="02010600030101010101" pitchFamily="2" charset="-122"/>
              </a:rPr>
              <a:t>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____Ω.</a:t>
            </a:r>
            <a:endParaRPr lang="zh-CN" altLang="en-US" sz="2400" b="1"/>
          </a:p>
        </p:txBody>
      </p:sp>
      <p:pic>
        <p:nvPicPr>
          <p:cNvPr id="2" name="图片 -2147482463" descr="荔广东物理120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1271270" y="3582670"/>
            <a:ext cx="9648368" cy="236372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874385" y="599376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756525" y="1311275"/>
            <a:ext cx="9277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右　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352214" y="1807845"/>
            <a:ext cx="189674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保护电路</a:t>
            </a:r>
            <a:endParaRPr lang="zh-CN" altLang="en-US" sz="24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314950" y="2971800"/>
            <a:ext cx="9480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0.24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439150" y="2971800"/>
            <a:ext cx="6604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10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17245" y="1414780"/>
            <a:ext cx="1055560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(2)B</a:t>
            </a:r>
            <a:r>
              <a:rPr lang="zh-CN" sz="2400" b="1" dirty="0">
                <a:ea typeface="宋体" panose="02010600030101010101" pitchFamily="2" charset="-122"/>
              </a:rPr>
              <a:t>组设计了如图丁所示的电路图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其中电源电压未知且不变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另一定值电阻的阻值为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sz="2400" b="1" dirty="0">
                <a:ea typeface="宋体" panose="02010600030101010101" pitchFamily="2" charset="-122"/>
              </a:rPr>
              <a:t>闭合</a:t>
            </a:r>
            <a:r>
              <a:rPr lang="en-US" sz="2400" b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断开</a:t>
            </a:r>
            <a:r>
              <a:rPr lang="en-US" sz="2400" b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 dirty="0">
                <a:ea typeface="宋体" panose="02010600030101010101" pitchFamily="2" charset="-122"/>
              </a:rPr>
              <a:t>时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电压表的示数为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en-US" sz="2400" b="1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sz="2400" b="1" dirty="0">
                <a:ea typeface="宋体" panose="02010600030101010101" pitchFamily="2" charset="-122"/>
              </a:rPr>
              <a:t>闭合</a:t>
            </a:r>
            <a:r>
              <a:rPr lang="en-US" sz="2400" b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 dirty="0">
                <a:ea typeface="宋体" panose="02010600030101010101" pitchFamily="2" charset="-122"/>
              </a:rPr>
              <a:t>、</a:t>
            </a:r>
            <a:r>
              <a:rPr lang="en-US" sz="2400" b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 dirty="0">
                <a:ea typeface="宋体" panose="02010600030101010101" pitchFamily="2" charset="-122"/>
              </a:rPr>
              <a:t>时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电压表的示数为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 dirty="0">
                <a:ea typeface="宋体" panose="02010600030101010101" pitchFamily="2" charset="-122"/>
              </a:rPr>
              <a:t>；</a:t>
            </a:r>
            <a:endParaRPr lang="en-US" sz="2400" b="1" dirty="0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zh-CN" sz="2400" b="1" dirty="0">
                <a:ea typeface="宋体" panose="02010600030101010101" pitchFamily="2" charset="-122"/>
              </a:rPr>
              <a:t>电阻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sz="2400" b="1" dirty="0">
                <a:ea typeface="宋体" panose="02010600030101010101" pitchFamily="2" charset="-122"/>
              </a:rPr>
              <a:t>＝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 dirty="0">
                <a:ea typeface="宋体" panose="02010600030101010101" pitchFamily="2" charset="-122"/>
              </a:rPr>
              <a:t>用</a:t>
            </a:r>
            <a:r>
              <a:rPr 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 dirty="0">
                <a:ea typeface="宋体" panose="02010600030101010101" pitchFamily="2" charset="-122"/>
              </a:rPr>
              <a:t>、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U</a:t>
            </a:r>
            <a:r>
              <a:rPr lang="en-US" sz="2400" b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 dirty="0">
                <a:ea typeface="宋体" panose="02010600030101010101" pitchFamily="2" charset="-122"/>
              </a:rPr>
              <a:t>、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宋体" panose="02010600030101010101" pitchFamily="2" charset="-122"/>
              </a:rPr>
              <a:t>R</a:t>
            </a:r>
            <a:r>
              <a:rPr lang="en-US" sz="2400" b="1" baseline="-25000" dirty="0" err="1">
                <a:latin typeface="Times New Roman" panose="02020603050405020304" pitchFamily="18" charset="0"/>
                <a:ea typeface="宋体" panose="02010600030101010101" pitchFamily="2" charset="-122"/>
              </a:rPr>
              <a:t>0</a:t>
            </a:r>
            <a:r>
              <a:rPr lang="zh-CN" sz="2400" b="1" dirty="0">
                <a:ea typeface="宋体" panose="02010600030101010101" pitchFamily="2" charset="-122"/>
              </a:rPr>
              <a:t>表示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endParaRPr lang="en-US" sz="2400" b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 dirty="0">
                <a:ea typeface="宋体" panose="02010600030101010101" pitchFamily="2" charset="-122"/>
              </a:rPr>
              <a:t>评估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 dirty="0">
                <a:ea typeface="宋体" panose="02010600030101010101" pitchFamily="2" charset="-122"/>
              </a:rPr>
              <a:t>、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zh-CN" sz="2400" b="1" dirty="0">
                <a:ea typeface="宋体" panose="02010600030101010101" pitchFamily="2" charset="-122"/>
              </a:rPr>
              <a:t>两组实验</a:t>
            </a:r>
            <a:r>
              <a:rPr lang="zh-CN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ea typeface="宋体" panose="02010600030101010101" pitchFamily="2" charset="-122"/>
              </a:rPr>
              <a:t>使用</a:t>
            </a: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A</a:t>
            </a:r>
            <a:r>
              <a:rPr lang="zh-CN" sz="2400" b="1" dirty="0">
                <a:ea typeface="宋体" panose="02010600030101010101" pitchFamily="2" charset="-122"/>
              </a:rPr>
              <a:t>组实验的优点是</a:t>
            </a: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________________________________________</a:t>
            </a:r>
          </a:p>
          <a:p>
            <a:pPr indent="0">
              <a:lnSpc>
                <a:spcPct val="150000"/>
              </a:lnSpc>
            </a:pPr>
            <a:r>
              <a:rPr 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________________________________</a:t>
            </a:r>
            <a:r>
              <a:rPr lang="zh-CN" sz="2400" b="1" dirty="0">
                <a:ea typeface="宋体" panose="02010600030101010101" pitchFamily="2" charset="-122"/>
              </a:rPr>
              <a:t>．</a:t>
            </a:r>
            <a:endParaRPr lang="zh-CN" altLang="en-US" sz="2400" b="1" dirty="0"/>
          </a:p>
        </p:txBody>
      </p:sp>
      <p:pic>
        <p:nvPicPr>
          <p:cNvPr id="2" name="图片 -2147482463" descr="荔广东物理120.TIF"/>
          <p:cNvPicPr>
            <a:picLocks noChangeAspect="1"/>
          </p:cNvPicPr>
          <p:nvPr/>
        </p:nvPicPr>
        <p:blipFill>
          <a:blip r:embed="rId3" r:link="rId4"/>
          <a:srcRect l="81999" t="24798" b="12601"/>
          <a:stretch>
            <a:fillRect/>
          </a:stretch>
        </p:blipFill>
        <p:spPr>
          <a:xfrm>
            <a:off x="8058785" y="2538095"/>
            <a:ext cx="2841625" cy="24206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9079230" y="515874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817245" y="4678392"/>
            <a:ext cx="617728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>
              <a:lnSpc>
                <a:spcPct val="150000"/>
              </a:lnSpc>
            </a:pPr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实验过程简单</a:t>
            </a:r>
            <a:r>
              <a:rPr 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可多次测量求出待测电阻的平均值</a:t>
            </a:r>
            <a:r>
              <a:rPr 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 dirty="0">
                <a:solidFill>
                  <a:srgbClr val="FF0000"/>
                </a:solidFill>
                <a:ea typeface="宋体" panose="02010600030101010101" pitchFamily="2" charset="-122"/>
              </a:rPr>
              <a:t>减小实验误差</a:t>
            </a:r>
            <a:endParaRPr lang="zh-CN" altLang="en-US" sz="24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graphicFrame>
        <p:nvGraphicFramePr>
          <p:cNvPr id="10" name="对象 9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638822" y="3429000"/>
          <a:ext cx="945326" cy="7844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6" r:id="rId5" imgW="520700" imgH="431800" progId="Equation.KSEE3">
                  <p:embed/>
                </p:oleObj>
              </mc:Choice>
              <mc:Fallback>
                <p:oleObj r:id="rId5" imgW="520700" imgH="431800" progId="Equation.KSEE3">
                  <p:embed/>
                  <p:pic>
                    <p:nvPicPr>
                      <p:cNvPr id="0" name="图片 512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638822" y="3429000"/>
                        <a:ext cx="945326" cy="7844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806748" y="1202075"/>
            <a:ext cx="10577200" cy="737235"/>
            <a:chOff x="1027" y="6335"/>
            <a:chExt cx="16657" cy="1161"/>
          </a:xfrm>
        </p:grpSpPr>
        <p:pic>
          <p:nvPicPr>
            <p:cNvPr id="4" name="图片 3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5" name="组合 4"/>
            <p:cNvGrpSpPr/>
            <p:nvPr/>
          </p:nvGrpSpPr>
          <p:grpSpPr>
            <a:xfrm>
              <a:off x="1371" y="6335"/>
              <a:ext cx="16313" cy="1161"/>
              <a:chOff x="1371" y="2606"/>
              <a:chExt cx="16313" cy="1161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1371" y="2897"/>
                <a:ext cx="2354" cy="822"/>
                <a:chOff x="2523" y="1360"/>
                <a:chExt cx="1777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实 验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73" y="1360"/>
                  <a:ext cx="52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3</a:t>
                  </a:r>
                </a:p>
              </p:txBody>
            </p:sp>
          </p:grpSp>
          <p:sp>
            <p:nvSpPr>
              <p:cNvPr id="9" name="文本框 8"/>
              <p:cNvSpPr txBox="1"/>
              <p:nvPr/>
            </p:nvSpPr>
            <p:spPr>
              <a:xfrm>
                <a:off x="4307" y="2606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测量小灯泡电功率</a:t>
                </a:r>
                <a:r>
                  <a:rPr lang="zh-CN" sz="2400" b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(10年4考)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806450" y="1964690"/>
            <a:ext cx="1057719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百色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在测定小灯泡的电功率实验中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小明设计了如图甲所示的电路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其中小灯泡的额定电压为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2.5 V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电源由两节新干电池串联组成．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检查仪器时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发现电流表指针位置如图乙所示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则应对电流表进行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2" name="图片 -21474823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5245" y="3741420"/>
            <a:ext cx="7510145" cy="24041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6059805" y="614553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0105390" y="3199130"/>
            <a:ext cx="103632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调零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701675" y="1331595"/>
            <a:ext cx="1057719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闭合开关之前应将变阻器的滑片置于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”)</a:t>
            </a:r>
            <a:r>
              <a:rPr lang="zh-CN" sz="2400" b="1">
                <a:ea typeface="宋体" panose="02010600030101010101" pitchFamily="2" charset="-122"/>
              </a:rPr>
              <a:t>端；闭合开关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移动变阻器滑片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当电压表的示数如图丙所示时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小灯泡两端的电压为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________V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如要使电路中电流变大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应将变阻器的滑片向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端滑动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“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B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”)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2" name="图片 -21474823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9865" y="3550920"/>
            <a:ext cx="7510145" cy="240411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721985" y="6002020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441440" y="1420495"/>
            <a:ext cx="6419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33780" y="2498090"/>
            <a:ext cx="104648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992235" y="2498090"/>
            <a:ext cx="6610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 i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  <p:bldP spid="4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650875" y="1575435"/>
            <a:ext cx="10498455" cy="5077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由上表可知：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①</a:t>
            </a:r>
            <a:r>
              <a:rPr lang="zh-CN" sz="2400" b="1">
                <a:ea typeface="宋体" panose="02010600030101010101" pitchFamily="2" charset="-122"/>
              </a:rPr>
              <a:t>小灯泡的额定功率为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________W</a:t>
            </a:r>
            <a:r>
              <a:rPr lang="zh-CN" sz="2400" b="1">
                <a:ea typeface="宋体" panose="02010600030101010101" pitchFamily="2" charset="-122"/>
              </a:rPr>
              <a:t>；</a:t>
            </a:r>
            <a:endParaRPr lang="en-US" sz="2400" b="1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②</a:t>
            </a:r>
            <a:r>
              <a:rPr lang="zh-CN" sz="2400" b="1">
                <a:ea typeface="宋体" panose="02010600030101010101" pitchFamily="2" charset="-122"/>
              </a:rPr>
              <a:t>在不同电压下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小灯泡的电阻不相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同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原因是灯丝电阻受到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的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影响；</a:t>
            </a:r>
            <a:endParaRPr lang="en-US" sz="2400" b="1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zh-CN" sz="2400" b="1">
                <a:ea typeface="宋体" panose="02010600030101010101" pitchFamily="2" charset="-122"/>
              </a:rPr>
              <a:t>在电压表示数为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2.8 V</a:t>
            </a:r>
            <a:r>
              <a:rPr lang="zh-CN" sz="2400" b="1">
                <a:ea typeface="宋体" panose="02010600030101010101" pitchFamily="2" charset="-122"/>
              </a:rPr>
              <a:t>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小灯泡发出很亮的光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一段时间后小灯泡烧坏了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，此时电压表的示数为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________V</a:t>
            </a:r>
            <a:r>
              <a:rPr lang="zh-CN" sz="2400" b="1">
                <a:ea typeface="宋体" panose="02010600030101010101" pitchFamily="2" charset="-122"/>
              </a:rPr>
              <a:t>；</a:t>
            </a:r>
            <a:endParaRPr lang="en-US" sz="2400" b="1"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④</a:t>
            </a:r>
            <a:r>
              <a:rPr lang="zh-CN" sz="2400" b="1">
                <a:ea typeface="宋体" panose="02010600030101010101" pitchFamily="2" charset="-122"/>
              </a:rPr>
              <a:t>小灯泡的亮度是由实际功率决定的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将标有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220 V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40 W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灯泡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和标有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220 V</a:t>
            </a:r>
            <a:r>
              <a:rPr lang="zh-CN" sz="2400" b="1">
                <a:ea typeface="宋体" panose="02010600030101010101" pitchFamily="2" charset="-122"/>
              </a:rPr>
              <a:t>　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60 W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灯泡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串联后接到家庭照明电路中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灯泡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更亮．</a:t>
            </a:r>
            <a:endParaRPr lang="zh-CN" altLang="en-US" sz="2400" b="1"/>
          </a:p>
        </p:txBody>
      </p:sp>
      <p:sp>
        <p:nvSpPr>
          <p:cNvPr id="100" name="文本框 99"/>
          <p:cNvSpPr txBox="1"/>
          <p:nvPr/>
        </p:nvSpPr>
        <p:spPr>
          <a:xfrm>
            <a:off x="587375" y="1031875"/>
            <a:ext cx="1076769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实验时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观察小灯泡在三种电压下的发光情况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实验现象和数据如下表所示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zh-CN" altLang="en-US" sz="2400" b="1"/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5812472" y="1971675"/>
          <a:ext cx="5689600" cy="21088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8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27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1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76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4328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序号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小灯泡两端的电压</a:t>
                      </a: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U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/V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通过灯丝的电流</a:t>
                      </a: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I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/A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小灯泡的发光情况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275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1.5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0.20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暗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16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2.5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0.32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亮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164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3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2.8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0.35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很亮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925195" y="2211705"/>
            <a:ext cx="8985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0.8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　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236720" y="3328670"/>
            <a:ext cx="11455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温度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21430" y="4930140"/>
            <a:ext cx="6813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933180" y="6047740"/>
            <a:ext cx="6813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L</a:t>
            </a:r>
            <a:r>
              <a:rPr lang="en-US" sz="24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4" grpId="0"/>
      <p:bldP spid="5" grpId="0"/>
      <p:bldP spid="6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45820" y="1065530"/>
            <a:ext cx="1049845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青海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如图甲所示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是某小组测量额定电压为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2.5 V</a:t>
            </a:r>
            <a:r>
              <a:rPr lang="zh-CN" sz="2400" b="1">
                <a:ea typeface="宋体" panose="02010600030101010101" pitchFamily="2" charset="-122"/>
              </a:rPr>
              <a:t>小灯泡额定功率的实验电路．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用笔画线代替导线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将实物图连接完整．</a:t>
            </a:r>
            <a:endParaRPr lang="zh-CN" altLang="en-US" sz="2400" b="1"/>
          </a:p>
        </p:txBody>
      </p:sp>
      <p:pic>
        <p:nvPicPr>
          <p:cNvPr id="2" name="图片 -2147482460" descr="荔广东物理122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2555875" y="3752215"/>
            <a:ext cx="3014980" cy="21513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1" name="文本框 100"/>
          <p:cNvSpPr txBox="1"/>
          <p:nvPr/>
        </p:nvSpPr>
        <p:spPr>
          <a:xfrm>
            <a:off x="845820" y="2818765"/>
            <a:ext cx="106045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根据实物电路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在虚线框内画出对应的电路图．</a:t>
            </a:r>
            <a:endParaRPr lang="zh-CN" altLang="en-US" sz="2400" b="1"/>
          </a:p>
        </p:txBody>
      </p:sp>
      <p:pic>
        <p:nvPicPr>
          <p:cNvPr id="3" name="图片 -2147482353"/>
          <p:cNvPicPr>
            <a:picLocks noChangeAspect="1"/>
          </p:cNvPicPr>
          <p:nvPr/>
        </p:nvPicPr>
        <p:blipFill>
          <a:blip r:embed="rId4" r:link="rId3"/>
          <a:srcRect l="57192" t="10000" b="19783"/>
          <a:stretch>
            <a:fillRect/>
          </a:stretch>
        </p:blipFill>
        <p:spPr>
          <a:xfrm>
            <a:off x="6520815" y="3667760"/>
            <a:ext cx="2736850" cy="22358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093335" y="606361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zh-CN" b="1">
                <a:ea typeface="宋体" panose="02010600030101010101" pitchFamily="2" charset="-122"/>
              </a:rPr>
              <a:t>题图甲</a:t>
            </a:r>
            <a:endParaRPr lang="en-US" altLang="zh-CN" b="1">
              <a:ea typeface="宋体" panose="02010600030101010101" pitchFamily="2" charset="-122"/>
            </a:endParaRPr>
          </a:p>
        </p:txBody>
      </p:sp>
      <p:pic>
        <p:nvPicPr>
          <p:cNvPr id="4" name="图片 -2147482576" descr="荔广东物理240.TIF"/>
          <p:cNvPicPr>
            <a:picLocks noChangeAspect="1"/>
          </p:cNvPicPr>
          <p:nvPr/>
        </p:nvPicPr>
        <p:blipFill>
          <a:blip r:embed="rId5" r:link="rId3"/>
          <a:srcRect l="59011" t="5598" b="22035"/>
          <a:stretch>
            <a:fillRect/>
          </a:stretch>
        </p:blipFill>
        <p:spPr>
          <a:xfrm>
            <a:off x="6818630" y="3751580"/>
            <a:ext cx="2192020" cy="20313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任意多边形 4"/>
          <p:cNvSpPr/>
          <p:nvPr/>
        </p:nvSpPr>
        <p:spPr>
          <a:xfrm>
            <a:off x="5278755" y="4239260"/>
            <a:ext cx="588010" cy="1018540"/>
          </a:xfrm>
          <a:custGeom>
            <a:avLst/>
            <a:gdLst>
              <a:gd name="connisteX0" fmla="*/ 227330 w 588080"/>
              <a:gd name="connsiteY0" fmla="*/ 0 h 1018540"/>
              <a:gd name="connisteX1" fmla="*/ 296545 w 588080"/>
              <a:gd name="connsiteY1" fmla="*/ 39370 h 1018540"/>
              <a:gd name="connisteX2" fmla="*/ 356235 w 588080"/>
              <a:gd name="connsiteY2" fmla="*/ 108585 h 1018540"/>
              <a:gd name="connisteX3" fmla="*/ 425450 w 588080"/>
              <a:gd name="connsiteY3" fmla="*/ 147955 h 1018540"/>
              <a:gd name="connisteX4" fmla="*/ 454660 w 588080"/>
              <a:gd name="connsiteY4" fmla="*/ 217170 h 1018540"/>
              <a:gd name="connisteX5" fmla="*/ 474345 w 588080"/>
              <a:gd name="connsiteY5" fmla="*/ 296545 h 1018540"/>
              <a:gd name="connisteX6" fmla="*/ 514350 w 588080"/>
              <a:gd name="connsiteY6" fmla="*/ 375920 h 1018540"/>
              <a:gd name="connisteX7" fmla="*/ 543560 w 588080"/>
              <a:gd name="connsiteY7" fmla="*/ 445135 h 1018540"/>
              <a:gd name="connisteX8" fmla="*/ 563880 w 588080"/>
              <a:gd name="connsiteY8" fmla="*/ 514350 h 1018540"/>
              <a:gd name="connisteX9" fmla="*/ 573405 w 588080"/>
              <a:gd name="connsiteY9" fmla="*/ 582930 h 1018540"/>
              <a:gd name="connisteX10" fmla="*/ 583565 w 588080"/>
              <a:gd name="connsiteY10" fmla="*/ 652145 h 1018540"/>
              <a:gd name="connisteX11" fmla="*/ 583565 w 588080"/>
              <a:gd name="connsiteY11" fmla="*/ 721360 h 1018540"/>
              <a:gd name="connisteX12" fmla="*/ 583565 w 588080"/>
              <a:gd name="connsiteY12" fmla="*/ 790575 h 1018540"/>
              <a:gd name="connisteX13" fmla="*/ 534035 w 588080"/>
              <a:gd name="connsiteY13" fmla="*/ 859790 h 1018540"/>
              <a:gd name="connisteX14" fmla="*/ 484505 w 588080"/>
              <a:gd name="connsiteY14" fmla="*/ 929005 h 1018540"/>
              <a:gd name="connisteX15" fmla="*/ 415290 w 588080"/>
              <a:gd name="connsiteY15" fmla="*/ 958850 h 1018540"/>
              <a:gd name="connisteX16" fmla="*/ 346075 w 588080"/>
              <a:gd name="connsiteY16" fmla="*/ 978535 h 1018540"/>
              <a:gd name="connisteX17" fmla="*/ 276860 w 588080"/>
              <a:gd name="connsiteY17" fmla="*/ 978535 h 1018540"/>
              <a:gd name="connisteX18" fmla="*/ 207645 w 588080"/>
              <a:gd name="connsiteY18" fmla="*/ 978535 h 1018540"/>
              <a:gd name="connisteX19" fmla="*/ 138430 w 588080"/>
              <a:gd name="connsiteY19" fmla="*/ 998220 h 1018540"/>
              <a:gd name="connisteX20" fmla="*/ 69215 w 588080"/>
              <a:gd name="connsiteY20" fmla="*/ 998220 h 1018540"/>
              <a:gd name="connisteX21" fmla="*/ 0 w 588080"/>
              <a:gd name="connsiteY21" fmla="*/ 1018540 h 101854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  <a:cxn ang="0">
                <a:pos x="connisteX15" y="connsiteY15"/>
              </a:cxn>
              <a:cxn ang="0">
                <a:pos x="connisteX16" y="connsiteY16"/>
              </a:cxn>
              <a:cxn ang="0">
                <a:pos x="connisteX17" y="connsiteY17"/>
              </a:cxn>
              <a:cxn ang="0">
                <a:pos x="connisteX18" y="connsiteY18"/>
              </a:cxn>
              <a:cxn ang="0">
                <a:pos x="connisteX19" y="connsiteY19"/>
              </a:cxn>
              <a:cxn ang="0">
                <a:pos x="connisteX20" y="connsiteY20"/>
              </a:cxn>
              <a:cxn ang="0">
                <a:pos x="connisteX21" y="connsiteY21"/>
              </a:cxn>
            </a:cxnLst>
            <a:rect l="l" t="t" r="r" b="b"/>
            <a:pathLst>
              <a:path w="588081" h="1018540">
                <a:moveTo>
                  <a:pt x="227330" y="0"/>
                </a:moveTo>
                <a:cubicBezTo>
                  <a:pt x="240030" y="6350"/>
                  <a:pt x="270510" y="17780"/>
                  <a:pt x="296545" y="39370"/>
                </a:cubicBezTo>
                <a:cubicBezTo>
                  <a:pt x="322580" y="60960"/>
                  <a:pt x="330200" y="86995"/>
                  <a:pt x="356235" y="108585"/>
                </a:cubicBezTo>
                <a:cubicBezTo>
                  <a:pt x="382270" y="130175"/>
                  <a:pt x="405765" y="126365"/>
                  <a:pt x="425450" y="147955"/>
                </a:cubicBezTo>
                <a:cubicBezTo>
                  <a:pt x="445135" y="169545"/>
                  <a:pt x="445135" y="187325"/>
                  <a:pt x="454660" y="217170"/>
                </a:cubicBezTo>
                <a:cubicBezTo>
                  <a:pt x="464185" y="247015"/>
                  <a:pt x="462280" y="264795"/>
                  <a:pt x="474345" y="296545"/>
                </a:cubicBezTo>
                <a:cubicBezTo>
                  <a:pt x="486410" y="328295"/>
                  <a:pt x="500380" y="346075"/>
                  <a:pt x="514350" y="375920"/>
                </a:cubicBezTo>
                <a:cubicBezTo>
                  <a:pt x="528320" y="405765"/>
                  <a:pt x="533400" y="417195"/>
                  <a:pt x="543560" y="445135"/>
                </a:cubicBezTo>
                <a:cubicBezTo>
                  <a:pt x="553720" y="473075"/>
                  <a:pt x="558165" y="487045"/>
                  <a:pt x="563880" y="514350"/>
                </a:cubicBezTo>
                <a:cubicBezTo>
                  <a:pt x="569595" y="541655"/>
                  <a:pt x="569595" y="555625"/>
                  <a:pt x="573405" y="582930"/>
                </a:cubicBezTo>
                <a:cubicBezTo>
                  <a:pt x="577215" y="610235"/>
                  <a:pt x="581660" y="624205"/>
                  <a:pt x="583565" y="652145"/>
                </a:cubicBezTo>
                <a:cubicBezTo>
                  <a:pt x="585470" y="680085"/>
                  <a:pt x="583565" y="693420"/>
                  <a:pt x="583565" y="721360"/>
                </a:cubicBezTo>
                <a:cubicBezTo>
                  <a:pt x="583565" y="749300"/>
                  <a:pt x="593725" y="762635"/>
                  <a:pt x="583565" y="790575"/>
                </a:cubicBezTo>
                <a:cubicBezTo>
                  <a:pt x="573405" y="818515"/>
                  <a:pt x="553720" y="831850"/>
                  <a:pt x="534035" y="859790"/>
                </a:cubicBezTo>
                <a:cubicBezTo>
                  <a:pt x="514350" y="887730"/>
                  <a:pt x="508000" y="909320"/>
                  <a:pt x="484505" y="929005"/>
                </a:cubicBezTo>
                <a:cubicBezTo>
                  <a:pt x="461010" y="948690"/>
                  <a:pt x="443230" y="948690"/>
                  <a:pt x="415290" y="958850"/>
                </a:cubicBezTo>
                <a:cubicBezTo>
                  <a:pt x="387350" y="969010"/>
                  <a:pt x="374015" y="974725"/>
                  <a:pt x="346075" y="978535"/>
                </a:cubicBezTo>
                <a:cubicBezTo>
                  <a:pt x="318135" y="982345"/>
                  <a:pt x="304800" y="978535"/>
                  <a:pt x="276860" y="978535"/>
                </a:cubicBezTo>
                <a:cubicBezTo>
                  <a:pt x="248920" y="978535"/>
                  <a:pt x="235585" y="974725"/>
                  <a:pt x="207645" y="978535"/>
                </a:cubicBezTo>
                <a:cubicBezTo>
                  <a:pt x="179705" y="982345"/>
                  <a:pt x="166370" y="994410"/>
                  <a:pt x="138430" y="998220"/>
                </a:cubicBezTo>
                <a:cubicBezTo>
                  <a:pt x="110490" y="1002030"/>
                  <a:pt x="97155" y="994410"/>
                  <a:pt x="69215" y="998220"/>
                </a:cubicBezTo>
                <a:cubicBezTo>
                  <a:pt x="41275" y="1002030"/>
                  <a:pt x="12700" y="1014730"/>
                  <a:pt x="0" y="1018540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文本框 100"/>
          <p:cNvSpPr txBox="1"/>
          <p:nvPr/>
        </p:nvSpPr>
        <p:spPr>
          <a:xfrm>
            <a:off x="792480" y="1058545"/>
            <a:ext cx="10604500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检查电路正确无误后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闭合开关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S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发现小灯泡不亮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但电压表、电流表指针均有示数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接下来正确的操作是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__________________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该实验小组根据实验测出的多组数据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绘制了如图乙所示的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zh-CN" sz="2400" b="1">
                <a:ea typeface="宋体" panose="02010600030101010101" pitchFamily="2" charset="-122"/>
              </a:rPr>
              <a:t>－</a:t>
            </a:r>
            <a:r>
              <a:rPr lang="en-US" sz="2400" b="1" i="1">
                <a:latin typeface="Times New Roman" panose="02020603050405020304" pitchFamily="18" charset="0"/>
                <a:ea typeface="宋体" panose="02010600030101010101" pitchFamily="2" charset="-122"/>
              </a:rPr>
              <a:t>U</a:t>
            </a:r>
            <a:r>
              <a:rPr lang="zh-CN" sz="2400" b="1">
                <a:ea typeface="宋体" panose="02010600030101010101" pitchFamily="2" charset="-122"/>
              </a:rPr>
              <a:t>图像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则小灯泡的额定电功率是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________W.</a:t>
            </a:r>
            <a:endParaRPr lang="zh-CN" altLang="en-US" sz="2400" b="1"/>
          </a:p>
        </p:txBody>
      </p:sp>
      <p:pic>
        <p:nvPicPr>
          <p:cNvPr id="2" name="图片 -2147482459" descr="荔广东物理123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6042025" y="3343910"/>
            <a:ext cx="4079875" cy="26777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7319010" y="612584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zh-CN" b="1">
                <a:ea typeface="宋体" panose="02010600030101010101" pitchFamily="2" charset="-122"/>
              </a:rPr>
              <a:t>题图乙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492750" y="1687830"/>
            <a:ext cx="59048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移动滑动变阻器的滑片</a:t>
            </a:r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观察小灯泡是否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084320" y="3343910"/>
            <a:ext cx="119189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0.75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42975" y="2258695"/>
            <a:ext cx="10071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发光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  <p:bldP spid="4" grpId="0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文本框 100"/>
          <p:cNvSpPr txBox="1"/>
          <p:nvPr/>
        </p:nvSpPr>
        <p:spPr>
          <a:xfrm>
            <a:off x="964565" y="1557020"/>
            <a:ext cx="1060450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(5)</a:t>
            </a:r>
            <a:r>
              <a:rPr lang="zh-CN" sz="2400" b="1">
                <a:ea typeface="宋体" panose="02010600030101010101" pitchFamily="2" charset="-122"/>
              </a:rPr>
              <a:t>另一实验小组的实验方案正确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实验时电表的连接和示数如图丙所示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该实验可改进的地方是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原因是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3" name="图片 -2147482458" descr="荔广东物理124.TIF"/>
          <p:cNvPicPr>
            <a:picLocks noChangeAspect="1"/>
          </p:cNvPicPr>
          <p:nvPr/>
        </p:nvPicPr>
        <p:blipFill>
          <a:blip r:embed="rId2" r:link="rId3"/>
          <a:stretch>
            <a:fillRect/>
          </a:stretch>
        </p:blipFill>
        <p:spPr>
          <a:xfrm>
            <a:off x="2625090" y="2927350"/>
            <a:ext cx="6940550" cy="22879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093335" y="581977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zh-CN" b="1">
                <a:ea typeface="宋体" panose="02010600030101010101" pitchFamily="2" charset="-122"/>
              </a:rPr>
              <a:t>题图丙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842385" y="2181860"/>
            <a:ext cx="27768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电流表改接小量程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082915" y="2181860"/>
            <a:ext cx="293497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被测电流小于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0.6 A</a:t>
            </a:r>
            <a:endParaRPr lang="en-US" altLang="en-US" sz="2400" b="1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806748" y="1130320"/>
            <a:ext cx="10577200" cy="768985"/>
            <a:chOff x="1027" y="6335"/>
            <a:chExt cx="16657" cy="1211"/>
          </a:xfrm>
        </p:grpSpPr>
        <p:pic>
          <p:nvPicPr>
            <p:cNvPr id="4" name="图片 3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5" name="组合 4"/>
            <p:cNvGrpSpPr/>
            <p:nvPr/>
          </p:nvGrpSpPr>
          <p:grpSpPr>
            <a:xfrm>
              <a:off x="1371" y="6335"/>
              <a:ext cx="16313" cy="1211"/>
              <a:chOff x="1371" y="2606"/>
              <a:chExt cx="16313" cy="1211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1371" y="2897"/>
                <a:ext cx="2354" cy="822"/>
                <a:chOff x="2523" y="1360"/>
                <a:chExt cx="1777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实 验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73" y="1360"/>
                  <a:ext cx="52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4</a:t>
                  </a:r>
                </a:p>
              </p:txBody>
            </p:sp>
          </p:grpSp>
          <p:sp>
            <p:nvSpPr>
              <p:cNvPr id="9" name="文本框 8"/>
              <p:cNvSpPr txBox="1"/>
              <p:nvPr/>
            </p:nvSpPr>
            <p:spPr>
              <a:xfrm>
                <a:off x="4307" y="2606"/>
                <a:ext cx="13377" cy="12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探究电流热效应实验</a:t>
                </a:r>
                <a:r>
                  <a:rPr lang="zh-CN" sz="2400" b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[2015.16(3)]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806450" y="1794510"/>
            <a:ext cx="10577195" cy="2306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8.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(2019</a:t>
            </a:r>
            <a:r>
              <a:rPr lang="zh-CN" sz="2400" b="1">
                <a:ea typeface="黑体" panose="02010609060101010101" pitchFamily="49" charset="-122"/>
              </a:rPr>
              <a:t>昆明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在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探究电流产生的热量与哪些因素有关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的实验中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提供了如图乙的实验器材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其中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sz="2400" b="1"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实验一：探究电流产生的热量与电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阻的关系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请按照图甲中的电路图将对应实物图乙连接完整．</a:t>
            </a:r>
            <a:endParaRPr lang="zh-CN" altLang="en-US" sz="2400" b="1"/>
          </a:p>
        </p:txBody>
      </p:sp>
      <p:pic>
        <p:nvPicPr>
          <p:cNvPr id="2" name="图片 -214748237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5785" y="3977640"/>
            <a:ext cx="6546850" cy="22783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615940" y="615505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7948930" y="4354830"/>
            <a:ext cx="949325" cy="121920"/>
          </a:xfrm>
          <a:custGeom>
            <a:avLst/>
            <a:gdLst>
              <a:gd name="connisteX0" fmla="*/ 0 w 949325"/>
              <a:gd name="connsiteY0" fmla="*/ 122131 h 122131"/>
              <a:gd name="connisteX1" fmla="*/ 39370 w 949325"/>
              <a:gd name="connsiteY1" fmla="*/ 42756 h 122131"/>
              <a:gd name="connisteX2" fmla="*/ 108585 w 949325"/>
              <a:gd name="connsiteY2" fmla="*/ 3386 h 122131"/>
              <a:gd name="connisteX3" fmla="*/ 177800 w 949325"/>
              <a:gd name="connsiteY3" fmla="*/ 3386 h 122131"/>
              <a:gd name="connisteX4" fmla="*/ 247015 w 949325"/>
              <a:gd name="connsiteY4" fmla="*/ 3386 h 122131"/>
              <a:gd name="connisteX5" fmla="*/ 316230 w 949325"/>
              <a:gd name="connsiteY5" fmla="*/ 12911 h 122131"/>
              <a:gd name="connisteX6" fmla="*/ 385445 w 949325"/>
              <a:gd name="connsiteY6" fmla="*/ 12911 h 122131"/>
              <a:gd name="connisteX7" fmla="*/ 464820 w 949325"/>
              <a:gd name="connsiteY7" fmla="*/ 23071 h 122131"/>
              <a:gd name="connisteX8" fmla="*/ 534035 w 949325"/>
              <a:gd name="connsiteY8" fmla="*/ 42756 h 122131"/>
              <a:gd name="connisteX9" fmla="*/ 603250 w 949325"/>
              <a:gd name="connsiteY9" fmla="*/ 62441 h 122131"/>
              <a:gd name="connisteX10" fmla="*/ 672465 w 949325"/>
              <a:gd name="connsiteY10" fmla="*/ 72601 h 122131"/>
              <a:gd name="connisteX11" fmla="*/ 741680 w 949325"/>
              <a:gd name="connsiteY11" fmla="*/ 82126 h 122131"/>
              <a:gd name="connisteX12" fmla="*/ 810895 w 949325"/>
              <a:gd name="connsiteY12" fmla="*/ 82126 h 122131"/>
              <a:gd name="connisteX13" fmla="*/ 880110 w 949325"/>
              <a:gd name="connsiteY13" fmla="*/ 82126 h 122131"/>
              <a:gd name="connisteX14" fmla="*/ 949325 w 949325"/>
              <a:gd name="connsiteY14" fmla="*/ 92286 h 122131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  <a:cxn ang="0">
                <a:pos x="connisteX13" y="connsiteY13"/>
              </a:cxn>
              <a:cxn ang="0">
                <a:pos x="connisteX14" y="connsiteY14"/>
              </a:cxn>
            </a:cxnLst>
            <a:rect l="l" t="t" r="r" b="b"/>
            <a:pathLst>
              <a:path w="949325" h="122132">
                <a:moveTo>
                  <a:pt x="0" y="122132"/>
                </a:moveTo>
                <a:cubicBezTo>
                  <a:pt x="6350" y="106892"/>
                  <a:pt x="17780" y="66252"/>
                  <a:pt x="39370" y="42757"/>
                </a:cubicBezTo>
                <a:cubicBezTo>
                  <a:pt x="60960" y="19262"/>
                  <a:pt x="80645" y="11007"/>
                  <a:pt x="108585" y="3387"/>
                </a:cubicBezTo>
                <a:cubicBezTo>
                  <a:pt x="136525" y="-4233"/>
                  <a:pt x="149860" y="3387"/>
                  <a:pt x="177800" y="3387"/>
                </a:cubicBezTo>
                <a:cubicBezTo>
                  <a:pt x="205740" y="3387"/>
                  <a:pt x="219075" y="1482"/>
                  <a:pt x="247015" y="3387"/>
                </a:cubicBezTo>
                <a:cubicBezTo>
                  <a:pt x="274955" y="5292"/>
                  <a:pt x="288290" y="11007"/>
                  <a:pt x="316230" y="12912"/>
                </a:cubicBezTo>
                <a:cubicBezTo>
                  <a:pt x="344170" y="14817"/>
                  <a:pt x="355600" y="11007"/>
                  <a:pt x="385445" y="12912"/>
                </a:cubicBezTo>
                <a:cubicBezTo>
                  <a:pt x="415290" y="14817"/>
                  <a:pt x="434975" y="17357"/>
                  <a:pt x="464820" y="23072"/>
                </a:cubicBezTo>
                <a:cubicBezTo>
                  <a:pt x="494665" y="28787"/>
                  <a:pt x="506095" y="35137"/>
                  <a:pt x="534035" y="42757"/>
                </a:cubicBezTo>
                <a:cubicBezTo>
                  <a:pt x="561975" y="50377"/>
                  <a:pt x="575310" y="56727"/>
                  <a:pt x="603250" y="62442"/>
                </a:cubicBezTo>
                <a:cubicBezTo>
                  <a:pt x="631190" y="68157"/>
                  <a:pt x="644525" y="68792"/>
                  <a:pt x="672465" y="72602"/>
                </a:cubicBezTo>
                <a:cubicBezTo>
                  <a:pt x="700405" y="76412"/>
                  <a:pt x="713740" y="80222"/>
                  <a:pt x="741680" y="82127"/>
                </a:cubicBezTo>
                <a:cubicBezTo>
                  <a:pt x="769620" y="84032"/>
                  <a:pt x="782955" y="82127"/>
                  <a:pt x="810895" y="82127"/>
                </a:cubicBezTo>
                <a:cubicBezTo>
                  <a:pt x="838835" y="82127"/>
                  <a:pt x="852170" y="80222"/>
                  <a:pt x="880110" y="82127"/>
                </a:cubicBezTo>
                <a:cubicBezTo>
                  <a:pt x="908050" y="84032"/>
                  <a:pt x="936625" y="90382"/>
                  <a:pt x="949325" y="92287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任意多边形 11"/>
          <p:cNvSpPr/>
          <p:nvPr/>
        </p:nvSpPr>
        <p:spPr>
          <a:xfrm>
            <a:off x="7751390" y="5823168"/>
            <a:ext cx="911225" cy="302895"/>
          </a:xfrm>
          <a:custGeom>
            <a:avLst/>
            <a:gdLst>
              <a:gd name="connisteX0" fmla="*/ 0 w 911013"/>
              <a:gd name="connsiteY0" fmla="*/ 0 h 302753"/>
              <a:gd name="connisteX1" fmla="*/ 306705 w 911013"/>
              <a:gd name="connsiteY1" fmla="*/ 39370 h 302753"/>
              <a:gd name="connisteX2" fmla="*/ 375920 w 911013"/>
              <a:gd name="connsiteY2" fmla="*/ 98425 h 302753"/>
              <a:gd name="connisteX3" fmla="*/ 454660 w 911013"/>
              <a:gd name="connsiteY3" fmla="*/ 128270 h 302753"/>
              <a:gd name="connisteX4" fmla="*/ 523875 w 911013"/>
              <a:gd name="connsiteY4" fmla="*/ 177800 h 302753"/>
              <a:gd name="connisteX5" fmla="*/ 603250 w 911013"/>
              <a:gd name="connsiteY5" fmla="*/ 247015 h 302753"/>
              <a:gd name="connisteX6" fmla="*/ 672465 w 911013"/>
              <a:gd name="connsiteY6" fmla="*/ 266700 h 302753"/>
              <a:gd name="connisteX7" fmla="*/ 751205 w 911013"/>
              <a:gd name="connsiteY7" fmla="*/ 296545 h 302753"/>
              <a:gd name="connisteX8" fmla="*/ 820420 w 911013"/>
              <a:gd name="connsiteY8" fmla="*/ 296545 h 302753"/>
              <a:gd name="connisteX9" fmla="*/ 889635 w 911013"/>
              <a:gd name="connsiteY9" fmla="*/ 296545 h 302753"/>
              <a:gd name="connisteX10" fmla="*/ 909320 w 911013"/>
              <a:gd name="connsiteY10" fmla="*/ 227330 h 302753"/>
              <a:gd name="connisteX11" fmla="*/ 909320 w 911013"/>
              <a:gd name="connsiteY11" fmla="*/ 158115 h 302753"/>
              <a:gd name="connisteX12" fmla="*/ 909320 w 911013"/>
              <a:gd name="connsiteY12" fmla="*/ 88900 h 302753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  <a:cxn ang="0">
                <a:pos x="connisteX9" y="connsiteY9"/>
              </a:cxn>
              <a:cxn ang="0">
                <a:pos x="connisteX10" y="connsiteY10"/>
              </a:cxn>
              <a:cxn ang="0">
                <a:pos x="connisteX11" y="connsiteY11"/>
              </a:cxn>
              <a:cxn ang="0">
                <a:pos x="connisteX12" y="connsiteY12"/>
              </a:cxn>
            </a:cxnLst>
            <a:rect l="l" t="t" r="r" b="b"/>
            <a:pathLst>
              <a:path w="911013" h="302754">
                <a:moveTo>
                  <a:pt x="0" y="0"/>
                </a:moveTo>
                <a:cubicBezTo>
                  <a:pt x="59690" y="6985"/>
                  <a:pt x="231775" y="19685"/>
                  <a:pt x="306705" y="39370"/>
                </a:cubicBezTo>
                <a:cubicBezTo>
                  <a:pt x="381635" y="59055"/>
                  <a:pt x="346075" y="80645"/>
                  <a:pt x="375920" y="98425"/>
                </a:cubicBezTo>
                <a:cubicBezTo>
                  <a:pt x="405765" y="116205"/>
                  <a:pt x="424815" y="112395"/>
                  <a:pt x="454660" y="128270"/>
                </a:cubicBezTo>
                <a:cubicBezTo>
                  <a:pt x="484505" y="144145"/>
                  <a:pt x="494030" y="154305"/>
                  <a:pt x="523875" y="177800"/>
                </a:cubicBezTo>
                <a:cubicBezTo>
                  <a:pt x="553720" y="201295"/>
                  <a:pt x="573405" y="229235"/>
                  <a:pt x="603250" y="247015"/>
                </a:cubicBezTo>
                <a:cubicBezTo>
                  <a:pt x="633095" y="264795"/>
                  <a:pt x="642620" y="256540"/>
                  <a:pt x="672465" y="266700"/>
                </a:cubicBezTo>
                <a:cubicBezTo>
                  <a:pt x="702310" y="276860"/>
                  <a:pt x="721360" y="290830"/>
                  <a:pt x="751205" y="296545"/>
                </a:cubicBezTo>
                <a:cubicBezTo>
                  <a:pt x="781050" y="302260"/>
                  <a:pt x="792480" y="296545"/>
                  <a:pt x="820420" y="296545"/>
                </a:cubicBezTo>
                <a:cubicBezTo>
                  <a:pt x="848360" y="296545"/>
                  <a:pt x="871855" y="310515"/>
                  <a:pt x="889635" y="296545"/>
                </a:cubicBezTo>
                <a:cubicBezTo>
                  <a:pt x="907415" y="282575"/>
                  <a:pt x="905510" y="255270"/>
                  <a:pt x="909320" y="227330"/>
                </a:cubicBezTo>
                <a:cubicBezTo>
                  <a:pt x="913130" y="199390"/>
                  <a:pt x="909320" y="186055"/>
                  <a:pt x="909320" y="158115"/>
                </a:cubicBezTo>
                <a:cubicBezTo>
                  <a:pt x="909320" y="130175"/>
                  <a:pt x="909320" y="101600"/>
                  <a:pt x="909320" y="88900"/>
                </a:cubicBezTo>
              </a:path>
            </a:pathLst>
          </a:cu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06450" y="1224280"/>
            <a:ext cx="10577195" cy="28613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电路中电阻丝的连接方式是为了控制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</a:t>
            </a:r>
            <a:r>
              <a:rPr lang="zh-CN" sz="2400" b="1">
                <a:ea typeface="宋体" panose="02010600030101010101" pitchFamily="2" charset="-122"/>
              </a:rPr>
              <a:t>；电阻丝放出热量的多少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通过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</a:t>
            </a:r>
            <a:r>
              <a:rPr lang="zh-CN" sz="2400" b="1">
                <a:ea typeface="宋体" panose="02010600030101010101" pitchFamily="2" charset="-122"/>
              </a:rPr>
              <a:t>来进行判断．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闭合开关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经过一定时间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用电阻丝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ea typeface="宋体" panose="02010600030101010101" pitchFamily="2" charset="-122"/>
              </a:rPr>
              <a:t>加热的煤油温度升高了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Δ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用电阻丝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加热的煤油温度升高了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Δ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那么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Δ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大于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”“</a:t>
            </a:r>
            <a:r>
              <a:rPr lang="zh-CN" sz="2400" b="1">
                <a:ea typeface="宋体" panose="02010600030101010101" pitchFamily="2" charset="-122"/>
              </a:rPr>
              <a:t>等于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小于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)Δ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zh-CN" altLang="en-US" sz="2400" b="1"/>
          </a:p>
        </p:txBody>
      </p:sp>
      <p:pic>
        <p:nvPicPr>
          <p:cNvPr id="2" name="图片 -214748237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5785" y="3670935"/>
            <a:ext cx="6546850" cy="22783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5615940" y="5868035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224270" y="1289050"/>
            <a:ext cx="17291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电流相同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131060" y="1832610"/>
            <a:ext cx="29838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温度计示数的变化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381750" y="2940050"/>
            <a:ext cx="97790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大于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  <p:bldP spid="4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806450" y="1382122"/>
            <a:ext cx="10577195" cy="34150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实验二：探究电流产生的热量与电流的关系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闭合开关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移动滑动变阻器的滑动触头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使电路中的电流变成实验一中电流的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r>
              <a:rPr lang="zh-CN" sz="2400" b="1">
                <a:ea typeface="宋体" panose="02010600030101010101" pitchFamily="2" charset="-122"/>
              </a:rPr>
              <a:t>倍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且通电时间相同．实验发现：用电阻丝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加热的煤油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温度升高量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Δ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Δ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′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)________(</a:t>
            </a:r>
            <a:r>
              <a:rPr lang="zh-CN" sz="2400" b="1">
                <a:ea typeface="宋体" panose="02010600030101010101" pitchFamily="2" charset="-122"/>
              </a:rPr>
              <a:t>选填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大于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”“</a:t>
            </a:r>
            <a:r>
              <a:rPr lang="zh-CN" sz="2400" b="1">
                <a:ea typeface="宋体" panose="02010600030101010101" pitchFamily="2" charset="-122"/>
              </a:rPr>
              <a:t>等于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小于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)2Δ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2Δ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b="1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该实验说明电流产生的热量与电流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正比例关系．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5)</a:t>
            </a:r>
            <a:r>
              <a:rPr lang="zh-CN" sz="2400" b="1">
                <a:ea typeface="宋体" panose="02010600030101010101" pitchFamily="2" charset="-122"/>
              </a:rPr>
              <a:t>你认为做这个实验产生误差的主要原因是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sp>
        <p:nvSpPr>
          <p:cNvPr id="10" name="文本框 9"/>
          <p:cNvSpPr txBox="1"/>
          <p:nvPr/>
        </p:nvSpPr>
        <p:spPr>
          <a:xfrm>
            <a:off x="3396615" y="3126467"/>
            <a:ext cx="10071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大于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581650" y="3667487"/>
            <a:ext cx="10274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不是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6807200" y="4201522"/>
            <a:ext cx="19170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有热量散失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  <p:bldP spid="3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22643" y="977285"/>
            <a:ext cx="10577200" cy="737235"/>
            <a:chOff x="1027" y="6335"/>
            <a:chExt cx="16657" cy="1161"/>
          </a:xfrm>
        </p:grpSpPr>
        <p:pic>
          <p:nvPicPr>
            <p:cNvPr id="4" name="图片 3" descr="带序号考点标2字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027" y="6569"/>
              <a:ext cx="2817" cy="927"/>
            </a:xfrm>
            <a:prstGeom prst="rect">
              <a:avLst/>
            </a:prstGeom>
          </p:spPr>
        </p:pic>
        <p:grpSp>
          <p:nvGrpSpPr>
            <p:cNvPr id="5" name="组合 4"/>
            <p:cNvGrpSpPr/>
            <p:nvPr/>
          </p:nvGrpSpPr>
          <p:grpSpPr>
            <a:xfrm>
              <a:off x="1371" y="6335"/>
              <a:ext cx="16313" cy="1161"/>
              <a:chOff x="1371" y="2606"/>
              <a:chExt cx="16313" cy="1161"/>
            </a:xfrm>
          </p:grpSpPr>
          <p:grpSp>
            <p:nvGrpSpPr>
              <p:cNvPr id="6" name="组合 5"/>
              <p:cNvGrpSpPr/>
              <p:nvPr/>
            </p:nvGrpSpPr>
            <p:grpSpPr>
              <a:xfrm>
                <a:off x="1371" y="2897"/>
                <a:ext cx="2354" cy="822"/>
                <a:chOff x="2523" y="1360"/>
                <a:chExt cx="1777" cy="822"/>
              </a:xfrm>
            </p:grpSpPr>
            <p:sp>
              <p:nvSpPr>
                <p:cNvPr id="7" name="文本框 6"/>
                <p:cNvSpPr txBox="1"/>
                <p:nvPr/>
              </p:nvSpPr>
              <p:spPr>
                <a:xfrm>
                  <a:off x="2523" y="1360"/>
                  <a:ext cx="1340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zh-CN" altLang="en-US" sz="2800" b="1">
                      <a:solidFill>
                        <a:schemeClr val="bg1"/>
                      </a:solidFill>
                      <a:latin typeface="Times New Roman" panose="02020603050405020304" pitchFamily="18" charset="0"/>
                      <a:ea typeface="黑体" panose="02010609060101010101" pitchFamily="49" charset="-122"/>
                    </a:rPr>
                    <a:t>实 验</a:t>
                  </a:r>
                </a:p>
              </p:txBody>
            </p:sp>
            <p:sp>
              <p:nvSpPr>
                <p:cNvPr id="8" name="文本框 7"/>
                <p:cNvSpPr txBox="1"/>
                <p:nvPr/>
              </p:nvSpPr>
              <p:spPr>
                <a:xfrm>
                  <a:off x="3773" y="1360"/>
                  <a:ext cx="527" cy="82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CN" sz="2800" b="1">
                      <a:latin typeface="Times New Roman" panose="02020603050405020304" pitchFamily="18" charset="0"/>
                      <a:ea typeface="黑体" panose="02010609060101010101" pitchFamily="49" charset="-122"/>
                      <a:cs typeface="Times New Roman" panose="02020603050405020304" pitchFamily="18" charset="0"/>
                    </a:rPr>
                    <a:t>5</a:t>
                  </a:r>
                </a:p>
              </p:txBody>
            </p:sp>
          </p:grpSp>
          <p:sp>
            <p:nvSpPr>
              <p:cNvPr id="9" name="文本框 8"/>
              <p:cNvSpPr txBox="1"/>
              <p:nvPr/>
            </p:nvSpPr>
            <p:spPr>
              <a:xfrm>
                <a:off x="4307" y="2606"/>
                <a:ext cx="13377" cy="11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sz="2800" b="1">
                    <a:latin typeface="黑体" panose="02010609060101010101" pitchFamily="49" charset="-122"/>
                    <a:ea typeface="黑体" panose="02010609060101010101" pitchFamily="49" charset="-122"/>
                    <a:cs typeface="Times New Roman" panose="02020603050405020304" pitchFamily="18" charset="0"/>
                  </a:rPr>
                  <a:t>探究什么情况下磁可以生电</a:t>
                </a:r>
                <a:r>
                  <a:rPr lang="zh-CN" sz="2400" b="1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(2011.18)</a:t>
                </a:r>
              </a:p>
            </p:txBody>
          </p:sp>
        </p:grpSp>
      </p:grpSp>
      <p:sp>
        <p:nvSpPr>
          <p:cNvPr id="100" name="文本框 99"/>
          <p:cNvSpPr txBox="1"/>
          <p:nvPr/>
        </p:nvSpPr>
        <p:spPr>
          <a:xfrm>
            <a:off x="550590" y="1642745"/>
            <a:ext cx="10577195" cy="5077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9. 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(2020</a:t>
            </a:r>
            <a:r>
              <a:rPr lang="zh-CN" sz="2400" b="1">
                <a:ea typeface="黑体" panose="02010609060101010101" pitchFamily="49" charset="-122"/>
              </a:rPr>
              <a:t>东营</a:t>
            </a:r>
            <a:r>
              <a:rPr 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sz="2400" b="1">
                <a:ea typeface="宋体" panose="02010600030101010101" pitchFamily="2" charset="-122"/>
              </a:rPr>
              <a:t>如图是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sz="2400" b="1">
                <a:ea typeface="宋体" panose="02010600030101010101" pitchFamily="2" charset="-122"/>
              </a:rPr>
              <a:t>探究什么情况下磁可以生电</a:t>
            </a:r>
            <a:r>
              <a:rPr lang="en-US" sz="2400" b="1">
                <a:latin typeface="宋体" panose="02010600030101010101" pitchFamily="2" charset="-122"/>
                <a:cs typeface="Times New Roman" panose="02020603050405020304" pitchFamily="18" charset="0"/>
              </a:rPr>
              <a:t>”</a:t>
            </a:r>
            <a:r>
              <a:rPr lang="zh-CN" sz="2400" b="1">
                <a:ea typeface="宋体" panose="02010600030101010101" pitchFamily="2" charset="-122"/>
              </a:rPr>
              <a:t>的装置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用棉线将一段导体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sz="2400" b="1">
                <a:ea typeface="宋体" panose="02010600030101010101" pitchFamily="2" charset="-122"/>
              </a:rPr>
              <a:t>悬挂起来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放置于蹄形磁体的磁场中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再用导线把导体</a:t>
            </a: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sz="2400" b="1">
                <a:ea typeface="宋体" panose="02010600030101010101" pitchFamily="2" charset="-122"/>
              </a:rPr>
              <a:t>和灵敏电流计连接起来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组成了闭合电路．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(1)</a:t>
            </a:r>
            <a:r>
              <a:rPr lang="zh-CN" sz="2400" b="1">
                <a:ea typeface="宋体" panose="02010600030101010101" pitchFamily="2" charset="-122"/>
              </a:rPr>
              <a:t>该实验中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灵敏电流计的作用是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(2)</a:t>
            </a:r>
            <a:r>
              <a:rPr lang="zh-CN" sz="2400" b="1">
                <a:ea typeface="宋体" panose="02010600030101010101" pitchFamily="2" charset="-122"/>
              </a:rPr>
              <a:t>确认灵敏电流计能正常工作后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某同学发现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无论导体</a:t>
            </a:r>
          </a:p>
          <a:p>
            <a:pPr indent="0">
              <a:lnSpc>
                <a:spcPct val="150000"/>
              </a:lnSpc>
            </a:pPr>
            <a:r>
              <a:rPr lang="en-US" sz="2400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sz="2400" b="1">
                <a:ea typeface="宋体" panose="02010600030101010101" pitchFamily="2" charset="-122"/>
              </a:rPr>
              <a:t>在磁场中怎样运动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灵敏电流计的指针均不见发生偏</a:t>
            </a:r>
          </a:p>
          <a:p>
            <a:pPr indent="0">
              <a:lnSpc>
                <a:spcPct val="150000"/>
              </a:lnSpc>
            </a:pPr>
            <a:r>
              <a:rPr lang="zh-CN" sz="2400" b="1">
                <a:ea typeface="宋体" panose="02010600030101010101" pitchFamily="2" charset="-122"/>
              </a:rPr>
              <a:t>转．其主要原因可能是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</a:t>
            </a:r>
            <a:r>
              <a:rPr lang="zh-CN" sz="2400" b="1">
                <a:ea typeface="宋体" panose="02010600030101010101" pitchFamily="2" charset="-122"/>
              </a:rPr>
              <a:t>、</a:t>
            </a: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pic>
        <p:nvPicPr>
          <p:cNvPr id="2" name="图片 -214748236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1754" y="3908713"/>
            <a:ext cx="2512060" cy="18205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/>
          <p:cNvSpPr txBox="1"/>
          <p:nvPr/>
        </p:nvSpPr>
        <p:spPr>
          <a:xfrm>
            <a:off x="9545682" y="5940107"/>
            <a:ext cx="1525905" cy="36830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/>
            <a:r>
              <a:rPr lang="zh-CN" b="1">
                <a:ea typeface="宋体" panose="02010600030101010101" pitchFamily="2" charset="-122"/>
              </a:rPr>
              <a:t>第</a:t>
            </a:r>
            <a:r>
              <a:rPr lang="en-US" altLang="zh-CN" b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zh-CN" b="1">
                <a:ea typeface="宋体" panose="02010600030101010101" pitchFamily="2" charset="-122"/>
              </a:rPr>
              <a:t>题图</a:t>
            </a:r>
            <a:endParaRPr lang="en-US" altLang="zh-CN" b="1">
              <a:ea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335315" y="3347720"/>
            <a:ext cx="34785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判断是否产生感应电流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06800" y="3951605"/>
            <a:ext cx="31819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判断感应电流的方向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734480" y="5577205"/>
            <a:ext cx="33902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产生的感应电流太弱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91560" y="6078220"/>
            <a:ext cx="320103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电路断路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(</a:t>
            </a:r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接触不良</a:t>
            </a:r>
            <a:r>
              <a:rPr 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)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906780" y="1110615"/>
            <a:ext cx="10577195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(3)</a:t>
            </a:r>
            <a:r>
              <a:rPr lang="zh-CN" sz="2400" b="1">
                <a:ea typeface="宋体" panose="02010600030101010101" pitchFamily="2" charset="-122"/>
              </a:rPr>
              <a:t>在教师的指导下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兴趣小组对实验进行完善后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观察到的现象如下表所示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由此可知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闭合电路的一部分导体在磁场中做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</a:t>
            </a:r>
            <a:r>
              <a:rPr lang="zh-CN" sz="2400" b="1">
                <a:ea typeface="宋体" panose="02010600030101010101" pitchFamily="2" charset="-122"/>
              </a:rPr>
              <a:t>运动时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电路中会产生感应电流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.</a:t>
            </a:r>
            <a:endParaRPr lang="zh-CN" altLang="en-US" sz="2400" b="1"/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1005205" y="2900680"/>
          <a:ext cx="9987915" cy="33122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16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5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15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302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实验序号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磁体(磁极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)放置方式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导体</a:t>
                      </a: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AB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运动情况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电流计指针偏转情况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</a:p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sym typeface="Arial" panose="020B0604020202020204" pitchFamily="34" charset="0"/>
                        </a:rPr>
                        <a:t>上N下S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algn="ctr">
                        <a:buNone/>
                      </a:pP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静止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不偏转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竖直向上运动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不偏转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竖直向下运动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不偏转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4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</a:p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上N下S</a:t>
                      </a:r>
                      <a:endParaRPr 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向左运动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向右偏转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5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向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右运动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向左偏转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6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</a:p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上S下N</a:t>
                      </a:r>
                      <a:endParaRPr 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向左运动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向左偏转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7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向右运动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向右偏转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7113905" y="1757045"/>
            <a:ext cx="206438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切割磁感线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文本框 99"/>
          <p:cNvSpPr txBox="1"/>
          <p:nvPr/>
        </p:nvSpPr>
        <p:spPr>
          <a:xfrm>
            <a:off x="666115" y="1061720"/>
            <a:ext cx="10858500" cy="17532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(4)</a:t>
            </a:r>
            <a:r>
              <a:rPr lang="zh-CN" sz="2400" b="1">
                <a:ea typeface="宋体" panose="02010600030101010101" pitchFamily="2" charset="-122"/>
              </a:rPr>
              <a:t>比较第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5(</a:t>
            </a:r>
            <a:r>
              <a:rPr lang="zh-CN" sz="2400" b="1">
                <a:ea typeface="宋体" panose="02010600030101010101" pitchFamily="2" charset="-122"/>
              </a:rPr>
              <a:t>或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6</a:t>
            </a:r>
            <a:r>
              <a:rPr lang="zh-CN" sz="2400" b="1">
                <a:ea typeface="宋体" panose="02010600030101010101" pitchFamily="2" charset="-122"/>
              </a:rPr>
              <a:t>、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7)</a:t>
            </a:r>
            <a:r>
              <a:rPr lang="zh-CN" sz="2400" b="1">
                <a:ea typeface="宋体" panose="02010600030101010101" pitchFamily="2" charset="-122"/>
              </a:rPr>
              <a:t>次实验可以得出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________________________________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en-US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indent="0">
              <a:lnSpc>
                <a:spcPct val="150000"/>
              </a:lnSpc>
            </a:pP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(5)</a:t>
            </a:r>
            <a:r>
              <a:rPr lang="zh-CN" sz="2400" b="1">
                <a:ea typeface="宋体" panose="02010600030101010101" pitchFamily="2" charset="-122"/>
              </a:rPr>
              <a:t>在此实验过程中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能量转化情况是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  <a:sym typeface="+mn-ea"/>
              </a:rPr>
              <a:t>_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_______________</a:t>
            </a:r>
            <a:r>
              <a:rPr lang="zh-CN" sz="2400" b="1">
                <a:ea typeface="宋体" panose="02010600030101010101" pitchFamily="2" charset="-122"/>
              </a:rPr>
              <a:t>．利用这一原理</a:t>
            </a:r>
            <a:r>
              <a:rPr 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，</a:t>
            </a:r>
            <a:r>
              <a:rPr lang="zh-CN" sz="2400" b="1">
                <a:ea typeface="宋体" panose="02010600030101010101" pitchFamily="2" charset="-122"/>
              </a:rPr>
              <a:t>人们在生产生活中制成了</a:t>
            </a:r>
            <a:r>
              <a:rPr lang="en-US" sz="2400" b="1">
                <a:latin typeface="Times New Roman" panose="02020603050405020304" pitchFamily="18" charset="0"/>
                <a:ea typeface="宋体" panose="02010600030101010101" pitchFamily="2" charset="-122"/>
              </a:rPr>
              <a:t>________</a:t>
            </a:r>
            <a:r>
              <a:rPr lang="zh-CN" sz="2400" b="1">
                <a:ea typeface="宋体" panose="02010600030101010101" pitchFamily="2" charset="-122"/>
              </a:rPr>
              <a:t>．</a:t>
            </a:r>
            <a:endParaRPr lang="zh-CN" altLang="en-US" sz="2400" b="1"/>
          </a:p>
        </p:txBody>
      </p:sp>
      <p:graphicFrame>
        <p:nvGraphicFramePr>
          <p:cNvPr id="9" name="表格 8"/>
          <p:cNvGraphicFramePr/>
          <p:nvPr>
            <p:custDataLst>
              <p:tags r:id="rId1"/>
            </p:custDataLst>
          </p:nvPr>
        </p:nvGraphicFramePr>
        <p:xfrm>
          <a:off x="1005205" y="2828925"/>
          <a:ext cx="9987915" cy="33122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166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5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152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302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576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实验序号</a:t>
                      </a:r>
                      <a:endParaRPr lang="en-US" altLang="en-US" sz="2400" b="1" dirty="0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磁体(磁极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)放置方式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导体</a:t>
                      </a:r>
                      <a:r>
                        <a:rPr lang="en-US" sz="2400" b="1" i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AB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运动情况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电流计指针偏转情况</a:t>
                      </a:r>
                      <a:endParaRPr lang="en-US" altLang="en-US" sz="2400" b="1" dirty="0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BEA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1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</a:p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en-US" altLang="zh-CN" sz="2400" b="1">
                          <a:latin typeface="Times New Roman" panose="02020603050405020304" pitchFamily="18" charset="0"/>
                          <a:ea typeface="宋体" panose="02010600030101010101" pitchFamily="2" charset="-122"/>
                          <a:sym typeface="Arial" panose="020B0604020202020204" pitchFamily="34" charset="0"/>
                        </a:rPr>
                        <a:t>上N下S</a:t>
                      </a:r>
                      <a:endParaRPr lang="en-US" altLang="en-US" sz="2400" b="1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  <a:p>
                      <a:pPr algn="ctr">
                        <a:buNone/>
                      </a:pP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静止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不偏转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2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竖直向上运动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不偏转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3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竖直向下运动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不偏转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4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</a:p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上N下S</a:t>
                      </a:r>
                      <a:endParaRPr 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向左运动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向右偏转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5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向</a:t>
                      </a: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右运动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向左偏转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6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 </a:t>
                      </a:r>
                    </a:p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altLang="zh-CN" sz="2400" b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上S下N</a:t>
                      </a:r>
                      <a:endParaRPr 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向左运动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向左偏转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52400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宋体" panose="02010600030101010101" pitchFamily="2" charset="-122"/>
                        </a:rPr>
                        <a:t>7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向右运动</a:t>
                      </a:r>
                      <a:endParaRPr lang="en-US" altLang="en-US" sz="2400" b="1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buNone/>
                      </a:pPr>
                      <a:r>
                        <a:rPr lang="en-US" sz="2400" b="1" dirty="0" err="1">
                          <a:solidFill>
                            <a:schemeClr val="tx1"/>
                          </a:solidFill>
                          <a:uFillTx/>
                          <a:latin typeface="Times New Roman" panose="02020603050405020304" pitchFamily="18" charset="0"/>
                          <a:ea typeface="宋体" panose="02010600030101010101" pitchFamily="2" charset="-122"/>
                          <a:cs typeface="Times New Roman" panose="02020603050405020304" pitchFamily="18" charset="0"/>
                        </a:rPr>
                        <a:t>向右偏转</a:t>
                      </a:r>
                      <a:endParaRPr lang="en-US" altLang="en-US" sz="2400" b="1" dirty="0">
                        <a:solidFill>
                          <a:schemeClr val="tx1"/>
                        </a:solidFill>
                        <a:uFillTx/>
                        <a:latin typeface="Times New Roman" panose="02020603050405020304" pitchFamily="18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rgbClr val="08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5798820" y="1133475"/>
            <a:ext cx="51936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感应电流的方向与导体运动方向有关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709920" y="1708150"/>
            <a:ext cx="284670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机械能转化为电能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475355" y="2240280"/>
            <a:ext cx="142176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indent="0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发电机</a:t>
            </a:r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" grpId="0"/>
      <p:bldP spid="3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diagram"/>
  <p:tag name="KSO_WM_TEMPLATE_INDEX" val="3017832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c13eb903-b63e-4a95-ade4-2f2e914a5a76}"/>
  <p:tag name="TABLE_ENDDRAG_ORIGIN_RECT" val="688*155"/>
  <p:tag name="TABLE_ENDDRAG_RECT" val="136*272*688*15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b6c63f8-6e51-468b-8c75-b4982b66a1db}"/>
  <p:tag name="TABLE_ENDDRAG_ORIGIN_RECT" val="776*602"/>
  <p:tag name="TABLE_ENDDRAG_RECT" val="94*193*776*60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a22d1e36-a170-4242-a51d-34c660b8cc96}"/>
  <p:tag name="TABLE_ENDDRAG_ORIGIN_RECT" val="838*173"/>
  <p:tag name="TABLE_ENDDRAG_RECT" val="54*261*838*17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869192e0-538a-4bc8-9ad1-0cd8b36af669}"/>
  <p:tag name="TABLE_ENDDRAG_ORIGIN_RECT" val="473*178"/>
  <p:tag name="TABLE_ENDDRAG_RECT" val="155*289*473*17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31df05eb-7ec1-4130-b583-96ef1662795b}"/>
  <p:tag name="TABLE_ENDDRAG_ORIGIN_RECT" val="662*352"/>
  <p:tag name="TABLE_ENDDRAG_RECT" val="138*319*662*35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3a9330ae-0c55-4aa0-b422-ad026a1c245b}"/>
  <p:tag name="TABLE_ENDDRAG_ORIGIN_RECT" val="215*152"/>
  <p:tag name="TABLE_ENDDRAG_RECT" val="370*354*215*15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5773a42f-53a2-4d23-8c02-4aa9269055c1}"/>
  <p:tag name="TABLE_ENDDRAG_ORIGIN_RECT" val="417*122"/>
  <p:tag name="TABLE_ENDDRAG_RECT" val="174*330*417*12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66ee2ecc-0ec7-4146-874a-71e42f2384f9}"/>
  <p:tag name="TABLE_ENDDRAG_ORIGIN_RECT" val="729*176"/>
  <p:tag name="TABLE_ENDDRAG_RECT" val="143*247*729*17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406786d5-4350-4f04-bd2e-e5bf03258af8}"/>
  <p:tag name="TABLE_ENDDRAG_ORIGIN_RECT" val="431*115"/>
  <p:tag name="TABLE_ENDDRAG_RECT" val="219*213*431*1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c5aa8047-3bde-4419-a176-6c7d3e022bcd}"/>
  <p:tag name="TABLE_ENDDRAG_ORIGIN_RECT" val="448*166"/>
  <p:tag name="TABLE_ENDDRAG_RECT" val="290*252*448*16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756dc09d-ac18-44ef-9f72-34b0ba411793}"/>
  <p:tag name="TABLE_ENDDRAG_ORIGIN_RECT" val="855*176"/>
  <p:tag name="TABLE_ENDDRAG_RECT" val="37*201*855*17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756dc09d-ac18-44ef-9f72-34b0ba411793}"/>
  <p:tag name="TABLE_ENDDRAG_ORIGIN_RECT" val="855*176"/>
  <p:tag name="TABLE_ENDDRAG_RECT" val="37*201*855*176"/>
</p:tagLst>
</file>

<file path=ppt/theme/theme1.xml><?xml version="1.0" encoding="utf-8"?>
<a:theme xmlns:a="http://schemas.openxmlformats.org/drawingml/2006/main" name="默认设计模板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9112</Words>
  <Application>Microsoft Office PowerPoint</Application>
  <PresentationFormat>自定义</PresentationFormat>
  <Paragraphs>844</Paragraphs>
  <Slides>90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90</vt:i4>
      </vt:variant>
    </vt:vector>
  </HeadingPairs>
  <TitlesOfParts>
    <vt:vector size="99" baseType="lpstr">
      <vt:lpstr>黑体</vt:lpstr>
      <vt:lpstr>宋体</vt:lpstr>
      <vt:lpstr>微软雅黑</vt:lpstr>
      <vt:lpstr>Arial</vt:lpstr>
      <vt:lpstr>Calibri</vt:lpstr>
      <vt:lpstr>Times New Roman</vt:lpstr>
      <vt:lpstr>默认设计模板</vt:lpstr>
      <vt:lpstr>Equation</vt:lpstr>
      <vt:lpstr>WPS 公式 3.0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admic</dc:creator>
  <cp:lastModifiedBy>wn</cp:lastModifiedBy>
  <cp:revision>225</cp:revision>
  <dcterms:created xsi:type="dcterms:W3CDTF">2019-08-11T08:37:00Z</dcterms:created>
  <dcterms:modified xsi:type="dcterms:W3CDTF">2020-11-14T01:45:49Z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