
<file path=[Content_Types].xml><?xml version="1.0" encoding="utf-8"?>
<Types xmlns="http://schemas.openxmlformats.org/package/2006/content-types">
  <Default Extension="png" ContentType="image/png"/>
  <Default Extension="wdp" ContentType="image/vnd.ms-photo"/>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6"/>
  </p:notesMasterIdLst>
  <p:handoutMasterIdLst>
    <p:handoutMasterId r:id="rId87"/>
  </p:handoutMasterIdLst>
  <p:sldIdLst>
    <p:sldId id="1892" r:id="rId3"/>
    <p:sldId id="1677" r:id="rId4"/>
    <p:sldId id="1790" r:id="rId5"/>
    <p:sldId id="1678" r:id="rId6"/>
    <p:sldId id="1679" r:id="rId7"/>
    <p:sldId id="1906" r:id="rId8"/>
    <p:sldId id="1907" r:id="rId9"/>
    <p:sldId id="1796" r:id="rId10"/>
    <p:sldId id="1893" r:id="rId11"/>
    <p:sldId id="1894" r:id="rId12"/>
    <p:sldId id="1895" r:id="rId13"/>
    <p:sldId id="1742" r:id="rId14"/>
    <p:sldId id="1743" r:id="rId15"/>
    <p:sldId id="1908" r:id="rId16"/>
    <p:sldId id="1977" r:id="rId17"/>
    <p:sldId id="1819" r:id="rId18"/>
    <p:sldId id="1809" r:id="rId19"/>
    <p:sldId id="1897" r:id="rId20"/>
    <p:sldId id="1825" r:id="rId21"/>
    <p:sldId id="1909" r:id="rId22"/>
    <p:sldId id="1910" r:id="rId23"/>
    <p:sldId id="1911" r:id="rId24"/>
    <p:sldId id="1973" r:id="rId25"/>
    <p:sldId id="1975" r:id="rId26"/>
    <p:sldId id="1976" r:id="rId27"/>
    <p:sldId id="1829" r:id="rId28"/>
    <p:sldId id="1912" r:id="rId29"/>
    <p:sldId id="1830" r:id="rId30"/>
    <p:sldId id="1832" r:id="rId31"/>
    <p:sldId id="1833" r:id="rId32"/>
    <p:sldId id="2044" r:id="rId33"/>
    <p:sldId id="2045" r:id="rId34"/>
    <p:sldId id="1919" r:id="rId35"/>
    <p:sldId id="1918" r:id="rId36"/>
    <p:sldId id="2042" r:id="rId37"/>
    <p:sldId id="2043" r:id="rId38"/>
    <p:sldId id="2039" r:id="rId39"/>
    <p:sldId id="2040" r:id="rId40"/>
    <p:sldId id="1839" r:id="rId41"/>
    <p:sldId id="1840" r:id="rId42"/>
    <p:sldId id="1899" r:id="rId43"/>
    <p:sldId id="1810" r:id="rId44"/>
    <p:sldId id="1913" r:id="rId45"/>
    <p:sldId id="1900" r:id="rId46"/>
    <p:sldId id="1914" r:id="rId47"/>
    <p:sldId id="1812" r:id="rId48"/>
    <p:sldId id="1813" r:id="rId49"/>
    <p:sldId id="1815" r:id="rId50"/>
    <p:sldId id="1816" r:id="rId51"/>
    <p:sldId id="1852" r:id="rId52"/>
    <p:sldId id="1863" r:id="rId53"/>
    <p:sldId id="1864" r:id="rId54"/>
    <p:sldId id="1915" r:id="rId55"/>
    <p:sldId id="1916" r:id="rId56"/>
    <p:sldId id="1917" r:id="rId57"/>
    <p:sldId id="2041" r:id="rId58"/>
    <p:sldId id="1868" r:id="rId59"/>
    <p:sldId id="1903" r:id="rId60"/>
    <p:sldId id="1869" r:id="rId61"/>
    <p:sldId id="1693" r:id="rId62"/>
    <p:sldId id="1713" r:id="rId63"/>
    <p:sldId id="1920" r:id="rId64"/>
    <p:sldId id="1872" r:id="rId65"/>
    <p:sldId id="1873" r:id="rId66"/>
    <p:sldId id="1921" r:id="rId67"/>
    <p:sldId id="1874" r:id="rId68"/>
    <p:sldId id="1875" r:id="rId69"/>
    <p:sldId id="1876" r:id="rId70"/>
    <p:sldId id="1877" r:id="rId71"/>
    <p:sldId id="1878" r:id="rId72"/>
    <p:sldId id="1922" r:id="rId73"/>
    <p:sldId id="1879" r:id="rId74"/>
    <p:sldId id="1881" r:id="rId75"/>
    <p:sldId id="1923" r:id="rId76"/>
    <p:sldId id="1882" r:id="rId77"/>
    <p:sldId id="1883" r:id="rId78"/>
    <p:sldId id="1924" r:id="rId79"/>
    <p:sldId id="1884" r:id="rId80"/>
    <p:sldId id="1925" r:id="rId81"/>
    <p:sldId id="1886" r:id="rId82"/>
    <p:sldId id="1926" r:id="rId83"/>
    <p:sldId id="1927" r:id="rId84"/>
    <p:sldId id="1928" r:id="rId85"/>
  </p:sldIdLst>
  <p:sldSz cx="12190095" cy="6859270"/>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FF"/>
    <a:srgbClr val="FFD966"/>
    <a:srgbClr val="660033"/>
    <a:srgbClr val="C0504D"/>
    <a:srgbClr val="C04F4D"/>
    <a:srgbClr val="B4C7E7"/>
    <a:srgbClr val="F3EFE5"/>
    <a:srgbClr val="00CC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14" autoAdjust="0"/>
    <p:restoredTop sz="96206" autoAdjust="0"/>
  </p:normalViewPr>
  <p:slideViewPr>
    <p:cSldViewPr>
      <p:cViewPr varScale="1">
        <p:scale>
          <a:sx n="114" d="100"/>
          <a:sy n="114" d="100"/>
        </p:scale>
        <p:origin x="-600" y="-102"/>
      </p:cViewPr>
      <p:guideLst>
        <p:guide orient="horz" pos="2161"/>
        <p:guide pos="3839"/>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90" Type="http://schemas.openxmlformats.org/officeDocument/2006/relationships/tableStyles" Target="tableStyles.xml"/><Relationship Id="rId9" Type="http://schemas.openxmlformats.org/officeDocument/2006/relationships/slide" Target="slides/slide7.xml"/><Relationship Id="rId89" Type="http://schemas.openxmlformats.org/officeDocument/2006/relationships/viewProps" Target="viewProps.xml"/><Relationship Id="rId88" Type="http://schemas.openxmlformats.org/officeDocument/2006/relationships/presProps" Target="presProps.xml"/><Relationship Id="rId87" Type="http://schemas.openxmlformats.org/officeDocument/2006/relationships/handoutMaster" Target="handoutMasters/handoutMaster1.xml"/><Relationship Id="rId86" Type="http://schemas.openxmlformats.org/officeDocument/2006/relationships/notesMaster" Target="notesMasters/notesMaster1.xml"/><Relationship Id="rId85" Type="http://schemas.openxmlformats.org/officeDocument/2006/relationships/slide" Target="slides/slide83.xml"/><Relationship Id="rId84" Type="http://schemas.openxmlformats.org/officeDocument/2006/relationships/slide" Target="slides/slide82.xml"/><Relationship Id="rId83" Type="http://schemas.openxmlformats.org/officeDocument/2006/relationships/slide" Target="slides/slide81.xml"/><Relationship Id="rId82" Type="http://schemas.openxmlformats.org/officeDocument/2006/relationships/slide" Target="slides/slide80.xml"/><Relationship Id="rId81" Type="http://schemas.openxmlformats.org/officeDocument/2006/relationships/slide" Target="slides/slide79.xml"/><Relationship Id="rId80" Type="http://schemas.openxmlformats.org/officeDocument/2006/relationships/slide" Target="slides/slide78.xml"/><Relationship Id="rId8" Type="http://schemas.openxmlformats.org/officeDocument/2006/relationships/slide" Target="slides/slide6.xml"/><Relationship Id="rId79" Type="http://schemas.openxmlformats.org/officeDocument/2006/relationships/slide" Target="slides/slide77.xml"/><Relationship Id="rId78" Type="http://schemas.openxmlformats.org/officeDocument/2006/relationships/slide" Target="slides/slide76.xml"/><Relationship Id="rId77" Type="http://schemas.openxmlformats.org/officeDocument/2006/relationships/slide" Target="slides/slide75.xml"/><Relationship Id="rId76" Type="http://schemas.openxmlformats.org/officeDocument/2006/relationships/slide" Target="slides/slide74.xml"/><Relationship Id="rId75" Type="http://schemas.openxmlformats.org/officeDocument/2006/relationships/slide" Target="slides/slide73.xml"/><Relationship Id="rId74" Type="http://schemas.openxmlformats.org/officeDocument/2006/relationships/slide" Target="slides/slide72.xml"/><Relationship Id="rId73" Type="http://schemas.openxmlformats.org/officeDocument/2006/relationships/slide" Target="slides/slide71.xml"/><Relationship Id="rId72" Type="http://schemas.openxmlformats.org/officeDocument/2006/relationships/slide" Target="slides/slide70.xml"/><Relationship Id="rId71" Type="http://schemas.openxmlformats.org/officeDocument/2006/relationships/slide" Target="slides/slide69.xml"/><Relationship Id="rId70" Type="http://schemas.openxmlformats.org/officeDocument/2006/relationships/slide" Target="slides/slide68.xml"/><Relationship Id="rId7" Type="http://schemas.openxmlformats.org/officeDocument/2006/relationships/slide" Target="slides/slide5.xml"/><Relationship Id="rId69" Type="http://schemas.openxmlformats.org/officeDocument/2006/relationships/slide" Target="slides/slide67.xml"/><Relationship Id="rId68" Type="http://schemas.openxmlformats.org/officeDocument/2006/relationships/slide" Target="slides/slide66.xml"/><Relationship Id="rId67" Type="http://schemas.openxmlformats.org/officeDocument/2006/relationships/slide" Target="slides/slide65.xml"/><Relationship Id="rId66" Type="http://schemas.openxmlformats.org/officeDocument/2006/relationships/slide" Target="slides/slide64.xml"/><Relationship Id="rId65" Type="http://schemas.openxmlformats.org/officeDocument/2006/relationships/slide" Target="slides/slide63.xml"/><Relationship Id="rId64" Type="http://schemas.openxmlformats.org/officeDocument/2006/relationships/slide" Target="slides/slide62.xml"/><Relationship Id="rId63" Type="http://schemas.openxmlformats.org/officeDocument/2006/relationships/slide" Target="slides/slide61.xml"/><Relationship Id="rId62" Type="http://schemas.openxmlformats.org/officeDocument/2006/relationships/slide" Target="slides/slide60.xml"/><Relationship Id="rId61" Type="http://schemas.openxmlformats.org/officeDocument/2006/relationships/slide" Target="slides/slide59.xml"/><Relationship Id="rId60" Type="http://schemas.openxmlformats.org/officeDocument/2006/relationships/slide" Target="slides/slide58.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777" y="432080"/>
            <a:ext cx="10850541" cy="64812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777" y="1296240"/>
            <a:ext cx="10850541" cy="5042289"/>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6765"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a:xfrm>
            <a:off x="879605" y="6351009"/>
            <a:ext cx="2699578" cy="316859"/>
          </a:xfrm>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a:xfrm>
            <a:off x="4115357" y="6351009"/>
            <a:ext cx="3959381" cy="316859"/>
          </a:xfrm>
        </p:spPr>
        <p:txBody>
          <a:bodyPr/>
          <a:lstStyle/>
          <a:p>
            <a:endParaRPr lang="zh-CN" altLang="en-US"/>
          </a:p>
        </p:txBody>
      </p:sp>
      <p:sp>
        <p:nvSpPr>
          <p:cNvPr id="6" name="灯片编号占位符 5"/>
          <p:cNvSpPr>
            <a:spLocks noGrp="1"/>
          </p:cNvSpPr>
          <p:nvPr>
            <p:ph type="sldNum" sz="quarter" idx="12"/>
            <p:custDataLst>
              <p:tags r:id="rId6"/>
            </p:custDataLst>
          </p:nvPr>
        </p:nvSpPr>
        <p:spPr>
          <a:xfrm>
            <a:off x="8609255" y="6351009"/>
            <a:ext cx="2699578" cy="316859"/>
          </a:xfrm>
        </p:spPr>
        <p:txBody>
          <a:bodyPr/>
          <a:lstStyle/>
          <a:p>
            <a:fld id="{49AE70B2-8BF9-45C0-BB95-33D1B9D3A854}"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 y="1"/>
            <a:ext cx="12192000" cy="4446737"/>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 y="2411264"/>
            <a:ext cx="12192000" cy="4446737"/>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1218565"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Layout" Target="../slideLayouts/slideLayout1.xml"/><Relationship Id="rId7" Type="http://schemas.openxmlformats.org/officeDocument/2006/relationships/image" Target="../media/image5.png"/><Relationship Id="rId6" Type="http://schemas.openxmlformats.org/officeDocument/2006/relationships/tags" Target="../tags/tag8.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7.xml"/><Relationship Id="rId2" Type="http://schemas.openxmlformats.org/officeDocument/2006/relationships/image" Target="../media/image2.png"/><Relationship Id="rId1" Type="http://schemas.openxmlformats.org/officeDocument/2006/relationships/tags" Target="../tags/tag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9" Type="http://schemas.openxmlformats.org/officeDocument/2006/relationships/slide" Target="slide60.xml"/><Relationship Id="rId8" Type="http://schemas.openxmlformats.org/officeDocument/2006/relationships/image" Target="../media/image10.png"/><Relationship Id="rId7" Type="http://schemas.openxmlformats.org/officeDocument/2006/relationships/slide" Target="slide50.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slide" Target="slide12.xml"/><Relationship Id="rId3" Type="http://schemas.openxmlformats.org/officeDocument/2006/relationships/image" Target="../media/image7.png"/><Relationship Id="rId2" Type="http://schemas.openxmlformats.org/officeDocument/2006/relationships/image" Target="../media/image6.png"/><Relationship Id="rId11" Type="http://schemas.openxmlformats.org/officeDocument/2006/relationships/slideLayout" Target="../slideLayouts/slideLayout1.xml"/><Relationship Id="rId10" Type="http://schemas.openxmlformats.org/officeDocument/2006/relationships/image" Target="../media/image11.png"/><Relationship Id="rId1" Type="http://schemas.openxmlformats.org/officeDocument/2006/relationships/slide" Target="slide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4.png"/><Relationship Id="rId2" Type="http://schemas.openxmlformats.org/officeDocument/2006/relationships/slide" Target="slide3.xml"/><Relationship Id="rId1" Type="http://schemas.openxmlformats.org/officeDocument/2006/relationships/image" Target="../media/image13.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6.wdp"/><Relationship Id="rId1"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7.png"/><Relationship Id="rId1" Type="http://schemas.openxmlformats.org/officeDocument/2006/relationships/image" Target="../media/image12.png"/></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7.png"/><Relationship Id="rId2" Type="http://schemas.openxmlformats.org/officeDocument/2006/relationships/slide" Target="slide20.xml"/><Relationship Id="rId1" Type="http://schemas.openxmlformats.org/officeDocument/2006/relationships/image" Target="../media/image1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26.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microsoft.com/office/2007/relationships/hdphoto" Target="../media/image16.wdp"/><Relationship Id="rId4" Type="http://schemas.openxmlformats.org/officeDocument/2006/relationships/image" Target="../media/image15.png"/><Relationship Id="rId3" Type="http://schemas.openxmlformats.org/officeDocument/2006/relationships/image" Target="../media/image17.png"/><Relationship Id="rId2" Type="http://schemas.openxmlformats.org/officeDocument/2006/relationships/slide" Target="slide27.xml"/><Relationship Id="rId1" Type="http://schemas.openxmlformats.org/officeDocument/2006/relationships/image" Target="../media/image1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7.png"/><Relationship Id="rId2" Type="http://schemas.openxmlformats.org/officeDocument/2006/relationships/slide" Target="slide29.xml"/><Relationship Id="rId1" Type="http://schemas.openxmlformats.org/officeDocument/2006/relationships/image" Target="../media/image1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6.wdp"/><Relationship Id="rId1" Type="http://schemas.openxmlformats.org/officeDocument/2006/relationships/image" Target="../media/image1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6.wdp"/><Relationship Id="rId1" Type="http://schemas.openxmlformats.org/officeDocument/2006/relationships/image" Target="../media/image15.png"/></Relationships>
</file>

<file path=ppt/slides/_rels/slide4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7.png"/><Relationship Id="rId2" Type="http://schemas.openxmlformats.org/officeDocument/2006/relationships/slide" Target="slide43.xml"/><Relationship Id="rId1" Type="http://schemas.openxmlformats.org/officeDocument/2006/relationships/image" Target="../media/image12.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7.png"/><Relationship Id="rId2" Type="http://schemas.openxmlformats.org/officeDocument/2006/relationships/slide" Target="slide45.xml"/><Relationship Id="rId1" Type="http://schemas.openxmlformats.org/officeDocument/2006/relationships/image" Target="../media/image12.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7.png"/><Relationship Id="rId2" Type="http://schemas.openxmlformats.org/officeDocument/2006/relationships/slide" Target="slide47.xml"/><Relationship Id="rId1" Type="http://schemas.openxmlformats.org/officeDocument/2006/relationships/image" Target="../media/image12.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7.png"/><Relationship Id="rId3" Type="http://schemas.openxmlformats.org/officeDocument/2006/relationships/image" Target="../media/image12.png"/><Relationship Id="rId2" Type="http://schemas.microsoft.com/office/2007/relationships/hdphoto" Target="../media/image16.wdp"/><Relationship Id="rId1" Type="http://schemas.openxmlformats.org/officeDocument/2006/relationships/image" Target="../media/image15.png"/></Relationships>
</file>

<file path=ppt/slides/_rels/slide49.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4.png"/><Relationship Id="rId3" Type="http://schemas.openxmlformats.org/officeDocument/2006/relationships/slide" Target="slide3.xml"/><Relationship Id="rId2" Type="http://schemas.openxmlformats.org/officeDocument/2006/relationships/image" Target="../media/image17.png"/><Relationship Id="rId1" Type="http://schemas.openxmlformats.org/officeDocument/2006/relationships/image" Target="../media/image12.png"/></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6.wdp"/><Relationship Id="rId1" Type="http://schemas.openxmlformats.org/officeDocument/2006/relationships/image" Target="../media/image15.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6.wdp"/><Relationship Id="rId1" Type="http://schemas.openxmlformats.org/officeDocument/2006/relationships/image" Target="../media/image15.png"/></Relationships>
</file>

<file path=ppt/slides/_rels/slide58.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4.png"/><Relationship Id="rId3" Type="http://schemas.openxmlformats.org/officeDocument/2006/relationships/slide" Target="slide3.xml"/><Relationship Id="rId2" Type="http://schemas.openxmlformats.org/officeDocument/2006/relationships/image" Target="../media/image12.png"/><Relationship Id="rId1" Type="http://schemas.openxmlformats.org/officeDocument/2006/relationships/slide" Target="slide59.xml"/></Relationships>
</file>

<file path=ppt/slides/_rels/slide5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4.png"/><Relationship Id="rId1" Type="http://schemas.openxmlformats.org/officeDocument/2006/relationships/slide" Target="slide3.xml"/></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6.xml"/></Relationships>
</file>

<file path=ppt/slides/_rels/slide61.xml.rels><?xml version="1.0" encoding="UTF-8" standalone="yes"?>
<Relationships xmlns="http://schemas.openxmlformats.org/package/2006/relationships"><Relationship Id="rId9" Type="http://schemas.openxmlformats.org/officeDocument/2006/relationships/slide" Target="slide68.xml"/><Relationship Id="rId8" Type="http://schemas.openxmlformats.org/officeDocument/2006/relationships/slide" Target="slide67.xml"/><Relationship Id="rId7" Type="http://schemas.openxmlformats.org/officeDocument/2006/relationships/slide" Target="slide66.xml"/><Relationship Id="rId6" Type="http://schemas.openxmlformats.org/officeDocument/2006/relationships/slide" Target="slide64.xml"/><Relationship Id="rId5" Type="http://schemas.openxmlformats.org/officeDocument/2006/relationships/slide" Target="slide63.xml"/><Relationship Id="rId4" Type="http://schemas.openxmlformats.org/officeDocument/2006/relationships/slide" Target="slide61.xml"/><Relationship Id="rId3" Type="http://schemas.openxmlformats.org/officeDocument/2006/relationships/image" Target="../media/image17.png"/><Relationship Id="rId2" Type="http://schemas.openxmlformats.org/officeDocument/2006/relationships/slide" Target="slide62.xml"/><Relationship Id="rId18" Type="http://schemas.openxmlformats.org/officeDocument/2006/relationships/slideLayout" Target="../slideLayouts/slideLayout1.xml"/><Relationship Id="rId17" Type="http://schemas.openxmlformats.org/officeDocument/2006/relationships/slide" Target="slide80.xml"/><Relationship Id="rId16" Type="http://schemas.openxmlformats.org/officeDocument/2006/relationships/slide" Target="slide78.xml"/><Relationship Id="rId15" Type="http://schemas.openxmlformats.org/officeDocument/2006/relationships/slide" Target="slide76.xml"/><Relationship Id="rId14" Type="http://schemas.openxmlformats.org/officeDocument/2006/relationships/slide" Target="slide75.xml"/><Relationship Id="rId13" Type="http://schemas.openxmlformats.org/officeDocument/2006/relationships/slide" Target="slide73.xml"/><Relationship Id="rId12" Type="http://schemas.openxmlformats.org/officeDocument/2006/relationships/slide" Target="slide72.xml"/><Relationship Id="rId11" Type="http://schemas.openxmlformats.org/officeDocument/2006/relationships/slide" Target="slide70.xml"/><Relationship Id="rId10" Type="http://schemas.openxmlformats.org/officeDocument/2006/relationships/slide" Target="slide69.xml"/><Relationship Id="rId1" Type="http://schemas.openxmlformats.org/officeDocument/2006/relationships/image" Target="../media/image12.png"/></Relationships>
</file>

<file path=ppt/slides/_rels/slide62.xml.rels><?xml version="1.0" encoding="UTF-8" standalone="yes"?>
<Relationships xmlns="http://schemas.openxmlformats.org/package/2006/relationships"><Relationship Id="rId9" Type="http://schemas.openxmlformats.org/officeDocument/2006/relationships/slide" Target="slide72.xml"/><Relationship Id="rId8" Type="http://schemas.openxmlformats.org/officeDocument/2006/relationships/slide" Target="slide70.xml"/><Relationship Id="rId7" Type="http://schemas.openxmlformats.org/officeDocument/2006/relationships/slide" Target="slide69.xml"/><Relationship Id="rId6" Type="http://schemas.openxmlformats.org/officeDocument/2006/relationships/slide" Target="slide68.xml"/><Relationship Id="rId5" Type="http://schemas.openxmlformats.org/officeDocument/2006/relationships/slide" Target="slide67.xml"/><Relationship Id="rId4" Type="http://schemas.openxmlformats.org/officeDocument/2006/relationships/slide" Target="slide66.xml"/><Relationship Id="rId3" Type="http://schemas.openxmlformats.org/officeDocument/2006/relationships/slide" Target="slide64.xml"/><Relationship Id="rId2" Type="http://schemas.openxmlformats.org/officeDocument/2006/relationships/slide" Target="slide63.xml"/><Relationship Id="rId15" Type="http://schemas.openxmlformats.org/officeDocument/2006/relationships/slideLayout" Target="../slideLayouts/slideLayout1.xml"/><Relationship Id="rId14" Type="http://schemas.openxmlformats.org/officeDocument/2006/relationships/slide" Target="slide80.xml"/><Relationship Id="rId13" Type="http://schemas.openxmlformats.org/officeDocument/2006/relationships/slide" Target="slide78.xml"/><Relationship Id="rId12" Type="http://schemas.openxmlformats.org/officeDocument/2006/relationships/slide" Target="slide76.xml"/><Relationship Id="rId11" Type="http://schemas.openxmlformats.org/officeDocument/2006/relationships/slide" Target="slide75.xml"/><Relationship Id="rId10" Type="http://schemas.openxmlformats.org/officeDocument/2006/relationships/slide" Target="slide73.xml"/><Relationship Id="rId1" Type="http://schemas.openxmlformats.org/officeDocument/2006/relationships/slide" Target="slide61.xml"/></Relationships>
</file>

<file path=ppt/slides/_rels/slide63.xml.rels><?xml version="1.0" encoding="UTF-8" standalone="yes"?>
<Relationships xmlns="http://schemas.openxmlformats.org/package/2006/relationships"><Relationship Id="rId9" Type="http://schemas.openxmlformats.org/officeDocument/2006/relationships/slide" Target="slide69.xml"/><Relationship Id="rId8" Type="http://schemas.openxmlformats.org/officeDocument/2006/relationships/slide" Target="slide68.xml"/><Relationship Id="rId7" Type="http://schemas.openxmlformats.org/officeDocument/2006/relationships/slide" Target="slide67.xml"/><Relationship Id="rId6" Type="http://schemas.openxmlformats.org/officeDocument/2006/relationships/slide" Target="slide66.xml"/><Relationship Id="rId5" Type="http://schemas.openxmlformats.org/officeDocument/2006/relationships/slide" Target="slide64.xml"/><Relationship Id="rId4" Type="http://schemas.openxmlformats.org/officeDocument/2006/relationships/slide" Target="slide63.xml"/><Relationship Id="rId3" Type="http://schemas.openxmlformats.org/officeDocument/2006/relationships/slide" Target="slide61.xml"/><Relationship Id="rId2" Type="http://schemas.openxmlformats.org/officeDocument/2006/relationships/image" Target="../media/image17.png"/><Relationship Id="rId17" Type="http://schemas.openxmlformats.org/officeDocument/2006/relationships/slideLayout" Target="../slideLayouts/slideLayout1.xml"/><Relationship Id="rId16" Type="http://schemas.openxmlformats.org/officeDocument/2006/relationships/slide" Target="slide80.xml"/><Relationship Id="rId15" Type="http://schemas.openxmlformats.org/officeDocument/2006/relationships/slide" Target="slide78.xml"/><Relationship Id="rId14" Type="http://schemas.openxmlformats.org/officeDocument/2006/relationships/slide" Target="slide76.xml"/><Relationship Id="rId13" Type="http://schemas.openxmlformats.org/officeDocument/2006/relationships/slide" Target="slide75.xml"/><Relationship Id="rId12" Type="http://schemas.openxmlformats.org/officeDocument/2006/relationships/slide" Target="slide73.xml"/><Relationship Id="rId11" Type="http://schemas.openxmlformats.org/officeDocument/2006/relationships/slide" Target="slide72.xml"/><Relationship Id="rId10" Type="http://schemas.openxmlformats.org/officeDocument/2006/relationships/slide" Target="slide70.xml"/><Relationship Id="rId1" Type="http://schemas.openxmlformats.org/officeDocument/2006/relationships/image" Target="../media/image12.png"/></Relationships>
</file>

<file path=ppt/slides/_rels/slide64.xml.rels><?xml version="1.0" encoding="UTF-8" standalone="yes"?>
<Relationships xmlns="http://schemas.openxmlformats.org/package/2006/relationships"><Relationship Id="rId9" Type="http://schemas.openxmlformats.org/officeDocument/2006/relationships/slide" Target="slide68.xml"/><Relationship Id="rId8" Type="http://schemas.openxmlformats.org/officeDocument/2006/relationships/slide" Target="slide67.xml"/><Relationship Id="rId7" Type="http://schemas.openxmlformats.org/officeDocument/2006/relationships/slide" Target="slide66.xml"/><Relationship Id="rId6" Type="http://schemas.openxmlformats.org/officeDocument/2006/relationships/slide" Target="slide64.xml"/><Relationship Id="rId5" Type="http://schemas.openxmlformats.org/officeDocument/2006/relationships/slide" Target="slide63.xml"/><Relationship Id="rId4" Type="http://schemas.openxmlformats.org/officeDocument/2006/relationships/slide" Target="slide61.xml"/><Relationship Id="rId3" Type="http://schemas.openxmlformats.org/officeDocument/2006/relationships/image" Target="../media/image17.png"/><Relationship Id="rId2" Type="http://schemas.openxmlformats.org/officeDocument/2006/relationships/slide" Target="slide65.xml"/><Relationship Id="rId18" Type="http://schemas.openxmlformats.org/officeDocument/2006/relationships/slideLayout" Target="../slideLayouts/slideLayout1.xml"/><Relationship Id="rId17" Type="http://schemas.openxmlformats.org/officeDocument/2006/relationships/slide" Target="slide80.xml"/><Relationship Id="rId16" Type="http://schemas.openxmlformats.org/officeDocument/2006/relationships/slide" Target="slide78.xml"/><Relationship Id="rId15" Type="http://schemas.openxmlformats.org/officeDocument/2006/relationships/slide" Target="slide76.xml"/><Relationship Id="rId14" Type="http://schemas.openxmlformats.org/officeDocument/2006/relationships/slide" Target="slide75.xml"/><Relationship Id="rId13" Type="http://schemas.openxmlformats.org/officeDocument/2006/relationships/slide" Target="slide73.xml"/><Relationship Id="rId12" Type="http://schemas.openxmlformats.org/officeDocument/2006/relationships/slide" Target="slide72.xml"/><Relationship Id="rId11" Type="http://schemas.openxmlformats.org/officeDocument/2006/relationships/slide" Target="slide70.xml"/><Relationship Id="rId10" Type="http://schemas.openxmlformats.org/officeDocument/2006/relationships/slide" Target="slide69.xml"/><Relationship Id="rId1" Type="http://schemas.openxmlformats.org/officeDocument/2006/relationships/image" Target="../media/image12.png"/></Relationships>
</file>

<file path=ppt/slides/_rels/slide65.xml.rels><?xml version="1.0" encoding="UTF-8" standalone="yes"?>
<Relationships xmlns="http://schemas.openxmlformats.org/package/2006/relationships"><Relationship Id="rId9" Type="http://schemas.openxmlformats.org/officeDocument/2006/relationships/slide" Target="slide72.xml"/><Relationship Id="rId8" Type="http://schemas.openxmlformats.org/officeDocument/2006/relationships/slide" Target="slide70.xml"/><Relationship Id="rId7" Type="http://schemas.openxmlformats.org/officeDocument/2006/relationships/slide" Target="slide69.xml"/><Relationship Id="rId6" Type="http://schemas.openxmlformats.org/officeDocument/2006/relationships/slide" Target="slide68.xml"/><Relationship Id="rId5" Type="http://schemas.openxmlformats.org/officeDocument/2006/relationships/slide" Target="slide67.xml"/><Relationship Id="rId4" Type="http://schemas.openxmlformats.org/officeDocument/2006/relationships/slide" Target="slide66.xml"/><Relationship Id="rId3" Type="http://schemas.openxmlformats.org/officeDocument/2006/relationships/slide" Target="slide64.xml"/><Relationship Id="rId2" Type="http://schemas.openxmlformats.org/officeDocument/2006/relationships/slide" Target="slide63.xml"/><Relationship Id="rId15" Type="http://schemas.openxmlformats.org/officeDocument/2006/relationships/slideLayout" Target="../slideLayouts/slideLayout1.xml"/><Relationship Id="rId14" Type="http://schemas.openxmlformats.org/officeDocument/2006/relationships/slide" Target="slide80.xml"/><Relationship Id="rId13" Type="http://schemas.openxmlformats.org/officeDocument/2006/relationships/slide" Target="slide78.xml"/><Relationship Id="rId12" Type="http://schemas.openxmlformats.org/officeDocument/2006/relationships/slide" Target="slide76.xml"/><Relationship Id="rId11" Type="http://schemas.openxmlformats.org/officeDocument/2006/relationships/slide" Target="slide75.xml"/><Relationship Id="rId10" Type="http://schemas.openxmlformats.org/officeDocument/2006/relationships/slide" Target="slide73.xml"/><Relationship Id="rId1" Type="http://schemas.openxmlformats.org/officeDocument/2006/relationships/slide" Target="slide61.xml"/></Relationships>
</file>

<file path=ppt/slides/_rels/slide66.xml.rels><?xml version="1.0" encoding="UTF-8" standalone="yes"?>
<Relationships xmlns="http://schemas.openxmlformats.org/package/2006/relationships"><Relationship Id="rId9" Type="http://schemas.openxmlformats.org/officeDocument/2006/relationships/slide" Target="slide69.xml"/><Relationship Id="rId8" Type="http://schemas.openxmlformats.org/officeDocument/2006/relationships/slide" Target="slide68.xml"/><Relationship Id="rId7" Type="http://schemas.openxmlformats.org/officeDocument/2006/relationships/slide" Target="slide67.xml"/><Relationship Id="rId6" Type="http://schemas.openxmlformats.org/officeDocument/2006/relationships/slide" Target="slide66.xml"/><Relationship Id="rId5" Type="http://schemas.openxmlformats.org/officeDocument/2006/relationships/slide" Target="slide64.xml"/><Relationship Id="rId4" Type="http://schemas.openxmlformats.org/officeDocument/2006/relationships/slide" Target="slide63.xml"/><Relationship Id="rId3" Type="http://schemas.openxmlformats.org/officeDocument/2006/relationships/slide" Target="slide61.xml"/><Relationship Id="rId2" Type="http://schemas.openxmlformats.org/officeDocument/2006/relationships/image" Target="../media/image17.png"/><Relationship Id="rId17" Type="http://schemas.openxmlformats.org/officeDocument/2006/relationships/slideLayout" Target="../slideLayouts/slideLayout1.xml"/><Relationship Id="rId16" Type="http://schemas.openxmlformats.org/officeDocument/2006/relationships/slide" Target="slide80.xml"/><Relationship Id="rId15" Type="http://schemas.openxmlformats.org/officeDocument/2006/relationships/slide" Target="slide78.xml"/><Relationship Id="rId14" Type="http://schemas.openxmlformats.org/officeDocument/2006/relationships/slide" Target="slide76.xml"/><Relationship Id="rId13" Type="http://schemas.openxmlformats.org/officeDocument/2006/relationships/slide" Target="slide75.xml"/><Relationship Id="rId12" Type="http://schemas.openxmlformats.org/officeDocument/2006/relationships/slide" Target="slide73.xml"/><Relationship Id="rId11" Type="http://schemas.openxmlformats.org/officeDocument/2006/relationships/slide" Target="slide72.xml"/><Relationship Id="rId10" Type="http://schemas.openxmlformats.org/officeDocument/2006/relationships/slide" Target="slide70.xml"/><Relationship Id="rId1" Type="http://schemas.openxmlformats.org/officeDocument/2006/relationships/image" Target="../media/image12.png"/></Relationships>
</file>

<file path=ppt/slides/_rels/slide67.xml.rels><?xml version="1.0" encoding="UTF-8" standalone="yes"?>
<Relationships xmlns="http://schemas.openxmlformats.org/package/2006/relationships"><Relationship Id="rId9" Type="http://schemas.openxmlformats.org/officeDocument/2006/relationships/slide" Target="slide70.xml"/><Relationship Id="rId8" Type="http://schemas.openxmlformats.org/officeDocument/2006/relationships/slide" Target="slide69.xml"/><Relationship Id="rId7" Type="http://schemas.openxmlformats.org/officeDocument/2006/relationships/slide" Target="slide68.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 Id="rId3" Type="http://schemas.openxmlformats.org/officeDocument/2006/relationships/slide" Target="slide63.xml"/><Relationship Id="rId2" Type="http://schemas.openxmlformats.org/officeDocument/2006/relationships/slide" Target="slide61.xml"/><Relationship Id="rId16" Type="http://schemas.openxmlformats.org/officeDocument/2006/relationships/slideLayout" Target="../slideLayouts/slideLayout1.xml"/><Relationship Id="rId15" Type="http://schemas.openxmlformats.org/officeDocument/2006/relationships/slide" Target="slide80.xml"/><Relationship Id="rId14" Type="http://schemas.openxmlformats.org/officeDocument/2006/relationships/slide" Target="slide78.xml"/><Relationship Id="rId13" Type="http://schemas.openxmlformats.org/officeDocument/2006/relationships/slide" Target="slide76.xml"/><Relationship Id="rId12" Type="http://schemas.openxmlformats.org/officeDocument/2006/relationships/slide" Target="slide75.xml"/><Relationship Id="rId11" Type="http://schemas.openxmlformats.org/officeDocument/2006/relationships/slide" Target="slide73.xml"/><Relationship Id="rId10" Type="http://schemas.openxmlformats.org/officeDocument/2006/relationships/slide" Target="slide72.xml"/><Relationship Id="rId1" Type="http://schemas.openxmlformats.org/officeDocument/2006/relationships/image" Target="../media/image12.png"/></Relationships>
</file>

<file path=ppt/slides/_rels/slide68.xml.rels><?xml version="1.0" encoding="UTF-8" standalone="yes"?>
<Relationships xmlns="http://schemas.openxmlformats.org/package/2006/relationships"><Relationship Id="rId9" Type="http://schemas.openxmlformats.org/officeDocument/2006/relationships/slide" Target="slide69.xml"/><Relationship Id="rId8" Type="http://schemas.openxmlformats.org/officeDocument/2006/relationships/slide" Target="slide68.xml"/><Relationship Id="rId7" Type="http://schemas.openxmlformats.org/officeDocument/2006/relationships/slide" Target="slide67.xml"/><Relationship Id="rId6" Type="http://schemas.openxmlformats.org/officeDocument/2006/relationships/slide" Target="slide66.xml"/><Relationship Id="rId5" Type="http://schemas.openxmlformats.org/officeDocument/2006/relationships/slide" Target="slide64.xml"/><Relationship Id="rId4" Type="http://schemas.openxmlformats.org/officeDocument/2006/relationships/slide" Target="slide63.xml"/><Relationship Id="rId3" Type="http://schemas.openxmlformats.org/officeDocument/2006/relationships/slide" Target="slide61.xml"/><Relationship Id="rId2" Type="http://schemas.openxmlformats.org/officeDocument/2006/relationships/image" Target="../media/image17.png"/><Relationship Id="rId17" Type="http://schemas.openxmlformats.org/officeDocument/2006/relationships/slideLayout" Target="../slideLayouts/slideLayout1.xml"/><Relationship Id="rId16" Type="http://schemas.openxmlformats.org/officeDocument/2006/relationships/slide" Target="slide80.xml"/><Relationship Id="rId15" Type="http://schemas.openxmlformats.org/officeDocument/2006/relationships/slide" Target="slide78.xml"/><Relationship Id="rId14" Type="http://schemas.openxmlformats.org/officeDocument/2006/relationships/slide" Target="slide76.xml"/><Relationship Id="rId13" Type="http://schemas.openxmlformats.org/officeDocument/2006/relationships/slide" Target="slide75.xml"/><Relationship Id="rId12" Type="http://schemas.openxmlformats.org/officeDocument/2006/relationships/slide" Target="slide73.xml"/><Relationship Id="rId11" Type="http://schemas.openxmlformats.org/officeDocument/2006/relationships/slide" Target="slide72.xml"/><Relationship Id="rId10" Type="http://schemas.openxmlformats.org/officeDocument/2006/relationships/slide" Target="slide70.xml"/><Relationship Id="rId1" Type="http://schemas.openxmlformats.org/officeDocument/2006/relationships/image" Target="../media/image12.png"/></Relationships>
</file>

<file path=ppt/slides/_rels/slide69.xml.rels><?xml version="1.0" encoding="UTF-8" standalone="yes"?>
<Relationships xmlns="http://schemas.openxmlformats.org/package/2006/relationships"><Relationship Id="rId9" Type="http://schemas.openxmlformats.org/officeDocument/2006/relationships/slide" Target="slide69.xml"/><Relationship Id="rId8" Type="http://schemas.openxmlformats.org/officeDocument/2006/relationships/slide" Target="slide68.xml"/><Relationship Id="rId7" Type="http://schemas.openxmlformats.org/officeDocument/2006/relationships/slide" Target="slide67.xml"/><Relationship Id="rId6" Type="http://schemas.openxmlformats.org/officeDocument/2006/relationships/slide" Target="slide66.xml"/><Relationship Id="rId5" Type="http://schemas.openxmlformats.org/officeDocument/2006/relationships/slide" Target="slide64.xml"/><Relationship Id="rId4" Type="http://schemas.openxmlformats.org/officeDocument/2006/relationships/slide" Target="slide63.xml"/><Relationship Id="rId3" Type="http://schemas.openxmlformats.org/officeDocument/2006/relationships/slide" Target="slide61.xml"/><Relationship Id="rId2" Type="http://schemas.openxmlformats.org/officeDocument/2006/relationships/image" Target="../media/image17.png"/><Relationship Id="rId17" Type="http://schemas.openxmlformats.org/officeDocument/2006/relationships/slideLayout" Target="../slideLayouts/slideLayout1.xml"/><Relationship Id="rId16" Type="http://schemas.openxmlformats.org/officeDocument/2006/relationships/slide" Target="slide80.xml"/><Relationship Id="rId15" Type="http://schemas.openxmlformats.org/officeDocument/2006/relationships/slide" Target="slide78.xml"/><Relationship Id="rId14" Type="http://schemas.openxmlformats.org/officeDocument/2006/relationships/slide" Target="slide76.xml"/><Relationship Id="rId13" Type="http://schemas.openxmlformats.org/officeDocument/2006/relationships/slide" Target="slide75.xml"/><Relationship Id="rId12" Type="http://schemas.openxmlformats.org/officeDocument/2006/relationships/slide" Target="slide73.xml"/><Relationship Id="rId11" Type="http://schemas.openxmlformats.org/officeDocument/2006/relationships/slide" Target="slide72.xml"/><Relationship Id="rId10" Type="http://schemas.openxmlformats.org/officeDocument/2006/relationships/slide" Target="slide70.xml"/><Relationship Id="rId1" Type="http://schemas.openxmlformats.org/officeDocument/2006/relationships/image" Target="../media/image12.png"/></Relationships>
</file>

<file path=ppt/slides/_rels/slide70.xml.rels><?xml version="1.0" encoding="UTF-8" standalone="yes"?>
<Relationships xmlns="http://schemas.openxmlformats.org/package/2006/relationships"><Relationship Id="rId9" Type="http://schemas.openxmlformats.org/officeDocument/2006/relationships/slide" Target="slide68.xml"/><Relationship Id="rId8" Type="http://schemas.openxmlformats.org/officeDocument/2006/relationships/slide" Target="slide67.xml"/><Relationship Id="rId7" Type="http://schemas.openxmlformats.org/officeDocument/2006/relationships/slide" Target="slide66.xml"/><Relationship Id="rId6" Type="http://schemas.openxmlformats.org/officeDocument/2006/relationships/slide" Target="slide64.xml"/><Relationship Id="rId5" Type="http://schemas.openxmlformats.org/officeDocument/2006/relationships/slide" Target="slide63.xml"/><Relationship Id="rId4" Type="http://schemas.openxmlformats.org/officeDocument/2006/relationships/slide" Target="slide61.xml"/><Relationship Id="rId3" Type="http://schemas.openxmlformats.org/officeDocument/2006/relationships/image" Target="../media/image17.png"/><Relationship Id="rId2" Type="http://schemas.openxmlformats.org/officeDocument/2006/relationships/slide" Target="slide71.xml"/><Relationship Id="rId18" Type="http://schemas.openxmlformats.org/officeDocument/2006/relationships/slideLayout" Target="../slideLayouts/slideLayout1.xml"/><Relationship Id="rId17" Type="http://schemas.openxmlformats.org/officeDocument/2006/relationships/slide" Target="slide80.xml"/><Relationship Id="rId16" Type="http://schemas.openxmlformats.org/officeDocument/2006/relationships/slide" Target="slide78.xml"/><Relationship Id="rId15" Type="http://schemas.openxmlformats.org/officeDocument/2006/relationships/slide" Target="slide76.xml"/><Relationship Id="rId14" Type="http://schemas.openxmlformats.org/officeDocument/2006/relationships/slide" Target="slide75.xml"/><Relationship Id="rId13" Type="http://schemas.openxmlformats.org/officeDocument/2006/relationships/slide" Target="slide73.xml"/><Relationship Id="rId12" Type="http://schemas.openxmlformats.org/officeDocument/2006/relationships/slide" Target="slide72.xml"/><Relationship Id="rId11" Type="http://schemas.openxmlformats.org/officeDocument/2006/relationships/slide" Target="slide70.xml"/><Relationship Id="rId10" Type="http://schemas.openxmlformats.org/officeDocument/2006/relationships/slide" Target="slide69.xml"/><Relationship Id="rId1" Type="http://schemas.openxmlformats.org/officeDocument/2006/relationships/image" Target="../media/image12.png"/></Relationships>
</file>

<file path=ppt/slides/_rels/slide71.xml.rels><?xml version="1.0" encoding="UTF-8" standalone="yes"?>
<Relationships xmlns="http://schemas.openxmlformats.org/package/2006/relationships"><Relationship Id="rId9" Type="http://schemas.openxmlformats.org/officeDocument/2006/relationships/slide" Target="slide72.xml"/><Relationship Id="rId8" Type="http://schemas.openxmlformats.org/officeDocument/2006/relationships/slide" Target="slide70.xml"/><Relationship Id="rId7" Type="http://schemas.openxmlformats.org/officeDocument/2006/relationships/slide" Target="slide69.xml"/><Relationship Id="rId6" Type="http://schemas.openxmlformats.org/officeDocument/2006/relationships/slide" Target="slide68.xml"/><Relationship Id="rId5" Type="http://schemas.openxmlformats.org/officeDocument/2006/relationships/slide" Target="slide67.xml"/><Relationship Id="rId4" Type="http://schemas.openxmlformats.org/officeDocument/2006/relationships/slide" Target="slide66.xml"/><Relationship Id="rId3" Type="http://schemas.openxmlformats.org/officeDocument/2006/relationships/slide" Target="slide64.xml"/><Relationship Id="rId2" Type="http://schemas.openxmlformats.org/officeDocument/2006/relationships/slide" Target="slide63.xml"/><Relationship Id="rId15" Type="http://schemas.openxmlformats.org/officeDocument/2006/relationships/slideLayout" Target="../slideLayouts/slideLayout1.xml"/><Relationship Id="rId14" Type="http://schemas.openxmlformats.org/officeDocument/2006/relationships/slide" Target="slide80.xml"/><Relationship Id="rId13" Type="http://schemas.openxmlformats.org/officeDocument/2006/relationships/slide" Target="slide78.xml"/><Relationship Id="rId12" Type="http://schemas.openxmlformats.org/officeDocument/2006/relationships/slide" Target="slide76.xml"/><Relationship Id="rId11" Type="http://schemas.openxmlformats.org/officeDocument/2006/relationships/slide" Target="slide75.xml"/><Relationship Id="rId10" Type="http://schemas.openxmlformats.org/officeDocument/2006/relationships/slide" Target="slide73.xml"/><Relationship Id="rId1" Type="http://schemas.openxmlformats.org/officeDocument/2006/relationships/slide" Target="slide61.xml"/></Relationships>
</file>

<file path=ppt/slides/_rels/slide72.xml.rels><?xml version="1.0" encoding="UTF-8" standalone="yes"?>
<Relationships xmlns="http://schemas.openxmlformats.org/package/2006/relationships"><Relationship Id="rId9" Type="http://schemas.openxmlformats.org/officeDocument/2006/relationships/slide" Target="slide70.xml"/><Relationship Id="rId8" Type="http://schemas.openxmlformats.org/officeDocument/2006/relationships/slide" Target="slide69.xml"/><Relationship Id="rId7" Type="http://schemas.openxmlformats.org/officeDocument/2006/relationships/slide" Target="slide68.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 Id="rId3" Type="http://schemas.openxmlformats.org/officeDocument/2006/relationships/slide" Target="slide63.xml"/><Relationship Id="rId2" Type="http://schemas.openxmlformats.org/officeDocument/2006/relationships/slide" Target="slide61.xml"/><Relationship Id="rId17" Type="http://schemas.openxmlformats.org/officeDocument/2006/relationships/slideLayout" Target="../slideLayouts/slideLayout1.xml"/><Relationship Id="rId16" Type="http://schemas.openxmlformats.org/officeDocument/2006/relationships/image" Target="../media/image17.png"/><Relationship Id="rId15" Type="http://schemas.openxmlformats.org/officeDocument/2006/relationships/slide" Target="slide80.xml"/><Relationship Id="rId14" Type="http://schemas.openxmlformats.org/officeDocument/2006/relationships/slide" Target="slide78.xml"/><Relationship Id="rId13" Type="http://schemas.openxmlformats.org/officeDocument/2006/relationships/slide" Target="slide76.xml"/><Relationship Id="rId12" Type="http://schemas.openxmlformats.org/officeDocument/2006/relationships/slide" Target="slide75.xml"/><Relationship Id="rId11" Type="http://schemas.openxmlformats.org/officeDocument/2006/relationships/slide" Target="slide73.xml"/><Relationship Id="rId10" Type="http://schemas.openxmlformats.org/officeDocument/2006/relationships/slide" Target="slide72.xml"/><Relationship Id="rId1" Type="http://schemas.openxmlformats.org/officeDocument/2006/relationships/image" Target="../media/image12.png"/></Relationships>
</file>

<file path=ppt/slides/_rels/slide73.xml.rels><?xml version="1.0" encoding="UTF-8" standalone="yes"?>
<Relationships xmlns="http://schemas.openxmlformats.org/package/2006/relationships"><Relationship Id="rId9" Type="http://schemas.openxmlformats.org/officeDocument/2006/relationships/slide" Target="slide68.xml"/><Relationship Id="rId8" Type="http://schemas.openxmlformats.org/officeDocument/2006/relationships/slide" Target="slide67.xml"/><Relationship Id="rId7" Type="http://schemas.openxmlformats.org/officeDocument/2006/relationships/slide" Target="slide66.xml"/><Relationship Id="rId6" Type="http://schemas.openxmlformats.org/officeDocument/2006/relationships/slide" Target="slide64.xml"/><Relationship Id="rId5" Type="http://schemas.openxmlformats.org/officeDocument/2006/relationships/slide" Target="slide63.xml"/><Relationship Id="rId4" Type="http://schemas.openxmlformats.org/officeDocument/2006/relationships/slide" Target="slide61.xml"/><Relationship Id="rId3" Type="http://schemas.openxmlformats.org/officeDocument/2006/relationships/image" Target="../media/image17.png"/><Relationship Id="rId2" Type="http://schemas.openxmlformats.org/officeDocument/2006/relationships/slide" Target="slide74.xml"/><Relationship Id="rId18" Type="http://schemas.openxmlformats.org/officeDocument/2006/relationships/slideLayout" Target="../slideLayouts/slideLayout1.xml"/><Relationship Id="rId17" Type="http://schemas.openxmlformats.org/officeDocument/2006/relationships/slide" Target="slide80.xml"/><Relationship Id="rId16" Type="http://schemas.openxmlformats.org/officeDocument/2006/relationships/slide" Target="slide78.xml"/><Relationship Id="rId15" Type="http://schemas.openxmlformats.org/officeDocument/2006/relationships/slide" Target="slide76.xml"/><Relationship Id="rId14" Type="http://schemas.openxmlformats.org/officeDocument/2006/relationships/slide" Target="slide75.xml"/><Relationship Id="rId13" Type="http://schemas.openxmlformats.org/officeDocument/2006/relationships/slide" Target="slide73.xml"/><Relationship Id="rId12" Type="http://schemas.openxmlformats.org/officeDocument/2006/relationships/slide" Target="slide72.xml"/><Relationship Id="rId11" Type="http://schemas.openxmlformats.org/officeDocument/2006/relationships/slide" Target="slide70.xml"/><Relationship Id="rId10" Type="http://schemas.openxmlformats.org/officeDocument/2006/relationships/slide" Target="slide69.xml"/><Relationship Id="rId1" Type="http://schemas.openxmlformats.org/officeDocument/2006/relationships/image" Target="../media/image12.png"/></Relationships>
</file>

<file path=ppt/slides/_rels/slide74.xml.rels><?xml version="1.0" encoding="UTF-8" standalone="yes"?>
<Relationships xmlns="http://schemas.openxmlformats.org/package/2006/relationships"><Relationship Id="rId9" Type="http://schemas.openxmlformats.org/officeDocument/2006/relationships/slide" Target="slide72.xml"/><Relationship Id="rId8" Type="http://schemas.openxmlformats.org/officeDocument/2006/relationships/slide" Target="slide70.xml"/><Relationship Id="rId7" Type="http://schemas.openxmlformats.org/officeDocument/2006/relationships/slide" Target="slide69.xml"/><Relationship Id="rId6" Type="http://schemas.openxmlformats.org/officeDocument/2006/relationships/slide" Target="slide68.xml"/><Relationship Id="rId5" Type="http://schemas.openxmlformats.org/officeDocument/2006/relationships/slide" Target="slide67.xml"/><Relationship Id="rId4" Type="http://schemas.openxmlformats.org/officeDocument/2006/relationships/slide" Target="slide66.xml"/><Relationship Id="rId3" Type="http://schemas.openxmlformats.org/officeDocument/2006/relationships/slide" Target="slide64.xml"/><Relationship Id="rId2" Type="http://schemas.openxmlformats.org/officeDocument/2006/relationships/slide" Target="slide63.xml"/><Relationship Id="rId15" Type="http://schemas.openxmlformats.org/officeDocument/2006/relationships/slideLayout" Target="../slideLayouts/slideLayout1.xml"/><Relationship Id="rId14" Type="http://schemas.openxmlformats.org/officeDocument/2006/relationships/slide" Target="slide80.xml"/><Relationship Id="rId13" Type="http://schemas.openxmlformats.org/officeDocument/2006/relationships/slide" Target="slide78.xml"/><Relationship Id="rId12" Type="http://schemas.openxmlformats.org/officeDocument/2006/relationships/slide" Target="slide76.xml"/><Relationship Id="rId11" Type="http://schemas.openxmlformats.org/officeDocument/2006/relationships/slide" Target="slide75.xml"/><Relationship Id="rId10" Type="http://schemas.openxmlformats.org/officeDocument/2006/relationships/slide" Target="slide73.xml"/><Relationship Id="rId1" Type="http://schemas.openxmlformats.org/officeDocument/2006/relationships/slide" Target="slide61.xml"/></Relationships>
</file>

<file path=ppt/slides/_rels/slide75.xml.rels><?xml version="1.0" encoding="UTF-8" standalone="yes"?>
<Relationships xmlns="http://schemas.openxmlformats.org/package/2006/relationships"><Relationship Id="rId9" Type="http://schemas.openxmlformats.org/officeDocument/2006/relationships/slide" Target="slide70.xml"/><Relationship Id="rId8" Type="http://schemas.openxmlformats.org/officeDocument/2006/relationships/slide" Target="slide69.xml"/><Relationship Id="rId7" Type="http://schemas.openxmlformats.org/officeDocument/2006/relationships/slide" Target="slide68.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 Id="rId3" Type="http://schemas.openxmlformats.org/officeDocument/2006/relationships/slide" Target="slide63.xml"/><Relationship Id="rId2" Type="http://schemas.openxmlformats.org/officeDocument/2006/relationships/slide" Target="slide61.xml"/><Relationship Id="rId16" Type="http://schemas.openxmlformats.org/officeDocument/2006/relationships/slideLayout" Target="../slideLayouts/slideLayout1.xml"/><Relationship Id="rId15" Type="http://schemas.openxmlformats.org/officeDocument/2006/relationships/slide" Target="slide80.xml"/><Relationship Id="rId14" Type="http://schemas.openxmlformats.org/officeDocument/2006/relationships/slide" Target="slide78.xml"/><Relationship Id="rId13" Type="http://schemas.openxmlformats.org/officeDocument/2006/relationships/slide" Target="slide76.xml"/><Relationship Id="rId12" Type="http://schemas.openxmlformats.org/officeDocument/2006/relationships/slide" Target="slide75.xml"/><Relationship Id="rId11" Type="http://schemas.openxmlformats.org/officeDocument/2006/relationships/slide" Target="slide73.xml"/><Relationship Id="rId10" Type="http://schemas.openxmlformats.org/officeDocument/2006/relationships/slide" Target="slide72.xml"/><Relationship Id="rId1" Type="http://schemas.openxmlformats.org/officeDocument/2006/relationships/image" Target="../media/image12.png"/></Relationships>
</file>

<file path=ppt/slides/_rels/slide76.xml.rels><?xml version="1.0" encoding="UTF-8" standalone="yes"?>
<Relationships xmlns="http://schemas.openxmlformats.org/package/2006/relationships"><Relationship Id="rId9" Type="http://schemas.openxmlformats.org/officeDocument/2006/relationships/slide" Target="slide68.xml"/><Relationship Id="rId8" Type="http://schemas.openxmlformats.org/officeDocument/2006/relationships/slide" Target="slide67.xml"/><Relationship Id="rId7" Type="http://schemas.openxmlformats.org/officeDocument/2006/relationships/slide" Target="slide66.xml"/><Relationship Id="rId6" Type="http://schemas.openxmlformats.org/officeDocument/2006/relationships/slide" Target="slide64.xml"/><Relationship Id="rId5" Type="http://schemas.openxmlformats.org/officeDocument/2006/relationships/slide" Target="slide63.xml"/><Relationship Id="rId4" Type="http://schemas.openxmlformats.org/officeDocument/2006/relationships/slide" Target="slide61.xml"/><Relationship Id="rId3" Type="http://schemas.openxmlformats.org/officeDocument/2006/relationships/image" Target="../media/image17.png"/><Relationship Id="rId2" Type="http://schemas.openxmlformats.org/officeDocument/2006/relationships/slide" Target="slide77.xml"/><Relationship Id="rId18" Type="http://schemas.openxmlformats.org/officeDocument/2006/relationships/slideLayout" Target="../slideLayouts/slideLayout1.xml"/><Relationship Id="rId17" Type="http://schemas.openxmlformats.org/officeDocument/2006/relationships/slide" Target="slide80.xml"/><Relationship Id="rId16" Type="http://schemas.openxmlformats.org/officeDocument/2006/relationships/slide" Target="slide78.xml"/><Relationship Id="rId15" Type="http://schemas.openxmlformats.org/officeDocument/2006/relationships/slide" Target="slide76.xml"/><Relationship Id="rId14" Type="http://schemas.openxmlformats.org/officeDocument/2006/relationships/slide" Target="slide75.xml"/><Relationship Id="rId13" Type="http://schemas.openxmlformats.org/officeDocument/2006/relationships/slide" Target="slide73.xml"/><Relationship Id="rId12" Type="http://schemas.openxmlformats.org/officeDocument/2006/relationships/slide" Target="slide72.xml"/><Relationship Id="rId11" Type="http://schemas.openxmlformats.org/officeDocument/2006/relationships/slide" Target="slide70.xml"/><Relationship Id="rId10" Type="http://schemas.openxmlformats.org/officeDocument/2006/relationships/slide" Target="slide69.xml"/><Relationship Id="rId1" Type="http://schemas.openxmlformats.org/officeDocument/2006/relationships/image" Target="../media/image12.png"/></Relationships>
</file>

<file path=ppt/slides/_rels/slide77.xml.rels><?xml version="1.0" encoding="UTF-8" standalone="yes"?>
<Relationships xmlns="http://schemas.openxmlformats.org/package/2006/relationships"><Relationship Id="rId9" Type="http://schemas.openxmlformats.org/officeDocument/2006/relationships/slide" Target="slide72.xml"/><Relationship Id="rId8" Type="http://schemas.openxmlformats.org/officeDocument/2006/relationships/slide" Target="slide70.xml"/><Relationship Id="rId7" Type="http://schemas.openxmlformats.org/officeDocument/2006/relationships/slide" Target="slide69.xml"/><Relationship Id="rId6" Type="http://schemas.openxmlformats.org/officeDocument/2006/relationships/slide" Target="slide68.xml"/><Relationship Id="rId5" Type="http://schemas.openxmlformats.org/officeDocument/2006/relationships/slide" Target="slide67.xml"/><Relationship Id="rId4" Type="http://schemas.openxmlformats.org/officeDocument/2006/relationships/slide" Target="slide66.xml"/><Relationship Id="rId3" Type="http://schemas.openxmlformats.org/officeDocument/2006/relationships/slide" Target="slide64.xml"/><Relationship Id="rId2" Type="http://schemas.openxmlformats.org/officeDocument/2006/relationships/slide" Target="slide63.xml"/><Relationship Id="rId15" Type="http://schemas.openxmlformats.org/officeDocument/2006/relationships/slideLayout" Target="../slideLayouts/slideLayout1.xml"/><Relationship Id="rId14" Type="http://schemas.openxmlformats.org/officeDocument/2006/relationships/slide" Target="slide80.xml"/><Relationship Id="rId13" Type="http://schemas.openxmlformats.org/officeDocument/2006/relationships/slide" Target="slide78.xml"/><Relationship Id="rId12" Type="http://schemas.openxmlformats.org/officeDocument/2006/relationships/slide" Target="slide76.xml"/><Relationship Id="rId11" Type="http://schemas.openxmlformats.org/officeDocument/2006/relationships/slide" Target="slide75.xml"/><Relationship Id="rId10" Type="http://schemas.openxmlformats.org/officeDocument/2006/relationships/slide" Target="slide73.xml"/><Relationship Id="rId1" Type="http://schemas.openxmlformats.org/officeDocument/2006/relationships/slide" Target="slide61.xml"/></Relationships>
</file>

<file path=ppt/slides/_rels/slide78.xml.rels><?xml version="1.0" encoding="UTF-8" standalone="yes"?>
<Relationships xmlns="http://schemas.openxmlformats.org/package/2006/relationships"><Relationship Id="rId9" Type="http://schemas.openxmlformats.org/officeDocument/2006/relationships/slide" Target="slide69.xml"/><Relationship Id="rId8" Type="http://schemas.openxmlformats.org/officeDocument/2006/relationships/slide" Target="slide68.xml"/><Relationship Id="rId7" Type="http://schemas.openxmlformats.org/officeDocument/2006/relationships/slide" Target="slide67.xml"/><Relationship Id="rId6" Type="http://schemas.openxmlformats.org/officeDocument/2006/relationships/slide" Target="slide66.xml"/><Relationship Id="rId5" Type="http://schemas.openxmlformats.org/officeDocument/2006/relationships/slide" Target="slide64.xml"/><Relationship Id="rId4" Type="http://schemas.openxmlformats.org/officeDocument/2006/relationships/slide" Target="slide63.xml"/><Relationship Id="rId3" Type="http://schemas.openxmlformats.org/officeDocument/2006/relationships/slide" Target="slide61.xml"/><Relationship Id="rId2" Type="http://schemas.openxmlformats.org/officeDocument/2006/relationships/image" Target="../media/image12.png"/><Relationship Id="rId17" Type="http://schemas.openxmlformats.org/officeDocument/2006/relationships/slideLayout" Target="../slideLayouts/slideLayout1.xml"/><Relationship Id="rId16" Type="http://schemas.openxmlformats.org/officeDocument/2006/relationships/slide" Target="slide80.xml"/><Relationship Id="rId15" Type="http://schemas.openxmlformats.org/officeDocument/2006/relationships/slide" Target="slide78.xml"/><Relationship Id="rId14" Type="http://schemas.openxmlformats.org/officeDocument/2006/relationships/slide" Target="slide76.xml"/><Relationship Id="rId13" Type="http://schemas.openxmlformats.org/officeDocument/2006/relationships/slide" Target="slide75.xml"/><Relationship Id="rId12" Type="http://schemas.openxmlformats.org/officeDocument/2006/relationships/slide" Target="slide73.xml"/><Relationship Id="rId11" Type="http://schemas.openxmlformats.org/officeDocument/2006/relationships/slide" Target="slide72.xml"/><Relationship Id="rId10" Type="http://schemas.openxmlformats.org/officeDocument/2006/relationships/slide" Target="slide70.xml"/><Relationship Id="rId1" Type="http://schemas.openxmlformats.org/officeDocument/2006/relationships/slide" Target="slide79.xml"/></Relationships>
</file>

<file path=ppt/slides/_rels/slide79.xml.rels><?xml version="1.0" encoding="UTF-8" standalone="yes"?>
<Relationships xmlns="http://schemas.openxmlformats.org/package/2006/relationships"><Relationship Id="rId9" Type="http://schemas.openxmlformats.org/officeDocument/2006/relationships/slide" Target="slide72.xml"/><Relationship Id="rId8" Type="http://schemas.openxmlformats.org/officeDocument/2006/relationships/slide" Target="slide70.xml"/><Relationship Id="rId7" Type="http://schemas.openxmlformats.org/officeDocument/2006/relationships/slide" Target="slide69.xml"/><Relationship Id="rId6" Type="http://schemas.openxmlformats.org/officeDocument/2006/relationships/slide" Target="slide68.xml"/><Relationship Id="rId5" Type="http://schemas.openxmlformats.org/officeDocument/2006/relationships/slide" Target="slide67.xml"/><Relationship Id="rId4" Type="http://schemas.openxmlformats.org/officeDocument/2006/relationships/slide" Target="slide66.xml"/><Relationship Id="rId3" Type="http://schemas.openxmlformats.org/officeDocument/2006/relationships/slide" Target="slide64.xml"/><Relationship Id="rId2" Type="http://schemas.openxmlformats.org/officeDocument/2006/relationships/slide" Target="slide63.xml"/><Relationship Id="rId15" Type="http://schemas.openxmlformats.org/officeDocument/2006/relationships/slideLayout" Target="../slideLayouts/slideLayout1.xml"/><Relationship Id="rId14" Type="http://schemas.openxmlformats.org/officeDocument/2006/relationships/slide" Target="slide80.xml"/><Relationship Id="rId13" Type="http://schemas.openxmlformats.org/officeDocument/2006/relationships/slide" Target="slide78.xml"/><Relationship Id="rId12" Type="http://schemas.openxmlformats.org/officeDocument/2006/relationships/slide" Target="slide76.xml"/><Relationship Id="rId11" Type="http://schemas.openxmlformats.org/officeDocument/2006/relationships/slide" Target="slide75.xml"/><Relationship Id="rId10" Type="http://schemas.openxmlformats.org/officeDocument/2006/relationships/slide" Target="slide73.xml"/><Relationship Id="rId1" Type="http://schemas.openxmlformats.org/officeDocument/2006/relationships/slide" Target="slide61.xml"/></Relationships>
</file>

<file path=ppt/slides/_rels/slide80.xml.rels><?xml version="1.0" encoding="UTF-8" standalone="yes"?>
<Relationships xmlns="http://schemas.openxmlformats.org/package/2006/relationships"><Relationship Id="rId9" Type="http://schemas.openxmlformats.org/officeDocument/2006/relationships/slide" Target="slide72.xml"/><Relationship Id="rId8" Type="http://schemas.openxmlformats.org/officeDocument/2006/relationships/slide" Target="slide70.xml"/><Relationship Id="rId7" Type="http://schemas.openxmlformats.org/officeDocument/2006/relationships/slide" Target="slide69.xml"/><Relationship Id="rId6" Type="http://schemas.openxmlformats.org/officeDocument/2006/relationships/slide" Target="slide68.xml"/><Relationship Id="rId5" Type="http://schemas.openxmlformats.org/officeDocument/2006/relationships/slide" Target="slide67.xml"/><Relationship Id="rId4" Type="http://schemas.openxmlformats.org/officeDocument/2006/relationships/slide" Target="slide66.xml"/><Relationship Id="rId3" Type="http://schemas.openxmlformats.org/officeDocument/2006/relationships/slide" Target="slide64.xml"/><Relationship Id="rId2" Type="http://schemas.openxmlformats.org/officeDocument/2006/relationships/slide" Target="slide63.xml"/><Relationship Id="rId15" Type="http://schemas.openxmlformats.org/officeDocument/2006/relationships/slideLayout" Target="../slideLayouts/slideLayout1.xml"/><Relationship Id="rId14" Type="http://schemas.openxmlformats.org/officeDocument/2006/relationships/slide" Target="slide80.xml"/><Relationship Id="rId13" Type="http://schemas.openxmlformats.org/officeDocument/2006/relationships/slide" Target="slide78.xml"/><Relationship Id="rId12" Type="http://schemas.openxmlformats.org/officeDocument/2006/relationships/slide" Target="slide76.xml"/><Relationship Id="rId11" Type="http://schemas.openxmlformats.org/officeDocument/2006/relationships/slide" Target="slide75.xml"/><Relationship Id="rId10" Type="http://schemas.openxmlformats.org/officeDocument/2006/relationships/slide" Target="slide73.xml"/><Relationship Id="rId1" Type="http://schemas.openxmlformats.org/officeDocument/2006/relationships/slide" Target="slide61.xml"/></Relationships>
</file>

<file path=ppt/slides/_rels/slide81.xml.rels><?xml version="1.0" encoding="UTF-8" standalone="yes"?>
<Relationships xmlns="http://schemas.openxmlformats.org/package/2006/relationships"><Relationship Id="rId9" Type="http://schemas.openxmlformats.org/officeDocument/2006/relationships/slide" Target="slide72.xml"/><Relationship Id="rId8" Type="http://schemas.openxmlformats.org/officeDocument/2006/relationships/slide" Target="slide70.xml"/><Relationship Id="rId7" Type="http://schemas.openxmlformats.org/officeDocument/2006/relationships/slide" Target="slide69.xml"/><Relationship Id="rId6" Type="http://schemas.openxmlformats.org/officeDocument/2006/relationships/slide" Target="slide68.xml"/><Relationship Id="rId5" Type="http://schemas.openxmlformats.org/officeDocument/2006/relationships/slide" Target="slide67.xml"/><Relationship Id="rId4" Type="http://schemas.openxmlformats.org/officeDocument/2006/relationships/slide" Target="slide66.xml"/><Relationship Id="rId3" Type="http://schemas.openxmlformats.org/officeDocument/2006/relationships/slide" Target="slide64.xml"/><Relationship Id="rId2" Type="http://schemas.openxmlformats.org/officeDocument/2006/relationships/slide" Target="slide63.xml"/><Relationship Id="rId19" Type="http://schemas.openxmlformats.org/officeDocument/2006/relationships/slideLayout" Target="../slideLayouts/slideLayout1.xml"/><Relationship Id="rId18" Type="http://schemas.openxmlformats.org/officeDocument/2006/relationships/image" Target="../media/image14.png"/><Relationship Id="rId17" Type="http://schemas.openxmlformats.org/officeDocument/2006/relationships/slide" Target="slide3.xml"/><Relationship Id="rId16" Type="http://schemas.openxmlformats.org/officeDocument/2006/relationships/image" Target="../media/image12.png"/><Relationship Id="rId15" Type="http://schemas.openxmlformats.org/officeDocument/2006/relationships/slide" Target="slide82.xml"/><Relationship Id="rId14" Type="http://schemas.openxmlformats.org/officeDocument/2006/relationships/slide" Target="slide80.xml"/><Relationship Id="rId13" Type="http://schemas.openxmlformats.org/officeDocument/2006/relationships/slide" Target="slide78.xml"/><Relationship Id="rId12" Type="http://schemas.openxmlformats.org/officeDocument/2006/relationships/slide" Target="slide76.xml"/><Relationship Id="rId11" Type="http://schemas.openxmlformats.org/officeDocument/2006/relationships/slide" Target="slide75.xml"/><Relationship Id="rId10" Type="http://schemas.openxmlformats.org/officeDocument/2006/relationships/slide" Target="slide73.xml"/><Relationship Id="rId1" Type="http://schemas.openxmlformats.org/officeDocument/2006/relationships/slide" Target="slide61.xml"/></Relationships>
</file>

<file path=ppt/slides/_rels/slide82.xml.rels><?xml version="1.0" encoding="UTF-8" standalone="yes"?>
<Relationships xmlns="http://schemas.openxmlformats.org/package/2006/relationships"><Relationship Id="rId9" Type="http://schemas.openxmlformats.org/officeDocument/2006/relationships/slide" Target="slide72.xml"/><Relationship Id="rId8" Type="http://schemas.openxmlformats.org/officeDocument/2006/relationships/slide" Target="slide70.xml"/><Relationship Id="rId7" Type="http://schemas.openxmlformats.org/officeDocument/2006/relationships/slide" Target="slide69.xml"/><Relationship Id="rId6" Type="http://schemas.openxmlformats.org/officeDocument/2006/relationships/slide" Target="slide68.xml"/><Relationship Id="rId5" Type="http://schemas.openxmlformats.org/officeDocument/2006/relationships/slide" Target="slide67.xml"/><Relationship Id="rId4" Type="http://schemas.openxmlformats.org/officeDocument/2006/relationships/slide" Target="slide66.xml"/><Relationship Id="rId3" Type="http://schemas.openxmlformats.org/officeDocument/2006/relationships/slide" Target="slide64.xml"/><Relationship Id="rId2" Type="http://schemas.openxmlformats.org/officeDocument/2006/relationships/slide" Target="slide63.xml"/><Relationship Id="rId17" Type="http://schemas.openxmlformats.org/officeDocument/2006/relationships/slideLayout" Target="../slideLayouts/slideLayout1.xml"/><Relationship Id="rId16" Type="http://schemas.openxmlformats.org/officeDocument/2006/relationships/image" Target="../media/image14.png"/><Relationship Id="rId15" Type="http://schemas.openxmlformats.org/officeDocument/2006/relationships/slide" Target="slide3.xml"/><Relationship Id="rId14" Type="http://schemas.openxmlformats.org/officeDocument/2006/relationships/slide" Target="slide80.xml"/><Relationship Id="rId13" Type="http://schemas.openxmlformats.org/officeDocument/2006/relationships/slide" Target="slide78.xml"/><Relationship Id="rId12" Type="http://schemas.openxmlformats.org/officeDocument/2006/relationships/slide" Target="slide76.xml"/><Relationship Id="rId11" Type="http://schemas.openxmlformats.org/officeDocument/2006/relationships/slide" Target="slide75.xml"/><Relationship Id="rId10" Type="http://schemas.openxmlformats.org/officeDocument/2006/relationships/slide" Target="slide73.xml"/><Relationship Id="rId1" Type="http://schemas.openxmlformats.org/officeDocument/2006/relationships/slide" Target="slide61.xml"/></Relationships>
</file>

<file path=ppt/slides/_rels/slide83.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18.emf"/><Relationship Id="rId7" Type="http://schemas.openxmlformats.org/officeDocument/2006/relationships/image" Target="../media/image5.png"/><Relationship Id="rId6" Type="http://schemas.openxmlformats.org/officeDocument/2006/relationships/tags" Target="../tags/tag19.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18.xml"/><Relationship Id="rId2" Type="http://schemas.openxmlformats.org/officeDocument/2006/relationships/image" Target="../media/image2.png"/><Relationship Id="rId1" Type="http://schemas.openxmlformats.org/officeDocument/2006/relationships/tags" Target="../tags/tag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2" name="组合 1"/>
          <p:cNvGrpSpPr/>
          <p:nvPr/>
        </p:nvGrpSpPr>
        <p:grpSpPr>
          <a:xfrm>
            <a:off x="3144401" y="725182"/>
            <a:ext cx="5767779" cy="504056"/>
            <a:chOff x="3205361" y="2621292"/>
            <a:chExt cx="5767779" cy="504056"/>
          </a:xfrm>
        </p:grpSpPr>
        <p:sp>
          <p:nvSpPr>
            <p:cNvPr id="32" name="副标题 3"/>
            <p:cNvSpPr txBox="1"/>
            <p:nvPr/>
          </p:nvSpPr>
          <p:spPr>
            <a:xfrm>
              <a:off x="4176597" y="2621292"/>
              <a:ext cx="4796543" cy="504056"/>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zh-CN" sz="2000" dirty="0" smtClean="0">
                  <a:latin typeface="+mj-ea"/>
                  <a:ea typeface="+mj-ea"/>
                </a:rPr>
                <a:t>第</a:t>
              </a:r>
              <a:r>
                <a:rPr lang="zh-CN" altLang="en-US" sz="2000" dirty="0" smtClean="0">
                  <a:latin typeface="+mj-ea"/>
                  <a:ea typeface="+mj-ea"/>
                </a:rPr>
                <a:t>十二</a:t>
              </a:r>
              <a:r>
                <a:rPr lang="zh-CN" altLang="zh-CN" sz="2000" dirty="0" smtClean="0">
                  <a:latin typeface="+mj-ea"/>
                  <a:ea typeface="+mj-ea"/>
                </a:rPr>
                <a:t>单元</a:t>
              </a:r>
              <a:r>
                <a:rPr lang="zh-CN" altLang="zh-CN" sz="2000" dirty="0">
                  <a:latin typeface="+mj-ea"/>
                  <a:ea typeface="+mj-ea"/>
                </a:rPr>
                <a:t>　</a:t>
              </a:r>
              <a:r>
                <a:rPr lang="zh-CN" altLang="en-US" sz="2000" dirty="0" smtClean="0">
                  <a:latin typeface="+mj-ea"/>
                  <a:ea typeface="+mj-ea"/>
                </a:rPr>
                <a:t>发展中国特色社会主义文化</a:t>
              </a:r>
              <a:endParaRPr lang="zh-CN" altLang="en-US" sz="2000" dirty="0">
                <a:latin typeface="+mj-ea"/>
                <a:ea typeface="+mj-ea"/>
              </a:endParaRPr>
            </a:p>
          </p:txBody>
        </p:sp>
        <p:sp>
          <p:nvSpPr>
            <p:cNvPr id="33" name="副标题 3"/>
            <p:cNvSpPr txBox="1"/>
            <p:nvPr/>
          </p:nvSpPr>
          <p:spPr>
            <a:xfrm>
              <a:off x="3205361" y="2621292"/>
              <a:ext cx="971236"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smtClean="0">
                  <a:latin typeface="Times New Roman" panose="02020603050405020304" pitchFamily="18" charset="0"/>
                  <a:ea typeface="Times New Roman" panose="02020603050405020304" pitchFamily="18" charset="0"/>
                  <a:cs typeface="Times New Roman" panose="02020603050405020304" pitchFamily="18" charset="0"/>
                </a:rPr>
                <a:t>3</a:t>
              </a:r>
              <a:endParaRPr lang="zh-CN" altLang="en-US" sz="2000" dirty="0">
                <a:latin typeface="+mj-ea"/>
                <a:ea typeface="+mj-ea"/>
              </a:endParaRPr>
            </a:p>
          </p:txBody>
        </p:sp>
        <p:sp>
          <p:nvSpPr>
            <p:cNvPr id="34" name="矩形 33"/>
            <p:cNvSpPr/>
            <p:nvPr/>
          </p:nvSpPr>
          <p:spPr>
            <a:xfrm flipH="1">
              <a:off x="4070146"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21" name="标题 2"/>
          <p:cNvSpPr txBox="1"/>
          <p:nvPr/>
        </p:nvSpPr>
        <p:spPr>
          <a:xfrm>
            <a:off x="1993838" y="2205364"/>
            <a:ext cx="8201467"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lgn="just">
              <a:lnSpc>
                <a:spcPct val="130000"/>
              </a:lnSpc>
              <a:tabLst>
                <a:tab pos="2250440" algn="l"/>
              </a:tabLst>
            </a:pPr>
            <a:r>
              <a:rPr lang="zh-CN" altLang="zh-CN" sz="4400" b="1" kern="100" dirty="0">
                <a:latin typeface="Times New Roman" panose="02020603050405020304"/>
                <a:ea typeface="微软雅黑" panose="020B0503020204020204" pitchFamily="34" charset="-122"/>
                <a:cs typeface="Times New Roman" panose="02020603050405020304"/>
              </a:rPr>
              <a:t>第</a:t>
            </a:r>
            <a:r>
              <a:rPr lang="en-US" altLang="zh-CN" sz="4400" b="1" kern="100" dirty="0">
                <a:latin typeface="+mj-ea"/>
                <a:cs typeface="Times New Roman" panose="02020603050405020304"/>
              </a:rPr>
              <a:t>29</a:t>
            </a:r>
            <a:r>
              <a:rPr lang="zh-CN" altLang="zh-CN" sz="4400" b="1" kern="100" dirty="0">
                <a:latin typeface="Times New Roman" panose="02020603050405020304"/>
                <a:ea typeface="微软雅黑" panose="020B0503020204020204" pitchFamily="34" charset="-122"/>
                <a:cs typeface="Times New Roman" panose="02020603050405020304"/>
              </a:rPr>
              <a:t>课　</a:t>
            </a:r>
            <a:r>
              <a:rPr lang="zh-CN" altLang="en-US" sz="4400" b="1" kern="100" dirty="0">
                <a:latin typeface="Times New Roman" panose="02020603050405020304"/>
                <a:ea typeface="微软雅黑" panose="020B0503020204020204" pitchFamily="34" charset="-122"/>
                <a:cs typeface="Times New Roman" panose="02020603050405020304"/>
              </a:rPr>
              <a:t>坚持中国特色社会主义</a:t>
            </a:r>
            <a:endParaRPr lang="en-US" altLang="zh-CN" sz="4400" b="1" kern="100" dirty="0">
              <a:latin typeface="Times New Roman" panose="02020603050405020304"/>
              <a:ea typeface="微软雅黑" panose="020B0503020204020204" pitchFamily="34" charset="-122"/>
              <a:cs typeface="Times New Roman" panose="02020603050405020304"/>
            </a:endParaRPr>
          </a:p>
          <a:p>
            <a:pPr algn="just">
              <a:lnSpc>
                <a:spcPct val="130000"/>
              </a:lnSpc>
              <a:tabLst>
                <a:tab pos="2250440" algn="l"/>
              </a:tabLst>
            </a:pPr>
            <a:r>
              <a:rPr lang="en-US" altLang="zh-CN" sz="4400" b="1" kern="100" dirty="0">
                <a:latin typeface="Times New Roman" panose="02020603050405020304"/>
                <a:ea typeface="微软雅黑" panose="020B0503020204020204" pitchFamily="34" charset="-122"/>
                <a:cs typeface="Times New Roman" panose="02020603050405020304"/>
              </a:rPr>
              <a:t> </a:t>
            </a:r>
            <a:r>
              <a:rPr lang="en-US" altLang="zh-CN" sz="4400" b="1" kern="100" dirty="0" smtClean="0">
                <a:latin typeface="Times New Roman" panose="02020603050405020304"/>
                <a:ea typeface="微软雅黑" panose="020B0503020204020204" pitchFamily="34" charset="-122"/>
                <a:cs typeface="Times New Roman" panose="02020603050405020304"/>
              </a:rPr>
              <a:t>                </a:t>
            </a:r>
            <a:r>
              <a:rPr lang="zh-CN" altLang="en-US" sz="4400" b="1" kern="100" dirty="0" smtClean="0">
                <a:latin typeface="Times New Roman" panose="02020603050405020304"/>
                <a:ea typeface="微软雅黑" panose="020B0503020204020204" pitchFamily="34" charset="-122"/>
                <a:cs typeface="Times New Roman" panose="02020603050405020304"/>
              </a:rPr>
              <a:t>文化</a:t>
            </a:r>
            <a:r>
              <a:rPr lang="zh-CN" altLang="en-US" sz="4400" b="1" kern="100" dirty="0">
                <a:latin typeface="Times New Roman" panose="02020603050405020304"/>
                <a:ea typeface="微软雅黑" panose="020B0503020204020204" pitchFamily="34" charset="-122"/>
                <a:cs typeface="Times New Roman" panose="02020603050405020304"/>
              </a:rPr>
              <a:t>发展道路</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712024" y="1673279"/>
            <a:ext cx="10514394"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中国先进文化的前进方向。</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走中国特色社会主义文化发展道路。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社会主义精神文明建设的根本任务和主要内容。</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文化自觉和文化自信。</a:t>
            </a:r>
            <a:endParaRPr lang="zh-CN" altLang="zh-CN" sz="2600" kern="100" dirty="0">
              <a:effectLst/>
              <a:latin typeface="宋体" panose="02010600030101010101" pitchFamily="2" charset="-122"/>
              <a:cs typeface="Courier New" panose="02070309020205020404"/>
            </a:endParaRPr>
          </a:p>
        </p:txBody>
      </p:sp>
      <p:sp>
        <p:nvSpPr>
          <p:cNvPr id="19" name="矩形 18"/>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smtClean="0">
                <a:latin typeface="微软雅黑" panose="020B0503020204020204" pitchFamily="34" charset="-122"/>
                <a:ea typeface="微软雅黑" panose="020B0503020204020204" pitchFamily="34" charset="-122"/>
                <a:cs typeface="方正苏新诗柳楷简体-yolan" panose="02000000000000000000" pitchFamily="2" charset="-122"/>
              </a:rPr>
              <a:t>最新考纲</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042978" y="1701602"/>
            <a:ext cx="4211910" cy="760478"/>
            <a:chOff x="3467472" y="2623735"/>
            <a:chExt cx="4211910" cy="760478"/>
          </a:xfrm>
        </p:grpSpPr>
        <p:pic>
          <p:nvPicPr>
            <p:cNvPr id="5" name="图片 4">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84898" y="2623735"/>
              <a:ext cx="3494484" cy="760478"/>
            </a:xfrm>
            <a:prstGeom prst="rect">
              <a:avLst/>
            </a:prstGeom>
          </p:spPr>
        </p:pic>
        <p:pic>
          <p:nvPicPr>
            <p:cNvPr id="2" name="图片 1">
              <a:hlinkClick r:id="rId1"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67472" y="2623735"/>
              <a:ext cx="743714" cy="760478"/>
            </a:xfrm>
            <a:prstGeom prst="rect">
              <a:avLst/>
            </a:prstGeom>
          </p:spPr>
        </p:pic>
      </p:grpSp>
      <p:grpSp>
        <p:nvGrpSpPr>
          <p:cNvPr id="10" name="组合 9"/>
          <p:cNvGrpSpPr/>
          <p:nvPr/>
        </p:nvGrpSpPr>
        <p:grpSpPr>
          <a:xfrm>
            <a:off x="4042421" y="2764418"/>
            <a:ext cx="4213025" cy="793419"/>
            <a:chOff x="3467472" y="3708326"/>
            <a:chExt cx="4213025" cy="793419"/>
          </a:xfrm>
        </p:grpSpPr>
        <p:pic>
          <p:nvPicPr>
            <p:cNvPr id="14" name="图片 1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4897" y="3708326"/>
              <a:ext cx="3495600" cy="793419"/>
            </a:xfrm>
            <a:prstGeom prst="rect">
              <a:avLst/>
            </a:prstGeom>
          </p:spPr>
        </p:pic>
        <p:pic>
          <p:nvPicPr>
            <p:cNvPr id="3" name="图片 2">
              <a:hlinkClick r:id="rId4"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67472" y="3708326"/>
              <a:ext cx="743714" cy="760478"/>
            </a:xfrm>
            <a:prstGeom prst="rect">
              <a:avLst/>
            </a:prstGeom>
          </p:spPr>
        </p:pic>
      </p:grpSp>
      <p:grpSp>
        <p:nvGrpSpPr>
          <p:cNvPr id="11" name="组合 10"/>
          <p:cNvGrpSpPr/>
          <p:nvPr/>
        </p:nvGrpSpPr>
        <p:grpSpPr>
          <a:xfrm>
            <a:off x="4042421" y="3860175"/>
            <a:ext cx="4213025" cy="793419"/>
            <a:chOff x="3467472" y="4792917"/>
            <a:chExt cx="4213025" cy="793419"/>
          </a:xfrm>
        </p:grpSpPr>
        <p:pic>
          <p:nvPicPr>
            <p:cNvPr id="15" name="图片 14">
              <a:hlinkClick r:id="rId7"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4897" y="4792917"/>
              <a:ext cx="3495600" cy="793419"/>
            </a:xfrm>
            <a:prstGeom prst="rect">
              <a:avLst/>
            </a:prstGeom>
          </p:spPr>
        </p:pic>
        <p:pic>
          <p:nvPicPr>
            <p:cNvPr id="4" name="图片 3">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67472" y="4792917"/>
              <a:ext cx="743714" cy="760478"/>
            </a:xfrm>
            <a:prstGeom prst="rect">
              <a:avLst/>
            </a:prstGeom>
          </p:spPr>
        </p:pic>
      </p:grpSp>
      <p:sp>
        <p:nvSpPr>
          <p:cNvPr id="25" name="TextBox 55">
            <a:hlinkClick r:id="rId7" action="ppaction://hlinksldjump"/>
          </p:cNvPr>
          <p:cNvSpPr txBox="1"/>
          <p:nvPr/>
        </p:nvSpPr>
        <p:spPr>
          <a:xfrm>
            <a:off x="4997003" y="4020578"/>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大题提分</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揭秘技巧</a:t>
            </a:r>
            <a:endParaRPr lang="zh-CN" altLang="en-US" sz="2400" dirty="0">
              <a:solidFill>
                <a:srgbClr val="4D4D4D"/>
              </a:solidFill>
            </a:endParaRPr>
          </a:p>
        </p:txBody>
      </p:sp>
      <p:sp>
        <p:nvSpPr>
          <p:cNvPr id="21" name="TextBox 47">
            <a:hlinkClick r:id="rId1" action="ppaction://hlinksldjump"/>
          </p:cNvPr>
          <p:cNvSpPr txBox="1"/>
          <p:nvPr/>
        </p:nvSpPr>
        <p:spPr>
          <a:xfrm>
            <a:off x="4997003" y="1846594"/>
            <a:ext cx="2994551" cy="461537"/>
          </a:xfrm>
          <a:prstGeom prst="rect">
            <a:avLst/>
          </a:prstGeom>
          <a:noFill/>
        </p:spPr>
        <p:txBody>
          <a:bodyPr wrap="square" rtlCol="0">
            <a:spAutoFit/>
          </a:bodyPr>
          <a:lstStyle/>
          <a:p>
            <a:pPr defTabSz="913765" fontAlgn="base">
              <a:spcBef>
                <a:spcPct val="0"/>
              </a:spcBef>
              <a:spcAft>
                <a:spcPct val="0"/>
              </a:spcAft>
            </a:pPr>
            <a:r>
              <a:rPr lang="zh-CN" altLang="en-US" sz="2400" b="1" dirty="0" smtClean="0">
                <a:solidFill>
                  <a:srgbClr val="4D4D4D"/>
                </a:solidFill>
                <a:latin typeface="微软雅黑" panose="020B0503020204020204" pitchFamily="34" charset="-122"/>
                <a:ea typeface="微软雅黑" panose="020B0503020204020204" pitchFamily="34" charset="-122"/>
              </a:rPr>
              <a:t>主干构建</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2400" b="1" dirty="0" smtClean="0">
                <a:solidFill>
                  <a:srgbClr val="4D4D4D"/>
                </a:solidFill>
                <a:latin typeface="微软雅黑" panose="020B0503020204020204" pitchFamily="34" charset="-122"/>
                <a:ea typeface="微软雅黑" panose="020B0503020204020204" pitchFamily="34" charset="-122"/>
              </a:rPr>
              <a:t>易错明辨</a:t>
            </a:r>
            <a:endParaRPr lang="zh-CN" altLang="en-US" sz="2400" b="1" dirty="0">
              <a:solidFill>
                <a:srgbClr val="4D4D4D"/>
              </a:solidFill>
              <a:latin typeface="微软雅黑" panose="020B0503020204020204" pitchFamily="34" charset="-122"/>
              <a:ea typeface="微软雅黑" panose="020B0503020204020204" pitchFamily="34" charset="-122"/>
            </a:endParaRPr>
          </a:p>
        </p:txBody>
      </p:sp>
      <p:sp>
        <p:nvSpPr>
          <p:cNvPr id="23" name="TextBox 48">
            <a:hlinkClick r:id="rId4" action="ppaction://hlinksldjump"/>
          </p:cNvPr>
          <p:cNvSpPr txBox="1"/>
          <p:nvPr/>
        </p:nvSpPr>
        <p:spPr>
          <a:xfrm>
            <a:off x="4997003" y="2933586"/>
            <a:ext cx="3111272" cy="461537"/>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核心突破</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精讲考点</a:t>
            </a:r>
            <a:endParaRPr lang="zh-CN" altLang="en-US" sz="2400" dirty="0">
              <a:solidFill>
                <a:srgbClr val="4D4D4D"/>
              </a:solidFill>
            </a:endParaRPr>
          </a:p>
        </p:txBody>
      </p:sp>
      <p:grpSp>
        <p:nvGrpSpPr>
          <p:cNvPr id="6" name="组合 5"/>
          <p:cNvGrpSpPr/>
          <p:nvPr/>
        </p:nvGrpSpPr>
        <p:grpSpPr>
          <a:xfrm>
            <a:off x="4042421" y="4955933"/>
            <a:ext cx="4213025" cy="793419"/>
            <a:chOff x="3976494" y="5878066"/>
            <a:chExt cx="4213025" cy="793419"/>
          </a:xfrm>
        </p:grpSpPr>
        <p:pic>
          <p:nvPicPr>
            <p:cNvPr id="17" name="图片 16">
              <a:hlinkClick r:id="rId9"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93919" y="5878066"/>
              <a:ext cx="3495600" cy="793419"/>
            </a:xfrm>
            <a:prstGeom prst="rect">
              <a:avLst/>
            </a:prstGeom>
          </p:spPr>
        </p:pic>
        <p:pic>
          <p:nvPicPr>
            <p:cNvPr id="18" name="图片 17">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976494" y="5878066"/>
              <a:ext cx="743714" cy="760477"/>
            </a:xfrm>
            <a:prstGeom prst="rect">
              <a:avLst/>
            </a:prstGeom>
          </p:spPr>
        </p:pic>
      </p:grpSp>
      <p:sp>
        <p:nvSpPr>
          <p:cNvPr id="19" name="TextBox 55">
            <a:hlinkClick r:id="rId9" action="ppaction://hlinksldjump"/>
          </p:cNvPr>
          <p:cNvSpPr txBox="1"/>
          <p:nvPr/>
        </p:nvSpPr>
        <p:spPr>
          <a:xfrm>
            <a:off x="4997003" y="5107518"/>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课时作业</a:t>
            </a:r>
            <a:endParaRPr lang="zh-CN" altLang="en-US" sz="2400" dirty="0">
              <a:solidFill>
                <a:srgbClr val="4D4D4D"/>
              </a:solidFill>
            </a:endParaRPr>
          </a:p>
        </p:txBody>
      </p:sp>
      <p:sp>
        <p:nvSpPr>
          <p:cNvPr id="24" name="矩形 23"/>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a:latin typeface="微软雅黑" panose="020B0503020204020204" pitchFamily="34" charset="-122"/>
                <a:ea typeface="微软雅黑" panose="020B0503020204020204" pitchFamily="34" charset="-122"/>
                <a:cs typeface="方正苏新诗柳楷简体-yolan" panose="02000000000000000000" pitchFamily="2" charset="-122"/>
              </a:rPr>
              <a:t>内容索引</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091063"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主干构建　易错明辨</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矩形 60"/>
          <p:cNvSpPr/>
          <p:nvPr/>
        </p:nvSpPr>
        <p:spPr>
          <a:xfrm>
            <a:off x="6417149" y="4658687"/>
            <a:ext cx="5511029" cy="189282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推动中华优秀传统文化</a:t>
            </a:r>
            <a:r>
              <a:rPr lang="zh-CN" altLang="en-US" sz="2600" kern="100" dirty="0" smtClean="0">
                <a:latin typeface="Times New Roman" panose="02020603050405020304"/>
                <a:ea typeface="微软雅黑" panose="020B0503020204020204" pitchFamily="34" charset="-122"/>
                <a:cs typeface="Times New Roman" panose="02020603050405020304"/>
              </a:rPr>
              <a:t>⑥</a:t>
            </a:r>
            <a:r>
              <a:rPr lang="en-US" altLang="zh-CN" sz="2600" kern="100" dirty="0" smtClean="0">
                <a:latin typeface="Times New Roman" panose="02020603050405020304"/>
                <a:ea typeface="微软雅黑" panose="020B0503020204020204" pitchFamily="34" charset="-122"/>
                <a:cs typeface="Times New Roman" panose="02020603050405020304"/>
              </a:rPr>
              <a:t>________</a:t>
            </a:r>
            <a:r>
              <a:rPr lang="zh-CN" altLang="en-US" sz="2600" kern="100" dirty="0" smtClean="0">
                <a:latin typeface="Times New Roman" panose="02020603050405020304"/>
                <a:ea typeface="微软雅黑" panose="020B0503020204020204" pitchFamily="34" charset="-122"/>
                <a:cs typeface="Times New Roman" panose="02020603050405020304"/>
              </a:rPr>
              <a:t>转</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    化、⑦</a:t>
            </a:r>
            <a:r>
              <a:rPr lang="en-US" altLang="zh-CN" sz="2600" kern="100" dirty="0" smtClean="0">
                <a:latin typeface="Times New Roman" panose="02020603050405020304"/>
                <a:ea typeface="微软雅黑" panose="020B0503020204020204" pitchFamily="34" charset="-122"/>
                <a:cs typeface="Times New Roman" panose="02020603050405020304"/>
              </a:rPr>
              <a:t>________</a:t>
            </a:r>
            <a:r>
              <a:rPr lang="zh-CN" altLang="en-US" sz="2600" kern="100" dirty="0" smtClean="0">
                <a:latin typeface="Times New Roman" panose="02020603050405020304"/>
                <a:ea typeface="微软雅黑" panose="020B0503020204020204" pitchFamily="34" charset="-122"/>
                <a:cs typeface="Times New Roman" panose="02020603050405020304"/>
              </a:rPr>
              <a:t>发展</a:t>
            </a:r>
            <a:r>
              <a:rPr lang="zh-CN" altLang="en-US" sz="2600" kern="100" dirty="0">
                <a:latin typeface="Times New Roman" panose="02020603050405020304"/>
                <a:ea typeface="微软雅黑" panose="020B0503020204020204" pitchFamily="34" charset="-122"/>
                <a:cs typeface="Times New Roman" panose="02020603050405020304"/>
              </a:rPr>
              <a:t>，不断铸就</a:t>
            </a:r>
            <a:r>
              <a:rPr lang="zh-CN" altLang="en-US" sz="2600" kern="100" dirty="0" smtClean="0">
                <a:latin typeface="Times New Roman" panose="02020603050405020304"/>
                <a:ea typeface="微软雅黑" panose="020B0503020204020204" pitchFamily="34" charset="-122"/>
                <a:cs typeface="Times New Roman" panose="02020603050405020304"/>
              </a:rPr>
              <a:t>中</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    华文化新</a:t>
            </a:r>
            <a:r>
              <a:rPr lang="zh-CN" altLang="en-US" sz="2600" kern="100" dirty="0">
                <a:latin typeface="Times New Roman" panose="02020603050405020304"/>
                <a:ea typeface="微软雅黑" panose="020B0503020204020204" pitchFamily="34" charset="-122"/>
                <a:cs typeface="Times New Roman" panose="02020603050405020304"/>
              </a:rPr>
              <a:t>辉煌</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43" name="矩形 42"/>
          <p:cNvSpPr/>
          <p:nvPr/>
        </p:nvSpPr>
        <p:spPr>
          <a:xfrm>
            <a:off x="190550" y="1269554"/>
            <a:ext cx="1592065" cy="2492990"/>
          </a:xfrm>
          <a:prstGeom prst="rect">
            <a:avLst/>
          </a:prstGeom>
          <a:solidFill>
            <a:schemeClr val="accent5">
              <a:lumMod val="40000"/>
              <a:lumOff val="60000"/>
            </a:schemeClr>
          </a:solidFill>
        </p:spPr>
        <p:txBody>
          <a:bodyPr wrap="square">
            <a:spAutoFit/>
          </a:bodyPr>
          <a:lstStyle/>
          <a:p>
            <a:pPr algn="ct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坚持中国</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特色社会</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主义文化</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发展道路</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45" name="矩形 44"/>
          <p:cNvSpPr/>
          <p:nvPr/>
        </p:nvSpPr>
        <p:spPr>
          <a:xfrm>
            <a:off x="2095030" y="1529011"/>
            <a:ext cx="1630263" cy="1821461"/>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建设</a:t>
            </a:r>
            <a:r>
              <a:rPr lang="zh-CN" altLang="en-US" sz="2600" kern="100" dirty="0" smtClean="0">
                <a:latin typeface="Times New Roman" panose="02020603050405020304"/>
                <a:ea typeface="微软雅黑" panose="020B0503020204020204" pitchFamily="34" charset="-122"/>
                <a:cs typeface="Times New Roman" panose="02020603050405020304"/>
              </a:rPr>
              <a:t>社会主义文化强国</a:t>
            </a:r>
            <a:endParaRPr lang="zh-CN" altLang="en-US" sz="2600" dirty="0">
              <a:ea typeface="微软雅黑" panose="020B0503020204020204" pitchFamily="34" charset="-122"/>
            </a:endParaRPr>
          </a:p>
        </p:txBody>
      </p:sp>
      <p:cxnSp>
        <p:nvCxnSpPr>
          <p:cNvPr id="48" name="直接连接符 47"/>
          <p:cNvCxnSpPr/>
          <p:nvPr/>
        </p:nvCxnSpPr>
        <p:spPr>
          <a:xfrm flipH="1">
            <a:off x="1782615" y="2485805"/>
            <a:ext cx="315887" cy="0"/>
          </a:xfrm>
          <a:prstGeom prst="line">
            <a:avLst/>
          </a:prstGeom>
        </p:spPr>
        <p:style>
          <a:lnRef idx="1">
            <a:schemeClr val="dk1"/>
          </a:lnRef>
          <a:fillRef idx="0">
            <a:schemeClr val="dk1"/>
          </a:fillRef>
          <a:effectRef idx="0">
            <a:schemeClr val="dk1"/>
          </a:effectRef>
          <a:fontRef idx="minor">
            <a:schemeClr val="tx1"/>
          </a:fontRef>
        </p:style>
      </p:cxnSp>
      <p:sp>
        <p:nvSpPr>
          <p:cNvPr id="52" name="矩形 51"/>
          <p:cNvSpPr/>
          <p:nvPr/>
        </p:nvSpPr>
        <p:spPr>
          <a:xfrm>
            <a:off x="4295007" y="458416"/>
            <a:ext cx="1518364" cy="492443"/>
          </a:xfrm>
          <a:prstGeom prst="rect">
            <a:avLst/>
          </a:prstGeom>
        </p:spPr>
        <p:txBody>
          <a:bodyPr wrap="non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指导思想</a:t>
            </a:r>
            <a:endParaRPr lang="zh-CN" altLang="en-US" sz="2600" dirty="0">
              <a:ea typeface="微软雅黑" panose="020B0503020204020204" pitchFamily="34" charset="-122"/>
            </a:endParaRPr>
          </a:p>
        </p:txBody>
      </p:sp>
      <p:sp>
        <p:nvSpPr>
          <p:cNvPr id="54" name="矩形 53"/>
          <p:cNvSpPr/>
          <p:nvPr/>
        </p:nvSpPr>
        <p:spPr>
          <a:xfrm>
            <a:off x="6417149" y="333450"/>
            <a:ext cx="5511029" cy="692497"/>
          </a:xfrm>
          <a:prstGeom prst="rect">
            <a:avLst/>
          </a:prstGeom>
        </p:spPr>
        <p:txBody>
          <a:bodyPr wrap="square">
            <a:spAutoFit/>
          </a:bodyPr>
          <a:lstStyle/>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习</a:t>
            </a:r>
            <a:r>
              <a:rPr lang="zh-CN" altLang="en-US" sz="2600" kern="100" dirty="0">
                <a:latin typeface="Times New Roman" panose="02020603050405020304"/>
                <a:ea typeface="微软雅黑" panose="020B0503020204020204" pitchFamily="34" charset="-122"/>
                <a:cs typeface="Times New Roman" panose="02020603050405020304"/>
              </a:rPr>
              <a:t>近平新时代中国特色社会主义思想</a:t>
            </a:r>
            <a:endParaRPr lang="zh-CN" altLang="en-US" sz="2600" dirty="0">
              <a:ea typeface="微软雅黑" panose="020B0503020204020204" pitchFamily="34" charset="-122"/>
            </a:endParaRPr>
          </a:p>
        </p:txBody>
      </p:sp>
      <p:sp>
        <p:nvSpPr>
          <p:cNvPr id="55" name="矩形 54"/>
          <p:cNvSpPr/>
          <p:nvPr/>
        </p:nvSpPr>
        <p:spPr>
          <a:xfrm>
            <a:off x="4295007" y="1078905"/>
            <a:ext cx="1518364" cy="492443"/>
          </a:xfrm>
          <a:prstGeom prst="rect">
            <a:avLst/>
          </a:prstGeom>
        </p:spPr>
        <p:txBody>
          <a:bodyPr wrap="non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必由之路</a:t>
            </a:r>
            <a:endParaRPr lang="zh-CN" altLang="en-US" sz="2600" dirty="0">
              <a:ea typeface="微软雅黑" panose="020B0503020204020204" pitchFamily="34" charset="-122"/>
            </a:endParaRPr>
          </a:p>
        </p:txBody>
      </p:sp>
      <p:sp>
        <p:nvSpPr>
          <p:cNvPr id="56" name="矩形 55"/>
          <p:cNvSpPr/>
          <p:nvPr/>
        </p:nvSpPr>
        <p:spPr>
          <a:xfrm>
            <a:off x="4295007" y="2801764"/>
            <a:ext cx="1510840" cy="1821461"/>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发展</a:t>
            </a:r>
            <a:r>
              <a:rPr lang="zh-CN" altLang="en-US" sz="2600" kern="100" dirty="0" smtClean="0">
                <a:latin typeface="Times New Roman" panose="02020603050405020304"/>
                <a:ea typeface="微软雅黑" panose="020B0503020204020204" pitchFamily="34" charset="-122"/>
                <a:cs typeface="Times New Roman" panose="02020603050405020304"/>
              </a:rPr>
              <a:t>中国</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特色社会</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主义</a:t>
            </a:r>
            <a:r>
              <a:rPr lang="zh-CN" altLang="en-US" sz="2600" kern="100" dirty="0">
                <a:latin typeface="Times New Roman" panose="02020603050405020304"/>
                <a:ea typeface="微软雅黑" panose="020B0503020204020204" pitchFamily="34" charset="-122"/>
                <a:cs typeface="Times New Roman" panose="02020603050405020304"/>
              </a:rPr>
              <a:t>文化</a:t>
            </a:r>
            <a:endParaRPr lang="zh-CN" altLang="en-US" sz="2600" dirty="0">
              <a:ea typeface="微软雅黑" panose="020B0503020204020204" pitchFamily="34" charset="-122"/>
            </a:endParaRPr>
          </a:p>
        </p:txBody>
      </p:sp>
      <p:sp>
        <p:nvSpPr>
          <p:cNvPr id="57" name="矩形 56"/>
          <p:cNvSpPr/>
          <p:nvPr/>
        </p:nvSpPr>
        <p:spPr>
          <a:xfrm>
            <a:off x="6417147" y="957421"/>
            <a:ext cx="5511031" cy="1292662"/>
          </a:xfrm>
          <a:prstGeom prst="rect">
            <a:avLst/>
          </a:prstGeom>
        </p:spPr>
        <p:txBody>
          <a:bodyPr wrap="square">
            <a:spAutoFit/>
          </a:bodyPr>
          <a:lstStyle/>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坚持①</a:t>
            </a:r>
            <a:r>
              <a:rPr lang="en-US" altLang="zh-CN" sz="2600" kern="100" dirty="0" smtClean="0">
                <a:latin typeface="Times New Roman" panose="02020603050405020304"/>
                <a:ea typeface="微软雅黑" panose="020B0503020204020204" pitchFamily="34" charset="-122"/>
                <a:cs typeface="Times New Roman" panose="02020603050405020304"/>
              </a:rPr>
              <a:t>______________________</a:t>
            </a:r>
            <a:r>
              <a:rPr lang="zh-CN" altLang="en-US" sz="2600" kern="100" dirty="0" smtClean="0">
                <a:latin typeface="Times New Roman" panose="02020603050405020304"/>
                <a:ea typeface="微软雅黑" panose="020B0503020204020204" pitchFamily="34" charset="-122"/>
                <a:cs typeface="Times New Roman" panose="02020603050405020304"/>
              </a:rPr>
              <a:t>发展</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道路</a:t>
            </a:r>
            <a:endParaRPr lang="zh-CN" altLang="en-US" sz="2600" dirty="0">
              <a:ea typeface="微软雅黑" panose="020B0503020204020204" pitchFamily="34" charset="-122"/>
            </a:endParaRPr>
          </a:p>
        </p:txBody>
      </p:sp>
      <p:sp>
        <p:nvSpPr>
          <p:cNvPr id="58" name="矩形 57"/>
          <p:cNvSpPr/>
          <p:nvPr/>
        </p:nvSpPr>
        <p:spPr>
          <a:xfrm>
            <a:off x="6417149" y="2180530"/>
            <a:ext cx="5798738" cy="1292662"/>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推动</a:t>
            </a:r>
            <a:r>
              <a:rPr lang="zh-CN" altLang="en-US" sz="2600" kern="100" dirty="0" smtClean="0">
                <a:latin typeface="Times New Roman" panose="02020603050405020304"/>
                <a:ea typeface="微软雅黑" panose="020B0503020204020204" pitchFamily="34" charset="-122"/>
                <a:cs typeface="Times New Roman" panose="02020603050405020304"/>
              </a:rPr>
              <a:t>②</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r>
              <a:rPr lang="zh-CN" altLang="en-US" sz="2600" kern="100" dirty="0" smtClean="0">
                <a:latin typeface="Times New Roman" panose="02020603050405020304"/>
                <a:ea typeface="微软雅黑" panose="020B0503020204020204" pitchFamily="34" charset="-122"/>
                <a:cs typeface="Times New Roman" panose="02020603050405020304"/>
              </a:rPr>
              <a:t>和③</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r>
              <a:rPr lang="zh-CN" altLang="en-US" sz="2600" kern="100" dirty="0" smtClean="0">
                <a:latin typeface="Times New Roman" panose="02020603050405020304"/>
                <a:ea typeface="微软雅黑" panose="020B0503020204020204" pitchFamily="34" charset="-122"/>
                <a:cs typeface="Times New Roman" panose="02020603050405020304"/>
              </a:rPr>
              <a:t>协调</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发展</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60" name="矩形 59"/>
          <p:cNvSpPr/>
          <p:nvPr/>
        </p:nvSpPr>
        <p:spPr>
          <a:xfrm>
            <a:off x="6417147" y="3405693"/>
            <a:ext cx="5942755" cy="1292662"/>
          </a:xfrm>
          <a:prstGeom prst="rect">
            <a:avLst/>
          </a:prstGeom>
        </p:spPr>
        <p:txBody>
          <a:bodyPr wrap="square">
            <a:spAutoFit/>
          </a:bodyPr>
          <a:lstStyle/>
          <a:p>
            <a:pPr lvl="0">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坚持为④</a:t>
            </a:r>
            <a:r>
              <a:rPr lang="en-US" altLang="zh-CN" sz="2600" kern="100" dirty="0" smtClean="0">
                <a:latin typeface="Times New Roman" panose="02020603050405020304"/>
                <a:ea typeface="微软雅黑" panose="020B0503020204020204" pitchFamily="34" charset="-122"/>
                <a:cs typeface="Times New Roman" panose="02020603050405020304"/>
              </a:rPr>
              <a:t>_____</a:t>
            </a:r>
            <a:r>
              <a:rPr lang="zh-CN" altLang="en-US" sz="2600" kern="100" dirty="0" smtClean="0">
                <a:latin typeface="Times New Roman" panose="02020603050405020304"/>
                <a:ea typeface="微软雅黑" panose="020B0503020204020204" pitchFamily="34" charset="-122"/>
                <a:cs typeface="Times New Roman" panose="02020603050405020304"/>
              </a:rPr>
              <a:t>服务、为⑤</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    服务</a:t>
            </a:r>
            <a:r>
              <a:rPr lang="zh-CN" altLang="en-US" sz="2600" kern="100" dirty="0">
                <a:latin typeface="Times New Roman" panose="02020603050405020304"/>
                <a:ea typeface="微软雅黑" panose="020B0503020204020204" pitchFamily="34" charset="-122"/>
                <a:cs typeface="Times New Roman" panose="02020603050405020304"/>
              </a:rPr>
              <a:t>，坚持百花齐放、百家争鸣</a:t>
            </a:r>
            <a:endParaRPr lang="zh-CN" altLang="en-US" sz="2600" kern="100" dirty="0">
              <a:latin typeface="Times New Roman" panose="02020603050405020304"/>
              <a:ea typeface="微软雅黑" panose="020B0503020204020204" pitchFamily="34" charset="-122"/>
              <a:cs typeface="Times New Roman" panose="02020603050405020304"/>
            </a:endParaRPr>
          </a:p>
        </p:txBody>
      </p:sp>
      <p:cxnSp>
        <p:nvCxnSpPr>
          <p:cNvPr id="65" name="直接连接符 64"/>
          <p:cNvCxnSpPr/>
          <p:nvPr/>
        </p:nvCxnSpPr>
        <p:spPr>
          <a:xfrm flipH="1">
            <a:off x="5816700" y="693490"/>
            <a:ext cx="640250" cy="0"/>
          </a:xfrm>
          <a:prstGeom prst="line">
            <a:avLst/>
          </a:prstGeom>
        </p:spPr>
        <p:style>
          <a:lnRef idx="1">
            <a:schemeClr val="dk1"/>
          </a:lnRef>
          <a:fillRef idx="0">
            <a:schemeClr val="dk1"/>
          </a:fillRef>
          <a:effectRef idx="0">
            <a:schemeClr val="dk1"/>
          </a:effectRef>
          <a:fontRef idx="minor">
            <a:schemeClr val="tx1"/>
          </a:fontRef>
        </p:style>
      </p:cxnSp>
      <p:cxnSp>
        <p:nvCxnSpPr>
          <p:cNvPr id="69" name="直接连接符 68"/>
          <p:cNvCxnSpPr/>
          <p:nvPr/>
        </p:nvCxnSpPr>
        <p:spPr>
          <a:xfrm flipH="1">
            <a:off x="5816700" y="1342554"/>
            <a:ext cx="640250" cy="0"/>
          </a:xfrm>
          <a:prstGeom prst="line">
            <a:avLst/>
          </a:prstGeom>
        </p:spPr>
        <p:style>
          <a:lnRef idx="1">
            <a:schemeClr val="dk1"/>
          </a:lnRef>
          <a:fillRef idx="0">
            <a:schemeClr val="dk1"/>
          </a:fillRef>
          <a:effectRef idx="0">
            <a:schemeClr val="dk1"/>
          </a:effectRef>
          <a:fontRef idx="minor">
            <a:schemeClr val="tx1"/>
          </a:fontRef>
        </p:style>
      </p:cxnSp>
      <p:grpSp>
        <p:nvGrpSpPr>
          <p:cNvPr id="2" name="组合 1"/>
          <p:cNvGrpSpPr/>
          <p:nvPr/>
        </p:nvGrpSpPr>
        <p:grpSpPr>
          <a:xfrm>
            <a:off x="3554960" y="693490"/>
            <a:ext cx="732225" cy="3062996"/>
            <a:chOff x="3554960" y="693490"/>
            <a:chExt cx="732225" cy="3062996"/>
          </a:xfrm>
        </p:grpSpPr>
        <p:cxnSp>
          <p:nvCxnSpPr>
            <p:cNvPr id="92" name="直接连接符 91"/>
            <p:cNvCxnSpPr/>
            <p:nvPr/>
          </p:nvCxnSpPr>
          <p:spPr>
            <a:xfrm flipH="1">
              <a:off x="3971298" y="693490"/>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3" name="直接连接符 92"/>
            <p:cNvCxnSpPr/>
            <p:nvPr/>
          </p:nvCxnSpPr>
          <p:spPr>
            <a:xfrm flipH="1">
              <a:off x="3971298" y="3750959"/>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4" name="直接连接符 93"/>
            <p:cNvCxnSpPr/>
            <p:nvPr/>
          </p:nvCxnSpPr>
          <p:spPr>
            <a:xfrm>
              <a:off x="3962456" y="698389"/>
              <a:ext cx="0" cy="3058097"/>
            </a:xfrm>
            <a:prstGeom prst="line">
              <a:avLst/>
            </a:prstGeom>
          </p:spPr>
          <p:style>
            <a:lnRef idx="1">
              <a:schemeClr val="dk1"/>
            </a:lnRef>
            <a:fillRef idx="0">
              <a:schemeClr val="dk1"/>
            </a:fillRef>
            <a:effectRef idx="0">
              <a:schemeClr val="dk1"/>
            </a:effectRef>
            <a:fontRef idx="minor">
              <a:schemeClr val="tx1"/>
            </a:fontRef>
          </p:style>
        </p:cxnSp>
        <p:cxnSp>
          <p:nvCxnSpPr>
            <p:cNvPr id="70" name="直接连接符 69"/>
            <p:cNvCxnSpPr/>
            <p:nvPr/>
          </p:nvCxnSpPr>
          <p:spPr>
            <a:xfrm flipH="1">
              <a:off x="3962456" y="1313979"/>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72" name="直接连接符 71"/>
            <p:cNvCxnSpPr/>
            <p:nvPr/>
          </p:nvCxnSpPr>
          <p:spPr>
            <a:xfrm flipH="1">
              <a:off x="3554960" y="2485805"/>
              <a:ext cx="315887" cy="0"/>
            </a:xfrm>
            <a:prstGeom prst="line">
              <a:avLst/>
            </a:prstGeom>
          </p:spPr>
          <p:style>
            <a:lnRef idx="1">
              <a:schemeClr val="dk1"/>
            </a:lnRef>
            <a:fillRef idx="0">
              <a:schemeClr val="dk1"/>
            </a:fillRef>
            <a:effectRef idx="0">
              <a:schemeClr val="dk1"/>
            </a:effectRef>
            <a:fontRef idx="minor">
              <a:schemeClr val="tx1"/>
            </a:fontRef>
          </p:style>
        </p:cxnSp>
      </p:grpSp>
      <p:cxnSp>
        <p:nvCxnSpPr>
          <p:cNvPr id="73" name="直接连接符 72"/>
          <p:cNvCxnSpPr/>
          <p:nvPr/>
        </p:nvCxnSpPr>
        <p:spPr>
          <a:xfrm flipH="1">
            <a:off x="6139360" y="2571463"/>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74" name="直接连接符 73"/>
          <p:cNvCxnSpPr/>
          <p:nvPr/>
        </p:nvCxnSpPr>
        <p:spPr>
          <a:xfrm flipH="1">
            <a:off x="6139360" y="505289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75" name="直接连接符 74"/>
          <p:cNvCxnSpPr/>
          <p:nvPr/>
        </p:nvCxnSpPr>
        <p:spPr>
          <a:xfrm>
            <a:off x="6130518" y="2571463"/>
            <a:ext cx="0" cy="2481434"/>
          </a:xfrm>
          <a:prstGeom prst="line">
            <a:avLst/>
          </a:prstGeom>
        </p:spPr>
        <p:style>
          <a:lnRef idx="1">
            <a:schemeClr val="dk1"/>
          </a:lnRef>
          <a:fillRef idx="0">
            <a:schemeClr val="dk1"/>
          </a:fillRef>
          <a:effectRef idx="0">
            <a:schemeClr val="dk1"/>
          </a:effectRef>
          <a:fontRef idx="minor">
            <a:schemeClr val="tx1"/>
          </a:fontRef>
        </p:style>
      </p:cxnSp>
      <p:cxnSp>
        <p:nvCxnSpPr>
          <p:cNvPr id="77" name="直接连接符 76"/>
          <p:cNvCxnSpPr/>
          <p:nvPr/>
        </p:nvCxnSpPr>
        <p:spPr>
          <a:xfrm flipH="1">
            <a:off x="6130518" y="3750959"/>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78" name="直接连接符 77"/>
          <p:cNvCxnSpPr/>
          <p:nvPr/>
        </p:nvCxnSpPr>
        <p:spPr>
          <a:xfrm flipH="1">
            <a:off x="5814631" y="3750959"/>
            <a:ext cx="315887" cy="0"/>
          </a:xfrm>
          <a:prstGeom prst="line">
            <a:avLst/>
          </a:prstGeom>
        </p:spPr>
        <p:style>
          <a:lnRef idx="1">
            <a:schemeClr val="dk1"/>
          </a:lnRef>
          <a:fillRef idx="0">
            <a:schemeClr val="dk1"/>
          </a:fillRef>
          <a:effectRef idx="0">
            <a:schemeClr val="dk1"/>
          </a:effectRef>
          <a:fontRef idx="minor">
            <a:schemeClr val="tx1"/>
          </a:fontRef>
        </p:style>
      </p:cxnSp>
      <p:sp>
        <p:nvSpPr>
          <p:cNvPr id="3" name="TextBox 2"/>
          <p:cNvSpPr txBox="1"/>
          <p:nvPr/>
        </p:nvSpPr>
        <p:spPr>
          <a:xfrm>
            <a:off x="7607375" y="1054522"/>
            <a:ext cx="3600400"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中国特色社会主义文化</a:t>
            </a:r>
            <a:endParaRPr lang="zh-CN" altLang="en-US" dirty="0">
              <a:solidFill>
                <a:srgbClr val="C00000"/>
              </a:solidFill>
            </a:endParaRPr>
          </a:p>
        </p:txBody>
      </p:sp>
      <p:sp>
        <p:nvSpPr>
          <p:cNvPr id="4" name="TextBox 3"/>
          <p:cNvSpPr txBox="1"/>
          <p:nvPr/>
        </p:nvSpPr>
        <p:spPr>
          <a:xfrm>
            <a:off x="7478217" y="2288183"/>
            <a:ext cx="1709143"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精神文明</a:t>
            </a:r>
            <a:endParaRPr lang="zh-CN" altLang="en-US" dirty="0">
              <a:solidFill>
                <a:srgbClr val="C00000"/>
              </a:solidFill>
            </a:endParaRPr>
          </a:p>
        </p:txBody>
      </p:sp>
      <p:sp>
        <p:nvSpPr>
          <p:cNvPr id="5" name="TextBox 4"/>
          <p:cNvSpPr txBox="1"/>
          <p:nvPr/>
        </p:nvSpPr>
        <p:spPr>
          <a:xfrm>
            <a:off x="9647982" y="2288183"/>
            <a:ext cx="1584176"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物质文明</a:t>
            </a:r>
            <a:endParaRPr lang="zh-CN" altLang="en-US" dirty="0">
              <a:solidFill>
                <a:srgbClr val="C00000"/>
              </a:solidFill>
            </a:endParaRPr>
          </a:p>
        </p:txBody>
      </p:sp>
      <p:sp>
        <p:nvSpPr>
          <p:cNvPr id="6" name="TextBox 5"/>
          <p:cNvSpPr txBox="1"/>
          <p:nvPr/>
        </p:nvSpPr>
        <p:spPr>
          <a:xfrm>
            <a:off x="7799015" y="3511292"/>
            <a:ext cx="1032495" cy="492443"/>
          </a:xfrm>
          <a:prstGeom prst="rect">
            <a:avLst/>
          </a:prstGeom>
          <a:noFill/>
        </p:spPr>
        <p:txBody>
          <a:bodyPr wrap="square" rtlCol="0">
            <a:spAutoFit/>
          </a:bodyPr>
          <a:lstStyle/>
          <a:p>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rPr>
              <a:t>人民</a:t>
            </a:r>
            <a:endParaRPr lang="zh-CN" altLang="en-US" dirty="0">
              <a:solidFill>
                <a:srgbClr val="C00000"/>
              </a:solidFill>
            </a:endParaRPr>
          </a:p>
        </p:txBody>
      </p:sp>
      <p:sp>
        <p:nvSpPr>
          <p:cNvPr id="8" name="TextBox 7"/>
          <p:cNvSpPr txBox="1"/>
          <p:nvPr/>
        </p:nvSpPr>
        <p:spPr>
          <a:xfrm>
            <a:off x="10300246" y="3511292"/>
            <a:ext cx="1656507"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社会主义</a:t>
            </a:r>
            <a:endParaRPr lang="zh-CN" altLang="en-US" dirty="0">
              <a:solidFill>
                <a:srgbClr val="C00000"/>
              </a:solidFill>
            </a:endParaRPr>
          </a:p>
        </p:txBody>
      </p:sp>
      <p:sp>
        <p:nvSpPr>
          <p:cNvPr id="10" name="TextBox 9"/>
          <p:cNvSpPr txBox="1"/>
          <p:nvPr/>
        </p:nvSpPr>
        <p:spPr>
          <a:xfrm>
            <a:off x="10233571" y="4764038"/>
            <a:ext cx="1296144"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创造性</a:t>
            </a:r>
            <a:endParaRPr lang="zh-CN" altLang="en-US" dirty="0">
              <a:solidFill>
                <a:srgbClr val="C00000"/>
              </a:solidFill>
            </a:endParaRPr>
          </a:p>
        </p:txBody>
      </p:sp>
      <p:sp>
        <p:nvSpPr>
          <p:cNvPr id="11" name="TextBox 10"/>
          <p:cNvSpPr txBox="1"/>
          <p:nvPr/>
        </p:nvSpPr>
        <p:spPr>
          <a:xfrm>
            <a:off x="7933507" y="5366573"/>
            <a:ext cx="1224136"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创新性</a:t>
            </a:r>
            <a:endParaRPr lang="zh-CN" altLang="en-US" dirty="0">
              <a:solidFill>
                <a:srgbClr val="C00000"/>
              </a:solidFill>
            </a:endParaRPr>
          </a:p>
        </p:txBody>
      </p: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linds(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1" nodeType="clickEffect">
                                  <p:stCondLst>
                                    <p:cond delay="0"/>
                                  </p:stCondLst>
                                  <p:childTnLst>
                                    <p:animEffect transition="out" filter="fade">
                                      <p:cBhvr>
                                        <p:cTn id="41" dur="500"/>
                                        <p:tgtEl>
                                          <p:spTgt spid="3"/>
                                        </p:tgtEl>
                                      </p:cBhvr>
                                    </p:animEffect>
                                    <p:set>
                                      <p:cBhvr>
                                        <p:cTn id="42" dur="1" fill="hold">
                                          <p:stCondLst>
                                            <p:cond delay="499"/>
                                          </p:stCondLst>
                                        </p:cTn>
                                        <p:tgtEl>
                                          <p:spTgt spid="3"/>
                                        </p:tgtEl>
                                        <p:attrNameLst>
                                          <p:attrName>style.visibility</p:attrName>
                                        </p:attrNameLst>
                                      </p:cBhvr>
                                      <p:to>
                                        <p:strVal val="hidden"/>
                                      </p:to>
                                    </p:set>
                                  </p:childTnLst>
                                </p:cTn>
                              </p:par>
                              <p:par>
                                <p:cTn id="43" presetID="10" presetClass="exit" presetSubtype="0" fill="hold" grpId="1" nodeType="withEffect">
                                  <p:stCondLst>
                                    <p:cond delay="0"/>
                                  </p:stCondLst>
                                  <p:childTnLst>
                                    <p:animEffect transition="out" filter="fade">
                                      <p:cBhvr>
                                        <p:cTn id="44" dur="500"/>
                                        <p:tgtEl>
                                          <p:spTgt spid="4"/>
                                        </p:tgtEl>
                                      </p:cBhvr>
                                    </p:animEffect>
                                    <p:set>
                                      <p:cBhvr>
                                        <p:cTn id="45" dur="1" fill="hold">
                                          <p:stCondLst>
                                            <p:cond delay="499"/>
                                          </p:stCondLst>
                                        </p:cTn>
                                        <p:tgtEl>
                                          <p:spTgt spid="4"/>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5"/>
                                        </p:tgtEl>
                                      </p:cBhvr>
                                    </p:animEffect>
                                    <p:set>
                                      <p:cBhvr>
                                        <p:cTn id="48" dur="1" fill="hold">
                                          <p:stCondLst>
                                            <p:cond delay="499"/>
                                          </p:stCondLst>
                                        </p:cTn>
                                        <p:tgtEl>
                                          <p:spTgt spid="5"/>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6"/>
                                        </p:tgtEl>
                                      </p:cBhvr>
                                    </p:animEffect>
                                    <p:set>
                                      <p:cBhvr>
                                        <p:cTn id="51" dur="1" fill="hold">
                                          <p:stCondLst>
                                            <p:cond delay="499"/>
                                          </p:stCondLst>
                                        </p:cTn>
                                        <p:tgtEl>
                                          <p:spTgt spid="6"/>
                                        </p:tgtEl>
                                        <p:attrNameLst>
                                          <p:attrName>style.visibility</p:attrName>
                                        </p:attrNameLst>
                                      </p:cBhvr>
                                      <p:to>
                                        <p:strVal val="hidden"/>
                                      </p:to>
                                    </p:set>
                                  </p:childTnLst>
                                </p:cTn>
                              </p:par>
                              <p:par>
                                <p:cTn id="52" presetID="10" presetClass="exit" presetSubtype="0" fill="hold" grpId="1" nodeType="withEffect">
                                  <p:stCondLst>
                                    <p:cond delay="0"/>
                                  </p:stCondLst>
                                  <p:childTnLst>
                                    <p:animEffect transition="out" filter="fade">
                                      <p:cBhvr>
                                        <p:cTn id="53" dur="500"/>
                                        <p:tgtEl>
                                          <p:spTgt spid="8"/>
                                        </p:tgtEl>
                                      </p:cBhvr>
                                    </p:animEffect>
                                    <p:set>
                                      <p:cBhvr>
                                        <p:cTn id="54" dur="1" fill="hold">
                                          <p:stCondLst>
                                            <p:cond delay="499"/>
                                          </p:stCondLst>
                                        </p:cTn>
                                        <p:tgtEl>
                                          <p:spTgt spid="8"/>
                                        </p:tgtEl>
                                        <p:attrNameLst>
                                          <p:attrName>style.visibility</p:attrName>
                                        </p:attrNameLst>
                                      </p:cBhvr>
                                      <p:to>
                                        <p:strVal val="hidden"/>
                                      </p:to>
                                    </p:set>
                                  </p:childTnLst>
                                </p:cTn>
                              </p:par>
                              <p:par>
                                <p:cTn id="55" presetID="10" presetClass="exit" presetSubtype="0" fill="hold" grpId="1" nodeType="withEffect">
                                  <p:stCondLst>
                                    <p:cond delay="0"/>
                                  </p:stCondLst>
                                  <p:childTnLst>
                                    <p:animEffect transition="out" filter="fade">
                                      <p:cBhvr>
                                        <p:cTn id="56" dur="500"/>
                                        <p:tgtEl>
                                          <p:spTgt spid="10"/>
                                        </p:tgtEl>
                                      </p:cBhvr>
                                    </p:animEffect>
                                    <p:set>
                                      <p:cBhvr>
                                        <p:cTn id="57" dur="1" fill="hold">
                                          <p:stCondLst>
                                            <p:cond delay="499"/>
                                          </p:stCondLst>
                                        </p:cTn>
                                        <p:tgtEl>
                                          <p:spTgt spid="10"/>
                                        </p:tgtEl>
                                        <p:attrNameLst>
                                          <p:attrName>style.visibility</p:attrName>
                                        </p:attrNameLst>
                                      </p:cBhvr>
                                      <p:to>
                                        <p:strVal val="hidden"/>
                                      </p:to>
                                    </p:set>
                                  </p:childTnLst>
                                </p:cTn>
                              </p:par>
                              <p:par>
                                <p:cTn id="58" presetID="10" presetClass="exit" presetSubtype="0" fill="hold" grpId="1" nodeType="withEffect">
                                  <p:stCondLst>
                                    <p:cond delay="0"/>
                                  </p:stCondLst>
                                  <p:childTnLst>
                                    <p:animEffect transition="out" filter="fade">
                                      <p:cBhvr>
                                        <p:cTn id="59" dur="500"/>
                                        <p:tgtEl>
                                          <p:spTgt spid="11"/>
                                        </p:tgtEl>
                                      </p:cBhvr>
                                    </p:animEffect>
                                    <p:set>
                                      <p:cBhvr>
                                        <p:cTn id="60"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3" grpId="0"/>
      <p:bldP spid="3" grpId="1"/>
      <p:bldP spid="4" grpId="0"/>
      <p:bldP spid="4" grpId="1"/>
      <p:bldP spid="5" grpId="0"/>
      <p:bldP spid="5" grpId="1"/>
      <p:bldP spid="6" grpId="0"/>
      <p:bldP spid="6" grpId="1"/>
      <p:bldP spid="8" grpId="0"/>
      <p:bldP spid="8" grpId="1"/>
      <p:bldP spid="10" grpId="0"/>
      <p:bldP spid="10" grpId="1"/>
      <p:bldP spid="11" grpId="0"/>
      <p:bldP spid="11"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4287550" y="1807518"/>
            <a:ext cx="7670106" cy="189282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来源：对时代发展潮流、中国特色社会主义</a:t>
            </a:r>
            <a:r>
              <a:rPr lang="zh-CN" altLang="en-US" sz="2600" kern="100" dirty="0" smtClean="0">
                <a:latin typeface="Times New Roman" panose="02020603050405020304"/>
                <a:ea typeface="微软雅黑" panose="020B0503020204020204" pitchFamily="34" charset="-122"/>
                <a:cs typeface="Times New Roman" panose="02020603050405020304"/>
              </a:rPr>
              <a:t>⑧</a:t>
            </a:r>
            <a:r>
              <a:rPr lang="en-US" altLang="zh-CN" sz="2600" kern="100" dirty="0" smtClean="0">
                <a:latin typeface="Times New Roman" panose="02020603050405020304"/>
                <a:ea typeface="微软雅黑" panose="020B0503020204020204" pitchFamily="34" charset="-122"/>
                <a:cs typeface="Times New Roman" panose="02020603050405020304"/>
              </a:rPr>
              <a:t>_____     </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_____</a:t>
            </a:r>
            <a:r>
              <a:rPr lang="zh-CN" altLang="en-US" sz="2600" kern="100" dirty="0" smtClean="0">
                <a:latin typeface="Times New Roman" panose="02020603050405020304"/>
                <a:ea typeface="微软雅黑" panose="020B0503020204020204" pitchFamily="34" charset="-122"/>
                <a:cs typeface="Times New Roman" panose="02020603050405020304"/>
              </a:rPr>
              <a:t>的</a:t>
            </a:r>
            <a:r>
              <a:rPr lang="zh-CN" altLang="en-US" sz="2600" kern="100" dirty="0">
                <a:latin typeface="Times New Roman" panose="02020603050405020304"/>
                <a:ea typeface="微软雅黑" panose="020B0503020204020204" pitchFamily="34" charset="-122"/>
                <a:cs typeface="Times New Roman" panose="02020603050405020304"/>
              </a:rPr>
              <a:t>深刻把握；对自身</a:t>
            </a:r>
            <a:r>
              <a:rPr lang="zh-CN" altLang="en-US" sz="2600" kern="100" dirty="0" smtClean="0">
                <a:latin typeface="Times New Roman" panose="02020603050405020304"/>
                <a:ea typeface="微软雅黑" panose="020B0503020204020204" pitchFamily="34" charset="-122"/>
                <a:cs typeface="Times New Roman" panose="02020603050405020304"/>
              </a:rPr>
              <a:t>⑨</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r>
              <a:rPr lang="zh-CN" altLang="en-US" sz="2600" kern="100" dirty="0" smtClean="0">
                <a:latin typeface="Times New Roman" panose="02020603050405020304"/>
                <a:ea typeface="微软雅黑" panose="020B0503020204020204" pitchFamily="34" charset="-122"/>
                <a:cs typeface="Times New Roman" panose="02020603050405020304"/>
              </a:rPr>
              <a:t>的充分肯       </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定、对</a:t>
            </a:r>
            <a:r>
              <a:rPr lang="zh-CN" altLang="en-US" sz="2600" kern="100" dirty="0">
                <a:latin typeface="Times New Roman" panose="02020603050405020304"/>
                <a:ea typeface="微软雅黑" panose="020B0503020204020204" pitchFamily="34" charset="-122"/>
                <a:cs typeface="Times New Roman" panose="02020603050405020304"/>
              </a:rPr>
              <a:t>自身文化生命力的坚定信念</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34" name="矩形 33"/>
          <p:cNvSpPr/>
          <p:nvPr/>
        </p:nvSpPr>
        <p:spPr>
          <a:xfrm>
            <a:off x="4287550" y="4039766"/>
            <a:ext cx="7670106" cy="189282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表现：对中华文化</a:t>
            </a:r>
            <a:r>
              <a:rPr lang="zh-CN" altLang="en-US" sz="2600" kern="100" dirty="0" smtClean="0">
                <a:latin typeface="Times New Roman" panose="02020603050405020304"/>
                <a:ea typeface="微软雅黑" panose="020B0503020204020204" pitchFamily="34" charset="-122"/>
                <a:cs typeface="Times New Roman" panose="02020603050405020304"/>
              </a:rPr>
              <a:t>⑩</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r>
              <a:rPr lang="zh-CN" altLang="en-US" sz="2600" kern="100" dirty="0" smtClean="0">
                <a:latin typeface="Times New Roman" panose="02020603050405020304"/>
                <a:ea typeface="微软雅黑" panose="020B0503020204020204" pitchFamily="34" charset="-122"/>
                <a:cs typeface="Times New Roman" panose="02020603050405020304"/>
              </a:rPr>
              <a:t>充满</a:t>
            </a:r>
            <a:r>
              <a:rPr lang="zh-CN" altLang="en-US" sz="2600" kern="100" dirty="0">
                <a:latin typeface="Times New Roman" panose="02020603050405020304"/>
                <a:ea typeface="微软雅黑" panose="020B0503020204020204" pitchFamily="34" charset="-122"/>
                <a:cs typeface="Times New Roman" panose="02020603050405020304"/>
              </a:rPr>
              <a:t>信心、对中国</a:t>
            </a:r>
            <a:r>
              <a:rPr lang="zh-CN" altLang="en-US" sz="2600" kern="100" dirty="0" smtClean="0">
                <a:latin typeface="Times New Roman" panose="02020603050405020304"/>
                <a:ea typeface="微软雅黑" panose="020B0503020204020204" pitchFamily="34" charset="-122"/>
                <a:cs typeface="Times New Roman" panose="02020603050405020304"/>
              </a:rPr>
              <a:t>特</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色</a:t>
            </a:r>
            <a:r>
              <a:rPr lang="zh-CN" altLang="en-US" sz="2600" kern="100" dirty="0">
                <a:latin typeface="Times New Roman" panose="02020603050405020304"/>
                <a:ea typeface="微软雅黑" panose="020B0503020204020204" pitchFamily="34" charset="-122"/>
                <a:cs typeface="Times New Roman" panose="02020603050405020304"/>
              </a:rPr>
              <a:t>社会主义</a:t>
            </a:r>
            <a:r>
              <a:rPr lang="zh-CN" altLang="en-US" sz="2600" kern="100" dirty="0" smtClean="0">
                <a:latin typeface="Times New Roman" panose="02020603050405020304"/>
                <a:ea typeface="微软雅黑" panose="020B0503020204020204" pitchFamily="34" charset="-122"/>
                <a:cs typeface="Times New Roman" panose="02020603050405020304"/>
              </a:rPr>
              <a:t>文化</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⑪</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_________</a:t>
            </a:r>
            <a:r>
              <a:rPr lang="zh-CN" altLang="en-US" sz="2600" kern="100" dirty="0" smtClean="0">
                <a:latin typeface="Times New Roman" panose="02020603050405020304"/>
                <a:ea typeface="微软雅黑" panose="020B0503020204020204" pitchFamily="34" charset="-122"/>
                <a:cs typeface="Times New Roman" panose="02020603050405020304"/>
              </a:rPr>
              <a:t>充满</a:t>
            </a:r>
            <a:r>
              <a:rPr lang="zh-CN" altLang="en-US" sz="2600" kern="100" dirty="0">
                <a:latin typeface="Times New Roman" panose="02020603050405020304"/>
                <a:ea typeface="微软雅黑" panose="020B0503020204020204" pitchFamily="34" charset="-122"/>
                <a:cs typeface="Times New Roman" panose="02020603050405020304"/>
              </a:rPr>
              <a:t>信心</a:t>
            </a:r>
            <a:r>
              <a:rPr lang="zh-CN" altLang="en-US" sz="2600" kern="100" dirty="0" smtClean="0">
                <a:latin typeface="Times New Roman" panose="02020603050405020304"/>
                <a:ea typeface="微软雅黑" panose="020B0503020204020204" pitchFamily="34" charset="-122"/>
                <a:cs typeface="Times New Roman" panose="02020603050405020304"/>
              </a:rPr>
              <a:t>、对社会主</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义</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⑫</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_________</a:t>
            </a:r>
            <a:r>
              <a:rPr lang="zh-CN" altLang="en-US" sz="2600" kern="100" dirty="0" smtClean="0">
                <a:latin typeface="Times New Roman" panose="02020603050405020304"/>
                <a:ea typeface="微软雅黑" panose="020B0503020204020204" pitchFamily="34" charset="-122"/>
                <a:cs typeface="Times New Roman" panose="02020603050405020304"/>
              </a:rPr>
              <a:t>目标</a:t>
            </a:r>
            <a:r>
              <a:rPr lang="zh-CN" altLang="en-US" sz="2600" kern="100" dirty="0">
                <a:latin typeface="Times New Roman" panose="02020603050405020304"/>
                <a:ea typeface="微软雅黑" panose="020B0503020204020204" pitchFamily="34" charset="-122"/>
                <a:cs typeface="Times New Roman" panose="02020603050405020304"/>
              </a:rPr>
              <a:t>充满信心</a:t>
            </a:r>
            <a:endParaRPr lang="zh-CN" altLang="en-US" sz="2600" dirty="0">
              <a:ea typeface="微软雅黑" panose="020B0503020204020204" pitchFamily="34" charset="-122"/>
            </a:endParaRPr>
          </a:p>
        </p:txBody>
      </p:sp>
      <p:cxnSp>
        <p:nvCxnSpPr>
          <p:cNvPr id="92" name="直接连接符 91"/>
          <p:cNvCxnSpPr/>
          <p:nvPr/>
        </p:nvCxnSpPr>
        <p:spPr>
          <a:xfrm flipH="1">
            <a:off x="3971663" y="2182843"/>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3" name="直接连接符 92"/>
          <p:cNvCxnSpPr/>
          <p:nvPr/>
        </p:nvCxnSpPr>
        <p:spPr>
          <a:xfrm flipH="1">
            <a:off x="3971663" y="440391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4" name="直接连接符 93"/>
          <p:cNvCxnSpPr/>
          <p:nvPr/>
        </p:nvCxnSpPr>
        <p:spPr>
          <a:xfrm>
            <a:off x="3972940" y="2195149"/>
            <a:ext cx="0" cy="2202146"/>
          </a:xfrm>
          <a:prstGeom prst="line">
            <a:avLst/>
          </a:prstGeom>
        </p:spPr>
        <p:style>
          <a:lnRef idx="1">
            <a:schemeClr val="dk1"/>
          </a:lnRef>
          <a:fillRef idx="0">
            <a:schemeClr val="dk1"/>
          </a:fillRef>
          <a:effectRef idx="0">
            <a:schemeClr val="dk1"/>
          </a:effectRef>
          <a:fontRef idx="minor">
            <a:schemeClr val="tx1"/>
          </a:fontRef>
        </p:style>
      </p:cxnSp>
      <p:sp>
        <p:nvSpPr>
          <p:cNvPr id="45" name="矩形 44"/>
          <p:cNvSpPr/>
          <p:nvPr/>
        </p:nvSpPr>
        <p:spPr>
          <a:xfrm>
            <a:off x="2384698" y="768980"/>
            <a:ext cx="1859122" cy="1292662"/>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建设</a:t>
            </a:r>
            <a:r>
              <a:rPr lang="zh-CN" altLang="en-US" sz="2600" kern="100" dirty="0" smtClean="0">
                <a:latin typeface="Times New Roman" panose="02020603050405020304"/>
                <a:ea typeface="微软雅黑" panose="020B0503020204020204" pitchFamily="34" charset="-122"/>
                <a:cs typeface="Times New Roman" panose="02020603050405020304"/>
              </a:rPr>
              <a:t>社会主</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义文化强国</a:t>
            </a:r>
            <a:endParaRPr lang="zh-CN" altLang="en-US" sz="2600" dirty="0">
              <a:ea typeface="微软雅黑" panose="020B0503020204020204" pitchFamily="34" charset="-122"/>
            </a:endParaRPr>
          </a:p>
        </p:txBody>
      </p:sp>
      <p:cxnSp>
        <p:nvCxnSpPr>
          <p:cNvPr id="48" name="直接连接符 47"/>
          <p:cNvCxnSpPr/>
          <p:nvPr/>
        </p:nvCxnSpPr>
        <p:spPr>
          <a:xfrm flipH="1">
            <a:off x="1774726" y="313387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72" name="直接连接符 71"/>
          <p:cNvCxnSpPr/>
          <p:nvPr/>
        </p:nvCxnSpPr>
        <p:spPr>
          <a:xfrm flipH="1">
            <a:off x="3646934" y="4122939"/>
            <a:ext cx="315887" cy="0"/>
          </a:xfrm>
          <a:prstGeom prst="line">
            <a:avLst/>
          </a:prstGeom>
        </p:spPr>
        <p:style>
          <a:lnRef idx="1">
            <a:schemeClr val="dk1"/>
          </a:lnRef>
          <a:fillRef idx="0">
            <a:schemeClr val="dk1"/>
          </a:fillRef>
          <a:effectRef idx="0">
            <a:schemeClr val="dk1"/>
          </a:effectRef>
          <a:fontRef idx="minor">
            <a:schemeClr val="tx1"/>
          </a:fontRef>
        </p:style>
      </p:cxn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35" name="矩形 34"/>
          <p:cNvSpPr/>
          <p:nvPr/>
        </p:nvSpPr>
        <p:spPr>
          <a:xfrm>
            <a:off x="2384698" y="3348261"/>
            <a:ext cx="1260699" cy="1292662"/>
          </a:xfrm>
          <a:prstGeom prst="rect">
            <a:avLst/>
          </a:prstGeom>
        </p:spPr>
        <p:txBody>
          <a:bodyPr wrap="square">
            <a:spAutoFit/>
          </a:bodyPr>
          <a:lstStyle/>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坚定文</a:t>
            </a:r>
            <a:endParaRPr lang="zh-CN" altLang="en-US"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化自信</a:t>
            </a:r>
            <a:endParaRPr lang="zh-CN" altLang="en-US" sz="2600" dirty="0">
              <a:ea typeface="微软雅黑" panose="020B0503020204020204" pitchFamily="34" charset="-122"/>
            </a:endParaRPr>
          </a:p>
        </p:txBody>
      </p:sp>
      <p:cxnSp>
        <p:nvCxnSpPr>
          <p:cNvPr id="36" name="直接连接符 35"/>
          <p:cNvCxnSpPr/>
          <p:nvPr/>
        </p:nvCxnSpPr>
        <p:spPr>
          <a:xfrm flipH="1">
            <a:off x="2106191" y="142309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37" name="直接连接符 36"/>
          <p:cNvCxnSpPr/>
          <p:nvPr/>
        </p:nvCxnSpPr>
        <p:spPr>
          <a:xfrm flipH="1">
            <a:off x="2106191" y="4014203"/>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38" name="直接连接符 37"/>
          <p:cNvCxnSpPr/>
          <p:nvPr/>
        </p:nvCxnSpPr>
        <p:spPr>
          <a:xfrm>
            <a:off x="2097943" y="1413570"/>
            <a:ext cx="8248" cy="2581022"/>
          </a:xfrm>
          <a:prstGeom prst="line">
            <a:avLst/>
          </a:prstGeom>
        </p:spPr>
        <p:style>
          <a:lnRef idx="1">
            <a:schemeClr val="dk1"/>
          </a:lnRef>
          <a:fillRef idx="0">
            <a:schemeClr val="dk1"/>
          </a:fillRef>
          <a:effectRef idx="0">
            <a:schemeClr val="dk1"/>
          </a:effectRef>
          <a:fontRef idx="minor">
            <a:schemeClr val="tx1"/>
          </a:fontRef>
        </p:style>
      </p:cxnSp>
      <p:sp>
        <p:nvSpPr>
          <p:cNvPr id="2" name="TextBox 1"/>
          <p:cNvSpPr txBox="1"/>
          <p:nvPr/>
        </p:nvSpPr>
        <p:spPr>
          <a:xfrm>
            <a:off x="10978119" y="1773610"/>
            <a:ext cx="864096" cy="621517"/>
          </a:xfrm>
          <a:prstGeom prst="rect">
            <a:avLst/>
          </a:prstGeom>
          <a:noFill/>
        </p:spPr>
        <p:txBody>
          <a:bodyPr wrap="square" rtlCol="0">
            <a:spAutoFit/>
          </a:bodyPr>
          <a:lstStyle/>
          <a:p>
            <a:pPr lvl="0">
              <a:lnSpc>
                <a:spcPct val="150000"/>
              </a:lnSpc>
            </a:pPr>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rPr>
              <a:t>伟大</a:t>
            </a:r>
            <a:endParaRPr lang="en-US" altLang="zh-CN"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7" name="TextBox 6"/>
          <p:cNvSpPr txBox="1"/>
          <p:nvPr/>
        </p:nvSpPr>
        <p:spPr>
          <a:xfrm>
            <a:off x="8831510" y="2499023"/>
            <a:ext cx="1656184"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文化价值</a:t>
            </a:r>
            <a:endParaRPr lang="zh-CN" altLang="en-US" dirty="0">
              <a:solidFill>
                <a:srgbClr val="C00000"/>
              </a:solidFill>
            </a:endParaRPr>
          </a:p>
        </p:txBody>
      </p:sp>
      <p:sp>
        <p:nvSpPr>
          <p:cNvPr id="9" name="TextBox 8"/>
          <p:cNvSpPr txBox="1"/>
          <p:nvPr/>
        </p:nvSpPr>
        <p:spPr>
          <a:xfrm>
            <a:off x="7349144" y="4138245"/>
            <a:ext cx="1512168"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发展前途</a:t>
            </a:r>
            <a:endParaRPr lang="zh-CN" altLang="en-US" dirty="0">
              <a:solidFill>
                <a:srgbClr val="C00000"/>
              </a:solidFill>
            </a:endParaRPr>
          </a:p>
        </p:txBody>
      </p:sp>
      <p:sp>
        <p:nvSpPr>
          <p:cNvPr id="12" name="TextBox 11"/>
          <p:cNvSpPr txBox="1"/>
          <p:nvPr/>
        </p:nvSpPr>
        <p:spPr>
          <a:xfrm>
            <a:off x="7344952" y="4736604"/>
            <a:ext cx="1728192"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发展道路</a:t>
            </a:r>
            <a:endParaRPr lang="zh-CN" altLang="en-US" dirty="0">
              <a:solidFill>
                <a:srgbClr val="C00000"/>
              </a:solidFill>
            </a:endParaRPr>
          </a:p>
        </p:txBody>
      </p:sp>
      <p:sp>
        <p:nvSpPr>
          <p:cNvPr id="13" name="TextBox 12"/>
          <p:cNvSpPr txBox="1"/>
          <p:nvPr/>
        </p:nvSpPr>
        <p:spPr>
          <a:xfrm>
            <a:off x="5366828" y="5333806"/>
            <a:ext cx="1584176"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文化强国</a:t>
            </a:r>
            <a:endParaRPr lang="zh-CN" altLang="en-US" dirty="0">
              <a:solidFill>
                <a:srgbClr val="C00000"/>
              </a:solidFill>
            </a:endParaRPr>
          </a:p>
        </p:txBody>
      </p:sp>
      <p:sp>
        <p:nvSpPr>
          <p:cNvPr id="14" name="TextBox 13"/>
          <p:cNvSpPr txBox="1"/>
          <p:nvPr/>
        </p:nvSpPr>
        <p:spPr>
          <a:xfrm>
            <a:off x="4718748" y="2489694"/>
            <a:ext cx="881829" cy="492443"/>
          </a:xfrm>
          <a:prstGeom prst="rect">
            <a:avLst/>
          </a:prstGeom>
          <a:noFill/>
        </p:spPr>
        <p:txBody>
          <a:bodyPr wrap="square" rtlCol="0">
            <a:spAutoFit/>
          </a:bodyPr>
          <a:lstStyle/>
          <a:p>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rPr>
              <a:t>实践</a:t>
            </a:r>
            <a:endParaRPr lang="zh-CN" altLang="en-US" dirty="0">
              <a:solidFill>
                <a:srgbClr val="C00000"/>
              </a:solidFill>
            </a:endParaRPr>
          </a:p>
        </p:txBody>
      </p:sp>
      <p:sp>
        <p:nvSpPr>
          <p:cNvPr id="22" name="矩形 21"/>
          <p:cNvSpPr/>
          <p:nvPr/>
        </p:nvSpPr>
        <p:spPr>
          <a:xfrm>
            <a:off x="190550" y="1872908"/>
            <a:ext cx="1592065" cy="2492990"/>
          </a:xfrm>
          <a:prstGeom prst="rect">
            <a:avLst/>
          </a:prstGeom>
          <a:solidFill>
            <a:schemeClr val="accent5">
              <a:lumMod val="40000"/>
              <a:lumOff val="60000"/>
            </a:schemeClr>
          </a:solidFill>
        </p:spPr>
        <p:txBody>
          <a:bodyPr wrap="square">
            <a:spAutoFit/>
          </a:bodyPr>
          <a:lstStyle/>
          <a:p>
            <a:pPr algn="ct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坚持中国</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特色社会</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主义文化</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发展道路</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linds(horizontal)">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linds(horizontal)">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linds(horizontal)">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horizontal)">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linds(horizontal)">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xit" presetSubtype="0" fill="hold" grpId="1" nodeType="clickEffect">
                                  <p:stCondLst>
                                    <p:cond delay="0"/>
                                  </p:stCondLst>
                                  <p:childTnLst>
                                    <p:animEffect transition="out" filter="fade">
                                      <p:cBhvr>
                                        <p:cTn id="34" dur="500"/>
                                        <p:tgtEl>
                                          <p:spTgt spid="2"/>
                                        </p:tgtEl>
                                      </p:cBhvr>
                                    </p:animEffect>
                                    <p:set>
                                      <p:cBhvr>
                                        <p:cTn id="35" dur="1" fill="hold">
                                          <p:stCondLst>
                                            <p:cond delay="499"/>
                                          </p:stCondLst>
                                        </p:cTn>
                                        <p:tgtEl>
                                          <p:spTgt spid="2"/>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14"/>
                                        </p:tgtEl>
                                      </p:cBhvr>
                                    </p:animEffect>
                                    <p:set>
                                      <p:cBhvr>
                                        <p:cTn id="38" dur="1" fill="hold">
                                          <p:stCondLst>
                                            <p:cond delay="499"/>
                                          </p:stCondLst>
                                        </p:cTn>
                                        <p:tgtEl>
                                          <p:spTgt spid="14"/>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7"/>
                                        </p:tgtEl>
                                      </p:cBhvr>
                                    </p:animEffect>
                                    <p:set>
                                      <p:cBhvr>
                                        <p:cTn id="41" dur="1" fill="hold">
                                          <p:stCondLst>
                                            <p:cond delay="499"/>
                                          </p:stCondLst>
                                        </p:cTn>
                                        <p:tgtEl>
                                          <p:spTgt spid="7"/>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9"/>
                                        </p:tgtEl>
                                      </p:cBhvr>
                                    </p:animEffect>
                                    <p:set>
                                      <p:cBhvr>
                                        <p:cTn id="44" dur="1" fill="hold">
                                          <p:stCondLst>
                                            <p:cond delay="499"/>
                                          </p:stCondLst>
                                        </p:cTn>
                                        <p:tgtEl>
                                          <p:spTgt spid="9"/>
                                        </p:tgtEl>
                                        <p:attrNameLst>
                                          <p:attrName>style.visibility</p:attrName>
                                        </p:attrNameLst>
                                      </p:cBhvr>
                                      <p:to>
                                        <p:strVal val="hidden"/>
                                      </p:to>
                                    </p:set>
                                  </p:childTnLst>
                                </p:cTn>
                              </p:par>
                              <p:par>
                                <p:cTn id="45" presetID="10" presetClass="exit" presetSubtype="0" fill="hold" grpId="1" nodeType="withEffect">
                                  <p:stCondLst>
                                    <p:cond delay="0"/>
                                  </p:stCondLst>
                                  <p:childTnLst>
                                    <p:animEffect transition="out" filter="fade">
                                      <p:cBhvr>
                                        <p:cTn id="46" dur="500"/>
                                        <p:tgtEl>
                                          <p:spTgt spid="12"/>
                                        </p:tgtEl>
                                      </p:cBhvr>
                                    </p:animEffect>
                                    <p:set>
                                      <p:cBhvr>
                                        <p:cTn id="47" dur="1" fill="hold">
                                          <p:stCondLst>
                                            <p:cond delay="499"/>
                                          </p:stCondLst>
                                        </p:cTn>
                                        <p:tgtEl>
                                          <p:spTgt spid="12"/>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13"/>
                                        </p:tgtEl>
                                      </p:cBhvr>
                                    </p:animEffect>
                                    <p:set>
                                      <p:cBhvr>
                                        <p:cTn id="50"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2" grpId="0"/>
      <p:bldP spid="2" grpId="1"/>
      <p:bldP spid="7" grpId="0"/>
      <p:bldP spid="7" grpId="1"/>
      <p:bldP spid="9" grpId="0"/>
      <p:bldP spid="9" grpId="1"/>
      <p:bldP spid="12" grpId="0"/>
      <p:bldP spid="12" grpId="1"/>
      <p:bldP spid="13" grpId="0"/>
      <p:bldP spid="13" grpId="1"/>
      <p:bldP spid="14" grpId="0"/>
      <p:bldP spid="14"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2" name="直接连接符 91"/>
          <p:cNvCxnSpPr/>
          <p:nvPr/>
        </p:nvCxnSpPr>
        <p:spPr>
          <a:xfrm flipH="1">
            <a:off x="4085877" y="111811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3" name="直接连接符 92"/>
          <p:cNvCxnSpPr/>
          <p:nvPr/>
        </p:nvCxnSpPr>
        <p:spPr>
          <a:xfrm flipH="1">
            <a:off x="4085877" y="528118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4" name="直接连接符 93"/>
          <p:cNvCxnSpPr/>
          <p:nvPr/>
        </p:nvCxnSpPr>
        <p:spPr>
          <a:xfrm>
            <a:off x="4087154" y="1118114"/>
            <a:ext cx="0" cy="4163072"/>
          </a:xfrm>
          <a:prstGeom prst="line">
            <a:avLst/>
          </a:prstGeom>
        </p:spPr>
        <p:style>
          <a:lnRef idx="1">
            <a:schemeClr val="dk1"/>
          </a:lnRef>
          <a:fillRef idx="0">
            <a:schemeClr val="dk1"/>
          </a:fillRef>
          <a:effectRef idx="0">
            <a:schemeClr val="dk1"/>
          </a:effectRef>
          <a:fontRef idx="minor">
            <a:schemeClr val="tx1"/>
          </a:fontRef>
        </p:style>
      </p:cxnSp>
      <p:cxnSp>
        <p:nvCxnSpPr>
          <p:cNvPr id="48" name="直接连接符 47"/>
          <p:cNvCxnSpPr/>
          <p:nvPr/>
        </p:nvCxnSpPr>
        <p:spPr>
          <a:xfrm flipH="1">
            <a:off x="1774995" y="3133877"/>
            <a:ext cx="215755" cy="0"/>
          </a:xfrm>
          <a:prstGeom prst="line">
            <a:avLst/>
          </a:prstGeom>
        </p:spPr>
        <p:style>
          <a:lnRef idx="1">
            <a:schemeClr val="dk1"/>
          </a:lnRef>
          <a:fillRef idx="0">
            <a:schemeClr val="dk1"/>
          </a:fillRef>
          <a:effectRef idx="0">
            <a:schemeClr val="dk1"/>
          </a:effectRef>
          <a:fontRef idx="minor">
            <a:schemeClr val="tx1"/>
          </a:fontRef>
        </p:style>
      </p:cxnSp>
      <p:cxnSp>
        <p:nvCxnSpPr>
          <p:cNvPr id="72" name="直接连接符 71"/>
          <p:cNvCxnSpPr/>
          <p:nvPr/>
        </p:nvCxnSpPr>
        <p:spPr>
          <a:xfrm flipH="1">
            <a:off x="3761148" y="4017023"/>
            <a:ext cx="315887" cy="0"/>
          </a:xfrm>
          <a:prstGeom prst="line">
            <a:avLst/>
          </a:prstGeom>
        </p:spPr>
        <p:style>
          <a:lnRef idx="1">
            <a:schemeClr val="dk1"/>
          </a:lnRef>
          <a:fillRef idx="0">
            <a:schemeClr val="dk1"/>
          </a:fillRef>
          <a:effectRef idx="0">
            <a:schemeClr val="dk1"/>
          </a:effectRef>
          <a:fontRef idx="minor">
            <a:schemeClr val="tx1"/>
          </a:fontRef>
        </p:style>
      </p:cxn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35" name="矩形 34"/>
          <p:cNvSpPr/>
          <p:nvPr/>
        </p:nvSpPr>
        <p:spPr>
          <a:xfrm>
            <a:off x="2206774" y="947614"/>
            <a:ext cx="1260699" cy="1292662"/>
          </a:xfrm>
          <a:prstGeom prst="rect">
            <a:avLst/>
          </a:prstGeom>
        </p:spPr>
        <p:txBody>
          <a:bodyPr wrap="square">
            <a:spAutoFit/>
          </a:bodyPr>
          <a:lstStyle/>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坚定文</a:t>
            </a:r>
            <a:endParaRPr lang="zh-CN" altLang="en-US"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化自信</a:t>
            </a:r>
            <a:endParaRPr lang="zh-CN" altLang="en-US" sz="2600" dirty="0">
              <a:ea typeface="微软雅黑" panose="020B0503020204020204" pitchFamily="34" charset="-122"/>
            </a:endParaRPr>
          </a:p>
        </p:txBody>
      </p:sp>
      <p:cxnSp>
        <p:nvCxnSpPr>
          <p:cNvPr id="36" name="直接连接符 35"/>
          <p:cNvCxnSpPr/>
          <p:nvPr/>
        </p:nvCxnSpPr>
        <p:spPr>
          <a:xfrm flipH="1">
            <a:off x="2009604" y="1765363"/>
            <a:ext cx="178310" cy="0"/>
          </a:xfrm>
          <a:prstGeom prst="line">
            <a:avLst/>
          </a:prstGeom>
        </p:spPr>
        <p:style>
          <a:lnRef idx="1">
            <a:schemeClr val="dk1"/>
          </a:lnRef>
          <a:fillRef idx="0">
            <a:schemeClr val="dk1"/>
          </a:fillRef>
          <a:effectRef idx="0">
            <a:schemeClr val="dk1"/>
          </a:effectRef>
          <a:fontRef idx="minor">
            <a:schemeClr val="tx1"/>
          </a:fontRef>
        </p:style>
      </p:cxnSp>
      <p:cxnSp>
        <p:nvCxnSpPr>
          <p:cNvPr id="37" name="直接连接符 36"/>
          <p:cNvCxnSpPr/>
          <p:nvPr/>
        </p:nvCxnSpPr>
        <p:spPr>
          <a:xfrm flipH="1">
            <a:off x="2034477" y="4140447"/>
            <a:ext cx="178310" cy="0"/>
          </a:xfrm>
          <a:prstGeom prst="line">
            <a:avLst/>
          </a:prstGeom>
        </p:spPr>
        <p:style>
          <a:lnRef idx="1">
            <a:schemeClr val="dk1"/>
          </a:lnRef>
          <a:fillRef idx="0">
            <a:schemeClr val="dk1"/>
          </a:fillRef>
          <a:effectRef idx="0">
            <a:schemeClr val="dk1"/>
          </a:effectRef>
          <a:fontRef idx="minor">
            <a:schemeClr val="tx1"/>
          </a:fontRef>
        </p:style>
      </p:cxnSp>
      <p:cxnSp>
        <p:nvCxnSpPr>
          <p:cNvPr id="38" name="直接连接符 37"/>
          <p:cNvCxnSpPr/>
          <p:nvPr/>
        </p:nvCxnSpPr>
        <p:spPr>
          <a:xfrm>
            <a:off x="2014009" y="1765265"/>
            <a:ext cx="0" cy="2384609"/>
          </a:xfrm>
          <a:prstGeom prst="line">
            <a:avLst/>
          </a:prstGeom>
        </p:spPr>
        <p:style>
          <a:lnRef idx="1">
            <a:schemeClr val="dk1"/>
          </a:lnRef>
          <a:fillRef idx="0">
            <a:schemeClr val="dk1"/>
          </a:fillRef>
          <a:effectRef idx="0">
            <a:schemeClr val="dk1"/>
          </a:effectRef>
          <a:fontRef idx="minor">
            <a:schemeClr val="tx1"/>
          </a:fontRef>
        </p:style>
      </p:cxnSp>
      <p:sp>
        <p:nvSpPr>
          <p:cNvPr id="16" name="矩形 15"/>
          <p:cNvSpPr/>
          <p:nvPr/>
        </p:nvSpPr>
        <p:spPr>
          <a:xfrm>
            <a:off x="2206774" y="3073236"/>
            <a:ext cx="1558255" cy="1821461"/>
          </a:xfrm>
          <a:prstGeom prst="rect">
            <a:avLst/>
          </a:prstGeom>
        </p:spPr>
        <p:txBody>
          <a:bodyPr wrap="square">
            <a:spAutoFit/>
          </a:bodyPr>
          <a:lstStyle/>
          <a:p>
            <a:pPr algn="ct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坚持</a:t>
            </a:r>
            <a:r>
              <a:rPr lang="zh-CN" altLang="en-US" sz="2600" kern="100" dirty="0" smtClean="0">
                <a:latin typeface="Times New Roman" panose="02020603050405020304"/>
                <a:ea typeface="微软雅黑" panose="020B0503020204020204" pitchFamily="34" charset="-122"/>
                <a:cs typeface="Times New Roman" panose="02020603050405020304"/>
              </a:rPr>
              <a:t>社会主义</a:t>
            </a:r>
            <a:r>
              <a:rPr lang="zh-CN" altLang="en-US" sz="2600" kern="100" dirty="0">
                <a:latin typeface="Times New Roman" panose="02020603050405020304"/>
                <a:ea typeface="微软雅黑" panose="020B0503020204020204" pitchFamily="34" charset="-122"/>
                <a:cs typeface="Times New Roman" panose="02020603050405020304"/>
              </a:rPr>
              <a:t>核心</a:t>
            </a:r>
            <a:r>
              <a:rPr lang="zh-CN" altLang="en-US" sz="2600" kern="100" dirty="0" smtClean="0">
                <a:latin typeface="Times New Roman" panose="02020603050405020304"/>
                <a:ea typeface="微软雅黑" panose="020B0503020204020204" pitchFamily="34" charset="-122"/>
                <a:cs typeface="Times New Roman" panose="02020603050405020304"/>
              </a:rPr>
              <a:t>价值体系</a:t>
            </a:r>
            <a:endParaRPr lang="zh-CN" altLang="en-US" sz="2600" dirty="0">
              <a:ea typeface="微软雅黑" panose="020B0503020204020204" pitchFamily="34" charset="-122"/>
            </a:endParaRPr>
          </a:p>
        </p:txBody>
      </p:sp>
      <p:sp>
        <p:nvSpPr>
          <p:cNvPr id="17" name="矩形 16"/>
          <p:cNvSpPr/>
          <p:nvPr/>
        </p:nvSpPr>
        <p:spPr>
          <a:xfrm>
            <a:off x="4419972" y="693490"/>
            <a:ext cx="7507882" cy="2492990"/>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必须坚持马克思主义，牢固树立共产主义远</a:t>
            </a:r>
            <a:r>
              <a:rPr lang="zh-CN" altLang="en-US" sz="2600" kern="100" dirty="0" smtClean="0">
                <a:latin typeface="Times New Roman" panose="02020603050405020304"/>
                <a:ea typeface="微软雅黑" panose="020B0503020204020204" pitchFamily="34" charset="-122"/>
                <a:cs typeface="Times New Roman" panose="02020603050405020304"/>
              </a:rPr>
              <a:t>大理</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想</a:t>
            </a:r>
            <a:r>
              <a:rPr lang="zh-CN" altLang="en-US" sz="2600" kern="100" dirty="0">
                <a:latin typeface="Times New Roman" panose="02020603050405020304"/>
                <a:ea typeface="微软雅黑" panose="020B0503020204020204" pitchFamily="34" charset="-122"/>
                <a:cs typeface="Times New Roman" panose="02020603050405020304"/>
              </a:rPr>
              <a:t>和中国特色社会主义共同理想， 培育和</a:t>
            </a:r>
            <a:r>
              <a:rPr lang="zh-CN" altLang="en-US" sz="2600" kern="100" dirty="0" smtClean="0">
                <a:latin typeface="Times New Roman" panose="02020603050405020304"/>
                <a:ea typeface="微软雅黑" panose="020B0503020204020204" pitchFamily="34" charset="-122"/>
                <a:cs typeface="Times New Roman" panose="02020603050405020304"/>
              </a:rPr>
              <a:t>践行</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solidFill>
                  <a:prstClr val="black"/>
                </a:solidFill>
                <a:latin typeface="Times New Roman" panose="02020603050405020304"/>
                <a:ea typeface="微软雅黑" panose="020B0503020204020204" pitchFamily="34" charset="-122"/>
                <a:cs typeface="Times New Roman" panose="02020603050405020304"/>
              </a:rPr>
              <a:t> </a:t>
            </a:r>
            <a:r>
              <a:rPr lang="en-US" altLang="zh-CN" sz="2600" kern="100" dirty="0" smtClean="0">
                <a:solidFill>
                  <a:prstClr val="black"/>
                </a:solidFill>
                <a:latin typeface="Times New Roman" panose="02020603050405020304"/>
                <a:ea typeface="微软雅黑" panose="020B0503020204020204" pitchFamily="34" charset="-122"/>
                <a:cs typeface="Times New Roman" panose="02020603050405020304"/>
              </a:rPr>
              <a:t>   </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⑬</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___________________</a:t>
            </a:r>
            <a:r>
              <a:rPr lang="zh-CN" altLang="en-US" sz="2600" kern="100" dirty="0" smtClean="0">
                <a:latin typeface="Times New Roman" panose="02020603050405020304"/>
                <a:ea typeface="微软雅黑" panose="020B0503020204020204" pitchFamily="34" charset="-122"/>
                <a:cs typeface="Times New Roman" panose="02020603050405020304"/>
              </a:rPr>
              <a:t>，</a:t>
            </a:r>
            <a:r>
              <a:rPr lang="zh-CN" altLang="en-US" sz="2600" kern="100" dirty="0">
                <a:latin typeface="Times New Roman" panose="02020603050405020304"/>
                <a:ea typeface="微软雅黑" panose="020B0503020204020204" pitchFamily="34" charset="-122"/>
                <a:cs typeface="Times New Roman" panose="02020603050405020304"/>
              </a:rPr>
              <a:t>不断增强</a:t>
            </a:r>
            <a:r>
              <a:rPr lang="zh-CN" altLang="en-US" sz="2600" kern="100" dirty="0" smtClean="0">
                <a:latin typeface="Times New Roman" panose="02020603050405020304"/>
                <a:ea typeface="微软雅黑" panose="020B0503020204020204" pitchFamily="34" charset="-122"/>
                <a:cs typeface="Times New Roman" panose="02020603050405020304"/>
              </a:rPr>
              <a:t>意识形态领</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域</a:t>
            </a:r>
            <a:r>
              <a:rPr lang="zh-CN" altLang="en-US" sz="2600" kern="100" dirty="0">
                <a:latin typeface="Times New Roman" panose="02020603050405020304"/>
                <a:ea typeface="微软雅黑" panose="020B0503020204020204" pitchFamily="34" charset="-122"/>
                <a:cs typeface="Times New Roman" panose="02020603050405020304"/>
              </a:rPr>
              <a:t>主导权和话语权</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18" name="矩形 17"/>
          <p:cNvSpPr/>
          <p:nvPr/>
        </p:nvSpPr>
        <p:spPr>
          <a:xfrm>
            <a:off x="4419972" y="3361268"/>
            <a:ext cx="7723906" cy="1292662"/>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必须推动中华优秀传统文化创造性转化、创新性</a:t>
            </a:r>
            <a:r>
              <a:rPr lang="zh-CN" altLang="en-US" sz="2600" kern="100" dirty="0" smtClean="0">
                <a:latin typeface="Times New Roman" panose="02020603050405020304"/>
                <a:ea typeface="微软雅黑" panose="020B0503020204020204" pitchFamily="34" charset="-122"/>
                <a:cs typeface="Times New Roman" panose="02020603050405020304"/>
              </a:rPr>
              <a:t>发</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展</a:t>
            </a:r>
            <a:r>
              <a:rPr lang="zh-CN" altLang="en-US" sz="2600" kern="100" dirty="0">
                <a:latin typeface="Times New Roman" panose="02020603050405020304"/>
                <a:ea typeface="微软雅黑" panose="020B0503020204020204" pitchFamily="34" charset="-122"/>
                <a:cs typeface="Times New Roman" panose="02020603050405020304"/>
              </a:rPr>
              <a:t>，</a:t>
            </a:r>
            <a:r>
              <a:rPr lang="zh-CN" altLang="en-US" sz="2600" kern="100" dirty="0" smtClean="0">
                <a:latin typeface="Times New Roman" panose="02020603050405020304"/>
                <a:ea typeface="微软雅黑" panose="020B0503020204020204" pitchFamily="34" charset="-122"/>
                <a:cs typeface="Times New Roman" panose="02020603050405020304"/>
              </a:rPr>
              <a:t>继承</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⑭</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_________</a:t>
            </a:r>
            <a:r>
              <a:rPr lang="zh-CN" altLang="en-US" sz="2600" kern="100" dirty="0" smtClean="0">
                <a:latin typeface="Times New Roman" panose="02020603050405020304"/>
                <a:ea typeface="微软雅黑" panose="020B0503020204020204" pitchFamily="34" charset="-122"/>
                <a:cs typeface="Times New Roman" panose="02020603050405020304"/>
              </a:rPr>
              <a:t>，</a:t>
            </a:r>
            <a:r>
              <a:rPr lang="zh-CN" altLang="en-US" sz="2600" kern="100" dirty="0">
                <a:latin typeface="Times New Roman" panose="02020603050405020304"/>
                <a:ea typeface="微软雅黑" panose="020B0503020204020204" pitchFamily="34" charset="-122"/>
                <a:cs typeface="Times New Roman" panose="02020603050405020304"/>
              </a:rPr>
              <a:t>发展</a:t>
            </a:r>
            <a:r>
              <a:rPr lang="zh-CN" altLang="en-US" sz="2600" kern="100" dirty="0" smtClean="0">
                <a:latin typeface="Times New Roman" panose="02020603050405020304"/>
                <a:ea typeface="微软雅黑" panose="020B0503020204020204" pitchFamily="34" charset="-122"/>
                <a:cs typeface="Times New Roman" panose="02020603050405020304"/>
              </a:rPr>
              <a:t>社会主义</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⑮</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________</a:t>
            </a:r>
            <a:endParaRPr lang="zh-CN" altLang="en-US" sz="2600" kern="100" dirty="0">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19" name="矩形 18"/>
          <p:cNvSpPr/>
          <p:nvPr/>
        </p:nvSpPr>
        <p:spPr>
          <a:xfrm>
            <a:off x="4419972" y="4896509"/>
            <a:ext cx="7560840" cy="692497"/>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党必须牢牢掌握意识形态</a:t>
            </a:r>
            <a:r>
              <a:rPr lang="zh-CN" altLang="en-US" sz="2600" kern="100" dirty="0" smtClean="0">
                <a:latin typeface="Times New Roman" panose="02020603050405020304"/>
                <a:ea typeface="微软雅黑" panose="020B0503020204020204" pitchFamily="34" charset="-122"/>
                <a:cs typeface="Times New Roman" panose="02020603050405020304"/>
              </a:rPr>
              <a:t>工作</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⑯</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a:t>
            </a:r>
            <a:endParaRPr lang="zh-CN" altLang="en-US" sz="2600" kern="100" dirty="0">
              <a:latin typeface="Times New Roman" panose="02020603050405020304" pitchFamily="18" charset="0"/>
              <a:ea typeface="微软雅黑" panose="020B0503020204020204" pitchFamily="34" charset="-122"/>
              <a:cs typeface="Times New Roman" panose="02020603050405020304" pitchFamily="18" charset="0"/>
            </a:endParaRPr>
          </a:p>
        </p:txBody>
      </p:sp>
      <p:cxnSp>
        <p:nvCxnSpPr>
          <p:cNvPr id="20" name="直接连接符 19"/>
          <p:cNvCxnSpPr/>
          <p:nvPr/>
        </p:nvCxnSpPr>
        <p:spPr>
          <a:xfrm flipH="1">
            <a:off x="4087154" y="3789834"/>
            <a:ext cx="315887" cy="0"/>
          </a:xfrm>
          <a:prstGeom prst="line">
            <a:avLst/>
          </a:prstGeom>
        </p:spPr>
        <p:style>
          <a:lnRef idx="1">
            <a:schemeClr val="dk1"/>
          </a:lnRef>
          <a:fillRef idx="0">
            <a:schemeClr val="dk1"/>
          </a:fillRef>
          <a:effectRef idx="0">
            <a:schemeClr val="dk1"/>
          </a:effectRef>
          <a:fontRef idx="minor">
            <a:schemeClr val="tx1"/>
          </a:fontRef>
        </p:style>
      </p:cxnSp>
      <p:sp>
        <p:nvSpPr>
          <p:cNvPr id="3" name="TextBox 2"/>
          <p:cNvSpPr txBox="1"/>
          <p:nvPr/>
        </p:nvSpPr>
        <p:spPr>
          <a:xfrm>
            <a:off x="5149577" y="1984301"/>
            <a:ext cx="3240360"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社会主义核心价值观</a:t>
            </a:r>
            <a:endParaRPr lang="zh-CN" altLang="en-US" dirty="0">
              <a:solidFill>
                <a:srgbClr val="C00000"/>
              </a:solidFill>
            </a:endParaRPr>
          </a:p>
        </p:txBody>
      </p:sp>
      <p:sp>
        <p:nvSpPr>
          <p:cNvPr id="4" name="TextBox 3"/>
          <p:cNvSpPr txBox="1"/>
          <p:nvPr/>
        </p:nvSpPr>
        <p:spPr>
          <a:xfrm>
            <a:off x="6508204" y="4064648"/>
            <a:ext cx="1646659"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革命文化</a:t>
            </a:r>
            <a:endParaRPr lang="zh-CN" altLang="en-US" dirty="0">
              <a:solidFill>
                <a:srgbClr val="C00000"/>
              </a:solidFill>
            </a:endParaRPr>
          </a:p>
        </p:txBody>
      </p:sp>
      <p:sp>
        <p:nvSpPr>
          <p:cNvPr id="5" name="TextBox 4"/>
          <p:cNvSpPr txBox="1"/>
          <p:nvPr/>
        </p:nvSpPr>
        <p:spPr>
          <a:xfrm>
            <a:off x="10559702" y="3928517"/>
            <a:ext cx="1512168" cy="692497"/>
          </a:xfrm>
          <a:prstGeom prst="rect">
            <a:avLst/>
          </a:prstGeom>
          <a:noFill/>
        </p:spPr>
        <p:txBody>
          <a:bodyPr wrap="square" rtlCol="0">
            <a:spAutoFit/>
          </a:bodyPr>
          <a:lstStyle/>
          <a:p>
            <a:pPr lvl="0">
              <a:lnSpc>
                <a:spcPct val="150000"/>
              </a:lnSpc>
            </a:pPr>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先进</a:t>
            </a:r>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rPr>
              <a:t>文化</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6" name="TextBox 5"/>
          <p:cNvSpPr txBox="1"/>
          <p:nvPr/>
        </p:nvSpPr>
        <p:spPr>
          <a:xfrm>
            <a:off x="9148117" y="4869954"/>
            <a:ext cx="1224136" cy="692497"/>
          </a:xfrm>
          <a:prstGeom prst="rect">
            <a:avLst/>
          </a:prstGeom>
          <a:noFill/>
        </p:spPr>
        <p:txBody>
          <a:bodyPr wrap="square" rtlCol="0">
            <a:spAutoFit/>
          </a:bodyPr>
          <a:lstStyle/>
          <a:p>
            <a:pPr lvl="0">
              <a:lnSpc>
                <a:spcPct val="150000"/>
              </a:lnSpc>
            </a:pPr>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rPr>
              <a:t>领导权</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22" name="矩形 21"/>
          <p:cNvSpPr/>
          <p:nvPr/>
        </p:nvSpPr>
        <p:spPr>
          <a:xfrm>
            <a:off x="190550" y="1872908"/>
            <a:ext cx="1592065" cy="2492990"/>
          </a:xfrm>
          <a:prstGeom prst="rect">
            <a:avLst/>
          </a:prstGeom>
          <a:solidFill>
            <a:schemeClr val="accent5">
              <a:lumMod val="40000"/>
              <a:lumOff val="60000"/>
            </a:schemeClr>
          </a:solidFill>
        </p:spPr>
        <p:txBody>
          <a:bodyPr wrap="square">
            <a:spAutoFit/>
          </a:bodyPr>
          <a:lstStyle/>
          <a:p>
            <a:pPr algn="ct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坚持中国</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特色社会</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主义文化</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发展道路</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3"/>
                                        </p:tgtEl>
                                      </p:cBhvr>
                                    </p:animEffect>
                                    <p:set>
                                      <p:cBhvr>
                                        <p:cTn id="27" dur="1" fill="hold">
                                          <p:stCondLst>
                                            <p:cond delay="499"/>
                                          </p:stCondLst>
                                        </p:cTn>
                                        <p:tgtEl>
                                          <p:spTgt spid="3"/>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4"/>
                                        </p:tgtEl>
                                      </p:cBhvr>
                                    </p:animEffect>
                                    <p:set>
                                      <p:cBhvr>
                                        <p:cTn id="30" dur="1" fill="hold">
                                          <p:stCondLst>
                                            <p:cond delay="499"/>
                                          </p:stCondLst>
                                        </p:cTn>
                                        <p:tgtEl>
                                          <p:spTgt spid="4"/>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5"/>
                                        </p:tgtEl>
                                      </p:cBhvr>
                                    </p:animEffect>
                                    <p:set>
                                      <p:cBhvr>
                                        <p:cTn id="33" dur="1" fill="hold">
                                          <p:stCondLst>
                                            <p:cond delay="499"/>
                                          </p:stCondLst>
                                        </p:cTn>
                                        <p:tgtEl>
                                          <p:spTgt spid="5"/>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6"/>
                                        </p:tgtEl>
                                      </p:cBhvr>
                                    </p:animEffect>
                                    <p:set>
                                      <p:cBhvr>
                                        <p:cTn id="36"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3" grpId="0"/>
      <p:bldP spid="3" grpId="1"/>
      <p:bldP spid="4" grpId="0"/>
      <p:bldP spid="4" grpId="1"/>
      <p:bldP spid="5" grpId="0"/>
      <p:bldP spid="5" grpId="1"/>
      <p:bldP spid="6" grpId="0"/>
      <p:bldP spid="6"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06574" y="1042801"/>
            <a:ext cx="11412000" cy="68862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en-US" altLang="zh-CN" sz="2800" kern="100" dirty="0">
                <a:latin typeface="Times New Roman" panose="02020603050405020304"/>
                <a:ea typeface="微软雅黑" panose="020B0503020204020204" pitchFamily="34" charset="-122"/>
              </a:rPr>
              <a:t>1.</a:t>
            </a:r>
            <a:r>
              <a:rPr lang="zh-CN" altLang="zh-CN" sz="2800" kern="100" dirty="0">
                <a:latin typeface="Times New Roman" panose="02020603050405020304"/>
                <a:ea typeface="微软雅黑" panose="020B0503020204020204" pitchFamily="34" charset="-122"/>
                <a:cs typeface="Times New Roman" panose="02020603050405020304"/>
              </a:rPr>
              <a:t>发展中国特色社会主义文化是社会进步的根本动力。</a:t>
            </a:r>
            <a:endParaRPr lang="zh-CN" altLang="zh-CN" sz="1050" kern="100" dirty="0">
              <a:solidFill>
                <a:prstClr val="black"/>
              </a:solidFill>
              <a:latin typeface="宋体" panose="02010600030101010101" pitchFamily="2" charset="-122"/>
              <a:cs typeface="Courier New" panose="02070309020205020404"/>
            </a:endParaRPr>
          </a:p>
        </p:txBody>
      </p:sp>
      <p:sp>
        <p:nvSpPr>
          <p:cNvPr id="5" name="矩形 4"/>
          <p:cNvSpPr/>
          <p:nvPr/>
        </p:nvSpPr>
        <p:spPr>
          <a:xfrm>
            <a:off x="406574" y="1710811"/>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错误。文化的实质是一种精神力量，发展中国特色社会主义文化是社会进步的精神动力，但不是根本动力。</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 name="矩形 5"/>
          <p:cNvSpPr/>
          <p:nvPr/>
        </p:nvSpPr>
        <p:spPr>
          <a:xfrm>
            <a:off x="406574" y="2934947"/>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2.</a:t>
            </a:r>
            <a:r>
              <a:rPr lang="zh-CN" altLang="zh-CN" sz="2600" kern="100" dirty="0">
                <a:latin typeface="Times New Roman" panose="02020603050405020304"/>
                <a:ea typeface="微软雅黑" panose="020B0503020204020204" pitchFamily="34" charset="-122"/>
                <a:cs typeface="Times New Roman" panose="02020603050405020304"/>
              </a:rPr>
              <a:t>建设社会主义文化强国是坚持中国特色社会主义文化发展道路的必由之路。</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406574" y="3583019"/>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错误。坚持中国特色社会主义文化发展道路是建设社会主义文化强国的必由之路。</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8" name="矩形 17"/>
          <p:cNvSpPr/>
          <p:nvPr/>
        </p:nvSpPr>
        <p:spPr>
          <a:xfrm>
            <a:off x="406574" y="426433"/>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C00000"/>
                </a:solidFill>
                <a:latin typeface="IPAPANNEW"/>
                <a:ea typeface="微软雅黑" panose="020B0503020204020204" pitchFamily="34" charset="-122"/>
                <a:cs typeface="Times New Roman" panose="02020603050405020304"/>
              </a:rPr>
              <a:t>试判断</a:t>
            </a:r>
            <a:endParaRPr lang="zh-CN" altLang="zh-CN" sz="1050" kern="100" dirty="0" smtClean="0">
              <a:solidFill>
                <a:srgbClr val="C00000"/>
              </a:solidFill>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
        <p:nvSpPr>
          <p:cNvPr id="8" name="矩形 7"/>
          <p:cNvSpPr/>
          <p:nvPr/>
        </p:nvSpPr>
        <p:spPr>
          <a:xfrm>
            <a:off x="406574" y="4782897"/>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3.</a:t>
            </a:r>
            <a:r>
              <a:rPr lang="zh-CN" altLang="zh-CN" sz="2600" kern="100" dirty="0">
                <a:latin typeface="Times New Roman" panose="02020603050405020304"/>
                <a:ea typeface="微软雅黑" panose="020B0503020204020204" pitchFamily="34" charset="-122"/>
                <a:cs typeface="Times New Roman" panose="02020603050405020304"/>
              </a:rPr>
              <a:t>建设文化强国，关键是树立高度的文化自信。</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9" name="矩形 8"/>
          <p:cNvSpPr/>
          <p:nvPr/>
        </p:nvSpPr>
        <p:spPr>
          <a:xfrm>
            <a:off x="406574" y="5383377"/>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错误。建设文化强国的关键是增强全民族的文化创造活力。</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p:bldP spid="5" grpId="1"/>
      <p:bldP spid="7" grpId="0"/>
      <p:bldP spid="7" grpId="1"/>
      <p:bldP spid="9" grpId="0"/>
      <p:bldP spid="9"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621482"/>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4.</a:t>
            </a:r>
            <a:r>
              <a:rPr lang="zh-CN" altLang="zh-CN" sz="2600" kern="100" dirty="0">
                <a:latin typeface="Times New Roman" panose="02020603050405020304"/>
                <a:ea typeface="微软雅黑" panose="020B0503020204020204" pitchFamily="34" charset="-122"/>
                <a:cs typeface="Times New Roman" panose="02020603050405020304"/>
              </a:rPr>
              <a:t>建设社会主义文化强国，要坚持精神文明建设优先发展。</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203831"/>
            <a:ext cx="11573192" cy="72325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错误。建设社会主义文化强国，必须坚持物质文明和精神文明协调发展。</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 name="矩形 5"/>
          <p:cNvSpPr/>
          <p:nvPr/>
        </p:nvSpPr>
        <p:spPr>
          <a:xfrm>
            <a:off x="354662" y="1786180"/>
            <a:ext cx="11285160" cy="132341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5.</a:t>
            </a:r>
            <a:r>
              <a:rPr lang="zh-CN" altLang="zh-CN" sz="2600" kern="100" dirty="0">
                <a:latin typeface="Times New Roman" panose="02020603050405020304"/>
                <a:ea typeface="微软雅黑" panose="020B0503020204020204" pitchFamily="34" charset="-122"/>
                <a:cs typeface="Times New Roman" panose="02020603050405020304"/>
              </a:rPr>
              <a:t>推动中华优秀传统文化创造性转化、创新性发展就是要全面继承中华传统文化。</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2979480"/>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推动中华优秀传统文化创造性转化，就是要按照时代特点和要求，对那些仍有借鉴价值的内涵和陈旧的表现形式加以改造，赋予其新的时代内涵和现代表达形式，激活其生命力。创新性发展，就是要按照时代的新进步新进展，对中华优秀传统文化的内涵加以补充、拓展、完善，增强其影响力和感召力。</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7"/>
                                        </p:tgtEl>
                                      </p:cBhvr>
                                    </p:animEffect>
                                    <p:set>
                                      <p:cBhvr>
                                        <p:cTn id="20"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p:bldP spid="5" grpId="1"/>
      <p:bldP spid="7" grpId="0"/>
      <p:bldP spid="7"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75520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6.</a:t>
            </a:r>
            <a:r>
              <a:rPr lang="zh-CN" altLang="zh-CN" sz="2600" kern="100" dirty="0">
                <a:latin typeface="Times New Roman" panose="02020603050405020304"/>
                <a:ea typeface="微软雅黑" panose="020B0503020204020204" pitchFamily="34" charset="-122"/>
                <a:cs typeface="Times New Roman" panose="02020603050405020304"/>
              </a:rPr>
              <a:t>作为一名普通公民，应该树立文化自信意识，相信自身文化是最优秀的文化。</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365211"/>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错误。文化自信并非意味着认为自身文化是最优秀的文化。</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 name="矩形 5"/>
          <p:cNvSpPr/>
          <p:nvPr/>
        </p:nvSpPr>
        <p:spPr>
          <a:xfrm>
            <a:off x="354662" y="1941275"/>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7.</a:t>
            </a:r>
            <a:r>
              <a:rPr lang="zh-CN" altLang="zh-CN" sz="2600" kern="100" dirty="0">
                <a:latin typeface="Times New Roman" panose="02020603050405020304"/>
                <a:ea typeface="微软雅黑" panose="020B0503020204020204" pitchFamily="34" charset="-122"/>
                <a:cs typeface="Times New Roman" panose="02020603050405020304"/>
              </a:rPr>
              <a:t>坚持文化自信是中国特色社会主义文化发展的方向保证。</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2545883"/>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错误。坚持文化自信不是中国特色社会主义文化发展的方向保证。发展中国特色社会主义文化要以马克思主义为指导，坚持马克思主义在意识形态领域的指导地位。</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
        <p:nvSpPr>
          <p:cNvPr id="8" name="矩形 7"/>
          <p:cNvSpPr/>
          <p:nvPr/>
        </p:nvSpPr>
        <p:spPr>
          <a:xfrm>
            <a:off x="354662" y="4317539"/>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8.</a:t>
            </a:r>
            <a:r>
              <a:rPr lang="zh-CN" altLang="zh-CN" sz="2600" kern="100" dirty="0">
                <a:latin typeface="Times New Roman" panose="02020603050405020304"/>
                <a:ea typeface="微软雅黑" panose="020B0503020204020204" pitchFamily="34" charset="-122"/>
                <a:cs typeface="Times New Roman" panose="02020603050405020304"/>
              </a:rPr>
              <a:t>大力建设社会主义核心价值体系，是社会主义道德建设的基本任务。</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9" name="矩形 8"/>
          <p:cNvSpPr/>
          <p:nvPr/>
        </p:nvSpPr>
        <p:spPr>
          <a:xfrm>
            <a:off x="354662" y="494180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错误。社会主义道德建设的基本任务是培育</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四有</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公民。</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p:bldP spid="5" grpId="1"/>
      <p:bldP spid="7" grpId="0"/>
      <p:bldP spid="7" grpId="1"/>
      <p:bldP spid="9" grpId="0"/>
      <p:bldP spid="9"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947583"/>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9.</a:t>
            </a:r>
            <a:r>
              <a:rPr lang="zh-CN" altLang="zh-CN" sz="2600" kern="100" dirty="0">
                <a:latin typeface="Times New Roman" panose="02020603050405020304"/>
                <a:ea typeface="微软雅黑" panose="020B0503020204020204" pitchFamily="34" charset="-122"/>
                <a:cs typeface="Times New Roman" panose="02020603050405020304"/>
              </a:rPr>
              <a:t>社会主义核心价值体系、社会主义核心价值观是当代中国文化的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体</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523647"/>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错误。当代中国文化的</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魂</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，就是社会主义核心价值体系；文化的</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体</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则包括国民教育体系、公共文化服务体系、文化事业和产业体系、文化市场体系以及各种形式的文化产品和服务等。</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 name="矩形 5"/>
          <p:cNvSpPr/>
          <p:nvPr/>
        </p:nvSpPr>
        <p:spPr>
          <a:xfrm>
            <a:off x="354662" y="3909592"/>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错误。我们的文化自信来自对自身文化价值的充分肯定，</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传统文化</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说法片面。</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354662" y="333352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10.</a:t>
            </a:r>
            <a:r>
              <a:rPr lang="zh-CN" altLang="zh-CN" sz="2600" kern="100" dirty="0">
                <a:latin typeface="Times New Roman" panose="02020603050405020304"/>
                <a:ea typeface="微软雅黑" panose="020B0503020204020204" pitchFamily="34" charset="-122"/>
                <a:cs typeface="Times New Roman" panose="02020603050405020304"/>
              </a:rPr>
              <a:t>我们的文化自信来自对中国传统文化价值的充分肯定。</a:t>
            </a:r>
            <a:endParaRPr lang="zh-CN" altLang="zh-CN" sz="1050" kern="100" dirty="0">
              <a:effectLst/>
              <a:latin typeface="宋体" panose="02010600030101010101" pitchFamily="2" charset="-122"/>
              <a:cs typeface="Courier New" panose="02070309020205020404"/>
            </a:endParaRPr>
          </a:p>
        </p:txBody>
      </p:sp>
      <p:pic>
        <p:nvPicPr>
          <p:cNvPr id="8"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0394210" y="6430652"/>
            <a:ext cx="977900" cy="455439"/>
          </a:xfrm>
          <a:prstGeom prst="rect">
            <a:avLst/>
          </a:prstGeom>
          <a:noFill/>
          <a:extLst>
            <a:ext uri="{909E8E84-426E-40DD-AFC4-6F175D3DCCD1}">
              <a14:hiddenFill xmlns:a14="http://schemas.microsoft.com/office/drawing/2010/main">
                <a:solidFill>
                  <a:srgbClr val="FFFFFF"/>
                </a:solidFill>
              </a14:hiddenFill>
            </a:ext>
          </a:extLst>
        </p:spPr>
      </p:pic>
      <p:pic>
        <p:nvPicPr>
          <p:cNvPr id="9" name="图片 8">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5" grpId="0"/>
      <p:bldP spid="5" grpId="1"/>
      <p:bldP spid="6" grpId="0"/>
      <p:bldP spid="6"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10"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1"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278782"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核心突破　精讲考点</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364163" y="515001"/>
            <a:ext cx="11161240" cy="65252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Courier New" panose="02070309020205020404"/>
              </a:rPr>
              <a:t>1.</a:t>
            </a:r>
            <a:r>
              <a:rPr lang="zh-CN" altLang="zh-CN" sz="2600" b="1" kern="100" dirty="0">
                <a:latin typeface="+mj-ea"/>
                <a:ea typeface="+mj-ea"/>
                <a:cs typeface="Courier New" panose="02070309020205020404"/>
              </a:rPr>
              <a:t>发展中国特色社会主义文化</a:t>
            </a:r>
            <a:endParaRPr lang="zh-CN" altLang="zh-CN" sz="2600" b="1" kern="100" dirty="0">
              <a:latin typeface="+mj-ea"/>
              <a:ea typeface="+mj-ea"/>
              <a:cs typeface="Courier New" panose="02070309020205020404"/>
            </a:endParaRPr>
          </a:p>
        </p:txBody>
      </p:sp>
      <p:sp>
        <p:nvSpPr>
          <p:cNvPr id="27" name="矩形 26"/>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28" name="组合 27"/>
          <p:cNvGrpSpPr/>
          <p:nvPr/>
        </p:nvGrpSpPr>
        <p:grpSpPr>
          <a:xfrm>
            <a:off x="1059312" y="-9240"/>
            <a:ext cx="10071789" cy="523951"/>
            <a:chOff x="1054646" y="-9240"/>
            <a:chExt cx="10071789" cy="523951"/>
          </a:xfrm>
        </p:grpSpPr>
        <p:sp>
          <p:nvSpPr>
            <p:cNvPr id="29"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33"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4"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5"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36"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7"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8" name="矩形 37"/>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39" name="矩形 38"/>
          <p:cNvSpPr/>
          <p:nvPr/>
        </p:nvSpPr>
        <p:spPr>
          <a:xfrm>
            <a:off x="2436436" y="-8554"/>
            <a:ext cx="7379185" cy="523220"/>
          </a:xfrm>
          <a:prstGeom prst="rect">
            <a:avLst/>
          </a:prstGeom>
        </p:spPr>
        <p:txBody>
          <a:bodyPr wrap="square">
            <a:spAutoFit/>
          </a:bodyPr>
          <a:lstStyle/>
          <a:p>
            <a:pPr algn="ctr">
              <a:defRPr/>
            </a:pPr>
            <a:r>
              <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rPr>
              <a:t>核心考点一　建设社会主义文化强国</a:t>
            </a:r>
            <a:endPar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custDataLst>
              <p:tags r:id="rId1"/>
            </p:custDataLst>
          </p:nvPr>
        </p:nvGraphicFramePr>
        <p:xfrm>
          <a:off x="628080" y="1307510"/>
          <a:ext cx="10893425" cy="5015865"/>
        </p:xfrm>
        <a:graphic>
          <a:graphicData uri="http://schemas.openxmlformats.org/drawingml/2006/table">
            <a:tbl>
              <a:tblPr/>
              <a:tblGrid>
                <a:gridCol w="984885"/>
                <a:gridCol w="9908540"/>
              </a:tblGrid>
              <a:tr h="2866390">
                <a:tc>
                  <a:txBody>
                    <a:bodyPr/>
                    <a:lstStyle/>
                    <a:p>
                      <a:pPr marL="71755" algn="ctr">
                        <a:lnSpc>
                          <a:spcPct val="17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产生</a:t>
                      </a:r>
                      <a:endParaRPr lang="zh-CN" sz="2600" kern="100" dirty="0">
                        <a:effectLst/>
                        <a:latin typeface="宋体" panose="02010600030101010101" pitchFamily="2" charset="-122"/>
                        <a:cs typeface="Courier New" panose="02070309020205020404"/>
                      </a:endParaRPr>
                    </a:p>
                  </a:txBody>
                  <a:tcPr marL="21767" marR="217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70000"/>
                        </a:lnSpc>
                        <a:spcAft>
                          <a:spcPts val="0"/>
                        </a:spcAft>
                      </a:pPr>
                      <a:r>
                        <a:rPr lang="zh-CN" sz="2600" kern="100">
                          <a:solidFill>
                            <a:srgbClr val="FF0000"/>
                          </a:solidFill>
                          <a:effectLst/>
                          <a:latin typeface="Times New Roman" panose="02020603050405020304"/>
                          <a:ea typeface="微软雅黑" panose="020B0503020204020204" pitchFamily="34" charset="-122"/>
                          <a:cs typeface="Times New Roman" panose="02020603050405020304"/>
                        </a:rPr>
                        <a:t>源自于</a:t>
                      </a:r>
                      <a:r>
                        <a:rPr lang="zh-CN" sz="2600" kern="100">
                          <a:effectLst/>
                          <a:latin typeface="Times New Roman" panose="02020603050405020304"/>
                          <a:ea typeface="微软雅黑" panose="020B0503020204020204" pitchFamily="34" charset="-122"/>
                          <a:cs typeface="Times New Roman" panose="02020603050405020304"/>
                        </a:rPr>
                        <a:t>中华民族优秀传统文化，</a:t>
                      </a:r>
                      <a:endParaRPr lang="zh-CN" sz="2600" kern="100">
                        <a:effectLst/>
                        <a:latin typeface="Times New Roman" panose="02020603050405020304"/>
                        <a:ea typeface="微软雅黑" panose="020B0503020204020204" pitchFamily="34" charset="-122"/>
                        <a:cs typeface="Times New Roman" panose="02020603050405020304"/>
                      </a:endParaRPr>
                    </a:p>
                    <a:p>
                      <a:pPr marL="71755" algn="l">
                        <a:lnSpc>
                          <a:spcPct val="170000"/>
                        </a:lnSpc>
                        <a:spcAft>
                          <a:spcPts val="0"/>
                        </a:spcAft>
                      </a:pPr>
                      <a:r>
                        <a:rPr lang="zh-CN" sz="2600" kern="100">
                          <a:solidFill>
                            <a:srgbClr val="FF0000"/>
                          </a:solidFill>
                          <a:effectLst/>
                          <a:latin typeface="Times New Roman" panose="02020603050405020304"/>
                          <a:ea typeface="微软雅黑" panose="020B0503020204020204" pitchFamily="34" charset="-122"/>
                          <a:cs typeface="Times New Roman" panose="02020603050405020304"/>
                        </a:rPr>
                        <a:t>熔铸于</a:t>
                      </a:r>
                      <a:r>
                        <a:rPr lang="zh-CN" sz="2600" kern="100">
                          <a:effectLst/>
                          <a:latin typeface="Times New Roman" panose="02020603050405020304"/>
                          <a:ea typeface="微软雅黑" panose="020B0503020204020204" pitchFamily="34" charset="-122"/>
                          <a:cs typeface="Times New Roman" panose="02020603050405020304"/>
                        </a:rPr>
                        <a:t>党领导人民在革命、建设、改革中创造的革命文化和社会主义先进文化，</a:t>
                      </a:r>
                      <a:endParaRPr lang="zh-CN" sz="2600" kern="100">
                        <a:effectLst/>
                        <a:latin typeface="Times New Roman" panose="02020603050405020304"/>
                        <a:ea typeface="微软雅黑" panose="020B0503020204020204" pitchFamily="34" charset="-122"/>
                        <a:cs typeface="Times New Roman" panose="02020603050405020304"/>
                      </a:endParaRPr>
                    </a:p>
                    <a:p>
                      <a:pPr marL="71755" algn="l">
                        <a:lnSpc>
                          <a:spcPct val="170000"/>
                        </a:lnSpc>
                        <a:spcAft>
                          <a:spcPts val="0"/>
                        </a:spcAft>
                      </a:pPr>
                      <a:r>
                        <a:rPr lang="zh-CN" sz="2600" kern="100">
                          <a:solidFill>
                            <a:srgbClr val="FF0000"/>
                          </a:solidFill>
                          <a:effectLst/>
                          <a:latin typeface="Times New Roman" panose="02020603050405020304"/>
                          <a:ea typeface="微软雅黑" panose="020B0503020204020204" pitchFamily="34" charset="-122"/>
                          <a:cs typeface="Times New Roman" panose="02020603050405020304"/>
                        </a:rPr>
                        <a:t>植根于</a:t>
                      </a:r>
                      <a:r>
                        <a:rPr lang="zh-CN" sz="2600" kern="100">
                          <a:effectLst/>
                          <a:latin typeface="Times New Roman" panose="02020603050405020304"/>
                          <a:ea typeface="微软雅黑" panose="020B0503020204020204" pitchFamily="34" charset="-122"/>
                          <a:cs typeface="Times New Roman" panose="02020603050405020304"/>
                        </a:rPr>
                        <a:t>中国特色社会主义伟大实践</a:t>
                      </a:r>
                      <a:endParaRPr lang="zh-CN" sz="2600" kern="100">
                        <a:effectLst/>
                        <a:latin typeface="宋体" panose="02010600030101010101" pitchFamily="2" charset="-122"/>
                        <a:cs typeface="Courier New" panose="02070309020205020404"/>
                      </a:endParaRPr>
                    </a:p>
                  </a:txBody>
                  <a:tcPr marL="21767" marR="217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49475">
                <a:tc>
                  <a:txBody>
                    <a:bodyPr/>
                    <a:lstStyle/>
                    <a:p>
                      <a:pPr marL="71755" algn="ctr">
                        <a:lnSpc>
                          <a:spcPct val="17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内涵</a:t>
                      </a:r>
                      <a:endParaRPr lang="zh-CN" sz="2600" kern="100">
                        <a:effectLst/>
                        <a:latin typeface="宋体" panose="02010600030101010101" pitchFamily="2" charset="-122"/>
                        <a:cs typeface="Courier New" panose="02070309020205020404"/>
                      </a:endParaRPr>
                    </a:p>
                  </a:txBody>
                  <a:tcPr marL="21767" marR="217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7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以马克思主义为指导，坚守中华文化立场，立足当代中国现实，结合当今时代条件，发展面向现代化、面向世界、面向未来的，民族的科学的大众的社会主义文化</a:t>
                      </a:r>
                      <a:endParaRPr lang="zh-CN" sz="2600" kern="100" dirty="0">
                        <a:effectLst/>
                        <a:latin typeface="宋体" panose="02010600030101010101" pitchFamily="2" charset="-122"/>
                        <a:cs typeface="Courier New" panose="02070309020205020404"/>
                      </a:endParaRPr>
                    </a:p>
                  </a:txBody>
                  <a:tcPr marL="21767" marR="217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custDataLst>
              <p:tags r:id="rId1"/>
            </p:custDataLst>
          </p:nvPr>
        </p:nvGraphicFramePr>
        <p:xfrm>
          <a:off x="849606" y="1269554"/>
          <a:ext cx="10491201" cy="4160520"/>
        </p:xfrm>
        <a:graphic>
          <a:graphicData uri="http://schemas.openxmlformats.org/drawingml/2006/table">
            <a:tbl>
              <a:tblPr/>
              <a:tblGrid>
                <a:gridCol w="858495"/>
                <a:gridCol w="9632706"/>
              </a:tblGrid>
              <a:tr h="1188720">
                <a:tc>
                  <a:txBody>
                    <a:bodyPr/>
                    <a:lstStyle/>
                    <a:p>
                      <a:pPr marL="71755" algn="ctr">
                        <a:lnSpc>
                          <a:spcPct val="21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作用</a:t>
                      </a:r>
                      <a:endParaRPr lang="zh-CN" sz="2600" kern="100" dirty="0">
                        <a:effectLst/>
                        <a:latin typeface="宋体" panose="02010600030101010101" pitchFamily="2" charset="-122"/>
                        <a:cs typeface="Courier New" panose="02070309020205020404"/>
                      </a:endParaRPr>
                    </a:p>
                  </a:txBody>
                  <a:tcPr marL="21767" marR="217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21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中国特色社会主义文化是激励全党全国各族人民奋勇前进的强大精神力量，</a:t>
                      </a:r>
                      <a:endParaRPr lang="zh-CN" sz="2600" kern="100" dirty="0">
                        <a:effectLst/>
                        <a:latin typeface="Times New Roman" panose="02020603050405020304"/>
                        <a:ea typeface="微软雅黑" panose="020B0503020204020204" pitchFamily="34" charset="-122"/>
                        <a:cs typeface="Times New Roman" panose="02020603050405020304"/>
                      </a:endParaRPr>
                    </a:p>
                    <a:p>
                      <a:pPr marL="71755" algn="l">
                        <a:lnSpc>
                          <a:spcPct val="21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是中华文化获得空前发展、重新走向辉煌的必然选择</a:t>
                      </a:r>
                      <a:endParaRPr lang="zh-CN" sz="2600" kern="100" dirty="0">
                        <a:effectLst/>
                        <a:latin typeface="宋体" panose="02010600030101010101" pitchFamily="2" charset="-122"/>
                        <a:cs typeface="Courier New" panose="02070309020205020404"/>
                      </a:endParaRPr>
                    </a:p>
                  </a:txBody>
                  <a:tcPr marL="21767" marR="217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4" name="内容占位符 3"/>
          <p:cNvGraphicFramePr>
            <a:graphicFrameLocks noGrp="1"/>
          </p:cNvGraphicFramePr>
          <p:nvPr>
            <p:ph idx="1"/>
          </p:nvPr>
        </p:nvGraphicFramePr>
        <p:xfrm>
          <a:off x="669777" y="292305"/>
          <a:ext cx="10850245" cy="2971800"/>
        </p:xfrm>
        <a:graphic>
          <a:graphicData uri="http://schemas.openxmlformats.org/drawingml/2006/table">
            <a:tbl>
              <a:tblPr/>
              <a:tblGrid>
                <a:gridCol w="887730"/>
                <a:gridCol w="9962515"/>
              </a:tblGrid>
              <a:tr h="5349240">
                <a:tc>
                  <a:txBody>
                    <a:bodyPr/>
                    <a:p>
                      <a:pPr marL="71755" algn="ctr">
                        <a:lnSpc>
                          <a:spcPct val="17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措施</a:t>
                      </a:r>
                      <a:endParaRPr lang="zh-CN" sz="2600" kern="100">
                        <a:effectLst/>
                        <a:latin typeface="宋体" panose="02010600030101010101" pitchFamily="2" charset="-122"/>
                        <a:cs typeface="Courier New" panose="02070309020205020404"/>
                      </a:endParaRPr>
                    </a:p>
                  </a:txBody>
                  <a:tcPr marL="21767" marR="217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marL="71755" algn="l">
                        <a:lnSpc>
                          <a:spcPct val="17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①</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sym typeface="+mn-ea"/>
                        </a:rPr>
                        <a:t>以马克思主义为指导</a:t>
                      </a:r>
                      <a:endParaRPr lang="zh-CN" sz="2600" kern="100" dirty="0">
                        <a:effectLst/>
                        <a:latin typeface="Times New Roman" panose="02020603050405020304"/>
                        <a:ea typeface="微软雅黑" panose="020B0503020204020204" pitchFamily="34" charset="-122"/>
                        <a:cs typeface="Times New Roman" panose="02020603050405020304"/>
                        <a:sym typeface="+mn-ea"/>
                      </a:endParaRPr>
                    </a:p>
                    <a:p>
                      <a:pPr marL="71755" algn="l">
                        <a:lnSpc>
                          <a:spcPct val="17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②</a:t>
                      </a:r>
                      <a:r>
                        <a:rPr lang="zh-CN" sz="2600" kern="100" dirty="0">
                          <a:effectLst/>
                          <a:latin typeface="Times New Roman" panose="02020603050405020304"/>
                          <a:ea typeface="微软雅黑" panose="020B0503020204020204" pitchFamily="34" charset="-122"/>
                          <a:cs typeface="Times New Roman" panose="02020603050405020304"/>
                          <a:sym typeface="+mn-ea"/>
                        </a:rPr>
                        <a:t>坚守中华文化立场，立足当代中国现实，结合当今时代条件，发展面向现代化、面向世界、面向未来的，民族的科学的大众的社会主义文化</a:t>
                      </a:r>
                      <a:endParaRPr lang="zh-CN" sz="2600" kern="100" dirty="0">
                        <a:effectLst/>
                        <a:latin typeface="宋体" panose="02010600030101010101" pitchFamily="2" charset="-122"/>
                        <a:cs typeface="Courier New" panose="02070309020205020404"/>
                        <a:sym typeface="+mn-ea"/>
                      </a:endParaRPr>
                    </a:p>
                    <a:p>
                      <a:pPr marL="71755" algn="l">
                        <a:lnSpc>
                          <a:spcPct val="17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sym typeface="+mn-ea"/>
                        </a:rPr>
                        <a:t>③</a:t>
                      </a:r>
                      <a:r>
                        <a:rPr lang="zh-CN" sz="2600" kern="100" dirty="0">
                          <a:effectLst/>
                          <a:latin typeface="Times New Roman" panose="02020603050405020304"/>
                          <a:ea typeface="微软雅黑" panose="020B0503020204020204" pitchFamily="34" charset="-122"/>
                          <a:cs typeface="Times New Roman" panose="02020603050405020304"/>
                        </a:rPr>
                        <a:t>坚持</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为人民服务、为社会主义服务</a:t>
                      </a:r>
                      <a:r>
                        <a:rPr lang="zh-CN" sz="2600" kern="100" dirty="0">
                          <a:effectLst/>
                          <a:latin typeface="Times New Roman" panose="02020603050405020304"/>
                          <a:ea typeface="微软雅黑" panose="020B0503020204020204" pitchFamily="34" charset="-122"/>
                          <a:cs typeface="Times New Roman" panose="02020603050405020304"/>
                        </a:rPr>
                        <a:t>，坚持</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百花齐放、百家争鸣</a:t>
                      </a:r>
                      <a:r>
                        <a:rPr lang="zh-CN" sz="2600" kern="100" dirty="0">
                          <a:effectLst/>
                          <a:latin typeface="Times New Roman" panose="02020603050405020304"/>
                          <a:ea typeface="微软雅黑" panose="020B0503020204020204" pitchFamily="34" charset="-122"/>
                          <a:cs typeface="Times New Roman" panose="02020603050405020304"/>
                        </a:rPr>
                        <a:t>的方针。文化工作者要</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坚持以人民为中心</a:t>
                      </a:r>
                      <a:r>
                        <a:rPr lang="zh-CN" sz="2600" kern="100" dirty="0">
                          <a:effectLst/>
                          <a:latin typeface="Times New Roman" panose="02020603050405020304"/>
                          <a:ea typeface="微软雅黑" panose="020B0503020204020204" pitchFamily="34" charset="-122"/>
                          <a:cs typeface="Times New Roman" panose="02020603050405020304"/>
                        </a:rPr>
                        <a:t>的创作导向</a:t>
                      </a:r>
                      <a:endParaRPr lang="zh-CN" sz="2600" kern="100" dirty="0">
                        <a:effectLst/>
                        <a:latin typeface="Times New Roman" panose="02020603050405020304"/>
                        <a:ea typeface="微软雅黑" panose="020B0503020204020204" pitchFamily="34" charset="-122"/>
                        <a:cs typeface="Times New Roman" panose="02020603050405020304"/>
                      </a:endParaRPr>
                    </a:p>
                    <a:p>
                      <a:pPr marL="71755" algn="l">
                        <a:lnSpc>
                          <a:spcPct val="170000"/>
                        </a:lnSpc>
                        <a:spcAft>
                          <a:spcPts val="0"/>
                        </a:spcAft>
                      </a:pPr>
                      <a:r>
                        <a:rPr lang="zh-CN" sz="2600" kern="100" dirty="0">
                          <a:effectLst/>
                          <a:latin typeface="楷体" panose="02010609060101010101" pitchFamily="49" charset="-122"/>
                          <a:ea typeface="楷体" panose="02010609060101010101" pitchFamily="49" charset="-122"/>
                          <a:cs typeface="Times New Roman" panose="02020603050405020304"/>
                          <a:sym typeface="Wingdings" panose="05000000000000000000" charset="0"/>
                        </a:rPr>
                        <a:t></a:t>
                      </a:r>
                      <a:r>
                        <a:rPr lang="zh-CN" sz="2600" kern="100" dirty="0">
                          <a:effectLst/>
                          <a:latin typeface="Times New Roman" panose="02020603050405020304"/>
                          <a:ea typeface="微软雅黑" panose="020B0503020204020204" pitchFamily="34" charset="-122"/>
                          <a:cs typeface="Times New Roman" panose="02020603050405020304"/>
                          <a:sym typeface="+mn-ea"/>
                        </a:rPr>
                        <a:t>推动精神文明和物质文明协调发展</a:t>
                      </a:r>
                      <a:endParaRPr lang="zh-CN" sz="2600" kern="100" dirty="0">
                        <a:effectLst/>
                        <a:latin typeface="宋体" panose="02010600030101010101" pitchFamily="2" charset="-122"/>
                        <a:cs typeface="Courier New" panose="02070309020205020404"/>
                        <a:sym typeface="+mn-ea"/>
                      </a:endParaRPr>
                    </a:p>
                    <a:p>
                      <a:pPr marL="71755" algn="l">
                        <a:lnSpc>
                          <a:spcPct val="170000"/>
                        </a:lnSpc>
                        <a:spcAft>
                          <a:spcPts val="0"/>
                        </a:spcAft>
                      </a:pPr>
                      <a:r>
                        <a:rPr lang="zh-CN" sz="2600" kern="100" dirty="0">
                          <a:effectLst/>
                          <a:latin typeface="楷体" panose="02010609060101010101" pitchFamily="49" charset="-122"/>
                          <a:ea typeface="楷体" panose="02010609060101010101" pitchFamily="49" charset="-122"/>
                          <a:cs typeface="Times New Roman" panose="02020603050405020304"/>
                        </a:rPr>
                        <a:t>⑤</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推动中华优秀传统文化创造性转化、创新性发展</a:t>
                      </a:r>
                      <a:r>
                        <a:rPr lang="zh-CN" sz="2600" kern="100" dirty="0">
                          <a:effectLst/>
                          <a:latin typeface="Times New Roman" panose="02020603050405020304"/>
                          <a:ea typeface="微软雅黑" panose="020B0503020204020204" pitchFamily="34" charset="-122"/>
                          <a:cs typeface="Times New Roman" panose="02020603050405020304"/>
                        </a:rPr>
                        <a:t>，不断铸就中华文化新辉煌</a:t>
                      </a:r>
                      <a:endParaRPr lang="zh-CN" sz="2600" kern="100" dirty="0">
                        <a:effectLst/>
                        <a:latin typeface="宋体" panose="02010600030101010101" pitchFamily="2" charset="-122"/>
                        <a:cs typeface="Courier New" panose="02070309020205020404"/>
                      </a:endParaRPr>
                    </a:p>
                  </a:txBody>
                  <a:tcPr marL="21767" marR="217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053530"/>
            <a:ext cx="11412000" cy="275971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220000"/>
              </a:lnSpc>
            </a:pPr>
            <a:r>
              <a:rPr lang="en-US" altLang="zh-CN" sz="2600" b="1" kern="100" dirty="0">
                <a:latin typeface="+mj-ea"/>
                <a:ea typeface="+mj-ea"/>
                <a:cs typeface="Courier New" panose="02070309020205020404"/>
              </a:rPr>
              <a:t>2.</a:t>
            </a:r>
            <a:r>
              <a:rPr lang="zh-CN" altLang="zh-CN" sz="2600" b="1" kern="100" dirty="0">
                <a:latin typeface="+mj-ea"/>
                <a:ea typeface="+mj-ea"/>
                <a:cs typeface="Courier New" panose="02070309020205020404"/>
              </a:rPr>
              <a:t>建设社会主义文化强国，必须坚持中国特色社会主义文化发展</a:t>
            </a:r>
            <a:r>
              <a:rPr lang="zh-CN" altLang="zh-CN" sz="2600" b="1" kern="100" dirty="0" smtClean="0">
                <a:latin typeface="+mj-ea"/>
                <a:ea typeface="+mj-ea"/>
                <a:cs typeface="Courier New" panose="02070309020205020404"/>
              </a:rPr>
              <a:t>道路</a:t>
            </a:r>
            <a:endParaRPr lang="en-US" altLang="zh-CN" sz="2600" b="1" kern="100" dirty="0">
              <a:latin typeface="+mj-ea"/>
              <a:ea typeface="+mj-ea"/>
              <a:cs typeface="Courier New" panose="02070309020205020404"/>
            </a:endParaRPr>
          </a:p>
          <a:p>
            <a:pPr algn="just">
              <a:lnSpc>
                <a:spcPct val="22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中国特色社会主义文化发展道路，是发展社会主义先进文化、实现中华文化复兴的唯一正确道路，是建设社会主义文化强国的必由之路</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1050" kern="100" dirty="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537664" y="470367"/>
            <a:ext cx="2191165" cy="468000"/>
            <a:chOff x="537664" y="845964"/>
            <a:chExt cx="2191165" cy="468000"/>
          </a:xfrm>
        </p:grpSpPr>
        <p:pic>
          <p:nvPicPr>
            <p:cNvPr id="15" name="图片 14"/>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6" name="矩形 15"/>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矩形 16"/>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892628" y="1577975"/>
          <a:ext cx="10405156" cy="3346372"/>
        </p:xfrm>
        <a:graphic>
          <a:graphicData uri="http://schemas.openxmlformats.org/drawingml/2006/table">
            <a:tbl>
              <a:tblPr/>
              <a:tblGrid>
                <a:gridCol w="1980220"/>
                <a:gridCol w="2880320"/>
                <a:gridCol w="5544616"/>
              </a:tblGrid>
              <a:tr h="771699">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考点展示</a:t>
                      </a:r>
                      <a:endParaRPr lang="zh-CN" sz="2600" kern="100" baseline="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五年考题</a:t>
                      </a:r>
                      <a:endParaRPr lang="zh-CN" sz="2600" kern="100" baseline="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考情分析</a:t>
                      </a:r>
                      <a:endParaRPr lang="zh-CN" sz="2600" kern="100" baseline="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4673">
                <a:tc>
                  <a:txBody>
                    <a:bodyPr/>
                    <a:lstStyle/>
                    <a:p>
                      <a:pPr marL="71755" algn="l">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走中国特色社会主义文化发展道路</a:t>
                      </a:r>
                      <a:endParaRPr lang="zh-CN" sz="2600" kern="100" baseline="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en-US" sz="2600" kern="100" baseline="0" dirty="0">
                          <a:effectLst/>
                          <a:latin typeface="Times New Roman" panose="02020603050405020304"/>
                          <a:ea typeface="微软雅黑" panose="020B0503020204020204" pitchFamily="34" charset="-122"/>
                          <a:cs typeface="Courier New" panose="02070309020205020404"/>
                        </a:rPr>
                        <a:t>2018</a:t>
                      </a:r>
                      <a:r>
                        <a:rPr lang="zh-CN" sz="2600" kern="100" baseline="0" dirty="0">
                          <a:effectLst/>
                          <a:latin typeface="Times New Roman" panose="02020603050405020304"/>
                          <a:ea typeface="微软雅黑" panose="020B0503020204020204" pitchFamily="34" charset="-122"/>
                          <a:cs typeface="Times New Roman" panose="02020603050405020304"/>
                        </a:rPr>
                        <a:t>全国</a:t>
                      </a:r>
                      <a:r>
                        <a:rPr lang="en-US" sz="2600" kern="100" baseline="0" dirty="0">
                          <a:effectLst/>
                          <a:latin typeface="宋体" panose="02010600030101010101" pitchFamily="2" charset="-122"/>
                          <a:ea typeface="微软雅黑" panose="020B0503020204020204" pitchFamily="34" charset="-122"/>
                          <a:cs typeface="Times New Roman" panose="02020603050405020304"/>
                        </a:rPr>
                        <a:t>Ⅰ</a:t>
                      </a:r>
                      <a:r>
                        <a:rPr lang="en-US" sz="2600" kern="100" baseline="0" dirty="0">
                          <a:effectLst/>
                          <a:latin typeface="Times New Roman" panose="02020603050405020304"/>
                          <a:ea typeface="微软雅黑" panose="020B0503020204020204" pitchFamily="34" charset="-122"/>
                          <a:cs typeface="Courier New" panose="02070309020205020404"/>
                        </a:rPr>
                        <a:t>·20</a:t>
                      </a:r>
                      <a:endParaRPr lang="zh-CN" sz="2600" kern="100" baseline="0" dirty="0">
                        <a:effectLst/>
                        <a:latin typeface="宋体" panose="02010600030101010101" pitchFamily="2" charset="-122"/>
                        <a:cs typeface="Courier New" panose="02070309020205020404"/>
                      </a:endParaRPr>
                    </a:p>
                    <a:p>
                      <a:pPr marL="71755" algn="ctr">
                        <a:lnSpc>
                          <a:spcPct val="150000"/>
                        </a:lnSpc>
                        <a:spcAft>
                          <a:spcPts val="0"/>
                        </a:spcAft>
                      </a:pPr>
                      <a:r>
                        <a:rPr lang="en-US" sz="2600" kern="100" baseline="0" dirty="0">
                          <a:effectLst/>
                          <a:latin typeface="Times New Roman" panose="02020603050405020304"/>
                          <a:ea typeface="微软雅黑" panose="020B0503020204020204" pitchFamily="34" charset="-122"/>
                          <a:cs typeface="Courier New" panose="02070309020205020404"/>
                        </a:rPr>
                        <a:t>2018</a:t>
                      </a:r>
                      <a:r>
                        <a:rPr lang="zh-CN" sz="2600" kern="100" baseline="0" dirty="0">
                          <a:effectLst/>
                          <a:latin typeface="Times New Roman" panose="02020603050405020304"/>
                          <a:ea typeface="微软雅黑" panose="020B0503020204020204" pitchFamily="34" charset="-122"/>
                          <a:cs typeface="Times New Roman" panose="02020603050405020304"/>
                        </a:rPr>
                        <a:t>全国</a:t>
                      </a:r>
                      <a:r>
                        <a:rPr lang="en-US" sz="2600" kern="100" baseline="0" dirty="0">
                          <a:effectLst/>
                          <a:latin typeface="宋体" panose="02010600030101010101" pitchFamily="2" charset="-122"/>
                          <a:ea typeface="微软雅黑" panose="020B0503020204020204" pitchFamily="34" charset="-122"/>
                          <a:cs typeface="Times New Roman" panose="02020603050405020304"/>
                        </a:rPr>
                        <a:t>Ⅲ</a:t>
                      </a:r>
                      <a:r>
                        <a:rPr lang="en-US" sz="2600" kern="100" baseline="0" dirty="0">
                          <a:effectLst/>
                          <a:latin typeface="Times New Roman" panose="02020603050405020304"/>
                          <a:ea typeface="微软雅黑" panose="020B0503020204020204" pitchFamily="34" charset="-122"/>
                          <a:cs typeface="Courier New" panose="02070309020205020404"/>
                        </a:rPr>
                        <a:t>·40(2)</a:t>
                      </a:r>
                      <a:endParaRPr lang="zh-CN" sz="2600" kern="100" baseline="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常结合我国文化建设中的热点事件，考查发展中国特色社会主义文化、建设社会主义文化强国的有关知识，综合性强，选择题和主观题均有考查。</a:t>
                      </a:r>
                      <a:endParaRPr lang="zh-CN" sz="2600" kern="100" baseline="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434648" y="208484"/>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1</a:t>
            </a:r>
            <a:r>
              <a:rPr lang="zh-CN" altLang="zh-CN" sz="2600" b="1" kern="100" dirty="0">
                <a:latin typeface="+mj-ea"/>
                <a:ea typeface="+mj-ea"/>
                <a:cs typeface="Times New Roman" panose="02020603050405020304"/>
              </a:rPr>
              <a:t>　中国特色社会主义文化的</a:t>
            </a:r>
            <a:r>
              <a:rPr lang="zh-CN" altLang="zh-CN" sz="2600" b="1" kern="100" dirty="0" smtClean="0">
                <a:latin typeface="+mj-ea"/>
                <a:ea typeface="+mj-ea"/>
                <a:cs typeface="Times New Roman" panose="02020603050405020304"/>
              </a:rPr>
              <a:t>内涵</a:t>
            </a:r>
            <a:endParaRPr lang="en-US" altLang="zh-CN" sz="2600" kern="100" dirty="0" smtClean="0">
              <a:latin typeface="Times New Roman" panose="02020603050405020304"/>
              <a:ea typeface="微软雅黑" panose="020B0503020204020204" pitchFamily="34" charset="-122"/>
              <a:cs typeface="Courier New" panose="020703090202050204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　在当代中国，我们要建设的是面向现代化、面向世界、面向未来的，民族的科学的大众的社会主义文化。中国特色社会主义</a:t>
            </a:r>
            <a:r>
              <a:rPr lang="zh-CN" altLang="zh-CN" sz="2600" kern="100" dirty="0" smtClean="0">
                <a:latin typeface="Times New Roman" panose="02020603050405020304"/>
                <a:ea typeface="微软雅黑" panose="020B0503020204020204" pitchFamily="34" charset="-122"/>
                <a:cs typeface="Times New Roman" panose="02020603050405020304"/>
              </a:rPr>
              <a:t>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以马克思主义为指导</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反映了最广大人民的根本利益</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是以人民群众为创造主体的文化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就是人民喜闻乐见的大众文化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①③④</a:t>
            </a:r>
            <a:endParaRPr lang="zh-CN" altLang="zh-CN" sz="2600" kern="100" dirty="0">
              <a:effectLst/>
              <a:latin typeface="宋体" panose="02010600030101010101" pitchFamily="2" charset="-122"/>
              <a:cs typeface="Courier New" panose="02070309020205020404"/>
            </a:endParaRPr>
          </a:p>
        </p:txBody>
      </p:sp>
      <p:sp>
        <p:nvSpPr>
          <p:cNvPr id="19" name="TextBox 18"/>
          <p:cNvSpPr txBox="1"/>
          <p:nvPr/>
        </p:nvSpPr>
        <p:spPr>
          <a:xfrm>
            <a:off x="305468" y="439889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20"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434648" y="501397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说法错误，中国特色社会主义文化不等于大众文化</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①②③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是对中国特色社会主义文化的正确认识，故本题选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13" restart="whenNotActive" fill="hold" evtFilter="cancelBubble" nodeType="interactiveSeq">
                <p:stCondLst>
                  <p:cond evt="onClick" delay="0">
                    <p:tgtEl>
                      <p:spTgt spid="21"/>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19" grpId="0"/>
      <p:bldP spid="19"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73990" y="261442"/>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2</a:t>
            </a:r>
            <a:r>
              <a:rPr lang="zh-CN" altLang="zh-CN" sz="2600" b="1" kern="100" dirty="0">
                <a:latin typeface="Times New Roman" panose="02020603050405020304"/>
                <a:ea typeface="微软雅黑" panose="020B0503020204020204" pitchFamily="34" charset="-122"/>
                <a:cs typeface="Times New Roman" panose="02020603050405020304"/>
              </a:rPr>
              <a:t>　发展中国特色社会主义文化的要求</a:t>
            </a:r>
            <a:endParaRPr lang="zh-CN" altLang="zh-CN" sz="2600" b="1"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Ⅰ</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近年来，某市发掘传统中医药文化资源，坚持</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以药立市</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，大力推动现代中医药产业发展，现已建有全国规模最大的中药材交易市场，形成了涵盖中药材种植，中药研发、生产、流通，中医药文化传播的现代中医药产业体系。该市大力发展现代中医药产业的文化意义</a:t>
            </a:r>
            <a:r>
              <a:rPr lang="zh-CN" altLang="zh-CN" sz="2600" kern="100" dirty="0" smtClean="0">
                <a:latin typeface="Times New Roman" panose="02020603050405020304"/>
                <a:ea typeface="微软雅黑" panose="020B0503020204020204" pitchFamily="34" charset="-122"/>
                <a:cs typeface="Times New Roman" panose="02020603050405020304"/>
              </a:rPr>
              <a:t>在于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创新传统中医药文化的基本理念</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开创了中医药文化传承发展新局面</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推动传统中医药文化创造性转化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促进中医药文化与经济的融合发展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3" name="TextBox 2"/>
          <p:cNvSpPr txBox="1"/>
          <p:nvPr/>
        </p:nvSpPr>
        <p:spPr>
          <a:xfrm>
            <a:off x="7319342" y="5630171"/>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473990" y="1053530"/>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符合题意：该市大力发展现代中医药产业，有利于继承优秀传统文化，有利于对传统文化进行创造性转化和创新性发展，有利于推动文化与经济融合</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错误：中医药文化的基本理念是不变的</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不符合题意：材料没有体现开创中医药文化传承发展新局面。</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linds(horizontal)">
                                      <p:cBhvr>
                                        <p:cTn id="15" dur="75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73990" y="117426"/>
            <a:ext cx="11412000" cy="67248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Ⅲ</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阅读材料，完成下列要求。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开国将军甘祖昌，参加过井冈山斗争、五次反</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围剿</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、长征、抗日战争、解放战争，荣获过八一勋章、独立自由勋章、解放勋章。</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长征路上，甘祖昌和同村战友约好，革命成功后，一起回家搞建设，让乡亲们过上好日子；革命胜利后，曾经的誓言让他心中的乡愁越酿越浓。</a:t>
            </a:r>
            <a:r>
              <a:rPr lang="en-US" altLang="zh-CN" sz="2600" kern="100" dirty="0">
                <a:latin typeface="Times New Roman" panose="02020603050405020304"/>
                <a:ea typeface="微软雅黑" panose="020B0503020204020204" pitchFamily="34" charset="-122"/>
                <a:cs typeface="Courier New" panose="02070309020205020404"/>
              </a:rPr>
              <a:t>1957</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月，他主动辞去军队领导职务，秉持</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共产党人不能享清福，要艰苦奋斗一辈子</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的信念，举家回到家乡沿背村务农。他把</a:t>
            </a:r>
            <a:r>
              <a:rPr lang="en-US" altLang="zh-CN" sz="2600" kern="100" dirty="0">
                <a:latin typeface="Times New Roman" panose="02020603050405020304"/>
                <a:ea typeface="微软雅黑" panose="020B0503020204020204" pitchFamily="34" charset="-122"/>
                <a:cs typeface="Courier New" panose="02070309020205020404"/>
              </a:rPr>
              <a:t>70%</a:t>
            </a:r>
            <a:r>
              <a:rPr lang="zh-CN" altLang="zh-CN" sz="2600" kern="100" dirty="0">
                <a:latin typeface="Times New Roman" panose="02020603050405020304"/>
                <a:ea typeface="微软雅黑" panose="020B0503020204020204" pitchFamily="34" charset="-122"/>
                <a:cs typeface="Times New Roman" panose="02020603050405020304"/>
              </a:rPr>
              <a:t>的工资捐给了家乡的建设事业，有关部门按照规定要给他盖房配车，被他一一拒绝。他领着乡亲们修水利，建电站，架桥梁，绿化荒山，改造冬水田</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一项项利民工程帮助村民摆脱贫穷、走向富裕。</a:t>
            </a:r>
            <a:r>
              <a:rPr lang="en-US" altLang="zh-CN" sz="2600" kern="100" dirty="0">
                <a:latin typeface="Times New Roman" panose="02020603050405020304"/>
                <a:ea typeface="微软雅黑" panose="020B0503020204020204" pitchFamily="34" charset="-122"/>
                <a:cs typeface="Courier New" panose="02070309020205020404"/>
              </a:rPr>
              <a:t>1986</a:t>
            </a:r>
            <a:r>
              <a:rPr lang="zh-CN" altLang="zh-CN" sz="2600" kern="100" dirty="0">
                <a:latin typeface="Times New Roman" panose="02020603050405020304"/>
                <a:ea typeface="微软雅黑" panose="020B0503020204020204" pitchFamily="34" charset="-122"/>
                <a:cs typeface="Times New Roman" panose="02020603050405020304"/>
              </a:rPr>
              <a:t>年，甘祖昌病逝，留给妻子和儿女的唯一遗产是三枚勋章</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73990" y="1028979"/>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smtClean="0">
                <a:latin typeface="Times New Roman" panose="02020603050405020304"/>
                <a:ea typeface="微软雅黑" panose="020B0503020204020204" pitchFamily="34" charset="-122"/>
                <a:cs typeface="Times New Roman" panose="02020603050405020304"/>
              </a:rPr>
              <a:t>将军</a:t>
            </a:r>
            <a:r>
              <a:rPr lang="zh-CN" altLang="zh-CN" sz="2600" kern="100" dirty="0">
                <a:latin typeface="Times New Roman" panose="02020603050405020304"/>
                <a:ea typeface="微软雅黑" panose="020B0503020204020204" pitchFamily="34" charset="-122"/>
                <a:cs typeface="Times New Roman" panose="02020603050405020304"/>
              </a:rPr>
              <a:t>农民的事迹被编入小学课本，教育了一代又一代人。习近平高度评价甘祖昌将军的艰苦奋斗精神，强调不仅我们这代人要传承，下一代也要弘扬，要一代一代传承下去。</a:t>
            </a:r>
            <a:endParaRPr lang="zh-CN" altLang="zh-CN" sz="2600" kern="100" dirty="0">
              <a:latin typeface="宋体" panose="02010600030101010101" pitchFamily="2" charset="-122"/>
              <a:cs typeface="Courier New" panose="02070309020205020404"/>
            </a:endParaRPr>
          </a:p>
          <a:p>
            <a:pPr>
              <a:lnSpc>
                <a:spcPct val="150000"/>
              </a:lnSpc>
            </a:pPr>
            <a:r>
              <a:rPr lang="zh-CN" altLang="zh-CN" sz="2600" kern="100" dirty="0">
                <a:latin typeface="Times New Roman" panose="02020603050405020304"/>
                <a:ea typeface="微软雅黑" panose="020B0503020204020204" pitchFamily="34" charset="-122"/>
                <a:cs typeface="Times New Roman" panose="02020603050405020304"/>
              </a:rPr>
              <a:t>新时代传承和弘扬艰苦奋斗精神对建设中国特色社会主义文化有什么意义？运用文化生活的知识加以分析。</a:t>
            </a:r>
            <a:endParaRPr lang="zh-CN" altLang="zh-CN" sz="2600" kern="100" dirty="0">
              <a:effectLst/>
              <a:latin typeface="宋体" panose="02010600030101010101" pitchFamily="2" charset="-122"/>
              <a:cs typeface="Courier New" panose="02070309020205020404"/>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406574" y="4029507"/>
            <a:ext cx="11412000" cy="36258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endParaRPr lang="zh-CN" altLang="zh-CN" sz="1050" kern="100" dirty="0">
              <a:solidFill>
                <a:srgbClr val="C0000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5">
                                            <p:txEl>
                                              <p:pRg st="0" end="0"/>
                                            </p:txEl>
                                          </p:spTgt>
                                        </p:tgtEl>
                                      </p:cBhvr>
                                    </p:animEffect>
                                    <p:set>
                                      <p:cBhvr>
                                        <p:cTn id="12" dur="1" fill="hold">
                                          <p:stCondLst>
                                            <p:cond delay="499"/>
                                          </p:stCondLst>
                                        </p:cTn>
                                        <p:tgtEl>
                                          <p:spTgt spid="5">
                                            <p:txEl>
                                              <p:pRg st="0" end="0"/>
                                            </p:txEl>
                                          </p:spTgt>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5" grpId="0" build="allAtOnce"/>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14705" y="407670"/>
            <a:ext cx="10420985" cy="5262245"/>
          </a:xfrm>
          <a:prstGeom prst="rect">
            <a:avLst/>
          </a:prstGeom>
          <a:noFill/>
        </p:spPr>
        <p:txBody>
          <a:bodyPr wrap="square" rtlCol="0" anchor="t">
            <a:spAutoFit/>
          </a:bodyPr>
          <a:p>
            <a:pPr algn="just">
              <a:lnSpc>
                <a:spcPct val="200000"/>
              </a:lnSpc>
              <a:spcAft>
                <a:spcPts val="0"/>
              </a:spcAft>
            </a:pPr>
            <a:r>
              <a:rPr lang="zh-CN" altLang="zh-CN" b="1" kern="100" dirty="0">
                <a:solidFill>
                  <a:srgbClr val="0000FF"/>
                </a:solidFill>
                <a:latin typeface="Times New Roman" panose="02020603050405020304"/>
                <a:ea typeface="微软雅黑" panose="020B0503020204020204" pitchFamily="34" charset="-122"/>
                <a:cs typeface="Times New Roman" panose="02020603050405020304"/>
                <a:sym typeface="+mn-ea"/>
              </a:rPr>
              <a:t>答案　</a:t>
            </a:r>
            <a:endParaRPr lang="zh-CN" altLang="zh-CN" b="1" kern="100" dirty="0">
              <a:solidFill>
                <a:srgbClr val="0000FF"/>
              </a:solidFill>
              <a:latin typeface="Times New Roman" panose="02020603050405020304"/>
              <a:ea typeface="微软雅黑" panose="020B0503020204020204" pitchFamily="34" charset="-122"/>
              <a:cs typeface="Times New Roman" panose="02020603050405020304"/>
              <a:sym typeface="+mn-ea"/>
            </a:endParaRPr>
          </a:p>
          <a:p>
            <a:pPr algn="just">
              <a:lnSpc>
                <a:spcPct val="200000"/>
              </a:lnSpc>
              <a:spcAft>
                <a:spcPts val="0"/>
              </a:spcAft>
            </a:pPr>
            <a:r>
              <a:rPr lang="zh-CN" altLang="zh-CN" kern="100" dirty="0">
                <a:solidFill>
                  <a:srgbClr val="C00000"/>
                </a:solidFill>
                <a:latin typeface="Times New Roman" panose="02020603050405020304"/>
                <a:ea typeface="微软雅黑" panose="020B0503020204020204" pitchFamily="34" charset="-122"/>
                <a:cs typeface="Times New Roman" panose="02020603050405020304"/>
                <a:sym typeface="+mn-ea"/>
              </a:rPr>
              <a:t>艰苦奋斗精神是革命文化的精华，</a:t>
            </a:r>
            <a:endParaRPr lang="zh-CN" altLang="zh-CN" kern="100" dirty="0">
              <a:solidFill>
                <a:srgbClr val="C00000"/>
              </a:solidFill>
              <a:latin typeface="Times New Roman" panose="02020603050405020304"/>
              <a:ea typeface="微软雅黑" panose="020B0503020204020204" pitchFamily="34" charset="-122"/>
              <a:cs typeface="Times New Roman" panose="02020603050405020304"/>
              <a:sym typeface="+mn-ea"/>
            </a:endParaRPr>
          </a:p>
          <a:p>
            <a:pPr algn="just">
              <a:lnSpc>
                <a:spcPct val="200000"/>
              </a:lnSpc>
              <a:spcAft>
                <a:spcPts val="0"/>
              </a:spcAft>
            </a:pPr>
            <a:r>
              <a:rPr lang="zh-CN" altLang="zh-CN" kern="100" dirty="0">
                <a:solidFill>
                  <a:srgbClr val="C00000"/>
                </a:solidFill>
                <a:latin typeface="Times New Roman" panose="02020603050405020304"/>
                <a:ea typeface="微软雅黑" panose="020B0503020204020204" pitchFamily="34" charset="-122"/>
                <a:cs typeface="Times New Roman" panose="02020603050405020304"/>
                <a:sym typeface="+mn-ea"/>
              </a:rPr>
              <a:t>                        是建设中国特色社会主义文化的重要资源。</a:t>
            </a:r>
            <a:endParaRPr lang="zh-CN" altLang="zh-CN" kern="100" dirty="0">
              <a:solidFill>
                <a:srgbClr val="C00000"/>
              </a:solidFill>
              <a:latin typeface="Times New Roman" panose="02020603050405020304"/>
              <a:ea typeface="微软雅黑" panose="020B0503020204020204" pitchFamily="34" charset="-122"/>
              <a:cs typeface="Times New Roman" panose="02020603050405020304"/>
              <a:sym typeface="+mn-ea"/>
            </a:endParaRPr>
          </a:p>
          <a:p>
            <a:pPr algn="just">
              <a:lnSpc>
                <a:spcPct val="200000"/>
              </a:lnSpc>
              <a:spcAft>
                <a:spcPts val="0"/>
              </a:spcAft>
            </a:pPr>
            <a:r>
              <a:rPr lang="zh-CN" altLang="zh-CN" kern="100" dirty="0">
                <a:solidFill>
                  <a:srgbClr val="C00000"/>
                </a:solidFill>
                <a:latin typeface="Times New Roman" panose="02020603050405020304"/>
                <a:ea typeface="微软雅黑" panose="020B0503020204020204" pitchFamily="34" charset="-122"/>
                <a:cs typeface="Times New Roman" panose="02020603050405020304"/>
                <a:sym typeface="+mn-ea"/>
              </a:rPr>
              <a:t>新时代传承和弘扬艰苦奋斗精神，有利于坚定理想信念，牢记使命；</a:t>
            </a:r>
            <a:endParaRPr lang="zh-CN" altLang="zh-CN" kern="100" dirty="0">
              <a:solidFill>
                <a:srgbClr val="C00000"/>
              </a:solidFill>
              <a:latin typeface="Times New Roman" panose="02020603050405020304"/>
              <a:ea typeface="微软雅黑" panose="020B0503020204020204" pitchFamily="34" charset="-122"/>
              <a:cs typeface="Times New Roman" panose="02020603050405020304"/>
              <a:sym typeface="+mn-ea"/>
            </a:endParaRPr>
          </a:p>
          <a:p>
            <a:pPr algn="just">
              <a:lnSpc>
                <a:spcPct val="200000"/>
              </a:lnSpc>
              <a:spcAft>
                <a:spcPts val="0"/>
              </a:spcAft>
            </a:pPr>
            <a:r>
              <a:rPr lang="zh-CN" altLang="zh-CN" kern="100" dirty="0">
                <a:solidFill>
                  <a:srgbClr val="C00000"/>
                </a:solidFill>
                <a:latin typeface="Times New Roman" panose="02020603050405020304"/>
                <a:ea typeface="微软雅黑" panose="020B0503020204020204" pitchFamily="34" charset="-122"/>
                <a:cs typeface="Times New Roman" panose="02020603050405020304"/>
                <a:sym typeface="+mn-ea"/>
              </a:rPr>
              <a:t>                                                           有利于培育和践行社会主义核心价值观，</a:t>
            </a:r>
            <a:endParaRPr lang="zh-CN" altLang="zh-CN" kern="100" dirty="0">
              <a:solidFill>
                <a:srgbClr val="C00000"/>
              </a:solidFill>
              <a:latin typeface="Times New Roman" panose="02020603050405020304"/>
              <a:ea typeface="微软雅黑" panose="020B0503020204020204" pitchFamily="34" charset="-122"/>
              <a:cs typeface="Times New Roman" panose="02020603050405020304"/>
              <a:sym typeface="+mn-ea"/>
            </a:endParaRPr>
          </a:p>
          <a:p>
            <a:pPr algn="just">
              <a:lnSpc>
                <a:spcPct val="200000"/>
              </a:lnSpc>
              <a:spcAft>
                <a:spcPts val="0"/>
              </a:spcAft>
            </a:pPr>
            <a:r>
              <a:rPr lang="zh-CN" altLang="zh-CN" kern="100" dirty="0">
                <a:solidFill>
                  <a:srgbClr val="C00000"/>
                </a:solidFill>
                <a:latin typeface="Times New Roman" panose="02020603050405020304"/>
                <a:ea typeface="微软雅黑" panose="020B0503020204020204" pitchFamily="34" charset="-122"/>
                <a:cs typeface="Times New Roman" panose="02020603050405020304"/>
                <a:sym typeface="+mn-ea"/>
              </a:rPr>
              <a:t>                                                           培育中华民族精神，</a:t>
            </a:r>
            <a:endParaRPr lang="zh-CN" altLang="zh-CN" kern="100" dirty="0">
              <a:solidFill>
                <a:srgbClr val="C00000"/>
              </a:solidFill>
              <a:latin typeface="Times New Roman" panose="02020603050405020304"/>
              <a:ea typeface="微软雅黑" panose="020B0503020204020204" pitchFamily="34" charset="-122"/>
              <a:cs typeface="Times New Roman" panose="02020603050405020304"/>
              <a:sym typeface="+mn-ea"/>
            </a:endParaRPr>
          </a:p>
          <a:p>
            <a:pPr algn="just">
              <a:lnSpc>
                <a:spcPct val="200000"/>
              </a:lnSpc>
              <a:spcAft>
                <a:spcPts val="0"/>
              </a:spcAft>
            </a:pPr>
            <a:r>
              <a:rPr lang="zh-CN" altLang="zh-CN" kern="100" dirty="0">
                <a:solidFill>
                  <a:srgbClr val="C00000"/>
                </a:solidFill>
                <a:latin typeface="Times New Roman" panose="02020603050405020304"/>
                <a:ea typeface="微软雅黑" panose="020B0503020204020204" pitchFamily="34" charset="-122"/>
                <a:cs typeface="Times New Roman" panose="02020603050405020304"/>
                <a:sym typeface="+mn-ea"/>
              </a:rPr>
              <a:t>                                                           增强文化自信。</a:t>
            </a:r>
            <a:endParaRPr lang="zh-CN" alt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578395" y="168785"/>
            <a:ext cx="11139969" cy="6733758"/>
          </a:xfrm>
        </p:spPr>
        <p:txBody>
          <a:bodyPr/>
          <a:p>
            <a:pPr marL="0" indent="0">
              <a:buNone/>
            </a:pPr>
            <a:r>
              <a:rPr lang="en-US" altLang="zh-CN" sz="2400">
                <a:latin typeface="华文楷体" panose="02010600040101010101" charset="-122"/>
                <a:ea typeface="华文楷体" panose="02010600040101010101" charset="-122"/>
                <a:cs typeface="华文楷体" panose="02010600040101010101" charset="-122"/>
              </a:rPr>
              <a:t>       </a:t>
            </a:r>
            <a:r>
              <a:rPr lang="zh-CN" altLang="en-US" sz="2400">
                <a:latin typeface="华文楷体" panose="02010600040101010101" charset="-122"/>
                <a:ea typeface="华文楷体" panose="02010600040101010101" charset="-122"/>
                <a:cs typeface="华文楷体" panose="02010600040101010101" charset="-122"/>
              </a:rPr>
              <a:t>干事创业离不开精气神，东北恰恰是这样一方充满激情的热土。</a:t>
            </a:r>
            <a:endParaRPr lang="zh-CN" altLang="en-US" sz="2400">
              <a:latin typeface="华文楷体" panose="02010600040101010101" charset="-122"/>
              <a:ea typeface="华文楷体" panose="02010600040101010101" charset="-122"/>
              <a:cs typeface="华文楷体" panose="02010600040101010101" charset="-122"/>
            </a:endParaRPr>
          </a:p>
          <a:p>
            <a:pPr marL="0" indent="0">
              <a:buNone/>
            </a:pPr>
            <a:r>
              <a:rPr lang="zh-CN" altLang="en-US" sz="2400">
                <a:latin typeface="华文楷体" panose="02010600040101010101" charset="-122"/>
                <a:ea typeface="华文楷体" panose="02010600040101010101" charset="-122"/>
                <a:cs typeface="华文楷体" panose="02010600040101010101" charset="-122"/>
              </a:rPr>
              <a:t>       东北曾涌现出雷锋、郭明义、罗阳这样的民族眷梁，这里曾矗立起大庆精神、铁人精神、北大荒精神这样的精神高地，其中所蕴含的信念力量、大爱胸怀、忘我精神、进取锐气，正是我们民族精神的最好写照，也一定能为振兴东北提供强大精神动力。</a:t>
            </a:r>
            <a:endParaRPr lang="zh-CN" altLang="en-US" sz="2400">
              <a:latin typeface="华文楷体" panose="02010600040101010101" charset="-122"/>
              <a:ea typeface="华文楷体" panose="02010600040101010101" charset="-122"/>
              <a:cs typeface="华文楷体" panose="02010600040101010101" charset="-122"/>
            </a:endParaRPr>
          </a:p>
          <a:p>
            <a:pPr marL="0" indent="0">
              <a:buNone/>
            </a:pPr>
            <a:r>
              <a:rPr lang="zh-CN" altLang="en-US" sz="2400">
                <a:latin typeface="华文楷体" panose="02010600040101010101" charset="-122"/>
                <a:ea typeface="华文楷体" panose="02010600040101010101" charset="-122"/>
                <a:cs typeface="华文楷体" panose="02010600040101010101" charset="-122"/>
              </a:rPr>
              <a:t>       2018年9月28日，习近平总书记来到辽宁抚顺，向雷锋墓敬献花篮。他说，雷锋是一个时代的楷模，雷锋精神是永恒的。每个时代都有每个时代的楷模。要实现中华民族的伟大复兴，还要不断闯关夺隘，需要不断涌现新的时代楷模。如果13亿多中国人、8900多万党员、400多万党组织都能学习雷锋精神，都能在自己的岗位上做一颗永不生锈的螺丝钉，我们的凝聚力、战斗力将无比强大，我们将无往而不胜。</a:t>
            </a:r>
            <a:endParaRPr lang="zh-CN" altLang="en-US" sz="2400">
              <a:latin typeface="华文楷体" panose="02010600040101010101" charset="-122"/>
              <a:ea typeface="华文楷体" panose="02010600040101010101" charset="-122"/>
              <a:cs typeface="华文楷体" panose="02010600040101010101" charset="-122"/>
            </a:endParaRPr>
          </a:p>
          <a:p>
            <a:pPr marL="0" indent="0">
              <a:buNone/>
            </a:pPr>
            <a:r>
              <a:rPr lang="zh-CN" altLang="en-US" sz="2400"/>
              <a:t>运用文化生活的有关知识并结合材料，分析这些民族精神在推动东北振兴中的作用。(10分)</a:t>
            </a:r>
            <a:endParaRPr lang="zh-CN" altLang="en-US" sz="2400"/>
          </a:p>
        </p:txBody>
      </p:sp>
    </p:spTree>
    <p:custDataLst>
      <p:tags r:id="rId1"/>
    </p:custData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69820" y="427189"/>
            <a:ext cx="10850454" cy="5818866"/>
          </a:xfrm>
        </p:spPr>
        <p:txBody>
          <a:bodyPr/>
          <a:p>
            <a:pPr marL="0" indent="0">
              <a:buNone/>
            </a:pPr>
            <a:r>
              <a:rPr sz="2400" b="1">
                <a:latin typeface="华文仿宋" panose="02010600040101010101" charset="-122"/>
                <a:ea typeface="华文仿宋" panose="02010600040101010101" charset="-122"/>
                <a:cs typeface="华文仿宋" panose="02010600040101010101" charset="-122"/>
                <a:sym typeface="+mn-ea"/>
              </a:rPr>
              <a:t>39. 雷锋精神、大庆精神、北大荒精神等伟大的民族精神，是中国人民的精神财富，是我们勇闯关隘和实现东北振兴的精神动力。（2分）</a:t>
            </a:r>
            <a:endParaRPr lang="zh-CN" altLang="en-US" sz="2400" b="1">
              <a:latin typeface="华文仿宋" panose="02010600040101010101" charset="-122"/>
              <a:ea typeface="华文仿宋" panose="02010600040101010101" charset="-122"/>
              <a:cs typeface="华文仿宋" panose="02010600040101010101" charset="-122"/>
            </a:endParaRPr>
          </a:p>
          <a:p>
            <a:pPr marL="0" indent="0">
              <a:buNone/>
            </a:pPr>
            <a:r>
              <a:rPr sz="2400" b="1">
                <a:latin typeface="华文仿宋" panose="02010600040101010101" charset="-122"/>
                <a:ea typeface="华文仿宋" panose="02010600040101010101" charset="-122"/>
                <a:cs typeface="华文仿宋" panose="02010600040101010101" charset="-122"/>
                <a:sym typeface="+mn-ea"/>
              </a:rPr>
              <a:t>       继承和弘扬这些民族精神有利于坚定文化自信，增强民族凝聚力，增强文化软实力；（2分）</a:t>
            </a:r>
            <a:endParaRPr lang="zh-CN" altLang="en-US" sz="2400" b="1">
              <a:latin typeface="华文仿宋" panose="02010600040101010101" charset="-122"/>
              <a:ea typeface="华文仿宋" panose="02010600040101010101" charset="-122"/>
              <a:cs typeface="华文仿宋" panose="02010600040101010101" charset="-122"/>
            </a:endParaRPr>
          </a:p>
          <a:p>
            <a:pPr marL="0" indent="0">
              <a:buNone/>
            </a:pPr>
            <a:r>
              <a:rPr sz="2400" b="1">
                <a:latin typeface="华文仿宋" panose="02010600040101010101" charset="-122"/>
                <a:ea typeface="华文仿宋" panose="02010600040101010101" charset="-122"/>
                <a:cs typeface="华文仿宋" panose="02010600040101010101" charset="-122"/>
                <a:sym typeface="+mn-ea"/>
              </a:rPr>
              <a:t>      有利于培育和践行社会主义核心价值观，凝魂聚气、强基固本；（2分）</a:t>
            </a:r>
            <a:endParaRPr lang="zh-CN" altLang="en-US" sz="2400" b="1">
              <a:latin typeface="华文仿宋" panose="02010600040101010101" charset="-122"/>
              <a:ea typeface="华文仿宋" panose="02010600040101010101" charset="-122"/>
              <a:cs typeface="华文仿宋" panose="02010600040101010101" charset="-122"/>
            </a:endParaRPr>
          </a:p>
          <a:p>
            <a:pPr marL="0" indent="0">
              <a:buNone/>
            </a:pPr>
            <a:r>
              <a:rPr sz="2400" b="1">
                <a:latin typeface="华文仿宋" panose="02010600040101010101" charset="-122"/>
                <a:ea typeface="华文仿宋" panose="02010600040101010101" charset="-122"/>
                <a:cs typeface="华文仿宋" panose="02010600040101010101" charset="-122"/>
                <a:sym typeface="+mn-ea"/>
              </a:rPr>
              <a:t>      有利于培养担当民族复兴大任的时代新人，为实现中华民族伟大复兴的中国梦打下坚实的人才基础；（2分）</a:t>
            </a:r>
            <a:endParaRPr lang="zh-CN" altLang="en-US" sz="2400" b="1">
              <a:latin typeface="华文仿宋" panose="02010600040101010101" charset="-122"/>
              <a:ea typeface="华文仿宋" panose="02010600040101010101" charset="-122"/>
              <a:cs typeface="华文仿宋" panose="02010600040101010101" charset="-122"/>
            </a:endParaRPr>
          </a:p>
          <a:p>
            <a:pPr marL="0" indent="0">
              <a:buNone/>
            </a:pPr>
            <a:r>
              <a:rPr sz="2400" b="1">
                <a:latin typeface="华文仿宋" panose="02010600040101010101" charset="-122"/>
                <a:ea typeface="华文仿宋" panose="02010600040101010101" charset="-122"/>
                <a:cs typeface="华文仿宋" panose="02010600040101010101" charset="-122"/>
                <a:sym typeface="+mn-ea"/>
              </a:rPr>
              <a:t>      有利于加强爱国主义、集体主义、社会主义教育，引导人们树立正确的历史观、民族观、国家观、文化观，坚定共产主义远大理想和中国特色社会主义共同理想。（2分）</a:t>
            </a:r>
            <a:endParaRPr lang="zh-CN" altLang="en-US" sz="2400" b="1">
              <a:latin typeface="华文仿宋" panose="02010600040101010101" charset="-122"/>
              <a:ea typeface="华文仿宋" panose="02010600040101010101" charset="-122"/>
              <a:cs typeface="华文仿宋" panose="02010600040101010101" charset="-122"/>
            </a:endParaRPr>
          </a:p>
          <a:p>
            <a:pPr marL="0" indent="0">
              <a:buNone/>
            </a:pPr>
            <a:endParaRPr lang="zh-CN" altLang="en-US" sz="2400" b="1">
              <a:latin typeface="华文仿宋" panose="02010600040101010101" charset="-122"/>
              <a:ea typeface="华文仿宋" panose="02010600040101010101" charset="-122"/>
              <a:cs typeface="华文仿宋" panose="02010600040101010101" charset="-122"/>
            </a:endParaRPr>
          </a:p>
        </p:txBody>
      </p:sp>
    </p:spTree>
    <p:custDataLst>
      <p:tags r:id="rId1"/>
    </p:custData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899466"/>
            <a:ext cx="1141200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中国特色社会主义文化，源自于中华民族五千多年文明历史所孕育的中华优秀传统文化，熔铸于党领导人民在革命、建设、改革中创造的革命文化和社会主义先进文化，植根于中国特色社会主义伟大实践。这启示我们发展中国特色社会主义文化，</a:t>
            </a:r>
            <a:r>
              <a:rPr lang="zh-CN" altLang="zh-CN" sz="2600" kern="100" dirty="0" smtClean="0">
                <a:latin typeface="Times New Roman" panose="02020603050405020304"/>
                <a:ea typeface="微软雅黑" panose="020B0503020204020204" pitchFamily="34" charset="-122"/>
                <a:cs typeface="Times New Roman" panose="02020603050405020304"/>
              </a:rPr>
              <a:t>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把握好文化继承与发展的关系，成为自觉的文化传承者和享用者</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立足于中国特色社会主义新时代的伟大实践，面向世界，博采众长</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更加主动地推动中华文化走向世界，做传播中华文化的使者</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使中华民族最基本的文化基因与当代文化相适应、与现代社会相协调</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3" name="TextBox 2"/>
          <p:cNvSpPr txBox="1"/>
          <p:nvPr/>
        </p:nvSpPr>
        <p:spPr>
          <a:xfrm>
            <a:off x="5132707" y="566003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组合 11"/>
          <p:cNvGrpSpPr/>
          <p:nvPr/>
        </p:nvGrpSpPr>
        <p:grpSpPr>
          <a:xfrm>
            <a:off x="537664" y="452261"/>
            <a:ext cx="2191165" cy="468000"/>
            <a:chOff x="537664" y="845964"/>
            <a:chExt cx="2191165" cy="468000"/>
          </a:xfrm>
        </p:grpSpPr>
        <p:pic>
          <p:nvPicPr>
            <p:cNvPr id="13" name="图片 12"/>
            <p:cNvPicPr>
              <a:picLocks noChangeAspect="1"/>
            </p:cNvPicPr>
            <p:nvPr/>
          </p:nvPicPr>
          <p:blipFill>
            <a:blip r:embed="rId4" cstate="print">
              <a:duotone>
                <a:schemeClr val="accent1">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4" name="矩形 13"/>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406574" y="1053530"/>
            <a:ext cx="11377264"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材料未体现面向世界，博采众长和推动中华文化走向世界，</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与题意不符。</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54970" y="477466"/>
            <a:ext cx="1152612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时下网络文学、网络音乐、网络剧、微电影、网络演出、网络动漫等新兴文艺类型层出不穷，已成为中国文艺发展的新增量，引起社会各界广泛关注。同时，专家提出，百花竞放、蓬勃发展的网络文艺，在培育和弘扬社会主义核心价值观方面责无旁贷。对此我们的正确理解</a:t>
            </a:r>
            <a:r>
              <a:rPr lang="zh-CN" altLang="zh-CN" sz="2600" kern="100" dirty="0" smtClean="0">
                <a:latin typeface="Times New Roman" panose="02020603050405020304"/>
                <a:ea typeface="微软雅黑" panose="020B0503020204020204" pitchFamily="34" charset="-122"/>
                <a:cs typeface="Times New Roman" panose="02020603050405020304"/>
              </a:rPr>
              <a:t>有</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我们应该大力发展为人民大众所喜闻乐见的大众文化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我们必须增强辨别不同性质文化的眼力，自觉抵制网络文化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建设文化强国必须坚持走中国特色社会主义文化发展道路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促进传统文艺与网络文艺创新性融合是文化建设的方向</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3" name="TextBox 2"/>
          <p:cNvSpPr txBox="1"/>
          <p:nvPr/>
        </p:nvSpPr>
        <p:spPr>
          <a:xfrm>
            <a:off x="5140052" y="528295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78582" y="1053530"/>
            <a:ext cx="11076375"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对网络文化要作辩证的分析，不能一概而论，</a:t>
            </a:r>
            <a:r>
              <a:rPr lang="en-US"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②</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错误，不选</a:t>
            </a:r>
            <a:r>
              <a:rPr lang="zh-CN"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t>
            </a:r>
            <a:endPar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Courier New" panose="02070309020205020404"/>
              </a:rPr>
              <a:t>文化</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建设应该坚持为人民服务、为社会主义服务，</a:t>
            </a:r>
            <a:r>
              <a:rPr lang="en-US"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④</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错误</a:t>
            </a:r>
            <a:r>
              <a:rPr lang="zh-CN"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t>
            </a:r>
            <a:endPar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Courier New" panose="02070309020205020404"/>
              </a:rPr>
              <a:t>网络</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文艺属于大众文化，培育和弘扬社会主义核心价值观是弘扬主旋律的要求，</a:t>
            </a:r>
            <a:r>
              <a:rPr lang="en-US"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①③</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符合题意。</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474980" y="825500"/>
            <a:ext cx="11313160" cy="511937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220000"/>
              </a:lnSpc>
            </a:pPr>
            <a:r>
              <a:rPr lang="en-US" altLang="zh-CN" sz="2600" b="1" kern="100" dirty="0">
                <a:latin typeface="+mj-ea"/>
                <a:ea typeface="+mj-ea"/>
                <a:cs typeface="Times New Roman" panose="02020603050405020304"/>
              </a:rPr>
              <a:t>1.</a:t>
            </a:r>
            <a:r>
              <a:rPr lang="zh-CN" altLang="zh-CN" sz="2600" b="1" kern="100" dirty="0">
                <a:latin typeface="+mj-ea"/>
                <a:ea typeface="+mj-ea"/>
                <a:cs typeface="Times New Roman" panose="02020603050405020304"/>
              </a:rPr>
              <a:t>坚定文化自信</a:t>
            </a:r>
            <a:endParaRPr lang="en-US" altLang="zh-CN" sz="2600" b="1" kern="100" dirty="0">
              <a:latin typeface="+mj-ea"/>
              <a:ea typeface="+mj-ea"/>
              <a:cs typeface="Times New Roman" panose="02020603050405020304"/>
            </a:endParaRPr>
          </a:p>
          <a:p>
            <a:pPr algn="just">
              <a:lnSpc>
                <a:spcPct val="22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原因：</a:t>
            </a:r>
            <a:endParaRPr lang="zh-CN" altLang="zh-CN" sz="2600" kern="100" dirty="0">
              <a:latin typeface="Times New Roman" panose="02020603050405020304"/>
              <a:ea typeface="微软雅黑" panose="020B0503020204020204" pitchFamily="34" charset="-122"/>
              <a:cs typeface="Times New Roman" panose="02020603050405020304"/>
            </a:endParaRPr>
          </a:p>
          <a:p>
            <a:pPr algn="just">
              <a:lnSpc>
                <a:spcPct val="22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        文化自信是一个国家、一个民族发展中更基本、更深沉、更持久的力量。</a:t>
            </a:r>
            <a:endParaRPr lang="zh-CN" altLang="zh-CN" sz="2600" kern="100" dirty="0">
              <a:latin typeface="Times New Roman" panose="02020603050405020304"/>
              <a:ea typeface="微软雅黑" panose="020B0503020204020204" pitchFamily="34" charset="-122"/>
              <a:cs typeface="Times New Roman" panose="02020603050405020304"/>
            </a:endParaRPr>
          </a:p>
          <a:p>
            <a:pPr algn="just">
              <a:lnSpc>
                <a:spcPct val="22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        坚定文化自信，事关国运兴衰、事关文化安全、事关民族精神独立性。</a:t>
            </a:r>
            <a:endParaRPr lang="zh-CN" altLang="zh-CN" sz="2600" kern="100" dirty="0">
              <a:latin typeface="Times New Roman" panose="02020603050405020304"/>
              <a:ea typeface="微软雅黑" panose="020B0503020204020204" pitchFamily="34" charset="-122"/>
              <a:cs typeface="Times New Roman" panose="02020603050405020304"/>
            </a:endParaRPr>
          </a:p>
          <a:p>
            <a:pPr algn="just">
              <a:lnSpc>
                <a:spcPct val="22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        没有高度的文化自信，没有文化的繁荣兴盛，就没有中华民族伟大复兴。</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endParaRPr lang="zh-CN" altLang="zh-CN" sz="2600" kern="100" dirty="0">
              <a:latin typeface="宋体" panose="02010600030101010101" pitchFamily="2" charset="-122"/>
              <a:cs typeface="Courier New" panose="02070309020205020404"/>
            </a:endParaRPr>
          </a:p>
        </p:txBody>
      </p:sp>
      <p:sp>
        <p:nvSpPr>
          <p:cNvPr id="3" name="矩形 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4" name="组合 3"/>
          <p:cNvGrpSpPr/>
          <p:nvPr/>
        </p:nvGrpSpPr>
        <p:grpSpPr>
          <a:xfrm>
            <a:off x="1059312" y="-9240"/>
            <a:ext cx="10071789" cy="523951"/>
            <a:chOff x="1054646" y="-9240"/>
            <a:chExt cx="10071789" cy="523951"/>
          </a:xfrm>
        </p:grpSpPr>
        <p:sp>
          <p:nvSpPr>
            <p:cNvPr id="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9"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10"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1"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2" name="矩形 11"/>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13" name="矩形 12"/>
          <p:cNvSpPr/>
          <p:nvPr/>
        </p:nvSpPr>
        <p:spPr>
          <a:xfrm>
            <a:off x="2436436" y="-8554"/>
            <a:ext cx="7379185" cy="523220"/>
          </a:xfrm>
          <a:prstGeom prst="rect">
            <a:avLst/>
          </a:prstGeom>
        </p:spPr>
        <p:txBody>
          <a:bodyPr wrap="square">
            <a:spAutoFit/>
          </a:bodyPr>
          <a:lstStyle/>
          <a:p>
            <a:pPr algn="ctr">
              <a:defRPr/>
            </a:pPr>
            <a:r>
              <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rPr>
              <a:t>核心考点二　坚持社会主义核心价值体系</a:t>
            </a:r>
            <a:endPar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565785" y="433070"/>
            <a:ext cx="10936605" cy="5507355"/>
          </a:xfrm>
          <a:prstGeom prst="rect">
            <a:avLst/>
          </a:prstGeom>
          <a:noFill/>
        </p:spPr>
        <p:txBody>
          <a:bodyPr wrap="square" rtlCol="0" anchor="t">
            <a:spAutoFit/>
          </a:bodyPr>
          <a:p>
            <a:pPr algn="just">
              <a:lnSpc>
                <a:spcPct val="190000"/>
              </a:lnSpc>
              <a:spcAft>
                <a:spcPts val="0"/>
              </a:spcAft>
            </a:pPr>
            <a:r>
              <a:rPr lang="en-US" altLang="zh-CN" sz="3200" kern="100" dirty="0">
                <a:latin typeface="Times New Roman" panose="02020603050405020304"/>
                <a:ea typeface="微软雅黑" panose="020B0503020204020204" pitchFamily="34" charset="-122"/>
                <a:cs typeface="Courier New" panose="02070309020205020404"/>
                <a:sym typeface="+mn-ea"/>
              </a:rPr>
              <a:t>(2)</a:t>
            </a:r>
            <a:r>
              <a:rPr lang="zh-CN" altLang="zh-CN" sz="3200" kern="100" dirty="0">
                <a:latin typeface="Times New Roman" panose="02020603050405020304"/>
                <a:ea typeface="微软雅黑" panose="020B0503020204020204" pitchFamily="34" charset="-122"/>
                <a:cs typeface="Times New Roman" panose="02020603050405020304"/>
                <a:sym typeface="+mn-ea"/>
              </a:rPr>
              <a:t>来源：</a:t>
            </a:r>
            <a:endParaRPr lang="zh-CN" altLang="zh-CN" sz="3200" kern="100" dirty="0">
              <a:latin typeface="Times New Roman" panose="02020603050405020304"/>
              <a:ea typeface="微软雅黑" panose="020B0503020204020204" pitchFamily="34" charset="-122"/>
              <a:cs typeface="Times New Roman" panose="02020603050405020304"/>
              <a:sym typeface="+mn-ea"/>
            </a:endParaRPr>
          </a:p>
          <a:p>
            <a:pPr algn="just">
              <a:lnSpc>
                <a:spcPct val="190000"/>
              </a:lnSpc>
              <a:spcAft>
                <a:spcPts val="0"/>
              </a:spcAft>
            </a:pPr>
            <a:r>
              <a:rPr lang="zh-CN" altLang="zh-CN" sz="3200" kern="100" dirty="0">
                <a:latin typeface="Times New Roman" panose="02020603050405020304"/>
                <a:ea typeface="微软雅黑" panose="020B0503020204020204" pitchFamily="34" charset="-122"/>
                <a:cs typeface="Times New Roman" panose="02020603050405020304"/>
                <a:sym typeface="+mn-ea"/>
              </a:rPr>
              <a:t>       我们的文化自信，来自对</a:t>
            </a:r>
            <a:r>
              <a:rPr lang="zh-CN" altLang="zh-CN" sz="3200" kern="100" dirty="0">
                <a:solidFill>
                  <a:srgbClr val="FF0000"/>
                </a:solidFill>
                <a:latin typeface="Times New Roman" panose="02020603050405020304"/>
                <a:ea typeface="微软雅黑" panose="020B0503020204020204" pitchFamily="34" charset="-122"/>
                <a:cs typeface="Times New Roman" panose="02020603050405020304"/>
                <a:sym typeface="+mn-ea"/>
              </a:rPr>
              <a:t>时代发展潮流</a:t>
            </a:r>
            <a:r>
              <a:rPr lang="zh-CN" altLang="zh-CN" sz="3200" kern="100" dirty="0">
                <a:latin typeface="Times New Roman" panose="02020603050405020304"/>
                <a:ea typeface="微软雅黑" panose="020B0503020204020204" pitchFamily="34" charset="-122"/>
                <a:cs typeface="Times New Roman" panose="02020603050405020304"/>
                <a:sym typeface="+mn-ea"/>
              </a:rPr>
              <a:t>、中国特色社会主义</a:t>
            </a:r>
            <a:r>
              <a:rPr lang="zh-CN" altLang="zh-CN" sz="3200" kern="100" dirty="0">
                <a:solidFill>
                  <a:srgbClr val="FF0000"/>
                </a:solidFill>
                <a:latin typeface="Times New Roman" panose="02020603050405020304"/>
                <a:ea typeface="微软雅黑" panose="020B0503020204020204" pitchFamily="34" charset="-122"/>
                <a:cs typeface="Times New Roman" panose="02020603050405020304"/>
                <a:sym typeface="+mn-ea"/>
              </a:rPr>
              <a:t>伟大实践</a:t>
            </a:r>
            <a:r>
              <a:rPr lang="zh-CN" altLang="zh-CN" sz="3200" kern="100" dirty="0">
                <a:latin typeface="Times New Roman" panose="02020603050405020304"/>
                <a:ea typeface="微软雅黑" panose="020B0503020204020204" pitchFamily="34" charset="-122"/>
                <a:cs typeface="Times New Roman" panose="02020603050405020304"/>
                <a:sym typeface="+mn-ea"/>
              </a:rPr>
              <a:t>的深刻把握，</a:t>
            </a:r>
            <a:endParaRPr lang="zh-CN" altLang="zh-CN" sz="3200" kern="100" dirty="0">
              <a:latin typeface="Times New Roman" panose="02020603050405020304"/>
              <a:ea typeface="微软雅黑" panose="020B0503020204020204" pitchFamily="34" charset="-122"/>
              <a:cs typeface="Times New Roman" panose="02020603050405020304"/>
              <a:sym typeface="+mn-ea"/>
            </a:endParaRPr>
          </a:p>
          <a:p>
            <a:pPr algn="just">
              <a:lnSpc>
                <a:spcPct val="190000"/>
              </a:lnSpc>
              <a:spcAft>
                <a:spcPts val="0"/>
              </a:spcAft>
            </a:pPr>
            <a:r>
              <a:rPr lang="zh-CN" altLang="zh-CN" sz="3200" kern="100" dirty="0">
                <a:latin typeface="Times New Roman" panose="02020603050405020304"/>
                <a:ea typeface="微软雅黑" panose="020B0503020204020204" pitchFamily="34" charset="-122"/>
                <a:cs typeface="Times New Roman" panose="02020603050405020304"/>
                <a:sym typeface="+mn-ea"/>
              </a:rPr>
              <a:t>       来自对</a:t>
            </a:r>
            <a:r>
              <a:rPr lang="zh-CN" altLang="zh-CN" sz="3200" kern="100" dirty="0">
                <a:solidFill>
                  <a:srgbClr val="FF0000"/>
                </a:solidFill>
                <a:latin typeface="Times New Roman" panose="02020603050405020304"/>
                <a:ea typeface="微软雅黑" panose="020B0503020204020204" pitchFamily="34" charset="-122"/>
                <a:cs typeface="Times New Roman" panose="02020603050405020304"/>
                <a:sym typeface="+mn-ea"/>
              </a:rPr>
              <a:t>自身文化价值</a:t>
            </a:r>
            <a:r>
              <a:rPr lang="zh-CN" altLang="zh-CN" sz="3200" kern="100" dirty="0">
                <a:latin typeface="Times New Roman" panose="02020603050405020304"/>
                <a:ea typeface="微软雅黑" panose="020B0503020204020204" pitchFamily="34" charset="-122"/>
                <a:cs typeface="Times New Roman" panose="02020603050405020304"/>
                <a:sym typeface="+mn-ea"/>
              </a:rPr>
              <a:t>的充分肯定、对</a:t>
            </a:r>
            <a:r>
              <a:rPr lang="zh-CN" altLang="zh-CN" sz="3200" kern="100" dirty="0">
                <a:solidFill>
                  <a:srgbClr val="FF0000"/>
                </a:solidFill>
                <a:latin typeface="Times New Roman" panose="02020603050405020304"/>
                <a:ea typeface="微软雅黑" panose="020B0503020204020204" pitchFamily="34" charset="-122"/>
                <a:cs typeface="Times New Roman" panose="02020603050405020304"/>
                <a:sym typeface="+mn-ea"/>
              </a:rPr>
              <a:t>自身文化生命力</a:t>
            </a:r>
            <a:r>
              <a:rPr lang="zh-CN" altLang="zh-CN" sz="3200" kern="100" dirty="0">
                <a:latin typeface="Times New Roman" panose="02020603050405020304"/>
                <a:ea typeface="微软雅黑" panose="020B0503020204020204" pitchFamily="34" charset="-122"/>
                <a:cs typeface="Times New Roman" panose="02020603050405020304"/>
                <a:sym typeface="+mn-ea"/>
              </a:rPr>
              <a:t>的坚定信念。</a:t>
            </a:r>
            <a:endParaRPr lang="zh-CN" altLang="zh-CN" sz="3200" kern="100" dirty="0">
              <a:latin typeface="宋体" panose="02010600030101010101" pitchFamily="2" charset="-122"/>
              <a:cs typeface="Courier New" panose="02070309020205020404"/>
            </a:endParaRPr>
          </a:p>
          <a:p>
            <a:pPr algn="just">
              <a:lnSpc>
                <a:spcPct val="150000"/>
              </a:lnSpc>
              <a:spcAft>
                <a:spcPts val="0"/>
              </a:spcAft>
            </a:pPr>
            <a:endParaRPr lang="zh-CN" altLang="en-US" sz="32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77875" y="662940"/>
            <a:ext cx="10775950" cy="4768850"/>
          </a:xfrm>
          <a:prstGeom prst="rect">
            <a:avLst/>
          </a:prstGeom>
          <a:noFill/>
        </p:spPr>
        <p:txBody>
          <a:bodyPr wrap="square" rtlCol="0" anchor="t">
            <a:spAutoFit/>
          </a:bodyPr>
          <a:p>
            <a:pPr algn="just">
              <a:lnSpc>
                <a:spcPct val="190000"/>
              </a:lnSpc>
              <a:spcAft>
                <a:spcPts val="0"/>
              </a:spcAft>
            </a:pPr>
            <a:r>
              <a:rPr lang="en-US" altLang="zh-CN" sz="3200" kern="100" dirty="0">
                <a:latin typeface="Times New Roman" panose="02020603050405020304"/>
                <a:ea typeface="微软雅黑" panose="020B0503020204020204" pitchFamily="34" charset="-122"/>
                <a:cs typeface="Courier New" panose="02070309020205020404"/>
                <a:sym typeface="+mn-ea"/>
              </a:rPr>
              <a:t>(3)</a:t>
            </a:r>
            <a:r>
              <a:rPr lang="zh-CN" altLang="zh-CN" sz="3200" kern="100" dirty="0">
                <a:latin typeface="Times New Roman" panose="02020603050405020304"/>
                <a:ea typeface="微软雅黑" panose="020B0503020204020204" pitchFamily="34" charset="-122"/>
                <a:cs typeface="Times New Roman" panose="02020603050405020304"/>
                <a:sym typeface="+mn-ea"/>
              </a:rPr>
              <a:t>表现：</a:t>
            </a:r>
            <a:endParaRPr lang="zh-CN" altLang="zh-CN" sz="3200" kern="100" dirty="0">
              <a:latin typeface="Times New Roman" panose="02020603050405020304"/>
              <a:ea typeface="微软雅黑" panose="020B0503020204020204" pitchFamily="34" charset="-122"/>
              <a:cs typeface="Times New Roman" panose="02020603050405020304"/>
              <a:sym typeface="+mn-ea"/>
            </a:endParaRPr>
          </a:p>
          <a:p>
            <a:pPr algn="just">
              <a:lnSpc>
                <a:spcPct val="190000"/>
              </a:lnSpc>
              <a:spcAft>
                <a:spcPts val="0"/>
              </a:spcAft>
            </a:pPr>
            <a:r>
              <a:rPr lang="zh-CN" altLang="zh-CN" sz="3200" kern="100" dirty="0">
                <a:latin typeface="Times New Roman" panose="02020603050405020304"/>
                <a:ea typeface="微软雅黑" panose="020B0503020204020204" pitchFamily="34" charset="-122"/>
                <a:cs typeface="Times New Roman" panose="02020603050405020304"/>
                <a:sym typeface="+mn-ea"/>
              </a:rPr>
              <a:t>这种文化自信，</a:t>
            </a:r>
            <a:endParaRPr lang="zh-CN" altLang="zh-CN" sz="3200" kern="100" dirty="0">
              <a:latin typeface="Times New Roman" panose="02020603050405020304"/>
              <a:ea typeface="微软雅黑" panose="020B0503020204020204" pitchFamily="34" charset="-122"/>
              <a:cs typeface="Times New Roman" panose="02020603050405020304"/>
              <a:sym typeface="+mn-ea"/>
            </a:endParaRPr>
          </a:p>
          <a:p>
            <a:pPr algn="just">
              <a:lnSpc>
                <a:spcPct val="190000"/>
              </a:lnSpc>
              <a:spcAft>
                <a:spcPts val="0"/>
              </a:spcAft>
            </a:pPr>
            <a:r>
              <a:rPr lang="zh-CN" altLang="zh-CN" sz="3200" kern="100" dirty="0">
                <a:latin typeface="Times New Roman" panose="02020603050405020304"/>
                <a:ea typeface="微软雅黑" panose="020B0503020204020204" pitchFamily="34" charset="-122"/>
                <a:cs typeface="Times New Roman" panose="02020603050405020304"/>
                <a:sym typeface="+mn-ea"/>
              </a:rPr>
              <a:t>表现为对</a:t>
            </a:r>
            <a:r>
              <a:rPr lang="zh-CN" altLang="zh-CN" sz="3200" kern="100" dirty="0">
                <a:solidFill>
                  <a:srgbClr val="FF0000"/>
                </a:solidFill>
                <a:latin typeface="Times New Roman" panose="02020603050405020304"/>
                <a:ea typeface="微软雅黑" panose="020B0503020204020204" pitchFamily="34" charset="-122"/>
                <a:cs typeface="Times New Roman" panose="02020603050405020304"/>
                <a:sym typeface="+mn-ea"/>
              </a:rPr>
              <a:t>中华文化发展前途</a:t>
            </a:r>
            <a:r>
              <a:rPr lang="zh-CN" altLang="zh-CN" sz="3200" kern="100" dirty="0">
                <a:latin typeface="Times New Roman" panose="02020603050405020304"/>
                <a:ea typeface="微软雅黑" panose="020B0503020204020204" pitchFamily="34" charset="-122"/>
                <a:cs typeface="Times New Roman" panose="02020603050405020304"/>
                <a:sym typeface="+mn-ea"/>
              </a:rPr>
              <a:t>充满信心、</a:t>
            </a:r>
            <a:endParaRPr lang="zh-CN" altLang="zh-CN" sz="3200" kern="100" dirty="0">
              <a:latin typeface="Times New Roman" panose="02020603050405020304"/>
              <a:ea typeface="微软雅黑" panose="020B0503020204020204" pitchFamily="34" charset="-122"/>
              <a:cs typeface="Times New Roman" panose="02020603050405020304"/>
              <a:sym typeface="+mn-ea"/>
            </a:endParaRPr>
          </a:p>
          <a:p>
            <a:pPr algn="just">
              <a:lnSpc>
                <a:spcPct val="190000"/>
              </a:lnSpc>
              <a:spcAft>
                <a:spcPts val="0"/>
              </a:spcAft>
            </a:pPr>
            <a:r>
              <a:rPr lang="zh-CN" altLang="zh-CN" sz="3200" kern="100" dirty="0">
                <a:latin typeface="Times New Roman" panose="02020603050405020304"/>
                <a:ea typeface="微软雅黑" panose="020B0503020204020204" pitchFamily="34" charset="-122"/>
                <a:cs typeface="Times New Roman" panose="02020603050405020304"/>
                <a:sym typeface="+mn-ea"/>
              </a:rPr>
              <a:t>对</a:t>
            </a:r>
            <a:r>
              <a:rPr lang="zh-CN" altLang="zh-CN" sz="3200" kern="100" dirty="0">
                <a:solidFill>
                  <a:srgbClr val="FF0000"/>
                </a:solidFill>
                <a:latin typeface="Times New Roman" panose="02020603050405020304"/>
                <a:ea typeface="微软雅黑" panose="020B0503020204020204" pitchFamily="34" charset="-122"/>
                <a:cs typeface="Times New Roman" panose="02020603050405020304"/>
                <a:sym typeface="+mn-ea"/>
              </a:rPr>
              <a:t>中国特色社会主义文化发展道路</a:t>
            </a:r>
            <a:r>
              <a:rPr lang="zh-CN" altLang="zh-CN" sz="3200" kern="100" dirty="0">
                <a:latin typeface="Times New Roman" panose="02020603050405020304"/>
                <a:ea typeface="微软雅黑" panose="020B0503020204020204" pitchFamily="34" charset="-122"/>
                <a:cs typeface="Times New Roman" panose="02020603050405020304"/>
                <a:sym typeface="+mn-ea"/>
              </a:rPr>
              <a:t>充满信心、</a:t>
            </a:r>
            <a:endParaRPr lang="zh-CN" altLang="zh-CN" sz="3200" kern="100" dirty="0">
              <a:latin typeface="Times New Roman" panose="02020603050405020304"/>
              <a:ea typeface="微软雅黑" panose="020B0503020204020204" pitchFamily="34" charset="-122"/>
              <a:cs typeface="Times New Roman" panose="02020603050405020304"/>
              <a:sym typeface="+mn-ea"/>
            </a:endParaRPr>
          </a:p>
          <a:p>
            <a:pPr algn="just">
              <a:lnSpc>
                <a:spcPct val="190000"/>
              </a:lnSpc>
              <a:spcAft>
                <a:spcPts val="0"/>
              </a:spcAft>
            </a:pPr>
            <a:r>
              <a:rPr lang="zh-CN" altLang="zh-CN" sz="3200" kern="100" dirty="0">
                <a:latin typeface="Times New Roman" panose="02020603050405020304"/>
                <a:ea typeface="微软雅黑" panose="020B0503020204020204" pitchFamily="34" charset="-122"/>
                <a:cs typeface="Times New Roman" panose="02020603050405020304"/>
                <a:sym typeface="+mn-ea"/>
              </a:rPr>
              <a:t>对</a:t>
            </a:r>
            <a:r>
              <a:rPr lang="zh-CN" altLang="zh-CN" sz="3200" kern="100" dirty="0">
                <a:solidFill>
                  <a:srgbClr val="FF0000"/>
                </a:solidFill>
                <a:latin typeface="Times New Roman" panose="02020603050405020304"/>
                <a:ea typeface="微软雅黑" panose="020B0503020204020204" pitchFamily="34" charset="-122"/>
                <a:cs typeface="Times New Roman" panose="02020603050405020304"/>
                <a:sym typeface="+mn-ea"/>
              </a:rPr>
              <a:t>社会主义文化强国目标</a:t>
            </a:r>
            <a:r>
              <a:rPr lang="zh-CN" altLang="zh-CN" sz="3200" kern="100" dirty="0">
                <a:latin typeface="Times New Roman" panose="02020603050405020304"/>
                <a:ea typeface="微软雅黑" panose="020B0503020204020204" pitchFamily="34" charset="-122"/>
                <a:cs typeface="Times New Roman" panose="02020603050405020304"/>
                <a:sym typeface="+mn-ea"/>
              </a:rPr>
              <a:t>充满信心</a:t>
            </a:r>
            <a:r>
              <a:rPr lang="zh-CN" altLang="zh-CN" sz="3200" kern="100" dirty="0" smtClean="0">
                <a:latin typeface="Times New Roman" panose="02020603050405020304"/>
                <a:ea typeface="微软雅黑" panose="020B0503020204020204" pitchFamily="34" charset="-122"/>
                <a:cs typeface="Times New Roman" panose="02020603050405020304"/>
                <a:sym typeface="+mn-ea"/>
              </a:rPr>
              <a:t>。</a:t>
            </a:r>
            <a:endParaRPr lang="zh-CN" altLang="en-US" sz="320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34159" y="166202"/>
            <a:ext cx="2191165" cy="468000"/>
            <a:chOff x="537664" y="845964"/>
            <a:chExt cx="2191165" cy="468000"/>
          </a:xfrm>
        </p:grpSpPr>
        <p:pic>
          <p:nvPicPr>
            <p:cNvPr id="16" name="图片 15"/>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985193" y="146142"/>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答题术语</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
        <p:nvSpPr>
          <p:cNvPr id="7" name="矩形 6"/>
          <p:cNvSpPr/>
          <p:nvPr/>
        </p:nvSpPr>
        <p:spPr>
          <a:xfrm>
            <a:off x="434648" y="634161"/>
            <a:ext cx="11349190" cy="62147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b="1" kern="100" dirty="0">
                <a:latin typeface="微软雅黑" panose="020B0503020204020204" pitchFamily="34" charset="-122"/>
                <a:ea typeface="微软雅黑" panose="020B0503020204020204" pitchFamily="34" charset="-122"/>
                <a:cs typeface="Times New Roman" panose="02020603050405020304"/>
              </a:rPr>
              <a:t>1.</a:t>
            </a:r>
            <a:r>
              <a:rPr lang="zh-CN" altLang="zh-CN" b="1" kern="100" dirty="0">
                <a:latin typeface="Times New Roman" panose="02020603050405020304"/>
                <a:ea typeface="微软雅黑" panose="020B0503020204020204" pitchFamily="34" charset="-122"/>
                <a:cs typeface="Times New Roman" panose="02020603050405020304"/>
              </a:rPr>
              <a:t>为什么要坚定文化自信</a:t>
            </a:r>
            <a:endParaRPr lang="zh-CN" altLang="zh-CN" b="1"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kern="100" dirty="0">
                <a:latin typeface="Times New Roman" panose="02020603050405020304"/>
                <a:ea typeface="微软雅黑" panose="020B0503020204020204" pitchFamily="34" charset="-122"/>
                <a:cs typeface="Courier New" panose="02070309020205020404"/>
              </a:rPr>
              <a:t>(1)</a:t>
            </a:r>
            <a:r>
              <a:rPr lang="zh-CN" altLang="zh-CN" kern="100" dirty="0">
                <a:latin typeface="Times New Roman" panose="02020603050405020304"/>
                <a:ea typeface="微软雅黑" panose="020B0503020204020204" pitchFamily="34" charset="-122"/>
                <a:cs typeface="Times New Roman" panose="02020603050405020304"/>
              </a:rPr>
              <a:t>必要性：</a:t>
            </a:r>
            <a:endParaRPr lang="zh-CN" altLang="zh-CN"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kern="100" dirty="0">
                <a:latin typeface="Times New Roman" panose="02020603050405020304"/>
                <a:ea typeface="微软雅黑" panose="020B0503020204020204" pitchFamily="34" charset="-122"/>
                <a:cs typeface="Times New Roman" panose="02020603050405020304"/>
              </a:rPr>
              <a:t>   文化自信是一个国家、一个民族发展中更基本、更深沉、更持久的力量。</a:t>
            </a:r>
            <a:endParaRPr lang="zh-CN" altLang="zh-CN"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kern="100" dirty="0">
                <a:latin typeface="Times New Roman" panose="02020603050405020304"/>
                <a:ea typeface="微软雅黑" panose="020B0503020204020204" pitchFamily="34" charset="-122"/>
                <a:cs typeface="Times New Roman" panose="02020603050405020304"/>
              </a:rPr>
              <a:t>   坚定文化自信，事关国运兴衰、事关文化安全、事关民族精神独立性。</a:t>
            </a:r>
            <a:endParaRPr lang="zh-CN" altLang="zh-CN"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kern="100" dirty="0">
                <a:latin typeface="Times New Roman" panose="02020603050405020304"/>
                <a:ea typeface="微软雅黑" panose="020B0503020204020204" pitchFamily="34" charset="-122"/>
                <a:cs typeface="Times New Roman" panose="02020603050405020304"/>
              </a:rPr>
              <a:t>   没有高度的文化自信，没有文化的繁荣兴盛，就没有中华民族伟大复兴。</a:t>
            </a:r>
            <a:endParaRPr lang="zh-CN" altLang="zh-CN" kern="100" dirty="0">
              <a:latin typeface="宋体" panose="02010600030101010101" pitchFamily="2" charset="-122"/>
              <a:cs typeface="Courier New" panose="02070309020205020404"/>
            </a:endParaRPr>
          </a:p>
          <a:p>
            <a:pPr algn="just">
              <a:lnSpc>
                <a:spcPct val="150000"/>
              </a:lnSpc>
              <a:spcAft>
                <a:spcPts val="0"/>
              </a:spcAft>
            </a:pPr>
            <a:r>
              <a:rPr lang="en-US" altLang="zh-CN" kern="100" dirty="0">
                <a:latin typeface="Times New Roman" panose="02020603050405020304"/>
                <a:ea typeface="微软雅黑" panose="020B0503020204020204" pitchFamily="34" charset="-122"/>
                <a:cs typeface="Courier New" panose="02070309020205020404"/>
              </a:rPr>
              <a:t>(2)</a:t>
            </a:r>
            <a:r>
              <a:rPr lang="zh-CN" altLang="zh-CN" kern="100" dirty="0">
                <a:latin typeface="Times New Roman" panose="02020603050405020304"/>
                <a:ea typeface="微软雅黑" panose="020B0503020204020204" pitchFamily="34" charset="-122"/>
                <a:cs typeface="Times New Roman" panose="02020603050405020304"/>
              </a:rPr>
              <a:t>重要性：</a:t>
            </a:r>
            <a:endParaRPr lang="zh-CN" altLang="zh-CN"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kern="100" dirty="0">
                <a:latin typeface="Times New Roman" panose="02020603050405020304"/>
                <a:ea typeface="微软雅黑" panose="020B0503020204020204" pitchFamily="34" charset="-122"/>
                <a:cs typeface="Times New Roman" panose="02020603050405020304"/>
              </a:rPr>
              <a:t>    有利于增强对自身文化价值的充分肯定，对自身文化生命力的坚定信念，增强民族自尊心、自信心、自豪感；</a:t>
            </a:r>
            <a:endParaRPr lang="zh-CN" altLang="zh-CN"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kern="100" dirty="0">
                <a:latin typeface="Times New Roman" panose="02020603050405020304"/>
                <a:ea typeface="微软雅黑" panose="020B0503020204020204" pitchFamily="34" charset="-122"/>
                <a:cs typeface="Times New Roman" panose="02020603050405020304"/>
              </a:rPr>
              <a:t>    有利于增强全民族文化创造活力，发展中国特色社会主义文化，建设社会主义文化强国；</a:t>
            </a:r>
            <a:endParaRPr lang="zh-CN" altLang="zh-CN"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kern="100" dirty="0">
                <a:latin typeface="Times New Roman" panose="02020603050405020304"/>
                <a:ea typeface="微软雅黑" panose="020B0503020204020204" pitchFamily="34" charset="-122"/>
                <a:cs typeface="Times New Roman" panose="02020603050405020304"/>
              </a:rPr>
              <a:t>    有利于增强对中华文化的认同感和归属感，弘扬民族精神，实现中国梦。</a:t>
            </a:r>
            <a:endParaRPr lang="zh-CN" altLang="zh-CN"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2599" y="401409"/>
            <a:ext cx="11565214" cy="612203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微软雅黑" panose="020B0503020204020204" pitchFamily="34" charset="-122"/>
                <a:ea typeface="微软雅黑" panose="020B0503020204020204" pitchFamily="34" charset="-122"/>
                <a:cs typeface="Times New Roman" panose="02020603050405020304"/>
              </a:rPr>
              <a:t>2.</a:t>
            </a:r>
            <a:r>
              <a:rPr lang="zh-CN" altLang="zh-CN" sz="2600" b="1" kern="100" dirty="0">
                <a:latin typeface="微软雅黑" panose="020B0503020204020204" pitchFamily="34" charset="-122"/>
                <a:ea typeface="微软雅黑" panose="020B0503020204020204" pitchFamily="34" charset="-122"/>
                <a:cs typeface="Times New Roman" panose="02020603050405020304"/>
              </a:rPr>
              <a:t>怎样增强文化自信</a:t>
            </a:r>
            <a:endParaRPr lang="zh-CN" altLang="zh-CN" sz="2600" b="1" kern="100" dirty="0">
              <a:latin typeface="微软雅黑" panose="020B0503020204020204" pitchFamily="34" charset="-122"/>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对</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中华文化发展前途充满信心、</a:t>
            </a:r>
            <a:r>
              <a:rPr lang="zh-CN" altLang="zh-CN" sz="2600" kern="100" dirty="0">
                <a:latin typeface="Times New Roman" panose="02020603050405020304"/>
                <a:ea typeface="微软雅黑" panose="020B0503020204020204" pitchFamily="34" charset="-122"/>
                <a:cs typeface="Times New Roman" panose="02020603050405020304"/>
              </a:rPr>
              <a:t>对中国特色社会主义文化</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发展道路充满信心</a:t>
            </a:r>
            <a:r>
              <a:rPr lang="zh-CN" altLang="zh-CN" sz="2600" kern="100" dirty="0">
                <a:latin typeface="Times New Roman" panose="02020603050405020304"/>
                <a:ea typeface="微软雅黑" panose="020B0503020204020204" pitchFamily="34" charset="-122"/>
                <a:cs typeface="Times New Roman" panose="02020603050405020304"/>
              </a:rPr>
              <a:t>、对社会主义</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文化强国目标充满信心</a:t>
            </a:r>
            <a:r>
              <a:rPr lang="zh-CN" altLang="zh-CN" sz="2600" kern="100" dirty="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中华文化源远流长、博大精深，要</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深刻认识自身文化的地位和作用</a:t>
            </a:r>
            <a:r>
              <a:rPr lang="zh-CN" altLang="zh-CN" sz="2600" kern="100" dirty="0">
                <a:latin typeface="Times New Roman" panose="02020603050405020304"/>
                <a:ea typeface="微软雅黑" panose="020B0503020204020204" pitchFamily="34" charset="-122"/>
                <a:cs typeface="Times New Roman" panose="02020603050405020304"/>
              </a:rPr>
              <a:t>，增强</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对中华文化的认同感和归属感</a:t>
            </a:r>
            <a:r>
              <a:rPr lang="zh-CN" altLang="zh-CN" sz="2600" kern="100" dirty="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继承</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优秀传统文化</a:t>
            </a:r>
            <a:r>
              <a:rPr lang="zh-CN" altLang="zh-CN" sz="2600" kern="100" dirty="0">
                <a:latin typeface="Times New Roman" panose="02020603050405020304"/>
                <a:ea typeface="微软雅黑" panose="020B0503020204020204" pitchFamily="34" charset="-122"/>
                <a:cs typeface="Times New Roman" panose="02020603050405020304"/>
              </a:rPr>
              <a:t>，弘扬民族精神，主动承担发展文化的历史责任。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加强中华文化的传播</a:t>
            </a:r>
            <a:r>
              <a:rPr lang="zh-CN" altLang="zh-CN" sz="2600" kern="100" dirty="0">
                <a:latin typeface="Times New Roman" panose="02020603050405020304"/>
                <a:ea typeface="微软雅黑" panose="020B0503020204020204" pitchFamily="34" charset="-122"/>
                <a:cs typeface="Times New Roman" panose="02020603050405020304"/>
              </a:rPr>
              <a:t>，增强不同民族之间的文化交流，不断</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扩大中华文化的影响力</a:t>
            </a:r>
            <a:r>
              <a:rPr lang="zh-CN" altLang="zh-CN" sz="2600" kern="100" dirty="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以积极的心态对待外来文化，大胆吸收一切有利于我国文化建设的优秀成果。</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彰显文化自信的力量，必须</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坚持社会主义核心价值体系</a:t>
            </a:r>
            <a:r>
              <a:rPr lang="zh-CN" altLang="zh-CN" sz="2600" kern="100" dirty="0">
                <a:latin typeface="Times New Roman" panose="02020603050405020304"/>
                <a:ea typeface="微软雅黑" panose="020B0503020204020204" pitchFamily="34" charset="-122"/>
                <a:cs typeface="Times New Roman" panose="02020603050405020304"/>
              </a:rPr>
              <a:t>。</a:t>
            </a:r>
            <a:endParaRPr lang="zh-CN" altLang="zh-CN" sz="260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396240" y="457200"/>
            <a:ext cx="11397615" cy="6585585"/>
          </a:xfrm>
          <a:prstGeom prst="rect">
            <a:avLst/>
          </a:prstGeom>
          <a:noFill/>
          <a:ln w="9525">
            <a:noFill/>
          </a:ln>
        </p:spPr>
        <p:txBody>
          <a:bodyPr wrap="square">
            <a:spAutoFit/>
          </a:bodyPr>
          <a:p>
            <a:pPr indent="0">
              <a:lnSpc>
                <a:spcPct val="110000"/>
              </a:lnSpc>
            </a:pPr>
            <a:r>
              <a:rPr lang="en-US" b="0">
                <a:solidFill>
                  <a:schemeClr val="tx1"/>
                </a:solidFill>
                <a:latin typeface="宋体" panose="02010600030101010101" pitchFamily="2" charset="-122"/>
                <a:ea typeface="宋体" panose="02010600030101010101" pitchFamily="2" charset="-122"/>
              </a:rPr>
              <a:t>40.</a:t>
            </a:r>
            <a:r>
              <a:rPr lang="zh-CN" b="0">
                <a:solidFill>
                  <a:schemeClr val="tx1"/>
                </a:solidFill>
                <a:ea typeface="宋体" panose="02010600030101010101" pitchFamily="2" charset="-122"/>
              </a:rPr>
              <a:t>阅读材料，完成下列要求。       </a:t>
            </a:r>
            <a:r>
              <a:rPr lang="zh-CN" b="0">
                <a:solidFill>
                  <a:schemeClr val="tx1"/>
                </a:solidFill>
                <a:latin typeface="楷体" panose="02010609060101010101" pitchFamily="49" charset="-122"/>
                <a:ea typeface="楷体" panose="02010609060101010101" pitchFamily="49" charset="-122"/>
                <a:cs typeface="楷体" panose="02010609060101010101" pitchFamily="49" charset="-122"/>
              </a:rPr>
              <a:t>以袁隆平为代表的我国杂交水稻研发团队长期不懈奋斗，持续创造、不断挖掘水稻高产的潜力，取得了举世瞩目的成就，为“确保国家安全，把中国人的饭碗牢牢端在自己手中”和世界粮食生产发展作出了卓越贡献。    几十年来，研发团队奔走在试验田和实验室，解决了杂交水稻育种的一系列关键性难题。1973年，实现了不育系、保持系和恢复系的“三系”配套育种；1989年，两系法杂交水稻育种获得成功；1997年，开启了第三代超级杂交水稻育种研究。兼顾了三系法和两系法育种的优点；2017年，创造了亩产1149．02公斤世界水稻单产的最高记录。    为助力国家水稻产业升级，满足人们对高品质水稻的需求，团队进一步确立了培育“量质齐升”稻种的攻关目标并取得了新的突破，培育的适宜盐碱地种植的“海水稻”试验品种已经适应了5%盐度的海水灌溉。    作为水稻育种专家的杰出代表，袁隆平院士将全部精力倾注在杂交水稻事业上，他主持举办国际杂交水稻技术培训班50多期，培训来自亚、非、拉美30多个国家的2000多名学员，并多次到国外指导杂交水稻研究与生产。</a:t>
            </a:r>
            <a:r>
              <a:rPr lang="zh-CN" b="0">
                <a:solidFill>
                  <a:schemeClr val="tx1"/>
                </a:solidFill>
                <a:ea typeface="宋体" panose="02010600030101010101" pitchFamily="2" charset="-122"/>
              </a:rPr>
              <a:t>      运用文化生活的知识，说明我国杂交水稻研发推广是如何增强我们的文化自信的。</a:t>
            </a:r>
            <a:endParaRPr lang="zh-CN" altLang="en-US" b="0">
              <a:solidFill>
                <a:schemeClr val="tx1"/>
              </a:solidFill>
              <a:ea typeface="宋体" panose="02010600030101010101" pitchFamily="2" charset="-122"/>
            </a:endParaRPr>
          </a:p>
        </p:txBody>
      </p:sp>
      <p:sp>
        <p:nvSpPr>
          <p:cNvPr id="4" name="文本框 3"/>
          <p:cNvSpPr txBox="1"/>
          <p:nvPr/>
        </p:nvSpPr>
        <p:spPr>
          <a:xfrm>
            <a:off x="329882" y="58420"/>
            <a:ext cx="5080000" cy="398780"/>
          </a:xfrm>
          <a:prstGeom prst="rect">
            <a:avLst/>
          </a:prstGeom>
          <a:noFill/>
          <a:ln w="9525">
            <a:noFill/>
          </a:ln>
        </p:spPr>
        <p:txBody>
          <a:bodyPr>
            <a:spAutoFit/>
          </a:bodyPr>
          <a:p>
            <a:pPr indent="0"/>
            <a:r>
              <a:rPr lang="zh-CN" sz="2000" b="0">
                <a:latin typeface="方正舒体" panose="02010601030101010101" charset="-122"/>
                <a:ea typeface="方正舒体" panose="02010601030101010101" charset="-122"/>
                <a:cs typeface="方正舒体" panose="02010601030101010101" charset="-122"/>
              </a:rPr>
              <a:t>20</a:t>
            </a:r>
            <a:r>
              <a:rPr lang="en-US" altLang="zh-CN" sz="2000" b="0">
                <a:latin typeface="方正舒体" panose="02010601030101010101" charset="-122"/>
                <a:ea typeface="方正舒体" panose="02010601030101010101" charset="-122"/>
                <a:cs typeface="方正舒体" panose="02010601030101010101" charset="-122"/>
              </a:rPr>
              <a:t>18</a:t>
            </a:r>
            <a:r>
              <a:rPr lang="zh-CN" sz="2000" b="0">
                <a:latin typeface="方正舒体" panose="02010601030101010101" charset="-122"/>
                <a:ea typeface="方正舒体" panose="02010601030101010101" charset="-122"/>
                <a:cs typeface="方正舒体" panose="02010601030101010101" charset="-122"/>
              </a:rPr>
              <a:t>高考文综政治试题（全国</a:t>
            </a:r>
            <a:r>
              <a:rPr lang="en-US" altLang="zh-CN" sz="2000" b="0">
                <a:latin typeface="方正舒体" panose="02010601030101010101" charset="-122"/>
                <a:ea typeface="方正舒体" panose="02010601030101010101" charset="-122"/>
                <a:cs typeface="方正舒体" panose="02010601030101010101" charset="-122"/>
              </a:rPr>
              <a:t>2</a:t>
            </a:r>
            <a:r>
              <a:rPr lang="zh-CN" sz="2000" b="0">
                <a:latin typeface="方正舒体" panose="02010601030101010101" charset="-122"/>
                <a:ea typeface="方正舒体" panose="02010601030101010101" charset="-122"/>
                <a:cs typeface="方正舒体" panose="02010601030101010101" charset="-122"/>
              </a:rPr>
              <a:t>卷）</a:t>
            </a:r>
            <a:endParaRPr lang="zh-CN" altLang="en-US" sz="2000">
              <a:latin typeface="方正舒体" panose="02010601030101010101" charset="-122"/>
              <a:ea typeface="方正舒体" panose="02010601030101010101" charset="-122"/>
              <a:cs typeface="方正舒体" panose="02010601030101010101" charset="-122"/>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01040" y="191135"/>
            <a:ext cx="10949940" cy="6294755"/>
          </a:xfrm>
          <a:prstGeom prst="rect">
            <a:avLst/>
          </a:prstGeom>
          <a:noFill/>
          <a:ln w="9525">
            <a:noFill/>
          </a:ln>
        </p:spPr>
        <p:txBody>
          <a:bodyPr wrap="square">
            <a:spAutoFit/>
          </a:bodyPr>
          <a:p>
            <a:pPr indent="0">
              <a:lnSpc>
                <a:spcPct val="140000"/>
              </a:lnSpc>
            </a:pPr>
            <a:r>
              <a:rPr lang="en-US" altLang="zh-CN" sz="3200" b="1">
                <a:solidFill>
                  <a:schemeClr val="tx1"/>
                </a:solidFill>
                <a:latin typeface="仿宋" panose="02010609060101010101" charset="-122"/>
                <a:ea typeface="仿宋" panose="02010609060101010101" charset="-122"/>
              </a:rPr>
              <a:t>    </a:t>
            </a:r>
            <a:r>
              <a:rPr lang="zh-CN" sz="3200" b="1">
                <a:solidFill>
                  <a:schemeClr val="tx1"/>
                </a:solidFill>
                <a:latin typeface="仿宋" panose="02010609060101010101" charset="-122"/>
                <a:ea typeface="仿宋" panose="02010609060101010101" charset="-122"/>
              </a:rPr>
              <a:t>文化自信来自对时代发展趋势、中国特色社会主义实践的深刻把握，对自身文化价值的充分肯定，对自身文化生命力的坚定信念。</a:t>
            </a:r>
            <a:endParaRPr lang="zh-CN" sz="3200" b="1">
              <a:solidFill>
                <a:schemeClr val="tx1"/>
              </a:solidFill>
              <a:latin typeface="仿宋" panose="02010609060101010101" charset="-122"/>
              <a:ea typeface="仿宋" panose="02010609060101010101" charset="-122"/>
            </a:endParaRPr>
          </a:p>
          <a:p>
            <a:pPr indent="0">
              <a:lnSpc>
                <a:spcPct val="140000"/>
              </a:lnSpc>
            </a:pPr>
            <a:r>
              <a:rPr lang="zh-CN" sz="3200" b="1">
                <a:solidFill>
                  <a:schemeClr val="tx1"/>
                </a:solidFill>
                <a:latin typeface="仿宋" panose="02010609060101010101" charset="-122"/>
                <a:ea typeface="仿宋" panose="02010609060101010101" charset="-122"/>
              </a:rPr>
              <a:t>    研发团队创新创造、不懈奋斗，领跑优质杂交水稻品种培育，创立了杂交水稻的中国科技文化品牌，充分体现了伟大民族精神的时代价值和强大生命力。</a:t>
            </a:r>
            <a:endParaRPr lang="zh-CN" sz="3200" b="1">
              <a:solidFill>
                <a:schemeClr val="tx1"/>
              </a:solidFill>
              <a:latin typeface="仿宋" panose="02010609060101010101" charset="-122"/>
              <a:ea typeface="仿宋" panose="02010609060101010101" charset="-122"/>
            </a:endParaRPr>
          </a:p>
          <a:p>
            <a:pPr indent="0">
              <a:lnSpc>
                <a:spcPct val="140000"/>
              </a:lnSpc>
            </a:pPr>
            <a:r>
              <a:rPr lang="zh-CN" sz="3200" b="1">
                <a:solidFill>
                  <a:schemeClr val="tx1"/>
                </a:solidFill>
                <a:latin typeface="仿宋" panose="02010609060101010101" charset="-122"/>
                <a:ea typeface="仿宋" panose="02010609060101010101" charset="-122"/>
              </a:rPr>
              <a:t>    通过举办国际杂交水稻技术来培训班等多种形式，指导各国杂交水稻研究与生产，促进文化交流和传播，彰显了中国文化的价值。</a:t>
            </a:r>
            <a:endParaRPr lang="zh-CN" altLang="en-US" sz="3200" b="1">
              <a:solidFill>
                <a:schemeClr val="tx1"/>
              </a:solidFill>
              <a:latin typeface="仿宋" panose="02010609060101010101" charset="-122"/>
              <a:ea typeface="仿宋" panose="02010609060101010101" charset="-122"/>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421005" y="398780"/>
            <a:ext cx="11530330" cy="6179820"/>
          </a:xfrm>
          <a:prstGeom prst="rect">
            <a:avLst/>
          </a:prstGeom>
          <a:noFill/>
          <a:ln w="9525">
            <a:noFill/>
          </a:ln>
        </p:spPr>
        <p:txBody>
          <a:bodyPr wrap="square">
            <a:spAutoFit/>
          </a:bodyPr>
          <a:p>
            <a:pPr algn="l">
              <a:lnSpc>
                <a:spcPct val="110000"/>
              </a:lnSpc>
              <a:buClrTx/>
              <a:buSzTx/>
              <a:buFontTx/>
            </a:pPr>
            <a:r>
              <a:rPr lang="zh-CN" b="0">
                <a:latin typeface="楷体" panose="02010609060101010101" pitchFamily="49" charset="-122"/>
                <a:ea typeface="楷体" panose="02010609060101010101" pitchFamily="49" charset="-122"/>
                <a:cs typeface="楷体" panose="02010609060101010101" pitchFamily="49" charset="-122"/>
              </a:rPr>
              <a:t>40.在抗击新冠肺炎疫情过程中，国家卫生健康委组织专家对医疗救治工作不断进行分析、研判、总结，先后制修订和发布7版新冠肺炎诊疗方案，为保卫人民生命健康提供了重要保障。第1版方案较简单，主要包括病原学特点、病例特点、病例定义、鉴别诊断、病例发现与报告、治疗等方面内容。第3版方案细化了中医治疗方案等内容。第7版方案增加病理改变内容，增补和调整临床表现、诊断标准、治疗方法和出院标准等，并纳入无症状感染者可能具有感染性、康复者恢复期血浆治疗等新发现，形成了包括13个方面内容的比较完整的诊疗体系。    中医药是中国人民在几千年生产生活实践中创造的，是中华文化的瑰宝，在抗击新冠肺炎疫情中彰显了独特的价值和魅力。坚持中西医结合、中西药并用，发挥中医药治未病、辩证施治、多靶点干预的独特优势，全程参与深度介入疫情防控，形成了覆盖诊疗过程的中医诊疗规范和技术方案，在全国推广使用，有效降低了发病率、转重率、病亡率，提高了治愈率，加快了恢复期康复。中医药还走出国门助力全球抗疫，中方专家线上线下与日本、韩国、意大利、柬埔寨等国专家分享救治经验，将新冠肺炎中医药诊疗方案译成英文并发布在国家卫生健康委网站与世界各国共享。   </a:t>
            </a:r>
            <a:r>
              <a:rPr lang="zh-CN" b="0">
                <a:latin typeface="宋体" panose="02010600030101010101" pitchFamily="2" charset="-122"/>
                <a:ea typeface="宋体" panose="02010600030101010101" pitchFamily="2" charset="-122"/>
                <a:cs typeface="宋体" panose="02010600030101010101" pitchFamily="2" charset="-122"/>
              </a:rPr>
              <a:t>(2)结合材料并运用文化生活知识，说明弘扬中医药文化对于坚定文化自信的作用。</a:t>
            </a:r>
            <a:endParaRPr lang="zh-CN" b="0">
              <a:latin typeface="宋体" panose="02010600030101010101" pitchFamily="2" charset="-122"/>
              <a:ea typeface="宋体" panose="02010600030101010101" pitchFamily="2" charset="-122"/>
              <a:cs typeface="宋体" panose="02010600030101010101" pitchFamily="2" charset="-122"/>
            </a:endParaRPr>
          </a:p>
        </p:txBody>
      </p:sp>
      <p:sp>
        <p:nvSpPr>
          <p:cNvPr id="4" name="文本框 3"/>
          <p:cNvSpPr txBox="1"/>
          <p:nvPr/>
        </p:nvSpPr>
        <p:spPr>
          <a:xfrm>
            <a:off x="340042" y="0"/>
            <a:ext cx="5080000" cy="398780"/>
          </a:xfrm>
          <a:prstGeom prst="rect">
            <a:avLst/>
          </a:prstGeom>
          <a:noFill/>
          <a:ln w="9525">
            <a:noFill/>
          </a:ln>
        </p:spPr>
        <p:txBody>
          <a:bodyPr wrap="square">
            <a:spAutoFit/>
          </a:bodyPr>
          <a:p>
            <a:pPr lvl="0" algn="l">
              <a:buClrTx/>
              <a:buSzTx/>
              <a:buFontTx/>
            </a:pPr>
            <a:r>
              <a:rPr lang="zh-CN" sz="2000">
                <a:latin typeface="方正舒体" panose="02010601030101010101" charset="-122"/>
                <a:ea typeface="方正舒体" panose="02010601030101010101" charset="-122"/>
                <a:cs typeface="方正舒体" panose="02010601030101010101" charset="-122"/>
                <a:sym typeface="+mn-ea"/>
              </a:rPr>
              <a:t>2020高考文综政治试题（全国I卷）</a:t>
            </a:r>
            <a:endParaRPr lang="zh-CN" sz="2000">
              <a:latin typeface="方正舒体" panose="02010601030101010101" charset="-122"/>
              <a:ea typeface="方正舒体" panose="02010601030101010101" charset="-122"/>
              <a:cs typeface="方正舒体" panose="02010601030101010101" charset="-122"/>
              <a:sym typeface="+mn-ea"/>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543560" y="403860"/>
            <a:ext cx="11224895" cy="5111750"/>
          </a:xfrm>
          <a:prstGeom prst="rect">
            <a:avLst/>
          </a:prstGeom>
          <a:noFill/>
          <a:ln w="9525">
            <a:noFill/>
          </a:ln>
        </p:spPr>
        <p:txBody>
          <a:bodyPr wrap="square">
            <a:spAutoFit/>
          </a:bodyPr>
          <a:p>
            <a:pPr indent="266700">
              <a:lnSpc>
                <a:spcPct val="170000"/>
              </a:lnSpc>
            </a:pPr>
            <a:r>
              <a:rPr lang="en-US" altLang="zh-CN" sz="3200" b="1">
                <a:latin typeface="仿宋" panose="02010609060101010101" charset="-122"/>
                <a:ea typeface="仿宋" panose="02010609060101010101" charset="-122"/>
                <a:cs typeface="仿宋" panose="02010609060101010101" charset="-122"/>
              </a:rPr>
              <a:t>  </a:t>
            </a:r>
            <a:r>
              <a:rPr lang="zh-CN" sz="3200" b="1">
                <a:latin typeface="仿宋" panose="02010609060101010101" charset="-122"/>
                <a:ea typeface="仿宋" panose="02010609060101010101" charset="-122"/>
                <a:cs typeface="仿宋" panose="02010609060101010101" charset="-122"/>
              </a:rPr>
              <a:t>中医药文化是中华文化的重要组成部分，是中华民族生命力创造力的生动体现，是中国人民在长期医疗实践中创造的宝贵精神财富。</a:t>
            </a:r>
            <a:endParaRPr lang="zh-CN" sz="3200" b="1">
              <a:latin typeface="仿宋" panose="02010609060101010101" charset="-122"/>
              <a:ea typeface="仿宋" panose="02010609060101010101" charset="-122"/>
              <a:cs typeface="仿宋" panose="02010609060101010101" charset="-122"/>
            </a:endParaRPr>
          </a:p>
          <a:p>
            <a:pPr indent="266700">
              <a:lnSpc>
                <a:spcPct val="170000"/>
              </a:lnSpc>
            </a:pPr>
            <a:r>
              <a:rPr lang="zh-CN" sz="3200" b="1">
                <a:latin typeface="仿宋" panose="02010609060101010101" charset="-122"/>
                <a:ea typeface="仿宋" panose="02010609060101010101" charset="-122"/>
                <a:cs typeface="仿宋" panose="02010609060101010101" charset="-122"/>
              </a:rPr>
              <a:t>  总结中医药在抗击疫情中的成功运用经验，弘扬中医药文化，能够繁荣发展中华文化，满足群众健康需求、保卫人民生命安全，丰富人类医学文化多样性、促进世界文明发展进步。</a:t>
            </a:r>
            <a:endParaRPr lang="zh-CN" altLang="en-US" sz="3200" b="1">
              <a:latin typeface="仿宋" panose="02010609060101010101" charset="-122"/>
              <a:ea typeface="仿宋" panose="02010609060101010101" charset="-122"/>
              <a:cs typeface="仿宋" panose="02010609060101010101" charset="-122"/>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16622" y="333450"/>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Times New Roman" panose="02020603050405020304"/>
              </a:rPr>
              <a:t>2.</a:t>
            </a:r>
            <a:r>
              <a:rPr lang="zh-CN" altLang="zh-CN" sz="2600" b="1" kern="100" dirty="0">
                <a:latin typeface="+mj-ea"/>
                <a:ea typeface="+mj-ea"/>
                <a:cs typeface="Times New Roman" panose="02020603050405020304"/>
              </a:rPr>
              <a:t>坚持社会主义核心价值体系</a:t>
            </a:r>
            <a:endParaRPr lang="en-US" altLang="zh-CN" sz="2600" b="1" kern="100" dirty="0">
              <a:latin typeface="+mj-ea"/>
              <a:ea typeface="+mj-ea"/>
              <a:cs typeface="Times New Roman" panose="020206030504050203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坚持社会主义核心价值体系，是新时代坚持和发展中国特色社会主义的基本方略之一。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坚持社会主义核心价值体系，必须坚持马克思主义，牢固树立共产主义远大理想和中国特色社会主义共同理想，培育和践行社会主义核心价值观，不断增强意识形态领域主导权和话语权。</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坚持社会主义核心价值体系，必须推动中华优秀传统文化创造性转化、创新性发展，继承革命文化，发展社会主义先进文化，不忘本来、吸收外来、面向未来，更好构筑中国精神、中国价值、中国力量，为人民提供精神指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坚持社会主义核心价值体系，党必须牢牢掌握意识形态工作领导权</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333450"/>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Times New Roman" panose="02020603050405020304"/>
              </a:rPr>
              <a:t>3.</a:t>
            </a:r>
            <a:r>
              <a:rPr lang="zh-CN" altLang="zh-CN" sz="2600" b="1" kern="100" dirty="0">
                <a:latin typeface="+mj-ea"/>
                <a:ea typeface="+mj-ea"/>
                <a:cs typeface="Times New Roman" panose="02020603050405020304"/>
              </a:rPr>
              <a:t>牢牢掌握意识形态工作领导权</a:t>
            </a:r>
            <a:endParaRPr lang="en-US" altLang="zh-CN" sz="2600" b="1" kern="100" dirty="0">
              <a:latin typeface="+mj-ea"/>
              <a:ea typeface="+mj-ea"/>
              <a:cs typeface="Times New Roman" panose="020206030504050203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党牢牢掌握意识形态工作领导权，必须推进马克思主义中国化时代化大众化，使全体人民在理想信念、价值理念、道德观念上紧紧团结在一起。</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党牢牢掌握意识形态工作领导权，必须加强理论武装，推动习近平新时代中国特色社会主义思想深入人心，凝聚民族复兴的坚定意志和磅礴力量。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党牢牢掌握意识形态工作领导权，必须坚持正确舆论导向，高度重视传播手段建设和创新，提高新闻舆论传播力、引导力、影响力、公信力；加强互联网内容建设，建立网络综合治理体系，营造清朗的网络空间；加强阵地建设和管理，注意区分政治原则问题、思想认识问题、学术观点问题，旗帜鲜明反对和抵制各种错误观点</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537664" y="470367"/>
            <a:ext cx="2191165" cy="468000"/>
            <a:chOff x="537664" y="845964"/>
            <a:chExt cx="2191165" cy="468000"/>
          </a:xfrm>
        </p:grpSpPr>
        <p:pic>
          <p:nvPicPr>
            <p:cNvPr id="16" name="图片 15"/>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1738722" y="1341562"/>
          <a:ext cx="8964996" cy="4493890"/>
        </p:xfrm>
        <a:graphic>
          <a:graphicData uri="http://schemas.openxmlformats.org/drawingml/2006/table">
            <a:tbl>
              <a:tblPr/>
              <a:tblGrid>
                <a:gridCol w="1512168"/>
                <a:gridCol w="3312368"/>
                <a:gridCol w="4140460"/>
              </a:tblGrid>
              <a:tr h="779334">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考点展示</a:t>
                      </a:r>
                      <a:endParaRPr lang="zh-CN" sz="2600" kern="100" dirty="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五年考题</a:t>
                      </a:r>
                      <a:endParaRPr lang="zh-CN" sz="2600" kern="10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考情分析</a:t>
                      </a:r>
                      <a:endParaRPr lang="zh-CN" sz="2600" kern="10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14556">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坚定</a:t>
                      </a:r>
                      <a:r>
                        <a:rPr lang="zh-CN" sz="2600" kern="100" dirty="0" smtClean="0">
                          <a:effectLst/>
                          <a:latin typeface="Times New Roman" panose="02020603050405020304"/>
                          <a:ea typeface="微软雅黑" panose="020B0503020204020204" pitchFamily="34" charset="-122"/>
                          <a:cs typeface="Times New Roman" panose="02020603050405020304"/>
                        </a:rPr>
                        <a:t>文</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marL="71755"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化</a:t>
                      </a:r>
                      <a:r>
                        <a:rPr lang="zh-CN" sz="2600" kern="100" dirty="0">
                          <a:effectLst/>
                          <a:latin typeface="Times New Roman" panose="02020603050405020304"/>
                          <a:ea typeface="微软雅黑" panose="020B0503020204020204" pitchFamily="34" charset="-122"/>
                          <a:cs typeface="Times New Roman" panose="02020603050405020304"/>
                        </a:rPr>
                        <a:t>自信</a:t>
                      </a:r>
                      <a:endParaRPr lang="zh-CN" sz="2600" kern="100" dirty="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2018</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Ⅱ</a:t>
                      </a:r>
                      <a:r>
                        <a:rPr lang="en-US" sz="2600" kern="100" dirty="0">
                          <a:effectLst/>
                          <a:latin typeface="Times New Roman" panose="02020603050405020304"/>
                          <a:ea typeface="微软雅黑" panose="020B0503020204020204" pitchFamily="34" charset="-122"/>
                          <a:cs typeface="Courier New" panose="02070309020205020404"/>
                        </a:rPr>
                        <a:t>·19</a:t>
                      </a:r>
                      <a:endParaRPr lang="zh-CN" sz="2600" kern="100" dirty="0">
                        <a:effectLst/>
                        <a:latin typeface="宋体" panose="02010600030101010101" pitchFamily="2" charset="-122"/>
                        <a:cs typeface="Courier New" panose="02070309020205020404"/>
                      </a:endParaRPr>
                    </a:p>
                    <a:p>
                      <a:pPr marL="71755"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2018</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Ⅱ</a:t>
                      </a:r>
                      <a:r>
                        <a:rPr lang="en-US" sz="2600" kern="100" dirty="0">
                          <a:effectLst/>
                          <a:latin typeface="Times New Roman" panose="02020603050405020304"/>
                          <a:ea typeface="微软雅黑" panose="020B0503020204020204" pitchFamily="34" charset="-122"/>
                          <a:cs typeface="Courier New" panose="02070309020205020404"/>
                        </a:rPr>
                        <a:t>·40(2)</a:t>
                      </a:r>
                      <a:endParaRPr lang="zh-CN" sz="2600" kern="100" dirty="0">
                        <a:effectLst/>
                        <a:latin typeface="宋体" panose="02010600030101010101" pitchFamily="2" charset="-122"/>
                        <a:cs typeface="Courier New" panose="02070309020205020404"/>
                      </a:endParaRPr>
                    </a:p>
                    <a:p>
                      <a:pPr marL="71755"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2017</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Ⅰ</a:t>
                      </a:r>
                      <a:r>
                        <a:rPr lang="en-US" sz="2600" kern="100" dirty="0">
                          <a:effectLst/>
                          <a:latin typeface="Times New Roman" panose="02020603050405020304"/>
                          <a:ea typeface="微软雅黑" panose="020B0503020204020204" pitchFamily="34" charset="-122"/>
                          <a:cs typeface="Courier New" panose="02070309020205020404"/>
                        </a:rPr>
                        <a:t>·19</a:t>
                      </a:r>
                      <a:endParaRPr lang="zh-CN" sz="2600" kern="100" dirty="0">
                        <a:effectLst/>
                        <a:latin typeface="宋体" panose="02010600030101010101" pitchFamily="2" charset="-122"/>
                        <a:cs typeface="Courier New" panose="02070309020205020404"/>
                      </a:endParaRPr>
                    </a:p>
                    <a:p>
                      <a:pPr marL="71755"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2016</a:t>
                      </a:r>
                      <a:r>
                        <a:rPr lang="zh-CN" sz="2600" kern="100" dirty="0">
                          <a:effectLst/>
                          <a:latin typeface="Times New Roman" panose="02020603050405020304"/>
                          <a:ea typeface="微软雅黑" panose="020B0503020204020204" pitchFamily="34" charset="-122"/>
                          <a:cs typeface="Times New Roman" panose="02020603050405020304"/>
                        </a:rPr>
                        <a:t>全国丙卷</a:t>
                      </a:r>
                      <a:r>
                        <a:rPr lang="en-US" sz="2600" kern="100" dirty="0">
                          <a:effectLst/>
                          <a:latin typeface="Times New Roman" panose="02020603050405020304"/>
                          <a:ea typeface="微软雅黑" panose="020B0503020204020204" pitchFamily="34" charset="-122"/>
                          <a:cs typeface="Courier New" panose="02070309020205020404"/>
                        </a:rPr>
                        <a:t>·39(3)</a:t>
                      </a:r>
                      <a:endParaRPr lang="zh-CN" sz="2600" kern="100" dirty="0">
                        <a:effectLst/>
                        <a:latin typeface="宋体" panose="02010600030101010101" pitchFamily="2" charset="-122"/>
                        <a:cs typeface="Courier New" panose="02070309020205020404"/>
                      </a:endParaRPr>
                    </a:p>
                    <a:p>
                      <a:pPr marL="71755"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2015</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Ⅰ</a:t>
                      </a:r>
                      <a:r>
                        <a:rPr lang="en-US" sz="2600" kern="100" dirty="0">
                          <a:effectLst/>
                          <a:latin typeface="Times New Roman" panose="02020603050405020304"/>
                          <a:ea typeface="微软雅黑" panose="020B0503020204020204" pitchFamily="34" charset="-122"/>
                          <a:cs typeface="Courier New" panose="02070309020205020404"/>
                        </a:rPr>
                        <a:t>·20</a:t>
                      </a:r>
                      <a:endParaRPr lang="zh-CN" sz="2600" kern="100" dirty="0">
                        <a:effectLst/>
                        <a:latin typeface="宋体" panose="02010600030101010101" pitchFamily="2" charset="-122"/>
                        <a:cs typeface="Courier New" panose="02070309020205020404"/>
                      </a:endParaRPr>
                    </a:p>
                    <a:p>
                      <a:pPr marL="71755"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2015</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Ⅰ</a:t>
                      </a:r>
                      <a:r>
                        <a:rPr lang="en-US" sz="2600" kern="100" dirty="0">
                          <a:effectLst/>
                          <a:latin typeface="Times New Roman" panose="02020603050405020304"/>
                          <a:ea typeface="微软雅黑" panose="020B0503020204020204" pitchFamily="34" charset="-122"/>
                          <a:cs typeface="Courier New" panose="02070309020205020404"/>
                        </a:rPr>
                        <a:t>·39(1)</a:t>
                      </a:r>
                      <a:endParaRPr lang="zh-CN" sz="2600" kern="100" dirty="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just">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坚定文化自信是近几年高考命题的重点，从题型上看，既有选择题，也有主观题。此外复习中还应注意教材中的新观点。</a:t>
                      </a:r>
                      <a:endParaRPr lang="zh-CN" sz="2600" kern="100" dirty="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276443"/>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宋体" panose="02010600030101010101" pitchFamily="2" charset="-122"/>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1</a:t>
            </a:r>
            <a:r>
              <a:rPr lang="zh-CN" altLang="zh-CN" sz="2600" b="1" kern="100" dirty="0">
                <a:latin typeface="宋体" panose="02010600030101010101" pitchFamily="2" charset="-122"/>
                <a:ea typeface="微软雅黑" panose="020B0503020204020204" pitchFamily="34" charset="-122"/>
                <a:cs typeface="Times New Roman" panose="02020603050405020304"/>
              </a:rPr>
              <a:t>　坚定文化自信</a:t>
            </a:r>
            <a:endParaRPr lang="zh-CN" altLang="zh-CN" sz="2600" b="1" kern="100" dirty="0">
              <a:latin typeface="宋体" panose="02010600030101010101" pitchFamily="2" charset="-122"/>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Ⅱ</a:t>
            </a:r>
            <a:r>
              <a:rPr lang="en-US" altLang="zh-CN" sz="2600" kern="100" dirty="0">
                <a:latin typeface="Times New Roman" panose="02020603050405020304"/>
                <a:ea typeface="微软雅黑" panose="020B0503020204020204" pitchFamily="34" charset="-122"/>
                <a:cs typeface="Courier New" panose="02070309020205020404"/>
              </a:rPr>
              <a:t>)2017</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月，中国自主原创、主导制定的手机</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移动终端</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动漫标准由国际电信联盟正式发布。这是我国文化领域的首个国际技术标准，在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互联网＋文化</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领域实现了我国手机动漫由跟跑、并跑向领跑的跨越。这一</a:t>
            </a:r>
            <a:r>
              <a:rPr lang="zh-CN" altLang="zh-CN" sz="2600" kern="100" dirty="0" smtClean="0">
                <a:latin typeface="Times New Roman" panose="02020603050405020304"/>
                <a:ea typeface="微软雅黑" panose="020B0503020204020204" pitchFamily="34" charset="-122"/>
                <a:cs typeface="Times New Roman" panose="02020603050405020304"/>
              </a:rPr>
              <a:t>成就</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表明文化的当代价值和生命力取决于同科技的融合</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有利于扩大中国文化的影响力，增强文化自信</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标志我国文化和科技的融合发展取得了重要突破</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确立了我国在国际</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互联网＋文化</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领域的话语主导权</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5115669" y="5629911"/>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053079"/>
            <a:ext cx="11412000" cy="364905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入选：题干强调我国文化领域首个国际技术标准的成就，这有利于增强文化自信</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入选：</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互联网＋文化</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实现了我国手机动漫的跨越式发展，这体现了科技与文化的融合发展</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取决于</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表述绝对</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主导权</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的表述与事实不符。</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blinds(horizontal)">
                                      <p:cBhvr>
                                        <p:cTn id="19" dur="75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280492"/>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2</a:t>
            </a:r>
            <a:r>
              <a:rPr lang="zh-CN" altLang="zh-CN" sz="2600" b="1" kern="100" dirty="0">
                <a:latin typeface="+mj-ea"/>
                <a:ea typeface="+mj-ea"/>
                <a:cs typeface="Times New Roman" panose="02020603050405020304"/>
              </a:rPr>
              <a:t>　坚持社会主义核心价值体系</a:t>
            </a:r>
            <a:endParaRPr lang="zh-CN" altLang="zh-CN" sz="2600" b="1" kern="100" dirty="0">
              <a:latin typeface="+mj-ea"/>
              <a:ea typeface="+mj-ea"/>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　坚持社会主义核心价值体系，必须推动中华优秀传统文化创造性转化、创新性发展，继承革命文化，发展社会主义先进文化，不忘本来、吸收外来、面向未来，更好构筑中国精神、中国价值、中国力量，为人民提供精神指引。材料中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不忘本来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主要是</a:t>
            </a:r>
            <a:r>
              <a:rPr lang="zh-CN" altLang="zh-CN" sz="2600" kern="100" dirty="0" smtClean="0">
                <a:latin typeface="Times New Roman" panose="02020603050405020304"/>
                <a:ea typeface="微软雅黑" panose="020B0503020204020204" pitchFamily="34" charset="-122"/>
                <a:cs typeface="Times New Roman" panose="02020603050405020304"/>
              </a:rPr>
              <a:t>指</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继承和弘扬中华优秀传统文化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积极吸收世界各国优秀文明成果</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继承和弘扬中国共产党的优良传统</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立足于中国特色社会主义伟大实践，更好构筑时代精神</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5087094" y="5624477"/>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053079"/>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不忘本来</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主要是指继承和弘扬中华优秀传统文化、继承和弘扬中国共产党的优良传统，</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正确切题</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积极</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吸收世界各国优秀文明成果体现的是</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吸收外来</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与题意不符</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更好构筑时代精神</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与题意不符。</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26670" y="276911"/>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3</a:t>
            </a:r>
            <a:r>
              <a:rPr lang="zh-CN" altLang="zh-CN" sz="2600" b="1" kern="100" dirty="0">
                <a:latin typeface="Times New Roman" panose="02020603050405020304"/>
                <a:ea typeface="微软雅黑" panose="020B0503020204020204" pitchFamily="34" charset="-122"/>
                <a:cs typeface="Times New Roman" panose="02020603050405020304"/>
              </a:rPr>
              <a:t>　牢牢掌握意识形态工作领导权</a:t>
            </a:r>
            <a:endParaRPr lang="zh-CN" altLang="zh-CN" sz="2600" b="1"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日，中央文明办、中国文明网正式发布了</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中国好人榜</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月榜单，共有</a:t>
            </a:r>
            <a:r>
              <a:rPr lang="en-US" altLang="zh-CN" sz="2600" kern="100" dirty="0">
                <a:latin typeface="Times New Roman" panose="02020603050405020304"/>
                <a:ea typeface="微软雅黑" panose="020B0503020204020204" pitchFamily="34" charset="-122"/>
                <a:cs typeface="Courier New" panose="02070309020205020404"/>
              </a:rPr>
              <a:t>101</a:t>
            </a:r>
            <a:r>
              <a:rPr lang="zh-CN" altLang="zh-CN" sz="2600" kern="100" dirty="0">
                <a:latin typeface="Times New Roman" panose="02020603050405020304"/>
                <a:ea typeface="微软雅黑" panose="020B0503020204020204" pitchFamily="34" charset="-122"/>
                <a:cs typeface="Times New Roman" panose="02020603050405020304"/>
              </a:rPr>
              <a:t>位</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身边好人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光荣入选。其中，</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湖南好人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贺纯雅入选</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敬业奉献好人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，张建平入选</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诚实守信好人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，梁开础和李春生入选</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见义勇为好人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。弘扬</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好人文化</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，加强思想道德建设</a:t>
            </a:r>
            <a:r>
              <a:rPr lang="zh-CN" altLang="zh-CN" sz="2600" kern="100" dirty="0" smtClean="0">
                <a:latin typeface="Times New Roman" panose="02020603050405020304"/>
                <a:ea typeface="微软雅黑" panose="020B0503020204020204" pitchFamily="34" charset="-122"/>
                <a:cs typeface="Times New Roman" panose="02020603050405020304"/>
              </a:rPr>
              <a:t>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发挥社会主义核心价值观凝魂聚气、强基固本的作用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弘扬主旋律，倡导价值追求多元化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牢牢把握党在意识形态领域的领导权</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深化文化体制改革，解放和发展文化生产力</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290802" y="5707655"/>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860862"/>
            <a:ext cx="11161240" cy="364905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弘扬</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好人文化</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，加强思想道德建设要牢牢把握党在意识形态领域的领导权，发挥社会主义核心价值观凝魂聚气、强基固本的作用，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弘扬</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好人文化</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，加强</a:t>
            </a:r>
            <a:r>
              <a:rPr lang="zh-CN" altLang="zh-CN" sz="2600" kern="100" spc="-10" dirty="0">
                <a:solidFill>
                  <a:srgbClr val="002060"/>
                </a:solidFill>
                <a:latin typeface="Times New Roman" panose="02020603050405020304"/>
                <a:ea typeface="微软雅黑" panose="020B0503020204020204" pitchFamily="34" charset="-122"/>
                <a:cs typeface="Times New Roman" panose="02020603050405020304"/>
              </a:rPr>
              <a:t>思想道德建设要弘扬主旋律，倡导价值追求一元化而不是多元化，</a:t>
            </a:r>
            <a:r>
              <a:rPr lang="en-US" altLang="zh-CN" sz="2600" kern="100" spc="-1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spc="-10" dirty="0">
                <a:solidFill>
                  <a:srgbClr val="002060"/>
                </a:solidFill>
                <a:latin typeface="Times New Roman" panose="02020603050405020304"/>
                <a:ea typeface="微软雅黑" panose="020B0503020204020204" pitchFamily="34" charset="-122"/>
                <a:cs typeface="Times New Roman" panose="02020603050405020304"/>
              </a:rPr>
              <a:t>说法错误</a:t>
            </a:r>
            <a:r>
              <a:rPr lang="zh-CN" altLang="zh-CN" sz="2600" kern="100" spc="-1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spc="-1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spc="-1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spc="-10" dirty="0">
                <a:solidFill>
                  <a:srgbClr val="002060"/>
                </a:solidFill>
                <a:latin typeface="Times New Roman" panose="02020603050405020304"/>
                <a:ea typeface="微软雅黑" panose="020B0503020204020204" pitchFamily="34" charset="-122"/>
                <a:cs typeface="Times New Roman" panose="02020603050405020304"/>
              </a:rPr>
              <a:t>与题意不符。</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434648" y="551802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5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500" kern="100" dirty="0">
                <a:solidFill>
                  <a:srgbClr val="002060"/>
                </a:solidFill>
                <a:latin typeface="Times New Roman" panose="02020603050405020304"/>
                <a:ea typeface="微软雅黑" panose="020B0503020204020204" pitchFamily="34" charset="-122"/>
                <a:cs typeface="Times New Roman" panose="02020603050405020304"/>
              </a:rPr>
              <a:t>大力发展先进文化，坚决抵制和取缔腐朽文化，</a:t>
            </a:r>
            <a:r>
              <a:rPr lang="en-US" altLang="zh-CN" sz="25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500" kern="100" dirty="0">
                <a:solidFill>
                  <a:srgbClr val="002060"/>
                </a:solidFill>
                <a:latin typeface="Times New Roman" panose="02020603050405020304"/>
                <a:ea typeface="微软雅黑" panose="020B0503020204020204" pitchFamily="34" charset="-122"/>
                <a:cs typeface="Times New Roman" panose="02020603050405020304"/>
              </a:rPr>
              <a:t>说法错误</a:t>
            </a:r>
            <a:r>
              <a:rPr lang="zh-CN" altLang="zh-CN" sz="25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5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500" kern="100" dirty="0" smtClean="0">
                <a:solidFill>
                  <a:srgbClr val="002060"/>
                </a:solidFill>
                <a:latin typeface="Times New Roman" panose="02020603050405020304"/>
                <a:ea typeface="微软雅黑" panose="020B0503020204020204" pitchFamily="34" charset="-122"/>
                <a:cs typeface="Times New Roman" panose="02020603050405020304"/>
              </a:rPr>
              <a:t>把</a:t>
            </a:r>
            <a:r>
              <a:rPr lang="zh-CN" altLang="zh-CN" sz="2500" kern="100" dirty="0">
                <a:solidFill>
                  <a:srgbClr val="002060"/>
                </a:solidFill>
                <a:latin typeface="Times New Roman" panose="02020603050405020304"/>
                <a:ea typeface="微软雅黑" panose="020B0503020204020204" pitchFamily="34" charset="-122"/>
                <a:cs typeface="Times New Roman" panose="02020603050405020304"/>
              </a:rPr>
              <a:t>社会效益放在首位，坚持社会效益和经济效益相统一，</a:t>
            </a:r>
            <a:r>
              <a:rPr lang="en-US" altLang="zh-CN" sz="25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500" kern="100" dirty="0">
                <a:solidFill>
                  <a:srgbClr val="002060"/>
                </a:solidFill>
                <a:latin typeface="Times New Roman" panose="02020603050405020304"/>
                <a:ea typeface="微软雅黑" panose="020B0503020204020204" pitchFamily="34" charset="-122"/>
                <a:cs typeface="Times New Roman" panose="02020603050405020304"/>
              </a:rPr>
              <a:t>说法错误。</a:t>
            </a:r>
            <a:endParaRPr lang="zh-CN" altLang="zh-CN" sz="2500" kern="100" dirty="0">
              <a:solidFill>
                <a:srgbClr val="002060"/>
              </a:solidFill>
              <a:effectLst/>
              <a:latin typeface="宋体" panose="02010600030101010101" pitchFamily="2" charset="-122"/>
              <a:cs typeface="Courier New" panose="02070309020205020404"/>
            </a:endParaRPr>
          </a:p>
        </p:txBody>
      </p:sp>
      <p:sp>
        <p:nvSpPr>
          <p:cNvPr id="8" name="矩形 7"/>
          <p:cNvSpPr/>
          <p:nvPr/>
        </p:nvSpPr>
        <p:spPr>
          <a:xfrm>
            <a:off x="434648" y="932577"/>
            <a:ext cx="11412000" cy="466760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500" kern="100" dirty="0">
                <a:latin typeface="Times New Roman" panose="02020603050405020304"/>
                <a:ea typeface="微软雅黑" panose="020B0503020204020204" pitchFamily="34" charset="-122"/>
                <a:cs typeface="Courier New" panose="02070309020205020404"/>
              </a:rPr>
              <a:t>1.2018</a:t>
            </a:r>
            <a:r>
              <a:rPr lang="zh-CN" altLang="zh-CN" sz="2500" kern="100" dirty="0">
                <a:latin typeface="Times New Roman" panose="02020603050405020304"/>
                <a:ea typeface="微软雅黑" panose="020B0503020204020204" pitchFamily="34" charset="-122"/>
                <a:cs typeface="Times New Roman" panose="02020603050405020304"/>
              </a:rPr>
              <a:t>年</a:t>
            </a:r>
            <a:r>
              <a:rPr lang="en-US" altLang="zh-CN" sz="2500" kern="100" dirty="0">
                <a:latin typeface="Times New Roman" panose="02020603050405020304"/>
                <a:ea typeface="微软雅黑" panose="020B0503020204020204" pitchFamily="34" charset="-122"/>
                <a:cs typeface="Courier New" panose="02070309020205020404"/>
              </a:rPr>
              <a:t>8</a:t>
            </a:r>
            <a:r>
              <a:rPr lang="zh-CN" altLang="zh-CN" sz="2500" kern="100" dirty="0">
                <a:latin typeface="Times New Roman" panose="02020603050405020304"/>
                <a:ea typeface="微软雅黑" panose="020B0503020204020204" pitchFamily="34" charset="-122"/>
                <a:cs typeface="Times New Roman" panose="02020603050405020304"/>
              </a:rPr>
              <a:t>月，全国宣传思想工作会议在北京召开。会议强调，做好新形势下宣传思想工作，必须自觉承担起举旗帜、聚民心、育新人、兴文化、展形象的使命任务。这五项使命任务要求</a:t>
            </a:r>
            <a:r>
              <a:rPr lang="zh-CN" altLang="zh-CN" sz="2500" kern="100" dirty="0" smtClean="0">
                <a:latin typeface="Times New Roman" panose="02020603050405020304"/>
                <a:ea typeface="微软雅黑" panose="020B0503020204020204" pitchFamily="34" charset="-122"/>
                <a:cs typeface="Times New Roman" panose="02020603050405020304"/>
              </a:rPr>
              <a:t>我们</a:t>
            </a:r>
            <a:endParaRPr lang="zh-CN" altLang="zh-CN" sz="2500" kern="100" dirty="0">
              <a:latin typeface="宋体" panose="02010600030101010101" pitchFamily="2" charset="-122"/>
              <a:cs typeface="Courier New" panose="02070309020205020404"/>
            </a:endParaRPr>
          </a:p>
          <a:p>
            <a:pPr algn="just">
              <a:lnSpc>
                <a:spcPct val="150000"/>
              </a:lnSpc>
              <a:spcAft>
                <a:spcPts val="0"/>
              </a:spcAft>
            </a:pPr>
            <a:r>
              <a:rPr lang="en-US" altLang="zh-CN" sz="2500" kern="100" dirty="0">
                <a:latin typeface="宋体" panose="02010600030101010101" pitchFamily="2" charset="-122"/>
                <a:ea typeface="微软雅黑" panose="020B0503020204020204" pitchFamily="34" charset="-122"/>
                <a:cs typeface="Times New Roman" panose="02020603050405020304"/>
              </a:rPr>
              <a:t>①</a:t>
            </a:r>
            <a:r>
              <a:rPr lang="zh-CN" altLang="zh-CN" sz="2500" kern="100" dirty="0">
                <a:latin typeface="Times New Roman" panose="02020603050405020304"/>
                <a:ea typeface="微软雅黑" panose="020B0503020204020204" pitchFamily="34" charset="-122"/>
                <a:cs typeface="Times New Roman" panose="02020603050405020304"/>
              </a:rPr>
              <a:t>大力发展先进文化，坚决抵制和取缔落后文化</a:t>
            </a:r>
            <a:endParaRPr lang="zh-CN" altLang="zh-CN" sz="2500" kern="100" dirty="0">
              <a:latin typeface="宋体" panose="02010600030101010101" pitchFamily="2" charset="-122"/>
              <a:cs typeface="Courier New" panose="02070309020205020404"/>
            </a:endParaRPr>
          </a:p>
          <a:p>
            <a:pPr algn="just">
              <a:lnSpc>
                <a:spcPct val="150000"/>
              </a:lnSpc>
              <a:spcAft>
                <a:spcPts val="0"/>
              </a:spcAft>
            </a:pPr>
            <a:r>
              <a:rPr lang="en-US" altLang="zh-CN" sz="2500" kern="100" dirty="0">
                <a:latin typeface="宋体" panose="02010600030101010101" pitchFamily="2" charset="-122"/>
                <a:ea typeface="微软雅黑" panose="020B0503020204020204" pitchFamily="34" charset="-122"/>
                <a:cs typeface="Times New Roman" panose="02020603050405020304"/>
              </a:rPr>
              <a:t>②</a:t>
            </a:r>
            <a:r>
              <a:rPr lang="zh-CN" altLang="zh-CN" sz="2500" kern="100" dirty="0">
                <a:latin typeface="Times New Roman" panose="02020603050405020304"/>
                <a:ea typeface="微软雅黑" panose="020B0503020204020204" pitchFamily="34" charset="-122"/>
                <a:cs typeface="Times New Roman" panose="02020603050405020304"/>
              </a:rPr>
              <a:t>提高新闻舆论传播力、引导力、影响力、公信力</a:t>
            </a:r>
            <a:endParaRPr lang="zh-CN" altLang="zh-CN" sz="2500" kern="100" dirty="0">
              <a:latin typeface="宋体" panose="02010600030101010101" pitchFamily="2" charset="-122"/>
              <a:cs typeface="Courier New" panose="02070309020205020404"/>
            </a:endParaRPr>
          </a:p>
          <a:p>
            <a:pPr algn="just">
              <a:lnSpc>
                <a:spcPct val="150000"/>
              </a:lnSpc>
              <a:spcAft>
                <a:spcPts val="0"/>
              </a:spcAft>
            </a:pPr>
            <a:r>
              <a:rPr lang="en-US" altLang="zh-CN" sz="2500" kern="100" dirty="0">
                <a:latin typeface="宋体" panose="02010600030101010101" pitchFamily="2" charset="-122"/>
                <a:ea typeface="微软雅黑" panose="020B0503020204020204" pitchFamily="34" charset="-122"/>
                <a:cs typeface="Times New Roman" panose="02020603050405020304"/>
              </a:rPr>
              <a:t>③</a:t>
            </a:r>
            <a:r>
              <a:rPr lang="zh-CN" altLang="zh-CN" sz="2500" kern="100" dirty="0">
                <a:latin typeface="Times New Roman" panose="02020603050405020304"/>
                <a:ea typeface="微软雅黑" panose="020B0503020204020204" pitchFamily="34" charset="-122"/>
                <a:cs typeface="Times New Roman" panose="02020603050405020304"/>
              </a:rPr>
              <a:t>坚持用习近平新时代中国特色社会主义思想教育人民</a:t>
            </a:r>
            <a:endParaRPr lang="zh-CN" altLang="zh-CN" sz="2500" kern="100" dirty="0">
              <a:latin typeface="宋体" panose="02010600030101010101" pitchFamily="2" charset="-122"/>
              <a:cs typeface="Courier New" panose="02070309020205020404"/>
            </a:endParaRPr>
          </a:p>
          <a:p>
            <a:pPr algn="just">
              <a:lnSpc>
                <a:spcPct val="150000"/>
              </a:lnSpc>
              <a:spcAft>
                <a:spcPts val="0"/>
              </a:spcAft>
            </a:pPr>
            <a:r>
              <a:rPr lang="en-US" altLang="zh-CN" sz="2500" kern="100" dirty="0">
                <a:latin typeface="宋体" panose="02010600030101010101" pitchFamily="2" charset="-122"/>
                <a:ea typeface="微软雅黑" panose="020B0503020204020204" pitchFamily="34" charset="-122"/>
                <a:cs typeface="Times New Roman" panose="02020603050405020304"/>
              </a:rPr>
              <a:t>④</a:t>
            </a:r>
            <a:r>
              <a:rPr lang="zh-CN" altLang="zh-CN" sz="2500" kern="100" dirty="0">
                <a:latin typeface="Times New Roman" panose="02020603050405020304"/>
                <a:ea typeface="微软雅黑" panose="020B0503020204020204" pitchFamily="34" charset="-122"/>
                <a:cs typeface="Times New Roman" panose="02020603050405020304"/>
              </a:rPr>
              <a:t>把经济效益放在首位，坚持社会效益和经济效益相统一</a:t>
            </a:r>
            <a:endParaRPr lang="zh-CN" altLang="zh-CN" sz="2500" kern="100" dirty="0">
              <a:latin typeface="宋体" panose="02010600030101010101" pitchFamily="2" charset="-122"/>
              <a:cs typeface="Courier New" panose="02070309020205020404"/>
            </a:endParaRPr>
          </a:p>
          <a:p>
            <a:pPr algn="just">
              <a:lnSpc>
                <a:spcPct val="150000"/>
              </a:lnSpc>
              <a:spcAft>
                <a:spcPts val="0"/>
              </a:spcAft>
            </a:pPr>
            <a:r>
              <a:rPr lang="en-US" altLang="zh-CN" sz="2500" kern="100" dirty="0">
                <a:latin typeface="Times New Roman" panose="02020603050405020304"/>
                <a:ea typeface="微软雅黑" panose="020B0503020204020204" pitchFamily="34" charset="-122"/>
                <a:cs typeface="Courier New" panose="02070309020205020404"/>
              </a:rPr>
              <a:t>A.</a:t>
            </a:r>
            <a:r>
              <a:rPr lang="en-US" altLang="zh-CN" sz="2500" kern="100" dirty="0">
                <a:latin typeface="宋体" panose="02010600030101010101" pitchFamily="2" charset="-122"/>
                <a:ea typeface="微软雅黑" panose="020B0503020204020204" pitchFamily="34" charset="-122"/>
                <a:cs typeface="Times New Roman" panose="02020603050405020304"/>
              </a:rPr>
              <a:t>①③</a:t>
            </a:r>
            <a:r>
              <a:rPr lang="en-US" altLang="zh-CN" sz="2500" kern="100" dirty="0">
                <a:latin typeface="Times New Roman" panose="02020603050405020304"/>
                <a:ea typeface="微软雅黑" panose="020B0503020204020204" pitchFamily="34" charset="-122"/>
                <a:cs typeface="Courier New" panose="02070309020205020404"/>
              </a:rPr>
              <a:t>  	</a:t>
            </a:r>
            <a:r>
              <a:rPr lang="en-US" altLang="zh-CN" sz="2500" kern="100" dirty="0" smtClean="0">
                <a:latin typeface="Times New Roman" panose="02020603050405020304"/>
                <a:ea typeface="微软雅黑" panose="020B0503020204020204" pitchFamily="34" charset="-122"/>
                <a:cs typeface="Courier New" panose="02070309020205020404"/>
              </a:rPr>
              <a:t>               B</a:t>
            </a:r>
            <a:r>
              <a:rPr lang="en-US" altLang="zh-CN" sz="2500" kern="100" dirty="0">
                <a:latin typeface="Times New Roman" panose="02020603050405020304"/>
                <a:ea typeface="微软雅黑" panose="020B0503020204020204" pitchFamily="34" charset="-122"/>
                <a:cs typeface="Courier New" panose="02070309020205020404"/>
              </a:rPr>
              <a:t>.</a:t>
            </a:r>
            <a:r>
              <a:rPr lang="en-US" altLang="zh-CN" sz="2500" kern="100" dirty="0">
                <a:latin typeface="宋体" panose="02010600030101010101" pitchFamily="2" charset="-122"/>
                <a:ea typeface="微软雅黑" panose="020B0503020204020204" pitchFamily="34" charset="-122"/>
                <a:cs typeface="Times New Roman" panose="02020603050405020304"/>
              </a:rPr>
              <a:t>①④</a:t>
            </a:r>
            <a:r>
              <a:rPr lang="en-US" altLang="zh-CN" sz="2500" kern="100" dirty="0">
                <a:latin typeface="Times New Roman" panose="02020603050405020304"/>
                <a:ea typeface="微软雅黑" panose="020B0503020204020204" pitchFamily="34" charset="-122"/>
                <a:cs typeface="Courier New" panose="02070309020205020404"/>
              </a:rPr>
              <a:t>  </a:t>
            </a:r>
            <a:r>
              <a:rPr lang="en-US" altLang="zh-CN" sz="2500" kern="100" dirty="0" smtClean="0">
                <a:latin typeface="Times New Roman" panose="02020603050405020304"/>
                <a:ea typeface="微软雅黑" panose="020B0503020204020204" pitchFamily="34" charset="-122"/>
                <a:cs typeface="Courier New" panose="02070309020205020404"/>
              </a:rPr>
              <a:t>               C</a:t>
            </a:r>
            <a:r>
              <a:rPr lang="en-US" altLang="zh-CN" sz="2500" kern="100" dirty="0">
                <a:latin typeface="Times New Roman" panose="02020603050405020304"/>
                <a:ea typeface="微软雅黑" panose="020B0503020204020204" pitchFamily="34" charset="-122"/>
                <a:cs typeface="Courier New" panose="02070309020205020404"/>
              </a:rPr>
              <a:t>.</a:t>
            </a:r>
            <a:r>
              <a:rPr lang="en-US" altLang="zh-CN" sz="2500" kern="100" dirty="0">
                <a:latin typeface="宋体" panose="02010600030101010101" pitchFamily="2" charset="-122"/>
                <a:ea typeface="微软雅黑" panose="020B0503020204020204" pitchFamily="34" charset="-122"/>
                <a:cs typeface="Times New Roman" panose="02020603050405020304"/>
              </a:rPr>
              <a:t>②③</a:t>
            </a:r>
            <a:r>
              <a:rPr lang="en-US" altLang="zh-CN" sz="2500" kern="100" dirty="0">
                <a:latin typeface="Times New Roman" panose="02020603050405020304"/>
                <a:ea typeface="微软雅黑" panose="020B0503020204020204" pitchFamily="34" charset="-122"/>
                <a:cs typeface="Courier New" panose="02070309020205020404"/>
              </a:rPr>
              <a:t>  </a:t>
            </a:r>
            <a:r>
              <a:rPr lang="en-US" altLang="zh-CN" sz="2500" kern="100" dirty="0" smtClean="0">
                <a:latin typeface="Times New Roman" panose="02020603050405020304"/>
                <a:ea typeface="微软雅黑" panose="020B0503020204020204" pitchFamily="34" charset="-122"/>
                <a:cs typeface="Courier New" panose="02070309020205020404"/>
              </a:rPr>
              <a:t>              D</a:t>
            </a:r>
            <a:r>
              <a:rPr lang="en-US" altLang="zh-CN" sz="2500" kern="100" dirty="0">
                <a:latin typeface="Times New Roman" panose="02020603050405020304"/>
                <a:ea typeface="微软雅黑" panose="020B0503020204020204" pitchFamily="34" charset="-122"/>
                <a:cs typeface="Courier New" panose="02070309020205020404"/>
              </a:rPr>
              <a:t>.</a:t>
            </a:r>
            <a:r>
              <a:rPr lang="en-US" altLang="zh-CN" sz="2500" kern="100" dirty="0">
                <a:latin typeface="宋体" panose="02010600030101010101" pitchFamily="2" charset="-122"/>
                <a:ea typeface="微软雅黑" panose="020B0503020204020204" pitchFamily="34" charset="-122"/>
                <a:cs typeface="Times New Roman" panose="02020603050405020304"/>
              </a:rPr>
              <a:t>②④</a:t>
            </a:r>
            <a:endParaRPr lang="zh-CN" altLang="zh-CN" sz="2500" kern="100" dirty="0">
              <a:effectLst/>
              <a:latin typeface="宋体" panose="02010600030101010101" pitchFamily="2" charset="-122"/>
              <a:cs typeface="Courier New" panose="02070309020205020404"/>
            </a:endParaRPr>
          </a:p>
        </p:txBody>
      </p:sp>
      <p:sp>
        <p:nvSpPr>
          <p:cNvPr id="11" name="TextBox 10"/>
          <p:cNvSpPr txBox="1"/>
          <p:nvPr/>
        </p:nvSpPr>
        <p:spPr>
          <a:xfrm>
            <a:off x="4981178" y="4928245"/>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grpSp>
        <p:nvGrpSpPr>
          <p:cNvPr id="15" name="组合 14"/>
          <p:cNvGrpSpPr/>
          <p:nvPr/>
        </p:nvGrpSpPr>
        <p:grpSpPr>
          <a:xfrm>
            <a:off x="537664" y="452261"/>
            <a:ext cx="2191165" cy="468000"/>
            <a:chOff x="537664" y="845964"/>
            <a:chExt cx="2191165" cy="468000"/>
          </a:xfrm>
        </p:grpSpPr>
        <p:pic>
          <p:nvPicPr>
            <p:cNvPr id="16" name="图片 15"/>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pic>
        <p:nvPicPr>
          <p:cNvPr id="12" name="Picture 4" descr="\\0吕芳\g\答案 拷贝.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4">
                                            <p:txEl>
                                              <p:pRg st="0" end="0"/>
                                            </p:txEl>
                                          </p:spTgt>
                                        </p:tgtEl>
                                        <p:attrNameLst>
                                          <p:attrName>style.visibility</p:attrName>
                                        </p:attrNameLst>
                                      </p:cBhvr>
                                      <p:to>
                                        <p:strVal val="visible"/>
                                      </p:to>
                                    </p:set>
                                    <p:animEffect transition="in" filter="blinds(horizontal)">
                                      <p:cBhvr>
                                        <p:cTn id="18" dur="500"/>
                                        <p:tgtEl>
                                          <p:spTgt spid="1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4">
                                            <p:txEl>
                                              <p:pRg st="1" end="1"/>
                                            </p:txEl>
                                          </p:spTgt>
                                        </p:tgtEl>
                                        <p:attrNameLst>
                                          <p:attrName>style.visibility</p:attrName>
                                        </p:attrNameLst>
                                      </p:cBhvr>
                                      <p:to>
                                        <p:strVal val="visible"/>
                                      </p:to>
                                    </p:set>
                                    <p:animEffect transition="in" filter="blinds(horizontal)">
                                      <p:cBhvr>
                                        <p:cTn id="23" dur="500"/>
                                        <p:tgtEl>
                                          <p:spTgt spid="14">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14">
                                            <p:txEl>
                                              <p:pRg st="0" end="0"/>
                                            </p:txEl>
                                          </p:spTgt>
                                        </p:tgtEl>
                                      </p:cBhvr>
                                    </p:animEffect>
                                    <p:set>
                                      <p:cBhvr>
                                        <p:cTn id="28" dur="1" fill="hold">
                                          <p:stCondLst>
                                            <p:cond delay="499"/>
                                          </p:stCondLst>
                                        </p:cTn>
                                        <p:tgtEl>
                                          <p:spTgt spid="14">
                                            <p:txEl>
                                              <p:pRg st="0" end="0"/>
                                            </p:txEl>
                                          </p:spTgt>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14">
                                            <p:txEl>
                                              <p:pRg st="1" end="1"/>
                                            </p:txEl>
                                          </p:spTgt>
                                        </p:tgtEl>
                                      </p:cBhvr>
                                    </p:animEffect>
                                    <p:set>
                                      <p:cBhvr>
                                        <p:cTn id="31" dur="1" fill="hold">
                                          <p:stCondLst>
                                            <p:cond delay="499"/>
                                          </p:stCondLst>
                                        </p:cTn>
                                        <p:tgtEl>
                                          <p:spTgt spid="14">
                                            <p:txEl>
                                              <p:pRg st="1" end="1"/>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1" grpId="0"/>
      <p:bldP spid="11" grpId="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549474"/>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党的新闻舆论媒体应当站在人民的立场，表达人民的思想和感情，反映人民的呼声和愿望。从文化生活角度看，做到党媒姓党</a:t>
            </a:r>
            <a:r>
              <a:rPr lang="zh-CN" altLang="zh-CN" sz="2600" kern="100" dirty="0" smtClean="0">
                <a:latin typeface="Times New Roman" panose="02020603050405020304"/>
                <a:ea typeface="微软雅黑" panose="020B0503020204020204" pitchFamily="34" charset="-122"/>
                <a:cs typeface="Times New Roman" panose="02020603050405020304"/>
              </a:rPr>
              <a:t>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大力发展文化市场和大众传媒，大力发展文化产业</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理解人民群众对文化生活的需求，弘扬社会主义核心价值观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把握好文化继承和文化发展的关系，先继承后发展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媒体坚持以人民为中心的创作导向，提高文化产品质量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4711728"/>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强调发展文化产业，与材料不符</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表述错误，</a:t>
            </a:r>
            <a:r>
              <a:rPr lang="zh-CN" altLang="zh-CN" sz="2600" kern="100" dirty="0">
                <a:solidFill>
                  <a:srgbClr val="002060"/>
                </a:solidFill>
                <a:latin typeface="宋体" panose="02010600030101010101" pitchFamily="2" charset="-122"/>
                <a:ea typeface="Times New Roman" panose="02020603050405020304"/>
                <a:cs typeface="Courier New" panose="02070309020205020404"/>
              </a:rPr>
              <a:t>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继承与发展是同一个过程的两个方面，没有先后之分。</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1" name="TextBox 10"/>
          <p:cNvSpPr txBox="1"/>
          <p:nvPr/>
        </p:nvSpPr>
        <p:spPr>
          <a:xfrm>
            <a:off x="5087094" y="411771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7"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10517"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pic>
        <p:nvPicPr>
          <p:cNvPr id="10" name="图片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linds(horizontal)">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6">
                                            <p:txEl>
                                              <p:pRg st="0" end="0"/>
                                            </p:txEl>
                                          </p:spTgt>
                                        </p:tgtEl>
                                      </p:cBhvr>
                                    </p:animEffect>
                                    <p:set>
                                      <p:cBhvr>
                                        <p:cTn id="17" dur="1" fill="hold">
                                          <p:stCondLst>
                                            <p:cond delay="499"/>
                                          </p:stCondLst>
                                        </p:cTn>
                                        <p:tgtEl>
                                          <p:spTgt spid="6">
                                            <p:txEl>
                                              <p:pRg st="0" end="0"/>
                                            </p:txEl>
                                          </p:spTgt>
                                        </p:tgtEl>
                                        <p:attrNameLst>
                                          <p:attrName>style.visibility</p:attrName>
                                        </p:attrNameLst>
                                      </p:cBhvr>
                                      <p:to>
                                        <p:strVal val="hidden"/>
                                      </p:to>
                                    </p:set>
                                  </p:childTnLst>
                                </p:cTn>
                              </p:par>
                              <p:par>
                                <p:cTn id="18" presetID="10" presetClass="exit" presetSubtype="0" fill="hold" nodeType="withEffect">
                                  <p:stCondLst>
                                    <p:cond delay="0"/>
                                  </p:stCondLst>
                                  <p:childTnLst>
                                    <p:animEffect transition="out" filter="fade">
                                      <p:cBhvr>
                                        <p:cTn id="19" dur="500"/>
                                        <p:tgtEl>
                                          <p:spTgt spid="6">
                                            <p:txEl>
                                              <p:pRg st="1" end="1"/>
                                            </p:txEl>
                                          </p:spTgt>
                                        </p:tgtEl>
                                      </p:cBhvr>
                                    </p:animEffect>
                                    <p:set>
                                      <p:cBhvr>
                                        <p:cTn id="20"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1" restart="whenNotActive" fill="hold" evtFilter="cancelBubble" nodeType="interactiveSeq">
                <p:stCondLst>
                  <p:cond evt="onClick" delay="0">
                    <p:tgtEl>
                      <p:spTgt spid="7"/>
                    </p:tgtEl>
                  </p:cond>
                </p:stCondLst>
                <p:endSync evt="end" delay="0">
                  <p:rtn val="all"/>
                </p:endSync>
                <p:childTnLst>
                  <p:par>
                    <p:cTn id="22" fill="hold">
                      <p:stCondLst>
                        <p:cond delay="0"/>
                      </p:stCondLst>
                      <p:childTnLst>
                        <p:par>
                          <p:cTn id="23" fill="hold">
                            <p:stCondLst>
                              <p:cond delay="0"/>
                            </p:stCondLst>
                            <p:childTnLst>
                              <p:par>
                                <p:cTn id="24" presetID="3" presetClass="entr" presetSubtype="10" fill="hold" grpId="1"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blinds(horizontal)">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11"/>
                                        </p:tgtEl>
                                      </p:cBhvr>
                                    </p:animEffect>
                                    <p:set>
                                      <p:cBhvr>
                                        <p:cTn id="31"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11" grpId="0"/>
      <p:bldP spid="11" grpId="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11"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2"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0" name="TextBox 26"/>
          <p:cNvSpPr txBox="1"/>
          <p:nvPr/>
        </p:nvSpPr>
        <p:spPr>
          <a:xfrm>
            <a:off x="2350790"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大题提分　揭秘技巧</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24" name="组合 23"/>
          <p:cNvGrpSpPr/>
          <p:nvPr/>
        </p:nvGrpSpPr>
        <p:grpSpPr>
          <a:xfrm>
            <a:off x="1059312" y="-9240"/>
            <a:ext cx="10071789" cy="523951"/>
            <a:chOff x="1054646" y="-9240"/>
            <a:chExt cx="10071789" cy="523951"/>
          </a:xfrm>
        </p:grpSpPr>
        <p:sp>
          <p:nvSpPr>
            <p:cNvPr id="2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8"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9"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0"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1" name="矩形 30"/>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32" name="矩形 31"/>
          <p:cNvSpPr/>
          <p:nvPr/>
        </p:nvSpPr>
        <p:spPr>
          <a:xfrm>
            <a:off x="2436436" y="-8554"/>
            <a:ext cx="7379185" cy="523220"/>
          </a:xfrm>
          <a:prstGeom prst="rect">
            <a:avLst/>
          </a:prstGeom>
        </p:spPr>
        <p:txBody>
          <a:bodyPr wrap="square">
            <a:spAutoFit/>
          </a:bodyPr>
          <a:lstStyle/>
          <a:p>
            <a:pPr algn="ctr">
              <a:defRPr/>
            </a:pPr>
            <a:r>
              <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rPr>
              <a:t>主观题热考点</a:t>
            </a:r>
            <a:r>
              <a:rPr lang="en-US" altLang="zh-CN" sz="2800" b="1" kern="100" dirty="0">
                <a:solidFill>
                  <a:prstClr val="white"/>
                </a:solidFill>
                <a:latin typeface="Times New Roman" panose="02020603050405020304"/>
                <a:ea typeface="微软雅黑" panose="020B0503020204020204" pitchFamily="34" charset="-122"/>
                <a:cs typeface="Times New Roman" panose="02020603050405020304"/>
              </a:rPr>
              <a:t>——</a:t>
            </a:r>
            <a:r>
              <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rPr>
              <a:t>坚定文化自信</a:t>
            </a:r>
            <a:endPar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838622" y="1577975"/>
          <a:ext cx="10513169" cy="3037270"/>
        </p:xfrm>
        <a:graphic>
          <a:graphicData uri="http://schemas.openxmlformats.org/drawingml/2006/table">
            <a:tbl>
              <a:tblPr/>
              <a:tblGrid>
                <a:gridCol w="1393305"/>
                <a:gridCol w="9119864"/>
              </a:tblGrid>
              <a:tr h="699691">
                <a:tc gridSpan="2">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设问方式</a:t>
                      </a:r>
                      <a:endParaRPr lang="zh-CN" sz="2600" kern="100" baseline="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753403">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原因类</a:t>
                      </a:r>
                      <a:endParaRPr lang="zh-CN" sz="2600" kern="100" baseline="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运用文化生活的知识，分析为什么要坚定中华文化自信</a:t>
                      </a:r>
                      <a:endParaRPr lang="zh-CN" sz="2600" kern="100" baseline="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92088">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意义类</a:t>
                      </a:r>
                      <a:endParaRPr lang="zh-CN" sz="2600" kern="100" baseline="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运用文化生活知识，说明我们坚定文化自信的意义</a:t>
                      </a:r>
                      <a:endParaRPr lang="zh-CN" sz="2600" kern="100" baseline="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92088">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措施类</a:t>
                      </a:r>
                      <a:endParaRPr lang="zh-CN" sz="2600" kern="100" baseline="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运用文化生活的知识，说明</a:t>
                      </a:r>
                      <a:r>
                        <a:rPr lang="en-US" sz="2600" kern="100" baseline="0" dirty="0">
                          <a:effectLst/>
                          <a:latin typeface="宋体" panose="02010600030101010101" pitchFamily="2" charset="-122"/>
                          <a:ea typeface="微软雅黑" panose="020B0503020204020204" pitchFamily="34" charset="-122"/>
                          <a:cs typeface="Times New Roman" panose="02020603050405020304"/>
                        </a:rPr>
                        <a:t>××</a:t>
                      </a:r>
                      <a:r>
                        <a:rPr lang="zh-CN" sz="2600" kern="100" baseline="0" dirty="0">
                          <a:effectLst/>
                          <a:latin typeface="Times New Roman" panose="02020603050405020304"/>
                          <a:ea typeface="微软雅黑" panose="020B0503020204020204" pitchFamily="34" charset="-122"/>
                          <a:cs typeface="Times New Roman" panose="02020603050405020304"/>
                        </a:rPr>
                        <a:t>是如何增强我们的文化自信的</a:t>
                      </a:r>
                      <a:endParaRPr lang="zh-CN" sz="2600" kern="100" baseline="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34648" y="1073581"/>
            <a:ext cx="1134919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Ⅱ</a:t>
            </a:r>
            <a:r>
              <a:rPr lang="zh-CN" altLang="zh-CN" sz="2600" kern="100" dirty="0">
                <a:latin typeface="Times New Roman" panose="02020603050405020304"/>
                <a:ea typeface="微软雅黑" panose="020B0503020204020204" pitchFamily="34" charset="-122"/>
                <a:cs typeface="Times New Roman" panose="02020603050405020304"/>
              </a:rPr>
              <a:t>，节选</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阅读材料，完成下面要求。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以袁隆平为代表的我国杂交水稻研发团队长期不懈奋斗，持续创造，不断挖掘水稻高产的潜力，取得了举世瞩目的成就。为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确保国家粮食安全，把中国人的饭碗牢牢端在自己手中</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和世界粮食生产发展作出了卓越贡献。</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几十年来，研发团队奔走在试验田和实验室，解决了杂交水稻育种的一系列关键性难题。</a:t>
            </a:r>
            <a:r>
              <a:rPr lang="en-US" altLang="zh-CN" sz="2600" kern="100" dirty="0">
                <a:latin typeface="Times New Roman" panose="02020603050405020304"/>
                <a:ea typeface="微软雅黑" panose="020B0503020204020204" pitchFamily="34" charset="-122"/>
                <a:cs typeface="Courier New" panose="02070309020205020404"/>
              </a:rPr>
              <a:t>1973</a:t>
            </a:r>
            <a:r>
              <a:rPr lang="zh-CN" altLang="zh-CN" sz="2600" kern="100" dirty="0">
                <a:latin typeface="Times New Roman" panose="02020603050405020304"/>
                <a:ea typeface="微软雅黑" panose="020B0503020204020204" pitchFamily="34" charset="-122"/>
                <a:cs typeface="Times New Roman" panose="02020603050405020304"/>
              </a:rPr>
              <a:t>年，实现了不育系、保持系和恢复系的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三系</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配套育种；</a:t>
            </a:r>
            <a:r>
              <a:rPr lang="en-US" altLang="zh-CN" sz="2600" kern="100" dirty="0">
                <a:latin typeface="Times New Roman" panose="02020603050405020304"/>
                <a:ea typeface="微软雅黑" panose="020B0503020204020204" pitchFamily="34" charset="-122"/>
                <a:cs typeface="Courier New" panose="02070309020205020404"/>
              </a:rPr>
              <a:t>1989</a:t>
            </a:r>
            <a:r>
              <a:rPr lang="zh-CN" altLang="zh-CN" sz="2600" kern="100" dirty="0">
                <a:latin typeface="Times New Roman" panose="02020603050405020304"/>
                <a:ea typeface="微软雅黑" panose="020B0503020204020204" pitchFamily="34" charset="-122"/>
                <a:cs typeface="Times New Roman" panose="02020603050405020304"/>
              </a:rPr>
              <a:t>年，两系法杂交水稻育种获得成功；</a:t>
            </a:r>
            <a:r>
              <a:rPr lang="en-US" altLang="zh-CN" sz="2600" kern="100" dirty="0">
                <a:latin typeface="Times New Roman" panose="02020603050405020304"/>
                <a:ea typeface="微软雅黑" panose="020B0503020204020204" pitchFamily="34" charset="-122"/>
                <a:cs typeface="Courier New" panose="02070309020205020404"/>
              </a:rPr>
              <a:t>1997</a:t>
            </a:r>
            <a:r>
              <a:rPr lang="zh-CN" altLang="zh-CN" sz="2600" kern="100" dirty="0">
                <a:latin typeface="Times New Roman" panose="02020603050405020304"/>
                <a:ea typeface="微软雅黑" panose="020B0503020204020204" pitchFamily="34" charset="-122"/>
                <a:cs typeface="Times New Roman" panose="02020603050405020304"/>
              </a:rPr>
              <a:t>年，开启了第三代超级杂交稻育种研究，兼顾了三系法和两系法育种的优点；</a:t>
            </a:r>
            <a:r>
              <a:rPr lang="en-US" altLang="zh-CN" sz="2600" kern="100" dirty="0">
                <a:latin typeface="Times New Roman" panose="02020603050405020304"/>
                <a:ea typeface="微软雅黑" panose="020B0503020204020204" pitchFamily="34" charset="-122"/>
                <a:cs typeface="Courier New" panose="02070309020205020404"/>
              </a:rPr>
              <a:t>2017</a:t>
            </a:r>
            <a:r>
              <a:rPr lang="zh-CN" altLang="zh-CN" sz="2600" kern="100" dirty="0">
                <a:latin typeface="Times New Roman" panose="02020603050405020304"/>
                <a:ea typeface="微软雅黑" panose="020B0503020204020204" pitchFamily="34" charset="-122"/>
                <a:cs typeface="Times New Roman" panose="02020603050405020304"/>
              </a:rPr>
              <a:t>年，创造了亩产</a:t>
            </a:r>
            <a:r>
              <a:rPr lang="en-US" altLang="zh-CN" sz="2600" kern="100" dirty="0">
                <a:latin typeface="Times New Roman" panose="02020603050405020304"/>
                <a:ea typeface="微软雅黑" panose="020B0503020204020204" pitchFamily="34" charset="-122"/>
                <a:cs typeface="Courier New" panose="02070309020205020404"/>
              </a:rPr>
              <a:t>1 149.02</a:t>
            </a:r>
            <a:r>
              <a:rPr lang="zh-CN" altLang="zh-CN" sz="2600" kern="100" dirty="0">
                <a:latin typeface="Times New Roman" panose="02020603050405020304"/>
                <a:ea typeface="微软雅黑" panose="020B0503020204020204" pitchFamily="34" charset="-122"/>
                <a:cs typeface="Times New Roman" panose="02020603050405020304"/>
              </a:rPr>
              <a:t>公斤世界水稻单产的最高纪录。</a:t>
            </a:r>
            <a:endParaRPr lang="zh-CN" altLang="zh-CN" sz="2600" kern="100" dirty="0">
              <a:effectLst/>
              <a:latin typeface="宋体" panose="02010600030101010101" pitchFamily="2" charset="-122"/>
              <a:cs typeface="Courier New" panose="02070309020205020404"/>
            </a:endParaRPr>
          </a:p>
        </p:txBody>
      </p:sp>
      <p:grpSp>
        <p:nvGrpSpPr>
          <p:cNvPr id="12" name="组合 11"/>
          <p:cNvGrpSpPr/>
          <p:nvPr/>
        </p:nvGrpSpPr>
        <p:grpSpPr>
          <a:xfrm>
            <a:off x="537664" y="452261"/>
            <a:ext cx="2191165" cy="468000"/>
            <a:chOff x="537664" y="845964"/>
            <a:chExt cx="2191165" cy="468000"/>
          </a:xfrm>
        </p:grpSpPr>
        <p:pic>
          <p:nvPicPr>
            <p:cNvPr id="13" name="图片 12"/>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4" name="矩形 13"/>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解题流程</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34648" y="621482"/>
            <a:ext cx="1134919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为助力国家水稻产业升级，满足人们对高品质稻米的需求，团队进一步确立了培育</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量质齐升</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稻种的攻关目标并取得了新的突破，培育的适宜盐碱地种植的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海水稻</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试验品种已经适应了</a:t>
            </a:r>
            <a:r>
              <a:rPr lang="en-US" altLang="zh-CN" sz="2600" kern="100" dirty="0">
                <a:latin typeface="Times New Roman" panose="02020603050405020304"/>
                <a:ea typeface="微软雅黑" panose="020B0503020204020204" pitchFamily="34" charset="-122"/>
                <a:cs typeface="Courier New" panose="02070309020205020404"/>
              </a:rPr>
              <a:t>5</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盐度的海水灌溉。</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作为水稻育种专家的杰出代表，袁隆平院士将全部精力倾注在杂交水稻事业上，他主持举办国际杂交水稻技术培训班</a:t>
            </a:r>
            <a:r>
              <a:rPr lang="en-US" altLang="zh-CN" sz="2600" kern="100" dirty="0">
                <a:latin typeface="Times New Roman" panose="02020603050405020304"/>
                <a:ea typeface="微软雅黑" panose="020B0503020204020204" pitchFamily="34" charset="-122"/>
                <a:cs typeface="Courier New" panose="02070309020205020404"/>
              </a:rPr>
              <a:t>50</a:t>
            </a:r>
            <a:r>
              <a:rPr lang="zh-CN" altLang="zh-CN" sz="2600" kern="100" dirty="0">
                <a:latin typeface="Times New Roman" panose="02020603050405020304"/>
                <a:ea typeface="微软雅黑" panose="020B0503020204020204" pitchFamily="34" charset="-122"/>
                <a:cs typeface="Times New Roman" panose="02020603050405020304"/>
              </a:rPr>
              <a:t>多期，培训来自亚、非、拉美</a:t>
            </a:r>
            <a:r>
              <a:rPr lang="en-US" altLang="zh-CN" sz="2600" kern="100" dirty="0">
                <a:latin typeface="Times New Roman" panose="02020603050405020304"/>
                <a:ea typeface="微软雅黑" panose="020B0503020204020204" pitchFamily="34" charset="-122"/>
                <a:cs typeface="Courier New" panose="02070309020205020404"/>
              </a:rPr>
              <a:t>30</a:t>
            </a:r>
            <a:r>
              <a:rPr lang="zh-CN" altLang="zh-CN" sz="2600" kern="100" dirty="0">
                <a:latin typeface="Times New Roman" panose="02020603050405020304"/>
                <a:ea typeface="微软雅黑" panose="020B0503020204020204" pitchFamily="34" charset="-122"/>
                <a:cs typeface="Times New Roman" panose="02020603050405020304"/>
              </a:rPr>
              <a:t>多个国家的</a:t>
            </a:r>
            <a:r>
              <a:rPr lang="en-US" altLang="zh-CN" sz="2600" kern="100" dirty="0">
                <a:latin typeface="Times New Roman" panose="02020603050405020304"/>
                <a:ea typeface="微软雅黑" panose="020B0503020204020204" pitchFamily="34" charset="-122"/>
                <a:cs typeface="Courier New" panose="02070309020205020404"/>
              </a:rPr>
              <a:t>2 000</a:t>
            </a:r>
            <a:r>
              <a:rPr lang="zh-CN" altLang="zh-CN" sz="2600" kern="100" dirty="0">
                <a:latin typeface="Times New Roman" panose="02020603050405020304"/>
                <a:ea typeface="微软雅黑" panose="020B0503020204020204" pitchFamily="34" charset="-122"/>
                <a:cs typeface="Times New Roman" panose="02020603050405020304"/>
              </a:rPr>
              <a:t>多名学员，并多次到国外指导杂交水稻研究与生产</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运用文化生活的知识，说明我国杂交水稻研发推广是如何增强我们的文化自信的。</a:t>
            </a:r>
            <a:endParaRPr lang="en-US" altLang="zh-CN" sz="2600" kern="100" dirty="0" smtClean="0">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514586" y="189434"/>
          <a:ext cx="11161240" cy="6537960"/>
        </p:xfrm>
        <a:graphic>
          <a:graphicData uri="http://schemas.openxmlformats.org/drawingml/2006/table">
            <a:tbl>
              <a:tblPr/>
              <a:tblGrid>
                <a:gridCol w="2629219"/>
                <a:gridCol w="8532021"/>
              </a:tblGrid>
              <a:tr h="127663">
                <a:tc gridSpan="2">
                  <a:txBody>
                    <a:bodyPr/>
                    <a:lstStyle/>
                    <a:p>
                      <a:pPr marL="71755" algn="just">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第</a:t>
                      </a:r>
                      <a:r>
                        <a:rPr lang="en-US" sz="2600" kern="100" baseline="0" dirty="0">
                          <a:effectLst/>
                          <a:latin typeface="Times New Roman" panose="02020603050405020304"/>
                          <a:ea typeface="微软雅黑" panose="020B0503020204020204" pitchFamily="34" charset="-122"/>
                          <a:cs typeface="Courier New" panose="02070309020205020404"/>
                        </a:rPr>
                        <a:t>1</a:t>
                      </a:r>
                      <a:r>
                        <a:rPr lang="zh-CN" sz="2600" kern="100" baseline="0" dirty="0">
                          <a:effectLst/>
                          <a:latin typeface="Times New Roman" panose="02020603050405020304"/>
                          <a:ea typeface="微软雅黑" panose="020B0503020204020204" pitchFamily="34" charset="-122"/>
                          <a:cs typeface="Times New Roman" panose="02020603050405020304"/>
                        </a:rPr>
                        <a:t>步　审设问信息</a:t>
                      </a:r>
                      <a:endParaRPr lang="zh-CN" sz="2600" kern="100" baseline="0" dirty="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377746">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知识限定</a:t>
                      </a:r>
                      <a:endParaRPr lang="zh-CN" sz="2600" kern="100" baseline="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文化生活的知识</a:t>
                      </a:r>
                      <a:endParaRPr lang="zh-CN" sz="2600" kern="100" baseline="0" dirty="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7746">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设问指向</a:t>
                      </a:r>
                      <a:endParaRPr lang="zh-CN" sz="2600" kern="100" baseline="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说明我国杂交水稻研发推广是如何增强我们的文化自信的</a:t>
                      </a:r>
                      <a:endParaRPr lang="zh-CN" sz="2600" kern="100" baseline="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7746">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试题类型</a:t>
                      </a:r>
                      <a:endParaRPr lang="zh-CN" sz="2600" kern="100" baseline="0" dirty="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措施类</a:t>
                      </a:r>
                      <a:endParaRPr lang="zh-CN" sz="2600" kern="100" baseline="0" dirty="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663">
                <a:tc gridSpan="2">
                  <a:txBody>
                    <a:bodyPr/>
                    <a:lstStyle/>
                    <a:p>
                      <a:pPr marL="71755" algn="just">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第</a:t>
                      </a:r>
                      <a:r>
                        <a:rPr lang="en-US" sz="2600" kern="100" baseline="0" dirty="0">
                          <a:effectLst/>
                          <a:latin typeface="Times New Roman" panose="02020603050405020304"/>
                          <a:ea typeface="微软雅黑" panose="020B0503020204020204" pitchFamily="34" charset="-122"/>
                          <a:cs typeface="Courier New" panose="02070309020205020404"/>
                        </a:rPr>
                        <a:t>2</a:t>
                      </a:r>
                      <a:r>
                        <a:rPr lang="zh-CN" sz="2600" kern="100" baseline="0" dirty="0">
                          <a:effectLst/>
                          <a:latin typeface="Times New Roman" panose="02020603050405020304"/>
                          <a:ea typeface="微软雅黑" panose="020B0503020204020204" pitchFamily="34" charset="-122"/>
                          <a:cs typeface="Times New Roman" panose="02020603050405020304"/>
                        </a:rPr>
                        <a:t>步　审材料信息</a:t>
                      </a:r>
                      <a:endParaRPr lang="zh-CN" sz="2600" kern="100" baseline="0" dirty="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536306">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获取信息</a:t>
                      </a:r>
                      <a:endParaRPr lang="zh-CN" sz="2600" kern="100" baseline="0">
                        <a:effectLst/>
                        <a:latin typeface="宋体" panose="02010600030101010101" pitchFamily="2" charset="-122"/>
                        <a:cs typeface="Courier New" panose="02070309020205020404"/>
                      </a:endParaRPr>
                    </a:p>
                    <a:p>
                      <a:pPr marL="71755" algn="ctr">
                        <a:lnSpc>
                          <a:spcPct val="150000"/>
                        </a:lnSpc>
                        <a:spcAft>
                          <a:spcPts val="0"/>
                        </a:spcAft>
                      </a:pPr>
                      <a:r>
                        <a:rPr lang="en-US" sz="2600" kern="100" baseline="0">
                          <a:effectLst/>
                          <a:latin typeface="Times New Roman" panose="02020603050405020304"/>
                          <a:ea typeface="微软雅黑" panose="020B0503020204020204" pitchFamily="34" charset="-122"/>
                          <a:cs typeface="Courier New" panose="02070309020205020404"/>
                        </a:rPr>
                        <a:t>(1)</a:t>
                      </a:r>
                      <a:endParaRPr lang="zh-CN" sz="2600" kern="100" baseline="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研发团队奔走在试验田和实验室，解决了杂交水稻育种的一系列关键性难题，取得了一系列成就</a:t>
                      </a:r>
                      <a:endParaRPr lang="zh-CN" sz="2600" kern="100" baseline="0" dirty="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5229">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对接知识</a:t>
                      </a:r>
                      <a:endParaRPr lang="zh-CN" sz="2600" kern="100" baseline="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对自身文化价值的充分肯定，对自身文化生命力的坚定信念；立足中国特色社会主义实践</a:t>
                      </a:r>
                      <a:endParaRPr lang="zh-CN" sz="2600" kern="100" baseline="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2712">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获取信息</a:t>
                      </a:r>
                      <a:endParaRPr lang="zh-CN" sz="2600" kern="100" baseline="0">
                        <a:effectLst/>
                        <a:latin typeface="宋体" panose="02010600030101010101" pitchFamily="2" charset="-122"/>
                        <a:cs typeface="Courier New" panose="02070309020205020404"/>
                      </a:endParaRPr>
                    </a:p>
                    <a:p>
                      <a:pPr marL="71755" algn="ctr">
                        <a:lnSpc>
                          <a:spcPct val="150000"/>
                        </a:lnSpc>
                        <a:spcAft>
                          <a:spcPts val="0"/>
                        </a:spcAft>
                      </a:pPr>
                      <a:r>
                        <a:rPr lang="en-US" sz="2600" kern="100" baseline="0">
                          <a:effectLst/>
                          <a:latin typeface="Times New Roman" panose="02020603050405020304"/>
                          <a:ea typeface="微软雅黑" panose="020B0503020204020204" pitchFamily="34" charset="-122"/>
                          <a:cs typeface="Courier New" panose="02070309020205020404"/>
                        </a:rPr>
                        <a:t>(2)</a:t>
                      </a:r>
                      <a:endParaRPr lang="zh-CN" sz="2600" kern="100" baseline="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研发团队长期不懈奋斗，持续创造，不断挖掘水稻高产的潜力；袁隆平院士将全部精力倾注在杂交水稻事业上</a:t>
                      </a:r>
                      <a:endParaRPr lang="zh-CN" sz="2600" kern="100" baseline="0" dirty="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514586" y="189434"/>
          <a:ext cx="11161240" cy="6537960"/>
        </p:xfrm>
        <a:graphic>
          <a:graphicData uri="http://schemas.openxmlformats.org/drawingml/2006/table">
            <a:tbl>
              <a:tblPr/>
              <a:tblGrid>
                <a:gridCol w="2629219"/>
                <a:gridCol w="8532021"/>
              </a:tblGrid>
              <a:tr h="377746">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对接知识</a:t>
                      </a:r>
                      <a:endParaRPr lang="zh-CN" sz="2600" kern="100" baseline="0" dirty="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弘扬中华民族伟大奋斗精神、伟大创造精神</a:t>
                      </a:r>
                      <a:endParaRPr lang="zh-CN" sz="2600" kern="100" baseline="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5026">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获取信息</a:t>
                      </a:r>
                      <a:endParaRPr lang="zh-CN" sz="2600" kern="100" baseline="0" dirty="0">
                        <a:effectLst/>
                        <a:latin typeface="宋体" panose="02010600030101010101" pitchFamily="2" charset="-122"/>
                        <a:cs typeface="Courier New" panose="02070309020205020404"/>
                      </a:endParaRPr>
                    </a:p>
                    <a:p>
                      <a:pPr marL="71755" algn="ctr">
                        <a:lnSpc>
                          <a:spcPct val="150000"/>
                        </a:lnSpc>
                        <a:spcAft>
                          <a:spcPts val="0"/>
                        </a:spcAft>
                      </a:pPr>
                      <a:r>
                        <a:rPr lang="en-US" sz="2600" kern="100" baseline="0" dirty="0">
                          <a:effectLst/>
                          <a:latin typeface="Times New Roman" panose="02020603050405020304"/>
                          <a:ea typeface="微软雅黑" panose="020B0503020204020204" pitchFamily="34" charset="-122"/>
                          <a:cs typeface="Courier New" panose="02070309020205020404"/>
                        </a:rPr>
                        <a:t>(3)</a:t>
                      </a:r>
                      <a:endParaRPr lang="zh-CN" sz="2600" kern="100" baseline="0" dirty="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举办国际杂交水稻技术培训班，多次到国外指导杂交水稻研究与生产</a:t>
                      </a:r>
                      <a:endParaRPr lang="zh-CN" sz="2600" kern="100" baseline="0" dirty="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7746">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对接知识</a:t>
                      </a:r>
                      <a:endParaRPr lang="zh-CN" sz="2600" kern="100" baseline="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促进文化交流和传播，彰显了中国文化的价值</a:t>
                      </a:r>
                      <a:endParaRPr lang="zh-CN" sz="2600" kern="100" baseline="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663">
                <a:tc gridSpan="2">
                  <a:txBody>
                    <a:bodyPr/>
                    <a:lstStyle/>
                    <a:p>
                      <a:pPr marL="71755" algn="just">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第</a:t>
                      </a:r>
                      <a:r>
                        <a:rPr lang="en-US" sz="2600" kern="100" baseline="0" dirty="0">
                          <a:effectLst/>
                          <a:latin typeface="Times New Roman" panose="02020603050405020304"/>
                          <a:ea typeface="微软雅黑" panose="020B0503020204020204" pitchFamily="34" charset="-122"/>
                          <a:cs typeface="Courier New" panose="02070309020205020404"/>
                        </a:rPr>
                        <a:t>3</a:t>
                      </a:r>
                      <a:r>
                        <a:rPr lang="zh-CN" sz="2600" kern="100" baseline="0" dirty="0">
                          <a:effectLst/>
                          <a:latin typeface="Times New Roman" panose="02020603050405020304"/>
                          <a:ea typeface="微软雅黑" panose="020B0503020204020204" pitchFamily="34" charset="-122"/>
                          <a:cs typeface="Times New Roman" panose="02020603050405020304"/>
                        </a:rPr>
                        <a:t>步　整理答案</a:t>
                      </a:r>
                      <a:endParaRPr lang="zh-CN" sz="2600" kern="100" baseline="0" dirty="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1501657">
                <a:tc gridSpan="2">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文化自信来自对时代发展潮流、中国特色社会主义伟大实践的深刻把握，来自对自身文化价值的充分肯定，对自身文化生命力的坚定信念。研发团队创新创造、不懈奋斗，领跑优质杂交水稻品种培育，创立了杂交水稻的中国科技文化品牌，充分体现了伟大民族精神的时代价值和强大生命力。通过举办国际杂交水稻技术培训班等多种形式，指导各国杂交水稻研究与生产，促进文化交流和传播，彰显了中国文化的价值。</a:t>
                      </a:r>
                      <a:endParaRPr lang="zh-CN" sz="2600" kern="100" baseline="0" dirty="0">
                        <a:effectLst/>
                        <a:latin typeface="宋体" panose="02010600030101010101" pitchFamily="2" charset="-122"/>
                        <a:cs typeface="Courier New" panose="02070309020205020404"/>
                      </a:endParaRPr>
                    </a:p>
                  </a:txBody>
                  <a:tcPr marL="11609" marR="116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bl>
          </a:graphicData>
        </a:graphic>
      </p:graphicFrame>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endParaRPr lang="zh-CN" altLang="en-US"/>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972885"/>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(2016·</a:t>
            </a:r>
            <a:r>
              <a:rPr lang="zh-CN" altLang="zh-CN" sz="2600" kern="100" dirty="0">
                <a:latin typeface="Times New Roman" panose="02020603050405020304"/>
                <a:ea typeface="微软雅黑" panose="020B0503020204020204" pitchFamily="34" charset="-122"/>
                <a:cs typeface="Times New Roman" panose="02020603050405020304"/>
              </a:rPr>
              <a:t>全国丙卷</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阅读材料，回答问题。</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中国药学家屠呦呦因发现青蒿素治疗疟疾新方法而获得</a:t>
            </a:r>
            <a:r>
              <a:rPr lang="en-US" altLang="zh-CN" sz="2600" kern="100" dirty="0">
                <a:latin typeface="Times New Roman" panose="02020603050405020304"/>
                <a:ea typeface="微软雅黑" panose="020B0503020204020204" pitchFamily="34" charset="-122"/>
                <a:cs typeface="Courier New" panose="02070309020205020404"/>
              </a:rPr>
              <a:t>2015</a:t>
            </a:r>
            <a:r>
              <a:rPr lang="zh-CN" altLang="zh-CN" sz="2600" kern="100" dirty="0">
                <a:latin typeface="Times New Roman" panose="02020603050405020304"/>
                <a:ea typeface="微软雅黑" panose="020B0503020204020204" pitchFamily="34" charset="-122"/>
                <a:cs typeface="Times New Roman" panose="02020603050405020304"/>
              </a:rPr>
              <a:t>年诺贝尔生理学或医学奖。这是中国本土培养的科学家首次获诺贝尔奖。</a:t>
            </a:r>
            <a:endParaRPr lang="zh-CN" altLang="zh-CN" sz="2600" kern="100" dirty="0">
              <a:latin typeface="宋体" panose="02010600030101010101" pitchFamily="2" charset="-122"/>
              <a:cs typeface="Courier New" panose="02070309020205020404"/>
            </a:endParaRPr>
          </a:p>
          <a:p>
            <a:pPr>
              <a:lnSpc>
                <a:spcPct val="150000"/>
              </a:lnSpc>
            </a:pPr>
            <a:r>
              <a:rPr lang="zh-CN" altLang="zh-CN" sz="2600" kern="100" dirty="0">
                <a:latin typeface="Times New Roman" panose="02020603050405020304"/>
                <a:ea typeface="微软雅黑" panose="020B0503020204020204" pitchFamily="34" charset="-122"/>
                <a:cs typeface="Times New Roman" panose="02020603050405020304"/>
              </a:rPr>
              <a:t>疟疾是威胁人类生命的一大顽疾，困扰了人类几千年。</a:t>
            </a:r>
            <a:r>
              <a:rPr lang="en-US" altLang="zh-CN" sz="2600" kern="100" dirty="0">
                <a:latin typeface="Times New Roman" panose="02020603050405020304"/>
                <a:ea typeface="微软雅黑" panose="020B0503020204020204" pitchFamily="34" charset="-122"/>
              </a:rPr>
              <a:t>20</a:t>
            </a:r>
            <a:r>
              <a:rPr lang="zh-CN" altLang="zh-CN" sz="2600" kern="100" dirty="0">
                <a:latin typeface="Times New Roman" panose="02020603050405020304"/>
                <a:ea typeface="微软雅黑" panose="020B0503020204020204" pitchFamily="34" charset="-122"/>
                <a:cs typeface="Times New Roman" panose="02020603050405020304"/>
              </a:rPr>
              <a:t>世纪</a:t>
            </a:r>
            <a:r>
              <a:rPr lang="en-US" altLang="zh-CN" sz="2600" kern="100" dirty="0">
                <a:latin typeface="Times New Roman" panose="02020603050405020304"/>
                <a:ea typeface="微软雅黑" panose="020B0503020204020204" pitchFamily="34" charset="-122"/>
              </a:rPr>
              <a:t>60</a:t>
            </a:r>
            <a:r>
              <a:rPr lang="zh-CN" altLang="zh-CN" sz="2600" kern="100" dirty="0">
                <a:latin typeface="Times New Roman" panose="02020603050405020304"/>
                <a:ea typeface="微软雅黑" panose="020B0503020204020204" pitchFamily="34" charset="-122"/>
                <a:cs typeface="Times New Roman" panose="02020603050405020304"/>
              </a:rPr>
              <a:t>年代末，治疗疟疾的常用药物</a:t>
            </a:r>
            <a:r>
              <a:rPr lang="en-US" altLang="zh-CN" sz="2600" kern="100" dirty="0">
                <a:latin typeface="Times New Roman" panose="02020603050405020304"/>
                <a:ea typeface="微软雅黑" panose="020B0503020204020204" pitchFamily="34" charset="-122"/>
              </a:rPr>
              <a:t>——</a:t>
            </a:r>
            <a:r>
              <a:rPr lang="zh-CN" altLang="zh-CN" sz="2600" kern="100" dirty="0">
                <a:latin typeface="Times New Roman" panose="02020603050405020304"/>
                <a:ea typeface="微软雅黑" panose="020B0503020204020204" pitchFamily="34" charset="-122"/>
                <a:cs typeface="Times New Roman" panose="02020603050405020304"/>
              </a:rPr>
              <a:t>氯喹或奎宁的药效已经减弱，疟疾的发病率再次升高。为了找到新型抗疟药物，中国政府启动了研制治疗疟疾药物的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en-US" altLang="zh-CN" sz="2600" kern="100" dirty="0">
                <a:latin typeface="Times New Roman" panose="02020603050405020304"/>
                <a:ea typeface="微软雅黑" panose="020B0503020204020204" pitchFamily="34" charset="-122"/>
              </a:rPr>
              <a:t>523</a:t>
            </a:r>
            <a:r>
              <a:rPr lang="zh-CN" altLang="zh-CN" sz="2600" kern="100" dirty="0">
                <a:latin typeface="Times New Roman" panose="02020603050405020304"/>
                <a:ea typeface="微软雅黑" panose="020B0503020204020204" pitchFamily="34" charset="-122"/>
                <a:cs typeface="Times New Roman" panose="02020603050405020304"/>
              </a:rPr>
              <a:t>项目</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，中医研究院成立以屠呦呦为组长的科研组参加研究工作。在极为艰苦的条件下，屠呦呦小组与全国</a:t>
            </a:r>
            <a:r>
              <a:rPr lang="en-US" altLang="zh-CN" sz="2600" kern="100" dirty="0">
                <a:latin typeface="Times New Roman" panose="02020603050405020304"/>
                <a:ea typeface="微软雅黑" panose="020B0503020204020204" pitchFamily="34" charset="-122"/>
              </a:rPr>
              <a:t>7</a:t>
            </a:r>
            <a:r>
              <a:rPr lang="zh-CN" altLang="zh-CN" sz="2600" kern="100" dirty="0">
                <a:latin typeface="Times New Roman" panose="02020603050405020304"/>
                <a:ea typeface="微软雅黑" panose="020B0503020204020204" pitchFamily="34" charset="-122"/>
                <a:cs typeface="Times New Roman" panose="02020603050405020304"/>
              </a:rPr>
              <a:t>个省市、</a:t>
            </a:r>
            <a:r>
              <a:rPr lang="en-US" altLang="zh-CN" sz="2600" kern="100" dirty="0">
                <a:latin typeface="Times New Roman" panose="02020603050405020304"/>
                <a:ea typeface="微软雅黑" panose="020B0503020204020204" pitchFamily="34" charset="-122"/>
              </a:rPr>
              <a:t>30</a:t>
            </a:r>
            <a:r>
              <a:rPr lang="zh-CN" altLang="zh-CN" sz="2600" kern="100" dirty="0">
                <a:latin typeface="Times New Roman" panose="02020603050405020304"/>
                <a:ea typeface="微软雅黑" panose="020B0503020204020204" pitchFamily="34" charset="-122"/>
                <a:cs typeface="Times New Roman" panose="02020603050405020304"/>
              </a:rPr>
              <a:t>多个单位的科研人员协同合作，经过数百次试验、无数次失败，并从《肘后备急方》等传统中草药文献中获得灵感</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grpSp>
        <p:nvGrpSpPr>
          <p:cNvPr id="7" name="组合 6"/>
          <p:cNvGrpSpPr/>
          <p:nvPr/>
        </p:nvGrpSpPr>
        <p:grpSpPr>
          <a:xfrm>
            <a:off x="537664" y="452261"/>
            <a:ext cx="2191165" cy="468000"/>
            <a:chOff x="537664" y="845964"/>
            <a:chExt cx="2191165" cy="468000"/>
          </a:xfrm>
        </p:grpSpPr>
        <p:pic>
          <p:nvPicPr>
            <p:cNvPr id="9" name="图片 8"/>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0" name="矩形 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跟踪训练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3202" y="665633"/>
            <a:ext cx="11484008"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smtClean="0">
                <a:latin typeface="Times New Roman" panose="02020603050405020304"/>
                <a:ea typeface="微软雅黑" panose="020B0503020204020204" pitchFamily="34" charset="-122"/>
                <a:cs typeface="Times New Roman" panose="02020603050405020304"/>
              </a:rPr>
              <a:t>汲取</a:t>
            </a:r>
            <a:r>
              <a:rPr lang="zh-CN" altLang="zh-CN" sz="2600" kern="100" dirty="0">
                <a:latin typeface="Times New Roman" panose="02020603050405020304"/>
                <a:ea typeface="微软雅黑" panose="020B0503020204020204" pitchFamily="34" charset="-122"/>
                <a:cs typeface="Times New Roman" panose="02020603050405020304"/>
              </a:rPr>
              <a:t>智慧，最终使用乙醚从青蒿中提取了疗效高的青蒿素，开创了治疗疟疾新方法，挽救了全球数百万人的生命。世界卫生组织将青蒿素和相关药剂列入其基本药品目录，以青蒿素为基础的复方药物已经成为疟疾的标准治疗药物</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屠呦呦说，获得诺贝尔生理学或医学奖，是中医中药走向世界的一项荣誉。它属于科研团队中的每一个人，属于中国科学家群体。用现代科学手段不断认识中医药，是我们一代代科研工作者的责任。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在世界各国文化交流日益频繁的今天，为什么要坚定中华文化自信？请列举两条理由</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pic>
        <p:nvPicPr>
          <p:cNvPr id="3" name="Picture 4" descr="\\0吕芳\g\答案 拷贝.png">
            <a:hlinkClick r:id="rId1" action="ppaction://hlinksldjump"/>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4" name="图片 3">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885256"/>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宋体" panose="02010600030101010101" pitchFamily="2" charset="-122"/>
                <a:ea typeface="微软雅黑" panose="020B0503020204020204" pitchFamily="34" charset="-122"/>
                <a:cs typeface="Courier New" panose="02070309020205020404"/>
              </a:rPr>
              <a:t>答案　</a:t>
            </a:r>
            <a:r>
              <a:rPr lang="zh-CN" altLang="zh-CN" sz="2600" kern="100" dirty="0">
                <a:solidFill>
                  <a:srgbClr val="C00000"/>
                </a:solidFill>
                <a:latin typeface="宋体" panose="02010600030101010101" pitchFamily="2" charset="-122"/>
                <a:ea typeface="微软雅黑" panose="020B0503020204020204" pitchFamily="34" charset="-122"/>
                <a:cs typeface="Courier New" panose="02070309020205020404"/>
              </a:rPr>
              <a:t>中华文化越来越成为中华民族凝聚力和创造力的重要源泉。坚定文化自信，是提升中华文化软实力、建设文化强国的必要条件。坚定文化自信，才能以我为主，在国际交流中借鉴吸收各国文化的优秀成果。坚定文化自信，才能坚定中国特色社会主义道路自信、理论自信、制度自信。</a:t>
            </a:r>
            <a:r>
              <a:rPr lang="en-US" altLang="zh-CN" sz="2600" kern="100" dirty="0">
                <a:solidFill>
                  <a:srgbClr val="C00000"/>
                </a:solidFill>
                <a:latin typeface="宋体" panose="02010600030101010101" pitchFamily="2" charset="-122"/>
                <a:ea typeface="微软雅黑" panose="020B0503020204020204" pitchFamily="34" charset="-122"/>
                <a:cs typeface="Courier New" panose="02070309020205020404"/>
              </a:rPr>
              <a:t>(</a:t>
            </a:r>
            <a:r>
              <a:rPr lang="zh-CN" altLang="zh-CN" sz="2600" kern="100" dirty="0">
                <a:solidFill>
                  <a:srgbClr val="C00000"/>
                </a:solidFill>
                <a:latin typeface="宋体" panose="02010600030101010101" pitchFamily="2" charset="-122"/>
                <a:ea typeface="微软雅黑" panose="020B0503020204020204" pitchFamily="34" charset="-122"/>
                <a:cs typeface="Courier New" panose="02070309020205020404"/>
              </a:rPr>
              <a:t>其他答案，言之有理即可</a:t>
            </a:r>
            <a:r>
              <a:rPr lang="en-US" altLang="zh-CN" sz="2600" kern="100" dirty="0">
                <a:solidFill>
                  <a:srgbClr val="C00000"/>
                </a:solidFill>
                <a:latin typeface="宋体" panose="02010600030101010101" pitchFamily="2" charset="-122"/>
                <a:ea typeface="微软雅黑" panose="020B0503020204020204" pitchFamily="34" charset="-122"/>
                <a:cs typeface="Courier New" panose="02070309020205020404"/>
              </a:rPr>
              <a:t>)</a:t>
            </a:r>
            <a:endParaRPr lang="zh-CN" altLang="zh-CN" sz="1050" kern="100" dirty="0">
              <a:solidFill>
                <a:srgbClr val="C00000"/>
              </a:solidFill>
              <a:effectLst/>
              <a:latin typeface="宋体" panose="02010600030101010101" pitchFamily="2" charset="-122"/>
              <a:cs typeface="Courier New" panose="02070309020205020404"/>
            </a:endParaRPr>
          </a:p>
        </p:txBody>
      </p:sp>
      <p:pic>
        <p:nvPicPr>
          <p:cNvPr id="7" name="图片 6">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4" name="TextBox 26"/>
          <p:cNvSpPr txBox="1"/>
          <p:nvPr/>
        </p:nvSpPr>
        <p:spPr>
          <a:xfrm>
            <a:off x="1886274" y="2806230"/>
            <a:ext cx="8417865"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zh-CN" sz="6000" dirty="0" smtClean="0">
                <a:solidFill>
                  <a:schemeClr val="tx1"/>
                </a:solidFill>
              </a:rPr>
              <a:t>课时</a:t>
            </a:r>
            <a:r>
              <a:rPr lang="zh-CN" altLang="en-US" sz="6000" dirty="0" smtClean="0">
                <a:solidFill>
                  <a:schemeClr val="tx1"/>
                </a:solidFill>
              </a:rPr>
              <a:t>作业</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314400"/>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一、选择题</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当下，很多中小学生通过各种传媒痴迷于娱乐节目中的歌星影星，向往他们在一些节目中的嬉笑打闹、羡慕他们光鲜的外貌、高额的收入而不思进取。为此</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年，国务院将实施</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舆论引导能力提升工程</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。国家重视对文艺节目的管理和引导是</a:t>
            </a:r>
            <a:r>
              <a:rPr lang="zh-CN" altLang="zh-CN" sz="2600" kern="100" dirty="0" smtClean="0">
                <a:latin typeface="Times New Roman" panose="02020603050405020304"/>
                <a:ea typeface="微软雅黑" panose="020B0503020204020204" pitchFamily="34" charset="-122"/>
                <a:cs typeface="Times New Roman" panose="02020603050405020304"/>
              </a:rPr>
              <a:t>基于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巩固全体人民团结奋斗的共同思想道德基础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加强文化建设必须把经济效益和社会效益有机统一起来</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发展先进文化是发展中国特色社会主义文化的宏伟目标</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奏响主旋律要发挥中国特色社会主义文化的导向作用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5114963" y="5645991"/>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95" name="Rectangle 21">
            <a:hlinkClick r:id="rId4"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96" name="Rectangle 21">
            <a:hlinkClick r:id="rId5"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7" name="Rectangle 21">
            <a:hlinkClick r:id="rId6"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8" name="Rectangle 21">
            <a:hlinkClick r:id="rId7"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99" name="Rectangle 21">
            <a:hlinkClick r:id="rId8"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0" name="Rectangle 21">
            <a:hlinkClick r:id="rId9"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1" name="Rectangle 21">
            <a:hlinkClick r:id="rId10"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2" name="Rectangle 21">
            <a:hlinkClick r:id="rId11"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3" name="Rectangle 21">
            <a:hlinkClick r:id="rId12"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4" name="Rectangle 21">
            <a:hlinkClick r:id="rId13"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5" name="Rectangle 21">
            <a:hlinkClick r:id="rId14"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6" name="Rectangle 21">
            <a:hlinkClick r:id="rId15"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7" name="Rectangle 21">
            <a:hlinkClick r:id="rId16"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8" name="Rectangle 21">
            <a:hlinkClick r:id="rId17"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1049774"/>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不符合题意，社会主义核心价值体系是全体人民团结奋斗的共同思想道德基础</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符合题意，要对娱乐节目进行引导，加强文化建设必须把经济效益和社会效益有机统一起来</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不符合题意，材料中不是强调发展先进文化</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符合题意，之所以进行舆论引导在于要奏响主旋律发挥中国特色社会主义文化的导向作用。故选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96"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7"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8"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99"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0"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1"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2"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3"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4"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5"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6"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7"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8"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60">
                                            <p:txEl>
                                              <p:pRg st="3" end="3"/>
                                            </p:txEl>
                                          </p:spTgt>
                                        </p:tgtEl>
                                        <p:attrNameLst>
                                          <p:attrName>style.visibility</p:attrName>
                                        </p:attrNameLst>
                                      </p:cBhvr>
                                      <p:to>
                                        <p:strVal val="visible"/>
                                      </p:to>
                                    </p:set>
                                    <p:animEffect transition="in" filter="blinds(horizontal)">
                                      <p:cBhvr>
                                        <p:cTn id="19" dur="750"/>
                                        <p:tgtEl>
                                          <p:spTgt spid="6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73990" y="189434"/>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我国是文化古国、文化大国，但还不是文化强国。要大力实施</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文化兴国</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战略，扎实推进社会主义文化强国建设，就</a:t>
            </a:r>
            <a:r>
              <a:rPr lang="zh-CN" altLang="zh-CN" sz="2600" kern="100" dirty="0" smtClean="0">
                <a:latin typeface="Times New Roman" panose="02020603050405020304"/>
                <a:ea typeface="微软雅黑" panose="020B0503020204020204" pitchFamily="34" charset="-122"/>
                <a:cs typeface="Times New Roman" panose="02020603050405020304"/>
              </a:rPr>
              <a:t>必须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把文化建设作为我国当前的中心工作</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坚定不移走中国特色社会主义文化发展道路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全面吸收西方文化，改造传统文化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激发全民族文化创造活力，树立高度的文化自信</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73990" y="4384322"/>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我国当前的中心工作是以经济建设为中心，</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对待</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西方文化要博采众长，积极吸收外来文化中的优秀合理成分，不能不加批判的全面吸收，</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7228791" y="3745553"/>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24" name="矩形 23"/>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1">
            <a:hlinkClick r:id="rId3"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4"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6"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1" grpId="0"/>
      <p:bldP spid="61" grpId="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477466"/>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《中共中央国务院关于实施乡村振兴战略的意见》明确提出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健全乡村公共文化服务体系</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公共文化资源要重点向乡村倾斜</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引导社会各界人士投身乡村文化建设</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等，这意味着更优质便捷的公共文化服务将为新时代基层百姓的美好生活开启新篇章。从上述材料中我们可以解读</a:t>
            </a:r>
            <a:r>
              <a:rPr lang="zh-CN" altLang="zh-CN" sz="2600" kern="100" dirty="0" smtClean="0">
                <a:latin typeface="Times New Roman" panose="02020603050405020304"/>
                <a:ea typeface="微软雅黑" panose="020B0503020204020204" pitchFamily="34" charset="-122"/>
                <a:cs typeface="Times New Roman" panose="02020603050405020304"/>
              </a:rPr>
              <a:t>出</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国家坚持物质文明和精神文明一起抓，提高乡村社会文明程度</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国家重视文化惠民，提供更多更好的农村公共文化产品和服务</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乡村公共文化资源的完善是实现乡村振兴战略的总要求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繁荣乡村文化是发展中国特色社会主义文化的宏伟目标</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300658" y="5246031"/>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4"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6"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7"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8"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9"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0"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1"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2"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3"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5"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6"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1341562"/>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错误，产业兴旺、生态宜居、乡风文明、治理有效、生活富裕是实现乡村振兴战略的总要求</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错误，发展中国特色社会主义文化的宏伟目标是建设社会主义文化强国。</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242392"/>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社会主义文艺是人民的文艺，必须坚持以人民为中心的创作导向。下列能体现这一要求的</a:t>
            </a:r>
            <a:r>
              <a:rPr lang="zh-CN" altLang="zh-CN" sz="2600" kern="100" dirty="0" smtClean="0">
                <a:latin typeface="Times New Roman" panose="02020603050405020304"/>
                <a:ea typeface="微软雅黑" panose="020B0503020204020204" pitchFamily="34" charset="-122"/>
                <a:cs typeface="Times New Roman" panose="02020603050405020304"/>
              </a:rPr>
              <a:t>有</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坚持为人民服务、为社会主义服务</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坚持百花齐放、百家争鸣</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坚持以改革促发展、促繁荣</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深入生活、扎根人民进行文艺创造</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C.</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4443859"/>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坚持以人民为中心的创作导向，就要坚持为人民服务、为社会主义服务，就要深入生活、扎根人民进行文艺创造，</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2729269" y="381062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3"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6"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773471"/>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建设社会主义文化强国，必须以习近平新时代中国特色社会主义思想为指引，坚持中国特色社会主义文化发展道路，增强全民族文化创造活力。为此，我们</a:t>
            </a:r>
            <a:r>
              <a:rPr lang="zh-CN" altLang="zh-CN" sz="2600" kern="100" dirty="0" smtClean="0">
                <a:latin typeface="Times New Roman" panose="02020603050405020304"/>
                <a:ea typeface="微软雅黑" panose="020B0503020204020204" pitchFamily="34" charset="-122"/>
                <a:cs typeface="Times New Roman" panose="02020603050405020304"/>
              </a:rPr>
              <a:t>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以马克思主义为指导</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坚持先进文化的前进方向</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排斥一切外来文化，发展本土乡村文化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全面继承传统文化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81608" y="497805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2"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3"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4"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5"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6"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5</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7"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8"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9"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0"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1"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2"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3"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4"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5"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22981"/>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意识形态关乎旗帜、关乎道路、关乎国家政治安全。因此，党必须牢牢掌握意识形态工作领导权。符合这一要求的</a:t>
            </a:r>
            <a:r>
              <a:rPr lang="zh-CN" altLang="zh-CN" sz="2600" kern="100" dirty="0" smtClean="0">
                <a:latin typeface="Times New Roman" panose="02020603050405020304"/>
                <a:ea typeface="微软雅黑" panose="020B0503020204020204" pitchFamily="34" charset="-122"/>
                <a:cs typeface="Times New Roman" panose="02020603050405020304"/>
              </a:rPr>
              <a:t>有</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推进马克思主义中国化时代化大众化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推动习近平新时代中国特色社会主义思想深入人心</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充分发挥大众传媒这一文化传播途径的优势</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加强互联网内容建设，只能传播中国特色社会主义文化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4053325"/>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加强党对意识形态工作领导权，必须推进马克思主义中国化时代化大众化，推动习近平新时代中国特色社会主义思想深入人心，</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大众传媒</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是文化传播的手段，</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说法太绝对。</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282654" y="3445255"/>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3"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6</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6"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1" grpId="0"/>
      <p:bldP spid="61" grpId="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240355"/>
            <a:ext cx="1116124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习近平指出：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新闻舆论工作者要转作风、改文风，俯下身、沉下心，察实情、说实话、动真情，努力推出有思想、有温度、有品质的作品。</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这要求新闻</a:t>
            </a:r>
            <a:r>
              <a:rPr lang="zh-CN" altLang="zh-CN" sz="2600" kern="100" dirty="0" smtClean="0">
                <a:latin typeface="Times New Roman" panose="02020603050405020304"/>
                <a:ea typeface="微软雅黑" panose="020B0503020204020204" pitchFamily="34" charset="-122"/>
                <a:cs typeface="Times New Roman" panose="02020603050405020304"/>
              </a:rPr>
              <a:t>传媒</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必须坚持社会主流价值的方向</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把关注百姓文化需求作为主旋律</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要担负反映人民群众呼声的责任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必须坚持正面报道，抵制错误思潮</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4989712"/>
            <a:ext cx="1116124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错误，发展中国特色社会主义文化是主旋律</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错误，新闻传媒必须坚持实事求是的原则。</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2736685" y="440875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3"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7</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6"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765498"/>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从当年万人空巷的《渴望》，到《北京人在纽约》，再到《鸡毛飞上天》，这些现实主义题材精品，几乎都是贴近每个时代的生活，折射出时代精神。由此可见，发展先进文化</a:t>
            </a:r>
            <a:r>
              <a:rPr lang="zh-CN" altLang="zh-CN" sz="2600" kern="100" dirty="0" smtClean="0">
                <a:latin typeface="Times New Roman" panose="02020603050405020304"/>
                <a:ea typeface="微软雅黑" panose="020B0503020204020204" pitchFamily="34" charset="-122"/>
                <a:cs typeface="Times New Roman" panose="02020603050405020304"/>
              </a:rPr>
              <a:t>需要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主动担当发展先进文化的历史责任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对社会主义文化强国目标充满信心</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用中国特色社会主义理论体系武装</a:t>
            </a:r>
            <a:r>
              <a:rPr lang="zh-CN" altLang="zh-CN" sz="2600" kern="100" dirty="0" smtClean="0">
                <a:latin typeface="Times New Roman" panose="02020603050405020304"/>
                <a:ea typeface="微软雅黑" panose="020B0503020204020204" pitchFamily="34" charset="-122"/>
                <a:cs typeface="Times New Roman" panose="02020603050405020304"/>
              </a:rPr>
              <a:t>头脑</a:t>
            </a:r>
            <a:endParaRPr lang="zh-CN" altLang="zh-CN" sz="260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smtClean="0">
                <a:latin typeface="Times New Roman" panose="02020603050405020304"/>
                <a:ea typeface="微软雅黑" panose="020B0503020204020204" pitchFamily="34" charset="-122"/>
                <a:cs typeface="Times New Roman" panose="02020603050405020304"/>
              </a:rPr>
              <a:t>深刻把握中国特色社会主义的伟大实践</a:t>
            </a:r>
            <a:endParaRPr lang="zh-CN" altLang="zh-CN" sz="260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A</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7491238" y="4933899"/>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4"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6"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7"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8"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9"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0"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1"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8</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2"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3"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5"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6"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1341562"/>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题干主要强调文艺作品要贴近群众生活，把握时代脉搏，反映时代需求和精神，可见，对社会主义文化强国目标充满信心和用中国特色社会主义理论体系武装头脑与题干主旨无关，故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8</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06574" y="477466"/>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9.</a:t>
            </a:r>
            <a:r>
              <a:rPr lang="zh-CN" altLang="zh-CN" sz="2600" kern="100" dirty="0">
                <a:latin typeface="Times New Roman" panose="02020603050405020304"/>
                <a:ea typeface="微软雅黑" panose="020B0503020204020204" pitchFamily="34" charset="-122"/>
                <a:cs typeface="Times New Roman" panose="02020603050405020304"/>
              </a:rPr>
              <a:t>某社区大力建设</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墙门文化</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，培育了</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阳光</a:t>
            </a: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号服务队</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爱心超市</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、残疾人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梦工坊</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等</a:t>
            </a:r>
            <a:r>
              <a:rPr lang="en-US" altLang="zh-CN" sz="2600" kern="100" dirty="0">
                <a:latin typeface="Times New Roman" panose="02020603050405020304"/>
                <a:ea typeface="微软雅黑" panose="020B0503020204020204" pitchFamily="34" charset="-122"/>
                <a:cs typeface="Courier New" panose="02070309020205020404"/>
              </a:rPr>
              <a:t>26</a:t>
            </a:r>
            <a:r>
              <a:rPr lang="zh-CN" altLang="zh-CN" sz="2600" kern="100" dirty="0">
                <a:latin typeface="Times New Roman" panose="02020603050405020304"/>
                <a:ea typeface="微软雅黑" panose="020B0503020204020204" pitchFamily="34" charset="-122"/>
                <a:cs typeface="Times New Roman" panose="02020603050405020304"/>
              </a:rPr>
              <a:t>个特色社会组织，打造了</a:t>
            </a:r>
            <a:r>
              <a:rPr lang="en-US" altLang="zh-CN" sz="2600" kern="100" dirty="0">
                <a:latin typeface="Times New Roman" panose="02020603050405020304"/>
                <a:ea typeface="微软雅黑" panose="020B0503020204020204" pitchFamily="34" charset="-122"/>
                <a:cs typeface="Courier New" panose="02070309020205020404"/>
              </a:rPr>
              <a:t>15</a:t>
            </a:r>
            <a:r>
              <a:rPr lang="zh-CN" altLang="zh-CN" sz="2600" kern="100" dirty="0">
                <a:latin typeface="Times New Roman" panose="02020603050405020304"/>
                <a:ea typeface="微软雅黑" panose="020B0503020204020204" pitchFamily="34" charset="-122"/>
                <a:cs typeface="Times New Roman" panose="02020603050405020304"/>
              </a:rPr>
              <a:t>个优质公益项目，使原先脏、乱、差的老社区焕然一新。从中我们领悟</a:t>
            </a:r>
            <a:r>
              <a:rPr lang="zh-CN" altLang="zh-CN" sz="2600" kern="100" dirty="0" smtClean="0">
                <a:latin typeface="Times New Roman" panose="02020603050405020304"/>
                <a:ea typeface="微软雅黑" panose="020B0503020204020204" pitchFamily="34" charset="-122"/>
                <a:cs typeface="Times New Roman" panose="02020603050405020304"/>
              </a:rPr>
              <a:t>到</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发展公益性文化事业，满足人们日益增长的文化需求</a:t>
            </a:r>
            <a:r>
              <a:rPr lang="zh-CN" altLang="zh-CN" sz="2600" kern="100" dirty="0">
                <a:latin typeface="宋体" panose="02010600030101010101" pitchFamily="2" charset="-122"/>
                <a:ea typeface="Times New Roman" panose="02020603050405020304"/>
                <a:cs typeface="Courier New" panose="02070309020205020404"/>
              </a:rPr>
              <a:t> </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积极开展精神文明创建活动，引领文明和谐的社会风尚</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发挥文化对社会的导向作用，提高社会意识形态的吸引力</a:t>
            </a:r>
            <a:r>
              <a:rPr lang="zh-CN" altLang="zh-CN" sz="2600" kern="100" dirty="0">
                <a:latin typeface="宋体" panose="02010600030101010101" pitchFamily="2" charset="-122"/>
                <a:ea typeface="Times New Roman" panose="02020603050405020304"/>
                <a:cs typeface="Courier New" panose="02070309020205020404"/>
              </a:rPr>
              <a:t> </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积极打造健康优秀文化，丰富人的精神世界和促进人的全面发展</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79596" y="2844205"/>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21">
            <a:hlinkClick r:id="rId2"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8" name="Rectangle 21">
            <a:hlinkClick r:id="rId3"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9</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矩形 22"/>
          <p:cNvSpPr/>
          <p:nvPr/>
        </p:nvSpPr>
        <p:spPr>
          <a:xfrm>
            <a:off x="406574" y="4673399"/>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阳光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8</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号服务队</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爱心超市</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等都是精神文明建设的新形式，故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最符合题意。</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24" name="Picture 5" descr="\\0吕芳\g\解析 拷贝.pn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24"/>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3">
                                            <p:txEl>
                                              <p:pRg st="0" end="0"/>
                                            </p:txEl>
                                          </p:spTgt>
                                        </p:tgtEl>
                                        <p:attrNameLst>
                                          <p:attrName>style.visibility</p:attrName>
                                        </p:attrNameLst>
                                      </p:cBhvr>
                                      <p:to>
                                        <p:strVal val="visible"/>
                                      </p:to>
                                    </p:set>
                                    <p:animEffect transition="in" filter="blinds(horizontal)">
                                      <p:cBhvr>
                                        <p:cTn id="18" dur="500"/>
                                        <p:tgtEl>
                                          <p:spTgt spid="2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0" nodeType="clickEffect">
                                  <p:stCondLst>
                                    <p:cond delay="0"/>
                                  </p:stCondLst>
                                  <p:childTnLst>
                                    <p:animEffect transition="out" filter="fade">
                                      <p:cBhvr>
                                        <p:cTn id="22" dur="500"/>
                                        <p:tgtEl>
                                          <p:spTgt spid="23">
                                            <p:txEl>
                                              <p:pRg st="0" end="0"/>
                                            </p:txEl>
                                          </p:spTgt>
                                        </p:tgtEl>
                                      </p:cBhvr>
                                    </p:animEffect>
                                    <p:set>
                                      <p:cBhvr>
                                        <p:cTn id="23" dur="1" fill="hold">
                                          <p:stCondLst>
                                            <p:cond delay="499"/>
                                          </p:stCondLst>
                                        </p:cTn>
                                        <p:tgtEl>
                                          <p:spTgt spid="23">
                                            <p:txEl>
                                              <p:pRg st="0" end="0"/>
                                            </p:txEl>
                                          </p:spTgt>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61" grpId="0"/>
      <p:bldP spid="61" grpId="1"/>
      <p:bldP spid="23" grpId="0" build="allAtOnce"/>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433739"/>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10.2018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12</a:t>
            </a:r>
            <a:r>
              <a:rPr lang="zh-CN" altLang="zh-CN" sz="2600" kern="100" dirty="0">
                <a:latin typeface="Times New Roman" panose="02020603050405020304"/>
                <a:ea typeface="微软雅黑" panose="020B0503020204020204" pitchFamily="34" charset="-122"/>
                <a:cs typeface="Times New Roman" panose="02020603050405020304"/>
              </a:rPr>
              <a:t>日，中央电视台播出了</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美丽的平凡</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社区文化展示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特别节目。节目以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美丽的平凡</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为主题，围绕</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共建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奉献</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风采</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传承</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四个篇章展开，</a:t>
            </a:r>
            <a:r>
              <a:rPr lang="en-US" altLang="zh-CN" sz="2600" kern="100" dirty="0">
                <a:latin typeface="Times New Roman" panose="02020603050405020304"/>
                <a:ea typeface="微软雅黑" panose="020B0503020204020204" pitchFamily="34" charset="-122"/>
                <a:cs typeface="Courier New" panose="02070309020205020404"/>
              </a:rPr>
              <a:t>60</a:t>
            </a:r>
            <a:r>
              <a:rPr lang="zh-CN" altLang="zh-CN" sz="2600" kern="100" dirty="0">
                <a:latin typeface="Times New Roman" panose="02020603050405020304"/>
                <a:ea typeface="微软雅黑" panose="020B0503020204020204" pitchFamily="34" charset="-122"/>
                <a:cs typeface="Times New Roman" panose="02020603050405020304"/>
              </a:rPr>
              <a:t>多位社区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牛人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参加活动</a:t>
            </a:r>
            <a:r>
              <a:rPr lang="zh-CN" altLang="zh-CN" sz="2600" kern="100" spc="-10" dirty="0">
                <a:latin typeface="Times New Roman" panose="02020603050405020304"/>
                <a:ea typeface="微软雅黑" panose="020B0503020204020204" pitchFamily="34" charset="-122"/>
                <a:cs typeface="Times New Roman" panose="02020603050405020304"/>
              </a:rPr>
              <a:t>，讲述他们的社区故事，展示社区文化风采。社区文化展示</a:t>
            </a:r>
            <a:r>
              <a:rPr lang="zh-CN" altLang="zh-CN" sz="2600" kern="100" spc="-10" dirty="0" smtClean="0">
                <a:latin typeface="Times New Roman" panose="02020603050405020304"/>
                <a:ea typeface="微软雅黑" panose="020B0503020204020204" pitchFamily="34" charset="-122"/>
                <a:cs typeface="Times New Roman" panose="02020603050405020304"/>
              </a:rPr>
              <a:t>活动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丰富了社区居民的精神文化生活</a:t>
            </a:r>
            <a:r>
              <a:rPr lang="en-US" altLang="zh-CN" sz="2600" kern="100" dirty="0">
                <a:latin typeface="Times New Roman" panose="02020603050405020304"/>
                <a:ea typeface="微软雅黑" panose="020B0503020204020204" pitchFamily="34" charset="-122"/>
                <a:cs typeface="Courier New" panose="02070309020205020404"/>
              </a:rPr>
              <a:t>  </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是唱响主旋律传播正能量的有效渠道</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发掘了中华传统文化的经济价值</a:t>
            </a:r>
            <a:r>
              <a:rPr lang="en-US" altLang="zh-CN" sz="2600" kern="100" dirty="0">
                <a:latin typeface="Times New Roman" panose="02020603050405020304"/>
                <a:ea typeface="微软雅黑" panose="020B0503020204020204" pitchFamily="34" charset="-122"/>
                <a:cs typeface="Courier New" panose="02070309020205020404"/>
              </a:rPr>
              <a:t>  </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反映了文化活动离不开一定的经济活动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C.</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86941" y="530611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4"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6"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7"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8"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9"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0"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1"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2"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3"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10</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5"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6"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1313998"/>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展示社区文化风采的社区文化展示活动丰富了社区居民的精神文化生活，是唱响主旋律传播正能量的有效渠道，故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与题意不符，题干并未涉及发掘中华传统文化的经济价值，以及文化活动离不开一定的经济活动</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故</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本题答案为</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10</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17426"/>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11.</a:t>
            </a:r>
            <a:r>
              <a:rPr lang="zh-CN" altLang="zh-CN" sz="2600" kern="100" dirty="0">
                <a:latin typeface="Times New Roman" panose="02020603050405020304"/>
                <a:ea typeface="微软雅黑" panose="020B0503020204020204" pitchFamily="34" charset="-122"/>
                <a:cs typeface="Times New Roman" panose="02020603050405020304"/>
              </a:rPr>
              <a:t>中国格律诗词飘逸雄浑，沉深博大，抒情言志，笞恶鞭疾，留下了</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黄沙百战穿金甲，不破楼兰终不还</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人生自古谁无死，留取丹心照汗青</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等无数千古绝唱，体现了中华文化之大美。它源于先秦，盛于唐宋，成为中国文学群山之高峰。明清之后特别是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五四</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以后白话诗和欧化诗盛行，中国格律诗词式微，鲜有传世之作，有学者对此深感忧虑。这一忧虑</a:t>
            </a:r>
            <a:r>
              <a:rPr lang="zh-CN" altLang="zh-CN" sz="2600" kern="100" dirty="0" smtClean="0">
                <a:latin typeface="Times New Roman" panose="02020603050405020304"/>
                <a:ea typeface="微软雅黑" panose="020B0503020204020204" pitchFamily="34" charset="-122"/>
                <a:cs typeface="Times New Roman" panose="02020603050405020304"/>
              </a:rPr>
              <a:t>表明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中华传统诗词高峰在当代难以逾越</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中华诗词创新必须保持民族文化特质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中华诗词发展必须立足优秀传统文化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振兴中华传统诗词必须坚持文化自信</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7417265" y="5486155"/>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2"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3"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4"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5"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6"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7"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8"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9"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0"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1"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2"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3"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4"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5"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765498"/>
            <a:ext cx="11342514"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a:t>
            </a:r>
            <a:r>
              <a:rPr lang="zh-CN" altLang="zh-CN" sz="2600" kern="100" dirty="0">
                <a:latin typeface="Times New Roman" panose="02020603050405020304"/>
                <a:ea typeface="微软雅黑" panose="020B0503020204020204" pitchFamily="34" charset="-122"/>
                <a:cs typeface="Times New Roman" panose="02020603050405020304"/>
              </a:rPr>
              <a:t>习近平总书记指出，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要坚持道路自信、理论自信、制度自信，最根本的还有一个文化自信。要从弘扬优秀传统文化中寻找精气神</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。党和国家高度重视文化自信是</a:t>
            </a:r>
            <a:r>
              <a:rPr lang="zh-CN" altLang="zh-CN" sz="2600" kern="100" dirty="0" smtClean="0">
                <a:latin typeface="Times New Roman" panose="02020603050405020304"/>
                <a:ea typeface="微软雅黑" panose="020B0503020204020204" pitchFamily="34" charset="-122"/>
                <a:cs typeface="Times New Roman" panose="02020603050405020304"/>
              </a:rPr>
              <a:t>因为</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我国优秀的传统文化能为治国理政提供有益启示</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文化自信是道路、制度和理论自信的动力和源泉</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文化自信表现为对中华文化的发展前途充满信心</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树立高度的文化自信能增强全民族文化创造活力</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657872" y="4933899"/>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4"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6"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7"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8"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9"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0"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1"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2"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3"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5"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6"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98678" y="1269554"/>
            <a:ext cx="11076375"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道路、制度和理论自信的动力和源泉是社会实践，</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观点错误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题</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干中要求选的是党和国家高度重视文化自信的原因，不是表现，</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50768" y="497517"/>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zh-CN" sz="2600" b="1" kern="100" dirty="0">
                <a:solidFill>
                  <a:prstClr val="black"/>
                </a:solidFill>
                <a:latin typeface="Times New Roman" panose="02020603050405020304"/>
                <a:ea typeface="微软雅黑" panose="020B0503020204020204" pitchFamily="34" charset="-122"/>
                <a:cs typeface="Times New Roman" panose="02020603050405020304"/>
              </a:rPr>
              <a:t>二、非选择题</a:t>
            </a:r>
            <a:endParaRPr lang="zh-CN" altLang="zh-CN" sz="2600" b="1" kern="100" dirty="0">
              <a:solidFill>
                <a:prstClr val="black"/>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13.</a:t>
            </a:r>
            <a:r>
              <a:rPr lang="zh-CN" altLang="zh-CN" sz="2600" kern="100" dirty="0">
                <a:latin typeface="Times New Roman" panose="02020603050405020304"/>
                <a:ea typeface="微软雅黑" panose="020B0503020204020204" pitchFamily="34" charset="-122"/>
                <a:cs typeface="Times New Roman" panose="02020603050405020304"/>
              </a:rPr>
              <a:t>意识形态工作事关旗帜和道路，事关贯彻落实党的理论和路线方针政策，事关顺利推进党和国家各项事业，事关党和国家前途命运。为此，党的十九大报告强调，党要牢牢掌握意识形态工作领导权，必须推进马克思主义中国化时代化大众化，建设具有强大凝聚力和引领力的社会主义意识形态，使全体人民在理想信念、价值理念、道德观念上紧紧团结在一起，推动习近平新时代中国特色社会主义思想深入人心</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结合材料，从发展中国特色社会主义文化的角度，说明我国应如何加强意识形态工作</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a:hlinkClick r:id="rId1" action="ppaction://hlinksldjump"/>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21">
            <a:hlinkClick r:id="rId3"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5"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6"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350768" y="1004878"/>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大力发展先进文化，支持健康有益文化，增强社会主义意识形态的吸引力。</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以习近平新时代中国特色社会主义思想为指导，坚持走中国特色社会主义文化道路，发展中国特色社会主义文化。</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(3)</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增强文化自信，用中国特色社会主义思想武装头脑、指导实践、推动工作。</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(4)</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建设社会主义核心价值体系，培育和践行社会主义核心价值观。</a:t>
            </a:r>
            <a:endParaRPr lang="zh-CN" altLang="zh-CN" sz="2600" kern="100" dirty="0">
              <a:solidFill>
                <a:srgbClr val="C00000"/>
              </a:solidFill>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60">
                                            <p:txEl>
                                              <p:pRg st="3" end="3"/>
                                            </p:txEl>
                                          </p:spTgt>
                                        </p:tgtEl>
                                        <p:attrNameLst>
                                          <p:attrName>style.visibility</p:attrName>
                                        </p:attrNameLst>
                                      </p:cBhvr>
                                      <p:to>
                                        <p:strVal val="visible"/>
                                      </p:to>
                                    </p:set>
                                    <p:animEffect transition="in" filter="blinds(horizontal)">
                                      <p:cBhvr>
                                        <p:cTn id="19" dur="750"/>
                                        <p:tgtEl>
                                          <p:spTgt spid="6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449609"/>
            <a:ext cx="1116124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14.</a:t>
            </a:r>
            <a:r>
              <a:rPr lang="zh-CN" altLang="zh-CN" sz="2600" kern="100" dirty="0">
                <a:latin typeface="Times New Roman" panose="02020603050405020304"/>
                <a:ea typeface="微软雅黑" panose="020B0503020204020204" pitchFamily="34" charset="-122"/>
                <a:cs typeface="Times New Roman" panose="02020603050405020304"/>
              </a:rPr>
              <a:t>中华民族发展史，就是一部发扬传统、爱国奋进的历史。</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中国共产党的成立，深刻改变了近代以后中华民族发展的方向和进程。无数革命志士在党的领导下，积极宣传党的革命思想、革命主张，在艰苦卓绝的革命斗争中，抛头颅、洒热血，表现出了对党无限忠诚的优秀品质、对共产主义信念坚定的精神追求，熔铸了伟大的革命精神、革命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建国后，在社会主义革命和建设中，先后涌现出焦裕禄、史来贺等先进典型，形成了铁人精神、红旗渠精神、</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两弹一星</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精神等时代精神，既使我们感受到这些英雄个体的人格力量，也彰显出革命文化的传承</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66970" y="1125538"/>
            <a:ext cx="11272852"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kern="100" dirty="0">
                <a:solidFill>
                  <a:prstClr val="black"/>
                </a:solidFill>
                <a:latin typeface="Times New Roman" panose="02020603050405020304"/>
                <a:ea typeface="微软雅黑" panose="020B0503020204020204" pitchFamily="34" charset="-122"/>
                <a:cs typeface="Times New Roman" panose="02020603050405020304"/>
              </a:rPr>
              <a:t>进入新时代，国际形势面临前所未有的严峻挑战，经济全球化促使不同文化之间相互激荡，形成了复杂的文化态势。中国改革已进入攻坚期和深水区，</a:t>
            </a:r>
            <a:endParaRPr lang="en-US" altLang="zh-CN" sz="2600"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latin typeface="Times New Roman" panose="02020603050405020304"/>
                <a:ea typeface="微软雅黑" panose="020B0503020204020204" pitchFamily="34" charset="-122"/>
                <a:cs typeface="Times New Roman" panose="02020603050405020304"/>
              </a:rPr>
              <a:t>必须</a:t>
            </a:r>
            <a:r>
              <a:rPr lang="zh-CN" altLang="zh-CN" sz="2600" kern="100" dirty="0">
                <a:latin typeface="Times New Roman" panose="02020603050405020304"/>
                <a:ea typeface="微软雅黑" panose="020B0503020204020204" pitchFamily="34" charset="-122"/>
                <a:cs typeface="Times New Roman" panose="02020603050405020304"/>
              </a:rPr>
              <a:t>以壮士断腕的勇气、凤凰涅</a:t>
            </a:r>
            <a:r>
              <a:rPr lang="zh-CN" altLang="zh-CN" sz="2600" kern="100" dirty="0">
                <a:latin typeface="宋体" panose="02010600030101010101" pitchFamily="2" charset="-122"/>
                <a:ea typeface="微软雅黑" panose="020B0503020204020204" pitchFamily="34" charset="-122"/>
                <a:cs typeface="宋体" panose="02010600030101010101" pitchFamily="2" charset="-122"/>
              </a:rPr>
              <a:t>槃</a:t>
            </a:r>
            <a:r>
              <a:rPr lang="zh-CN" altLang="zh-CN" sz="2600" kern="100" dirty="0">
                <a:latin typeface="楷体_GB2312"/>
                <a:ea typeface="微软雅黑" panose="020B0503020204020204" pitchFamily="34" charset="-122"/>
                <a:cs typeface="楷体_GB2312"/>
              </a:rPr>
              <a:t>的决心</a:t>
            </a:r>
            <a:r>
              <a:rPr lang="zh-CN" altLang="zh-CN" sz="2600" kern="100" dirty="0">
                <a:latin typeface="Times New Roman" panose="02020603050405020304"/>
                <a:ea typeface="微软雅黑" panose="020B0503020204020204" pitchFamily="34" charset="-122"/>
                <a:cs typeface="Times New Roman" panose="02020603050405020304"/>
              </a:rPr>
              <a:t>，敢于向积存多年的顽瘴痼疾开刀，敢于触及深层次利益关系和矛盾，把改革创新进行到底，这更需要弘扬革命文化。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新时代发展中国特色社会主义文化，必须继承和弘扬革命文化。请结合材料运用文化生活知识加以说明。</a:t>
            </a:r>
            <a:endParaRPr lang="zh-CN" altLang="zh-CN" sz="2600" kern="100" dirty="0">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pic>
        <p:nvPicPr>
          <p:cNvPr id="24" name="Picture 4" descr="\\0吕芳\g\答案 拷贝.png">
            <a:hlinkClick r:id="rId15" action="ppaction://hlinksldjump"/>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5" name="图片 24">
            <a:hlinkClick r:id="rId17" action="ppaction://hlinksldjump"/>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837506"/>
            <a:ext cx="11161240" cy="484938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革命文化蕴含着丰富的革命精神和厚重的历史文化内涵，它既植根于中华优秀传统文化，又成为社会主义先进文化发展的直接来源，共同熔铸了中国特色社会主义文化。</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以改革创新为核心的时代精神是革命文化在新时代的具体体现，是对中国特色社会主义文化的丰富发展。</a:t>
            </a:r>
            <a:endParaRPr lang="zh-CN" altLang="zh-CN" sz="2600" kern="100" dirty="0">
              <a:solidFill>
                <a:srgbClr val="C00000"/>
              </a:solidFill>
              <a:latin typeface="宋体" panose="02010600030101010101" pitchFamily="2" charset="-122"/>
              <a:cs typeface="Courier New" panose="02070309020205020404"/>
            </a:endParaRPr>
          </a:p>
          <a:p>
            <a:pPr>
              <a:lnSpc>
                <a:spcPct val="150000"/>
              </a:lnSpc>
            </a:pPr>
            <a:r>
              <a:rPr lang="en-US" altLang="zh-CN" sz="2600" kern="100" dirty="0">
                <a:solidFill>
                  <a:srgbClr val="C00000"/>
                </a:solidFill>
                <a:latin typeface="Times New Roman" panose="02020603050405020304"/>
                <a:ea typeface="微软雅黑" panose="020B0503020204020204" pitchFamily="34" charset="-122"/>
              </a:rPr>
              <a:t>(3)</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立足于新时代伟大实践，继承和弘扬革命文化，有助于更好地坚持党的领导；有助于增强文化自信，勇于改革创新、攻坚克难，为中国特色社会主义文化建设提供强大的精神动力。</a:t>
            </a:r>
            <a:endParaRPr lang="zh-CN" altLang="zh-CN" sz="2600" kern="100" dirty="0">
              <a:solidFill>
                <a:srgbClr val="C0000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pic>
        <p:nvPicPr>
          <p:cNvPr id="24" name="图片 23">
            <a:hlinkClick r:id="rId15" action="ppaction://hlinksldjump"/>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 name="组合 1"/>
          <p:cNvGrpSpPr/>
          <p:nvPr/>
        </p:nvGrpSpPr>
        <p:grpSpPr>
          <a:xfrm>
            <a:off x="3205361" y="2621292"/>
            <a:ext cx="5767779" cy="504056"/>
            <a:chOff x="3205361" y="2621292"/>
            <a:chExt cx="5767779" cy="504056"/>
          </a:xfrm>
        </p:grpSpPr>
        <p:sp>
          <p:nvSpPr>
            <p:cNvPr id="32" name="副标题 3"/>
            <p:cNvSpPr txBox="1"/>
            <p:nvPr/>
          </p:nvSpPr>
          <p:spPr>
            <a:xfrm>
              <a:off x="4176597" y="2621292"/>
              <a:ext cx="4796543" cy="504056"/>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zh-CN" sz="2000" dirty="0" smtClean="0">
                  <a:latin typeface="+mj-ea"/>
                  <a:ea typeface="+mj-ea"/>
                </a:rPr>
                <a:t>第</a:t>
              </a:r>
              <a:r>
                <a:rPr lang="zh-CN" altLang="en-US" sz="2000" dirty="0" smtClean="0">
                  <a:latin typeface="+mj-ea"/>
                  <a:ea typeface="+mj-ea"/>
                </a:rPr>
                <a:t>十二</a:t>
              </a:r>
              <a:r>
                <a:rPr lang="zh-CN" altLang="zh-CN" sz="2000" dirty="0" smtClean="0">
                  <a:latin typeface="+mj-ea"/>
                  <a:ea typeface="+mj-ea"/>
                </a:rPr>
                <a:t>单元</a:t>
              </a:r>
              <a:r>
                <a:rPr lang="zh-CN" altLang="zh-CN" sz="2000" dirty="0">
                  <a:latin typeface="+mj-ea"/>
                  <a:ea typeface="+mj-ea"/>
                </a:rPr>
                <a:t>　</a:t>
              </a:r>
              <a:r>
                <a:rPr lang="zh-CN" altLang="en-US" sz="2000" dirty="0" smtClean="0">
                  <a:latin typeface="+mj-ea"/>
                  <a:ea typeface="+mj-ea"/>
                </a:rPr>
                <a:t>发展中国特色社会主义文化</a:t>
              </a:r>
              <a:endParaRPr lang="zh-CN" altLang="en-US" sz="2000" dirty="0">
                <a:latin typeface="+mj-ea"/>
                <a:ea typeface="+mj-ea"/>
              </a:endParaRPr>
            </a:p>
          </p:txBody>
        </p:sp>
        <p:sp>
          <p:nvSpPr>
            <p:cNvPr id="33" name="副标题 3"/>
            <p:cNvSpPr txBox="1"/>
            <p:nvPr/>
          </p:nvSpPr>
          <p:spPr>
            <a:xfrm>
              <a:off x="3205361" y="2621292"/>
              <a:ext cx="971236"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smtClean="0">
                  <a:latin typeface="Times New Roman" panose="02020603050405020304" pitchFamily="18" charset="0"/>
                  <a:ea typeface="Times New Roman" panose="02020603050405020304" pitchFamily="18" charset="0"/>
                  <a:cs typeface="Times New Roman" panose="02020603050405020304" pitchFamily="18" charset="0"/>
                </a:rPr>
                <a:t>3</a:t>
              </a:r>
              <a:endParaRPr lang="zh-CN" altLang="en-US" sz="2000" dirty="0">
                <a:latin typeface="+mj-ea"/>
                <a:ea typeface="+mj-ea"/>
              </a:endParaRPr>
            </a:p>
          </p:txBody>
        </p:sp>
        <p:sp>
          <p:nvSpPr>
            <p:cNvPr id="34" name="矩形 33"/>
            <p:cNvSpPr/>
            <p:nvPr/>
          </p:nvSpPr>
          <p:spPr>
            <a:xfrm flipH="1">
              <a:off x="4070146"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21" name="标题 2"/>
          <p:cNvSpPr txBox="1"/>
          <p:nvPr/>
        </p:nvSpPr>
        <p:spPr>
          <a:xfrm>
            <a:off x="1994473" y="3513464"/>
            <a:ext cx="8201467"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lgn="just">
              <a:lnSpc>
                <a:spcPct val="130000"/>
              </a:lnSpc>
              <a:tabLst>
                <a:tab pos="2250440" algn="l"/>
              </a:tabLst>
            </a:pPr>
            <a:r>
              <a:rPr lang="zh-CN" altLang="zh-CN" sz="4400" b="1" kern="100" dirty="0">
                <a:latin typeface="Times New Roman" panose="02020603050405020304"/>
                <a:ea typeface="微软雅黑" panose="020B0503020204020204" pitchFamily="34" charset="-122"/>
                <a:cs typeface="Times New Roman" panose="02020603050405020304"/>
              </a:rPr>
              <a:t>第</a:t>
            </a:r>
            <a:r>
              <a:rPr lang="en-US" altLang="zh-CN" sz="4400" b="1" kern="100" dirty="0">
                <a:latin typeface="+mj-ea"/>
                <a:cs typeface="Times New Roman" panose="02020603050405020304"/>
              </a:rPr>
              <a:t>29</a:t>
            </a:r>
            <a:r>
              <a:rPr lang="zh-CN" altLang="zh-CN" sz="4400" b="1" kern="100" dirty="0">
                <a:latin typeface="Times New Roman" panose="02020603050405020304"/>
                <a:ea typeface="微软雅黑" panose="020B0503020204020204" pitchFamily="34" charset="-122"/>
                <a:cs typeface="Times New Roman" panose="02020603050405020304"/>
              </a:rPr>
              <a:t>课　</a:t>
            </a:r>
            <a:r>
              <a:rPr lang="zh-CN" altLang="en-US" sz="4400" b="1" kern="100" dirty="0">
                <a:latin typeface="Times New Roman" panose="02020603050405020304"/>
                <a:ea typeface="微软雅黑" panose="020B0503020204020204" pitchFamily="34" charset="-122"/>
                <a:cs typeface="Times New Roman" panose="02020603050405020304"/>
              </a:rPr>
              <a:t>坚持中国特色社会主义</a:t>
            </a:r>
            <a:endParaRPr lang="en-US" altLang="zh-CN" sz="4400" b="1" kern="100" dirty="0">
              <a:latin typeface="Times New Roman" panose="02020603050405020304"/>
              <a:ea typeface="微软雅黑" panose="020B0503020204020204" pitchFamily="34" charset="-122"/>
              <a:cs typeface="Times New Roman" panose="02020603050405020304"/>
            </a:endParaRPr>
          </a:p>
          <a:p>
            <a:pPr algn="just">
              <a:lnSpc>
                <a:spcPct val="130000"/>
              </a:lnSpc>
              <a:tabLst>
                <a:tab pos="2250440" algn="l"/>
              </a:tabLst>
            </a:pPr>
            <a:r>
              <a:rPr lang="en-US" altLang="zh-CN" sz="4400" b="1" kern="100" dirty="0">
                <a:latin typeface="Times New Roman" panose="02020603050405020304"/>
                <a:ea typeface="微软雅黑" panose="020B0503020204020204" pitchFamily="34" charset="-122"/>
                <a:cs typeface="Times New Roman" panose="02020603050405020304"/>
              </a:rPr>
              <a:t> </a:t>
            </a:r>
            <a:r>
              <a:rPr lang="en-US" altLang="zh-CN" sz="4400" b="1" kern="100" dirty="0" smtClean="0">
                <a:latin typeface="Times New Roman" panose="02020603050405020304"/>
                <a:ea typeface="微软雅黑" panose="020B0503020204020204" pitchFamily="34" charset="-122"/>
                <a:cs typeface="Times New Roman" panose="02020603050405020304"/>
              </a:rPr>
              <a:t>                </a:t>
            </a:r>
            <a:r>
              <a:rPr lang="zh-CN" altLang="en-US" sz="4400" b="1" kern="100" dirty="0" smtClean="0">
                <a:latin typeface="Times New Roman" panose="02020603050405020304"/>
                <a:ea typeface="微软雅黑" panose="020B0503020204020204" pitchFamily="34" charset="-122"/>
                <a:cs typeface="Times New Roman" panose="02020603050405020304"/>
              </a:rPr>
              <a:t>文化</a:t>
            </a:r>
            <a:r>
              <a:rPr lang="zh-CN" altLang="en-US" sz="4400" b="1" kern="100" dirty="0">
                <a:latin typeface="Times New Roman" panose="02020603050405020304"/>
                <a:ea typeface="微软雅黑" panose="020B0503020204020204" pitchFamily="34" charset="-122"/>
                <a:cs typeface="Times New Roman" panose="02020603050405020304"/>
              </a:rPr>
              <a:t>发展道路</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6.xml><?xml version="1.0" encoding="utf-8"?>
<p:tagLst xmlns:p="http://schemas.openxmlformats.org/presentationml/2006/main">
  <p:tag name="PA" val="v4.1.3"/>
</p:tagLst>
</file>

<file path=ppt/tags/tag7.xml><?xml version="1.0" encoding="utf-8"?>
<p:tagLst xmlns:p="http://schemas.openxmlformats.org/presentationml/2006/main">
  <p:tag name="PA" val="v4.1.3"/>
</p:tagLst>
</file>

<file path=ppt/tags/tag8.xml><?xml version="1.0" encoding="utf-8"?>
<p:tagLst xmlns:p="http://schemas.openxmlformats.org/presentationml/2006/main">
  <p:tag name="PA" val="v4.1.3"/>
</p:tagLst>
</file>

<file path=ppt/tags/tag9.xml><?xml version="1.0" encoding="utf-8"?>
<p:tagLst xmlns:p="http://schemas.openxmlformats.org/presentationml/2006/main">
  <p:tag name="MH" val="20161208115441"/>
  <p:tag name="MH_LIBRARY" val="GRAPHIC"/>
  <p:tag name="MH_ORDER" val="任意多边形 10"/>
</p:tagLst>
</file>

<file path=ppt/tags/tag10.xml><?xml version="1.0" encoding="utf-8"?>
<p:tagLst xmlns:p="http://schemas.openxmlformats.org/presentationml/2006/main">
  <p:tag name="MH" val="20161208115441"/>
  <p:tag name="MH_LIBRARY" val="GRAPHIC"/>
  <p:tag name="MH_ORDER" val="任意多边形 10"/>
</p:tagLst>
</file>

<file path=ppt/tags/tag11.xml><?xml version="1.0" encoding="utf-8"?>
<p:tagLst xmlns:p="http://schemas.openxmlformats.org/presentationml/2006/main">
  <p:tag name="KSO_WM_UNIT_TABLE_BEAUTIFY" val="smartTable{c6b7112b-1df9-41b4-9b24-61af7df74dcb}"/>
  <p:tag name="TABLE_ENDDRAG_ORIGIN_RECT" val="857*394"/>
  <p:tag name="TABLE_ENDDRAG_RECT" val="49*102*857*394"/>
</p:tagLst>
</file>

<file path=ppt/tags/tag12.xml><?xml version="1.0" encoding="utf-8"?>
<p:tagLst xmlns:p="http://schemas.openxmlformats.org/presentationml/2006/main">
  <p:tag name="KSO_WM_UNIT_TABLE_BEAUTIFY" val="smartTable{5c831674-d827-4a6a-b643-70e5099a7156}"/>
</p:tagLst>
</file>

<file path=ppt/tags/tag13.xml><?xml version="1.0" encoding="utf-8"?>
<p:tagLst xmlns:p="http://schemas.openxmlformats.org/presentationml/2006/main">
  <p:tag name="KSO_WM_BEAUTIFY_FLAG" val="#wm#"/>
  <p:tag name="KSO_WM_TEMPLATE_CATEGORY" val="custom"/>
  <p:tag name="KSO_WM_TEMPLATE_INDEX" val="20187308"/>
</p:tagLst>
</file>

<file path=ppt/tags/tag14.xml><?xml version="1.0" encoding="utf-8"?>
<p:tagLst xmlns:p="http://schemas.openxmlformats.org/presentationml/2006/main">
  <p:tag name="KSO_WM_BEAUTIFY_FLAG" val="#wm#"/>
  <p:tag name="KSO_WM_TEMPLATE_CATEGORY" val="custom"/>
  <p:tag name="KSO_WM_TEMPLATE_INDEX" val="20187308"/>
</p:tagLst>
</file>

<file path=ppt/tags/tag15.xml><?xml version="1.0" encoding="utf-8"?>
<p:tagLst xmlns:p="http://schemas.openxmlformats.org/presentationml/2006/main">
  <p:tag name="MH" val="20161208115441"/>
  <p:tag name="MH_LIBRARY" val="GRAPHIC"/>
  <p:tag name="MH_ORDER" val="任意多边形 10"/>
</p:tagLst>
</file>

<file path=ppt/tags/tag16.xml><?xml version="1.0" encoding="utf-8"?>
<p:tagLst xmlns:p="http://schemas.openxmlformats.org/presentationml/2006/main">
  <p:tag name="MH" val="20161208115441"/>
  <p:tag name="MH_LIBRARY" val="GRAPHIC"/>
  <p:tag name="MH_ORDER" val="任意多边形 10"/>
</p:tagLst>
</file>

<file path=ppt/tags/tag17.xml><?xml version="1.0" encoding="utf-8"?>
<p:tagLst xmlns:p="http://schemas.openxmlformats.org/presentationml/2006/main">
  <p:tag name="PA" val="v4.1.3"/>
</p:tagLst>
</file>

<file path=ppt/tags/tag18.xml><?xml version="1.0" encoding="utf-8"?>
<p:tagLst xmlns:p="http://schemas.openxmlformats.org/presentationml/2006/main">
  <p:tag name="PA" val="v4.1.3"/>
</p:tagLst>
</file>

<file path=ppt/tags/tag19.xml><?xml version="1.0" encoding="utf-8"?>
<p:tagLst xmlns:p="http://schemas.openxmlformats.org/presentationml/2006/main">
  <p:tag name="PA" val="v4.1.3"/>
</p:tagLst>
</file>

<file path=ppt/theme/theme1.xml><?xml version="1.0" encoding="utf-8"?>
<a:theme xmlns:a="http://schemas.openxmlformats.org/drawingml/2006/main" name="7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16959</Words>
  <Application>WPS 演示</Application>
  <PresentationFormat>自定义</PresentationFormat>
  <Paragraphs>1345</Paragraphs>
  <Slides>83</Slides>
  <Notes>0</Notes>
  <HiddenSlides>14</HiddenSlides>
  <MMClips>0</MMClips>
  <ScaleCrop>false</ScaleCrop>
  <HeadingPairs>
    <vt:vector size="6" baseType="variant">
      <vt:variant>
        <vt:lpstr>已用的字体</vt:lpstr>
      </vt:variant>
      <vt:variant>
        <vt:i4>33</vt:i4>
      </vt:variant>
      <vt:variant>
        <vt:lpstr>主题</vt:lpstr>
      </vt:variant>
      <vt:variant>
        <vt:i4>1</vt:i4>
      </vt:variant>
      <vt:variant>
        <vt:lpstr>幻灯片标题</vt:lpstr>
      </vt:variant>
      <vt:variant>
        <vt:i4>83</vt:i4>
      </vt:variant>
    </vt:vector>
  </HeadingPairs>
  <TitlesOfParts>
    <vt:vector size="117" baseType="lpstr">
      <vt:lpstr>Arial</vt:lpstr>
      <vt:lpstr>宋体</vt:lpstr>
      <vt:lpstr>Wingdings</vt:lpstr>
      <vt:lpstr>Times New Roman</vt:lpstr>
      <vt:lpstr>Times New Roman</vt:lpstr>
      <vt:lpstr>微软雅黑</vt:lpstr>
      <vt:lpstr>Courier New</vt:lpstr>
      <vt:lpstr>方正苏新诗柳楷简体-yolan</vt:lpstr>
      <vt:lpstr>Microsoft New Tai Lue</vt:lpstr>
      <vt:lpstr>Cambria Math</vt:lpstr>
      <vt:lpstr>IPAPANNEW</vt:lpstr>
      <vt:lpstr>Segoe Print</vt:lpstr>
      <vt:lpstr>Arial Unicode MS</vt:lpstr>
      <vt:lpstr>Calibri</vt:lpstr>
      <vt:lpstr>楷体</vt:lpstr>
      <vt:lpstr>Wingdings</vt:lpstr>
      <vt:lpstr>华文细黑</vt:lpstr>
      <vt:lpstr>华文楷体</vt:lpstr>
      <vt:lpstr>华文仿宋</vt:lpstr>
      <vt:lpstr>Broadway</vt:lpstr>
      <vt:lpstr>经典繁仿黑</vt:lpstr>
      <vt:lpstr>黑体</vt:lpstr>
      <vt:lpstr>楷体_GB2312</vt:lpstr>
      <vt:lpstr>新宋体</vt:lpstr>
      <vt:lpstr>Arial Black</vt:lpstr>
      <vt:lpstr>方正舒体</vt:lpstr>
      <vt:lpstr>华文宋体</vt:lpstr>
      <vt:lpstr>华文中宋</vt:lpstr>
      <vt:lpstr>微软雅黑 Light</vt:lpstr>
      <vt:lpstr>幼圆</vt:lpstr>
      <vt:lpstr>华文行楷</vt:lpstr>
      <vt:lpstr>仿宋</vt:lpstr>
      <vt:lpstr>等线</vt:lpstr>
      <vt:lpstr>7_Office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37吴</cp:lastModifiedBy>
  <cp:revision>4295</cp:revision>
  <dcterms:created xsi:type="dcterms:W3CDTF">2014-11-27T01:03:00Z</dcterms:created>
  <dcterms:modified xsi:type="dcterms:W3CDTF">2021-01-08T01:38:11Z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2052-11.1.0.10228</vt:lpwstr>
  </property>
  <property fmtid="{D5CDD505-2E9C-101B-9397-08002B2CF9AE}" pid="3" name="KSOSaveFontToCloudKey">
    <vt:lpwstr>581879928_btnclosed</vt:lpwstr>
  </property>
</Properties>
</file>