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324" r:id="rId6"/>
    <p:sldId id="325" r:id="rId7"/>
    <p:sldId id="337" r:id="rId8"/>
    <p:sldId id="264" r:id="rId9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36"/>
      </p:cViewPr>
      <p:guideLst>
        <p:guide orient="horz" pos="504"/>
        <p:guide pos="3840"/>
        <p:guide orient="horz" pos="397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gs" Target="tags/tag19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  <a:endParaRPr lang="zh-CN" altLang="en-US" sz="1600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9" name="矩形: 圆角 8">
            <a:hlinkClick r:id="" action="ppaction://hlinkshowjump?jump=nextslide"/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  <a:endParaRPr lang="zh-CN" altLang="en-US" sz="1600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tags" Target="../tags/tag11.xml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tags" Target="../tags/tag14.xml"/><Relationship Id="rId10" Type="http://schemas.openxmlformats.org/officeDocument/2006/relationships/tags" Target="../tags/tag13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0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1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.xml"/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8.xml"/><Relationship Id="rId2" Type="http://schemas.openxmlformats.org/officeDocument/2006/relationships/image" Target="../media/image1.png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1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  <a:endParaRPr lang="zh-CN" altLang="en-US" sz="2400" spc="20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2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第三章　物态变化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Rectangle 5"/>
          <p:cNvSpPr/>
          <p:nvPr/>
        </p:nvSpPr>
        <p:spPr>
          <a:xfrm>
            <a:off x="1112679" y="2449830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第2节　熔化和凝固</a:t>
            </a:r>
            <a:endParaRPr lang="zh-CN" altLang="en-US" sz="3600" b="1" dirty="0">
              <a:latin typeface="+mj-ea"/>
              <a:ea typeface="+mj-ea"/>
              <a:cs typeface="+mj-ea"/>
              <a:sym typeface="+mn-ea"/>
            </a:endParaRPr>
          </a:p>
          <a:p>
            <a:pPr algn="ctr" eaLnBrk="1" latinLnBrk="0" hangingPunct="0"/>
            <a:endParaRPr lang="en-US" altLang="zh-CN" sz="3600" dirty="0">
              <a:latin typeface="+mj-ea"/>
              <a:ea typeface="+mj-ea"/>
              <a:cs typeface="+mj-ea"/>
              <a:sym typeface="+mn-ea"/>
            </a:endParaRPr>
          </a:p>
          <a:p>
            <a:pPr algn="ctr" eaLnBrk="1" latinLnBrk="0" hangingPunct="0"/>
            <a:r>
              <a:rPr lang="zh-CN" altLang="en-US" sz="3600" dirty="0">
                <a:latin typeface="+mj-ea"/>
                <a:ea typeface="+mj-ea"/>
                <a:cs typeface="+mj-ea"/>
                <a:sym typeface="+mn-ea"/>
              </a:rPr>
              <a:t>第2课时　熔化和凝固的图像及应用</a:t>
            </a:r>
            <a:endParaRPr lang="zh-CN" altLang="en-US" sz="3600" dirty="0">
              <a:latin typeface="+mj-ea"/>
              <a:ea typeface="+mj-ea"/>
              <a:cs typeface="+mj-ea"/>
              <a:sym typeface="+mn-ea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1" name="yt_shape_11281"/>
          <p:cNvSpPr txBox="1"/>
          <p:nvPr/>
        </p:nvSpPr>
        <p:spPr>
          <a:xfrm>
            <a:off x="540119" y="1398379"/>
            <a:ext cx="11492915" cy="216116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30000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黑体" panose="02010609060101010101" charset="-122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　在加热条件相同的情况下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甲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乙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11_0ece9,isEnd"/>
              </a:rPr>
              <a:t>丙三种固态物质的温度随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时间变化的情况如图所示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可以看出这三种物质都是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   </a:t>
            </a:r>
            <a:r>
              <a:rPr sz="2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2_fa0ae,isEnd"/>
              </a:rPr>
              <a:t>选填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晶体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非晶体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这三种物质中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        </a:t>
            </a:r>
            <a:r>
              <a:rPr sz="15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100" spc="-100">
                <a:latin typeface="Times New Roman" panose="02020603050405020304" pitchFamily="28"/>
              </a:rPr>
              <a:t>⁠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7_1d3b3,isEnd"/>
              </a:rPr>
              <a:t>可能是同一种物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质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而两者相比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sz="2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</a:t>
            </a:r>
            <a:r>
              <a:rPr sz="1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物质要少些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,isEnd"/>
              </a:rPr>
              <a:t>。</a:t>
            </a:r>
            <a:endParaRPr lang="zh-CN" altLang="zh-CN" sz="2800" b="0" i="0" u="none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sym typeface=",isEnd"/>
            </a:endParaRPr>
          </a:p>
        </p:txBody>
      </p:sp>
      <p:pic>
        <p:nvPicPr>
          <p:cNvPr id="11282" name="yt_image_11282" title="H_184.69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69283" y="3762700"/>
            <a:ext cx="2853433" cy="234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8986096" y="1867397"/>
            <a:ext cx="1251649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3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晶体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63696" y="2422133"/>
            <a:ext cx="1608836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30000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甲、乙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52096" y="2976869"/>
            <a:ext cx="894461" cy="569672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30000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甲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93" y="790572"/>
            <a:ext cx="10658475" cy="476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4" name="yt_shape_11284"/>
          <p:cNvSpPr txBox="1"/>
          <p:nvPr/>
        </p:nvSpPr>
        <p:spPr>
          <a:xfrm>
            <a:off x="540119" y="684000"/>
            <a:ext cx="11492915" cy="21803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30000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黑体" panose="02010609060101010101" charset="-122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　在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探究海波熔化时温度的变化规律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的实验中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用质量为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1_25ec7,isEnd"/>
              </a:rPr>
              <a:t>1</a:t>
            </a:r>
            <a:b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的海波做实验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绘制的海波的温度随时间变化的图像如图中的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a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_⨹_1_2b7ab,isEnd"/>
              </a:rPr>
              <a:t>。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若用质量为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＞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</a:t>
            </a:r>
            <a:r>
              <a:rPr lang="en-US" altLang="zh-CN" sz="2800" b="0" i="0" u="none" baseline="-2500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的海波做实验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10_1fed0,isEnd"/>
              </a:rPr>
              <a:t>得到的图像可能是图中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的</a:t>
            </a:r>
            <a:r>
              <a:rPr sz="25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</a:t>
            </a:r>
            <a:r>
              <a:rPr sz="1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b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”“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c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d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,isEnd"/>
              </a:rPr>
              <a:t>）。</a:t>
            </a:r>
            <a:endParaRPr lang="zh-CN" altLang="zh-CN" sz="2800" b="0" i="0" u="none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sym typeface=",isEnd"/>
            </a:endParaRPr>
          </a:p>
        </p:txBody>
      </p:sp>
      <p:pic>
        <p:nvPicPr>
          <p:cNvPr id="11285" name="yt_image_1128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795988" y="3067492"/>
            <a:ext cx="2600023" cy="191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162896" y="2301402"/>
            <a:ext cx="694435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30000"/>
              </a:lnSpc>
            </a:pPr>
            <a:r>
              <a:rPr kumimoji="0" lang="en-US" altLang="zh-CN" sz="2800" b="1" i="1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c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9" name="yt_shape_11319"/>
          <p:cNvSpPr txBox="1"/>
          <p:nvPr/>
        </p:nvSpPr>
        <p:spPr>
          <a:xfrm>
            <a:off x="540119" y="1186815"/>
            <a:ext cx="11111999" cy="95997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黑体" panose="02010609060101010101" charset="-122"/>
              </a:rPr>
              <a:t>变式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　下图是锡熔化和凝固时温度随时间变化的图像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7_ba883"/>
              </a:rPr>
              <a:t>根据图像回答下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列问题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2800" b="0" i="0" u="none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320" name="yt_image_11320" title="H_215.9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22207" y="2018588"/>
            <a:ext cx="3435893" cy="180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22" name="yt_shape_11322"/>
          <p:cNvSpPr txBox="1"/>
          <p:nvPr/>
        </p:nvSpPr>
        <p:spPr>
          <a:xfrm>
            <a:off x="540119" y="3914946"/>
            <a:ext cx="11492915" cy="14765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锡的凝固点是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</a:t>
            </a:r>
            <a:r>
              <a:rPr sz="5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℃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,isEnd"/>
              </a:rPr>
              <a:t>。</a:t>
            </a:r>
            <a:endParaRPr lang="zh-CN" altLang="zh-CN" sz="2800" b="0" i="0" u="none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sym typeface=",isEnd"/>
            </a:endParaRPr>
          </a:p>
          <a:p>
            <a:pPr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在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BC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段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锡处于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              </a:t>
            </a:r>
            <a:r>
              <a:rPr sz="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状态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在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EF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段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锡处于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   </a:t>
            </a:r>
            <a:r>
              <a:rPr sz="2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100" spc="-100" dirty="0">
                <a:latin typeface="Times New Roman" panose="02020603050405020304" pitchFamily="28"/>
              </a:rPr>
              <a:t>⁠</a:t>
            </a:r>
            <a:br>
              <a:rPr lang="zh-CN" altLang="zh-CN" sz="2800" b="1" i="0" u="sng" dirty="0">
                <a:solidFill>
                  <a:srgbClr val="FF0000">
                    <a:alpha val="0"/>
                  </a:srgbClr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sym typeface="W:7.005039,H:43.68"/>
              </a:rPr>
            </a:br>
            <a:r>
              <a:rPr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</a:t>
            </a:r>
            <a:r>
              <a:rPr sz="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状态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,isEnd"/>
              </a:rPr>
              <a:t>。</a:t>
            </a:r>
            <a:endParaRPr lang="zh-CN" altLang="zh-CN" sz="2800" b="0" i="0" u="none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sym typeface=",isEnd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29896" y="3868140"/>
            <a:ext cx="1070674" cy="597963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230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83921" y="4248383"/>
            <a:ext cx="1966024" cy="597963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固液共存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062421" y="4234095"/>
            <a:ext cx="1340549" cy="597963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  <a:sym typeface="_⨹_3_3f819"/>
              </a:rPr>
              <a:t>固液共</a:t>
            </a:r>
            <a:b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</a:b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2972" y="4677875"/>
            <a:ext cx="894461" cy="525401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存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324" name="yt_shape_11324"/>
          <p:cNvSpPr txBox="1"/>
          <p:nvPr/>
        </p:nvSpPr>
        <p:spPr>
          <a:xfrm>
            <a:off x="540119" y="5253903"/>
            <a:ext cx="11492915" cy="142690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3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锡熔化用了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</a:t>
            </a:r>
            <a:r>
              <a:rPr sz="13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min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它在熔化过程中要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热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但温度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</a:t>
            </a:r>
            <a:r>
              <a:rPr sz="1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100" spc="-100" dirty="0">
                <a:latin typeface="Times New Roman" panose="02020603050405020304" pitchFamily="28"/>
              </a:rPr>
              <a:t>⁠</a:t>
            </a:r>
            <a:br>
              <a:rPr lang="zh-CN" altLang="zh-CN" sz="2800" b="1" i="0" u="sng" dirty="0">
                <a:solidFill>
                  <a:srgbClr val="FF0000">
                    <a:alpha val="0"/>
                  </a:srgbClr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sym typeface="W:7.004961,H:43.68"/>
              </a:rPr>
            </a:b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</a:t>
            </a:r>
            <a:r>
              <a:rPr sz="1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锡凝固用了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</a:t>
            </a:r>
            <a:r>
              <a:rPr sz="13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min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它在凝固过程中要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热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  <a:sym typeface="_⨹_2_2f4cf,isEnd"/>
              </a:rPr>
              <a:t>但温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anose="02020603050405020304" pitchFamily="28"/>
                <a:ea typeface="宋体" panose="02010600030101010101" pitchFamily="2" charset="-122"/>
              </a:rPr>
              <a:t>度</a:t>
            </a:r>
            <a:r>
              <a:rPr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                    </a:t>
            </a:r>
            <a:r>
              <a:rPr sz="6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</a:rPr>
              <a:t> </a:t>
            </a:r>
            <a:r>
              <a:rPr sz="100" spc="-100" dirty="0">
                <a:latin typeface="Times New Roman" panose="02020603050405020304" pitchFamily="28"/>
              </a:rPr>
              <a:t>⁠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,isEnd"/>
              </a:rPr>
              <a:t>。</a:t>
            </a:r>
            <a:endParaRPr lang="zh-CN" altLang="zh-CN" sz="2800" b="0" i="0" u="none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sym typeface=",isEnd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74296" y="5110425"/>
            <a:ext cx="715074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08221" y="5167577"/>
            <a:ext cx="894461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吸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868501" y="5124672"/>
            <a:ext cx="626174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  <a:sym typeface="_⨹_1_46356"/>
              </a:rPr>
              <a:t>不</a:t>
            </a:r>
            <a:b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</a:b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0108" y="5606793"/>
            <a:ext cx="894461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变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68847" y="5606793"/>
            <a:ext cx="715074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89196" y="5606793"/>
            <a:ext cx="894461" cy="57783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放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62896" y="6026554"/>
            <a:ext cx="1251649" cy="507719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黑体" panose="02010609060101010101" charset="-122"/>
                <a:cs typeface="+mn-cs"/>
              </a:rPr>
              <a:t>不变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28"/>
                <a:ea typeface="宋体" panose="02010600030101010101" pitchFamily="2" charset="-122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90" y="683206"/>
            <a:ext cx="10582275" cy="4953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1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  <a:endParaRPr lang="zh-CN" altLang="en-US" sz="72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p="http://schemas.openxmlformats.org/presentationml/2006/main">
  <p:tag name="COMMONDATA" val="eyJoZGlkIjoiMDYwNzlkOTc3NmJlZGExZTdlYzBlNjU3ZWRiNzE4MTM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714</Words>
  <Application>WPS 演示</Application>
  <PresentationFormat>宽屏</PresentationFormat>
  <Paragraphs>53</Paragraphs>
  <Slides>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34" baseType="lpstr">
      <vt:lpstr>Arial</vt:lpstr>
      <vt:lpstr>宋体</vt:lpstr>
      <vt:lpstr>Wingdings</vt:lpstr>
      <vt:lpstr>Wingdings</vt:lpstr>
      <vt:lpstr>Times New Roman</vt:lpstr>
      <vt:lpstr>思源黑体 CN Bold</vt:lpstr>
      <vt:lpstr>黑体</vt:lpstr>
      <vt:lpstr>微软雅黑</vt:lpstr>
      <vt:lpstr>Calibri</vt:lpstr>
      <vt:lpstr>等线</vt:lpstr>
      <vt:lpstr>方正大黑简体</vt:lpstr>
      <vt:lpstr>Times New Roman</vt:lpstr>
      <vt:lpstr>_⨹_11_0ece9,isEnd</vt:lpstr>
      <vt:lpstr>Segoe Print</vt:lpstr>
      <vt:lpstr>_⨹_2_fa0ae,isEnd</vt:lpstr>
      <vt:lpstr>_⨹_7_1d3b3,isEnd</vt:lpstr>
      <vt:lpstr>,isEnd</vt:lpstr>
      <vt:lpstr>_⨹_1_25ec7,isEnd</vt:lpstr>
      <vt:lpstr>_⨹_1_2b7ab,isEnd</vt:lpstr>
      <vt:lpstr>_⨹_10_1fed0,isEnd</vt:lpstr>
      <vt:lpstr>_⨹_7_ba883</vt:lpstr>
      <vt:lpstr>W:7.005039,H:43.68</vt:lpstr>
      <vt:lpstr>_⨹_3_3f819</vt:lpstr>
      <vt:lpstr>W:7.004961,H:43.68</vt:lpstr>
      <vt:lpstr>_⨹_2_2f4cf,isEnd</vt:lpstr>
      <vt:lpstr>_⨹_1_46356</vt:lpstr>
      <vt:lpstr>Arial Unicode MS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lastModifiedBy>Enemy </cp:lastModifiedBy>
  <cp:revision>16</cp:revision>
  <dcterms:created xsi:type="dcterms:W3CDTF">2024-07-12T09:55:00Z</dcterms:created>
  <dcterms:modified xsi:type="dcterms:W3CDTF">2024-07-23T02:57:24Z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2052-12.1.0.15120</vt:lpwstr>
  </property>
  <property fmtid="{D5CDD505-2E9C-101B-9397-08002B2CF9AE}" pid="3" name="ICV">
    <vt:lpwstr>8FE14B3F9C784C43909E609B7BC884ED_13</vt:lpwstr>
  </property>
</Properties>
</file>