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70" r:id="rId2"/>
    <p:sldId id="256" r:id="rId3"/>
    <p:sldId id="257" r:id="rId4"/>
    <p:sldId id="278" r:id="rId5"/>
    <p:sldId id="276" r:id="rId6"/>
    <p:sldId id="271" r:id="rId7"/>
    <p:sldId id="282" r:id="rId8"/>
    <p:sldId id="268" r:id="rId9"/>
    <p:sldId id="267" r:id="rId10"/>
    <p:sldId id="266" r:id="rId11"/>
    <p:sldId id="258" r:id="rId12"/>
    <p:sldId id="263" r:id="rId13"/>
    <p:sldId id="280" r:id="rId14"/>
    <p:sldId id="284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7"/>
          <p:cNvSpPr>
            <a:spLocks noChangeShapeType="1"/>
          </p:cNvSpPr>
          <p:nvPr/>
        </p:nvSpPr>
        <p:spPr bwMode="auto">
          <a:xfrm>
            <a:off x="1905000" y="1219200"/>
            <a:ext cx="0" cy="2057400"/>
          </a:xfrm>
          <a:prstGeom prst="line">
            <a:avLst/>
          </a:prstGeom>
          <a:noFill/>
          <a:ln w="34925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163513" y="2103438"/>
            <a:ext cx="347662" cy="347662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739775" y="2105025"/>
            <a:ext cx="349250" cy="34766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1317625" y="2105025"/>
            <a:ext cx="347663" cy="347663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1371600"/>
            <a:ext cx="6477000" cy="1752600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3733800"/>
            <a:ext cx="6477000" cy="19812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7086600" y="6248400"/>
            <a:ext cx="1524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810000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209800" y="6248400"/>
            <a:ext cx="12192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A2A8B52-B188-4C76-9383-7D6E585CCED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32134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CEDF1-DF60-4D4E-8075-82A62E76D0D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34487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FC7BE5-A1AF-4E3F-8493-8AC2E669133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56038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24000" y="19050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05400" y="19050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FF4FDB-B824-4738-94BA-EF375FD9E06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06253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36BF3D-89E9-404D-85D0-BA3F18728E9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75820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FAFA2-9DE3-4216-B6FA-49C55707952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55196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B685F5-C111-4E68-8752-D52CB576E24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61227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BF10B-0074-4A1E-8429-B8780D9A867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95017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946D2-1389-416D-8223-E5780754C94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9970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5099A-0575-4C7A-BA1F-C32C6DBA8CC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89081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81800" y="190500"/>
            <a:ext cx="1752600" cy="58293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24000" y="190500"/>
            <a:ext cx="5105400" cy="58293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B7362-28CB-4C49-9E6D-39EA7B6418D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41268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0" y="190500"/>
            <a:ext cx="7010400" cy="152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1905000"/>
            <a:ext cx="7010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fld id="{CF9E496E-C2B3-44C4-85E1-2B7025F9F18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 flipV="1">
            <a:off x="1371600" y="304800"/>
            <a:ext cx="0" cy="12954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2" name="Oval 8"/>
          <p:cNvSpPr>
            <a:spLocks noChangeArrowheads="1"/>
          </p:cNvSpPr>
          <p:nvPr/>
        </p:nvSpPr>
        <p:spPr bwMode="auto">
          <a:xfrm>
            <a:off x="152400" y="838200"/>
            <a:ext cx="228600" cy="22860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1033" name="Oval 9"/>
          <p:cNvSpPr>
            <a:spLocks noChangeArrowheads="1"/>
          </p:cNvSpPr>
          <p:nvPr/>
        </p:nvSpPr>
        <p:spPr bwMode="auto">
          <a:xfrm>
            <a:off x="539750" y="838200"/>
            <a:ext cx="228600" cy="2286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1034" name="Oval 10"/>
          <p:cNvSpPr>
            <a:spLocks noChangeArrowheads="1"/>
          </p:cNvSpPr>
          <p:nvPr/>
        </p:nvSpPr>
        <p:spPr bwMode="auto">
          <a:xfrm>
            <a:off x="927100" y="838200"/>
            <a:ext cx="228600" cy="2286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2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宋体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宋体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宋体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itchFamily="2" charset="2"/>
        <a:buChar char="¢"/>
        <a:defRPr sz="30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sz="2800">
          <a:solidFill>
            <a:schemeClr val="tx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2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2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ooopic.com/ziku/2009-3-17/475110.html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hyperlink" Target="http://hi.nipic.com/xiangjie161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ooopic.com/ziku/2009-3-25/483710.html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hyperlink" Target="http://www.ooopic.com/ziku/2009-3-20/477655.html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ooopic.com/ziku/2009-3-29/486862.html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6" descr="纸袋"/>
          <p:cNvSpPr>
            <a:spLocks noChangeArrowheads="1" noChangeShapeType="1" noTextEdit="1"/>
          </p:cNvSpPr>
          <p:nvPr/>
        </p:nvSpPr>
        <p:spPr bwMode="auto">
          <a:xfrm>
            <a:off x="827584" y="1772816"/>
            <a:ext cx="6192837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方正粗倩简体"/>
                <a:ea typeface="方正粗倩简体"/>
              </a:rPr>
              <a:t>手绘字体</a:t>
            </a:r>
            <a:r>
              <a:rPr lang="zh-CN" altLang="en-US" sz="3600" b="1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方正粗倩简体"/>
                <a:ea typeface="方正粗倩简体"/>
              </a:rPr>
              <a:t>设计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pic_1471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56" b="78140"/>
          <a:stretch>
            <a:fillRect/>
          </a:stretch>
        </p:blipFill>
        <p:spPr bwMode="auto">
          <a:xfrm>
            <a:off x="2124075" y="1509713"/>
            <a:ext cx="5256213" cy="2206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pic_1471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875" r="60332" b="12637"/>
          <a:stretch>
            <a:fillRect/>
          </a:stretch>
        </p:blipFill>
        <p:spPr bwMode="auto">
          <a:xfrm>
            <a:off x="2125663" y="3884613"/>
            <a:ext cx="5183187" cy="2281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 Box 9"/>
          <p:cNvSpPr txBox="1">
            <a:spLocks noChangeArrowheads="1"/>
          </p:cNvSpPr>
          <p:nvPr/>
        </p:nvSpPr>
        <p:spPr bwMode="auto">
          <a:xfrm>
            <a:off x="1619250" y="627063"/>
            <a:ext cx="5329014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zh-CN" altLang="en-US" sz="3600" dirty="0">
                <a:ea typeface="方正粗倩简体" pitchFamily="65" charset="-122"/>
              </a:rPr>
              <a:t>先来看看字体的演变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653"/>
          <a:stretch>
            <a:fillRect/>
          </a:stretch>
        </p:blipFill>
        <p:spPr bwMode="auto">
          <a:xfrm>
            <a:off x="539750" y="1700213"/>
            <a:ext cx="8137525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735013" y="4959350"/>
            <a:ext cx="69373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楷体_GB2312" pitchFamily="49" charset="-122"/>
              </a:rPr>
              <a:t>马</a:t>
            </a:r>
          </a:p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楷体_GB2312" pitchFamily="49" charset="-122"/>
              </a:rPr>
              <a:t>鱼</a:t>
            </a:r>
          </a:p>
        </p:txBody>
      </p:sp>
      <p:sp>
        <p:nvSpPr>
          <p:cNvPr id="6148" name="Text Box 6"/>
          <p:cNvSpPr txBox="1">
            <a:spLocks noChangeArrowheads="1"/>
          </p:cNvSpPr>
          <p:nvPr/>
        </p:nvSpPr>
        <p:spPr bwMode="auto">
          <a:xfrm>
            <a:off x="1719263" y="5032375"/>
            <a:ext cx="69373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方正大标宋简体" pitchFamily="2" charset="-122"/>
              </a:rPr>
              <a:t>马</a:t>
            </a:r>
          </a:p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方正大标宋简体" pitchFamily="2" charset="-122"/>
              </a:rPr>
              <a:t>鱼</a:t>
            </a:r>
            <a:endParaRPr lang="zh-CN" altLang="en-US" b="1">
              <a:solidFill>
                <a:schemeClr val="tx2"/>
              </a:solidFill>
            </a:endParaRPr>
          </a:p>
        </p:txBody>
      </p:sp>
      <p:sp>
        <p:nvSpPr>
          <p:cNvPr id="6149" name="Text Box 7"/>
          <p:cNvSpPr txBox="1">
            <a:spLocks noChangeArrowheads="1"/>
          </p:cNvSpPr>
          <p:nvPr/>
        </p:nvSpPr>
        <p:spPr bwMode="auto">
          <a:xfrm>
            <a:off x="2727325" y="5032375"/>
            <a:ext cx="6921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>
                <a:solidFill>
                  <a:schemeClr val="tx2"/>
                </a:solidFill>
                <a:ea typeface="方正大黑简体" pitchFamily="2" charset="-122"/>
              </a:rPr>
              <a:t>马</a:t>
            </a:r>
          </a:p>
          <a:p>
            <a:pPr eaLnBrk="1" hangingPunct="1"/>
            <a:r>
              <a:rPr lang="zh-CN" altLang="en-US" sz="4000">
                <a:solidFill>
                  <a:schemeClr val="tx2"/>
                </a:solidFill>
                <a:ea typeface="方正大黑简体" pitchFamily="2" charset="-122"/>
              </a:rPr>
              <a:t>鱼</a:t>
            </a:r>
            <a:endParaRPr lang="zh-CN" altLang="en-US" b="1">
              <a:solidFill>
                <a:schemeClr val="tx2"/>
              </a:solidFill>
            </a:endParaRP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5076825" y="5035550"/>
            <a:ext cx="69373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方正细珊瑚简体" pitchFamily="65" charset="-122"/>
              </a:rPr>
              <a:t>马</a:t>
            </a:r>
          </a:p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方正细珊瑚简体" pitchFamily="65" charset="-122"/>
              </a:rPr>
              <a:t>鱼</a:t>
            </a:r>
          </a:p>
        </p:txBody>
      </p:sp>
      <p:sp>
        <p:nvSpPr>
          <p:cNvPr id="6151" name="Text Box 9"/>
          <p:cNvSpPr txBox="1">
            <a:spLocks noChangeArrowheads="1"/>
          </p:cNvSpPr>
          <p:nvPr/>
        </p:nvSpPr>
        <p:spPr bwMode="auto">
          <a:xfrm>
            <a:off x="3851275" y="5035550"/>
            <a:ext cx="69373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方正准圆简体" pitchFamily="2" charset="-122"/>
              </a:rPr>
              <a:t>马</a:t>
            </a:r>
          </a:p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方正准圆简体" pitchFamily="2" charset="-122"/>
              </a:rPr>
              <a:t>鱼</a:t>
            </a:r>
          </a:p>
        </p:txBody>
      </p:sp>
      <p:sp>
        <p:nvSpPr>
          <p:cNvPr id="6152" name="Text Box 10"/>
          <p:cNvSpPr txBox="1">
            <a:spLocks noChangeArrowheads="1"/>
          </p:cNvSpPr>
          <p:nvPr/>
        </p:nvSpPr>
        <p:spPr bwMode="auto">
          <a:xfrm>
            <a:off x="6300788" y="5029200"/>
            <a:ext cx="69373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方正综艺简体" pitchFamily="2" charset="-122"/>
              </a:rPr>
              <a:t>马</a:t>
            </a:r>
          </a:p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方正综艺简体" pitchFamily="2" charset="-122"/>
              </a:rPr>
              <a:t>鱼</a:t>
            </a:r>
          </a:p>
        </p:txBody>
      </p:sp>
      <p:sp>
        <p:nvSpPr>
          <p:cNvPr id="6153" name="Text Box 11"/>
          <p:cNvSpPr txBox="1">
            <a:spLocks noChangeArrowheads="1"/>
          </p:cNvSpPr>
          <p:nvPr/>
        </p:nvSpPr>
        <p:spPr bwMode="auto">
          <a:xfrm>
            <a:off x="7551738" y="4997450"/>
            <a:ext cx="6921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文鼎胡子体" pitchFamily="33" charset="-122"/>
              </a:rPr>
              <a:t>马</a:t>
            </a:r>
          </a:p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文鼎胡子体" pitchFamily="33" charset="-122"/>
              </a:rPr>
              <a:t>鱼</a:t>
            </a:r>
          </a:p>
        </p:txBody>
      </p:sp>
      <p:sp>
        <p:nvSpPr>
          <p:cNvPr id="6154" name="WordArt 12"/>
          <p:cNvSpPr>
            <a:spLocks noChangeArrowheads="1" noChangeShapeType="1" noTextEdit="1"/>
          </p:cNvSpPr>
          <p:nvPr/>
        </p:nvSpPr>
        <p:spPr bwMode="auto">
          <a:xfrm>
            <a:off x="1619250" y="620713"/>
            <a:ext cx="410527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宋体"/>
                <a:ea typeface="宋体"/>
              </a:rPr>
              <a:t>多变的字体设计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SSL104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25538"/>
            <a:ext cx="4335463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5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775" y="1052513"/>
            <a:ext cx="3578225" cy="580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6" descr="132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50" y="1125539"/>
            <a:ext cx="3486150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6016625" y="1268413"/>
            <a:ext cx="3079750" cy="5400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5000"/>
              </a:lnSpc>
            </a:pPr>
            <a:r>
              <a:rPr lang="zh-CN" altLang="en-US" sz="5200" b="1" dirty="0"/>
              <a:t>晚来风定钓丝闲</a:t>
            </a:r>
            <a:endParaRPr lang="en-US" altLang="zh-CN" sz="5200" b="1" dirty="0"/>
          </a:p>
          <a:p>
            <a:pPr algn="just" eaLnBrk="1" hangingPunct="1">
              <a:lnSpc>
                <a:spcPct val="125000"/>
              </a:lnSpc>
            </a:pPr>
            <a:r>
              <a:rPr lang="zh-CN" altLang="en-US" sz="5200" b="1" dirty="0"/>
              <a:t>上下是新月千里水</a:t>
            </a:r>
            <a:endParaRPr lang="en-US" altLang="zh-CN" sz="5200" b="1" dirty="0"/>
          </a:p>
          <a:p>
            <a:pPr algn="just" eaLnBrk="1" hangingPunct="1">
              <a:lnSpc>
                <a:spcPct val="125000"/>
              </a:lnSpc>
            </a:pPr>
            <a:r>
              <a:rPr lang="zh-CN" altLang="en-US" sz="5200" b="1" dirty="0"/>
              <a:t>天一色看孤鸿明灭</a:t>
            </a: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1619250" y="523875"/>
            <a:ext cx="5060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/>
              <a:t>试比较一下左右两幅作品字体的特征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6" grpId="0" animBg="1"/>
      <p:bldP spid="3277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211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24" r="24866"/>
          <a:stretch>
            <a:fillRect/>
          </a:stretch>
        </p:blipFill>
        <p:spPr bwMode="auto">
          <a:xfrm>
            <a:off x="4604910" y="260648"/>
            <a:ext cx="4534153" cy="6597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1670898"/>
            <a:ext cx="3022128" cy="2262158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zh-CN" altLang="en-US" sz="2800" b="1" dirty="0" smtClean="0">
                <a:latin typeface="+mn-ea"/>
                <a:ea typeface="+mn-ea"/>
              </a:rPr>
              <a:t>字体设计的要点</a:t>
            </a:r>
            <a:endParaRPr lang="en-US" altLang="zh-CN" sz="2800" b="1" dirty="0" smtClean="0">
              <a:latin typeface="+mn-ea"/>
              <a:ea typeface="+mn-ea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6600" b="1" dirty="0" smtClean="0">
                <a:latin typeface="+mn-ea"/>
                <a:ea typeface="+mn-ea"/>
              </a:rPr>
              <a:t>笔画</a:t>
            </a:r>
            <a:endParaRPr lang="zh-CN" altLang="en-US" sz="6600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8" descr="OOOPIC_anyexl_200903179a822ad460e291b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9" t="37813" r="3604" b="24374"/>
          <a:stretch>
            <a:fillRect/>
          </a:stretch>
        </p:blipFill>
        <p:spPr bwMode="auto">
          <a:xfrm>
            <a:off x="0" y="4170061"/>
            <a:ext cx="6516216" cy="268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3568" y="1368058"/>
            <a:ext cx="2827297" cy="249299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zh-CN" altLang="en-US" sz="3200" b="1" dirty="0" smtClean="0">
                <a:latin typeface="+mn-ea"/>
                <a:ea typeface="+mn-ea"/>
              </a:rPr>
              <a:t>字体设计要点</a:t>
            </a:r>
            <a:endParaRPr lang="en-US" altLang="zh-CN" sz="3200" b="1" dirty="0" smtClean="0">
              <a:latin typeface="+mn-ea"/>
              <a:ea typeface="+mn-ea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7200" b="1" dirty="0" smtClean="0">
                <a:latin typeface="+mn-ea"/>
                <a:ea typeface="+mn-ea"/>
              </a:rPr>
              <a:t>装饰</a:t>
            </a:r>
            <a:endParaRPr lang="zh-CN" altLang="en-US" sz="7200" b="1" dirty="0">
              <a:latin typeface="+mn-ea"/>
              <a:ea typeface="+mn-ea"/>
            </a:endParaRPr>
          </a:p>
        </p:txBody>
      </p:sp>
      <p:pic>
        <p:nvPicPr>
          <p:cNvPr id="10242" name="Picture 6" descr="200811485128824_1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370954"/>
            <a:ext cx="4608512" cy="399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 descr="OOOPIC_anyexl_20090325ddd7357fd57622bb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2" t="33063" r="4541" b="23479"/>
          <a:stretch>
            <a:fillRect/>
          </a:stretch>
        </p:blipFill>
        <p:spPr bwMode="auto">
          <a:xfrm>
            <a:off x="2159000" y="0"/>
            <a:ext cx="6985000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9" descr="OOOPIC_nanfan_20090320e63e18f346477a3b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0" t="32166" r="5499" b="29036"/>
          <a:stretch>
            <a:fillRect/>
          </a:stretch>
        </p:blipFill>
        <p:spPr bwMode="auto">
          <a:xfrm>
            <a:off x="574675" y="2941638"/>
            <a:ext cx="7885113" cy="336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212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90" y="836712"/>
            <a:ext cx="6264275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2116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3" r="6585"/>
          <a:stretch/>
        </p:blipFill>
        <p:spPr bwMode="auto">
          <a:xfrm>
            <a:off x="1835696" y="908720"/>
            <a:ext cx="5544616" cy="4225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2117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758" b="8892"/>
          <a:stretch/>
        </p:blipFill>
        <p:spPr bwMode="auto">
          <a:xfrm>
            <a:off x="1691680" y="1255801"/>
            <a:ext cx="5832475" cy="3701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2111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84" b="29260"/>
          <a:stretch/>
        </p:blipFill>
        <p:spPr bwMode="auto">
          <a:xfrm>
            <a:off x="4500563" y="5045450"/>
            <a:ext cx="4248150" cy="14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8" descr="2112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67" b="27970"/>
          <a:stretch/>
        </p:blipFill>
        <p:spPr bwMode="auto">
          <a:xfrm>
            <a:off x="4500563" y="3553921"/>
            <a:ext cx="4233692" cy="1422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11" descr="2113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97" r="35178" b="8773"/>
          <a:stretch/>
        </p:blipFill>
        <p:spPr bwMode="auto">
          <a:xfrm>
            <a:off x="5580112" y="464732"/>
            <a:ext cx="3154143" cy="303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14" descr="2114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34" b="10147"/>
          <a:stretch/>
        </p:blipFill>
        <p:spPr bwMode="auto">
          <a:xfrm>
            <a:off x="60325" y="3553920"/>
            <a:ext cx="4224338" cy="2899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75656" y="640467"/>
            <a:ext cx="3240931" cy="175432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+mn-ea"/>
                <a:ea typeface="+mn-ea"/>
              </a:rPr>
              <a:t>字体设计原则</a:t>
            </a:r>
            <a:endParaRPr lang="en-US" altLang="zh-CN" sz="2800" b="1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4400" b="1" dirty="0" smtClean="0">
                <a:solidFill>
                  <a:schemeClr val="bg1"/>
                </a:solidFill>
                <a:latin typeface="+mn-ea"/>
                <a:ea typeface="+mn-ea"/>
              </a:rPr>
              <a:t>变化与统一</a:t>
            </a:r>
            <a:endParaRPr lang="zh-CN" altLang="en-US" sz="96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OOOPIC_anyexl_2009032971b9e1b0805f2b5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1" t="30287" r="9157" b="17690"/>
          <a:stretch>
            <a:fillRect/>
          </a:stretch>
        </p:blipFill>
        <p:spPr bwMode="auto">
          <a:xfrm>
            <a:off x="900113" y="692150"/>
            <a:ext cx="7847012" cy="490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1816100" y="446088"/>
            <a:ext cx="142218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800" b="1">
                <a:solidFill>
                  <a:srgbClr val="FF0000"/>
                </a:solidFill>
                <a:ea typeface="文鼎弹簧体" pitchFamily="33" charset="-122"/>
              </a:rPr>
              <a:t>作业</a:t>
            </a:r>
          </a:p>
        </p:txBody>
      </p:sp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1476375" y="1412875"/>
            <a:ext cx="7056438" cy="1525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50000"/>
              </a:spcBef>
            </a:pPr>
            <a:r>
              <a:rPr lang="en-US" altLang="zh-CN" sz="4000" b="1">
                <a:latin typeface="汉仪竹节体简" pitchFamily="49" charset="-122"/>
                <a:ea typeface="汉仪竹节体简" pitchFamily="49" charset="-122"/>
              </a:rPr>
              <a:t>    </a:t>
            </a:r>
            <a:r>
              <a:rPr lang="zh-CN" altLang="en-US" sz="4000" b="1">
                <a:latin typeface="汉仪竹节体简" pitchFamily="49" charset="-122"/>
                <a:ea typeface="汉仪竹节体简" pitchFamily="49" charset="-122"/>
              </a:rPr>
              <a:t>以自己的姓名为内容，进行</a:t>
            </a:r>
            <a:r>
              <a:rPr lang="en-US" altLang="zh-CN" sz="4000" b="1">
                <a:latin typeface="汉仪竹节体简" pitchFamily="49" charset="-122"/>
                <a:ea typeface="汉仪竹节体简" pitchFamily="49" charset="-122"/>
              </a:rPr>
              <a:t>1-2</a:t>
            </a:r>
            <a:r>
              <a:rPr lang="zh-CN" altLang="en-US" sz="4000" b="1">
                <a:latin typeface="汉仪竹节体简" pitchFamily="49" charset="-122"/>
                <a:ea typeface="汉仪竹节体简" pitchFamily="49" charset="-122"/>
              </a:rPr>
              <a:t>种美术字体设计。</a:t>
            </a:r>
          </a:p>
        </p:txBody>
      </p:sp>
      <p:sp>
        <p:nvSpPr>
          <p:cNvPr id="17412" name="Text Box 6"/>
          <p:cNvSpPr txBox="1">
            <a:spLocks noChangeArrowheads="1"/>
          </p:cNvSpPr>
          <p:nvPr/>
        </p:nvSpPr>
        <p:spPr bwMode="auto">
          <a:xfrm>
            <a:off x="1547813" y="3036888"/>
            <a:ext cx="7056437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    </a:t>
            </a:r>
            <a:r>
              <a:rPr lang="zh-CN" altLang="en-US" sz="4000" b="1" dirty="0">
                <a:solidFill>
                  <a:srgbClr val="FF0000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以自己的姓名为内容，进行</a:t>
            </a:r>
            <a:r>
              <a:rPr lang="en-US" altLang="zh-CN" sz="4000" b="1" dirty="0">
                <a:solidFill>
                  <a:srgbClr val="FF0000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1-2</a:t>
            </a:r>
            <a:r>
              <a:rPr lang="zh-CN" altLang="en-US" sz="4000" b="1" dirty="0">
                <a:solidFill>
                  <a:srgbClr val="FF0000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种美术字体设计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教学\教学设计-课件\初三\字体设计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72"/>
          <a:stretch/>
        </p:blipFill>
        <p:spPr bwMode="auto">
          <a:xfrm>
            <a:off x="899592" y="817938"/>
            <a:ext cx="7376673" cy="5256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16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cho">
  <a:themeElements>
    <a:clrScheme name="Echo 7">
      <a:dk1>
        <a:srgbClr val="336666"/>
      </a:dk1>
      <a:lt1>
        <a:srgbClr val="FFFFFF"/>
      </a:lt1>
      <a:dk2>
        <a:srgbClr val="000000"/>
      </a:dk2>
      <a:lt2>
        <a:srgbClr val="666699"/>
      </a:lt2>
      <a:accent1>
        <a:srgbClr val="99CCCC"/>
      </a:accent1>
      <a:accent2>
        <a:srgbClr val="CCCCCC"/>
      </a:accent2>
      <a:accent3>
        <a:srgbClr val="FFFFFF"/>
      </a:accent3>
      <a:accent4>
        <a:srgbClr val="2A5656"/>
      </a:accent4>
      <a:accent5>
        <a:srgbClr val="CAE2E2"/>
      </a:accent5>
      <a:accent6>
        <a:srgbClr val="B9B9B9"/>
      </a:accent6>
      <a:hlink>
        <a:srgbClr val="006666"/>
      </a:hlink>
      <a:folHlink>
        <a:srgbClr val="B2B2B2"/>
      </a:folHlink>
    </a:clrScheme>
    <a:fontScheme name="Echo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ho 1">
        <a:dk1>
          <a:srgbClr val="25252F"/>
        </a:dk1>
        <a:lt1>
          <a:srgbClr val="9999FF"/>
        </a:lt1>
        <a:dk2>
          <a:srgbClr val="000000"/>
        </a:dk2>
        <a:lt2>
          <a:srgbClr val="FFFFFF"/>
        </a:lt2>
        <a:accent1>
          <a:srgbClr val="3366FF"/>
        </a:accent1>
        <a:accent2>
          <a:srgbClr val="003399"/>
        </a:accent2>
        <a:accent3>
          <a:srgbClr val="AAAAAA"/>
        </a:accent3>
        <a:accent4>
          <a:srgbClr val="8282DA"/>
        </a:accent4>
        <a:accent5>
          <a:srgbClr val="ADB8FF"/>
        </a:accent5>
        <a:accent6>
          <a:srgbClr val="002D8A"/>
        </a:accent6>
        <a:hlink>
          <a:srgbClr val="0099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2">
        <a:dk1>
          <a:srgbClr val="314183"/>
        </a:dk1>
        <a:lt1>
          <a:srgbClr val="FFFFFF"/>
        </a:lt1>
        <a:dk2>
          <a:srgbClr val="0B1E45"/>
        </a:dk2>
        <a:lt2>
          <a:srgbClr val="FFFFFF"/>
        </a:lt2>
        <a:accent1>
          <a:srgbClr val="6666FF"/>
        </a:accent1>
        <a:accent2>
          <a:srgbClr val="0066FF"/>
        </a:accent2>
        <a:accent3>
          <a:srgbClr val="AAABB0"/>
        </a:accent3>
        <a:accent4>
          <a:srgbClr val="DADADA"/>
        </a:accent4>
        <a:accent5>
          <a:srgbClr val="B8B8FF"/>
        </a:accent5>
        <a:accent6>
          <a:srgbClr val="005CE7"/>
        </a:accent6>
        <a:hlink>
          <a:srgbClr val="00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3">
        <a:dk1>
          <a:srgbClr val="194349"/>
        </a:dk1>
        <a:lt1>
          <a:srgbClr val="FFFFCC"/>
        </a:lt1>
        <a:dk2>
          <a:srgbClr val="006666"/>
        </a:dk2>
        <a:lt2>
          <a:srgbClr val="FFFFFF"/>
        </a:lt2>
        <a:accent1>
          <a:srgbClr val="99CC00"/>
        </a:accent1>
        <a:accent2>
          <a:srgbClr val="00B6B2"/>
        </a:accent2>
        <a:accent3>
          <a:srgbClr val="AAB8B8"/>
        </a:accent3>
        <a:accent4>
          <a:srgbClr val="DADAAE"/>
        </a:accent4>
        <a:accent5>
          <a:srgbClr val="CAE2AA"/>
        </a:accent5>
        <a:accent6>
          <a:srgbClr val="00A5A1"/>
        </a:accent6>
        <a:hlink>
          <a:srgbClr val="669900"/>
        </a:hlink>
        <a:folHlink>
          <a:srgbClr val="66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4">
        <a:dk1>
          <a:srgbClr val="194349"/>
        </a:dk1>
        <a:lt1>
          <a:srgbClr val="FFFFCC"/>
        </a:lt1>
        <a:dk2>
          <a:srgbClr val="0000FF"/>
        </a:dk2>
        <a:lt2>
          <a:srgbClr val="FFFFFF"/>
        </a:lt2>
        <a:accent1>
          <a:srgbClr val="0099FF"/>
        </a:accent1>
        <a:accent2>
          <a:srgbClr val="33CC33"/>
        </a:accent2>
        <a:accent3>
          <a:srgbClr val="AAAAFF"/>
        </a:accent3>
        <a:accent4>
          <a:srgbClr val="DADAAE"/>
        </a:accent4>
        <a:accent5>
          <a:srgbClr val="AACAFF"/>
        </a:accent5>
        <a:accent6>
          <a:srgbClr val="2DB9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5">
        <a:dk1>
          <a:srgbClr val="194349"/>
        </a:dk1>
        <a:lt1>
          <a:srgbClr val="FFFFCC"/>
        </a:lt1>
        <a:dk2>
          <a:srgbClr val="72A497"/>
        </a:dk2>
        <a:lt2>
          <a:srgbClr val="000000"/>
        </a:lt2>
        <a:accent1>
          <a:srgbClr val="805D32"/>
        </a:accent1>
        <a:accent2>
          <a:srgbClr val="7D2F3C"/>
        </a:accent2>
        <a:accent3>
          <a:srgbClr val="BCCFC9"/>
        </a:accent3>
        <a:accent4>
          <a:srgbClr val="DADAAE"/>
        </a:accent4>
        <a:accent5>
          <a:srgbClr val="C0B6AD"/>
        </a:accent5>
        <a:accent6>
          <a:srgbClr val="712A35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6">
        <a:dk1>
          <a:srgbClr val="1C1C1C"/>
        </a:dk1>
        <a:lt1>
          <a:srgbClr val="FFFFFF"/>
        </a:lt1>
        <a:dk2>
          <a:srgbClr val="710F0F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BB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666699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7">
        <a:dk1>
          <a:srgbClr val="336666"/>
        </a:dk1>
        <a:lt1>
          <a:srgbClr val="FFFFFF"/>
        </a:lt1>
        <a:dk2>
          <a:srgbClr val="000000"/>
        </a:dk2>
        <a:lt2>
          <a:srgbClr val="666699"/>
        </a:lt2>
        <a:accent1>
          <a:srgbClr val="99CCCC"/>
        </a:accent1>
        <a:accent2>
          <a:srgbClr val="CCCCCC"/>
        </a:accent2>
        <a:accent3>
          <a:srgbClr val="FFFFFF"/>
        </a:accent3>
        <a:accent4>
          <a:srgbClr val="2A5656"/>
        </a:accent4>
        <a:accent5>
          <a:srgbClr val="CAE2E2"/>
        </a:accent5>
        <a:accent6>
          <a:srgbClr val="B9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8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3366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9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CC33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B98A00"/>
        </a:accent6>
        <a:hlink>
          <a:srgbClr val="CC66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10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666699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8A8AE7"/>
        </a:accent6>
        <a:hlink>
          <a:srgbClr val="3366FF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Echo</Template>
  <TotalTime>964</TotalTime>
  <Words>101</Words>
  <Application>Microsoft Office PowerPoint</Application>
  <PresentationFormat>全屏显示(4:3)</PresentationFormat>
  <Paragraphs>30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Echo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tianqiang</dc:creator>
  <cp:lastModifiedBy>TIANQIANG</cp:lastModifiedBy>
  <cp:revision>32</cp:revision>
  <dcterms:created xsi:type="dcterms:W3CDTF">2008-03-24T13:17:04Z</dcterms:created>
  <dcterms:modified xsi:type="dcterms:W3CDTF">2014-07-01T07:44:10Z</dcterms:modified>
</cp:coreProperties>
</file>