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1" r:id="rId3"/>
    <p:sldId id="345" r:id="rId4"/>
    <p:sldId id="330" r:id="rId5"/>
    <p:sldId id="332" r:id="rId6"/>
    <p:sldId id="331" r:id="rId7"/>
    <p:sldId id="324" r:id="rId8"/>
    <p:sldId id="334" r:id="rId9"/>
    <p:sldId id="333" r:id="rId10"/>
    <p:sldId id="335" r:id="rId11"/>
    <p:sldId id="326" r:id="rId12"/>
    <p:sldId id="337" r:id="rId13"/>
    <p:sldId id="325" r:id="rId14"/>
    <p:sldId id="343" r:id="rId15"/>
    <p:sldId id="339" r:id="rId16"/>
    <p:sldId id="342" r:id="rId17"/>
    <p:sldId id="327" r:id="rId18"/>
    <p:sldId id="341" r:id="rId19"/>
    <p:sldId id="328" r:id="rId20"/>
    <p:sldId id="336" r:id="rId21"/>
    <p:sldId id="329" r:id="rId22"/>
    <p:sldId id="344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8C9A62F1-605D-4DFE-BCB0-73D713AEAB79}">
          <p14:sldIdLst>
            <p14:sldId id="256"/>
            <p14:sldId id="301"/>
            <p14:sldId id="345"/>
            <p14:sldId id="330"/>
            <p14:sldId id="332"/>
            <p14:sldId id="331"/>
            <p14:sldId id="324"/>
            <p14:sldId id="334"/>
            <p14:sldId id="333"/>
            <p14:sldId id="335"/>
            <p14:sldId id="326"/>
            <p14:sldId id="337"/>
            <p14:sldId id="325"/>
            <p14:sldId id="343"/>
            <p14:sldId id="339"/>
            <p14:sldId id="342"/>
            <p14:sldId id="327"/>
            <p14:sldId id="341"/>
            <p14:sldId id="328"/>
            <p14:sldId id="336"/>
            <p14:sldId id="329"/>
            <p14:sldId id="344"/>
          </p14:sldIdLst>
        </p14:section>
        <p14:section name="无标题节" id="{70D1E90C-F362-4A1B-923E-9E5662EED6C9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0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5E997D-69C1-4BC4-B304-27BA54A31789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81A7958C-5F98-4AEF-AE68-5CB85DD6252B}">
      <dgm:prSet custT="1"/>
      <dgm:spPr/>
      <dgm:t>
        <a:bodyPr/>
        <a:lstStyle/>
        <a:p>
          <a:pPr algn="l" rtl="0"/>
          <a:r>
            <a:rPr lang="en-US" sz="4000" dirty="0"/>
            <a:t>1.</a:t>
          </a:r>
          <a:r>
            <a:rPr lang="zh-CN" altLang="en-US" sz="4000" dirty="0"/>
            <a:t>现代家庭的变化表现在哪些方面？</a:t>
          </a:r>
          <a:endParaRPr lang="zh-CN" sz="4000" dirty="0"/>
        </a:p>
      </dgm:t>
    </dgm:pt>
    <dgm:pt modelId="{387767BD-310D-4E51-BC79-A44A0B78E5D2}" type="parTrans" cxnId="{6C4D21B0-218F-43F2-9FDF-72C979435DBC}">
      <dgm:prSet/>
      <dgm:spPr/>
      <dgm:t>
        <a:bodyPr/>
        <a:lstStyle/>
        <a:p>
          <a:endParaRPr lang="zh-CN" altLang="en-US"/>
        </a:p>
      </dgm:t>
    </dgm:pt>
    <dgm:pt modelId="{9FF334A2-5D44-4150-A701-B4F2A281C70A}" type="sibTrans" cxnId="{6C4D21B0-218F-43F2-9FDF-72C979435DBC}">
      <dgm:prSet/>
      <dgm:spPr/>
      <dgm:t>
        <a:bodyPr/>
        <a:lstStyle/>
        <a:p>
          <a:endParaRPr lang="zh-CN" altLang="en-US"/>
        </a:p>
      </dgm:t>
    </dgm:pt>
    <dgm:pt modelId="{7CBACF0A-8FAB-4934-BB1F-222E01AAB627}">
      <dgm:prSet custT="1"/>
      <dgm:spPr/>
      <dgm:t>
        <a:bodyPr/>
        <a:lstStyle/>
        <a:p>
          <a:pPr algn="l" rtl="0"/>
          <a:r>
            <a:rPr lang="en-US" sz="4000" dirty="0"/>
            <a:t>2.</a:t>
          </a:r>
          <a:r>
            <a:rPr lang="zh-CN" altLang="en-US" sz="4000" dirty="0"/>
            <a:t>我为家庭建设如何出力？</a:t>
          </a:r>
          <a:endParaRPr lang="zh-CN" sz="4000" dirty="0"/>
        </a:p>
      </dgm:t>
    </dgm:pt>
    <dgm:pt modelId="{DF8BCF6E-51C6-43F6-818F-1539696FA934}" type="parTrans" cxnId="{05376AEC-4B78-42C0-B58F-B0B91B0DC892}">
      <dgm:prSet/>
      <dgm:spPr/>
      <dgm:t>
        <a:bodyPr/>
        <a:lstStyle/>
        <a:p>
          <a:endParaRPr lang="zh-CN" altLang="en-US"/>
        </a:p>
      </dgm:t>
    </dgm:pt>
    <dgm:pt modelId="{168CFE0B-83FE-4CF2-88A3-19D9C60F3DB4}" type="sibTrans" cxnId="{05376AEC-4B78-42C0-B58F-B0B91B0DC892}">
      <dgm:prSet/>
      <dgm:spPr/>
      <dgm:t>
        <a:bodyPr/>
        <a:lstStyle/>
        <a:p>
          <a:endParaRPr lang="zh-CN" altLang="en-US"/>
        </a:p>
      </dgm:t>
    </dgm:pt>
    <dgm:pt modelId="{33CEB473-0FCA-46BB-9BB0-2370AB887424}">
      <dgm:prSet custT="1"/>
      <dgm:spPr/>
      <dgm:t>
        <a:bodyPr/>
        <a:lstStyle/>
        <a:p>
          <a:pPr algn="l" rtl="0"/>
          <a:r>
            <a:rPr lang="en-US" sz="4000" dirty="0"/>
            <a:t>3.</a:t>
          </a:r>
          <a:r>
            <a:rPr lang="zh-CN" altLang="en-US" sz="4000" dirty="0"/>
            <a:t>制定孝敬长辈的计划</a:t>
          </a:r>
          <a:endParaRPr lang="zh-CN" sz="4000" dirty="0"/>
        </a:p>
      </dgm:t>
    </dgm:pt>
    <dgm:pt modelId="{1531E622-9BC7-4084-82C1-15992C8DE601}" type="parTrans" cxnId="{203A1DBD-C79A-4974-A672-E556BAE0CF61}">
      <dgm:prSet/>
      <dgm:spPr/>
      <dgm:t>
        <a:bodyPr/>
        <a:lstStyle/>
        <a:p>
          <a:endParaRPr lang="zh-CN" altLang="en-US"/>
        </a:p>
      </dgm:t>
    </dgm:pt>
    <dgm:pt modelId="{02879DC1-E09C-4EC0-9592-081344E991F0}" type="sibTrans" cxnId="{203A1DBD-C79A-4974-A672-E556BAE0CF61}">
      <dgm:prSet/>
      <dgm:spPr/>
      <dgm:t>
        <a:bodyPr/>
        <a:lstStyle/>
        <a:p>
          <a:endParaRPr lang="zh-CN" altLang="en-US"/>
        </a:p>
      </dgm:t>
    </dgm:pt>
    <dgm:pt modelId="{B7CC1672-4AD8-4DC5-92B3-9767F6138774}" type="pres">
      <dgm:prSet presAssocID="{295E997D-69C1-4BC4-B304-27BA54A31789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17C7B189-C57B-4842-A54D-988F0DFC70FB}" type="pres">
      <dgm:prSet presAssocID="{81A7958C-5F98-4AEF-AE68-5CB85DD6252B}" presName="circle1" presStyleLbl="node1" presStyleIdx="0" presStyleCnt="3"/>
      <dgm:spPr/>
    </dgm:pt>
    <dgm:pt modelId="{0A60F6F7-4AD2-4F21-A1B7-9D692D07D952}" type="pres">
      <dgm:prSet presAssocID="{81A7958C-5F98-4AEF-AE68-5CB85DD6252B}" presName="space" presStyleCnt="0"/>
      <dgm:spPr/>
    </dgm:pt>
    <dgm:pt modelId="{0C4D6528-A2E0-4125-81FE-A35387E7B86B}" type="pres">
      <dgm:prSet presAssocID="{81A7958C-5F98-4AEF-AE68-5CB85DD6252B}" presName="rect1" presStyleLbl="alignAcc1" presStyleIdx="0" presStyleCnt="3" custLinFactNeighborX="360"/>
      <dgm:spPr/>
    </dgm:pt>
    <dgm:pt modelId="{55942BC8-AB84-4975-83F9-C15AE6836B95}" type="pres">
      <dgm:prSet presAssocID="{7CBACF0A-8FAB-4934-BB1F-222E01AAB627}" presName="vertSpace2" presStyleLbl="node1" presStyleIdx="0" presStyleCnt="3"/>
      <dgm:spPr/>
    </dgm:pt>
    <dgm:pt modelId="{6794057A-85ED-4995-AC23-AC2CA23C738F}" type="pres">
      <dgm:prSet presAssocID="{7CBACF0A-8FAB-4934-BB1F-222E01AAB627}" presName="circle2" presStyleLbl="node1" presStyleIdx="1" presStyleCnt="3"/>
      <dgm:spPr/>
    </dgm:pt>
    <dgm:pt modelId="{DA6C7F98-817F-415C-8241-37E9AB2E869E}" type="pres">
      <dgm:prSet presAssocID="{7CBACF0A-8FAB-4934-BB1F-222E01AAB627}" presName="rect2" presStyleLbl="alignAcc1" presStyleIdx="1" presStyleCnt="3"/>
      <dgm:spPr/>
    </dgm:pt>
    <dgm:pt modelId="{F84D6059-52CA-4851-995B-9A12C73112A9}" type="pres">
      <dgm:prSet presAssocID="{33CEB473-0FCA-46BB-9BB0-2370AB887424}" presName="vertSpace3" presStyleLbl="node1" presStyleIdx="1" presStyleCnt="3"/>
      <dgm:spPr/>
    </dgm:pt>
    <dgm:pt modelId="{2F257830-6888-4F3F-8E2B-FE81B63F0D66}" type="pres">
      <dgm:prSet presAssocID="{33CEB473-0FCA-46BB-9BB0-2370AB887424}" presName="circle3" presStyleLbl="node1" presStyleIdx="2" presStyleCnt="3"/>
      <dgm:spPr/>
    </dgm:pt>
    <dgm:pt modelId="{7EDE9F1E-AE17-4911-AD7B-37591F97FDFD}" type="pres">
      <dgm:prSet presAssocID="{33CEB473-0FCA-46BB-9BB0-2370AB887424}" presName="rect3" presStyleLbl="alignAcc1" presStyleIdx="2" presStyleCnt="3"/>
      <dgm:spPr/>
    </dgm:pt>
    <dgm:pt modelId="{08B43731-53C9-4E5C-B878-88A5CF6B76D7}" type="pres">
      <dgm:prSet presAssocID="{81A7958C-5F98-4AEF-AE68-5CB85DD6252B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700B25C2-5D98-46AB-83DC-1A7E2ED9E2B2}" type="pres">
      <dgm:prSet presAssocID="{7CBACF0A-8FAB-4934-BB1F-222E01AAB627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18B2F18F-01F4-4F9F-81D3-B9D877884B78}" type="pres">
      <dgm:prSet presAssocID="{33CEB473-0FCA-46BB-9BB0-2370AB887424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14A9C710-EB48-41B0-BAD8-BA895C1EFF0F}" type="presOf" srcId="{33CEB473-0FCA-46BB-9BB0-2370AB887424}" destId="{18B2F18F-01F4-4F9F-81D3-B9D877884B78}" srcOrd="1" destOrd="0" presId="urn:microsoft.com/office/officeart/2005/8/layout/target3"/>
    <dgm:cxn modelId="{29D8FC40-8B25-491F-A626-DA4E5092241D}" type="presOf" srcId="{33CEB473-0FCA-46BB-9BB0-2370AB887424}" destId="{7EDE9F1E-AE17-4911-AD7B-37591F97FDFD}" srcOrd="0" destOrd="0" presId="urn:microsoft.com/office/officeart/2005/8/layout/target3"/>
    <dgm:cxn modelId="{62BF4643-1362-4613-BBA5-E9A77A62A3C6}" type="presOf" srcId="{81A7958C-5F98-4AEF-AE68-5CB85DD6252B}" destId="{0C4D6528-A2E0-4125-81FE-A35387E7B86B}" srcOrd="0" destOrd="0" presId="urn:microsoft.com/office/officeart/2005/8/layout/target3"/>
    <dgm:cxn modelId="{D87FC44F-C480-41D0-B53B-FBC4EE506521}" type="presOf" srcId="{81A7958C-5F98-4AEF-AE68-5CB85DD6252B}" destId="{08B43731-53C9-4E5C-B878-88A5CF6B76D7}" srcOrd="1" destOrd="0" presId="urn:microsoft.com/office/officeart/2005/8/layout/target3"/>
    <dgm:cxn modelId="{00539AA8-3759-42EB-B91B-4262044E3C05}" type="presOf" srcId="{295E997D-69C1-4BC4-B304-27BA54A31789}" destId="{B7CC1672-4AD8-4DC5-92B3-9767F6138774}" srcOrd="0" destOrd="0" presId="urn:microsoft.com/office/officeart/2005/8/layout/target3"/>
    <dgm:cxn modelId="{005953AE-AA6F-4FC3-BE1A-F8275A66002C}" type="presOf" srcId="{7CBACF0A-8FAB-4934-BB1F-222E01AAB627}" destId="{700B25C2-5D98-46AB-83DC-1A7E2ED9E2B2}" srcOrd="1" destOrd="0" presId="urn:microsoft.com/office/officeart/2005/8/layout/target3"/>
    <dgm:cxn modelId="{6C4D21B0-218F-43F2-9FDF-72C979435DBC}" srcId="{295E997D-69C1-4BC4-B304-27BA54A31789}" destId="{81A7958C-5F98-4AEF-AE68-5CB85DD6252B}" srcOrd="0" destOrd="0" parTransId="{387767BD-310D-4E51-BC79-A44A0B78E5D2}" sibTransId="{9FF334A2-5D44-4150-A701-B4F2A281C70A}"/>
    <dgm:cxn modelId="{203A1DBD-C79A-4974-A672-E556BAE0CF61}" srcId="{295E997D-69C1-4BC4-B304-27BA54A31789}" destId="{33CEB473-0FCA-46BB-9BB0-2370AB887424}" srcOrd="2" destOrd="0" parTransId="{1531E622-9BC7-4084-82C1-15992C8DE601}" sibTransId="{02879DC1-E09C-4EC0-9592-081344E991F0}"/>
    <dgm:cxn modelId="{93114FDE-9657-4A6C-BFCC-48871B00FE77}" type="presOf" srcId="{7CBACF0A-8FAB-4934-BB1F-222E01AAB627}" destId="{DA6C7F98-817F-415C-8241-37E9AB2E869E}" srcOrd="0" destOrd="0" presId="urn:microsoft.com/office/officeart/2005/8/layout/target3"/>
    <dgm:cxn modelId="{05376AEC-4B78-42C0-B58F-B0B91B0DC892}" srcId="{295E997D-69C1-4BC4-B304-27BA54A31789}" destId="{7CBACF0A-8FAB-4934-BB1F-222E01AAB627}" srcOrd="1" destOrd="0" parTransId="{DF8BCF6E-51C6-43F6-818F-1539696FA934}" sibTransId="{168CFE0B-83FE-4CF2-88A3-19D9C60F3DB4}"/>
    <dgm:cxn modelId="{0663DABB-BA86-4203-8B7C-861D1C30C871}" type="presParOf" srcId="{B7CC1672-4AD8-4DC5-92B3-9767F6138774}" destId="{17C7B189-C57B-4842-A54D-988F0DFC70FB}" srcOrd="0" destOrd="0" presId="urn:microsoft.com/office/officeart/2005/8/layout/target3"/>
    <dgm:cxn modelId="{0AE954E6-58EE-4A06-8003-AA8C3752AF6D}" type="presParOf" srcId="{B7CC1672-4AD8-4DC5-92B3-9767F6138774}" destId="{0A60F6F7-4AD2-4F21-A1B7-9D692D07D952}" srcOrd="1" destOrd="0" presId="urn:microsoft.com/office/officeart/2005/8/layout/target3"/>
    <dgm:cxn modelId="{1EED1BE5-1A46-4FB8-B527-F52C4F2978F4}" type="presParOf" srcId="{B7CC1672-4AD8-4DC5-92B3-9767F6138774}" destId="{0C4D6528-A2E0-4125-81FE-A35387E7B86B}" srcOrd="2" destOrd="0" presId="urn:microsoft.com/office/officeart/2005/8/layout/target3"/>
    <dgm:cxn modelId="{A5547907-8CBD-40E8-A0D0-4596AFE4CC4E}" type="presParOf" srcId="{B7CC1672-4AD8-4DC5-92B3-9767F6138774}" destId="{55942BC8-AB84-4975-83F9-C15AE6836B95}" srcOrd="3" destOrd="0" presId="urn:microsoft.com/office/officeart/2005/8/layout/target3"/>
    <dgm:cxn modelId="{23AA0B92-692F-47AC-B691-DA6676B5A6B1}" type="presParOf" srcId="{B7CC1672-4AD8-4DC5-92B3-9767F6138774}" destId="{6794057A-85ED-4995-AC23-AC2CA23C738F}" srcOrd="4" destOrd="0" presId="urn:microsoft.com/office/officeart/2005/8/layout/target3"/>
    <dgm:cxn modelId="{19BA41E7-E9C7-4AD4-BB8D-303586ED6717}" type="presParOf" srcId="{B7CC1672-4AD8-4DC5-92B3-9767F6138774}" destId="{DA6C7F98-817F-415C-8241-37E9AB2E869E}" srcOrd="5" destOrd="0" presId="urn:microsoft.com/office/officeart/2005/8/layout/target3"/>
    <dgm:cxn modelId="{D47A3AB8-C436-4DF1-9857-50B8EDF81F9D}" type="presParOf" srcId="{B7CC1672-4AD8-4DC5-92B3-9767F6138774}" destId="{F84D6059-52CA-4851-995B-9A12C73112A9}" srcOrd="6" destOrd="0" presId="urn:microsoft.com/office/officeart/2005/8/layout/target3"/>
    <dgm:cxn modelId="{ECFA4E5F-02DE-4EBB-A756-AA56647A342A}" type="presParOf" srcId="{B7CC1672-4AD8-4DC5-92B3-9767F6138774}" destId="{2F257830-6888-4F3F-8E2B-FE81B63F0D66}" srcOrd="7" destOrd="0" presId="urn:microsoft.com/office/officeart/2005/8/layout/target3"/>
    <dgm:cxn modelId="{6A6041F4-EC21-45CF-A28B-6362C7F7310F}" type="presParOf" srcId="{B7CC1672-4AD8-4DC5-92B3-9767F6138774}" destId="{7EDE9F1E-AE17-4911-AD7B-37591F97FDFD}" srcOrd="8" destOrd="0" presId="urn:microsoft.com/office/officeart/2005/8/layout/target3"/>
    <dgm:cxn modelId="{03BB0A80-BE4A-49EB-A29D-33DE6BCB4433}" type="presParOf" srcId="{B7CC1672-4AD8-4DC5-92B3-9767F6138774}" destId="{08B43731-53C9-4E5C-B878-88A5CF6B76D7}" srcOrd="9" destOrd="0" presId="urn:microsoft.com/office/officeart/2005/8/layout/target3"/>
    <dgm:cxn modelId="{A3165A68-1336-47F6-8979-A61646338EEE}" type="presParOf" srcId="{B7CC1672-4AD8-4DC5-92B3-9767F6138774}" destId="{700B25C2-5D98-46AB-83DC-1A7E2ED9E2B2}" srcOrd="10" destOrd="0" presId="urn:microsoft.com/office/officeart/2005/8/layout/target3"/>
    <dgm:cxn modelId="{DC27B46B-0F2A-4DC3-B4C6-82D1BDFB0137}" type="presParOf" srcId="{B7CC1672-4AD8-4DC5-92B3-9767F6138774}" destId="{18B2F18F-01F4-4F9F-81D3-B9D877884B78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C7B189-C57B-4842-A54D-988F0DFC70FB}">
      <dsp:nvSpPr>
        <dsp:cNvPr id="0" name=""/>
        <dsp:cNvSpPr/>
      </dsp:nvSpPr>
      <dsp:spPr>
        <a:xfrm>
          <a:off x="0" y="0"/>
          <a:ext cx="3775934" cy="3775934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4D6528-A2E0-4125-81FE-A35387E7B86B}">
      <dsp:nvSpPr>
        <dsp:cNvPr id="0" name=""/>
        <dsp:cNvSpPr/>
      </dsp:nvSpPr>
      <dsp:spPr>
        <a:xfrm>
          <a:off x="1887967" y="0"/>
          <a:ext cx="8285389" cy="37759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1.</a:t>
          </a:r>
          <a:r>
            <a:rPr lang="zh-CN" altLang="en-US" sz="4000" kern="1200" dirty="0"/>
            <a:t>现代家庭的变化表现在哪些方面？</a:t>
          </a:r>
          <a:endParaRPr lang="zh-CN" sz="4000" kern="1200" dirty="0"/>
        </a:p>
      </dsp:txBody>
      <dsp:txXfrm>
        <a:off x="1887967" y="0"/>
        <a:ext cx="8285389" cy="1132782"/>
      </dsp:txXfrm>
    </dsp:sp>
    <dsp:sp modelId="{6794057A-85ED-4995-AC23-AC2CA23C738F}">
      <dsp:nvSpPr>
        <dsp:cNvPr id="0" name=""/>
        <dsp:cNvSpPr/>
      </dsp:nvSpPr>
      <dsp:spPr>
        <a:xfrm>
          <a:off x="660789" y="1132782"/>
          <a:ext cx="2454354" cy="2454354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6C7F98-817F-415C-8241-37E9AB2E869E}">
      <dsp:nvSpPr>
        <dsp:cNvPr id="0" name=""/>
        <dsp:cNvSpPr/>
      </dsp:nvSpPr>
      <dsp:spPr>
        <a:xfrm>
          <a:off x="1887967" y="1132782"/>
          <a:ext cx="8285389" cy="24543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2.</a:t>
          </a:r>
          <a:r>
            <a:rPr lang="zh-CN" altLang="en-US" sz="4000" kern="1200" dirty="0"/>
            <a:t>我为家庭建设如何出力？</a:t>
          </a:r>
          <a:endParaRPr lang="zh-CN" sz="4000" kern="1200" dirty="0"/>
        </a:p>
      </dsp:txBody>
      <dsp:txXfrm>
        <a:off x="1887967" y="1132782"/>
        <a:ext cx="8285389" cy="1132778"/>
      </dsp:txXfrm>
    </dsp:sp>
    <dsp:sp modelId="{2F257830-6888-4F3F-8E2B-FE81B63F0D66}">
      <dsp:nvSpPr>
        <dsp:cNvPr id="0" name=""/>
        <dsp:cNvSpPr/>
      </dsp:nvSpPr>
      <dsp:spPr>
        <a:xfrm>
          <a:off x="1321577" y="2265561"/>
          <a:ext cx="1132779" cy="1132779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DE9F1E-AE17-4911-AD7B-37591F97FDFD}">
      <dsp:nvSpPr>
        <dsp:cNvPr id="0" name=""/>
        <dsp:cNvSpPr/>
      </dsp:nvSpPr>
      <dsp:spPr>
        <a:xfrm>
          <a:off x="1887967" y="2265561"/>
          <a:ext cx="8285389" cy="11327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3.</a:t>
          </a:r>
          <a:r>
            <a:rPr lang="zh-CN" altLang="en-US" sz="4000" kern="1200" dirty="0"/>
            <a:t>制定孝敬长辈的计划</a:t>
          </a:r>
          <a:endParaRPr lang="zh-CN" sz="4000" kern="1200" dirty="0"/>
        </a:p>
      </dsp:txBody>
      <dsp:txXfrm>
        <a:off x="1887967" y="2265561"/>
        <a:ext cx="8285389" cy="11327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6F02FE-2419-4AF9-90DB-B5B995C5F7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59DDD6E-5080-4C02-9955-5B05E68FCB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C230094-A22A-45C6-9968-E35F58BE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07E4C4-7FD5-4193-9EF8-5557CBABF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2967D1-799E-4569-94CC-AE7668B89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296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F8F05A-BAE8-4141-8489-4423E0525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6892566-7392-4AED-9D66-A850D352A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7106148-7ADE-4900-BEA2-801C38ED9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DB0F416-A9D9-4BDA-A9A7-E6D9769BC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7C91E6A-ECD0-437D-93B2-CC71F565F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41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D3DFC2-17BD-4D72-A85B-CFBF34EC3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803F690-E6AA-47D4-857C-B7A9F4E3F8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B8C9AEA-5ED8-45EF-976C-7EDE5212F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75A3ECC-2F53-46D5-B08D-B3553AA99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13D3A54-329C-4D11-8F17-24962E95A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33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03BBD84-1513-482F-87CE-2285F65AA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9BB47AC-B340-4525-A0A8-5409A01024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3C01142-1F97-4AA0-9631-7929B00543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B0D8F83-1C8C-467E-A082-A24240FA4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7E92D58-41CB-4515-9464-B72E7CE08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9F6D773-E134-4ACE-BA9E-2BE90C936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317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E02904-63E0-4A2C-AB26-AB998419F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D17C719-8D3D-44A8-856B-5C5B39C636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C139890-CA4F-454C-8E24-2BECBDF2B8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4846B54-E9B5-45E9-8BF9-59286F464A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E325A8E-F062-4795-A062-8B3EF4E227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0D7CDEC-8683-4954-83BF-A152A3113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D1544D5-B086-48C4-BC7A-290A5517B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8F291C7-1415-4CB0-B47F-4EDF01076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63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D577D8-1529-49E8-A272-7D69EBEBB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E14647E-B25C-4A7E-91BE-909DE60B3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8B78E84-374D-4F0C-91AE-693C59073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B697ABC-5840-44FE-BFBD-E7FAEF7EE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241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6897415-F3EE-4CCF-B6C4-66EFD0F4E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74A2189-1965-4D8F-91FB-1ABB22E6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C5DB61-E6C4-452A-8ED6-509BC574B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927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EAF2C4-C1BB-446A-A767-DF1B6A645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F6F89F8-CB56-4268-A74B-839587A826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EF2E7EB-2565-4F55-85A3-F7D0AF58AB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AFEE1C1-0C55-4BF6-B10F-CE9A98474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D31CAAA-6155-4EED-AD1D-D1321F9DF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F7075C6-CA9C-4E1A-95E7-6CAFB0BB1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275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E85230-AAB4-4AEE-9E57-21350EA67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3D454C6-C796-4796-98E9-1E5B8B0983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B6618B0-2DA3-47E0-BC13-D7585B8841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8A4C36B-E7F4-4275-8104-F89F58D15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D1B9898-E15F-4765-8EBC-4D3805F19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BD156FD-3AC7-4B3D-97E5-8F56A677B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789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B842F0-02CA-4B93-992D-5A307973E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5A52E21-89C3-4779-811B-9FDF3A90E4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BCDFF34-3969-4F42-9DDB-9101FE919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C74D6A8-32FA-4F75-95FD-A7060A6EE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4E88C0E-0A9F-451E-BB8E-344A3C985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2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F18E788-EFCF-408C-889A-18CDAE9A04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636B4F1-4FFC-481F-A676-3D75DAC5BF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F3F01C0-D8F1-4B44-A8A3-73E182D55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89A1EF5-3553-4456-A37D-01164ACCC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5A1BBC9-D199-486C-8F95-3D41E4857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714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91C7F54-50A9-4D06-81D1-C1A45CCC5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88C1628-B09E-4648-B0B8-B592FAC84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D67B950-7967-41D2-9D96-8FE2C2C575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74FD2-45D5-42B2-BAA9-8817040A5573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24B865-9840-4FB6-A4A6-1F26604486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BE16E2-7037-43CA-A7A6-D74AB44600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74440-68B3-47B9-85F1-F8485FC032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11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8.jpeg"/><Relationship Id="rId7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png"/><Relationship Id="rId7" Type="http://schemas.openxmlformats.org/officeDocument/2006/relationships/image" Target="../media/image1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7" Type="http://schemas.openxmlformats.org/officeDocument/2006/relationships/image" Target="../media/image47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>
            <a:extLst>
              <a:ext uri="{FF2B5EF4-FFF2-40B4-BE49-F238E27FC236}">
                <a16:creationId xmlns:a16="http://schemas.microsoft.com/office/drawing/2014/main" id="{1B4DFC87-5C0D-4974-ABF0-3F7E2F3BC398}"/>
              </a:ext>
            </a:extLst>
          </p:cNvPr>
          <p:cNvSpPr/>
          <p:nvPr/>
        </p:nvSpPr>
        <p:spPr bwMode="auto">
          <a:xfrm flipV="1">
            <a:off x="3392689" y="2824484"/>
            <a:ext cx="5694749" cy="1072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标题 1">
            <a:extLst>
              <a:ext uri="{FF2B5EF4-FFF2-40B4-BE49-F238E27FC236}">
                <a16:creationId xmlns:a16="http://schemas.microsoft.com/office/drawing/2014/main" id="{33849FF8-FB17-4147-9F5E-155EB1D96B56}"/>
              </a:ext>
            </a:extLst>
          </p:cNvPr>
          <p:cNvSpPr txBox="1">
            <a:spLocks/>
          </p:cNvSpPr>
          <p:nvPr/>
        </p:nvSpPr>
        <p:spPr>
          <a:xfrm>
            <a:off x="3139128" y="693744"/>
            <a:ext cx="9174309" cy="1864714"/>
          </a:xfrm>
          <a:prstGeom prst="rect">
            <a:avLst/>
          </a:prstGeom>
          <a:effectLst>
            <a:outerShdw dist="101600" dir="5400000" algn="ctr" rotWithShape="0">
              <a:schemeClr val="bg2">
                <a:alpha val="1999"/>
              </a:scheme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marL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  <a:buNone/>
              <a:defRPr sz="4000" kern="1200">
                <a:solidFill>
                  <a:srgbClr val="20202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ctr">
              <a:defRPr/>
            </a:pPr>
            <a:r>
              <a:rPr lang="zh-CN" altLang="en-US" sz="9600" b="1" i="1" noProof="1">
                <a:solidFill>
                  <a:srgbClr val="7030A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幼圆" panose="02010509060101010101" charset="-122"/>
                <a:ea typeface="幼圆" panose="02010509060101010101" charset="-122"/>
              </a:rPr>
              <a:t>让家更美好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D839B12-8913-439D-9D92-EAC3EEEA10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775" y="3289955"/>
            <a:ext cx="7508450" cy="341250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257546C-81E4-4098-85A2-B1A44F69DF45}"/>
              </a:ext>
            </a:extLst>
          </p:cNvPr>
          <p:cNvSpPr txBox="1"/>
          <p:nvPr/>
        </p:nvSpPr>
        <p:spPr>
          <a:xfrm>
            <a:off x="1913639" y="1206635"/>
            <a:ext cx="209865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i="1" dirty="0">
                <a:solidFill>
                  <a:srgbClr val="7030A0"/>
                </a:solidFill>
              </a:rPr>
              <a:t>7-3</a:t>
            </a:r>
            <a:endParaRPr lang="zh-CN" altLang="en-US" sz="96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737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>
            <a:extLst>
              <a:ext uri="{FF2B5EF4-FFF2-40B4-BE49-F238E27FC236}">
                <a16:creationId xmlns:a16="http://schemas.microsoft.com/office/drawing/2014/main" id="{7279F7DD-5B04-4DCF-92FE-86DDB06AF5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5369128"/>
              </p:ext>
            </p:extLst>
          </p:nvPr>
        </p:nvGraphicFramePr>
        <p:xfrm>
          <a:off x="884285" y="2248349"/>
          <a:ext cx="10173356" cy="3775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EC06366C-7D15-4674-8E20-EB5DD2575743}"/>
              </a:ext>
            </a:extLst>
          </p:cNvPr>
          <p:cNvSpPr txBox="1"/>
          <p:nvPr/>
        </p:nvSpPr>
        <p:spPr>
          <a:xfrm>
            <a:off x="4091233" y="650449"/>
            <a:ext cx="4374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7030A0"/>
                </a:solidFill>
              </a:rPr>
              <a:t>本课</a:t>
            </a:r>
            <a:r>
              <a:rPr lang="en-US" altLang="zh-CN" sz="4000" dirty="0">
                <a:solidFill>
                  <a:srgbClr val="7030A0"/>
                </a:solidFill>
              </a:rPr>
              <a:t>3</a:t>
            </a:r>
            <a:r>
              <a:rPr lang="zh-CN" altLang="en-US" sz="4000" dirty="0">
                <a:solidFill>
                  <a:srgbClr val="7030A0"/>
                </a:solidFill>
              </a:rPr>
              <a:t>个学习目标</a:t>
            </a: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0CFC502D-1318-4FBF-9347-E1ACAA64D660}"/>
              </a:ext>
            </a:extLst>
          </p:cNvPr>
          <p:cNvSpPr/>
          <p:nvPr/>
        </p:nvSpPr>
        <p:spPr bwMode="auto">
          <a:xfrm flipV="1">
            <a:off x="3612036" y="1558920"/>
            <a:ext cx="4853234" cy="24442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4212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6465611-25CB-4F6A-96C6-F282F0491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32" y="498398"/>
            <a:ext cx="11576114" cy="59966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DDD7AFB0-9E2B-428B-B2E8-6DDBF68B24DA}"/>
              </a:ext>
            </a:extLst>
          </p:cNvPr>
          <p:cNvSpPr txBox="1"/>
          <p:nvPr/>
        </p:nvSpPr>
        <p:spPr>
          <a:xfrm>
            <a:off x="10284016" y="1253763"/>
            <a:ext cx="1169551" cy="3629322"/>
          </a:xfrm>
          <a:prstGeom prst="rect">
            <a:avLst/>
          </a:prstGeom>
          <a:solidFill>
            <a:schemeClr val="bg1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3200" dirty="0">
                <a:solidFill>
                  <a:srgbClr val="7030A0"/>
                </a:solidFill>
              </a:rPr>
              <a:t>如何解读这个现代家庭的示意图？</a:t>
            </a:r>
          </a:p>
        </p:txBody>
      </p:sp>
    </p:spTree>
    <p:extLst>
      <p:ext uri="{BB962C8B-B14F-4D97-AF65-F5344CB8AC3E}">
        <p14:creationId xmlns:p14="http://schemas.microsoft.com/office/powerpoint/2010/main" val="1968168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>
            <a:extLst>
              <a:ext uri="{FF2B5EF4-FFF2-40B4-BE49-F238E27FC236}">
                <a16:creationId xmlns:a16="http://schemas.microsoft.com/office/drawing/2014/main" id="{C5A801BE-1D4F-4DA5-8C06-8A5E8D9C6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0" y="179107"/>
            <a:ext cx="12191999" cy="654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内容占位符 5">
            <a:extLst>
              <a:ext uri="{FF2B5EF4-FFF2-40B4-BE49-F238E27FC236}">
                <a16:creationId xmlns:a16="http://schemas.microsoft.com/office/drawing/2014/main" id="{9A4AFDD7-97F1-4651-9994-AA525B7FA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039" y="1994170"/>
            <a:ext cx="4068157" cy="3295964"/>
          </a:xfrm>
          <a:prstGeom prst="rect">
            <a:avLst/>
          </a:prstGeom>
        </p:spPr>
      </p:pic>
      <p:pic>
        <p:nvPicPr>
          <p:cNvPr id="4" name="图片 7">
            <a:extLst>
              <a:ext uri="{FF2B5EF4-FFF2-40B4-BE49-F238E27FC236}">
                <a16:creationId xmlns:a16="http://schemas.microsoft.com/office/drawing/2014/main" id="{84A81508-B589-44F7-9A47-1A3089275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553" y="1046112"/>
            <a:ext cx="3436273" cy="1833248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8">
            <a:extLst>
              <a:ext uri="{FF2B5EF4-FFF2-40B4-BE49-F238E27FC236}">
                <a16:creationId xmlns:a16="http://schemas.microsoft.com/office/drawing/2014/main" id="{5730BC09-D7FC-4EA0-9347-EC09E2C19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017" y="5655753"/>
            <a:ext cx="3388936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SzPct val="100000"/>
              <a:buFont typeface="Cambria" panose="02040503050406030204" pitchFamily="18" charset="0"/>
              <a:buNone/>
            </a:pPr>
            <a:r>
              <a:rPr lang="zh-CN" altLang="en-US" sz="2800" b="1" dirty="0">
                <a:solidFill>
                  <a:schemeClr val="tx2"/>
                </a:solidFill>
              </a:rPr>
              <a:t>四代同堂的大家庭</a:t>
            </a:r>
            <a:endParaRPr lang="en-US" altLang="zh-CN" sz="2800" b="1" dirty="0">
              <a:solidFill>
                <a:schemeClr val="tx2"/>
              </a:solidFill>
            </a:endParaRPr>
          </a:p>
        </p:txBody>
      </p:sp>
      <p:sp>
        <p:nvSpPr>
          <p:cNvPr id="7" name="文本框 10">
            <a:extLst>
              <a:ext uri="{FF2B5EF4-FFF2-40B4-BE49-F238E27FC236}">
                <a16:creationId xmlns:a16="http://schemas.microsoft.com/office/drawing/2014/main" id="{D7BEBFD9-E126-4D87-BBF0-C1A389EE9F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8328" y="5416293"/>
            <a:ext cx="2960014" cy="830997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SzPct val="100000"/>
              <a:buFont typeface="Cambria" panose="02040503050406030204" pitchFamily="18" charset="0"/>
              <a:buNone/>
            </a:pPr>
            <a:r>
              <a:rPr lang="zh-CN" altLang="en-US" sz="2400" b="1" dirty="0">
                <a:solidFill>
                  <a:schemeClr val="tx2"/>
                </a:solidFill>
              </a:rPr>
              <a:t>由祖父母或外祖父母</a:t>
            </a:r>
            <a:endParaRPr lang="en-US" altLang="zh-CN" sz="2400" b="1" dirty="0">
              <a:solidFill>
                <a:schemeClr val="tx2"/>
              </a:solidFill>
            </a:endParaRPr>
          </a:p>
          <a:p>
            <a:pPr eaLnBrk="1" hangingPunct="1">
              <a:buSzPct val="100000"/>
              <a:buFont typeface="Cambria" panose="02040503050406030204" pitchFamily="18" charset="0"/>
              <a:buNone/>
            </a:pPr>
            <a:r>
              <a:rPr lang="zh-CN" altLang="en-US" sz="2400" b="1" dirty="0">
                <a:solidFill>
                  <a:schemeClr val="tx2"/>
                </a:solidFill>
              </a:rPr>
              <a:t>父母及第三代组成的</a:t>
            </a:r>
            <a:endParaRPr lang="en-US" altLang="zh-CN" sz="2400" b="1" dirty="0">
              <a:solidFill>
                <a:schemeClr val="tx2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085EDBC7-F5A1-47F0-99C6-8A5D2891F72C}"/>
              </a:ext>
            </a:extLst>
          </p:cNvPr>
          <p:cNvSpPr txBox="1"/>
          <p:nvPr/>
        </p:nvSpPr>
        <p:spPr>
          <a:xfrm>
            <a:off x="8178553" y="5061081"/>
            <a:ext cx="1932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zh-CN" altLang="en-US" sz="2400" b="1" dirty="0">
                <a:solidFill>
                  <a:schemeClr val="tx2"/>
                </a:solidFill>
              </a:rPr>
              <a:t>由父母和未婚子女两代人组成</a:t>
            </a:r>
            <a:endParaRPr lang="en-US" altLang="zh-CN" sz="2400" b="1" dirty="0">
              <a:solidFill>
                <a:schemeClr val="tx2"/>
              </a:solidFill>
            </a:endParaRPr>
          </a:p>
        </p:txBody>
      </p:sp>
      <p:pic>
        <p:nvPicPr>
          <p:cNvPr id="11" name="图片 4">
            <a:extLst>
              <a:ext uri="{FF2B5EF4-FFF2-40B4-BE49-F238E27FC236}">
                <a16:creationId xmlns:a16="http://schemas.microsoft.com/office/drawing/2014/main" id="{1595835A-2142-440E-9746-3076B687F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466" y="1994168"/>
            <a:ext cx="3309934" cy="3295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FB477F3C-30E8-4126-829D-BA250A5EAA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553" y="2964883"/>
            <a:ext cx="3436273" cy="1776799"/>
          </a:xfrm>
          <a:prstGeom prst="rect">
            <a:avLst/>
          </a:prstGeom>
          <a:ln>
            <a:solidFill>
              <a:srgbClr val="00B050"/>
            </a:solidFill>
          </a:ln>
        </p:spPr>
      </p:pic>
      <p:cxnSp>
        <p:nvCxnSpPr>
          <p:cNvPr id="17" name="直接箭头连接符 16">
            <a:extLst>
              <a:ext uri="{FF2B5EF4-FFF2-40B4-BE49-F238E27FC236}">
                <a16:creationId xmlns:a16="http://schemas.microsoft.com/office/drawing/2014/main" id="{82C667B9-70A1-46C4-91DA-908C9BCB9BE7}"/>
              </a:ext>
            </a:extLst>
          </p:cNvPr>
          <p:cNvCxnSpPr>
            <a:cxnSpLocks/>
          </p:cNvCxnSpPr>
          <p:nvPr/>
        </p:nvCxnSpPr>
        <p:spPr>
          <a:xfrm>
            <a:off x="11245175" y="2614687"/>
            <a:ext cx="0" cy="68580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>
            <a:extLst>
              <a:ext uri="{FF2B5EF4-FFF2-40B4-BE49-F238E27FC236}">
                <a16:creationId xmlns:a16="http://schemas.microsoft.com/office/drawing/2014/main" id="{156360BE-36B4-4E92-A1B3-4E3DC4112C71}"/>
              </a:ext>
            </a:extLst>
          </p:cNvPr>
          <p:cNvSpPr txBox="1"/>
          <p:nvPr/>
        </p:nvSpPr>
        <p:spPr>
          <a:xfrm>
            <a:off x="458703" y="697318"/>
            <a:ext cx="73969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noProof="1">
                <a:solidFill>
                  <a:srgbClr val="7030A0"/>
                </a:solidFill>
              </a:rPr>
              <a:t>A.</a:t>
            </a:r>
            <a:r>
              <a:rPr lang="zh-CN" altLang="en-US" sz="2400" b="1" noProof="1">
                <a:solidFill>
                  <a:srgbClr val="C00000"/>
                </a:solidFill>
              </a:rPr>
              <a:t>现代家庭结构、规模、观念发生了不同程度的变化。</a:t>
            </a:r>
            <a:r>
              <a:rPr lang="zh-CN" altLang="en-US" sz="2400" b="1" noProof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过去大家庭</a:t>
            </a:r>
            <a:r>
              <a:rPr lang="zh-CN" altLang="en-US" sz="2400" b="1" u="sng" noProof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化</a:t>
            </a:r>
            <a:r>
              <a:rPr lang="zh-CN" altLang="en-US" sz="2400" b="1" noProof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，今天家庭规模趋于小型化；曾经独生子女家庭占多数，今后二孩家庭增多。</a:t>
            </a:r>
            <a:r>
              <a:rPr lang="en-US" altLang="zh-CN" sz="2400" b="1" noProof="1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p83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61722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752E7B1-AD49-4BF4-8715-119CDEE9C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0" y="179107"/>
            <a:ext cx="12191999" cy="654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E4708D56-F3B4-4B23-9D00-AF2E43BB342C}"/>
              </a:ext>
            </a:extLst>
          </p:cNvPr>
          <p:cNvSpPr txBox="1"/>
          <p:nvPr/>
        </p:nvSpPr>
        <p:spPr>
          <a:xfrm>
            <a:off x="1216056" y="216816"/>
            <a:ext cx="46362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3200" b="1" noProof="1">
                <a:solidFill>
                  <a:srgbClr val="7030A0"/>
                </a:solidFill>
              </a:rPr>
              <a:t>B.</a:t>
            </a:r>
            <a:r>
              <a:rPr lang="zh-CN" altLang="en-US" sz="3200" b="1" noProof="1">
                <a:solidFill>
                  <a:srgbClr val="C00000"/>
                </a:solidFill>
              </a:rPr>
              <a:t>家庭交流沟通方式变化</a:t>
            </a:r>
            <a:endParaRPr lang="en-US" altLang="zh-CN" sz="3200" b="1" noProof="1">
              <a:solidFill>
                <a:srgbClr val="C00000"/>
              </a:solidFill>
            </a:endParaRPr>
          </a:p>
        </p:txBody>
      </p:sp>
      <p:pic>
        <p:nvPicPr>
          <p:cNvPr id="5" name="内容占位符 3">
            <a:extLst>
              <a:ext uri="{FF2B5EF4-FFF2-40B4-BE49-F238E27FC236}">
                <a16:creationId xmlns:a16="http://schemas.microsoft.com/office/drawing/2014/main" id="{28BA07DD-3CB5-43FE-BFC3-0CF3F11A45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7"/>
          <a:stretch/>
        </p:blipFill>
        <p:spPr>
          <a:xfrm>
            <a:off x="7827666" y="1673196"/>
            <a:ext cx="3333670" cy="2246312"/>
          </a:xfrm>
          <a:prstGeom prst="rect">
            <a:avLst/>
          </a:prstGeom>
        </p:spPr>
      </p:pic>
      <p:pic>
        <p:nvPicPr>
          <p:cNvPr id="6" name="图片 4">
            <a:extLst>
              <a:ext uri="{FF2B5EF4-FFF2-40B4-BE49-F238E27FC236}">
                <a16:creationId xmlns:a16="http://schemas.microsoft.com/office/drawing/2014/main" id="{D31347CF-79A7-451E-8A7D-9DC291BEB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82" y="1673196"/>
            <a:ext cx="3429000" cy="2197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5">
            <a:extLst>
              <a:ext uri="{FF2B5EF4-FFF2-40B4-BE49-F238E27FC236}">
                <a16:creationId xmlns:a16="http://schemas.microsoft.com/office/drawing/2014/main" id="{E49ACEE5-AC7E-404C-9D7A-4BD7F8C8D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4148745"/>
            <a:ext cx="3143251" cy="2145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3477EC94-CA88-49EA-8510-A4CC90234F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59" r="17773"/>
          <a:stretch/>
        </p:blipFill>
        <p:spPr bwMode="auto">
          <a:xfrm>
            <a:off x="2952750" y="4223541"/>
            <a:ext cx="2867189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2">
            <a:extLst>
              <a:ext uri="{FF2B5EF4-FFF2-40B4-BE49-F238E27FC236}">
                <a16:creationId xmlns:a16="http://schemas.microsoft.com/office/drawing/2014/main" id="{78B96760-380A-428C-ADED-A8A0D49F0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99" y="1673196"/>
            <a:ext cx="314325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6">
            <a:extLst>
              <a:ext uri="{FF2B5EF4-FFF2-40B4-BE49-F238E27FC236}">
                <a16:creationId xmlns:a16="http://schemas.microsoft.com/office/drawing/2014/main" id="{408434A8-68DA-40BC-9A02-DF5EEBB8D2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4133850"/>
            <a:ext cx="20955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BFE6710D-5BA5-49F9-A0BD-320B4AC00441}"/>
              </a:ext>
            </a:extLst>
          </p:cNvPr>
          <p:cNvSpPr txBox="1"/>
          <p:nvPr/>
        </p:nvSpPr>
        <p:spPr>
          <a:xfrm>
            <a:off x="558800" y="904972"/>
            <a:ext cx="109568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2400" b="1" noProof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人口迁移和流动，现代沟通手段丰富，家庭成员</a:t>
            </a:r>
            <a:r>
              <a:rPr lang="zh-CN" altLang="en-US" sz="2400" b="1" u="sng" noProof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交流沟通方式</a:t>
            </a:r>
            <a:r>
              <a:rPr lang="zh-CN" altLang="en-US" sz="2400" b="1" noProof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发生了较大变化。</a:t>
            </a:r>
            <a:endParaRPr lang="en-US" altLang="zh-CN" sz="2400" b="1" noProof="1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3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323F3ED-0F50-4AF3-9505-59690A39D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23127" y="49490"/>
            <a:ext cx="12191999" cy="6721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图片 5">
            <a:extLst>
              <a:ext uri="{FF2B5EF4-FFF2-40B4-BE49-F238E27FC236}">
                <a16:creationId xmlns:a16="http://schemas.microsoft.com/office/drawing/2014/main" id="{9A741785-4554-45CB-87EB-6B572B4B5C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134" y="4292157"/>
            <a:ext cx="3551385" cy="201151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图片 7">
            <a:extLst>
              <a:ext uri="{FF2B5EF4-FFF2-40B4-BE49-F238E27FC236}">
                <a16:creationId xmlns:a16="http://schemas.microsoft.com/office/drawing/2014/main" id="{E6FA951F-5B1F-420F-98F0-C05A20B9FB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985" y="4304061"/>
            <a:ext cx="1696249" cy="1999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8">
            <a:extLst>
              <a:ext uri="{FF2B5EF4-FFF2-40B4-BE49-F238E27FC236}">
                <a16:creationId xmlns:a16="http://schemas.microsoft.com/office/drawing/2014/main" id="{A16E6D71-5BF4-4F5B-9A7F-CBB9F3631B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956" y="4292157"/>
            <a:ext cx="1903412" cy="2011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9D91A0C7-56A9-40CE-BC45-AC67AEB6E2C1}"/>
              </a:ext>
            </a:extLst>
          </p:cNvPr>
          <p:cNvSpPr/>
          <p:nvPr/>
        </p:nvSpPr>
        <p:spPr>
          <a:xfrm>
            <a:off x="424205" y="735290"/>
            <a:ext cx="11218520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 kern="1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家庭氛围平等民主。关心世界和国家大事，探讨社会和人生问题，学习现代科学文化知识，创建学习型家庭，参与社区活动，已成为现代家庭生活的重要内容。</a:t>
            </a:r>
            <a:r>
              <a:rPr lang="en-US" altLang="zh-CN" sz="2400" b="1" kern="1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p83</a:t>
            </a:r>
            <a:endParaRPr lang="zh-CN" altLang="en-US" sz="2400" b="1" dirty="0">
              <a:solidFill>
                <a:srgbClr val="C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2F520F4-6B99-4D59-82A6-A4B38C88E59F}"/>
              </a:ext>
            </a:extLst>
          </p:cNvPr>
          <p:cNvSpPr txBox="1"/>
          <p:nvPr/>
        </p:nvSpPr>
        <p:spPr>
          <a:xfrm>
            <a:off x="1395166" y="122546"/>
            <a:ext cx="42322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3200" b="1" noProof="1">
                <a:solidFill>
                  <a:srgbClr val="7030A0"/>
                </a:solidFill>
              </a:rPr>
              <a:t>C.</a:t>
            </a:r>
            <a:r>
              <a:rPr lang="zh-CN" altLang="en-US" sz="3200" b="1" noProof="1">
                <a:solidFill>
                  <a:srgbClr val="C00000"/>
                </a:solidFill>
              </a:rPr>
              <a:t>家庭生活内容的变化</a:t>
            </a:r>
            <a:endParaRPr lang="en-US" altLang="zh-CN" sz="3200" b="1" noProof="1">
              <a:solidFill>
                <a:srgbClr val="C00000"/>
              </a:solidFill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A8A20CEC-D44E-4783-8095-3A4AFCD247C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78" t="13695" r="5968" b="13491"/>
          <a:stretch/>
        </p:blipFill>
        <p:spPr>
          <a:xfrm>
            <a:off x="460766" y="1788614"/>
            <a:ext cx="3551385" cy="2428508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BA607E92-E5EC-4DC4-AA84-4C80C5444FB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77"/>
          <a:stretch/>
        </p:blipFill>
        <p:spPr>
          <a:xfrm>
            <a:off x="4189134" y="1788615"/>
            <a:ext cx="3551385" cy="2428508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5B5669D1-9E03-4D95-AA45-75EA5E74C6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66" y="4304061"/>
            <a:ext cx="3551385" cy="2011515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872095E9-6BCB-462D-A507-D073FC7B5DE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502" y="1788614"/>
            <a:ext cx="3813732" cy="2428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15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AF5E547-FC73-436F-958D-CBB5D58CF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0" y="179107"/>
            <a:ext cx="12191999" cy="654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1476859-A287-4BAB-A94A-A44B227E4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888" y="771775"/>
            <a:ext cx="5137665" cy="371438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横卷形 6">
            <a:extLst>
              <a:ext uri="{FF2B5EF4-FFF2-40B4-BE49-F238E27FC236}">
                <a16:creationId xmlns:a16="http://schemas.microsoft.com/office/drawing/2014/main" id="{15CF517E-4FE1-4B0D-9D2B-D6EAD6D92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830" y="144775"/>
            <a:ext cx="3395663" cy="862013"/>
          </a:xfrm>
          <a:prstGeom prst="horizontalScroll">
            <a:avLst>
              <a:gd name="adj" fmla="val 12500"/>
            </a:avLst>
          </a:prstGeom>
          <a:gradFill rotWithShape="1">
            <a:gsLst>
              <a:gs pos="0">
                <a:srgbClr val="F7BDA4"/>
              </a:gs>
              <a:gs pos="50000">
                <a:srgbClr val="F5B195"/>
              </a:gs>
              <a:gs pos="100000">
                <a:srgbClr val="F8A581"/>
              </a:gs>
            </a:gsLst>
            <a:lin ang="5400000"/>
          </a:gradFill>
          <a:ln w="9525">
            <a:solidFill>
              <a:srgbClr val="ED7D3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>
              <a:buSzPct val="100000"/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7030A0"/>
                </a:solidFill>
                <a:latin typeface="Calibri" panose="020F0502020204030204" pitchFamily="34" charset="0"/>
              </a:rPr>
              <a:t> 运用你的经验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6B45EB7-6A82-42F7-A308-83241EBF3389}"/>
              </a:ext>
            </a:extLst>
          </p:cNvPr>
          <p:cNvSpPr txBox="1"/>
          <p:nvPr/>
        </p:nvSpPr>
        <p:spPr>
          <a:xfrm>
            <a:off x="7107811" y="4803367"/>
            <a:ext cx="2133467" cy="1077218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7030A0"/>
                </a:solidFill>
              </a:rPr>
              <a:t>三大特点：</a:t>
            </a:r>
            <a:endParaRPr lang="en-US" altLang="zh-CN" sz="3200" dirty="0">
              <a:solidFill>
                <a:srgbClr val="7030A0"/>
              </a:solidFill>
            </a:endParaRPr>
          </a:p>
          <a:p>
            <a:r>
              <a:rPr lang="en-US" altLang="zh-CN" sz="3200" dirty="0">
                <a:solidFill>
                  <a:srgbClr val="7030A0"/>
                </a:solidFill>
              </a:rPr>
              <a:t> p83 ABC</a:t>
            </a:r>
            <a:endParaRPr lang="zh-CN" altLang="en-US" sz="3200" dirty="0">
              <a:solidFill>
                <a:srgbClr val="7030A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0492FB1-565C-48F7-8B9B-AD4753B86DD8}"/>
              </a:ext>
            </a:extLst>
          </p:cNvPr>
          <p:cNvSpPr txBox="1"/>
          <p:nvPr/>
        </p:nvSpPr>
        <p:spPr>
          <a:xfrm>
            <a:off x="379379" y="1148165"/>
            <a:ext cx="56694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2400" b="1" noProof="1">
                <a:solidFill>
                  <a:srgbClr val="7030A0"/>
                </a:solidFill>
              </a:rPr>
              <a:t>A.</a:t>
            </a:r>
            <a:r>
              <a:rPr lang="zh-CN" altLang="en-US" sz="2400" b="1" noProof="1">
                <a:solidFill>
                  <a:srgbClr val="7030A0"/>
                </a:solidFill>
              </a:rPr>
              <a:t>现代家庭结构、规模、观念发生了不同程度的变化。</a:t>
            </a:r>
            <a:r>
              <a:rPr lang="zh-CN" altLang="en-US" sz="2400" b="1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过去大家庭</a:t>
            </a:r>
            <a:r>
              <a:rPr lang="zh-CN" altLang="en-US" sz="2400" b="1" u="sng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化</a:t>
            </a:r>
            <a:r>
              <a:rPr lang="zh-CN" altLang="en-US" sz="2400" b="1" noProof="1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，今天家庭规模趋于小型化；曾经独生子女家庭占多数，今后二孩家庭增多；</a:t>
            </a:r>
            <a:r>
              <a:rPr lang="zh-CN" altLang="en-US" sz="2400" b="1" u="sng" noProof="1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注重合理消费，财权共享。</a:t>
            </a:r>
            <a:endParaRPr lang="en-US" altLang="zh-CN" sz="2400" b="1" u="sng" noProof="1">
              <a:solidFill>
                <a:srgbClr val="C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068310A-0F8A-4CCF-8B1D-781B9E0B8951}"/>
              </a:ext>
            </a:extLst>
          </p:cNvPr>
          <p:cNvSpPr txBox="1"/>
          <p:nvPr/>
        </p:nvSpPr>
        <p:spPr>
          <a:xfrm>
            <a:off x="382869" y="3130199"/>
            <a:ext cx="5683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2400" b="1" noProof="1">
                <a:solidFill>
                  <a:srgbClr val="7030A0"/>
                </a:solidFill>
              </a:rPr>
              <a:t>B.</a:t>
            </a:r>
            <a:r>
              <a:rPr lang="zh-CN" altLang="en-US" sz="2400" b="1" noProof="1">
                <a:solidFill>
                  <a:srgbClr val="7030A0"/>
                </a:solidFill>
              </a:rPr>
              <a:t>家庭交流沟通方式变化。</a:t>
            </a:r>
            <a:r>
              <a:rPr lang="zh-CN" altLang="en-US" sz="2400" b="1" noProof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人口迁移和流动，现代沟通手段丰富，家庭成员交流沟通方式发生了较大变化。</a:t>
            </a:r>
            <a:endParaRPr lang="en-US" altLang="zh-CN" b="1" noProof="1">
              <a:solidFill>
                <a:srgbClr val="0070C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8D826B8-D165-4522-88C9-20E9FF2F0FCA}"/>
              </a:ext>
            </a:extLst>
          </p:cNvPr>
          <p:cNvSpPr txBox="1"/>
          <p:nvPr/>
        </p:nvSpPr>
        <p:spPr>
          <a:xfrm>
            <a:off x="363716" y="4288190"/>
            <a:ext cx="57817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2400" b="1" noProof="1">
                <a:solidFill>
                  <a:srgbClr val="7030A0"/>
                </a:solidFill>
              </a:rPr>
              <a:t>C.</a:t>
            </a:r>
            <a:r>
              <a:rPr lang="zh-CN" altLang="en-US" sz="2400" b="1" noProof="1">
                <a:solidFill>
                  <a:srgbClr val="7030A0"/>
                </a:solidFill>
              </a:rPr>
              <a:t>家庭生活内容的变化。</a:t>
            </a:r>
            <a:r>
              <a:rPr lang="zh-CN" altLang="en-US" sz="2400" b="1" kern="100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家庭氛围平等、民主。</a:t>
            </a:r>
            <a:r>
              <a:rPr lang="zh-CN" altLang="en-US" sz="2400" b="1" kern="1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能自由发表意见，</a:t>
            </a:r>
            <a:r>
              <a:rPr lang="zh-CN" altLang="en-US" sz="2400" b="1" kern="100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关心世界和国家大事，探讨社会和人生问题，学习现代科学文化知识，创建学习型家庭，参与社区活动，成为现代家庭生活的</a:t>
            </a:r>
            <a:r>
              <a:rPr lang="zh-CN" altLang="en-US" sz="2400" b="1" kern="1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重要内容</a:t>
            </a:r>
            <a:r>
              <a:rPr lang="zh-CN" altLang="en-US" sz="2400" b="1" kern="100" dirty="0">
                <a:solidFill>
                  <a:srgbClr val="00B0F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b="1" noProof="1">
              <a:solidFill>
                <a:srgbClr val="00B0F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591694D-B102-43F0-9AFD-A6B319ADB0AD}"/>
              </a:ext>
            </a:extLst>
          </p:cNvPr>
          <p:cNvSpPr txBox="1"/>
          <p:nvPr/>
        </p:nvSpPr>
        <p:spPr>
          <a:xfrm>
            <a:off x="363716" y="6117993"/>
            <a:ext cx="9411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2400" b="1" kern="1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注重身心健康，重视视子女教育</a:t>
            </a:r>
            <a:r>
              <a:rPr lang="en-US" altLang="zh-CN" sz="2400" b="1" kern="1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---</a:t>
            </a:r>
            <a:endParaRPr lang="zh-CN" altLang="en-US" sz="2400" dirty="0">
              <a:solidFill>
                <a:srgbClr val="C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662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1E7A53B-403F-4FE2-9E5C-97B2A964D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874" y="76868"/>
            <a:ext cx="6059341" cy="3675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A5FEEE5D-2A38-446C-AB9F-7952853796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84" y="3960710"/>
            <a:ext cx="5368041" cy="274174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F5FAA24-07FA-4FDA-9895-EECE322E60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85" y="76868"/>
            <a:ext cx="5368041" cy="3675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846715EF-35D9-4295-BC4B-5FDA2CD62D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875" y="3960709"/>
            <a:ext cx="6059340" cy="2789785"/>
          </a:xfrm>
          <a:prstGeom prst="rect">
            <a:avLst/>
          </a:prstGeom>
        </p:spPr>
      </p:pic>
      <p:sp>
        <p:nvSpPr>
          <p:cNvPr id="2" name="椭圆 1">
            <a:extLst>
              <a:ext uri="{FF2B5EF4-FFF2-40B4-BE49-F238E27FC236}">
                <a16:creationId xmlns:a16="http://schemas.microsoft.com/office/drawing/2014/main" id="{7D639903-1F2C-4139-B701-D0FD5B4B450B}"/>
              </a:ext>
            </a:extLst>
          </p:cNvPr>
          <p:cNvSpPr/>
          <p:nvPr/>
        </p:nvSpPr>
        <p:spPr>
          <a:xfrm>
            <a:off x="4553146" y="3429000"/>
            <a:ext cx="2394408" cy="78006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0070C0"/>
                </a:solidFill>
              </a:rPr>
              <a:t>家庭矛盾</a:t>
            </a:r>
          </a:p>
        </p:txBody>
      </p:sp>
    </p:spTree>
    <p:extLst>
      <p:ext uri="{BB962C8B-B14F-4D97-AF65-F5344CB8AC3E}">
        <p14:creationId xmlns:p14="http://schemas.microsoft.com/office/powerpoint/2010/main" val="66572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FC9EFC71-2470-4AA3-95D6-7D199B1F2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57" y="1636483"/>
            <a:ext cx="5366750" cy="510368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FD43F9A8-6A5D-4FE7-95F0-ABCFEDE7D8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350" y="1636483"/>
            <a:ext cx="6094720" cy="510368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567F5D49-86A9-4D3F-9496-12D3AD096435}"/>
              </a:ext>
            </a:extLst>
          </p:cNvPr>
          <p:cNvSpPr/>
          <p:nvPr/>
        </p:nvSpPr>
        <p:spPr>
          <a:xfrm>
            <a:off x="4553146" y="5606591"/>
            <a:ext cx="2394408" cy="78006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0070C0"/>
                </a:solidFill>
              </a:rPr>
              <a:t>家庭矛盾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593E017-ABB6-4BBA-A988-7C70147D39E0}"/>
              </a:ext>
            </a:extLst>
          </p:cNvPr>
          <p:cNvSpPr txBox="1"/>
          <p:nvPr/>
        </p:nvSpPr>
        <p:spPr>
          <a:xfrm>
            <a:off x="271172" y="325228"/>
            <a:ext cx="11682016" cy="954107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>
              <a:buSzPct val="100000"/>
            </a:pPr>
            <a:r>
              <a:rPr lang="en-US" altLang="zh-CN" sz="2800" dirty="0">
                <a:solidFill>
                  <a:srgbClr val="C0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</a:rPr>
              <a:t>因</a:t>
            </a:r>
            <a:r>
              <a:rPr lang="en-US" altLang="zh-CN" sz="2800" dirty="0">
                <a:solidFill>
                  <a:srgbClr val="C00000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家庭成员之间不同价值观念和生活方式，可能带来家庭成员间的矛盾和冲突。</a:t>
            </a:r>
            <a:r>
              <a:rPr lang="en-US" altLang="zh-CN" sz="2800" dirty="0">
                <a:solidFill>
                  <a:srgbClr val="C00000"/>
                </a:solidFill>
                <a:latin typeface="宋体" panose="02010600030101010101" pitchFamily="2" charset="-122"/>
              </a:rPr>
              <a:t>p85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106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0A23CAA-3513-4AA6-B6B9-A69BADAF2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73" y="1875931"/>
            <a:ext cx="5478838" cy="439288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E62B470-3262-45EE-83A4-FA0407F549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740" y="1875931"/>
            <a:ext cx="6023728" cy="439289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ED9D1C3B-1622-4990-81C7-124A97B6648E}"/>
              </a:ext>
            </a:extLst>
          </p:cNvPr>
          <p:cNvSpPr txBox="1"/>
          <p:nvPr/>
        </p:nvSpPr>
        <p:spPr>
          <a:xfrm>
            <a:off x="8983744" y="2460397"/>
            <a:ext cx="4555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rgbClr val="C00000"/>
                </a:solidFill>
              </a:rPr>
              <a:t>?</a:t>
            </a:r>
            <a:endParaRPr lang="zh-CN" altLang="en-US" sz="4800" dirty="0">
              <a:solidFill>
                <a:srgbClr val="C0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2FCC5C6-DC11-4AC2-A6C8-58852EB543EA}"/>
              </a:ext>
            </a:extLst>
          </p:cNvPr>
          <p:cNvSpPr txBox="1"/>
          <p:nvPr/>
        </p:nvSpPr>
        <p:spPr>
          <a:xfrm>
            <a:off x="2801333" y="2160309"/>
            <a:ext cx="4555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rgbClr val="C00000"/>
                </a:solidFill>
              </a:rPr>
              <a:t>?</a:t>
            </a:r>
            <a:endParaRPr lang="zh-CN" altLang="en-US" sz="4800" dirty="0">
              <a:solidFill>
                <a:srgbClr val="C00000"/>
              </a:solidFill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F5DCFD46-A5A5-4663-8765-41B71FC89D34}"/>
              </a:ext>
            </a:extLst>
          </p:cNvPr>
          <p:cNvSpPr/>
          <p:nvPr/>
        </p:nvSpPr>
        <p:spPr bwMode="auto">
          <a:xfrm flipV="1">
            <a:off x="2083325" y="1237649"/>
            <a:ext cx="7173798" cy="12923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C62D95F-DB8D-4998-AB20-ACB58483814B}"/>
              </a:ext>
            </a:extLst>
          </p:cNvPr>
          <p:cNvSpPr txBox="1"/>
          <p:nvPr/>
        </p:nvSpPr>
        <p:spPr>
          <a:xfrm>
            <a:off x="2139885" y="452487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面对家庭成员的矛盾，我们怎么办？</a:t>
            </a:r>
          </a:p>
        </p:txBody>
      </p:sp>
    </p:spTree>
    <p:extLst>
      <p:ext uri="{BB962C8B-B14F-4D97-AF65-F5344CB8AC3E}">
        <p14:creationId xmlns:p14="http://schemas.microsoft.com/office/powerpoint/2010/main" val="3436376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5005C17-F974-4752-86AF-5EEBD4D0F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0" y="179107"/>
            <a:ext cx="12191999" cy="654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图片 7">
            <a:extLst>
              <a:ext uri="{FF2B5EF4-FFF2-40B4-BE49-F238E27FC236}">
                <a16:creationId xmlns:a16="http://schemas.microsoft.com/office/drawing/2014/main" id="{CEFA7A7F-9D66-4AC8-840A-03B3CC359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64" y="1228140"/>
            <a:ext cx="2637574" cy="196077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92EA21DD-5FF5-4A55-B51F-9AF7DD8ECB4A}"/>
              </a:ext>
            </a:extLst>
          </p:cNvPr>
          <p:cNvSpPr txBox="1"/>
          <p:nvPr/>
        </p:nvSpPr>
        <p:spPr>
          <a:xfrm>
            <a:off x="1734532" y="18853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</a:rPr>
              <a:t>家和万事兴</a:t>
            </a:r>
            <a:r>
              <a:rPr lang="zh-CN" altLang="en-US" sz="3600" dirty="0">
                <a:solidFill>
                  <a:srgbClr val="FF0000"/>
                </a:solidFill>
              </a:rPr>
              <a:t>！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B1E7622-D4B2-4359-BD8E-323FE0CEEFEB}"/>
              </a:ext>
            </a:extLst>
          </p:cNvPr>
          <p:cNvSpPr txBox="1"/>
          <p:nvPr/>
        </p:nvSpPr>
        <p:spPr>
          <a:xfrm>
            <a:off x="6212262" y="1206631"/>
            <a:ext cx="54216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SzPct val="100000"/>
            </a:pPr>
            <a:r>
              <a:rPr lang="en-US" altLang="zh-CN" sz="2800" dirty="0">
                <a:solidFill>
                  <a:srgbClr val="C0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</a:rPr>
              <a:t>用</a:t>
            </a:r>
            <a:r>
              <a:rPr lang="en-US" altLang="zh-CN" sz="2800" dirty="0">
                <a:solidFill>
                  <a:srgbClr val="C00000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家和万事兴。家庭成员之间和睦相处是家庭美满幸福的重要条件。</a:t>
            </a:r>
            <a:r>
              <a:rPr lang="en-US" altLang="zh-CN" sz="2800" dirty="0">
                <a:solidFill>
                  <a:srgbClr val="C00000"/>
                </a:solidFill>
                <a:latin typeface="宋体" panose="02010600030101010101" pitchFamily="2" charset="-122"/>
              </a:rPr>
              <a:t>p85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9E30186-3BCD-4201-8C36-C6202AD83C42}"/>
              </a:ext>
            </a:extLst>
          </p:cNvPr>
          <p:cNvSpPr txBox="1"/>
          <p:nvPr/>
        </p:nvSpPr>
        <p:spPr>
          <a:xfrm>
            <a:off x="6240546" y="2846895"/>
            <a:ext cx="53933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SzPct val="100000"/>
            </a:pPr>
            <a:r>
              <a:rPr lang="en-US" altLang="zh-CN" sz="2800" dirty="0">
                <a:solidFill>
                  <a:srgbClr val="C0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</a:rPr>
              <a:t>好</a:t>
            </a:r>
            <a:r>
              <a:rPr lang="en-US" altLang="zh-CN" sz="2800" dirty="0">
                <a:solidFill>
                  <a:srgbClr val="C00000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家庭成员之间相互理解、信任、体谅和包容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dirty="0">
                <a:solidFill>
                  <a:srgbClr val="7030A0"/>
                </a:solidFill>
                <a:latin typeface="宋体" panose="02010600030101010101" pitchFamily="2" charset="-122"/>
              </a:rPr>
              <a:t>可以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增进理解，</a:t>
            </a:r>
            <a:endParaRPr lang="en-US" altLang="zh-CN" sz="28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just">
              <a:buSzPct val="100000"/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化解矛盾与冲突。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r>
              <a:rPr lang="en-US" altLang="zh-CN" sz="2800" dirty="0">
                <a:solidFill>
                  <a:srgbClr val="C00000"/>
                </a:solidFill>
                <a:latin typeface="宋体" panose="02010600030101010101" pitchFamily="2" charset="-122"/>
              </a:rPr>
              <a:t>p85</a:t>
            </a:r>
            <a:endParaRPr lang="zh-CN" altLang="en-US" sz="2800" dirty="0"/>
          </a:p>
        </p:txBody>
      </p:sp>
      <p:pic>
        <p:nvPicPr>
          <p:cNvPr id="7" name="图片 1">
            <a:extLst>
              <a:ext uri="{FF2B5EF4-FFF2-40B4-BE49-F238E27FC236}">
                <a16:creationId xmlns:a16="http://schemas.microsoft.com/office/drawing/2014/main" id="{C4708D44-32C9-4152-A3F2-5B587F139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57" y="3261675"/>
            <a:ext cx="5393340" cy="2946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4">
            <a:extLst>
              <a:ext uri="{FF2B5EF4-FFF2-40B4-BE49-F238E27FC236}">
                <a16:creationId xmlns:a16="http://schemas.microsoft.com/office/drawing/2014/main" id="{9E609F4D-4357-4AD5-B2A1-0ECD70825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688" y="1232815"/>
            <a:ext cx="2567410" cy="1956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00121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0E7CF85-2F31-4F0B-9595-50E2BBB20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3" t="4736" b="4736"/>
          <a:stretch>
            <a:fillRect/>
          </a:stretch>
        </p:blipFill>
        <p:spPr bwMode="auto">
          <a:xfrm>
            <a:off x="0" y="9427"/>
            <a:ext cx="12191999" cy="6781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椭圆 2">
            <a:extLst>
              <a:ext uri="{FF2B5EF4-FFF2-40B4-BE49-F238E27FC236}">
                <a16:creationId xmlns:a16="http://schemas.microsoft.com/office/drawing/2014/main" id="{D49A51DC-F094-4BBA-8569-C25C67C887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350" y="735291"/>
            <a:ext cx="2535811" cy="810705"/>
          </a:xfrm>
          <a:prstGeom prst="ellipse">
            <a:avLst/>
          </a:prstGeom>
          <a:solidFill>
            <a:srgbClr val="FFFF00"/>
          </a:solidFill>
          <a:ln w="9525">
            <a:solidFill>
              <a:srgbClr val="5B9BD5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SzPct val="100000"/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 技能</a:t>
            </a:r>
            <a:endParaRPr lang="zh-CN" altLang="en-US" sz="2800" b="1" dirty="0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4" name="矩形 1">
            <a:extLst>
              <a:ext uri="{FF2B5EF4-FFF2-40B4-BE49-F238E27FC236}">
                <a16:creationId xmlns:a16="http://schemas.microsoft.com/office/drawing/2014/main" id="{44850EF5-4AC7-4241-A921-74EAE484C0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138" y="723900"/>
            <a:ext cx="7880808" cy="878657"/>
          </a:xfrm>
          <a:prstGeom prst="rect">
            <a:avLst/>
          </a:prstGeom>
          <a:solidFill>
            <a:srgbClr val="FFFFFF"/>
          </a:solidFill>
          <a:ln w="12700">
            <a:solidFill>
              <a:srgbClr val="ED7D3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SzPct val="100000"/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我是小小“</a:t>
            </a:r>
            <a:r>
              <a:rPr lang="zh-CN" altLang="en-US" sz="24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黏合剂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………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当家庭成员之间发生矛盾或冲突时，我们可以充当“</a:t>
            </a:r>
            <a:r>
              <a:rPr lang="zh-CN" altLang="en-US" sz="24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黏合剂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”，培养自己</a:t>
            </a:r>
            <a:r>
              <a:rPr lang="zh-CN" altLang="en-US" sz="24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协调能力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b="1" dirty="0">
              <a:solidFill>
                <a:srgbClr val="000000"/>
              </a:solidFill>
              <a:latin typeface="Calibri" panose="020F0502020204030204" pitchFamily="34" charset="0"/>
              <a:ea typeface="楷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C016754-8990-4298-8C91-CCAE09838660}"/>
              </a:ext>
            </a:extLst>
          </p:cNvPr>
          <p:cNvSpPr txBox="1"/>
          <p:nvPr/>
        </p:nvSpPr>
        <p:spPr>
          <a:xfrm>
            <a:off x="949402" y="1998484"/>
            <a:ext cx="9712316" cy="3447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3300"/>
              </a:lnSpc>
              <a:buSzPct val="100000"/>
            </a:pP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帮助家庭成员舒缓情绪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。如果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家庭成员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在发生矛盾时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情绪过激，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可以适时地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成为他们的倾听</a:t>
            </a:r>
            <a:r>
              <a:rPr lang="zh-CN" altLang="en-US" sz="24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者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，并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表示理解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just">
              <a:lnSpc>
                <a:spcPts val="3300"/>
              </a:lnSpc>
              <a:buSzPct val="100000"/>
            </a:pP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明确自己是不偏不倚的中立</a:t>
            </a:r>
            <a:r>
              <a:rPr lang="zh-CN" altLang="en-US" sz="24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者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。在家庭成员发生矛盾时，明确</a:t>
            </a:r>
            <a:r>
              <a:rPr lang="zh-CN" altLang="en-US" sz="24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自己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的任务是解决矛盾，而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不是制造新的矛</a:t>
            </a:r>
            <a:r>
              <a:rPr lang="zh-CN" altLang="en-US" sz="2400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盾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，解决矛盾时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不偏袒某</a:t>
            </a:r>
            <a:r>
              <a:rPr lang="zh-CN" altLang="en-US" sz="24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一方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just">
              <a:lnSpc>
                <a:spcPts val="3300"/>
              </a:lnSpc>
              <a:buSzPct val="100000"/>
            </a:pP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引导家庭成员看到对方的优</a:t>
            </a:r>
            <a:r>
              <a:rPr lang="zh-CN" altLang="en-US" sz="24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点。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选择恰当的时机，与家庭成员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聊</a:t>
            </a:r>
            <a:r>
              <a:rPr lang="zh-CN" altLang="en-US" sz="24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，引导家庭成员全面看待家庭关系，</a:t>
            </a: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看到对方的优点。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endParaRPr>
          </a:p>
          <a:p>
            <a:pPr algn="just">
              <a:lnSpc>
                <a:spcPts val="3300"/>
              </a:lnSpc>
              <a:buSzPct val="100000"/>
            </a:pP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帮助家庭成员走出“面子”困</a:t>
            </a:r>
            <a:r>
              <a:rPr lang="zh-CN" altLang="en-US" sz="24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境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。当家庭成员之间发生冲突后，都有和好之意却又碍于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面子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时，</a:t>
            </a:r>
            <a:r>
              <a:rPr lang="zh-CN" altLang="en-US" sz="2400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可以充当搭桥人，帮助双方和</a:t>
            </a:r>
            <a:r>
              <a:rPr lang="zh-CN" altLang="en-US" sz="2400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好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如初。</a:t>
            </a:r>
            <a:endParaRPr lang="zh-CN" alt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93D51781-E245-434F-A40B-11F66511DD13}"/>
              </a:ext>
            </a:extLst>
          </p:cNvPr>
          <p:cNvSpPr/>
          <p:nvPr/>
        </p:nvSpPr>
        <p:spPr bwMode="auto">
          <a:xfrm flipV="1">
            <a:off x="3126074" y="1775176"/>
            <a:ext cx="7705322" cy="4571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01963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7604C12-AA90-4A4E-B123-039F4BFBE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0" y="179107"/>
            <a:ext cx="12191999" cy="654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ABA661DD-6AA8-4164-908B-B2A5C2276DA5}"/>
              </a:ext>
            </a:extLst>
          </p:cNvPr>
          <p:cNvSpPr txBox="1"/>
          <p:nvPr/>
        </p:nvSpPr>
        <p:spPr>
          <a:xfrm>
            <a:off x="1545998" y="226244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</a:rPr>
              <a:t>和谐家庭你出力！！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9B4780E-5FC1-48B2-8799-B0C38B0C1D31}"/>
              </a:ext>
            </a:extLst>
          </p:cNvPr>
          <p:cNvSpPr txBox="1"/>
          <p:nvPr/>
        </p:nvSpPr>
        <p:spPr>
          <a:xfrm>
            <a:off x="358218" y="1706254"/>
            <a:ext cx="11557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00"/>
                </a:solidFill>
                <a:latin typeface="Calibri" panose="020F0502020204030204" pitchFamily="34" charset="0"/>
              </a:rPr>
              <a:t>H1.</a:t>
            </a:r>
            <a:r>
              <a:rPr lang="zh-CN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>家庭成员应该相互信任、体谅和包容，增进理解，化解矛盾</a:t>
            </a:r>
            <a:r>
              <a:rPr lang="zh-CN" altLang="en-US" sz="2800" b="1" dirty="0">
                <a:solidFill>
                  <a:srgbClr val="000000"/>
                </a:solidFill>
                <a:latin typeface="Calibri" panose="020F0502020204030204" pitchFamily="34" charset="0"/>
              </a:rPr>
              <a:t>冲突。</a:t>
            </a:r>
            <a:endParaRPr lang="en-US" altLang="zh-CN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                                    </a:t>
            </a:r>
            <a:r>
              <a:rPr lang="zh-CN" altLang="en-US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笔记</a:t>
            </a:r>
            <a:r>
              <a:rPr lang="en-US" altLang="zh-CN" sz="2800" b="1" dirty="0">
                <a:solidFill>
                  <a:srgbClr val="7030A0"/>
                </a:solidFill>
                <a:latin typeface="Calibri" panose="020F0502020204030204" pitchFamily="34" charset="0"/>
              </a:rPr>
              <a:t>p85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7AD3A90-8DA0-462D-B3B3-A25E51E53D25}"/>
              </a:ext>
            </a:extLst>
          </p:cNvPr>
          <p:cNvSpPr txBox="1"/>
          <p:nvPr/>
        </p:nvSpPr>
        <p:spPr>
          <a:xfrm>
            <a:off x="386497" y="2733773"/>
            <a:ext cx="11095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H2.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我们要掌握一些方法和技能，充当家庭矛盾的粘合剂，培养自己的协调能力。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如：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a\b\c\d </a:t>
            </a:r>
            <a:r>
              <a:rPr lang="en-US" altLang="zh-CN" sz="2800" dirty="0"/>
              <a:t>                         </a:t>
            </a:r>
            <a:r>
              <a:rPr lang="zh-CN" altLang="en-US" sz="2800" dirty="0">
                <a:solidFill>
                  <a:srgbClr val="7030A0"/>
                </a:solidFill>
              </a:rPr>
              <a:t>笔记</a:t>
            </a:r>
            <a:r>
              <a:rPr lang="en-US" altLang="zh-CN" sz="2800" dirty="0">
                <a:solidFill>
                  <a:srgbClr val="7030A0"/>
                </a:solidFill>
              </a:rPr>
              <a:t>p85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21C04FF-0F12-48AB-A2F3-28F56BD7EA58}"/>
              </a:ext>
            </a:extLst>
          </p:cNvPr>
          <p:cNvSpPr txBox="1"/>
          <p:nvPr/>
        </p:nvSpPr>
        <p:spPr>
          <a:xfrm>
            <a:off x="443059" y="3780147"/>
            <a:ext cx="111896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a.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帮助家庭成员舒缓情绪，</a:t>
            </a:r>
            <a:r>
              <a:rPr lang="zh-CN" altLang="en-US" sz="2800" u="sng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适时倾听和理解情绪激动的家庭成员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800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b.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明确自己是不偏不倚的中立者，自己不能制造矛盾，</a:t>
            </a:r>
            <a:endParaRPr lang="en-US" altLang="zh-CN" sz="2800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不偏袒某一方。 </a:t>
            </a:r>
            <a:r>
              <a:rPr lang="en-US" altLang="zh-CN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c.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引导家庭成员看到对方的优点。</a:t>
            </a:r>
            <a:endParaRPr lang="en-US" altLang="zh-CN" sz="2800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d.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帮助家庭成员走出“面子” 困境，可充当搭桥人，</a:t>
            </a:r>
            <a:endParaRPr lang="en-US" altLang="zh-CN" sz="2800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帮助双方和好。</a:t>
            </a: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331CD540-93AA-49E1-ACA8-5315B0520067}"/>
              </a:ext>
            </a:extLst>
          </p:cNvPr>
          <p:cNvSpPr/>
          <p:nvPr/>
        </p:nvSpPr>
        <p:spPr bwMode="auto">
          <a:xfrm flipV="1">
            <a:off x="715477" y="1125097"/>
            <a:ext cx="5694749" cy="1072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418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D6EE791-37E1-4926-915A-7DE77B7C64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67" t="10399" r="12319" b="3907"/>
          <a:stretch/>
        </p:blipFill>
        <p:spPr>
          <a:xfrm>
            <a:off x="490194" y="2226098"/>
            <a:ext cx="3601039" cy="299772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5BF2BF9D-2378-4B03-8AE8-C78211EFCC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566" y="3780148"/>
            <a:ext cx="3736156" cy="2887351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ABC7B6D-E1B1-42A3-9207-8638293641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3" t="10037" r="9066" b="4350"/>
          <a:stretch/>
        </p:blipFill>
        <p:spPr>
          <a:xfrm>
            <a:off x="8287189" y="2216671"/>
            <a:ext cx="3461751" cy="2887351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9BA6DC54-FEFE-4BFC-AFA2-6E4CD2F3E855}"/>
              </a:ext>
            </a:extLst>
          </p:cNvPr>
          <p:cNvSpPr txBox="1"/>
          <p:nvPr/>
        </p:nvSpPr>
        <p:spPr>
          <a:xfrm>
            <a:off x="415807" y="707012"/>
            <a:ext cx="1149967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</a:rPr>
              <a:t>H5 </a:t>
            </a:r>
            <a:r>
              <a:rPr lang="en-US" altLang="zh-CN" sz="2800" dirty="0">
                <a:solidFill>
                  <a:srgbClr val="C00000"/>
                </a:solidFill>
              </a:rPr>
              <a:t>.</a:t>
            </a:r>
            <a:r>
              <a:rPr lang="zh-CN" altLang="en-US" sz="2800" dirty="0">
                <a:solidFill>
                  <a:srgbClr val="C00000"/>
                </a:solidFill>
              </a:rPr>
              <a:t>我们要认识到，</a:t>
            </a:r>
            <a:r>
              <a:rPr lang="zh-CN" altLang="en-US" sz="2800" dirty="0"/>
              <a:t>幸福美满的家庭需要全体家庭成员共同创建  </a:t>
            </a:r>
            <a:r>
              <a:rPr lang="en-US" altLang="zh-CN" sz="2800" dirty="0">
                <a:solidFill>
                  <a:srgbClr val="C00000"/>
                </a:solidFill>
              </a:rPr>
              <a:t>P86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0C367AFE-6BCB-4A5E-9ADE-54CFA4D3343F}"/>
              </a:ext>
            </a:extLst>
          </p:cNvPr>
          <p:cNvSpPr/>
          <p:nvPr/>
        </p:nvSpPr>
        <p:spPr bwMode="auto">
          <a:xfrm flipV="1">
            <a:off x="417431" y="1699562"/>
            <a:ext cx="11535757" cy="17637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A2F7A56-9DA0-4A4C-B4FD-EB31060F1BB2}"/>
              </a:ext>
            </a:extLst>
          </p:cNvPr>
          <p:cNvSpPr txBox="1"/>
          <p:nvPr/>
        </p:nvSpPr>
        <p:spPr>
          <a:xfrm>
            <a:off x="5241303" y="2620652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rgbClr val="7030A0"/>
                </a:solidFill>
              </a:rPr>
              <a:t>谁做的？</a:t>
            </a:r>
          </a:p>
        </p:txBody>
      </p:sp>
    </p:spTree>
    <p:extLst>
      <p:ext uri="{BB962C8B-B14F-4D97-AF65-F5344CB8AC3E}">
        <p14:creationId xmlns:p14="http://schemas.microsoft.com/office/powerpoint/2010/main" val="2038682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964DE34-918C-4B39-AB1A-245BE1114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23" y="650449"/>
            <a:ext cx="5440851" cy="578805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D97B104-D721-4B22-A324-3B5FEF969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619" y="650450"/>
            <a:ext cx="6135296" cy="578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8034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5133AC4-5625-4911-936A-B44D86541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8" y="152989"/>
            <a:ext cx="5821051" cy="327601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394C58AC-6B9E-4929-8A91-68095AE040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7" y="3503826"/>
            <a:ext cx="5821051" cy="32760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AEC33FBE-60AD-4EC0-8EEF-01515AC7F4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52989"/>
            <a:ext cx="5643511" cy="662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03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E10B67AF-0E5B-4C30-8E14-EE50268BD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0" y="37702"/>
            <a:ext cx="12191999" cy="654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643EA59E-A835-4CD1-BC6C-46D7A6823B34}"/>
              </a:ext>
            </a:extLst>
          </p:cNvPr>
          <p:cNvSpPr txBox="1"/>
          <p:nvPr/>
        </p:nvSpPr>
        <p:spPr>
          <a:xfrm>
            <a:off x="1423447" y="226244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</a:rPr>
              <a:t>和谐家庭你出力！！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7041A94-D778-484D-AB8C-B8DB5D1AD6DC}"/>
              </a:ext>
            </a:extLst>
          </p:cNvPr>
          <p:cNvSpPr txBox="1"/>
          <p:nvPr/>
        </p:nvSpPr>
        <p:spPr>
          <a:xfrm>
            <a:off x="5514682" y="1168926"/>
            <a:ext cx="62499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Y</a:t>
            </a:r>
            <a:r>
              <a:rPr lang="zh-CN" altLang="en-US" sz="28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意</a:t>
            </a:r>
            <a:r>
              <a:rPr lang="en-US" altLang="zh-CN" sz="28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幸福美满的家庭需要全体家庭成员共同创建。家庭成员共同分担家务劳动、共同协作，</a:t>
            </a:r>
            <a:r>
              <a:rPr lang="zh-CN" altLang="en-US" sz="28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有助于提高我们的劳动技能，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营造良好的家庭氛围。</a:t>
            </a:r>
            <a:r>
              <a:rPr lang="en-US" altLang="zh-CN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P86 </a:t>
            </a:r>
            <a:r>
              <a:rPr lang="zh-CN" altLang="en-US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虚线</a:t>
            </a:r>
            <a:endParaRPr lang="en-US" altLang="zh-CN" sz="2800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B7552F8-58AD-442C-8D8D-85902DF6DA34}"/>
              </a:ext>
            </a:extLst>
          </p:cNvPr>
          <p:cNvSpPr txBox="1"/>
          <p:nvPr/>
        </p:nvSpPr>
        <p:spPr>
          <a:xfrm>
            <a:off x="5514681" y="3516202"/>
            <a:ext cx="63348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C00000"/>
                </a:solidFill>
              </a:rPr>
              <a:t>H3.</a:t>
            </a:r>
            <a:r>
              <a:rPr lang="zh-CN" altLang="en-US" sz="2800" dirty="0"/>
              <a:t>我们要积极参与</a:t>
            </a:r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</a:rPr>
              <a:t>家务劳动</a:t>
            </a:r>
            <a:r>
              <a:rPr lang="zh-CN" altLang="en-US" sz="2800" dirty="0"/>
              <a:t>，养成劳动习惯，提高自我管理能力，增强家庭责任意识，为建设</a:t>
            </a:r>
            <a:endParaRPr lang="en-US" altLang="zh-CN" sz="2800" dirty="0"/>
          </a:p>
          <a:p>
            <a:r>
              <a:rPr lang="zh-CN" altLang="en-US" sz="2800" dirty="0"/>
              <a:t>和谐家庭作贡献。</a:t>
            </a:r>
            <a:r>
              <a:rPr lang="en-US" altLang="zh-CN" sz="2800" dirty="0">
                <a:solidFill>
                  <a:srgbClr val="C00000"/>
                </a:solidFill>
              </a:rPr>
              <a:t>   </a:t>
            </a:r>
          </a:p>
          <a:p>
            <a:r>
              <a:rPr lang="en-US" altLang="zh-CN" sz="2800" dirty="0">
                <a:solidFill>
                  <a:srgbClr val="C00000"/>
                </a:solidFill>
              </a:rPr>
              <a:t>                p86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526BDE93-C47A-4FA4-942C-39E5108516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75"/>
          <a:stretch/>
        </p:blipFill>
        <p:spPr>
          <a:xfrm>
            <a:off x="422770" y="3626872"/>
            <a:ext cx="4669142" cy="238119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3B827924-23BE-4EF8-90FA-93A0BF7F3D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70" y="1277075"/>
            <a:ext cx="4669142" cy="2073897"/>
          </a:xfrm>
          <a:prstGeom prst="rect">
            <a:avLst/>
          </a:prstGeom>
          <a:ln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565336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B1E5694-04AA-4E96-84BA-D0FFB793B3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6"/>
          <a:stretch/>
        </p:blipFill>
        <p:spPr>
          <a:xfrm>
            <a:off x="232823" y="209550"/>
            <a:ext cx="3962106" cy="32194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C5F62506-23A1-4414-9881-67520C598C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23"/>
          <a:stretch/>
        </p:blipFill>
        <p:spPr>
          <a:xfrm>
            <a:off x="4333842" y="206392"/>
            <a:ext cx="3672657" cy="32194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24CF2088-8790-4B28-A5E7-D64B721E74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840" y="206392"/>
            <a:ext cx="3807840" cy="321945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E38504E-4F67-45DB-86A4-219D3507F7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22" y="3515854"/>
            <a:ext cx="3962106" cy="32194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0124631-CE47-415D-AA54-F09F8A9A1F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842" y="3526739"/>
            <a:ext cx="3672657" cy="320856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E404695-C908-46D3-A406-FE483CF57F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570" y="3425842"/>
            <a:ext cx="3807840" cy="3309462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E20494BC-186E-498A-9158-CD671FD6121A}"/>
              </a:ext>
            </a:extLst>
          </p:cNvPr>
          <p:cNvSpPr txBox="1"/>
          <p:nvPr/>
        </p:nvSpPr>
        <p:spPr>
          <a:xfrm>
            <a:off x="225590" y="2865747"/>
            <a:ext cx="11733588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2800" b="1" kern="100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H4.</a:t>
            </a:r>
            <a:r>
              <a:rPr lang="zh-CN" altLang="en-US" sz="2800" b="1" kern="1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我们要</a:t>
            </a:r>
            <a:r>
              <a:rPr lang="zh-CN" altLang="en-US" sz="2800" b="1" u="sng" kern="100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以良好的心态面对家庭发展中的问题，让亲情更浓，让家庭更和睦</a:t>
            </a:r>
            <a:r>
              <a:rPr lang="zh-CN" altLang="en-US" sz="2800" b="1" kern="100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。（</a:t>
            </a:r>
            <a:r>
              <a:rPr lang="zh-CN" altLang="en-US" sz="2400" kern="100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家庭成员增加或减少，带来人际关系的变化；家庭成员的工作、身体和情绪状况变化，可能带来家庭氛围变化</a:t>
            </a:r>
            <a:r>
              <a:rPr lang="en-US" altLang="zh-CN" sz="2400" kern="100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…… </a:t>
            </a:r>
            <a:r>
              <a:rPr lang="zh-CN" altLang="en-US" sz="2800" b="1" kern="100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）   </a:t>
            </a:r>
            <a:r>
              <a:rPr lang="en-US" altLang="zh-CN" sz="2800" b="1" kern="1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p86</a:t>
            </a:r>
            <a:r>
              <a:rPr lang="zh-CN" altLang="en-US" sz="2800" b="1" kern="1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800" b="1" u="sng" kern="100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649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994F880-956D-4B01-9DE5-5C301604D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88"/>
            <a:ext cx="12192000" cy="6636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文本框 20">
            <a:extLst>
              <a:ext uri="{FF2B5EF4-FFF2-40B4-BE49-F238E27FC236}">
                <a16:creationId xmlns:a16="http://schemas.microsoft.com/office/drawing/2014/main" id="{EBC329F9-BDBB-406B-BB4B-DB2C67C48B9B}"/>
              </a:ext>
            </a:extLst>
          </p:cNvPr>
          <p:cNvSpPr txBox="1"/>
          <p:nvPr/>
        </p:nvSpPr>
        <p:spPr>
          <a:xfrm>
            <a:off x="659876" y="1065230"/>
            <a:ext cx="1105252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H1.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rPr>
              <a:t>我是家庭成员之一，应相互相互信任、体谅和包容，增进理解，化解矛盾和冲突。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笔记</a:t>
            </a: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p85</a:t>
            </a:r>
            <a:endParaRPr lang="zh-CN" altLang="en-US" sz="2800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H2.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我们要掌握一些方法和技能，充当家庭矛盾的粘合剂，培养自己的协调能力。如：</a:t>
            </a: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a\b\c\d   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笔记</a:t>
            </a: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p85</a:t>
            </a:r>
            <a:endParaRPr lang="zh-CN" altLang="en-US" sz="28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a.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帮助家庭成员舒缓情绪，适时倾听和理解情绪激动的家庭成员。</a:t>
            </a:r>
            <a:endParaRPr lang="en-US" altLang="zh-CN" sz="2800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b.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明确自己是 不偏不倚得中立者。自己不能制造矛盾，不偏袒某一方。</a:t>
            </a:r>
            <a:endParaRPr lang="en-US" altLang="zh-CN" sz="2800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c.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引导家庭成员看到对方的优点。</a:t>
            </a:r>
            <a:endParaRPr lang="en-US" altLang="zh-CN" sz="2800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d.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帮助家庭成员走出“面子” 困境，可充当搭桥人，帮助双方和好。</a:t>
            </a:r>
            <a:endParaRPr lang="en-US" altLang="zh-CN" sz="2800" dirty="0">
              <a:solidFill>
                <a:srgbClr val="C00000"/>
              </a:solidFill>
            </a:endParaRPr>
          </a:p>
          <a:p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H3.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我们要积极参与家务劳动，养成劳动习惯，提高自我管理能力</a:t>
            </a:r>
            <a:endParaRPr lang="en-US" altLang="zh-CN" sz="2800" dirty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和劳动技能，增强家庭责任意识，为建设和谐家庭作贡献。</a:t>
            </a: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p86 </a:t>
            </a:r>
          </a:p>
          <a:p>
            <a:r>
              <a:rPr lang="en-US" altLang="zh-CN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H4.</a:t>
            </a:r>
            <a:r>
              <a:rPr lang="zh-CN" altLang="en-US" sz="28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我们要</a:t>
            </a:r>
            <a:r>
              <a:rPr lang="zh-CN" altLang="en-US" sz="2800" u="sng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以良好的心态面对家庭发展中的问题，让亲情更浓，让家庭更和睦</a:t>
            </a:r>
            <a:r>
              <a:rPr lang="zh-CN" altLang="en-US" sz="2800" b="1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2800" dirty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16903F74-039E-46DA-BBE9-A38D6CE2EB7B}"/>
              </a:ext>
            </a:extLst>
          </p:cNvPr>
          <p:cNvSpPr txBox="1"/>
          <p:nvPr/>
        </p:nvSpPr>
        <p:spPr>
          <a:xfrm>
            <a:off x="3601040" y="320512"/>
            <a:ext cx="6647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0070C0"/>
                </a:solidFill>
              </a:rPr>
              <a:t>我们如何为和谐家庭建设出力？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E658236-717A-411C-AC48-68B2FC939781}"/>
              </a:ext>
            </a:extLst>
          </p:cNvPr>
          <p:cNvSpPr txBox="1"/>
          <p:nvPr/>
        </p:nvSpPr>
        <p:spPr>
          <a:xfrm>
            <a:off x="857839" y="273377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归纳小结：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6426933-AA5F-44A2-B136-33AA1597BBAC}"/>
              </a:ext>
            </a:extLst>
          </p:cNvPr>
          <p:cNvSpPr txBox="1"/>
          <p:nvPr/>
        </p:nvSpPr>
        <p:spPr>
          <a:xfrm>
            <a:off x="2357728" y="5920032"/>
            <a:ext cx="885074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C00000"/>
                </a:solidFill>
              </a:rPr>
              <a:t>H5 .</a:t>
            </a:r>
            <a:r>
              <a:rPr lang="zh-CN" altLang="en-US" sz="2400" dirty="0">
                <a:solidFill>
                  <a:srgbClr val="C00000"/>
                </a:solidFill>
              </a:rPr>
              <a:t>我们要认识到，</a:t>
            </a:r>
            <a:r>
              <a:rPr lang="zh-CN" altLang="en-US" sz="2400" dirty="0"/>
              <a:t>幸福美满的家庭需要全体家庭成员共同创建。</a:t>
            </a:r>
            <a:endParaRPr lang="zh-CN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93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5DC186A8-6E58-451D-856A-D698C35DE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8665" r="1978" b="7713"/>
          <a:stretch>
            <a:fillRect/>
          </a:stretch>
        </p:blipFill>
        <p:spPr bwMode="auto">
          <a:xfrm>
            <a:off x="9425" y="35908"/>
            <a:ext cx="12191999" cy="6636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5">
            <a:extLst>
              <a:ext uri="{FF2B5EF4-FFF2-40B4-BE49-F238E27FC236}">
                <a16:creationId xmlns:a16="http://schemas.microsoft.com/office/drawing/2014/main" id="{27D36B0D-DA1B-42CC-90CC-510E55E49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902" y="2988905"/>
            <a:ext cx="2180374" cy="625475"/>
          </a:xfrm>
          <a:prstGeom prst="rect">
            <a:avLst/>
          </a:prstGeom>
          <a:solidFill>
            <a:srgbClr val="FFFF00"/>
          </a:solidFill>
          <a:ln w="12700">
            <a:solidFill>
              <a:srgbClr val="41719C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SzPct val="100000"/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</a:rPr>
              <a:t>让家更美好</a:t>
            </a:r>
          </a:p>
        </p:txBody>
      </p:sp>
      <p:sp>
        <p:nvSpPr>
          <p:cNvPr id="3" name="左中括号 7">
            <a:extLst>
              <a:ext uri="{FF2B5EF4-FFF2-40B4-BE49-F238E27FC236}">
                <a16:creationId xmlns:a16="http://schemas.microsoft.com/office/drawing/2014/main" id="{D3413ED2-391F-4643-B879-F8D1B718CC4A}"/>
              </a:ext>
            </a:extLst>
          </p:cNvPr>
          <p:cNvSpPr>
            <a:spLocks/>
          </p:cNvSpPr>
          <p:nvPr/>
        </p:nvSpPr>
        <p:spPr bwMode="auto">
          <a:xfrm>
            <a:off x="2683417" y="1689967"/>
            <a:ext cx="369887" cy="3373437"/>
          </a:xfrm>
          <a:prstGeom prst="leftBracket">
            <a:avLst>
              <a:gd name="adj" fmla="val 8318"/>
            </a:avLst>
          </a:prstGeom>
          <a:noFill/>
          <a:ln w="9525">
            <a:solidFill>
              <a:srgbClr val="5B9BD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SzPct val="100000"/>
              <a:buFont typeface="Arial" panose="020B0604020202020204" pitchFamily="34" charset="0"/>
              <a:buNone/>
            </a:pPr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4" name="矩形 8">
            <a:extLst>
              <a:ext uri="{FF2B5EF4-FFF2-40B4-BE49-F238E27FC236}">
                <a16:creationId xmlns:a16="http://schemas.microsoft.com/office/drawing/2014/main" id="{33C79EE6-E6AD-4637-96A0-09FF7D363E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4471" y="1406393"/>
            <a:ext cx="1556699" cy="978588"/>
          </a:xfrm>
          <a:prstGeom prst="rect">
            <a:avLst/>
          </a:prstGeom>
          <a:solidFill>
            <a:srgbClr val="FFFF00"/>
          </a:solidFill>
          <a:ln w="12700">
            <a:solidFill>
              <a:srgbClr val="41719C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SzPct val="100000"/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7030A0"/>
                </a:solidFill>
                <a:latin typeface="Calibri" panose="020F0502020204030204" pitchFamily="34" charset="0"/>
              </a:rPr>
              <a:t>现代家庭变化</a:t>
            </a:r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D886BA25-B66D-413B-B815-4F9738483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4520" y="4546897"/>
            <a:ext cx="1971675" cy="950912"/>
          </a:xfrm>
          <a:prstGeom prst="rect">
            <a:avLst/>
          </a:prstGeom>
          <a:solidFill>
            <a:srgbClr val="FFFF00"/>
          </a:solidFill>
          <a:ln w="12700">
            <a:solidFill>
              <a:srgbClr val="41719C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SzPct val="100000"/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7030A0"/>
                </a:solidFill>
                <a:latin typeface="Calibri" panose="020F0502020204030204" pitchFamily="34" charset="0"/>
              </a:rPr>
              <a:t>和谐家庭我出力</a:t>
            </a:r>
          </a:p>
        </p:txBody>
      </p:sp>
      <p:sp>
        <p:nvSpPr>
          <p:cNvPr id="6" name="矩形 16">
            <a:extLst>
              <a:ext uri="{FF2B5EF4-FFF2-40B4-BE49-F238E27FC236}">
                <a16:creationId xmlns:a16="http://schemas.microsoft.com/office/drawing/2014/main" id="{80F9DEB3-0BE0-47C1-B856-3967CB7E8B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0299" y="4226878"/>
            <a:ext cx="5361413" cy="1607727"/>
          </a:xfrm>
          <a:prstGeom prst="rect">
            <a:avLst/>
          </a:prstGeom>
          <a:solidFill>
            <a:srgbClr val="FFFFFF"/>
          </a:solidFill>
          <a:ln w="12700">
            <a:solidFill>
              <a:srgbClr val="70AD47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>
              <a:buSzPct val="100000"/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</a:t>
            </a:r>
            <a:r>
              <a:rPr lang="zh-CN" altLang="en-US" sz="2400" b="1" dirty="0">
                <a:solidFill>
                  <a:srgbClr val="7030A0"/>
                </a:solidFill>
                <a:latin typeface="Calibri" panose="020F0502020204030204" pitchFamily="34" charset="0"/>
              </a:rPr>
              <a:t>应相互相互信任、体谅和包容</a:t>
            </a:r>
            <a:endParaRPr lang="zh-CN" altLang="en-US" sz="24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SzPct val="100000"/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</a:t>
            </a:r>
            <a:r>
              <a:rPr lang="zh-CN" altLang="en-US" sz="2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充当家庭矛盾的粘合剂，</a:t>
            </a:r>
            <a:r>
              <a:rPr lang="zh-CN" altLang="en-US" sz="24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化解矛盾</a:t>
            </a:r>
          </a:p>
          <a:p>
            <a:pPr>
              <a:buSzPct val="100000"/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*积极参与家务劳动，养成劳动习惯</a:t>
            </a:r>
            <a:endParaRPr lang="en-US" altLang="zh-CN" sz="24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SzPct val="100000"/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*以良好心态面对家庭发展中的问题</a:t>
            </a:r>
          </a:p>
        </p:txBody>
      </p:sp>
      <p:sp>
        <p:nvSpPr>
          <p:cNvPr id="7" name="左中括号 10">
            <a:extLst>
              <a:ext uri="{FF2B5EF4-FFF2-40B4-BE49-F238E27FC236}">
                <a16:creationId xmlns:a16="http://schemas.microsoft.com/office/drawing/2014/main" id="{5AC4BCA3-D8B4-45BA-9640-E790B5C3B109}"/>
              </a:ext>
            </a:extLst>
          </p:cNvPr>
          <p:cNvSpPr>
            <a:spLocks/>
          </p:cNvSpPr>
          <p:nvPr/>
        </p:nvSpPr>
        <p:spPr bwMode="auto">
          <a:xfrm>
            <a:off x="5021884" y="4113754"/>
            <a:ext cx="368300" cy="1833856"/>
          </a:xfrm>
          <a:prstGeom prst="leftBracket">
            <a:avLst>
              <a:gd name="adj" fmla="val 8308"/>
            </a:avLst>
          </a:prstGeom>
          <a:noFill/>
          <a:ln w="9525">
            <a:solidFill>
              <a:srgbClr val="5B9BD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SzPct val="100000"/>
              <a:buFont typeface="Arial" panose="020B0604020202020204" pitchFamily="34" charset="0"/>
              <a:buNone/>
            </a:pPr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8" name="左中括号 2">
            <a:extLst>
              <a:ext uri="{FF2B5EF4-FFF2-40B4-BE49-F238E27FC236}">
                <a16:creationId xmlns:a16="http://schemas.microsoft.com/office/drawing/2014/main" id="{015FF901-6474-4428-A2C9-BFE70E10F0B3}"/>
              </a:ext>
            </a:extLst>
          </p:cNvPr>
          <p:cNvSpPr>
            <a:spLocks/>
          </p:cNvSpPr>
          <p:nvPr/>
        </p:nvSpPr>
        <p:spPr bwMode="auto">
          <a:xfrm>
            <a:off x="4828307" y="1319899"/>
            <a:ext cx="368300" cy="1263650"/>
          </a:xfrm>
          <a:prstGeom prst="leftBracket">
            <a:avLst>
              <a:gd name="adj" fmla="val 8308"/>
            </a:avLst>
          </a:prstGeom>
          <a:noFill/>
          <a:ln w="9525">
            <a:solidFill>
              <a:srgbClr val="5B9BD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SzPct val="100000"/>
              <a:buFont typeface="Arial" panose="020B0604020202020204" pitchFamily="34" charset="0"/>
              <a:buNone/>
            </a:pPr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F0EC4C70-A449-4B27-BF02-58ED55CD0F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8208" y="1385888"/>
            <a:ext cx="4757282" cy="1122362"/>
          </a:xfrm>
          <a:prstGeom prst="rect">
            <a:avLst/>
          </a:prstGeom>
          <a:solidFill>
            <a:srgbClr val="FFFFFF"/>
          </a:solidFill>
          <a:ln w="12700">
            <a:solidFill>
              <a:srgbClr val="70AD47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  <a:ea typeface="宋体" panose="02010600030101010101" pitchFamily="2" charset="-122"/>
              </a:defRPr>
            </a:lvl9pPr>
          </a:lstStyle>
          <a:p>
            <a:pPr>
              <a:buSzPct val="100000"/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现代家庭结构、规模和观念变化</a:t>
            </a:r>
          </a:p>
          <a:p>
            <a:pPr>
              <a:buSzPct val="100000"/>
              <a:buFont typeface="Arial" panose="020B0604020202020204" pitchFamily="34" charset="0"/>
              <a:buNone/>
            </a:pPr>
            <a:r>
              <a:rPr lang="zh-CN" altLang="en-US" sz="2400" b="1" noProof="1">
                <a:solidFill>
                  <a:srgbClr val="7030A0"/>
                </a:solidFill>
              </a:rPr>
              <a:t>家庭交流沟通方式变化</a:t>
            </a:r>
            <a:endParaRPr lang="en-US" altLang="zh-CN" sz="2400" b="1" noProof="1">
              <a:solidFill>
                <a:srgbClr val="7030A0"/>
              </a:solidFill>
            </a:endParaRPr>
          </a:p>
          <a:p>
            <a:pPr>
              <a:buSzPct val="100000"/>
              <a:buFont typeface="Arial" panose="020B0604020202020204" pitchFamily="34" charset="0"/>
              <a:buNone/>
            </a:pPr>
            <a:r>
              <a:rPr lang="zh-CN" altLang="en-US" sz="2400" b="1" noProof="1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家庭生活内容的变化</a:t>
            </a:r>
            <a:endParaRPr lang="zh-CN" altLang="en-US" sz="24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4F1A8A3-F76A-402C-99E3-B3121DD5DE00}"/>
              </a:ext>
            </a:extLst>
          </p:cNvPr>
          <p:cNvSpPr txBox="1"/>
          <p:nvPr/>
        </p:nvSpPr>
        <p:spPr>
          <a:xfrm>
            <a:off x="2032767" y="213903"/>
            <a:ext cx="2567511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4000" b="1" dirty="0"/>
              <a:t>课后小结</a:t>
            </a:r>
          </a:p>
        </p:txBody>
      </p:sp>
    </p:spTree>
    <p:extLst>
      <p:ext uri="{BB962C8B-B14F-4D97-AF65-F5344CB8AC3E}">
        <p14:creationId xmlns:p14="http://schemas.microsoft.com/office/powerpoint/2010/main" val="1032859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2C5FE1C9-A574-4A78-B6E8-A1F658F01A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74" b="15212"/>
          <a:stretch/>
        </p:blipFill>
        <p:spPr>
          <a:xfrm>
            <a:off x="119241" y="1780588"/>
            <a:ext cx="11985612" cy="4999835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175694C3-27E5-454F-87E2-000D1F43FC35}"/>
              </a:ext>
            </a:extLst>
          </p:cNvPr>
          <p:cNvSpPr txBox="1"/>
          <p:nvPr/>
        </p:nvSpPr>
        <p:spPr>
          <a:xfrm>
            <a:off x="2903456" y="471340"/>
            <a:ext cx="6768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如何制定孝亲敬长的活动计划？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E1693AFD-ED37-4EC3-8A06-BE33B6AE4D4A}"/>
              </a:ext>
            </a:extLst>
          </p:cNvPr>
          <p:cNvSpPr/>
          <p:nvPr/>
        </p:nvSpPr>
        <p:spPr bwMode="auto">
          <a:xfrm flipV="1">
            <a:off x="3248625" y="1400218"/>
            <a:ext cx="5694749" cy="1072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51092FB-96DD-45F1-AFAB-1922A6BB6C83}"/>
              </a:ext>
            </a:extLst>
          </p:cNvPr>
          <p:cNvSpPr txBox="1"/>
          <p:nvPr/>
        </p:nvSpPr>
        <p:spPr>
          <a:xfrm>
            <a:off x="942680" y="2470826"/>
            <a:ext cx="106240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SzPct val="100000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针对家庭状况及父母工作情况，制订一个孝敬爸爸妈妈或爷爷奶奶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\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外公外婆的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计划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 dirty="0">
              <a:solidFill>
                <a:srgbClr val="000000"/>
              </a:solidFill>
              <a:latin typeface="Calibri" panose="020F0502020204030204" pitchFamily="34" charset="0"/>
              <a:ea typeface="楷体" panose="02010609060101010101" pitchFamily="49" charset="-122"/>
            </a:endParaRPr>
          </a:p>
          <a:p>
            <a:pPr algn="just">
              <a:buSzPct val="100000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活动提示：</a:t>
            </a:r>
            <a:endParaRPr lang="zh-CN" altLang="en-US" sz="28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algn="just">
              <a:buSzPct val="100000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◇每个同学的家庭状况不同，家庭成员组成不同，应根据实际情况制订计划。</a:t>
            </a:r>
            <a:endParaRPr lang="zh-CN" altLang="en-US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just">
              <a:buSzPct val="100000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◇可以侧重从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孝心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孝行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两方面思考和制订行动计划</a:t>
            </a:r>
            <a:endParaRPr lang="zh-CN" altLang="en-US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just">
              <a:buSzPct val="100000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◇制订计划时应考虑实施的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现实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性和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可行性</a:t>
            </a:r>
            <a:endParaRPr lang="zh-CN" altLang="en-US" sz="28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algn="just">
              <a:buSzPct val="100000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◇和爸爸妈妈一起践行计划，体验孝亲敬长的亲情之乐</a:t>
            </a:r>
            <a:endParaRPr lang="zh-CN" altLang="en-US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3606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id="{4275A593-6CAE-420F-BAF8-985686B34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5" y="75415"/>
            <a:ext cx="12056767" cy="666475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8EEA448A-29D1-4AA1-9DFF-280A499E3F6E}"/>
              </a:ext>
            </a:extLst>
          </p:cNvPr>
          <p:cNvSpPr txBox="1"/>
          <p:nvPr/>
        </p:nvSpPr>
        <p:spPr>
          <a:xfrm>
            <a:off x="1613552" y="2223881"/>
            <a:ext cx="6647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②幸福美满的家庭需要全体家庭成员共同创建。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D945962-59F5-4238-AFD5-DDF372372AC1}"/>
              </a:ext>
            </a:extLst>
          </p:cNvPr>
          <p:cNvSpPr txBox="1"/>
          <p:nvPr/>
        </p:nvSpPr>
        <p:spPr>
          <a:xfrm>
            <a:off x="1913642" y="254523"/>
            <a:ext cx="877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重阳节（元旦节）孝敬爷爷奶奶</a:t>
            </a:r>
            <a:r>
              <a:rPr lang="en-US" altLang="zh-CN" sz="2800" dirty="0">
                <a:solidFill>
                  <a:srgbClr val="7030A0"/>
                </a:solidFill>
              </a:rPr>
              <a:t>\</a:t>
            </a:r>
            <a:r>
              <a:rPr lang="zh-CN" altLang="en-US" sz="2800" dirty="0">
                <a:solidFill>
                  <a:srgbClr val="7030A0"/>
                </a:solidFill>
              </a:rPr>
              <a:t>外公外婆的活动计划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C93F1F3-CCB4-49C1-A1EB-4474488EEB72}"/>
              </a:ext>
            </a:extLst>
          </p:cNvPr>
          <p:cNvSpPr txBox="1"/>
          <p:nvPr/>
        </p:nvSpPr>
        <p:spPr>
          <a:xfrm>
            <a:off x="150827" y="1074654"/>
            <a:ext cx="1055803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活动</a:t>
            </a:r>
            <a:endParaRPr lang="en-US" altLang="zh-CN" sz="2400" dirty="0"/>
          </a:p>
          <a:p>
            <a:r>
              <a:rPr lang="zh-CN" altLang="en-US" sz="2400" dirty="0"/>
              <a:t>目的：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4B0F3EF-BFD5-4471-A66C-4BD5E5C8728D}"/>
              </a:ext>
            </a:extLst>
          </p:cNvPr>
          <p:cNvSpPr txBox="1"/>
          <p:nvPr/>
        </p:nvSpPr>
        <p:spPr>
          <a:xfrm>
            <a:off x="1687399" y="1008662"/>
            <a:ext cx="9986127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用自己的方式表达对爷爷、奶奶等老人的关心和爱护，让他们开心过节，享受美好老年生活。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1FD554E-4C4C-4F02-9EFD-C0537BFDF44A}"/>
              </a:ext>
            </a:extLst>
          </p:cNvPr>
          <p:cNvSpPr txBox="1"/>
          <p:nvPr/>
        </p:nvSpPr>
        <p:spPr>
          <a:xfrm>
            <a:off x="141400" y="2337845"/>
            <a:ext cx="1055803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活动</a:t>
            </a:r>
            <a:endParaRPr lang="en-US" altLang="zh-CN" sz="2400" dirty="0"/>
          </a:p>
          <a:p>
            <a:r>
              <a:rPr lang="zh-CN" altLang="en-US" sz="2400" dirty="0"/>
              <a:t>原因：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0F9D670-F294-4A7C-9E72-FE89A8583AEB}"/>
              </a:ext>
            </a:extLst>
          </p:cNvPr>
          <p:cNvSpPr txBox="1"/>
          <p:nvPr/>
        </p:nvSpPr>
        <p:spPr>
          <a:xfrm>
            <a:off x="1621410" y="1835813"/>
            <a:ext cx="81868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①孝亲敬长是中华民族的传统美德，也是公民的法定义务。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D57C205-A823-49A3-9592-186E4913593E}"/>
              </a:ext>
            </a:extLst>
          </p:cNvPr>
          <p:cNvSpPr txBox="1"/>
          <p:nvPr/>
        </p:nvSpPr>
        <p:spPr>
          <a:xfrm>
            <a:off x="1621410" y="2976461"/>
            <a:ext cx="7571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④重阳节（元旦节），老年人需要爱，需要健康和快乐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02EE0CD6-0F11-42C4-8364-6025A2E19992}"/>
              </a:ext>
            </a:extLst>
          </p:cNvPr>
          <p:cNvSpPr txBox="1"/>
          <p:nvPr/>
        </p:nvSpPr>
        <p:spPr>
          <a:xfrm>
            <a:off x="1621411" y="2580534"/>
            <a:ext cx="6955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③家庭是血脉相连的生活共同体，具有赡养功能。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C4126234-7A56-4352-B71A-E3F83B4CAAE1}"/>
              </a:ext>
            </a:extLst>
          </p:cNvPr>
          <p:cNvSpPr txBox="1"/>
          <p:nvPr/>
        </p:nvSpPr>
        <p:spPr>
          <a:xfrm>
            <a:off x="141099" y="4104338"/>
            <a:ext cx="105580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活动</a:t>
            </a:r>
            <a:endParaRPr lang="en-US" altLang="zh-CN" sz="2400" dirty="0"/>
          </a:p>
          <a:p>
            <a:r>
              <a:rPr lang="zh-CN" altLang="en-US" sz="2400" dirty="0"/>
              <a:t>主题：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9ECBEE50-DBDB-460A-81B4-ABF7B2356C5B}"/>
              </a:ext>
            </a:extLst>
          </p:cNvPr>
          <p:cNvSpPr txBox="1"/>
          <p:nvPr/>
        </p:nvSpPr>
        <p:spPr>
          <a:xfrm>
            <a:off x="1667709" y="4249648"/>
            <a:ext cx="8607507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尊老敬老助老，我们的义务</a:t>
            </a:r>
            <a:r>
              <a:rPr lang="en-US" altLang="zh-CN" sz="2800" dirty="0">
                <a:solidFill>
                  <a:srgbClr val="7030A0"/>
                </a:solidFill>
              </a:rPr>
              <a:t>!</a:t>
            </a:r>
            <a:r>
              <a:rPr lang="zh-CN" altLang="en-US" sz="2800" dirty="0">
                <a:solidFill>
                  <a:srgbClr val="7030A0"/>
                </a:solidFill>
              </a:rPr>
              <a:t>（孝亲敬长，从我做起）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71AED413-0881-4628-A9DC-66C716030C4E}"/>
              </a:ext>
            </a:extLst>
          </p:cNvPr>
          <p:cNvSpPr txBox="1"/>
          <p:nvPr/>
        </p:nvSpPr>
        <p:spPr>
          <a:xfrm>
            <a:off x="182245" y="5480115"/>
            <a:ext cx="1055803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实施</a:t>
            </a:r>
            <a:endParaRPr lang="en-US" altLang="zh-CN" sz="2400" dirty="0"/>
          </a:p>
          <a:p>
            <a:r>
              <a:rPr lang="zh-CN" altLang="en-US" sz="2400" dirty="0"/>
              <a:t>措施：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E2F9A2A4-F270-4BD7-BEF2-6C26D02B5847}"/>
              </a:ext>
            </a:extLst>
          </p:cNvPr>
          <p:cNvSpPr txBox="1"/>
          <p:nvPr/>
        </p:nvSpPr>
        <p:spPr>
          <a:xfrm>
            <a:off x="1630843" y="3381813"/>
            <a:ext cx="8996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⑤爷爷奶奶从小关心我们，我们应该尊敬爷爷奶奶。活动能培养我们孝亲敬长的良好品行。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43F8B5A2-9F1B-4836-9903-034378BAB716}"/>
              </a:ext>
            </a:extLst>
          </p:cNvPr>
          <p:cNvSpPr txBox="1"/>
          <p:nvPr/>
        </p:nvSpPr>
        <p:spPr>
          <a:xfrm>
            <a:off x="1621411" y="4855205"/>
            <a:ext cx="77059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H1.</a:t>
            </a:r>
            <a:r>
              <a:rPr lang="zh-CN" altLang="en-US" sz="2400" dirty="0">
                <a:solidFill>
                  <a:srgbClr val="FF0000"/>
                </a:solidFill>
              </a:rPr>
              <a:t>自己制作小礼物赠送给爷爷奶奶，送上一句祝福话。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B710F2CE-9488-44A6-A52E-975AAA6C2F55}"/>
              </a:ext>
            </a:extLst>
          </p:cNvPr>
          <p:cNvSpPr txBox="1"/>
          <p:nvPr/>
        </p:nvSpPr>
        <p:spPr>
          <a:xfrm>
            <a:off x="1621411" y="5250727"/>
            <a:ext cx="5971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H2.</a:t>
            </a:r>
            <a:r>
              <a:rPr lang="zh-CN" altLang="en-US" sz="2400" dirty="0">
                <a:solidFill>
                  <a:srgbClr val="FF0000"/>
                </a:solidFill>
              </a:rPr>
              <a:t> 全家一起去爬白云山</a:t>
            </a:r>
            <a:r>
              <a:rPr lang="en-US" altLang="zh-CN" sz="2400" dirty="0">
                <a:solidFill>
                  <a:srgbClr val="FF0000"/>
                </a:solidFill>
              </a:rPr>
              <a:t>,</a:t>
            </a:r>
            <a:r>
              <a:rPr lang="zh-CN" altLang="en-US" sz="2400" dirty="0">
                <a:solidFill>
                  <a:srgbClr val="FF0000"/>
                </a:solidFill>
              </a:rPr>
              <a:t>在山上赏菊赏月。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6D68728D-9F6F-48F6-9C25-1FE28DC4076C}"/>
              </a:ext>
            </a:extLst>
          </p:cNvPr>
          <p:cNvSpPr txBox="1"/>
          <p:nvPr/>
        </p:nvSpPr>
        <p:spPr>
          <a:xfrm>
            <a:off x="1637000" y="5986016"/>
            <a:ext cx="4495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H4.</a:t>
            </a:r>
            <a:r>
              <a:rPr lang="zh-CN" altLang="en-US" sz="2400" dirty="0">
                <a:solidFill>
                  <a:srgbClr val="FF0000"/>
                </a:solidFill>
              </a:rPr>
              <a:t> 为爷爷奶奶捶捶背、捏捏肩</a:t>
            </a:r>
            <a:r>
              <a:rPr lang="en-US" altLang="zh-CN" sz="2400" dirty="0">
                <a:solidFill>
                  <a:srgbClr val="FF0000"/>
                </a:solidFill>
              </a:rPr>
              <a:t>.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C098D19D-69E4-4B96-BF71-56873E91BF91}"/>
              </a:ext>
            </a:extLst>
          </p:cNvPr>
          <p:cNvSpPr txBox="1"/>
          <p:nvPr/>
        </p:nvSpPr>
        <p:spPr>
          <a:xfrm>
            <a:off x="1630838" y="5622954"/>
            <a:ext cx="6782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H3.</a:t>
            </a:r>
            <a:r>
              <a:rPr lang="zh-CN" altLang="en-US" sz="2400" dirty="0">
                <a:solidFill>
                  <a:srgbClr val="FF0000"/>
                </a:solidFill>
              </a:rPr>
              <a:t>在白云山上，我表演唱歌、弹琴的节目。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65FDD7EF-C218-4C00-AC0E-784FAC0C616F}"/>
              </a:ext>
            </a:extLst>
          </p:cNvPr>
          <p:cNvSpPr txBox="1"/>
          <p:nvPr/>
        </p:nvSpPr>
        <p:spPr>
          <a:xfrm>
            <a:off x="1636997" y="6367807"/>
            <a:ext cx="5753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H5.</a:t>
            </a:r>
            <a:r>
              <a:rPr lang="zh-CN" altLang="en-US" sz="2400" dirty="0">
                <a:solidFill>
                  <a:srgbClr val="FF0000"/>
                </a:solidFill>
              </a:rPr>
              <a:t>帮助爷爷奶奶做家务</a:t>
            </a:r>
            <a:r>
              <a:rPr lang="en-US" altLang="zh-CN" sz="2400" dirty="0">
                <a:solidFill>
                  <a:srgbClr val="FF0000"/>
                </a:solidFill>
              </a:rPr>
              <a:t>,</a:t>
            </a:r>
            <a:r>
              <a:rPr lang="zh-CN" altLang="en-US" sz="2400" dirty="0">
                <a:solidFill>
                  <a:srgbClr val="FF0000"/>
                </a:solidFill>
              </a:rPr>
              <a:t>擦桌子</a:t>
            </a:r>
            <a:r>
              <a:rPr lang="en-US" altLang="zh-CN" sz="2400" dirty="0">
                <a:solidFill>
                  <a:srgbClr val="FF0000"/>
                </a:solidFill>
              </a:rPr>
              <a:t>,</a:t>
            </a:r>
            <a:r>
              <a:rPr lang="zh-CN" altLang="en-US" sz="2400" dirty="0">
                <a:solidFill>
                  <a:srgbClr val="FF0000"/>
                </a:solidFill>
              </a:rPr>
              <a:t>扫地</a:t>
            </a:r>
            <a:r>
              <a:rPr lang="en-US" altLang="zh-CN" sz="2400" dirty="0">
                <a:solidFill>
                  <a:srgbClr val="FF0000"/>
                </a:solidFill>
              </a:rPr>
              <a:t>,</a:t>
            </a:r>
            <a:r>
              <a:rPr lang="zh-CN" altLang="en-US" sz="2400" dirty="0">
                <a:solidFill>
                  <a:srgbClr val="FF0000"/>
                </a:solidFill>
              </a:rPr>
              <a:t>洗碗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028380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 animBg="1"/>
      <p:bldP spid="7" grpId="0"/>
      <p:bldP spid="8" grpId="0"/>
      <p:bldP spid="10" grpId="0"/>
      <p:bldP spid="13" grpId="0" animBg="1"/>
      <p:bldP spid="15" grpId="0"/>
      <p:bldP spid="16" grpId="0"/>
      <p:bldP spid="21" grpId="0"/>
      <p:bldP spid="22" grpId="0"/>
      <p:bldP spid="23" grpId="0"/>
      <p:bldP spid="24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1354</TotalTime>
  <Words>1472</Words>
  <Application>Microsoft Office PowerPoint</Application>
  <PresentationFormat>宽屏</PresentationFormat>
  <Paragraphs>107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等线</vt:lpstr>
      <vt:lpstr>等线 Light</vt:lpstr>
      <vt:lpstr>仿宋</vt:lpstr>
      <vt:lpstr>黑体</vt:lpstr>
      <vt:lpstr>华文琥珀</vt:lpstr>
      <vt:lpstr>华文中宋</vt:lpstr>
      <vt:lpstr>楷体</vt:lpstr>
      <vt:lpstr>宋体</vt:lpstr>
      <vt:lpstr>幼圆</vt:lpstr>
      <vt:lpstr>Arial</vt:lpstr>
      <vt:lpstr>Calibri</vt:lpstr>
      <vt:lpstr>Cambria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lichangjun</dc:creator>
  <cp:lastModifiedBy>lichangjun</cp:lastModifiedBy>
  <cp:revision>128</cp:revision>
  <dcterms:created xsi:type="dcterms:W3CDTF">2019-11-27T10:58:49Z</dcterms:created>
  <dcterms:modified xsi:type="dcterms:W3CDTF">2019-12-13T02:03:53Z</dcterms:modified>
</cp:coreProperties>
</file>