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</p:sldMasterIdLst>
  <p:notesMasterIdLst>
    <p:notesMasterId r:id="rId33"/>
  </p:notesMasterIdLst>
  <p:sldIdLst>
    <p:sldId id="513" r:id="rId2"/>
    <p:sldId id="329" r:id="rId3"/>
    <p:sldId id="514" r:id="rId4"/>
    <p:sldId id="515" r:id="rId5"/>
    <p:sldId id="516" r:id="rId6"/>
    <p:sldId id="488" r:id="rId7"/>
    <p:sldId id="511" r:id="rId8"/>
    <p:sldId id="512" r:id="rId9"/>
    <p:sldId id="498" r:id="rId10"/>
    <p:sldId id="464" r:id="rId11"/>
    <p:sldId id="465" r:id="rId12"/>
    <p:sldId id="466" r:id="rId13"/>
    <p:sldId id="518" r:id="rId14"/>
    <p:sldId id="467" r:id="rId15"/>
    <p:sldId id="468" r:id="rId16"/>
    <p:sldId id="517" r:id="rId17"/>
    <p:sldId id="519" r:id="rId18"/>
    <p:sldId id="275" r:id="rId19"/>
    <p:sldId id="469" r:id="rId20"/>
    <p:sldId id="470" r:id="rId21"/>
    <p:sldId id="476" r:id="rId22"/>
    <p:sldId id="478" r:id="rId23"/>
    <p:sldId id="471" r:id="rId24"/>
    <p:sldId id="474" r:id="rId25"/>
    <p:sldId id="475" r:id="rId26"/>
    <p:sldId id="463" r:id="rId27"/>
    <p:sldId id="473" r:id="rId28"/>
    <p:sldId id="520" r:id="rId29"/>
    <p:sldId id="521" r:id="rId30"/>
    <p:sldId id="522" r:id="rId31"/>
    <p:sldId id="325" r:id="rId32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EBD8"/>
    <a:srgbClr val="CCECFF"/>
    <a:srgbClr val="66CCFF"/>
    <a:srgbClr val="FF0066"/>
    <a:srgbClr val="009900"/>
    <a:srgbClr val="FF99FF"/>
    <a:srgbClr val="FF66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 autoAdjust="0"/>
    <p:restoredTop sz="93671" autoAdjust="0"/>
  </p:normalViewPr>
  <p:slideViewPr>
    <p:cSldViewPr>
      <p:cViewPr varScale="1">
        <p:scale>
          <a:sx n="102" d="100"/>
          <a:sy n="102" d="100"/>
        </p:scale>
        <p:origin x="1920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:a16="http://schemas.microsoft.com/office/drawing/2014/main" id="{EA4DAF65-CF06-47B1-8B50-4DD3BB4395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BB321E8-C8A2-4C1E-9763-0841B8F03A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幻灯片图像占位符 3">
            <a:extLst>
              <a:ext uri="{FF2B5EF4-FFF2-40B4-BE49-F238E27FC236}">
                <a16:creationId xmlns:a16="http://schemas.microsoft.com/office/drawing/2014/main" id="{D9DD0515-9E4F-4709-B7C9-CA5DB0A7A69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>
            <a:extLst>
              <a:ext uri="{FF2B5EF4-FFF2-40B4-BE49-F238E27FC236}">
                <a16:creationId xmlns:a16="http://schemas.microsoft.com/office/drawing/2014/main" id="{184A090C-013E-4A40-A83A-EF37684A03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94202350-660F-4A36-BD0D-D21877BF689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C7307C4-21B3-43EA-BAEB-1EAEEA021C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noProof="1" dirty="0">
                <a:latin typeface="Calibri" panose="020F0502020204030204" pitchFamily="34" charset="0"/>
              </a:defRPr>
            </a:lvl1pPr>
          </a:lstStyle>
          <a:p>
            <a:fld id="{A762E524-1139-495A-96EF-A2EFB7E76306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>
            <a:extLst>
              <a:ext uri="{FF2B5EF4-FFF2-40B4-BE49-F238E27FC236}">
                <a16:creationId xmlns:a16="http://schemas.microsoft.com/office/drawing/2014/main" id="{A4E4EEB9-EA4C-4C11-8412-AB5575F2C7D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文本占位符 2">
            <a:extLst>
              <a:ext uri="{FF2B5EF4-FFF2-40B4-BE49-F238E27FC236}">
                <a16:creationId xmlns:a16="http://schemas.microsoft.com/office/drawing/2014/main" id="{852D52E6-AFE9-4345-BD31-38F2548EFDC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55" name="灯片编号占位符 3">
            <a:extLst>
              <a:ext uri="{FF2B5EF4-FFF2-40B4-BE49-F238E27FC236}">
                <a16:creationId xmlns:a16="http://schemas.microsoft.com/office/drawing/2014/main" id="{CB7BD4E5-006D-4180-AEB9-657F258EC0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EED412C-327B-4A40-A84C-BF79D9ECC441}" type="slidenum">
              <a:rPr lang="zh-CN" altLang="en-US" smtClean="0">
                <a:latin typeface="Calibri" panose="020F0502020204030204" pitchFamily="34" charset="0"/>
              </a:rPr>
              <a:pPr/>
              <a:t>29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5184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>
            <a:extLst>
              <a:ext uri="{FF2B5EF4-FFF2-40B4-BE49-F238E27FC236}">
                <a16:creationId xmlns:a16="http://schemas.microsoft.com/office/drawing/2014/main" id="{A4E4EEB9-EA4C-4C11-8412-AB5575F2C7DC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文本占位符 2">
            <a:extLst>
              <a:ext uri="{FF2B5EF4-FFF2-40B4-BE49-F238E27FC236}">
                <a16:creationId xmlns:a16="http://schemas.microsoft.com/office/drawing/2014/main" id="{852D52E6-AFE9-4345-BD31-38F2548EFDC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555" name="灯片编号占位符 3">
            <a:extLst>
              <a:ext uri="{FF2B5EF4-FFF2-40B4-BE49-F238E27FC236}">
                <a16:creationId xmlns:a16="http://schemas.microsoft.com/office/drawing/2014/main" id="{CB7BD4E5-006D-4180-AEB9-657F258EC07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EED412C-327B-4A40-A84C-BF79D9ECC441}" type="slidenum">
              <a:rPr lang="zh-CN" altLang="en-US" smtClean="0">
                <a:latin typeface="Calibri" panose="020F0502020204030204" pitchFamily="34" charset="0"/>
              </a:rPr>
              <a:pPr/>
              <a:t>30</a:t>
            </a:fld>
            <a:endParaRPr lang="zh-CN" alt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824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7487E8D9-CBF8-4D91-B7CC-045A1E74B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F8339652-D8BA-4906-BC83-0EA0E627D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6643D183-58E0-45C1-9107-232736D0F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F16761-CCC8-4242-B7E2-78AA7948BC3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82565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3D241108-9258-4789-BA1C-2D2369C37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6C84F9A6-A711-44E5-AC99-09D5F865DE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CD487D54-87EF-4C34-A63F-081FB3A1F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639A8-4B2A-44D2-81F5-2F57103C1B2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322554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6C5911AC-3662-4834-B93C-28B89A699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A233E88F-3009-4B7B-ACA8-040EE1D21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33B34C5D-11E6-456C-845E-50A6C8B3C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9F944-ACB4-4EB1-B3AA-475E9FA3735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06654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FB00ED1-06B3-4485-90D6-72656A758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549D7CF5-FF77-4303-9629-8864584A0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3E94CF7B-9A18-4F6E-9214-1EC56D31A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7DA520-D4F3-477A-96C2-775101C02AA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51428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1">
            <a:extLst>
              <a:ext uri="{FF2B5EF4-FFF2-40B4-BE49-F238E27FC236}">
                <a16:creationId xmlns:a16="http://schemas.microsoft.com/office/drawing/2014/main" id="{BA126C38-BD65-45DE-AC33-8351ABD62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页脚占位符 2">
            <a:extLst>
              <a:ext uri="{FF2B5EF4-FFF2-40B4-BE49-F238E27FC236}">
                <a16:creationId xmlns:a16="http://schemas.microsoft.com/office/drawing/2014/main" id="{6F4AFF22-C1B7-439B-9D69-0D7DDAB87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灯片编号占位符 3">
            <a:extLst>
              <a:ext uri="{FF2B5EF4-FFF2-40B4-BE49-F238E27FC236}">
                <a16:creationId xmlns:a16="http://schemas.microsoft.com/office/drawing/2014/main" id="{591342B1-0C17-40D7-9C18-B2B4F6127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00B332-5D3F-4263-803A-0EFAFB708CB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6562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">
            <a:extLst>
              <a:ext uri="{FF2B5EF4-FFF2-40B4-BE49-F238E27FC236}">
                <a16:creationId xmlns:a16="http://schemas.microsoft.com/office/drawing/2014/main" id="{DC58A3D0-0399-42CB-A94F-733C76909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页脚占位符 2">
            <a:extLst>
              <a:ext uri="{FF2B5EF4-FFF2-40B4-BE49-F238E27FC236}">
                <a16:creationId xmlns:a16="http://schemas.microsoft.com/office/drawing/2014/main" id="{1380CA96-7F59-44CC-AFAD-9CBD2AC17D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灯片编号占位符 3">
            <a:extLst>
              <a:ext uri="{FF2B5EF4-FFF2-40B4-BE49-F238E27FC236}">
                <a16:creationId xmlns:a16="http://schemas.microsoft.com/office/drawing/2014/main" id="{0402BC8E-6C2D-41DC-9AD2-374B87602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5FDC4B-0CC6-4280-837C-40D1EDFCA02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6040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0845377-6CFC-4CAC-916A-13D9E42E8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E83F947B-E20B-495F-8F3B-848A42F6FA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E1066F7-0914-4EE4-BAE0-5AD50878F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FC1527-1603-4E72-B117-177991663F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0441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D2E79DBC-653C-470C-A1A6-AE1EA0CAC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C84580E8-1530-4123-9EB8-166A46896F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CE5C3C2A-97FC-4D0F-9C45-AD51BC83D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63796-3FD1-462A-975D-626F31D363F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02608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">
            <a:extLst>
              <a:ext uri="{FF2B5EF4-FFF2-40B4-BE49-F238E27FC236}">
                <a16:creationId xmlns:a16="http://schemas.microsoft.com/office/drawing/2014/main" id="{9C9BAC55-6E93-4EA3-A2F4-53B32196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页脚占位符 2">
            <a:extLst>
              <a:ext uri="{FF2B5EF4-FFF2-40B4-BE49-F238E27FC236}">
                <a16:creationId xmlns:a16="http://schemas.microsoft.com/office/drawing/2014/main" id="{B58EC83A-A530-4378-96CD-9A73C0CAE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灯片编号占位符 3">
            <a:extLst>
              <a:ext uri="{FF2B5EF4-FFF2-40B4-BE49-F238E27FC236}">
                <a16:creationId xmlns:a16="http://schemas.microsoft.com/office/drawing/2014/main" id="{EE0A2ECB-7A8A-46BA-BBFA-982A6C873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6E711B-1C0B-4232-B0EB-A003442102D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51062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D9F795C2-0674-4314-9674-AB7ADD3EB6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372E6DDC-5348-4585-9564-48470FFB3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5D34045D-9E06-44AB-AFA8-063FD1FDC6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AB1377-46D8-4E2A-9CC8-156D5910FCC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455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">
            <a:extLst>
              <a:ext uri="{FF2B5EF4-FFF2-40B4-BE49-F238E27FC236}">
                <a16:creationId xmlns:a16="http://schemas.microsoft.com/office/drawing/2014/main" id="{5E39BA70-5811-4200-8F6D-C69A2C008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页脚占位符 2">
            <a:extLst>
              <a:ext uri="{FF2B5EF4-FFF2-40B4-BE49-F238E27FC236}">
                <a16:creationId xmlns:a16="http://schemas.microsoft.com/office/drawing/2014/main" id="{7D927637-4D7B-4040-B446-D87DC8ED4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灯片编号占位符 3">
            <a:extLst>
              <a:ext uri="{FF2B5EF4-FFF2-40B4-BE49-F238E27FC236}">
                <a16:creationId xmlns:a16="http://schemas.microsoft.com/office/drawing/2014/main" id="{89912BD7-FFD5-4C53-8E92-15602C829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4D62E3-2631-4A51-8146-E5AED9F814E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28539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>
            <a:extLst>
              <a:ext uri="{FF2B5EF4-FFF2-40B4-BE49-F238E27FC236}">
                <a16:creationId xmlns:a16="http://schemas.microsoft.com/office/drawing/2014/main" id="{C2D05C66-9650-4FF2-93FB-59EE0789F3EE}"/>
              </a:ext>
            </a:extLst>
          </p:cNvPr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sp>
        <p:nvSpPr>
          <p:cNvPr id="8" name="任意多边形 7">
            <a:extLst>
              <a:ext uri="{FF2B5EF4-FFF2-40B4-BE49-F238E27FC236}">
                <a16:creationId xmlns:a16="http://schemas.microsoft.com/office/drawing/2014/main" id="{624BADDF-5078-4677-83BF-187514405F3D}"/>
              </a:ext>
            </a:extLst>
          </p:cNvPr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ea typeface="+mn-ea"/>
            </a:endParaRPr>
          </a:p>
        </p:txBody>
      </p:sp>
      <p:grpSp>
        <p:nvGrpSpPr>
          <p:cNvPr id="1028" name="组合 1">
            <a:extLst>
              <a:ext uri="{FF2B5EF4-FFF2-40B4-BE49-F238E27FC236}">
                <a16:creationId xmlns:a16="http://schemas.microsoft.com/office/drawing/2014/main" id="{A54090FE-02CB-47F8-8EE0-3C6BCC251369}"/>
              </a:ext>
            </a:extLst>
          </p:cNvPr>
          <p:cNvGrpSpPr/>
          <p:nvPr/>
        </p:nvGrpSpPr>
        <p:grpSpPr>
          <a:xfrm>
            <a:off x="-19053" y="203199"/>
            <a:ext cx="9180516" cy="647701"/>
            <a:chOff x="-19045" y="216550"/>
            <a:chExt cx="9180548" cy="649224"/>
          </a:xfrm>
        </p:grpSpPr>
        <p:sp>
          <p:nvSpPr>
            <p:cNvPr id="12" name="任意多边形 11">
              <a:extLst>
                <a:ext uri="{FF2B5EF4-FFF2-40B4-BE49-F238E27FC236}">
                  <a16:creationId xmlns:a16="http://schemas.microsoft.com/office/drawing/2014/main" id="{D904A549-13B4-4E28-82A0-9192DAD5DE31}"/>
                </a:ext>
              </a:extLst>
            </p:cNvPr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  <p:sp>
          <p:nvSpPr>
            <p:cNvPr id="13" name="任意多边形 12">
              <a:extLst>
                <a:ext uri="{FF2B5EF4-FFF2-40B4-BE49-F238E27FC236}">
                  <a16:creationId xmlns:a16="http://schemas.microsoft.com/office/drawing/2014/main" id="{70C7E213-B812-4CA5-9169-3A1EDECDFEDC}"/>
                </a:ext>
              </a:extLst>
            </p:cNvPr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Comic Sans MS" panose="030F0702030302020204" pitchFamily="66" charset="0"/>
              </a:endParaRPr>
            </a:p>
          </p:txBody>
        </p:sp>
      </p:grpSp>
      <p:pic>
        <p:nvPicPr>
          <p:cNvPr id="1029" name="Picture 10" descr="英语周报标志">
            <a:extLst>
              <a:ext uri="{FF2B5EF4-FFF2-40B4-BE49-F238E27FC236}">
                <a16:creationId xmlns:a16="http://schemas.microsoft.com/office/drawing/2014/main" id="{0E5E81AB-4709-4166-B9E2-41839884E7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5250"/>
            <a:ext cx="1828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0" name="Text Box 11">
            <a:extLst>
              <a:ext uri="{FF2B5EF4-FFF2-40B4-BE49-F238E27FC236}">
                <a16:creationId xmlns:a16="http://schemas.microsoft.com/office/drawing/2014/main" id="{7424E606-0079-47D7-8643-15383957A3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zh-CN" dirty="0">
                <a:solidFill>
                  <a:srgbClr val="5F5F5F"/>
                </a:solidFill>
                <a:latin typeface="Comic Sans MS" panose="030F0702030302020204" pitchFamily="66" charset="0"/>
              </a:rPr>
              <a:t>Unit 7 Speaking</a:t>
            </a:r>
          </a:p>
        </p:txBody>
      </p:sp>
      <p:sp>
        <p:nvSpPr>
          <p:cNvPr id="1031" name="标题占位符 8">
            <a:extLst>
              <a:ext uri="{FF2B5EF4-FFF2-40B4-BE49-F238E27FC236}">
                <a16:creationId xmlns:a16="http://schemas.microsoft.com/office/drawing/2014/main" id="{96130A53-3E21-44C7-959E-EFFF39D18D1E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32" name="文本占位符 29">
            <a:extLst>
              <a:ext uri="{FF2B5EF4-FFF2-40B4-BE49-F238E27FC236}">
                <a16:creationId xmlns:a16="http://schemas.microsoft.com/office/drawing/2014/main" id="{2082A669-88B5-42DF-8382-74F25EFF4ABB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935163"/>
            <a:ext cx="82296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14" name="日期占位符 1">
            <a:extLst>
              <a:ext uri="{FF2B5EF4-FFF2-40B4-BE49-F238E27FC236}">
                <a16:creationId xmlns:a16="http://schemas.microsoft.com/office/drawing/2014/main" id="{6E3E57B8-0BB9-4C18-85E1-01DDC784A0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页脚占位符 2">
            <a:extLst>
              <a:ext uri="{FF2B5EF4-FFF2-40B4-BE49-F238E27FC236}">
                <a16:creationId xmlns:a16="http://schemas.microsoft.com/office/drawing/2014/main" id="{6B99523D-DCD7-4E38-BEF1-72879628564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灯片编号占位符 3">
            <a:extLst>
              <a:ext uri="{FF2B5EF4-FFF2-40B4-BE49-F238E27FC236}">
                <a16:creationId xmlns:a16="http://schemas.microsoft.com/office/drawing/2014/main" id="{9F079AA2-D0B0-47E1-AD46-E2CDE0E87F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buFont typeface="Arial" panose="020B0604020202020204" pitchFamily="34" charset="0"/>
              <a:buChar char="•"/>
              <a:defRPr sz="1200" noProof="1" dirty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fld id="{AF43FE26-86C8-4910-AC83-4B8FCD5CC5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79" r:id="rId2"/>
    <p:sldLayoutId id="2147483678" r:id="rId3"/>
    <p:sldLayoutId id="2147483677" r:id="rId4"/>
    <p:sldLayoutId id="2147483676" r:id="rId5"/>
    <p:sldLayoutId id="2147483675" r:id="rId6"/>
    <p:sldLayoutId id="2147483674" r:id="rId7"/>
    <p:sldLayoutId id="2147483673" r:id="rId8"/>
    <p:sldLayoutId id="2147483672" r:id="rId9"/>
    <p:sldLayoutId id="2147483671" r:id="rId10"/>
    <p:sldLayoutId id="21474836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5">
            <a:extLst>
              <a:ext uri="{FF2B5EF4-FFF2-40B4-BE49-F238E27FC236}">
                <a16:creationId xmlns:a16="http://schemas.microsoft.com/office/drawing/2014/main" id="{23C5B13F-DFF3-43DF-8648-791AB91F3E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7250" y="357188"/>
            <a:ext cx="1214438" cy="1417637"/>
          </a:xfrm>
          <a:prstGeom prst="rect">
            <a:avLst/>
          </a:prstGeom>
          <a:noFill/>
          <a:ln w="38100">
            <a:solidFill>
              <a:srgbClr val="F2F2F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ts val="5000"/>
              </a:lnSpc>
              <a:buFont typeface="Arial" charset="0"/>
              <a:buNone/>
              <a:defRPr/>
            </a:pPr>
            <a:r>
              <a:rPr lang="en-US" sz="4000" b="1" dirty="0">
                <a:solidFill>
                  <a:srgbClr val="3B22C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Unit</a:t>
            </a:r>
            <a:r>
              <a:rPr lang="en-US" sz="3600" dirty="0">
                <a:solidFill>
                  <a:srgbClr val="3B22C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 </a:t>
            </a:r>
          </a:p>
          <a:p>
            <a:pPr algn="ctr">
              <a:lnSpc>
                <a:spcPts val="5000"/>
              </a:lnSpc>
              <a:buFont typeface="Arial" charset="0"/>
              <a:buNone/>
              <a:defRPr/>
            </a:pPr>
            <a:r>
              <a:rPr lang="en-US" sz="6000" b="1" dirty="0">
                <a:solidFill>
                  <a:srgbClr val="3B22C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7</a:t>
            </a:r>
            <a:endParaRPr lang="zh-CN" altLang="en-US" sz="6000" b="1" dirty="0">
              <a:solidFill>
                <a:srgbClr val="3B22C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sp>
        <p:nvSpPr>
          <p:cNvPr id="7171" name="TextBox 5">
            <a:extLst>
              <a:ext uri="{FF2B5EF4-FFF2-40B4-BE49-F238E27FC236}">
                <a16:creationId xmlns:a16="http://schemas.microsoft.com/office/drawing/2014/main" id="{601BE562-D94B-429B-98FA-3FBBE93469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4488"/>
            <a:ext cx="66436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070C0"/>
                </a:solidFill>
                <a:latin typeface="Calibri" panose="020F0502020204030204" pitchFamily="34" charset="0"/>
              </a:rPr>
              <a:t>Module 4  </a:t>
            </a:r>
            <a:r>
              <a:rPr lang="en-US" altLang="zh-CN" sz="3600" b="1">
                <a:solidFill>
                  <a:srgbClr val="0070C0"/>
                </a:solidFill>
                <a:latin typeface="Bradley Hand ITC" panose="03070402050302030203" pitchFamily="66" charset="0"/>
              </a:rPr>
              <a:t>Discovery</a:t>
            </a:r>
            <a:endParaRPr lang="zh-CN" altLang="en-US" sz="3600" b="1">
              <a:solidFill>
                <a:srgbClr val="0070C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7173" name="TextBox 9">
            <a:extLst>
              <a:ext uri="{FF2B5EF4-FFF2-40B4-BE49-F238E27FC236}">
                <a16:creationId xmlns:a16="http://schemas.microsoft.com/office/drawing/2014/main" id="{D231EC71-DCD2-4653-9DE0-AEF36000D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00" y="3068638"/>
            <a:ext cx="4895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 typeface="Arial" charset="0"/>
              <a:buNone/>
              <a:defRPr/>
            </a:pPr>
            <a:r>
              <a:rPr lang="en-US" altLang="zh-CN" sz="3600" b="1" dirty="0">
                <a:solidFill>
                  <a:srgbClr val="3B22C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oper Black" pitchFamily="18" charset="0"/>
              </a:rPr>
              <a:t>Speaking</a:t>
            </a:r>
            <a:endParaRPr lang="zh-CN" altLang="en-US" sz="3600" b="1" dirty="0">
              <a:solidFill>
                <a:srgbClr val="3B22C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oper Black" pitchFamily="18" charset="0"/>
            </a:endParaRPr>
          </a:p>
        </p:txBody>
      </p:sp>
      <p:pic>
        <p:nvPicPr>
          <p:cNvPr id="2" name="图片 10" descr="屏幕剪辑">
            <a:extLst>
              <a:ext uri="{FF2B5EF4-FFF2-40B4-BE49-F238E27FC236}">
                <a16:creationId xmlns:a16="http://schemas.microsoft.com/office/drawing/2014/main" id="{7CDC3E75-C322-47D2-AF52-861C73CA8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701800"/>
            <a:ext cx="6078537" cy="162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5" name="Text Box 9">
            <a:extLst>
              <a:ext uri="{FF2B5EF4-FFF2-40B4-BE49-F238E27FC236}">
                <a16:creationId xmlns:a16="http://schemas.microsoft.com/office/drawing/2014/main" id="{142DBDBC-D419-430D-BDF5-AB28F306CF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1700213"/>
            <a:ext cx="603250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Font typeface="Arial" charset="0"/>
              <a:buNone/>
              <a:defRPr/>
            </a:pPr>
            <a:r>
              <a:rPr lang="en-US" sz="4400" b="1" dirty="0">
                <a:solidFill>
                  <a:srgbClr val="3B22C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The unknown world</a:t>
            </a:r>
            <a:endParaRPr lang="zh-CN" altLang="en-US" sz="4400" b="1" dirty="0">
              <a:solidFill>
                <a:srgbClr val="3B22C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14D9B-FDC8-4611-85FC-6CA097736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55271">
            <a:off x="2441575" y="4184650"/>
            <a:ext cx="3346450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4">
            <a:extLst>
              <a:ext uri="{FF2B5EF4-FFF2-40B4-BE49-F238E27FC236}">
                <a16:creationId xmlns:a16="http://schemas.microsoft.com/office/drawing/2014/main" id="{D025205A-F5F2-4BCC-8BC8-69297D03FA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27532">
            <a:off x="165100" y="3117850"/>
            <a:ext cx="3117850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椭圆 14">
            <a:extLst>
              <a:ext uri="{FF2B5EF4-FFF2-40B4-BE49-F238E27FC236}">
                <a16:creationId xmlns:a16="http://schemas.microsoft.com/office/drawing/2014/main" id="{50F2F94B-F29B-481B-8A43-438D1D3C6A20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116637" y="5035608"/>
            <a:ext cx="23812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2" name="椭圆 15">
            <a:extLst>
              <a:ext uri="{FF2B5EF4-FFF2-40B4-BE49-F238E27FC236}">
                <a16:creationId xmlns:a16="http://schemas.microsoft.com/office/drawing/2014/main" id="{084B668F-2050-44D7-8F4A-D6C86AFC29E5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4041744"/>
            <a:ext cx="4691086" cy="2123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6">
            <a:extLst>
              <a:ext uri="{FF2B5EF4-FFF2-40B4-BE49-F238E27FC236}">
                <a16:creationId xmlns:a16="http://schemas.microsoft.com/office/drawing/2014/main" id="{0D89837F-9802-40F7-915A-601A67DFFC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463" y="834641"/>
            <a:ext cx="610076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3B22CE"/>
                </a:solidFill>
                <a:latin typeface="Times New Roman" panose="02020603050405020304" pitchFamily="18" charset="0"/>
              </a:rPr>
              <a:t>Do</a:t>
            </a:r>
            <a:r>
              <a:rPr lang="zh-CN" altLang="en-US" sz="3200" b="1" dirty="0">
                <a:solidFill>
                  <a:srgbClr val="3B22CE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3B22CE"/>
                </a:solidFill>
                <a:latin typeface="Times New Roman" panose="02020603050405020304" pitchFamily="18" charset="0"/>
              </a:rPr>
              <a:t>you agree or disagree…?</a:t>
            </a:r>
          </a:p>
        </p:txBody>
      </p:sp>
      <p:pic>
        <p:nvPicPr>
          <p:cNvPr id="15364" name="椭圆 1">
            <a:extLst>
              <a:ext uri="{FF2B5EF4-FFF2-40B4-BE49-F238E27FC236}">
                <a16:creationId xmlns:a16="http://schemas.microsoft.com/office/drawing/2014/main" id="{03B5C0BA-1C6A-44C8-831C-469B49AC13AC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2277517"/>
            <a:ext cx="3348038" cy="167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椭圆 10">
            <a:extLst>
              <a:ext uri="{FF2B5EF4-FFF2-40B4-BE49-F238E27FC236}">
                <a16:creationId xmlns:a16="http://schemas.microsoft.com/office/drawing/2014/main" id="{9FBF02EE-9395-458B-912E-5169D63794D2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7" y="1556792"/>
            <a:ext cx="2879725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椭圆 11">
            <a:extLst>
              <a:ext uri="{FF2B5EF4-FFF2-40B4-BE49-F238E27FC236}">
                <a16:creationId xmlns:a16="http://schemas.microsoft.com/office/drawing/2014/main" id="{741E5A05-3525-4B24-99C0-4E93E06CB9F9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2" y="1556792"/>
            <a:ext cx="27368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椭圆 12">
            <a:extLst>
              <a:ext uri="{FF2B5EF4-FFF2-40B4-BE49-F238E27FC236}">
                <a16:creationId xmlns:a16="http://schemas.microsoft.com/office/drawing/2014/main" id="{5318C384-D0FB-4529-A1A2-924C5646B634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844" y="3012740"/>
            <a:ext cx="3516939" cy="13855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椭圆 13">
            <a:extLst>
              <a:ext uri="{FF2B5EF4-FFF2-40B4-BE49-F238E27FC236}">
                <a16:creationId xmlns:a16="http://schemas.microsoft.com/office/drawing/2014/main" id="{CC67826A-CEE4-4888-B2AD-8879ED47A272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062" y="3973722"/>
            <a:ext cx="3962400" cy="1632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4AF74A5-11B9-6B49-B796-AA94BAEF45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3780" y="37658"/>
            <a:ext cx="7056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buFont typeface="Arial" charset="0"/>
              <a:buNone/>
              <a:defRPr/>
            </a:pP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highlight>
                  <a:srgbClr val="FFFF00"/>
                </a:highlight>
                <a:latin typeface="Cooper Black" pitchFamily="18" charset="0"/>
              </a:rPr>
              <a:t>Statements about aliens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5DBCDA3E-8814-8A49-AD5E-3D7FF7DEC700}"/>
              </a:ext>
            </a:extLst>
          </p:cNvPr>
          <p:cNvSpPr txBox="1"/>
          <p:nvPr/>
        </p:nvSpPr>
        <p:spPr>
          <a:xfrm>
            <a:off x="6291599" y="6236991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600" dirty="0">
                <a:highlight>
                  <a:srgbClr val="FFFF00"/>
                </a:highlight>
              </a:rPr>
              <a:t>麦田怪圈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Box 6">
            <a:extLst>
              <a:ext uri="{FF2B5EF4-FFF2-40B4-BE49-F238E27FC236}">
                <a16:creationId xmlns:a16="http://schemas.microsoft.com/office/drawing/2014/main" id="{3C2D11FF-4F7F-48DA-9A79-F017F3F22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1556" y="476672"/>
            <a:ext cx="381612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6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(p106) Talk time</a:t>
            </a:r>
          </a:p>
        </p:txBody>
      </p:sp>
      <p:pic>
        <p:nvPicPr>
          <p:cNvPr id="10242" name="图片 7" descr="屏幕剪辑">
            <a:extLst>
              <a:ext uri="{FF2B5EF4-FFF2-40B4-BE49-F238E27FC236}">
                <a16:creationId xmlns:a16="http://schemas.microsoft.com/office/drawing/2014/main" id="{820FCE11-A54B-49B0-9CC6-61362C939B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801"/>
            <a:ext cx="9125379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talk time pic.wav">
            <a:hlinkClick r:id="" action="ppaction://media"/>
            <a:extLst>
              <a:ext uri="{FF2B5EF4-FFF2-40B4-BE49-F238E27FC236}">
                <a16:creationId xmlns:a16="http://schemas.microsoft.com/office/drawing/2014/main" id="{772CB458-0173-4A4B-B261-0072E03656AE}"/>
              </a:ext>
            </a:extLst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682" y="529962"/>
            <a:ext cx="53975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506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>
            <a:extLst>
              <a:ext uri="{FF2B5EF4-FFF2-40B4-BE49-F238E27FC236}">
                <a16:creationId xmlns:a16="http://schemas.microsoft.com/office/drawing/2014/main" id="{37B30B50-DB53-467D-B743-F5C99BE9F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" y="1112838"/>
            <a:ext cx="8139113" cy="582612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What can we say to express agreement?</a:t>
            </a:r>
          </a:p>
        </p:txBody>
      </p:sp>
      <p:sp>
        <p:nvSpPr>
          <p:cNvPr id="13314" name="矩形 1">
            <a:extLst>
              <a:ext uri="{FF2B5EF4-FFF2-40B4-BE49-F238E27FC236}">
                <a16:creationId xmlns:a16="http://schemas.microsoft.com/office/drawing/2014/main" id="{FAC8C74A-052B-469B-B5D9-99B2241EEC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060575"/>
            <a:ext cx="7127875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So do I.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（我也一样）</a:t>
            </a:r>
            <a:endParaRPr lang="en-US" altLang="zh-CN" sz="32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I (</a:t>
            </a:r>
            <a:r>
              <a:rPr lang="en-US" altLang="zh-CN" sz="3200" b="1" u="sng" dirty="0">
                <a:solidFill>
                  <a:srgbClr val="7030A0"/>
                </a:solidFill>
                <a:latin typeface="Times New Roman" panose="02020603050405020304" pitchFamily="18" charset="0"/>
              </a:rPr>
              <a:t>totally/completely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 agree.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I agree </a:t>
            </a:r>
            <a:r>
              <a:rPr lang="en-US" altLang="zh-CN" sz="3200" b="1" u="sng" dirty="0">
                <a:solidFill>
                  <a:srgbClr val="7030A0"/>
                </a:solidFill>
                <a:latin typeface="Times New Roman" panose="02020603050405020304" pitchFamily="18" charset="0"/>
              </a:rPr>
              <a:t>one hundred per cent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I think you are right.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Yes, indeed(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确实如此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Yes, that’s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exactly what I think.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That’s just what I was going to say.</a:t>
            </a:r>
            <a:endParaRPr lang="zh-CN" altLang="zh-CN" sz="32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How true!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诚哉斯言！</a:t>
            </a:r>
            <a:r>
              <a:rPr lang="en-US" altLang="zh-CN" sz="32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)</a:t>
            </a:r>
            <a:endParaRPr lang="zh-CN" altLang="en-US" sz="32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789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>
            <a:extLst>
              <a:ext uri="{FF2B5EF4-FFF2-40B4-BE49-F238E27FC236}">
                <a16:creationId xmlns:a16="http://schemas.microsoft.com/office/drawing/2014/main" id="{72EA49AB-AE6B-4098-99B6-42904F070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5000" y="1120775"/>
            <a:ext cx="7874000" cy="58420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3200" dirty="0">
                <a:solidFill>
                  <a:schemeClr val="tx1"/>
                </a:solidFill>
              </a:rPr>
              <a:t>What can we say to express disagreement?</a:t>
            </a:r>
          </a:p>
        </p:txBody>
      </p:sp>
      <p:sp>
        <p:nvSpPr>
          <p:cNvPr id="14338" name="矩形 1">
            <a:extLst>
              <a:ext uri="{FF2B5EF4-FFF2-40B4-BE49-F238E27FC236}">
                <a16:creationId xmlns:a16="http://schemas.microsoft.com/office/drawing/2014/main" id="{BB2D557D-B723-4BD1-B83C-98BF39FD25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060575"/>
            <a:ext cx="712787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 don’t agree.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 (</a:t>
            </a:r>
            <a:r>
              <a:rPr lang="en-US" altLang="zh-CN" sz="3200" b="1" u="sng" dirty="0">
                <a:solidFill>
                  <a:srgbClr val="0000FF"/>
                </a:solidFill>
                <a:latin typeface="Times New Roman" panose="02020603050405020304" pitchFamily="18" charset="0"/>
              </a:rPr>
              <a:t>totally/completely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)disagree.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 think you’re wrong.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I’m not so sure about that.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Do you really think so?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I’m a bit surprised you said that.</a:t>
            </a:r>
          </a:p>
          <a:p>
            <a:pPr marL="0" lvl="1">
              <a:buFont typeface="Arial" panose="020B0604020202020204" pitchFamily="34" charset="0"/>
              <a:buChar char="•"/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I wouldn’t say that.</a:t>
            </a:r>
          </a:p>
        </p:txBody>
      </p:sp>
    </p:spTree>
    <p:extLst>
      <p:ext uri="{BB962C8B-B14F-4D97-AF65-F5344CB8AC3E}">
        <p14:creationId xmlns:p14="http://schemas.microsoft.com/office/powerpoint/2010/main" val="97652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21">
            <a:extLst>
              <a:ext uri="{FF2B5EF4-FFF2-40B4-BE49-F238E27FC236}">
                <a16:creationId xmlns:a16="http://schemas.microsoft.com/office/drawing/2014/main" id="{47C9492D-136F-4011-897D-DCC064C71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5612" y="290715"/>
            <a:ext cx="8232775" cy="952500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Tx/>
              <a:buNone/>
              <a:defRPr/>
            </a:pPr>
            <a:r>
              <a:rPr lang="en-US" altLang="zh-CN" sz="2800" b="1" i="1" dirty="0">
                <a:solidFill>
                  <a:schemeClr val="tx1"/>
                </a:solidFill>
              </a:rPr>
              <a:t>In pairs, make a conversation like the example above. Choose one of the following topics.</a:t>
            </a:r>
          </a:p>
        </p:txBody>
      </p:sp>
      <p:pic>
        <p:nvPicPr>
          <p:cNvPr id="15362" name="图片 2" descr="屏幕剪辑">
            <a:extLst>
              <a:ext uri="{FF2B5EF4-FFF2-40B4-BE49-F238E27FC236}">
                <a16:creationId xmlns:a16="http://schemas.microsoft.com/office/drawing/2014/main" id="{81ABAC5F-2EE8-4E4E-B7C4-9E18AF53D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7634"/>
            <a:ext cx="9144000" cy="1391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图片 7" descr="屏幕剪辑">
            <a:extLst>
              <a:ext uri="{FF2B5EF4-FFF2-40B4-BE49-F238E27FC236}">
                <a16:creationId xmlns:a16="http://schemas.microsoft.com/office/drawing/2014/main" id="{98A666AE-708A-4860-AD38-FAA0BC6CF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800" y="3212976"/>
            <a:ext cx="8229334" cy="364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%ROL_OAJN(NBSF{]I{4[}KT">
            <a:extLst>
              <a:ext uri="{FF2B5EF4-FFF2-40B4-BE49-F238E27FC236}">
                <a16:creationId xmlns:a16="http://schemas.microsoft.com/office/drawing/2014/main" id="{010C5313-8690-4809-A17A-F44C10FCBB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924175"/>
            <a:ext cx="12954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矩形 1">
            <a:extLst>
              <a:ext uri="{FF2B5EF4-FFF2-40B4-BE49-F238E27FC236}">
                <a16:creationId xmlns:a16="http://schemas.microsoft.com/office/drawing/2014/main" id="{C9D9A307-9785-444E-ABB9-346BDBAD9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44525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 i="1" dirty="0">
                <a:latin typeface="Times New Roman" panose="02020603050405020304" pitchFamily="18" charset="0"/>
              </a:rPr>
              <a:t>Look at B on page 102 again. The two astronauts must get to their mother ship as soon as possible. They have the following things, but they can only take five of them.</a:t>
            </a:r>
          </a:p>
        </p:txBody>
      </p:sp>
      <p:sp>
        <p:nvSpPr>
          <p:cNvPr id="19459" name="AutoShape 4">
            <a:extLst>
              <a:ext uri="{FF2B5EF4-FFF2-40B4-BE49-F238E27FC236}">
                <a16:creationId xmlns:a16="http://schemas.microsoft.com/office/drawing/2014/main" id="{E4973655-EB71-41A2-A572-9BB4D14848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975" y="1862138"/>
            <a:ext cx="8274050" cy="4591050"/>
          </a:xfrm>
          <a:prstGeom prst="foldedCorner">
            <a:avLst>
              <a:gd name="adj" fmla="val 18519"/>
            </a:avLst>
          </a:prstGeom>
          <a:solidFill>
            <a:srgbClr val="FFCC99">
              <a:alpha val="32941"/>
            </a:srgbClr>
          </a:solidFill>
          <a:ln w="9525">
            <a:solidFill>
              <a:srgbClr val="FFCC99"/>
            </a:solidFill>
            <a:round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>
              <a:latin typeface="Times New Roman" panose="02020603050405020304" pitchFamily="18" charset="0"/>
            </a:endParaRPr>
          </a:p>
        </p:txBody>
      </p:sp>
      <p:sp>
        <p:nvSpPr>
          <p:cNvPr id="19460" name="Rectangle 5">
            <a:extLst>
              <a:ext uri="{FF2B5EF4-FFF2-40B4-BE49-F238E27FC236}">
                <a16:creationId xmlns:a16="http://schemas.microsoft.com/office/drawing/2014/main" id="{1E830649-C28F-4998-BFE1-6DBAD0FFC0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1928813"/>
            <a:ext cx="7974013" cy="448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latin typeface="Times New Roman" panose="02020603050405020304" pitchFamily="18" charset="0"/>
              </a:rPr>
              <a:t>a camera         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一部照相机                       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a tent               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一个帐篷                         </a:t>
            </a:r>
            <a:r>
              <a:rPr lang="en-US" altLang="zh-CN" sz="3200" b="1" dirty="0">
                <a:latin typeface="Times New Roman" panose="02020603050405020304" pitchFamily="18" charset="0"/>
              </a:rPr>
              <a:t>10 bottles of water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十瓶水       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a knife              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一把刀  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matches          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火柴   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25 gold coins                25</a:t>
            </a:r>
            <a:r>
              <a:rPr lang="zh-CN" altLang="en-US" sz="3200" b="1" dirty="0">
                <a:latin typeface="Times New Roman" panose="02020603050405020304" pitchFamily="18" charset="0"/>
              </a:rPr>
              <a:t>块金币</a:t>
            </a:r>
          </a:p>
          <a:p>
            <a:r>
              <a:rPr lang="zh-CN" altLang="en-US" sz="3200" b="1" dirty="0">
                <a:latin typeface="Times New Roman" panose="02020603050405020304" pitchFamily="18" charset="0"/>
              </a:rPr>
              <a:t>a</a:t>
            </a:r>
            <a:r>
              <a:rPr lang="en-US" altLang="zh-CN" sz="3200" b="1" dirty="0">
                <a:latin typeface="Times New Roman" panose="02020603050405020304" pitchFamily="18" charset="0"/>
              </a:rPr>
              <a:t> map of Planet X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行星</a:t>
            </a:r>
            <a:r>
              <a:rPr lang="en-US" altLang="zh-CN" sz="3200" b="1" dirty="0">
                <a:latin typeface="Times New Roman" panose="02020603050405020304" pitchFamily="18" charset="0"/>
              </a:rPr>
              <a:t>X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的地图    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medicine         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药</a:t>
            </a:r>
          </a:p>
          <a:p>
            <a:r>
              <a:rPr lang="en-US" altLang="zh-CN" sz="3200" b="1" dirty="0">
                <a:latin typeface="Times New Roman" panose="02020603050405020304" pitchFamily="18" charset="0"/>
              </a:rPr>
              <a:t>6 lunch boxes               6</a:t>
            </a:r>
            <a:r>
              <a:rPr lang="zh-CN" altLang="en-US" sz="3200" b="1" dirty="0">
                <a:latin typeface="Times New Roman" panose="02020603050405020304" pitchFamily="18" charset="0"/>
              </a:rPr>
              <a:t>个午餐盒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1" name="TextBox 6">
            <a:extLst>
              <a:ext uri="{FF2B5EF4-FFF2-40B4-BE49-F238E27FC236}">
                <a16:creationId xmlns:a16="http://schemas.microsoft.com/office/drawing/2014/main" id="{96430997-A6C3-47A5-9573-5392A019A4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5288" y="44450"/>
            <a:ext cx="2428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solidFill>
                  <a:srgbClr val="7030A0"/>
                </a:solidFill>
                <a:latin typeface="Times New Roman" panose="02020603050405020304" pitchFamily="18" charset="0"/>
              </a:rPr>
              <a:t>Speak up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11C138F-CD5A-F44E-B6B7-64ACB90B8F27}"/>
              </a:ext>
            </a:extLst>
          </p:cNvPr>
          <p:cNvSpPr txBox="1"/>
          <p:nvPr/>
        </p:nvSpPr>
        <p:spPr>
          <a:xfrm>
            <a:off x="4526756" y="2023825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5EC7929-9C24-114D-AF5A-15E05A70AD0F}"/>
              </a:ext>
            </a:extLst>
          </p:cNvPr>
          <p:cNvSpPr txBox="1"/>
          <p:nvPr/>
        </p:nvSpPr>
        <p:spPr>
          <a:xfrm>
            <a:off x="4572000" y="2522755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9F73AAD-BC99-0B43-9AAB-E41D4F316D59}"/>
              </a:ext>
            </a:extLst>
          </p:cNvPr>
          <p:cNvSpPr txBox="1"/>
          <p:nvPr/>
        </p:nvSpPr>
        <p:spPr>
          <a:xfrm>
            <a:off x="4572000" y="3021685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997CD02D-B4D2-3247-869F-DFD7E90AC37E}"/>
              </a:ext>
            </a:extLst>
          </p:cNvPr>
          <p:cNvSpPr txBox="1"/>
          <p:nvPr/>
        </p:nvSpPr>
        <p:spPr>
          <a:xfrm>
            <a:off x="4565504" y="3512083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F2FEDE5-51A9-6641-B7DC-246D6EB8DAF1}"/>
              </a:ext>
            </a:extLst>
          </p:cNvPr>
          <p:cNvSpPr txBox="1"/>
          <p:nvPr/>
        </p:nvSpPr>
        <p:spPr>
          <a:xfrm>
            <a:off x="4483038" y="3984903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20BA9FF-C81C-4E44-A233-D7DFBE1C5FBB}"/>
              </a:ext>
            </a:extLst>
          </p:cNvPr>
          <p:cNvSpPr txBox="1"/>
          <p:nvPr/>
        </p:nvSpPr>
        <p:spPr>
          <a:xfrm>
            <a:off x="4483038" y="4465483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C0D0EBD-1F17-AE4F-A547-885E410B7F8A}"/>
              </a:ext>
            </a:extLst>
          </p:cNvPr>
          <p:cNvSpPr txBox="1"/>
          <p:nvPr/>
        </p:nvSpPr>
        <p:spPr>
          <a:xfrm>
            <a:off x="4456464" y="4969169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0A62BC2C-33E1-764C-9ACC-7595F40B9295}"/>
              </a:ext>
            </a:extLst>
          </p:cNvPr>
          <p:cNvSpPr txBox="1"/>
          <p:nvPr/>
        </p:nvSpPr>
        <p:spPr>
          <a:xfrm>
            <a:off x="4526756" y="5472855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C05B5F66-D8D4-AC47-834D-5A097125E4F7}"/>
              </a:ext>
            </a:extLst>
          </p:cNvPr>
          <p:cNvSpPr txBox="1"/>
          <p:nvPr/>
        </p:nvSpPr>
        <p:spPr>
          <a:xfrm>
            <a:off x="4499992" y="5950934"/>
            <a:ext cx="2880320" cy="369332"/>
          </a:xfrm>
          <a:prstGeom prst="rect">
            <a:avLst/>
          </a:prstGeom>
          <a:solidFill>
            <a:srgbClr val="FFEBD8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4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4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2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>
            <a:extLst>
              <a:ext uri="{FF2B5EF4-FFF2-40B4-BE49-F238E27FC236}">
                <a16:creationId xmlns:a16="http://schemas.microsoft.com/office/drawing/2014/main" id="{458C72E9-D4AD-4293-BE03-4C88C55C4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3925" y="4716463"/>
            <a:ext cx="2532063" cy="174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矩形 7">
            <a:extLst>
              <a:ext uri="{FF2B5EF4-FFF2-40B4-BE49-F238E27FC236}">
                <a16:creationId xmlns:a16="http://schemas.microsoft.com/office/drawing/2014/main" id="{7A3D8CA1-4959-4BF4-8F55-624615F0C4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836613"/>
            <a:ext cx="8424863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i="1" dirty="0">
                <a:latin typeface="Times New Roman" panose="02020603050405020304" pitchFamily="18" charset="0"/>
              </a:rPr>
              <a:t>Work in pairs . Imagine you and your classmate are Liz and Gus.</a:t>
            </a:r>
          </a:p>
        </p:txBody>
      </p:sp>
      <p:sp>
        <p:nvSpPr>
          <p:cNvPr id="20483" name="Rectangle 4">
            <a:extLst>
              <a:ext uri="{FF2B5EF4-FFF2-40B4-BE49-F238E27FC236}">
                <a16:creationId xmlns:a16="http://schemas.microsoft.com/office/drawing/2014/main" id="{4BFF5FCF-E28C-4795-83AC-9D46C886D4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1905793"/>
            <a:ext cx="8435975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AutoNum type="arabicPlain"/>
            </a:pPr>
            <a:r>
              <a:rPr lang="en-US" altLang="zh-CN" sz="3200" dirty="0">
                <a:latin typeface="Times New Roman" panose="02020603050405020304" pitchFamily="18" charset="0"/>
              </a:rPr>
              <a:t>    Choose five things to take with you.   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     Explain why you need these things and 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     why you agree or disagree with your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     classmate;</a:t>
            </a:r>
          </a:p>
          <a:p>
            <a:pPr>
              <a:buFont typeface="Arial" panose="020B0604020202020204" pitchFamily="34" charset="0"/>
              <a:buAutoNum type="arabicPlain" startAt="2"/>
            </a:pPr>
            <a:r>
              <a:rPr lang="en-US" altLang="zh-CN" sz="3200" dirty="0">
                <a:latin typeface="Times New Roman" panose="02020603050405020304" pitchFamily="18" charset="0"/>
              </a:rPr>
              <a:t>    Tell the class your list and give your                 </a:t>
            </a:r>
          </a:p>
          <a:p>
            <a:r>
              <a:rPr lang="en-US" altLang="zh-CN" sz="3200" dirty="0">
                <a:latin typeface="Times New Roman" panose="02020603050405020304" pitchFamily="18" charset="0"/>
              </a:rPr>
              <a:t>        reasons.</a:t>
            </a:r>
            <a:endParaRPr lang="en-US" altLang="zh-CN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矩形 2">
            <a:extLst>
              <a:ext uri="{FF2B5EF4-FFF2-40B4-BE49-F238E27FC236}">
                <a16:creationId xmlns:a16="http://schemas.microsoft.com/office/drawing/2014/main" id="{9EA09E68-998A-493C-B112-108A51C3E5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008" y="-29136"/>
            <a:ext cx="9036496" cy="440120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Offering suggestions:</a:t>
            </a:r>
            <a:endParaRPr lang="zh-CN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Let’s …</a:t>
            </a:r>
            <a:endParaRPr lang="zh-CN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I suggest that + </a:t>
            </a:r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从句用虚拟语气</a:t>
            </a:r>
            <a:endParaRPr lang="zh-CN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Why don’t we …?</a:t>
            </a:r>
            <a:endParaRPr lang="zh-CN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What about …?</a:t>
            </a:r>
            <a:endParaRPr lang="zh-CN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Agree with suggestions:</a:t>
            </a:r>
            <a:endParaRPr lang="zh-CN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Disagree with suggestions:</a:t>
            </a:r>
            <a:endParaRPr lang="zh-CN" altLang="zh-CN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EADC78C7-B6C9-C54B-A78A-D2EFE9237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9952" y="1556792"/>
            <a:ext cx="5436096" cy="3312368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6E6C2DFA-EB67-E741-9225-C27917A1B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8" y="4372069"/>
            <a:ext cx="5652120" cy="2598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15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内容占位符 2">
            <a:extLst>
              <a:ext uri="{FF2B5EF4-FFF2-40B4-BE49-F238E27FC236}">
                <a16:creationId xmlns:a16="http://schemas.microsoft.com/office/drawing/2014/main" id="{C02F649B-10A4-4FCA-83A9-2D486F2EC12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4025" y="1762125"/>
            <a:ext cx="8150225" cy="3538538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as soon as possible	</a:t>
            </a:r>
            <a:r>
              <a:rPr lang="zh-CN" altLang="en-US" sz="3200" dirty="0"/>
              <a:t>尽快 p. 106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tent  </a:t>
            </a:r>
            <a:r>
              <a:rPr lang="en-US" altLang="zh-CN" sz="3200" dirty="0"/>
              <a:t>				</a:t>
            </a:r>
            <a:r>
              <a:rPr lang="zh-CN" altLang="en-US" sz="3200" dirty="0"/>
              <a:t>n. 帐篷 p. 106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knife  </a:t>
            </a:r>
            <a:r>
              <a:rPr lang="en-US" altLang="zh-CN" sz="3200" dirty="0"/>
              <a:t>			</a:t>
            </a:r>
            <a:r>
              <a:rPr lang="zh-CN" altLang="en-US" sz="3200" dirty="0"/>
              <a:t>n. 刀 p. 106</a:t>
            </a:r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explain  </a:t>
            </a:r>
            <a:r>
              <a:rPr lang="en-US" altLang="zh-CN" sz="3200" dirty="0"/>
              <a:t>			</a:t>
            </a:r>
            <a:r>
              <a:rPr lang="zh-CN" altLang="en-US" sz="3200" dirty="0"/>
              <a:t>v. 解释；说明 p. 106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agree with			</a:t>
            </a:r>
            <a:r>
              <a:rPr lang="zh-CN" altLang="en-US" sz="3200" dirty="0"/>
              <a:t>同意；赞成 p. 106</a:t>
            </a:r>
            <a:endParaRPr lang="en-US" altLang="zh-CN" sz="3200" dirty="0"/>
          </a:p>
          <a:p>
            <a:pPr eaLnBrk="1" hangingPunct="1"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disagree with		</a:t>
            </a:r>
            <a:r>
              <a:rPr lang="zh-CN" altLang="en-US" sz="3200" dirty="0"/>
              <a:t>不同意；持不同意见；</a:t>
            </a:r>
            <a:r>
              <a:rPr lang="en-US" altLang="zh-CN" sz="3200" dirty="0"/>
              <a:t>					</a:t>
            </a:r>
            <a:r>
              <a:rPr lang="zh-CN" altLang="en-US" sz="3200" dirty="0"/>
              <a:t>有分歧 p. 106</a:t>
            </a:r>
          </a:p>
        </p:txBody>
      </p:sp>
      <p:pic>
        <p:nvPicPr>
          <p:cNvPr id="25602" name="图片 3" descr="飞碟3.jpg">
            <a:extLst>
              <a:ext uri="{FF2B5EF4-FFF2-40B4-BE49-F238E27FC236}">
                <a16:creationId xmlns:a16="http://schemas.microsoft.com/office/drawing/2014/main" id="{359855B4-6CBE-4C5C-91B6-E72915CD2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8" y="5300663"/>
            <a:ext cx="2601912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矩形 1">
            <a:extLst>
              <a:ext uri="{FF2B5EF4-FFF2-40B4-BE49-F238E27FC236}">
                <a16:creationId xmlns:a16="http://schemas.microsoft.com/office/drawing/2014/main" id="{F2510914-E47D-479F-987D-0DC3A781B3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9688" y="660400"/>
            <a:ext cx="6265862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New words and expressions</a:t>
            </a:r>
          </a:p>
          <a:p>
            <a:r>
              <a:rPr lang="en-US" altLang="zh-CN" sz="4000">
                <a:ea typeface="黑体" panose="02010609060101010101" pitchFamily="49" charset="-122"/>
              </a:rPr>
              <a:t>P</a:t>
            </a:r>
            <a:r>
              <a:rPr lang="en-US" altLang="zh-CN" sz="2800">
                <a:ea typeface="黑体" panose="02010609060101010101" pitchFamily="49" charset="-122"/>
              </a:rPr>
              <a:t>106</a:t>
            </a:r>
            <a:endParaRPr lang="en-US" altLang="zh-CN" sz="4000"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id="{F0D52C0C-40D8-4077-8F78-67632FBF18A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95536" y="640656"/>
            <a:ext cx="8655496" cy="5693866"/>
          </a:xfrm>
        </p:spPr>
        <p:txBody>
          <a:bodyPr/>
          <a:lstStyle/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sz="2800" b="1" dirty="0"/>
              <a:t>1. — I think / believe that the pyramids in Egypt   </a:t>
            </a:r>
          </a:p>
          <a:p>
            <a:pPr marL="514350" indent="-514350">
              <a:buFont typeface="Wingdings 2" panose="05020102010507070707" pitchFamily="18" charset="2"/>
              <a:buNone/>
              <a:defRPr/>
            </a:pPr>
            <a:r>
              <a:rPr lang="en-US" sz="2800" b="1" dirty="0"/>
              <a:t>          were built by aliens.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b="1" dirty="0"/>
              <a:t>    </a:t>
            </a:r>
            <a:r>
              <a:rPr lang="en-US" sz="2800" b="1" dirty="0">
                <a:sym typeface="+mn-ea"/>
              </a:rPr>
              <a:t>—</a:t>
            </a:r>
            <a:r>
              <a:rPr lang="en-US" sz="2800" b="1" dirty="0">
                <a:solidFill>
                  <a:schemeClr val="hlink"/>
                </a:solidFill>
              </a:rPr>
              <a:t> </a:t>
            </a:r>
            <a:r>
              <a:rPr lang="en-US" sz="2800" b="1" dirty="0">
                <a:solidFill>
                  <a:srgbClr val="FF3300"/>
                </a:solidFill>
              </a:rPr>
              <a:t>So do I</a:t>
            </a:r>
            <a:r>
              <a:rPr lang="en-US" sz="2800" b="1" dirty="0">
                <a:solidFill>
                  <a:schemeClr val="hlink"/>
                </a:solidFill>
              </a:rPr>
              <a:t>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b="1" dirty="0"/>
              <a:t>——</a:t>
            </a:r>
            <a:r>
              <a:rPr lang="zh-CN" altLang="en-US" sz="2800" b="1" dirty="0"/>
              <a:t>我认为埃及的金字塔是外星人建造的。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b="1" dirty="0"/>
              <a:t>——</a:t>
            </a:r>
            <a:r>
              <a:rPr lang="zh-CN" altLang="en-US" sz="2800" b="1" dirty="0"/>
              <a:t>我也是（这样认为的）</a:t>
            </a:r>
            <a:r>
              <a:rPr lang="zh-CN" altLang="en-US" sz="2800" dirty="0">
                <a:solidFill>
                  <a:schemeClr val="hlink"/>
                </a:solidFill>
              </a:rPr>
              <a:t>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2800" dirty="0">
                <a:solidFill>
                  <a:srgbClr val="FF0000"/>
                </a:solidFill>
              </a:rPr>
              <a:t>So do I.	 </a:t>
            </a:r>
            <a:r>
              <a:rPr lang="zh-CN" altLang="en-US" sz="2800" dirty="0">
                <a:solidFill>
                  <a:srgbClr val="FF0000"/>
                </a:solidFill>
              </a:rPr>
              <a:t>我也是。</a:t>
            </a:r>
            <a:r>
              <a:rPr lang="zh-CN" altLang="en-US" sz="2800" dirty="0"/>
              <a:t> 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/>
              <a:t> 倒装句结构：</a:t>
            </a:r>
            <a:r>
              <a:rPr lang="en-US" sz="2800" b="1" dirty="0">
                <a:solidFill>
                  <a:srgbClr val="FF0000"/>
                </a:solidFill>
              </a:rPr>
              <a:t>So +</a:t>
            </a:r>
            <a:r>
              <a:rPr lang="zh-CN" altLang="en-US" sz="2800" b="1" u="sng" dirty="0">
                <a:solidFill>
                  <a:srgbClr val="FF0000"/>
                </a:solidFill>
              </a:rPr>
              <a:t>助动词</a:t>
            </a:r>
            <a:r>
              <a:rPr lang="en-US" altLang="zh-CN" sz="2800" b="1" u="sng" dirty="0">
                <a:solidFill>
                  <a:srgbClr val="FF0000"/>
                </a:solidFill>
              </a:rPr>
              <a:t>/</a:t>
            </a:r>
            <a:r>
              <a:rPr lang="en-US" sz="2800" b="1" u="sng" dirty="0">
                <a:solidFill>
                  <a:srgbClr val="FF0000"/>
                </a:solidFill>
              </a:rPr>
              <a:t>be </a:t>
            </a:r>
            <a:r>
              <a:rPr lang="zh-CN" altLang="en-US" sz="2800" b="1" u="sng" dirty="0">
                <a:solidFill>
                  <a:srgbClr val="FF0000"/>
                </a:solidFill>
              </a:rPr>
              <a:t>动词</a:t>
            </a:r>
            <a:r>
              <a:rPr lang="en-US" sz="2800" b="1" u="sng" dirty="0">
                <a:solidFill>
                  <a:srgbClr val="FF0000"/>
                </a:solidFill>
              </a:rPr>
              <a:t>/</a:t>
            </a:r>
            <a:r>
              <a:rPr lang="zh-CN" altLang="en-US" sz="2800" b="1" u="sng" dirty="0">
                <a:solidFill>
                  <a:srgbClr val="FF0000"/>
                </a:solidFill>
              </a:rPr>
              <a:t>情态动词</a:t>
            </a:r>
            <a:r>
              <a:rPr lang="en-US" sz="2800" b="1" dirty="0">
                <a:solidFill>
                  <a:srgbClr val="FF0000"/>
                </a:solidFill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</a:rPr>
              <a:t>主语 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</a:rPr>
              <a:t>某人也这样”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7030A0"/>
                </a:solidFill>
              </a:rPr>
              <a:t>表示前面所述的</a:t>
            </a:r>
            <a:r>
              <a:rPr lang="zh-CN" altLang="en-US" sz="2800" b="1" u="sng" dirty="0">
                <a:solidFill>
                  <a:srgbClr val="0000FF"/>
                </a:solidFill>
              </a:rPr>
              <a:t>肯定</a:t>
            </a:r>
            <a:r>
              <a:rPr lang="zh-CN" altLang="en-US" sz="2800" b="1" dirty="0">
                <a:solidFill>
                  <a:srgbClr val="7030A0"/>
                </a:solidFill>
              </a:rPr>
              <a:t>情况同样适用于后面的人或物。</a:t>
            </a:r>
            <a:endParaRPr lang="en-US" altLang="zh-CN" sz="2800" b="1" dirty="0">
              <a:solidFill>
                <a:srgbClr val="7030A0"/>
              </a:solidFill>
            </a:endParaRP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/>
              <a:t>该结构中，助动词和</a:t>
            </a:r>
            <a:r>
              <a:rPr lang="en-US" altLang="zh-CN" sz="2800" dirty="0"/>
              <a:t>be</a:t>
            </a:r>
            <a:r>
              <a:rPr lang="zh-CN" altLang="en-US" sz="2800" dirty="0"/>
              <a:t>动词的时态要与</a:t>
            </a:r>
            <a:r>
              <a:rPr lang="en-US" altLang="zh-CN" sz="2800" dirty="0"/>
              <a:t>_______</a:t>
            </a:r>
            <a:r>
              <a:rPr lang="zh-CN" altLang="en-US" sz="2800" dirty="0"/>
              <a:t>保持</a:t>
            </a:r>
            <a:endParaRPr lang="en-US" altLang="zh-CN" sz="2800" dirty="0"/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dirty="0"/>
              <a:t>一致，单复数形式则由</a:t>
            </a:r>
            <a:r>
              <a:rPr lang="en-US" altLang="zh-CN" sz="2800" dirty="0"/>
              <a:t>__________</a:t>
            </a:r>
            <a:r>
              <a:rPr lang="zh-CN" altLang="en-US" sz="2800" dirty="0"/>
              <a:t>决定。</a:t>
            </a:r>
            <a:endParaRPr lang="zh-CN" altLang="en-US" sz="2800" dirty="0">
              <a:solidFill>
                <a:srgbClr val="FF3300"/>
              </a:solidFill>
            </a:endParaRPr>
          </a:p>
        </p:txBody>
      </p:sp>
      <p:sp>
        <p:nvSpPr>
          <p:cNvPr id="26626" name="Rectangle 2">
            <a:extLst>
              <a:ext uri="{FF2B5EF4-FFF2-40B4-BE49-F238E27FC236}">
                <a16:creationId xmlns:a16="http://schemas.microsoft.com/office/drawing/2014/main" id="{4D39147E-B334-4F81-A121-41DDD5E856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749" y="-18256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 dirty="0">
                <a:latin typeface="Times New Roman" panose="02020603050405020304" pitchFamily="18" charset="0"/>
              </a:rPr>
              <a:t> P106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5B0C1B0-2741-D446-A3A4-1D3472D6D9D1}"/>
              </a:ext>
            </a:extLst>
          </p:cNvPr>
          <p:cNvSpPr txBox="1"/>
          <p:nvPr/>
        </p:nvSpPr>
        <p:spPr>
          <a:xfrm>
            <a:off x="6444208" y="522920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800" b="1" dirty="0">
                <a:solidFill>
                  <a:srgbClr val="0000FF"/>
                </a:solidFill>
              </a:rPr>
              <a:t>前一句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AE50C406-4702-7C4A-8630-E3EA71DCAA43}"/>
              </a:ext>
            </a:extLst>
          </p:cNvPr>
          <p:cNvSpPr/>
          <p:nvPr/>
        </p:nvSpPr>
        <p:spPr>
          <a:xfrm>
            <a:off x="3923928" y="5725356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kern="0" dirty="0">
                <a:solidFill>
                  <a:srgbClr val="0000FF"/>
                </a:solidFill>
                <a:latin typeface="Times New Roman"/>
                <a:ea typeface="宋体"/>
              </a:rPr>
              <a:t>后面的主语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id="{F6DEB47D-74E3-4D43-8B0F-6EC2E4EABBE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692150"/>
            <a:ext cx="8218487" cy="5312223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露西唱歌很好听。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我也是。</a:t>
            </a:r>
            <a:r>
              <a:rPr lang="en-US" sz="3200" dirty="0"/>
              <a:t>/ </a:t>
            </a:r>
            <a:r>
              <a:rPr lang="zh-CN" altLang="en-US" sz="3200" dirty="0"/>
              <a:t>莉莉也是。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Lucy sings beautifully.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So do I. / So does Lily.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汤姆昨天去体育馆看足球赛了。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我也去了。</a:t>
            </a:r>
            <a:r>
              <a:rPr lang="en-US" sz="3200" dirty="0"/>
              <a:t>/ </a:t>
            </a:r>
            <a:r>
              <a:rPr lang="zh-CN" altLang="en-US" sz="3200" dirty="0"/>
              <a:t>彼得也去了。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Tom went to the gym to watch the football 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     match yesterday.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So did I. / So did Peter.</a:t>
            </a:r>
            <a:endParaRPr lang="zh-CN" altLang="en-US" sz="32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>
            <a:extLst>
              <a:ext uri="{FF2B5EF4-FFF2-40B4-BE49-F238E27FC236}">
                <a16:creationId xmlns:a16="http://schemas.microsoft.com/office/drawing/2014/main" id="{F6DEB47D-74E3-4D43-8B0F-6EC2E4EABBE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692150"/>
            <a:ext cx="8218487" cy="4721292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en-US" sz="3200" dirty="0" err="1"/>
              <a:t>乔治擅长画画</a:t>
            </a:r>
            <a:r>
              <a:rPr lang="zh-CN" altLang="en-US" sz="3200" dirty="0"/>
              <a:t>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我也是。</a:t>
            </a:r>
            <a:r>
              <a:rPr lang="en-US" sz="3200" dirty="0"/>
              <a:t>/ </a:t>
            </a:r>
            <a:r>
              <a:rPr lang="en-US" sz="3200" dirty="0" err="1"/>
              <a:t>汤姆</a:t>
            </a:r>
            <a:r>
              <a:rPr lang="zh-CN" altLang="en-US" sz="3200" dirty="0"/>
              <a:t>也是。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George is good at painting.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So am I. / So is Tom.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en-US" sz="3200" dirty="0" err="1"/>
              <a:t>他会游泳</a:t>
            </a:r>
            <a:r>
              <a:rPr lang="zh-CN" altLang="en-US" sz="3200" dirty="0"/>
              <a:t>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/>
              <a:t>——</a:t>
            </a:r>
            <a:r>
              <a:rPr lang="zh-CN" altLang="en-US" sz="3200" dirty="0"/>
              <a:t>我也会。</a:t>
            </a:r>
            <a:r>
              <a:rPr lang="en-US" sz="3200" dirty="0"/>
              <a:t>/ </a:t>
            </a:r>
            <a:r>
              <a:rPr lang="zh-CN" altLang="en-US" sz="3200" dirty="0"/>
              <a:t>彼得也会。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He can swim.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en-US" sz="3200" dirty="0">
                <a:solidFill>
                  <a:srgbClr val="FF3300"/>
                </a:solidFill>
              </a:rPr>
              <a:t>— So can I. / So can Peter.</a:t>
            </a:r>
            <a:endParaRPr lang="zh-CN" altLang="en-US" sz="3200" dirty="0">
              <a:solidFill>
                <a:srgbClr val="FF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34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3EF399F6-376F-4A53-A006-C5CD75646B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512" y="1412776"/>
            <a:ext cx="8784975" cy="5576911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</a:rPr>
              <a:t>“Neither +</a:t>
            </a:r>
            <a:r>
              <a:rPr lang="zh-CN" altLang="en-US" sz="3000" dirty="0">
                <a:solidFill>
                  <a:srgbClr val="FF0000"/>
                </a:solidFill>
              </a:rPr>
              <a:t>助动词</a:t>
            </a:r>
            <a:r>
              <a:rPr lang="en-US" altLang="zh-CN" sz="3000" dirty="0">
                <a:solidFill>
                  <a:srgbClr val="FF0000"/>
                </a:solidFill>
              </a:rPr>
              <a:t>/be </a:t>
            </a:r>
            <a:r>
              <a:rPr lang="zh-CN" altLang="en-US" sz="3000" dirty="0">
                <a:solidFill>
                  <a:srgbClr val="FF0000"/>
                </a:solidFill>
              </a:rPr>
              <a:t>动词</a:t>
            </a:r>
            <a:r>
              <a:rPr lang="en-US" altLang="zh-CN" sz="3000" dirty="0">
                <a:solidFill>
                  <a:srgbClr val="FF0000"/>
                </a:solidFill>
              </a:rPr>
              <a:t>/</a:t>
            </a:r>
            <a:r>
              <a:rPr lang="zh-CN" altLang="en-US" sz="3000" dirty="0">
                <a:solidFill>
                  <a:srgbClr val="FF0000"/>
                </a:solidFill>
              </a:rPr>
              <a:t>情态动词</a:t>
            </a:r>
            <a:r>
              <a:rPr lang="en-US" altLang="zh-CN" sz="3000" dirty="0">
                <a:solidFill>
                  <a:srgbClr val="FF0000"/>
                </a:solidFill>
              </a:rPr>
              <a:t>+</a:t>
            </a:r>
            <a:r>
              <a:rPr lang="zh-CN" altLang="en-US" sz="3000" dirty="0">
                <a:solidFill>
                  <a:srgbClr val="FF0000"/>
                </a:solidFill>
              </a:rPr>
              <a:t>主语”</a:t>
            </a:r>
            <a:endParaRPr lang="en-US" altLang="zh-CN" sz="3000" dirty="0">
              <a:solidFill>
                <a:srgbClr val="FF0000"/>
              </a:solidFill>
            </a:endParaRPr>
          </a:p>
          <a:p>
            <a:pPr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“</a:t>
            </a:r>
            <a:r>
              <a:rPr lang="zh-CN" altLang="en-US" sz="3200" b="1" dirty="0">
                <a:solidFill>
                  <a:srgbClr val="FF0000"/>
                </a:solidFill>
              </a:rPr>
              <a:t>某人也不这样”</a:t>
            </a:r>
            <a:endParaRPr lang="en-US" altLang="zh-CN" sz="30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7030A0"/>
                </a:solidFill>
              </a:rPr>
              <a:t>——</a:t>
            </a:r>
            <a:r>
              <a:rPr lang="zh-CN" altLang="en-US" sz="3000" dirty="0">
                <a:solidFill>
                  <a:srgbClr val="7030A0"/>
                </a:solidFill>
              </a:rPr>
              <a:t>我不喜欢这种音乐。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/>
              <a:t>——</a:t>
            </a:r>
            <a:r>
              <a:rPr lang="zh-CN" altLang="en-US" sz="3000" dirty="0"/>
              <a:t>我也不喜欢。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— I don’t like this kind of music.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— Neither do I.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/>
              <a:t>——</a:t>
            </a:r>
            <a:r>
              <a:rPr lang="zh-CN" altLang="en-US" sz="3000" dirty="0"/>
              <a:t>他们昨晚没去参加那个聚会。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/>
              <a:t>——</a:t>
            </a:r>
            <a:r>
              <a:rPr lang="zh-CN" altLang="en-US" sz="3000" dirty="0"/>
              <a:t>我也没去。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— They </a:t>
            </a:r>
            <a:r>
              <a:rPr lang="en-US" altLang="zh-CN" sz="3000" dirty="0" err="1">
                <a:solidFill>
                  <a:srgbClr val="FF3300"/>
                </a:solidFill>
              </a:rPr>
              <a:t>didn</a:t>
            </a:r>
            <a:r>
              <a:rPr lang="en-US" altLang="zh-CN" sz="3000" dirty="0">
                <a:solidFill>
                  <a:srgbClr val="FF3300"/>
                </a:solidFill>
              </a:rPr>
              <a:t> ’t go to the party last night.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3300"/>
                </a:solidFill>
              </a:rPr>
              <a:t>— Neither did I.</a:t>
            </a:r>
            <a:endParaRPr lang="zh-CN" altLang="en-US" sz="3000" dirty="0">
              <a:solidFill>
                <a:srgbClr val="FF3300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9B7D0F7-BA33-FC40-9A8C-94734D09266C}"/>
              </a:ext>
            </a:extLst>
          </p:cNvPr>
          <p:cNvSpPr/>
          <p:nvPr/>
        </p:nvSpPr>
        <p:spPr>
          <a:xfrm>
            <a:off x="179512" y="764704"/>
            <a:ext cx="87849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eaLnBrk="0" hangingPunct="0">
              <a:spcBef>
                <a:spcPct val="20000"/>
              </a:spcBef>
              <a:buClr>
                <a:srgbClr val="0BD0D9"/>
              </a:buClr>
              <a:buSzPct val="95000"/>
            </a:pPr>
            <a:r>
              <a:rPr lang="zh-CN" altLang="en-US" sz="2800" b="1" kern="0" dirty="0">
                <a:solidFill>
                  <a:srgbClr val="7030A0"/>
                </a:solidFill>
                <a:latin typeface="Times New Roman"/>
                <a:ea typeface="宋体"/>
              </a:rPr>
              <a:t>若要表示前面所述的</a:t>
            </a:r>
            <a:r>
              <a:rPr lang="zh-CN" altLang="en-US" sz="2800" b="1" u="sng" kern="0" dirty="0">
                <a:solidFill>
                  <a:srgbClr val="0000FF"/>
                </a:solidFill>
                <a:latin typeface="Times New Roman"/>
                <a:ea typeface="宋体"/>
              </a:rPr>
              <a:t>否定</a:t>
            </a:r>
            <a:r>
              <a:rPr lang="zh-CN" altLang="en-US" sz="2800" b="1" kern="0" dirty="0">
                <a:solidFill>
                  <a:srgbClr val="7030A0"/>
                </a:solidFill>
                <a:latin typeface="Times New Roman"/>
                <a:ea typeface="宋体"/>
              </a:rPr>
              <a:t>情况同样适用于后面的人或物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>
            <a:extLst>
              <a:ext uri="{FF2B5EF4-FFF2-40B4-BE49-F238E27FC236}">
                <a16:creationId xmlns:a16="http://schemas.microsoft.com/office/drawing/2014/main" id="{3198647C-E43B-436E-9FA7-93981D3213C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98475" y="719138"/>
            <a:ext cx="8147050" cy="5716587"/>
          </a:xfrm>
        </p:spPr>
        <p:txBody>
          <a:bodyPr/>
          <a:lstStyle/>
          <a:p>
            <a:pPr>
              <a:lnSpc>
                <a:spcPts val="2575"/>
              </a:lnSpc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en-US" sz="2400" b="1"/>
              <a:t>选择最佳答案填空。</a:t>
            </a:r>
            <a:endParaRPr lang="zh-CN" altLang="en-US" sz="2400"/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(    )1. — I like watching cartoon films.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      — ____.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A. So do I 		B. So I do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C. Neither do I 	D. Neither I do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(    )2. — Tom speaks English well.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           — ____.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A. So do Lily 		B. So does Lily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C. Neither does Lily </a:t>
            </a:r>
            <a:r>
              <a:rPr lang="zh-CN" altLang="en-US" sz="2400"/>
              <a:t>    </a:t>
            </a:r>
            <a:r>
              <a:rPr lang="en-US" altLang="zh-CN" sz="2400"/>
              <a:t>D. Neither Lily does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(    )3. — The food was very delicious. I ate too much.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      — ____.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A. So do I 		B. So did I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C. Neither did I 	D. Neither I did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(    )4. — It’s raining. I don’t want to go out.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      — ____.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A. So do I 		B. So I do</a:t>
            </a:r>
          </a:p>
          <a:p>
            <a:pPr>
              <a:lnSpc>
                <a:spcPts val="2575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/>
              <a:t>		C. Neither do I 	D. Neither I do</a:t>
            </a:r>
            <a:endParaRPr lang="zh-CN" altLang="en-US" sz="240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F225B995-5E0E-495B-AABA-9051B68606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5084763"/>
            <a:ext cx="4048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C</a:t>
            </a:r>
            <a:endParaRPr lang="zh-CN" altLang="en-US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A312432A-55EA-4C50-8E4D-CAF1F6BF59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979488"/>
            <a:ext cx="4079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A</a:t>
            </a:r>
            <a:endParaRPr lang="zh-CN" altLang="en-US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5" name="Rectangle 5">
            <a:extLst>
              <a:ext uri="{FF2B5EF4-FFF2-40B4-BE49-F238E27FC236}">
                <a16:creationId xmlns:a16="http://schemas.microsoft.com/office/drawing/2014/main" id="{94B7913D-0F4C-44A3-A2AA-3C91F75C83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276475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6" name="Rectangle 6">
            <a:extLst>
              <a:ext uri="{FF2B5EF4-FFF2-40B4-BE49-F238E27FC236}">
                <a16:creationId xmlns:a16="http://schemas.microsoft.com/office/drawing/2014/main" id="{DDA08B8A-451A-434A-9300-BFBD4FA816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3716338"/>
            <a:ext cx="387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>
                <a:solidFill>
                  <a:srgbClr val="FF3300"/>
                </a:solidFill>
                <a:latin typeface="Times New Roman" panose="02020603050405020304" pitchFamily="18" charset="0"/>
              </a:rPr>
              <a:t>B</a:t>
            </a:r>
            <a:endParaRPr lang="zh-CN" altLang="en-US" sz="24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2" name="矩形 1">
            <a:extLst>
              <a:ext uri="{FF2B5EF4-FFF2-40B4-BE49-F238E27FC236}">
                <a16:creationId xmlns:a16="http://schemas.microsoft.com/office/drawing/2014/main" id="{A530ABFF-F6A9-4169-BDBA-5014D377DF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2095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9703" name="椭圆 4">
            <a:extLst>
              <a:ext uri="{FF2B5EF4-FFF2-40B4-BE49-F238E27FC236}">
                <a16:creationId xmlns:a16="http://schemas.microsoft.com/office/drawing/2014/main" id="{ED9EE522-5AA8-4B57-A9EB-C5349AEA28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66675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C0CF98-DF40-4AAC-98FD-2EEC40F9E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340" y="620688"/>
            <a:ext cx="8437140" cy="1077218"/>
          </a:xfrm>
        </p:spPr>
        <p:txBody>
          <a:bodyPr/>
          <a:lstStyle/>
          <a:p>
            <a:r>
              <a:rPr lang="en-US" altLang="zh-CN" sz="3200" b="1" dirty="0">
                <a:solidFill>
                  <a:srgbClr val="FF0000"/>
                </a:solidFill>
              </a:rPr>
              <a:t>“so+</a:t>
            </a:r>
            <a:r>
              <a:rPr lang="zh-CN" altLang="en-US" sz="3200" b="1" dirty="0">
                <a:solidFill>
                  <a:srgbClr val="FF0000"/>
                </a:solidFill>
              </a:rPr>
              <a:t>助动词</a:t>
            </a:r>
            <a:r>
              <a:rPr lang="en-US" altLang="zh-CN" sz="3200" b="1" dirty="0">
                <a:solidFill>
                  <a:srgbClr val="FF0000"/>
                </a:solidFill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</a:rPr>
              <a:t>主语”  </a:t>
            </a:r>
            <a:r>
              <a:rPr lang="en-US" altLang="zh-CN" sz="3200" b="1" dirty="0">
                <a:solidFill>
                  <a:srgbClr val="FF0000"/>
                </a:solidFill>
              </a:rPr>
              <a:t>vs  </a:t>
            </a:r>
            <a:r>
              <a:rPr lang="zh-CN" altLang="en-US" sz="3200" b="1" dirty="0">
                <a:solidFill>
                  <a:srgbClr val="FF0000"/>
                </a:solidFill>
              </a:rPr>
              <a:t>“</a:t>
            </a:r>
            <a:r>
              <a:rPr lang="en-US" altLang="zh-CN" sz="3200" b="1" dirty="0">
                <a:solidFill>
                  <a:srgbClr val="FF0000"/>
                </a:solidFill>
              </a:rPr>
              <a:t>so+</a:t>
            </a:r>
            <a:r>
              <a:rPr lang="zh-CN" altLang="en-US" sz="3200" b="1" dirty="0">
                <a:solidFill>
                  <a:srgbClr val="FF0000"/>
                </a:solidFill>
              </a:rPr>
              <a:t>主语</a:t>
            </a:r>
            <a:r>
              <a:rPr lang="en-US" altLang="zh-CN" sz="3200" b="1" dirty="0">
                <a:solidFill>
                  <a:srgbClr val="FF0000"/>
                </a:solidFill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</a:rPr>
              <a:t>助动词”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65B5D95-C626-4C16-BA9E-BFE0E5F02667}"/>
              </a:ext>
            </a:extLst>
          </p:cNvPr>
          <p:cNvSpPr/>
          <p:nvPr/>
        </p:nvSpPr>
        <p:spPr>
          <a:xfrm>
            <a:off x="611560" y="1340768"/>
            <a:ext cx="76420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000" dirty="0"/>
              <a:t> </a:t>
            </a:r>
            <a:r>
              <a:rPr lang="en-US" altLang="zh-CN" sz="3000" b="1" dirty="0">
                <a:solidFill>
                  <a:srgbClr val="FF0000"/>
                </a:solidFill>
              </a:rPr>
              <a:t>so +</a:t>
            </a:r>
            <a:r>
              <a:rPr lang="zh-CN" altLang="en-US" sz="3000" b="1" dirty="0">
                <a:solidFill>
                  <a:srgbClr val="FF0000"/>
                </a:solidFill>
              </a:rPr>
              <a:t>助动词</a:t>
            </a:r>
            <a:r>
              <a:rPr lang="en-US" altLang="zh-CN" sz="3000" b="1" dirty="0">
                <a:solidFill>
                  <a:srgbClr val="FF0000"/>
                </a:solidFill>
              </a:rPr>
              <a:t>+</a:t>
            </a:r>
            <a:r>
              <a:rPr lang="zh-CN" altLang="en-US" sz="3000" b="1" dirty="0">
                <a:solidFill>
                  <a:srgbClr val="FF0000"/>
                </a:solidFill>
              </a:rPr>
              <a:t>主语 </a:t>
            </a:r>
            <a:endParaRPr lang="en-US" altLang="zh-CN" sz="3000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en-US" altLang="zh-CN" sz="3000" b="1" dirty="0">
                <a:solidFill>
                  <a:srgbClr val="FF0000"/>
                </a:solidFill>
              </a:rPr>
              <a:t>“</a:t>
            </a:r>
            <a:r>
              <a:rPr lang="zh-CN" altLang="en-US" sz="3000" b="1" dirty="0">
                <a:solidFill>
                  <a:srgbClr val="FF0000"/>
                </a:solidFill>
              </a:rPr>
              <a:t>某人也这样”</a:t>
            </a:r>
            <a:endParaRPr lang="en-US" altLang="zh-CN" sz="3000" dirty="0"/>
          </a:p>
          <a:p>
            <a:pPr>
              <a:defRPr/>
            </a:pPr>
            <a:r>
              <a:rPr lang="zh-CN" altLang="en-US" sz="3000" b="1" dirty="0">
                <a:solidFill>
                  <a:srgbClr val="7030A0"/>
                </a:solidFill>
              </a:rPr>
              <a:t>表示前面所述的肯定情况同样适用于后面的人或物。</a:t>
            </a:r>
            <a:endParaRPr lang="en-US" altLang="zh-CN" sz="3000" b="1" dirty="0">
              <a:solidFill>
                <a:srgbClr val="7030A0"/>
              </a:solidFill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A1E7F0D-757A-4BB7-BDBE-1CC35384E348}"/>
              </a:ext>
            </a:extLst>
          </p:cNvPr>
          <p:cNvSpPr/>
          <p:nvPr/>
        </p:nvSpPr>
        <p:spPr>
          <a:xfrm>
            <a:off x="578899" y="3244616"/>
            <a:ext cx="764202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000" dirty="0"/>
              <a:t> </a:t>
            </a:r>
            <a:r>
              <a:rPr lang="en-US" altLang="zh-CN" sz="3000" b="1" dirty="0">
                <a:solidFill>
                  <a:srgbClr val="FF0000"/>
                </a:solidFill>
              </a:rPr>
              <a:t>so+</a:t>
            </a:r>
            <a:r>
              <a:rPr lang="zh-CN" altLang="en-US" sz="3000" b="1" dirty="0">
                <a:solidFill>
                  <a:srgbClr val="FF0000"/>
                </a:solidFill>
              </a:rPr>
              <a:t>主语</a:t>
            </a:r>
            <a:r>
              <a:rPr lang="en-US" altLang="zh-CN" sz="3000" b="1" dirty="0">
                <a:solidFill>
                  <a:srgbClr val="FF0000"/>
                </a:solidFill>
              </a:rPr>
              <a:t>+</a:t>
            </a:r>
            <a:r>
              <a:rPr lang="zh-CN" altLang="en-US" sz="3000" b="1" dirty="0">
                <a:solidFill>
                  <a:srgbClr val="FF0000"/>
                </a:solidFill>
              </a:rPr>
              <a:t>助动词</a:t>
            </a:r>
            <a:endParaRPr lang="en-US" altLang="zh-CN" sz="3000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zh-CN" altLang="en-US" sz="3000" b="1" dirty="0">
                <a:solidFill>
                  <a:srgbClr val="FF0000"/>
                </a:solidFill>
              </a:rPr>
              <a:t>“某人的确如此”</a:t>
            </a:r>
            <a:endParaRPr lang="en-US" altLang="zh-CN" sz="3000" b="1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zh-CN" altLang="en-US" sz="3000" b="1" dirty="0">
                <a:solidFill>
                  <a:srgbClr val="7030A0"/>
                </a:solidFill>
              </a:rPr>
              <a:t>表示</a:t>
            </a:r>
            <a:r>
              <a:rPr lang="zh-CN" altLang="en-US" sz="3000" b="1" u="sng" dirty="0">
                <a:solidFill>
                  <a:srgbClr val="0000FF"/>
                </a:solidFill>
              </a:rPr>
              <a:t>肯定</a:t>
            </a:r>
            <a:r>
              <a:rPr lang="zh-CN" altLang="en-US" sz="3000" b="1" dirty="0">
                <a:solidFill>
                  <a:srgbClr val="7030A0"/>
                </a:solidFill>
              </a:rPr>
              <a:t>前文的说法。</a:t>
            </a:r>
            <a:endParaRPr lang="en-US" altLang="zh-CN" sz="3000" b="1" dirty="0">
              <a:solidFill>
                <a:srgbClr val="7030A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0C10072-5E02-4F86-97F6-DE84A84DA4C0}"/>
              </a:ext>
            </a:extLst>
          </p:cNvPr>
          <p:cNvSpPr/>
          <p:nvPr/>
        </p:nvSpPr>
        <p:spPr>
          <a:xfrm>
            <a:off x="611560" y="4961151"/>
            <a:ext cx="764202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000" dirty="0"/>
              <a:t> </a:t>
            </a:r>
            <a:r>
              <a:rPr lang="en-US" altLang="zh-CN" sz="3000" b="1" dirty="0"/>
              <a:t>Tom</a:t>
            </a:r>
            <a:r>
              <a:rPr lang="zh-CN" altLang="en-US" sz="3000" b="1" dirty="0"/>
              <a:t>学习很勤奋。</a:t>
            </a:r>
            <a:endParaRPr lang="en-US" altLang="zh-CN" sz="3000" b="1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82537517-52CE-4451-BED0-3E740FFF4369}"/>
              </a:ext>
            </a:extLst>
          </p:cNvPr>
          <p:cNvSpPr/>
          <p:nvPr/>
        </p:nvSpPr>
        <p:spPr>
          <a:xfrm>
            <a:off x="3707904" y="4941168"/>
            <a:ext cx="764202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000" dirty="0"/>
              <a:t> </a:t>
            </a:r>
            <a:r>
              <a:rPr lang="en-US" altLang="zh-CN" sz="3000" b="1" dirty="0"/>
              <a:t>Tom is hard-working.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3A9A3D5-A2CE-40F5-8B1E-796BB434EC59}"/>
              </a:ext>
            </a:extLst>
          </p:cNvPr>
          <p:cNvSpPr/>
          <p:nvPr/>
        </p:nvSpPr>
        <p:spPr>
          <a:xfrm>
            <a:off x="588343" y="5537527"/>
            <a:ext cx="764202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000" dirty="0"/>
              <a:t> </a:t>
            </a:r>
            <a:r>
              <a:rPr lang="zh-CN" altLang="en-US" sz="3000" b="1" dirty="0"/>
              <a:t>他确实很勤奋。</a:t>
            </a:r>
            <a:endParaRPr lang="en-US" altLang="zh-CN" sz="3000" b="1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9660357-9E29-4EF3-84C2-E9B237CABE94}"/>
              </a:ext>
            </a:extLst>
          </p:cNvPr>
          <p:cNvSpPr/>
          <p:nvPr/>
        </p:nvSpPr>
        <p:spPr>
          <a:xfrm>
            <a:off x="3707904" y="5484675"/>
            <a:ext cx="764202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000" b="1" dirty="0"/>
              <a:t> </a:t>
            </a:r>
            <a:r>
              <a:rPr lang="en-US" altLang="zh-CN" sz="3000" b="1" dirty="0"/>
              <a:t>So he is.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4B9DF434-6EB1-4CE3-BA46-4D39F1D2CFD3}"/>
              </a:ext>
            </a:extLst>
          </p:cNvPr>
          <p:cNvSpPr/>
          <p:nvPr/>
        </p:nvSpPr>
        <p:spPr>
          <a:xfrm>
            <a:off x="611560" y="6115362"/>
            <a:ext cx="764202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000" dirty="0"/>
              <a:t> </a:t>
            </a:r>
            <a:r>
              <a:rPr lang="zh-CN" altLang="en-US" sz="3000" b="1" dirty="0"/>
              <a:t>我也很勤奋。</a:t>
            </a:r>
            <a:endParaRPr lang="en-US" altLang="zh-CN" sz="3000" b="1" dirty="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26D56618-505B-4BD4-8E02-F2142D0E6F1B}"/>
              </a:ext>
            </a:extLst>
          </p:cNvPr>
          <p:cNvSpPr/>
          <p:nvPr/>
        </p:nvSpPr>
        <p:spPr>
          <a:xfrm>
            <a:off x="3735710" y="6111576"/>
            <a:ext cx="764202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3000" dirty="0"/>
              <a:t> </a:t>
            </a:r>
            <a:r>
              <a:rPr lang="en-US" altLang="zh-CN" sz="3000" b="1" dirty="0"/>
              <a:t>So am I.</a:t>
            </a:r>
          </a:p>
        </p:txBody>
      </p:sp>
    </p:spTree>
    <p:extLst>
      <p:ext uri="{BB962C8B-B14F-4D97-AF65-F5344CB8AC3E}">
        <p14:creationId xmlns:p14="http://schemas.microsoft.com/office/powerpoint/2010/main" val="218590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  <p:bldP spid="10" grpId="0"/>
      <p:bldP spid="11" grpId="0"/>
      <p:bldP spid="12" grpId="0"/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>
            <a:extLst>
              <a:ext uri="{FF2B5EF4-FFF2-40B4-BE49-F238E27FC236}">
                <a16:creationId xmlns:a16="http://schemas.microsoft.com/office/drawing/2014/main" id="{9E334E58-1812-904E-8E41-FBE62E6360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196752"/>
            <a:ext cx="8856662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Tx/>
              <a:buNone/>
            </a:pPr>
            <a:r>
              <a:rPr lang="en-US" altLang="zh-CN" sz="3200" dirty="0">
                <a:solidFill>
                  <a:srgbClr val="000000"/>
                </a:solidFill>
                <a:latin typeface="Arial"/>
                <a:ea typeface="宋体"/>
              </a:rPr>
              <a:t>         ① ---It’s  a bad day today.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Tx/>
              <a:buNone/>
            </a:pPr>
            <a:r>
              <a:rPr lang="en-US" altLang="zh-CN" sz="3200" dirty="0">
                <a:solidFill>
                  <a:srgbClr val="000000"/>
                </a:solidFill>
                <a:latin typeface="Arial"/>
                <a:ea typeface="宋体"/>
              </a:rPr>
              <a:t>              ---So it is.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Tx/>
              <a:buNone/>
            </a:pPr>
            <a:r>
              <a:rPr lang="en-US" altLang="zh-CN" sz="3200" dirty="0">
                <a:solidFill>
                  <a:srgbClr val="000000"/>
                </a:solidFill>
                <a:latin typeface="Arial"/>
                <a:ea typeface="宋体"/>
              </a:rPr>
              <a:t>         ② ---John studies English well.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Tx/>
              <a:buNone/>
            </a:pPr>
            <a:r>
              <a:rPr lang="en-US" altLang="zh-CN" sz="3200" dirty="0">
                <a:solidFill>
                  <a:srgbClr val="000000"/>
                </a:solidFill>
                <a:latin typeface="Arial"/>
                <a:ea typeface="宋体"/>
              </a:rPr>
              <a:t>             ---So he does.</a:t>
            </a:r>
          </a:p>
        </p:txBody>
      </p:sp>
    </p:spTree>
    <p:extLst>
      <p:ext uri="{BB962C8B-B14F-4D97-AF65-F5344CB8AC3E}">
        <p14:creationId xmlns:p14="http://schemas.microsoft.com/office/powerpoint/2010/main" val="374354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179738003b752fa4e850cd3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00"/>
            <a:ext cx="9612313" cy="7208838"/>
          </a:xfrm>
          <a:prstGeom prst="rect">
            <a:avLst/>
          </a:prstGeom>
          <a:noFill/>
        </p:spPr>
      </p:pic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n-US" altLang="zh-CN" sz="800" dirty="0"/>
              <a:t> </a:t>
            </a:r>
            <a:r>
              <a:rPr lang="en-US" altLang="zh-CN" sz="2800" dirty="0"/>
              <a:t>(  ) 1.--- I used to go out for a walk after supper.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  --- ____.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  </a:t>
            </a:r>
            <a:r>
              <a:rPr lang="en-US" altLang="zh-CN" sz="2800" dirty="0" err="1"/>
              <a:t>A.So</a:t>
            </a:r>
            <a:r>
              <a:rPr lang="en-US" altLang="zh-CN" sz="2800" dirty="0"/>
              <a:t> do I   B. So did I  C. Neither did I   </a:t>
            </a:r>
            <a:r>
              <a:rPr lang="en-US" altLang="zh-CN" sz="2800" dirty="0" err="1"/>
              <a:t>D.So</a:t>
            </a:r>
            <a:r>
              <a:rPr lang="en-US" altLang="zh-CN" sz="2800" dirty="0"/>
              <a:t> I did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(  ) 2. ---She has a nice watch.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   ---___.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	</a:t>
            </a:r>
            <a:r>
              <a:rPr lang="en-US" altLang="zh-CN" sz="2800" dirty="0" err="1"/>
              <a:t>A.So</a:t>
            </a:r>
            <a:r>
              <a:rPr lang="en-US" altLang="zh-CN" sz="2800" dirty="0"/>
              <a:t> has she           B. So she has           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		</a:t>
            </a:r>
            <a:r>
              <a:rPr lang="en-US" altLang="zh-CN" sz="2800" dirty="0" err="1"/>
              <a:t>C.So</a:t>
            </a:r>
            <a:r>
              <a:rPr lang="en-US" altLang="zh-CN" sz="2800" dirty="0"/>
              <a:t> does she          </a:t>
            </a:r>
            <a:r>
              <a:rPr lang="en-US" altLang="zh-CN" sz="2800" dirty="0" err="1"/>
              <a:t>D.So</a:t>
            </a:r>
            <a:r>
              <a:rPr lang="en-US" altLang="zh-CN" sz="2800" dirty="0"/>
              <a:t> she does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(  )3.---Mary wasn’t invited yesterday.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 ---___.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</a:t>
            </a:r>
            <a:r>
              <a:rPr lang="en-US" altLang="zh-CN" sz="2800" dirty="0" err="1"/>
              <a:t>A.So</a:t>
            </a:r>
            <a:r>
              <a:rPr lang="en-US" altLang="zh-CN" sz="2800" dirty="0"/>
              <a:t> was I  B. Neither was I  </a:t>
            </a:r>
            <a:r>
              <a:rPr lang="en-US" altLang="zh-CN" sz="2800" dirty="0" err="1"/>
              <a:t>C.So</a:t>
            </a:r>
            <a:r>
              <a:rPr lang="en-US" altLang="zh-CN" sz="2800" dirty="0"/>
              <a:t> did I D. Neither did I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(   )4.---Ann has made great progress recently.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  ---___ and___.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A. So has </a:t>
            </a:r>
            <a:r>
              <a:rPr lang="en-US" altLang="zh-CN" sz="2800" dirty="0" err="1"/>
              <a:t>she;so</a:t>
            </a:r>
            <a:r>
              <a:rPr lang="en-US" altLang="zh-CN" sz="2800" dirty="0"/>
              <a:t> have you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B. So has </a:t>
            </a:r>
            <a:r>
              <a:rPr lang="en-US" altLang="zh-CN" sz="2800" dirty="0" err="1"/>
              <a:t>she;so</a:t>
            </a:r>
            <a:r>
              <a:rPr lang="en-US" altLang="zh-CN" sz="2800" dirty="0"/>
              <a:t> you have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C. So she </a:t>
            </a:r>
            <a:r>
              <a:rPr lang="en-US" altLang="zh-CN" sz="2800" dirty="0" err="1"/>
              <a:t>has;so</a:t>
            </a:r>
            <a:r>
              <a:rPr lang="en-US" altLang="zh-CN" sz="2800" dirty="0"/>
              <a:t> you have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altLang="zh-CN" sz="2800" dirty="0"/>
              <a:t>        D. So she </a:t>
            </a:r>
            <a:r>
              <a:rPr lang="en-US" altLang="zh-CN" sz="2800" dirty="0" err="1"/>
              <a:t>has;so</a:t>
            </a:r>
            <a:r>
              <a:rPr lang="en-US" altLang="zh-CN" sz="2800" dirty="0"/>
              <a:t> have you     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79388" y="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79388" y="1268413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50825" y="2924175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solidFill>
                  <a:srgbClr val="FF0000"/>
                </a:solidFill>
              </a:rPr>
              <a:t>B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23850" y="4221163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6151" name="WordArt 7"/>
          <p:cNvSpPr>
            <a:spLocks noChangeArrowheads="1" noChangeShapeType="1" noTextEdit="1"/>
          </p:cNvSpPr>
          <p:nvPr/>
        </p:nvSpPr>
        <p:spPr bwMode="auto">
          <a:xfrm>
            <a:off x="6443663" y="4797425"/>
            <a:ext cx="2305050" cy="16430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44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巩固练习</a:t>
            </a:r>
          </a:p>
        </p:txBody>
      </p:sp>
    </p:spTree>
    <p:extLst>
      <p:ext uri="{BB962C8B-B14F-4D97-AF65-F5344CB8AC3E}">
        <p14:creationId xmlns:p14="http://schemas.microsoft.com/office/powerpoint/2010/main" val="265135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BF60896D-AD0A-4529-A60C-30D7634A64A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88963" y="674688"/>
            <a:ext cx="8393112" cy="5016758"/>
          </a:xfrm>
        </p:spPr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2. I </a:t>
            </a:r>
            <a:r>
              <a:rPr lang="en-US" altLang="zh-CN" sz="3200" b="1" dirty="0">
                <a:solidFill>
                  <a:srgbClr val="FF3300"/>
                </a:solidFill>
              </a:rPr>
              <a:t>disagree</a:t>
            </a:r>
            <a:r>
              <a:rPr lang="en-US" altLang="zh-CN" sz="3200" b="1" dirty="0"/>
              <a:t>. </a:t>
            </a:r>
            <a:r>
              <a:rPr lang="zh-CN" altLang="en-US" sz="3200" b="1" dirty="0"/>
              <a:t>我不同意。</a:t>
            </a:r>
            <a:endParaRPr lang="zh-CN" altLang="en-US" sz="32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1</a:t>
            </a:r>
            <a:r>
              <a:rPr lang="zh-CN" altLang="en-US" sz="3200" dirty="0"/>
              <a:t>）</a:t>
            </a:r>
            <a:r>
              <a:rPr lang="en-US" altLang="zh-CN" sz="3200" dirty="0"/>
              <a:t>disagree </a:t>
            </a:r>
            <a:r>
              <a:rPr lang="zh-CN" altLang="en-US" sz="3200" dirty="0"/>
              <a:t>：不同意</a:t>
            </a:r>
            <a:endParaRPr lang="en-US" altLang="zh-CN" sz="32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dis: </a:t>
            </a:r>
            <a:r>
              <a:rPr lang="zh-CN" altLang="en-US" sz="3200" dirty="0"/>
              <a:t>否定前缀</a:t>
            </a:r>
            <a:endParaRPr lang="en-US" altLang="zh-CN" sz="32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dislike“</a:t>
            </a:r>
            <a:r>
              <a:rPr lang="zh-CN" altLang="en-US" sz="3200" dirty="0"/>
              <a:t>不喜欢”</a:t>
            </a:r>
            <a:endParaRPr lang="en-US" altLang="zh-CN" sz="32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dishonest “</a:t>
            </a:r>
            <a:r>
              <a:rPr lang="zh-CN" altLang="en-US" sz="3200" dirty="0"/>
              <a:t>不诚实”</a:t>
            </a:r>
            <a:endParaRPr lang="en-US" altLang="zh-CN" sz="32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/>
              <a:t>2</a:t>
            </a:r>
            <a:r>
              <a:rPr lang="zh-CN" altLang="en-US" sz="3200" dirty="0"/>
              <a:t>）</a:t>
            </a:r>
            <a:r>
              <a:rPr lang="en-US" altLang="zh-CN" sz="3200" dirty="0">
                <a:solidFill>
                  <a:srgbClr val="FF0000"/>
                </a:solidFill>
              </a:rPr>
              <a:t>disagree with sb=don’t agree with sb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不同意某人的观点</a:t>
            </a:r>
            <a:endParaRPr lang="en-US" altLang="zh-CN" sz="3200" dirty="0"/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他不同意我（的看法）。</a:t>
            </a:r>
            <a:r>
              <a:rPr lang="en-US" altLang="zh-CN" sz="3200" dirty="0"/>
              <a:t> 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He disagreed with me.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= He didn’t agree with me.</a:t>
            </a:r>
            <a:endParaRPr lang="zh-CN" altLang="en-US" sz="3200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>
            <a:extLst>
              <a:ext uri="{FF2B5EF4-FFF2-40B4-BE49-F238E27FC236}">
                <a16:creationId xmlns:a16="http://schemas.microsoft.com/office/drawing/2014/main" id="{6DB3BC9D-4A72-419B-B39B-2D8F0D34453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2066925"/>
            <a:ext cx="8218487" cy="2909888"/>
          </a:xfrm>
        </p:spPr>
        <p:txBody>
          <a:bodyPr/>
          <a:lstStyle/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 b="1" dirty="0"/>
              <a:t>写出下列单词的反义词，并写出其中文意思。</a:t>
            </a:r>
            <a:endParaRPr lang="zh-CN" altLang="en-US" sz="2800" dirty="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1. cover          _____________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2. appear        _____________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3. order          _____________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endParaRPr lang="en-US" altLang="zh-CN" sz="2800" dirty="0"/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07974E9C-E2EC-4525-9849-43CB7C63DA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84438" y="2643188"/>
            <a:ext cx="23066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discover; 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发现</a:t>
            </a:r>
          </a:p>
        </p:txBody>
      </p:sp>
      <p:sp>
        <p:nvSpPr>
          <p:cNvPr id="12293" name="Rectangle 5">
            <a:extLst>
              <a:ext uri="{FF2B5EF4-FFF2-40B4-BE49-F238E27FC236}">
                <a16:creationId xmlns:a16="http://schemas.microsoft.com/office/drawing/2014/main" id="{E57159D7-4420-432A-80BF-36712B2BF3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3217863"/>
            <a:ext cx="246538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disappear; 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消失</a:t>
            </a:r>
          </a:p>
        </p:txBody>
      </p:sp>
      <p:sp>
        <p:nvSpPr>
          <p:cNvPr id="12294" name="Rectangle 6">
            <a:extLst>
              <a:ext uri="{FF2B5EF4-FFF2-40B4-BE49-F238E27FC236}">
                <a16:creationId xmlns:a16="http://schemas.microsoft.com/office/drawing/2014/main" id="{D7E1C8C6-F151-41A6-8246-BDF3DBE6C4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5875" y="3795713"/>
            <a:ext cx="23034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disorder; </a:t>
            </a:r>
            <a:r>
              <a:rPr lang="zh-CN" altLang="en-US" sz="2800">
                <a:solidFill>
                  <a:srgbClr val="FF3300"/>
                </a:solidFill>
                <a:latin typeface="Times New Roman" panose="02020603050405020304" pitchFamily="18" charset="0"/>
              </a:rPr>
              <a:t>混乱</a:t>
            </a:r>
          </a:p>
        </p:txBody>
      </p:sp>
      <p:sp>
        <p:nvSpPr>
          <p:cNvPr id="31750" name="矩形 1">
            <a:extLst>
              <a:ext uri="{FF2B5EF4-FFF2-40B4-BE49-F238E27FC236}">
                <a16:creationId xmlns:a16="http://schemas.microsoft.com/office/drawing/2014/main" id="{399C6C37-0930-46F6-8019-1B6D19C78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712788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1751" name="椭圆 4">
            <a:extLst>
              <a:ext uri="{FF2B5EF4-FFF2-40B4-BE49-F238E27FC236}">
                <a16:creationId xmlns:a16="http://schemas.microsoft.com/office/drawing/2014/main" id="{7DCDE2A6-12A0-4633-A087-033FB7B683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5699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12293" grpId="0"/>
      <p:bldP spid="1229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内容占位符 2">
            <a:extLst>
              <a:ext uri="{FF2B5EF4-FFF2-40B4-BE49-F238E27FC236}">
                <a16:creationId xmlns:a16="http://schemas.microsoft.com/office/drawing/2014/main" id="{EA652994-3BE2-4F6D-87A4-5F5F3E50A9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09142" y="531822"/>
            <a:ext cx="8229600" cy="1077218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/>
              <a:t>agree with		 </a:t>
            </a:r>
            <a:r>
              <a:rPr lang="zh-CN" altLang="en-US" sz="3200" b="1" dirty="0"/>
              <a:t>同意；赞成</a:t>
            </a:r>
            <a:endParaRPr lang="en-US" altLang="zh-CN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200" dirty="0"/>
              <a:t>辨析：</a:t>
            </a:r>
            <a:r>
              <a:rPr lang="en-US" altLang="zh-CN" sz="3200" dirty="0"/>
              <a:t>agree with, agree to</a:t>
            </a:r>
            <a:r>
              <a:rPr lang="zh-CN" altLang="en-US" sz="3200" dirty="0"/>
              <a:t>与</a:t>
            </a:r>
            <a:r>
              <a:rPr lang="en-US" altLang="zh-CN" sz="3200" dirty="0"/>
              <a:t>agree on</a:t>
            </a:r>
            <a:endParaRPr lang="zh-CN" altLang="en-US" sz="3200" dirty="0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C1ADEC79-3DE3-4296-BFAC-1425D9462A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4247385"/>
              </p:ext>
            </p:extLst>
          </p:nvPr>
        </p:nvGraphicFramePr>
        <p:xfrm>
          <a:off x="395536" y="1767482"/>
          <a:ext cx="8569325" cy="4968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286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285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3716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隶书" pitchFamily="49" charset="-122"/>
                        </a:rPr>
                        <a:t>agree with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隶书" pitchFamily="49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98446">
                <a:tc>
                  <a:txBody>
                    <a:bodyPr/>
                    <a:lstStyle/>
                    <a:p>
                      <a:r>
                        <a:rPr lang="en-US" altLang="zh-CN" sz="2800" dirty="0"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agree to</a:t>
                      </a: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隶书" pitchFamily="49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16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28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隶书" pitchFamily="49" charset="-122"/>
                        </a:rPr>
                        <a:t>agree 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隶书" pitchFamily="49" charset="-12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en-US" altLang="zh-CN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隶书" pitchFamily="49" charset="-122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zh-CN" altLang="en-US" sz="28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隶书" pitchFamily="49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rgbClr val="7030A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2800" b="0" i="0" baseline="0" dirty="0">
                        <a:solidFill>
                          <a:srgbClr val="FF0000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4" marR="91444"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矩形 1">
            <a:extLst>
              <a:ext uri="{FF2B5EF4-FFF2-40B4-BE49-F238E27FC236}">
                <a16:creationId xmlns:a16="http://schemas.microsoft.com/office/drawing/2014/main" id="{F877A0EA-80E9-4213-AE68-6FB6C1930976}"/>
              </a:ext>
            </a:extLst>
          </p:cNvPr>
          <p:cNvSpPr/>
          <p:nvPr/>
        </p:nvSpPr>
        <p:spPr>
          <a:xfrm>
            <a:off x="2195736" y="1767482"/>
            <a:ext cx="29523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同意某人的观点</a:t>
            </a:r>
            <a:endParaRPr lang="en-US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agree with sb./</a:t>
            </a:r>
          </a:p>
          <a:p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what sb. said </a:t>
            </a:r>
            <a:endParaRPr lang="zh-CN" altLang="en-US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3D96CFF5-E15C-4DA5-8CA0-80D5A578F539}"/>
              </a:ext>
            </a:extLst>
          </p:cNvPr>
          <p:cNvSpPr/>
          <p:nvPr/>
        </p:nvSpPr>
        <p:spPr>
          <a:xfrm>
            <a:off x="5390902" y="1767482"/>
            <a:ext cx="36719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</a:rPr>
              <a:t>我们同意你所说的话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We agree with what you said.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121AC3B5-48F2-4F6C-A25F-515F920F1469}"/>
              </a:ext>
            </a:extLst>
          </p:cNvPr>
          <p:cNvSpPr/>
          <p:nvPr/>
        </p:nvSpPr>
        <p:spPr>
          <a:xfrm>
            <a:off x="2051720" y="3266675"/>
            <a:ext cx="37085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同意某一计划、建议或决定等</a:t>
            </a:r>
            <a:endParaRPr lang="en-US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agree to a plan</a:t>
            </a:r>
            <a:endParaRPr lang="zh-CN" altLang="en-US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CC18FBB-314A-46A2-823F-886AD50BB770}"/>
              </a:ext>
            </a:extLst>
          </p:cNvPr>
          <p:cNvSpPr/>
          <p:nvPr/>
        </p:nvSpPr>
        <p:spPr>
          <a:xfrm>
            <a:off x="5423942" y="3252982"/>
            <a:ext cx="36719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</a:rPr>
              <a:t>他同意了我的计划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He agreed to my plan.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9237654-273D-47F1-A811-90D8A213E541}"/>
              </a:ext>
            </a:extLst>
          </p:cNvPr>
          <p:cNvSpPr/>
          <p:nvPr/>
        </p:nvSpPr>
        <p:spPr>
          <a:xfrm>
            <a:off x="1907704" y="4941168"/>
            <a:ext cx="38525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双方通过协商就某事</a:t>
            </a:r>
            <a:endParaRPr lang="en-US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达成一致。</a:t>
            </a:r>
            <a:endParaRPr lang="en-US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主语一般用表示复数</a:t>
            </a:r>
            <a:endParaRPr lang="en-US" altLang="zh-CN" sz="2800" b="1" dirty="0">
              <a:solidFill>
                <a:srgbClr val="7030A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 dirty="0">
                <a:solidFill>
                  <a:srgbClr val="7030A0"/>
                </a:solidFill>
                <a:latin typeface="Times New Roman" panose="02020603050405020304" pitchFamily="18" charset="0"/>
              </a:rPr>
              <a:t>的词。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4D25727-B841-4D90-B069-2BE24120EF30}"/>
              </a:ext>
            </a:extLst>
          </p:cNvPr>
          <p:cNvSpPr/>
          <p:nvPr/>
        </p:nvSpPr>
        <p:spPr>
          <a:xfrm>
            <a:off x="5488843" y="4941168"/>
            <a:ext cx="36719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Times New Roman" panose="02020603050405020304" pitchFamily="18" charset="0"/>
              </a:rPr>
              <a:t>他们同意了这些条款。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They agreed on these terms.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099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>
            <a:extLst>
              <a:ext uri="{FF2B5EF4-FFF2-40B4-BE49-F238E27FC236}">
                <a16:creationId xmlns:a16="http://schemas.microsoft.com/office/drawing/2014/main" id="{0EF9BC2B-0B44-4F14-9B73-D5F65788878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528" y="1047750"/>
            <a:ext cx="9145016" cy="5201680"/>
          </a:xfrm>
        </p:spPr>
        <p:txBody>
          <a:bodyPr/>
          <a:lstStyle/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 b="1" dirty="0"/>
              <a:t>根据中文意思完成句子。</a:t>
            </a:r>
            <a:endParaRPr lang="en-US" altLang="zh-CN" sz="2800" b="1" dirty="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对于这件事，我爸爸和妈妈的意见不一致。所以他</a:t>
            </a:r>
            <a:endParaRPr lang="en-US" altLang="zh-CN" sz="2800" dirty="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们问我是怎么想的。</a:t>
            </a:r>
            <a:endParaRPr lang="en-US" altLang="zh-CN" sz="2800" dirty="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My father ________ _______ my mother about this matter.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So they asked me what I thought of it.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我们商定了出发的日期。</a:t>
            </a:r>
            <a:endParaRPr lang="en-US" altLang="zh-CN" sz="2800" dirty="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We   </a:t>
            </a:r>
            <a:r>
              <a:rPr lang="en-US" altLang="zh-CN" sz="2800" u="sng" dirty="0"/>
              <a:t>                </a:t>
            </a:r>
            <a:r>
              <a:rPr lang="en-US" altLang="zh-CN" sz="2800" dirty="0"/>
              <a:t>  </a:t>
            </a:r>
            <a:r>
              <a:rPr lang="en-US" altLang="zh-CN" sz="2800" u="sng" dirty="0"/>
              <a:t>                  </a:t>
            </a:r>
            <a:r>
              <a:rPr lang="en-US" altLang="zh-CN" sz="2800" dirty="0"/>
              <a:t>the date to set off.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他同意了我的决定。</a:t>
            </a:r>
            <a:endParaRPr lang="en-US" altLang="zh-CN" sz="2800" dirty="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2800" dirty="0"/>
              <a:t>He    </a:t>
            </a:r>
            <a:r>
              <a:rPr lang="en-US" altLang="zh-CN" sz="2800" u="sng" dirty="0"/>
              <a:t>              </a:t>
            </a:r>
            <a:r>
              <a:rPr lang="en-US" altLang="zh-CN" sz="2800" dirty="0"/>
              <a:t>  </a:t>
            </a:r>
            <a:r>
              <a:rPr lang="en-US" altLang="zh-CN" sz="2800" u="sng" dirty="0"/>
              <a:t>              </a:t>
            </a:r>
            <a:r>
              <a:rPr lang="en-US" altLang="zh-CN" sz="2800" dirty="0"/>
              <a:t>      my decision.</a:t>
            </a:r>
            <a:endParaRPr lang="zh-CN" altLang="en-US" sz="2800" dirty="0"/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EC07E071-2078-4257-9CD3-7E42FCD0F3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9915" y="2773362"/>
            <a:ext cx="3043629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disagreed  with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9939" name="矩形 1">
            <a:extLst>
              <a:ext uri="{FF2B5EF4-FFF2-40B4-BE49-F238E27FC236}">
                <a16:creationId xmlns:a16="http://schemas.microsoft.com/office/drawing/2014/main" id="{2A0B40EB-1D42-4687-B60B-6146092D2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2153" y="133350"/>
            <a:ext cx="23034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 dirty="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9940" name="椭圆 4">
            <a:extLst>
              <a:ext uri="{FF2B5EF4-FFF2-40B4-BE49-F238E27FC236}">
                <a16:creationId xmlns:a16="http://schemas.microsoft.com/office/drawing/2014/main" id="{D3C7335F-BD01-472E-8BA1-8DA6E44350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5303" y="0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6CF6406-B5BB-450C-9925-CF641BF05C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3699" y="4464694"/>
            <a:ext cx="3043629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agreed     on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61189A37-B9DF-4447-9D62-7BCC87C8F2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8371" y="5549106"/>
            <a:ext cx="3043629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agreed     to</a:t>
            </a:r>
            <a:endParaRPr lang="zh-CN" altLang="en-US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7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1D0BB30D-5554-4719-A1E3-2F7F5EC3BAA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68313" y="765175"/>
            <a:ext cx="8496300" cy="2948499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/>
              <a:t>3. The two astronauts must get to their mother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/>
              <a:t>ship </a:t>
            </a:r>
            <a:r>
              <a:rPr lang="en-US" altLang="zh-CN" sz="3200" b="1" dirty="0">
                <a:solidFill>
                  <a:srgbClr val="FF3300"/>
                </a:solidFill>
              </a:rPr>
              <a:t>as soon as possible</a:t>
            </a:r>
            <a:r>
              <a:rPr lang="en-US" altLang="zh-CN" sz="3200" b="1" dirty="0"/>
              <a:t>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/>
              <a:t>这两个宇航员必须尽快到达他们的母舰。</a:t>
            </a:r>
            <a:endParaRPr lang="zh-CN" altLang="en-US" sz="32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as soon as possible </a:t>
            </a:r>
            <a:r>
              <a:rPr lang="zh-CN" altLang="en-US" sz="3200" b="1" dirty="0">
                <a:solidFill>
                  <a:srgbClr val="FF0000"/>
                </a:solidFill>
              </a:rPr>
              <a:t>意为“尽可能快地”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FF0000"/>
                </a:solidFill>
              </a:rPr>
              <a:t>=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as soon as sb can / could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3E6A710-656E-45EA-B514-BD2C4A7A32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3699560"/>
            <a:ext cx="8147050" cy="2699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0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088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19196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3768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28340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291205" indent="-2095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endParaRPr lang="en-US" altLang="zh-CN" sz="3200" kern="0" dirty="0"/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3200" kern="0" dirty="0"/>
              <a:t>请你尽快给我回信。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kern="0" dirty="0"/>
              <a:t>Please write to me _____ _____ _____ ______.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kern="0" dirty="0"/>
              <a:t>Please write to me ___ ___ ___ ___ ___.</a:t>
            </a:r>
            <a:endParaRPr lang="zh-CN" altLang="en-US" sz="3200" kern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99E0FA-D49E-43C8-87C3-87077F90A1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3788" y="5769660"/>
            <a:ext cx="44815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3300"/>
                </a:solidFill>
                <a:latin typeface="Times New Roman" panose="02020603050405020304" pitchFamily="18" charset="0"/>
              </a:rPr>
              <a:t>as  soon as  you  can</a:t>
            </a:r>
            <a:endParaRPr lang="zh-CN" altLang="en-US" sz="32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EA90B1-B4DC-44DF-844A-F5B07C9D66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4913" y="5052110"/>
            <a:ext cx="48704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as      soon      as     possible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屏幕剪辑">
            <a:extLst>
              <a:ext uri="{FF2B5EF4-FFF2-40B4-BE49-F238E27FC236}">
                <a16:creationId xmlns:a16="http://schemas.microsoft.com/office/drawing/2014/main" id="{B0B4C61D-CE8D-4AB5-BB4C-30366F9909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4759325"/>
            <a:ext cx="2281237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16AD632-77D1-4909-9C04-3CC07EB9ED9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81013" y="1119188"/>
            <a:ext cx="8150225" cy="5076005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4. </a:t>
            </a:r>
            <a:r>
              <a:rPr lang="zh-CN" altLang="en-US" sz="3200" b="1" dirty="0">
                <a:sym typeface="Arial" panose="020B0604020202020204" pitchFamily="34" charset="0"/>
              </a:rPr>
              <a:t>knife  		n. 刀</a:t>
            </a:r>
            <a:endParaRPr lang="zh-CN" altLang="en-US" sz="3200" dirty="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以f或fe结尾的名词变复数时一般把f或fe变为v，再加-es，如：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wife-</a:t>
            </a:r>
            <a:r>
              <a:rPr lang="en-US" altLang="zh-CN" sz="3200" dirty="0">
                <a:sym typeface="Arial" panose="020B0604020202020204" pitchFamily="34" charset="0"/>
              </a:rPr>
              <a:t>______</a:t>
            </a:r>
            <a:r>
              <a:rPr lang="zh-CN" altLang="en-US" sz="3200" dirty="0">
                <a:sym typeface="Arial" panose="020B0604020202020204" pitchFamily="34" charset="0"/>
              </a:rPr>
              <a:t>，life-</a:t>
            </a:r>
            <a:r>
              <a:rPr lang="en-US" altLang="zh-CN" sz="3200" dirty="0">
                <a:sym typeface="Arial" panose="020B0604020202020204" pitchFamily="34" charset="0"/>
              </a:rPr>
              <a:t>_______</a:t>
            </a:r>
            <a:r>
              <a:rPr lang="zh-CN" altLang="en-US" sz="3200" dirty="0">
                <a:sym typeface="Arial" panose="020B0604020202020204" pitchFamily="34" charset="0"/>
              </a:rPr>
              <a:t>，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leaf</a:t>
            </a:r>
            <a:r>
              <a:rPr lang="en-US" altLang="zh-CN" sz="3200" dirty="0">
                <a:sym typeface="Arial" panose="020B0604020202020204" pitchFamily="34" charset="0"/>
              </a:rPr>
              <a:t>-______</a:t>
            </a:r>
            <a:r>
              <a:rPr lang="zh-CN" altLang="en-US" sz="3200" dirty="0">
                <a:sym typeface="Arial" panose="020B0604020202020204" pitchFamily="34" charset="0"/>
              </a:rPr>
              <a:t>，thief-</a:t>
            </a:r>
            <a:r>
              <a:rPr lang="en-US" altLang="zh-CN" sz="3200" dirty="0">
                <a:sym typeface="Arial" panose="020B0604020202020204" pitchFamily="34" charset="0"/>
              </a:rPr>
              <a:t>_______</a:t>
            </a:r>
            <a:r>
              <a:rPr lang="zh-CN" altLang="en-US" sz="3200" dirty="0">
                <a:sym typeface="Arial" panose="020B0604020202020204" pitchFamily="34" charset="0"/>
              </a:rPr>
              <a:t>，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wolf</a:t>
            </a:r>
            <a:r>
              <a:rPr lang="en-US" altLang="zh-CN" sz="3200" dirty="0">
                <a:sym typeface="Arial" panose="020B0604020202020204" pitchFamily="34" charset="0"/>
              </a:rPr>
              <a:t>-______</a:t>
            </a:r>
            <a:r>
              <a:rPr lang="zh-CN" altLang="en-US" sz="3200" dirty="0">
                <a:sym typeface="Arial" panose="020B0604020202020204" pitchFamily="34" charset="0"/>
              </a:rPr>
              <a:t>，shelf-</a:t>
            </a:r>
            <a:r>
              <a:rPr lang="en-US" altLang="zh-CN" sz="3200" dirty="0">
                <a:sym typeface="Arial" panose="020B0604020202020204" pitchFamily="34" charset="0"/>
              </a:rPr>
              <a:t>_______</a:t>
            </a: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这把刀是干什么用的？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238"/>
              </a:spcBef>
              <a:spcAft>
                <a:spcPts val="238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What is the knife used for?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5F0C7CC-41F5-B744-B856-5C1FB5B1D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4307" y="2918396"/>
            <a:ext cx="48704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wives	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  </a:t>
            </a:r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lives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AE218E1-2D9B-B744-B409-704C31F6FB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4307" y="3657190"/>
            <a:ext cx="48704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leaves	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  </a:t>
            </a:r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thieves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29A5C638-AA7F-624B-958F-A5EB16BC26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6047" y="4239150"/>
            <a:ext cx="4870450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wolves	</a:t>
            </a:r>
            <a:r>
              <a:rPr lang="zh-CN" altLang="en-US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  </a:t>
            </a:r>
            <a:r>
              <a:rPr lang="en-US" altLang="zh-CN" sz="3200" dirty="0">
                <a:solidFill>
                  <a:srgbClr val="FF3300"/>
                </a:solidFill>
                <a:latin typeface="Times New Roman" panose="02020603050405020304" pitchFamily="18" charset="0"/>
              </a:rPr>
              <a:t>shelves</a:t>
            </a:r>
            <a:endParaRPr lang="zh-CN" altLang="en-US" sz="32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63CA80D-C492-4ADB-93F7-A8A22148838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764704"/>
            <a:ext cx="8229600" cy="7417415"/>
          </a:xfrm>
        </p:spPr>
        <p:txBody>
          <a:bodyPr/>
          <a:lstStyle/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5. </a:t>
            </a:r>
            <a:r>
              <a:rPr lang="zh-CN" altLang="en-US" sz="3200" b="1" dirty="0">
                <a:sym typeface="Arial" panose="020B0604020202020204" pitchFamily="34" charset="0"/>
              </a:rPr>
              <a:t>explain  </a:t>
            </a:r>
            <a:r>
              <a:rPr lang="en-US" altLang="zh-CN" sz="3200" b="1" dirty="0"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sym typeface="Arial" panose="020B0604020202020204" pitchFamily="34" charset="0"/>
              </a:rPr>
              <a:t>v. 解释；说明</a:t>
            </a: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					n. explanation</a:t>
            </a:r>
            <a:endParaRPr lang="zh-CN" altLang="en-US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en-US" sz="3200" b="1" dirty="0">
                <a:solidFill>
                  <a:srgbClr val="0000FF"/>
                </a:solidFill>
              </a:rPr>
              <a:t>explain (to sb.) why/how/what etc.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0000FF"/>
                </a:solidFill>
              </a:rPr>
              <a:t>向某人解释</a:t>
            </a:r>
            <a:r>
              <a:rPr lang="en-US" altLang="zh-CN" sz="3200" dirty="0">
                <a:solidFill>
                  <a:srgbClr val="0000FF"/>
                </a:solidFill>
              </a:rPr>
              <a:t> </a:t>
            </a:r>
            <a:r>
              <a:rPr lang="zh-CN" altLang="en-US" sz="3200" dirty="0">
                <a:solidFill>
                  <a:srgbClr val="0000FF"/>
                </a:solidFill>
              </a:rPr>
              <a:t>为什么</a:t>
            </a:r>
            <a:r>
              <a:rPr lang="en-US" altLang="zh-CN" sz="3200" dirty="0">
                <a:solidFill>
                  <a:srgbClr val="0000FF"/>
                </a:solidFill>
              </a:rPr>
              <a:t>…/</a:t>
            </a:r>
            <a:r>
              <a:rPr lang="zh-CN" altLang="en-US" sz="3200" dirty="0">
                <a:solidFill>
                  <a:srgbClr val="0000FF"/>
                </a:solidFill>
              </a:rPr>
              <a:t>怎么样</a:t>
            </a:r>
            <a:r>
              <a:rPr lang="en-US" altLang="zh-CN" sz="3200" dirty="0">
                <a:solidFill>
                  <a:srgbClr val="0000FF"/>
                </a:solidFill>
              </a:rPr>
              <a:t>…/</a:t>
            </a:r>
            <a:r>
              <a:rPr lang="zh-CN" altLang="en-US" sz="3200" dirty="0">
                <a:solidFill>
                  <a:srgbClr val="0000FF"/>
                </a:solidFill>
              </a:rPr>
              <a:t>什么</a:t>
            </a:r>
            <a:r>
              <a:rPr lang="en-US" altLang="zh-CN" sz="3200" dirty="0">
                <a:solidFill>
                  <a:srgbClr val="0000FF"/>
                </a:solidFill>
              </a:rPr>
              <a:t>…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/>
              <a:t>他向我说明这个机器怎样使用。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/>
              <a:t>He explained to me____ ____ ____ ____ _____.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/>
              <a:t>He explained to me____ ____ ____ ____ _____.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en-US" sz="3200" b="1" dirty="0">
                <a:solidFill>
                  <a:srgbClr val="0000FF"/>
                </a:solidFill>
              </a:rPr>
              <a:t>explain </a:t>
            </a:r>
            <a:r>
              <a:rPr lang="en-US" altLang="en-US" sz="3200" b="1" dirty="0" err="1">
                <a:solidFill>
                  <a:srgbClr val="0000FF"/>
                </a:solidFill>
              </a:rPr>
              <a:t>sth</a:t>
            </a:r>
            <a:r>
              <a:rPr lang="en-US" altLang="en-US" sz="3200" b="1" dirty="0">
                <a:solidFill>
                  <a:srgbClr val="0000FF"/>
                </a:solidFill>
              </a:rPr>
              <a:t>.</a:t>
            </a:r>
            <a:r>
              <a:rPr lang="zh-CN" altLang="en-US" sz="3200" b="1" dirty="0">
                <a:solidFill>
                  <a:srgbClr val="0000FF"/>
                </a:solidFill>
              </a:rPr>
              <a:t> </a:t>
            </a:r>
            <a:r>
              <a:rPr lang="en-US" altLang="zh-CN" sz="3200" b="1" dirty="0">
                <a:solidFill>
                  <a:srgbClr val="0000FF"/>
                </a:solidFill>
              </a:rPr>
              <a:t>to sb</a:t>
            </a:r>
            <a:r>
              <a:rPr lang="en-US" altLang="en-US" sz="3200" b="1" dirty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/>
              <a:t>他向我介绍了这个系统。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/>
              <a:t>He</a:t>
            </a:r>
            <a:r>
              <a:rPr lang="zh-CN" altLang="en-US" sz="3200" dirty="0"/>
              <a:t> </a:t>
            </a:r>
            <a:r>
              <a:rPr lang="en-US" altLang="zh-CN" sz="3200" dirty="0"/>
              <a:t>explained the system to me.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endParaRPr lang="en-US" altLang="en-US" sz="3200" b="1" dirty="0">
              <a:solidFill>
                <a:srgbClr val="0000FF"/>
              </a:solidFill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zh-CN" altLang="en-US" sz="3200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5FCE9308-A317-A642-9E26-18A6012B444D}"/>
              </a:ext>
            </a:extLst>
          </p:cNvPr>
          <p:cNvSpPr/>
          <p:nvPr/>
        </p:nvSpPr>
        <p:spPr>
          <a:xfrm>
            <a:off x="3779912" y="3501008"/>
            <a:ext cx="45881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FF0000"/>
                </a:solidFill>
                <a:latin typeface="Times New Roman"/>
                <a:ea typeface="宋体"/>
              </a:rPr>
              <a:t>how the machine was used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0255356-131B-1E40-B644-03422573CF25}"/>
              </a:ext>
            </a:extLst>
          </p:cNvPr>
          <p:cNvSpPr/>
          <p:nvPr/>
        </p:nvSpPr>
        <p:spPr>
          <a:xfrm>
            <a:off x="3779912" y="4085783"/>
            <a:ext cx="40623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FF0000"/>
                </a:solidFill>
                <a:latin typeface="Times New Roman"/>
                <a:ea typeface="宋体"/>
              </a:rPr>
              <a:t>how to use the machine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Box 2">
            <a:extLst>
              <a:ext uri="{FF2B5EF4-FFF2-40B4-BE49-F238E27FC236}">
                <a16:creationId xmlns:a16="http://schemas.microsoft.com/office/drawing/2014/main" id="{F82A857E-6244-4558-A3D4-3412B76F8D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2628900"/>
            <a:ext cx="7419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Times New Roman" panose="02020603050405020304" pitchFamily="18" charset="0"/>
              </a:rPr>
              <a:t>pleased  </a:t>
            </a:r>
            <a:r>
              <a:rPr lang="en-US" altLang="zh-CN" sz="3200">
                <a:latin typeface="Times New Roman" panose="02020603050405020304" pitchFamily="18" charset="0"/>
              </a:rPr>
              <a:t>	</a:t>
            </a:r>
            <a:r>
              <a:rPr lang="zh-CN" altLang="en-US" sz="3200">
                <a:latin typeface="Times New Roman" panose="02020603050405020304" pitchFamily="18" charset="0"/>
              </a:rPr>
              <a:t>adj. 高兴；满意；愉快 p. 108</a:t>
            </a:r>
          </a:p>
        </p:txBody>
      </p:sp>
      <p:sp>
        <p:nvSpPr>
          <p:cNvPr id="19458" name="矩形 1">
            <a:extLst>
              <a:ext uri="{FF2B5EF4-FFF2-40B4-BE49-F238E27FC236}">
                <a16:creationId xmlns:a16="http://schemas.microsoft.com/office/drawing/2014/main" id="{2B8CE7AF-8EF9-4CD7-93EC-265241A997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906463"/>
            <a:ext cx="626586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dirty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New words and expressions</a:t>
            </a:r>
          </a:p>
          <a:p>
            <a:r>
              <a:rPr lang="en-US" altLang="zh-CN" sz="2800" dirty="0">
                <a:latin typeface="+mj-lt"/>
                <a:ea typeface="黑体" panose="02010609060101010101" pitchFamily="49" charset="-122"/>
              </a:rPr>
              <a:t>(Writing:P107-108)</a:t>
            </a:r>
          </a:p>
        </p:txBody>
      </p:sp>
      <p:pic>
        <p:nvPicPr>
          <p:cNvPr id="19459" name="图片 3" descr="飞碟3.jpg">
            <a:extLst>
              <a:ext uri="{FF2B5EF4-FFF2-40B4-BE49-F238E27FC236}">
                <a16:creationId xmlns:a16="http://schemas.microsoft.com/office/drawing/2014/main" id="{504CD2A2-EB95-4BEE-AAF8-20D47537D0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6150" y="5062538"/>
            <a:ext cx="2852738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19801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>
            <a:extLst>
              <a:ext uri="{FF2B5EF4-FFF2-40B4-BE49-F238E27FC236}">
                <a16:creationId xmlns:a16="http://schemas.microsoft.com/office/drawing/2014/main" id="{9D94D25D-51B5-4B5B-A9C8-DE4322DF6EA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765175"/>
            <a:ext cx="8147050" cy="589915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b="1" dirty="0"/>
              <a:t>1. However, </a:t>
            </a:r>
            <a:r>
              <a:rPr lang="en-US" altLang="zh-CN" sz="3200" b="1" dirty="0">
                <a:solidFill>
                  <a:srgbClr val="FF3300"/>
                </a:solidFill>
              </a:rPr>
              <a:t>something strange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happened.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/>
              <a:t>然而，一些奇怪的事情发生了。</a:t>
            </a:r>
            <a:endParaRPr lang="zh-CN" altLang="en-US" sz="3200" dirty="0"/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something strange 		</a:t>
            </a:r>
            <a:r>
              <a:rPr lang="zh-CN" altLang="en-US" sz="3200" dirty="0">
                <a:solidFill>
                  <a:srgbClr val="0000FF"/>
                </a:solidFill>
              </a:rPr>
              <a:t>奇怪的事情</a:t>
            </a:r>
            <a:endParaRPr lang="en-US" altLang="zh-CN" sz="3200" dirty="0">
              <a:solidFill>
                <a:srgbClr val="0000FF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形容词修饰不定代词或不定副词时，须置于</a:t>
            </a:r>
            <a:endParaRPr lang="en-US" altLang="zh-CN" sz="3200" dirty="0"/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其所修饰的词之后。例如：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我有一些重要的事情要告诉你。</a:t>
            </a:r>
            <a:r>
              <a:rPr lang="en-US" altLang="zh-CN" sz="3200" dirty="0"/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I have something important to tell you.</a:t>
            </a:r>
          </a:p>
          <a:p>
            <a:pPr>
              <a:buFont typeface="Arial" panose="020B0604020202020204" pitchFamily="34" charset="0"/>
              <a:buNone/>
            </a:pPr>
            <a:r>
              <a:rPr lang="zh-CN" altLang="en-US" sz="3200" dirty="0"/>
              <a:t>这里太吵了。我想去个安静的地方。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It’s too noisy here. I want to go somewhere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3300"/>
                </a:solidFill>
              </a:rPr>
              <a:t>quiet.</a:t>
            </a:r>
          </a:p>
        </p:txBody>
      </p:sp>
      <p:sp>
        <p:nvSpPr>
          <p:cNvPr id="20482" name="Rectangle 2">
            <a:extLst>
              <a:ext uri="{FF2B5EF4-FFF2-40B4-BE49-F238E27FC236}">
                <a16:creationId xmlns:a16="http://schemas.microsoft.com/office/drawing/2014/main" id="{57E770E6-AE84-4E9B-A125-BB82DA9CD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188913"/>
            <a:ext cx="32400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Notes</a:t>
            </a:r>
            <a:r>
              <a:rPr lang="en-US" altLang="zh-CN" sz="3400">
                <a:latin typeface="Times New Roman" panose="02020603050405020304" pitchFamily="18" charset="0"/>
              </a:rPr>
              <a:t> 107-108</a:t>
            </a:r>
          </a:p>
        </p:txBody>
      </p:sp>
    </p:spTree>
    <p:extLst>
      <p:ext uri="{BB962C8B-B14F-4D97-AF65-F5344CB8AC3E}">
        <p14:creationId xmlns:p14="http://schemas.microsoft.com/office/powerpoint/2010/main" val="7183660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>
            <a:extLst>
              <a:ext uri="{FF2B5EF4-FFF2-40B4-BE49-F238E27FC236}">
                <a16:creationId xmlns:a16="http://schemas.microsoft.com/office/drawing/2014/main" id="{FFA0854A-77CD-46F4-B515-6D3BF41C385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9750" y="1782763"/>
            <a:ext cx="8147050" cy="38766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000" b="1"/>
              <a:t>选择最佳答案填空。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(    )1. There is ____ with my watch. It doesn’t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            work.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		A. nothing wrong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		B. anything wrong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		C. wrong something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zh-CN" sz="3000"/>
              <a:t>		D. something wrong</a:t>
            </a:r>
            <a:endParaRPr lang="zh-CN" altLang="en-US" sz="3000"/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81ADE295-9016-42A3-9040-28B153382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2343150"/>
            <a:ext cx="441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3300"/>
                </a:solidFill>
                <a:latin typeface="Times New Roman" panose="02020603050405020304" pitchFamily="18" charset="0"/>
              </a:rPr>
              <a:t>D</a:t>
            </a:r>
            <a:endParaRPr lang="zh-CN" altLang="en-US" sz="280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07" name="矩形 1">
            <a:extLst>
              <a:ext uri="{FF2B5EF4-FFF2-40B4-BE49-F238E27FC236}">
                <a16:creationId xmlns:a16="http://schemas.microsoft.com/office/drawing/2014/main" id="{D77E89F4-4413-4BE9-BECF-833F8FFA72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5163" y="712788"/>
            <a:ext cx="23034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en-US" altLang="zh-CN" sz="24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21508" name="椭圆 4">
            <a:extLst>
              <a:ext uri="{FF2B5EF4-FFF2-40B4-BE49-F238E27FC236}">
                <a16:creationId xmlns:a16="http://schemas.microsoft.com/office/drawing/2014/main" id="{52F895AA-CA00-43E9-9173-32F378B600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32138" y="569913"/>
            <a:ext cx="2232025" cy="914400"/>
          </a:xfrm>
          <a:prstGeom prst="ellipse">
            <a:avLst/>
          </a:prstGeom>
          <a:noFill/>
          <a:ln w="9525">
            <a:solidFill>
              <a:srgbClr val="000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7069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内容占位符 2">
            <a:extLst>
              <a:ext uri="{FF2B5EF4-FFF2-40B4-BE49-F238E27FC236}">
                <a16:creationId xmlns:a16="http://schemas.microsoft.com/office/drawing/2014/main" id="{85E670CF-3059-4AD7-9005-ED2E3D1613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0" y="548680"/>
            <a:ext cx="9361040" cy="6217087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2. </a:t>
            </a:r>
            <a:r>
              <a:rPr lang="zh-CN" altLang="en-US" sz="3200" b="1" dirty="0">
                <a:sym typeface="Arial" panose="020B0604020202020204" pitchFamily="34" charset="0"/>
              </a:rPr>
              <a:t>pleased  </a:t>
            </a:r>
            <a:r>
              <a:rPr lang="en-US" altLang="zh-CN" sz="3200" b="1" dirty="0"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sym typeface="Arial" panose="020B0604020202020204" pitchFamily="34" charset="0"/>
              </a:rPr>
              <a:t>adj. 高兴；满意；愉快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3200" b="1" dirty="0">
                <a:solidFill>
                  <a:srgbClr val="FF0000"/>
                </a:solidFill>
              </a:rPr>
              <a:t>be pleased with sb./ </a:t>
            </a:r>
            <a:r>
              <a:rPr lang="en-US" altLang="en-US" sz="3200" b="1" dirty="0" err="1">
                <a:solidFill>
                  <a:srgbClr val="FF0000"/>
                </a:solidFill>
              </a:rPr>
              <a:t>sth</a:t>
            </a:r>
            <a:r>
              <a:rPr lang="en-US" altLang="en-US" sz="3200" b="1" dirty="0">
                <a:solidFill>
                  <a:srgbClr val="FF0000"/>
                </a:solidFill>
              </a:rPr>
              <a:t>.  </a:t>
            </a:r>
            <a:r>
              <a:rPr lang="zh-CN" altLang="en-US" sz="3200" dirty="0"/>
              <a:t>对某人</a:t>
            </a:r>
            <a:r>
              <a:rPr lang="en-US" altLang="en-US" sz="3200" dirty="0"/>
              <a:t>/</a:t>
            </a:r>
            <a:r>
              <a:rPr lang="zh-CN" altLang="en-US" sz="3200" dirty="0"/>
              <a:t>某物感到满意</a:t>
            </a:r>
            <a:endParaRPr lang="en-US" altLang="zh-CN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3200" b="1" dirty="0">
                <a:solidFill>
                  <a:srgbClr val="FF0000"/>
                </a:solidFill>
              </a:rPr>
              <a:t>be pleased to do </a:t>
            </a:r>
            <a:r>
              <a:rPr lang="en-US" altLang="en-US" sz="3200" b="1" dirty="0" err="1">
                <a:solidFill>
                  <a:srgbClr val="FF0000"/>
                </a:solidFill>
              </a:rPr>
              <a:t>sth</a:t>
            </a:r>
            <a:r>
              <a:rPr lang="en-US" altLang="en-US" sz="3200" b="1" dirty="0">
                <a:solidFill>
                  <a:srgbClr val="FF0000"/>
                </a:solidFill>
              </a:rPr>
              <a:t>.	</a:t>
            </a:r>
            <a:r>
              <a:rPr lang="en-US" altLang="en-US" sz="3200" dirty="0"/>
              <a:t>   </a:t>
            </a:r>
            <a:r>
              <a:rPr lang="zh-CN" altLang="en-US" sz="3200" dirty="0"/>
              <a:t>高兴、乐意做某事</a:t>
            </a:r>
            <a:endParaRPr lang="en-US" altLang="zh-CN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3200" b="1" dirty="0">
                <a:solidFill>
                  <a:srgbClr val="FF0000"/>
                </a:solidFill>
              </a:rPr>
              <a:t>be pleased + that            </a:t>
            </a:r>
            <a:r>
              <a:rPr lang="zh-CN" altLang="en-US" sz="3200" dirty="0"/>
              <a:t>高兴、乐意</a:t>
            </a:r>
            <a:r>
              <a:rPr lang="en-US" altLang="zh-CN" sz="3200" dirty="0"/>
              <a:t>……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000" dirty="0"/>
              <a:t>我对自己的考试成绩不太满意。</a:t>
            </a:r>
            <a:endParaRPr lang="en-US" altLang="zh-CN" sz="30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3000" dirty="0">
                <a:solidFill>
                  <a:srgbClr val="7030A0"/>
                </a:solidFill>
              </a:rPr>
              <a:t>I wasn't very pleased with my exam results.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000" dirty="0"/>
              <a:t>见到你很开心。</a:t>
            </a:r>
            <a:endParaRPr lang="en-US" altLang="zh-CN" sz="30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000" dirty="0">
                <a:solidFill>
                  <a:srgbClr val="7030A0"/>
                </a:solidFill>
              </a:rPr>
              <a:t>（</a:t>
            </a:r>
            <a:r>
              <a:rPr lang="en-US" altLang="zh-CN" sz="3000" dirty="0">
                <a:solidFill>
                  <a:srgbClr val="7030A0"/>
                </a:solidFill>
              </a:rPr>
              <a:t>I am</a:t>
            </a:r>
            <a:r>
              <a:rPr lang="zh-CN" altLang="en-US" sz="3000" dirty="0">
                <a:solidFill>
                  <a:srgbClr val="7030A0"/>
                </a:solidFill>
              </a:rPr>
              <a:t>）</a:t>
            </a:r>
            <a:r>
              <a:rPr lang="en-US" altLang="zh-CN" sz="3000" dirty="0">
                <a:solidFill>
                  <a:srgbClr val="7030A0"/>
                </a:solidFill>
              </a:rPr>
              <a:t>pleased to meet you.</a:t>
            </a:r>
          </a:p>
          <a:p>
            <a:pPr>
              <a:spcBef>
                <a:spcPct val="0"/>
              </a:spcBef>
              <a:buNone/>
            </a:pPr>
            <a:r>
              <a:rPr lang="zh-CN" altLang="en-US" sz="3000" dirty="0"/>
              <a:t>如果我们可以做什么，我们会很乐意帮忙。</a:t>
            </a:r>
            <a:endParaRPr lang="en-US" altLang="zh-CN" sz="3000" dirty="0"/>
          </a:p>
          <a:p>
            <a:pPr>
              <a:spcBef>
                <a:spcPct val="0"/>
              </a:spcBef>
              <a:buNone/>
            </a:pPr>
            <a:r>
              <a:rPr lang="en-US" altLang="zh-CN" sz="3000" dirty="0">
                <a:solidFill>
                  <a:srgbClr val="7030A0"/>
                </a:solidFill>
              </a:rPr>
              <a:t>If</a:t>
            </a:r>
            <a:r>
              <a:rPr lang="en-US" altLang="zh-CN" sz="2800" dirty="0">
                <a:solidFill>
                  <a:srgbClr val="FF0000"/>
                </a:solidFill>
              </a:rPr>
              <a:t> </a:t>
            </a:r>
            <a:r>
              <a:rPr lang="en-US" altLang="zh-CN" sz="3000" dirty="0">
                <a:solidFill>
                  <a:srgbClr val="7030A0"/>
                </a:solidFill>
              </a:rPr>
              <a:t>there is anything we can do, we would be pleased to help.</a:t>
            </a:r>
          </a:p>
          <a:p>
            <a:pPr>
              <a:spcBef>
                <a:spcPct val="0"/>
              </a:spcBef>
              <a:buNone/>
            </a:pPr>
            <a:r>
              <a:rPr lang="zh-CN" altLang="en-US" sz="3000" dirty="0"/>
              <a:t>你觉得好些了，我很高兴。</a:t>
            </a:r>
            <a:endParaRPr lang="en-US" altLang="zh-CN" sz="3000" dirty="0"/>
          </a:p>
          <a:p>
            <a:pPr>
              <a:spcBef>
                <a:spcPct val="0"/>
              </a:spcBef>
              <a:buNone/>
            </a:pPr>
            <a:r>
              <a:rPr lang="en-US" altLang="zh-CN" sz="3000" dirty="0">
                <a:solidFill>
                  <a:srgbClr val="7030A0"/>
                </a:solidFill>
              </a:rPr>
              <a:t>I am pleased that you’re feeling better.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931310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内容占位符 2">
            <a:extLst>
              <a:ext uri="{FF2B5EF4-FFF2-40B4-BE49-F238E27FC236}">
                <a16:creationId xmlns:a16="http://schemas.microsoft.com/office/drawing/2014/main" id="{85E670CF-3059-4AD7-9005-ED2E3D1613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323528" y="404664"/>
            <a:ext cx="9037512" cy="6494085"/>
          </a:xfrm>
        </p:spPr>
        <p:txBody>
          <a:bodyPr/>
          <a:lstStyle/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2. </a:t>
            </a:r>
            <a:r>
              <a:rPr lang="zh-CN" altLang="en-US" sz="3200" b="1" dirty="0">
                <a:sym typeface="Arial" panose="020B0604020202020204" pitchFamily="34" charset="0"/>
              </a:rPr>
              <a:t>pleased  </a:t>
            </a:r>
            <a:r>
              <a:rPr lang="en-US" altLang="zh-CN" sz="3200" b="1" dirty="0"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sym typeface="Arial" panose="020B0604020202020204" pitchFamily="34" charset="0"/>
              </a:rPr>
              <a:t>adj. 高兴；满意；愉快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3200" b="1" dirty="0">
                <a:solidFill>
                  <a:srgbClr val="FF0000"/>
                </a:solidFill>
              </a:rPr>
              <a:t>please			v.</a:t>
            </a:r>
            <a:r>
              <a:rPr lang="zh-CN" altLang="en-US" sz="3200" b="1" dirty="0">
                <a:solidFill>
                  <a:srgbClr val="FF0000"/>
                </a:solidFill>
              </a:rPr>
              <a:t> （使）高兴，（使）满意</a:t>
            </a:r>
            <a:endParaRPr lang="en-US" altLang="zh-CN" sz="32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zh-CN" altLang="en-US" sz="3000" dirty="0"/>
              <a:t>他千方百计的讨好自己的女朋友。</a:t>
            </a:r>
            <a:endParaRPr lang="en-US" altLang="zh-CN" sz="3000" dirty="0"/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en-US" sz="3000" dirty="0">
                <a:solidFill>
                  <a:srgbClr val="7030A0"/>
                </a:solidFill>
              </a:rPr>
              <a:t>He did everything he could to please his girlfriend.</a:t>
            </a:r>
          </a:p>
          <a:p>
            <a:pPr>
              <a:spcBef>
                <a:spcPct val="0"/>
              </a:spcBef>
              <a:buFont typeface="Wingdings 2" panose="05020102010507070707" pitchFamily="18" charset="2"/>
              <a:buNone/>
            </a:pPr>
            <a:r>
              <a:rPr lang="en-US" altLang="zh-CN" sz="3000" b="1" dirty="0">
                <a:solidFill>
                  <a:srgbClr val="FF0000"/>
                </a:solidFill>
              </a:rPr>
              <a:t>be hard/easy/impossible to please</a:t>
            </a:r>
          </a:p>
          <a:p>
            <a:pPr>
              <a:spcBef>
                <a:spcPct val="0"/>
              </a:spcBef>
              <a:buNone/>
            </a:pPr>
            <a:r>
              <a:rPr lang="zh-CN" altLang="en-US" sz="3000" dirty="0"/>
              <a:t>很难让他满意。一切都要做到完美才行。</a:t>
            </a:r>
            <a:endParaRPr lang="en-US" altLang="zh-CN" sz="3000" dirty="0"/>
          </a:p>
          <a:p>
            <a:pPr>
              <a:spcBef>
                <a:spcPct val="0"/>
              </a:spcBef>
              <a:buNone/>
            </a:pPr>
            <a:r>
              <a:rPr lang="en-US" altLang="zh-CN" sz="3000" dirty="0">
                <a:solidFill>
                  <a:srgbClr val="7030A0"/>
                </a:solidFill>
              </a:rPr>
              <a:t>She’s hard to please. Everything has to be perfect.</a:t>
            </a:r>
          </a:p>
          <a:p>
            <a:pPr>
              <a:spcBef>
                <a:spcPct val="0"/>
              </a:spcBef>
              <a:buNone/>
            </a:pPr>
            <a:endParaRPr lang="en-US" altLang="en-US" sz="3000" dirty="0">
              <a:solidFill>
                <a:srgbClr val="7030A0"/>
              </a:solidFill>
            </a:endParaRPr>
          </a:p>
          <a:p>
            <a:pPr>
              <a:spcBef>
                <a:spcPct val="0"/>
              </a:spcBef>
              <a:buNone/>
            </a:pPr>
            <a:r>
              <a:rPr lang="en-US" altLang="en-US" sz="3200" b="1" dirty="0">
                <a:solidFill>
                  <a:srgbClr val="FF0000"/>
                </a:solidFill>
              </a:rPr>
              <a:t>pleasure			[C, U] </a:t>
            </a:r>
            <a:r>
              <a:rPr lang="en-US" altLang="en-US" sz="3200" b="1" dirty="0" err="1">
                <a:solidFill>
                  <a:srgbClr val="FF0000"/>
                </a:solidFill>
              </a:rPr>
              <a:t>愉快</a:t>
            </a:r>
            <a:r>
              <a:rPr lang="zh-CN" altLang="en-US" sz="3200" b="1" dirty="0">
                <a:solidFill>
                  <a:srgbClr val="FF0000"/>
                </a:solidFill>
              </a:rPr>
              <a:t>，快乐，满足</a:t>
            </a:r>
            <a:endParaRPr lang="en-US" altLang="zh-CN" sz="3200" b="1" dirty="0">
              <a:solidFill>
                <a:srgbClr val="FF0000"/>
              </a:solidFill>
            </a:endParaRPr>
          </a:p>
          <a:p>
            <a:pPr>
              <a:spcBef>
                <a:spcPct val="0"/>
              </a:spcBef>
            </a:pPr>
            <a:r>
              <a:rPr lang="en-US" altLang="zh-CN" sz="2800" b="1" dirty="0">
                <a:solidFill>
                  <a:srgbClr val="0000FF"/>
                </a:solidFill>
              </a:rPr>
              <a:t>It is a pleasure for sb to do </a:t>
            </a:r>
            <a:r>
              <a:rPr lang="en-US" altLang="zh-CN" sz="2800" b="1" dirty="0" err="1">
                <a:solidFill>
                  <a:srgbClr val="0000FF"/>
                </a:solidFill>
              </a:rPr>
              <a:t>sth</a:t>
            </a:r>
            <a:r>
              <a:rPr lang="en-US" altLang="zh-CN" sz="2800" b="1" dirty="0">
                <a:solidFill>
                  <a:srgbClr val="0000FF"/>
                </a:solidFill>
              </a:rPr>
              <a:t>.</a:t>
            </a:r>
          </a:p>
          <a:p>
            <a:pPr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FF"/>
                </a:solidFill>
              </a:rPr>
              <a:t>It is a pleasure for me to write to you.</a:t>
            </a:r>
          </a:p>
          <a:p>
            <a:pPr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FF"/>
                </a:solidFill>
              </a:rPr>
              <a:t>It is a pleasure/ My pleasure</a:t>
            </a:r>
            <a:r>
              <a:rPr lang="zh-CN" altLang="en-US" sz="2800" b="1" dirty="0">
                <a:solidFill>
                  <a:srgbClr val="0000FF"/>
                </a:solidFill>
              </a:rPr>
              <a:t>用于回答</a:t>
            </a:r>
            <a:r>
              <a:rPr lang="en-US" altLang="zh-CN" sz="2800" b="1" dirty="0">
                <a:solidFill>
                  <a:srgbClr val="0000FF"/>
                </a:solidFill>
              </a:rPr>
              <a:t>__________;</a:t>
            </a:r>
          </a:p>
          <a:p>
            <a:pPr>
              <a:spcBef>
                <a:spcPct val="0"/>
              </a:spcBef>
              <a:buNone/>
            </a:pPr>
            <a:r>
              <a:rPr lang="en-US" altLang="zh-CN" sz="2800" b="1" dirty="0">
                <a:solidFill>
                  <a:srgbClr val="0000FF"/>
                </a:solidFill>
              </a:rPr>
              <a:t>with pleasure </a:t>
            </a:r>
            <a:r>
              <a:rPr lang="zh-CN" altLang="en-US" sz="2800" b="1" dirty="0">
                <a:solidFill>
                  <a:srgbClr val="0000FF"/>
                </a:solidFill>
              </a:rPr>
              <a:t>用于回答</a:t>
            </a:r>
            <a:r>
              <a:rPr lang="en-US" altLang="zh-CN" sz="2800" b="1" dirty="0">
                <a:solidFill>
                  <a:srgbClr val="0000FF"/>
                </a:solidFill>
              </a:rPr>
              <a:t>____________</a:t>
            </a:r>
            <a:r>
              <a:rPr lang="zh-CN" altLang="en-US" sz="2800" b="1" dirty="0">
                <a:solidFill>
                  <a:srgbClr val="0000FF"/>
                </a:solidFill>
              </a:rPr>
              <a:t>。</a:t>
            </a:r>
            <a:endParaRPr lang="en-US" altLang="zh-CN" sz="2800" b="1" dirty="0">
              <a:solidFill>
                <a:srgbClr val="0000FF"/>
              </a:solidFill>
            </a:endParaRPr>
          </a:p>
          <a:p>
            <a:pPr>
              <a:spcBef>
                <a:spcPct val="0"/>
              </a:spcBef>
              <a:buNone/>
            </a:pPr>
            <a:endParaRPr lang="en-US" altLang="zh-CN" sz="2800" b="1" dirty="0">
              <a:solidFill>
                <a:srgbClr val="0000FF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DF60DECD-4C81-474A-9942-F7E31ADC1275}"/>
              </a:ext>
            </a:extLst>
          </p:cNvPr>
          <p:cNvSpPr/>
          <p:nvPr/>
        </p:nvSpPr>
        <p:spPr>
          <a:xfrm>
            <a:off x="6156176" y="5373216"/>
            <a:ext cx="17347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kern="0" dirty="0">
                <a:solidFill>
                  <a:srgbClr val="FF0000"/>
                </a:solidFill>
                <a:latin typeface="Times New Roman"/>
                <a:ea typeface="宋体"/>
              </a:rPr>
              <a:t>thank you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C2D775AF-67CE-E247-B2D7-87B551DDFE65}"/>
              </a:ext>
            </a:extLst>
          </p:cNvPr>
          <p:cNvSpPr/>
          <p:nvPr/>
        </p:nvSpPr>
        <p:spPr>
          <a:xfrm>
            <a:off x="3995936" y="5896436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</a:rPr>
              <a:t>别人的请求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191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174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174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174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174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174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174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2B6CCCA2-A5D0-46B1-B437-4A61B4290A73}"/>
              </a:ext>
            </a:extLst>
          </p:cNvPr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endParaRPr lang="zh-CN" altLang="en-US"/>
          </a:p>
        </p:txBody>
      </p:sp>
      <p:sp>
        <p:nvSpPr>
          <p:cNvPr id="40962" name="TextBox 4">
            <a:extLst>
              <a:ext uri="{FF2B5EF4-FFF2-40B4-BE49-F238E27FC236}">
                <a16:creationId xmlns:a16="http://schemas.microsoft.com/office/drawing/2014/main" id="{22B7C570-2D24-4190-A011-400B19B3BB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0063" y="3414713"/>
            <a:ext cx="2566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421</TotalTime>
  <Words>2212</Words>
  <Application>Microsoft Macintosh PowerPoint</Application>
  <PresentationFormat>全屏显示(4:3)</PresentationFormat>
  <Paragraphs>303</Paragraphs>
  <Slides>31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0" baseType="lpstr">
      <vt:lpstr>宋体</vt:lpstr>
      <vt:lpstr>Arial</vt:lpstr>
      <vt:lpstr>Bradley Hand ITC</vt:lpstr>
      <vt:lpstr>Calibri</vt:lpstr>
      <vt:lpstr>Comic Sans MS</vt:lpstr>
      <vt:lpstr>Cooper Black</vt:lpstr>
      <vt:lpstr>Times New Roman</vt:lpstr>
      <vt:lpstr>Wingdings 2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lastModifiedBy>vctj</cp:lastModifiedBy>
  <cp:revision>57</cp:revision>
  <dcterms:created xsi:type="dcterms:W3CDTF">2017-01-09T01:06:42Z</dcterms:created>
  <dcterms:modified xsi:type="dcterms:W3CDTF">2022-06-05T08:29:58Z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2052-10.1.0.7468</vt:lpwstr>
  </property>
</Properties>
</file>