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8"/>
  </p:notesMasterIdLst>
  <p:sldIdLst>
    <p:sldId id="303" r:id="rId2"/>
    <p:sldId id="263" r:id="rId3"/>
    <p:sldId id="317" r:id="rId4"/>
    <p:sldId id="329" r:id="rId5"/>
    <p:sldId id="290" r:id="rId6"/>
    <p:sldId id="316" r:id="rId7"/>
    <p:sldId id="300" r:id="rId8"/>
    <p:sldId id="328" r:id="rId9"/>
    <p:sldId id="311" r:id="rId10"/>
    <p:sldId id="312" r:id="rId11"/>
    <p:sldId id="313" r:id="rId12"/>
    <p:sldId id="315" r:id="rId13"/>
    <p:sldId id="330" r:id="rId14"/>
    <p:sldId id="331" r:id="rId15"/>
    <p:sldId id="266" r:id="rId16"/>
    <p:sldId id="269" r:id="rId17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4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FF"/>
    <a:srgbClr val="FF0066"/>
    <a:srgbClr val="1206B2"/>
    <a:srgbClr val="E4E2FE"/>
    <a:srgbClr val="00CC00"/>
    <a:srgbClr val="FFFF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4" autoAdjust="0"/>
  </p:normalViewPr>
  <p:slideViewPr>
    <p:cSldViewPr>
      <p:cViewPr varScale="1">
        <p:scale>
          <a:sx n="120" d="100"/>
          <a:sy n="120" d="100"/>
        </p:scale>
        <p:origin x="200" y="440"/>
      </p:cViewPr>
      <p:guideLst>
        <p:guide orient="horz" pos="1620"/>
        <p:guide pos="284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30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200" noProof="1"/>
            </a:lvl1pPr>
          </a:lstStyle>
          <a:p>
            <a:endParaRPr lang="zh-CN" altLang="en-US"/>
          </a:p>
        </p:txBody>
      </p:sp>
      <p:sp>
        <p:nvSpPr>
          <p:cNvPr id="3075" name="日期占位符 30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200" noProof="1" dirty="0"/>
            </a:lvl1pPr>
          </a:lstStyle>
          <a:p>
            <a:endParaRPr lang="en-US" altLang="zh-CN"/>
          </a:p>
        </p:txBody>
      </p:sp>
      <p:sp>
        <p:nvSpPr>
          <p:cNvPr id="3076" name="幻灯片图像占位符 3075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077" name="文本占位符 3076"/>
          <p:cNvSpPr>
            <a:spLocks noGrp="1" noRot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078" name="页脚占位符 30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b"/>
          <a:lstStyle>
            <a:lvl1pPr>
              <a:defRPr sz="1200" noProof="1" dirty="0"/>
            </a:lvl1pPr>
          </a:lstStyle>
          <a:p>
            <a:endParaRPr lang="en-US" altLang="zh-CN"/>
          </a:p>
        </p:txBody>
      </p:sp>
      <p:sp>
        <p:nvSpPr>
          <p:cNvPr id="3079" name="灯片编号占位符 30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DF593D5-387C-4D5A-A4ED-41E4839A1B6B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lvl="1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lvl="2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lvl="3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lvl="4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lvl="5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0" y="0"/>
            <a:ext cx="8763000" cy="4457700"/>
            <a:chOff x="0" y="0"/>
            <a:chExt cx="5520" cy="3744"/>
          </a:xfrm>
        </p:grpSpPr>
        <p:sp>
          <p:nvSpPr>
            <p:cNvPr id="5" name="矩形 4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>
                <a:latin typeface="Times New Roman" pitchFamily="18" charset="0"/>
              </a:endParaRPr>
            </a:p>
          </p:txBody>
        </p:sp>
        <p:grpSp>
          <p:nvGrpSpPr>
            <p:cNvPr id="6" name="组合 5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0"/>
              <a:chExt cx="5520" cy="1536"/>
            </a:xfrm>
          </p:grpSpPr>
          <p:sp>
            <p:nvSpPr>
              <p:cNvPr id="10" name="矩形 9"/>
              <p:cNvSpPr>
                <a:spLocks noChangeArrowheads="1"/>
              </p:cNvSpPr>
              <p:nvPr/>
            </p:nvSpPr>
            <p:spPr bwMode="auto">
              <a:xfrm>
                <a:off x="624" y="0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zh-CN" altLang="en-US">
                  <a:latin typeface="Times New Roman" pitchFamily="18" charset="0"/>
                </a:endParaRPr>
              </a:p>
            </p:txBody>
          </p:sp>
          <p:sp>
            <p:nvSpPr>
              <p:cNvPr id="11" name="矩形 10"/>
              <p:cNvSpPr>
                <a:spLocks noChangeArrowheads="1"/>
              </p:cNvSpPr>
              <p:nvPr/>
            </p:nvSpPr>
            <p:spPr bwMode="auto">
              <a:xfrm>
                <a:off x="654" y="144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zh-CN" altLang="en-US">
                  <a:latin typeface="Times New Roman" pitchFamily="18" charset="0"/>
                </a:endParaRPr>
              </a:p>
            </p:txBody>
          </p:sp>
          <p:sp>
            <p:nvSpPr>
              <p:cNvPr id="12" name="直接连接符 11"/>
              <p:cNvSpPr>
                <a:spLocks noChangeShapeType="1"/>
              </p:cNvSpPr>
              <p:nvPr/>
            </p:nvSpPr>
            <p:spPr bwMode="auto">
              <a:xfrm>
                <a:off x="0" y="864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7" name="组合 6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0" y="0"/>
              <a:chExt cx="5088" cy="192"/>
            </a:xfrm>
          </p:grpSpPr>
          <p:sp>
            <p:nvSpPr>
              <p:cNvPr id="8" name="矩形 7"/>
              <p:cNvSpPr>
                <a:spLocks noChangeArrowheads="1"/>
              </p:cNvSpPr>
              <p:nvPr/>
            </p:nvSpPr>
            <p:spPr bwMode="auto">
              <a:xfrm>
                <a:off x="3552" y="0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zh-CN" altLang="en-US">
                  <a:latin typeface="Times New Roman" pitchFamily="18" charset="0"/>
                </a:endParaRPr>
              </a:p>
            </p:txBody>
          </p:sp>
          <p:sp>
            <p:nvSpPr>
              <p:cNvPr id="9" name="直接连接符 8"/>
              <p:cNvSpPr>
                <a:spLocks noChangeShapeType="1"/>
              </p:cNvSpPr>
              <p:nvPr/>
            </p:nvSpPr>
            <p:spPr bwMode="auto">
              <a:xfrm>
                <a:off x="0" y="96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59" name="标题 2058"/>
          <p:cNvSpPr>
            <a:spLocks noGrp="1"/>
          </p:cNvSpPr>
          <p:nvPr>
            <p:ph type="ctrTitle"/>
          </p:nvPr>
        </p:nvSpPr>
        <p:spPr>
          <a:xfrm>
            <a:off x="2057400" y="857250"/>
            <a:ext cx="6629400" cy="16573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>
            <a:lvl1pPr lvl="0">
              <a:defRPr sz="4800" kern="1200"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2060" name="副标题 2059"/>
          <p:cNvSpPr>
            <a:spLocks noGrp="1"/>
          </p:cNvSpPr>
          <p:nvPr>
            <p:ph type="subTitle" idx="1"/>
          </p:nvPr>
        </p:nvSpPr>
        <p:spPr>
          <a:xfrm>
            <a:off x="1371600" y="2971800"/>
            <a:ext cx="6858000" cy="12001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13" name="日期占位符 2060"/>
          <p:cNvSpPr>
            <a:spLocks noGrp="1"/>
          </p:cNvSpPr>
          <p:nvPr>
            <p:ph type="dt" sz="half" idx="10"/>
          </p:nvPr>
        </p:nvSpPr>
        <p:spPr>
          <a:xfrm>
            <a:off x="912813" y="4688681"/>
            <a:ext cx="1905000" cy="342900"/>
          </a:xfrm>
          <a:prstGeom prst="rect">
            <a:avLst/>
          </a:prstGeom>
          <a:ln>
            <a:miter/>
          </a:ln>
        </p:spPr>
        <p:txBody>
          <a:bodyPr anchor="t"/>
          <a:lstStyle>
            <a:lvl1pPr>
              <a:defRPr sz="1000" noProof="1"/>
            </a:lvl1pPr>
          </a:lstStyle>
          <a:p>
            <a:endParaRPr lang="en-US" altLang="zh-CN"/>
          </a:p>
        </p:txBody>
      </p:sp>
      <p:sp>
        <p:nvSpPr>
          <p:cNvPr id="14" name="页脚占位符 2061"/>
          <p:cNvSpPr>
            <a:spLocks noGrp="1"/>
          </p:cNvSpPr>
          <p:nvPr>
            <p:ph type="ftr" sz="quarter" idx="11"/>
          </p:nvPr>
        </p:nvSpPr>
        <p:spPr>
          <a:xfrm>
            <a:off x="3354388" y="4686300"/>
            <a:ext cx="2895600" cy="342900"/>
          </a:xfrm>
          <a:prstGeom prst="rect">
            <a:avLst/>
          </a:prstGeom>
          <a:ln>
            <a:miter/>
          </a:ln>
        </p:spPr>
        <p:txBody>
          <a:bodyPr anchor="t"/>
          <a:lstStyle>
            <a:lvl1pPr algn="ctr">
              <a:defRPr sz="1000" noProof="1"/>
            </a:lvl1pPr>
          </a:lstStyle>
          <a:p>
            <a:endParaRPr lang="en-US" altLang="zh-CN"/>
          </a:p>
        </p:txBody>
      </p:sp>
      <p:sp>
        <p:nvSpPr>
          <p:cNvPr id="15" name="灯片编号占位符 2062"/>
          <p:cNvSpPr>
            <a:spLocks noGrp="1"/>
          </p:cNvSpPr>
          <p:nvPr>
            <p:ph type="sldNum" sz="quarter" idx="12"/>
          </p:nvPr>
        </p:nvSpPr>
        <p:spPr>
          <a:xfrm>
            <a:off x="6781800" y="4686300"/>
            <a:ext cx="1905000" cy="34290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028D645D-A53B-49D6-8653-82DF1D2FE2A4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216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39471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216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216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216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0"/>
            <a:ext cx="8229600" cy="339471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44"/>
            <a:ext cx="7886700" cy="4358879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矩形 1025"/>
          <p:cNvSpPr>
            <a:spLocks noChangeArrowheads="1"/>
          </p:cNvSpPr>
          <p:nvPr/>
        </p:nvSpPr>
        <p:spPr bwMode="auto">
          <a:xfrm>
            <a:off x="34925" y="-16669"/>
            <a:ext cx="179388" cy="5139929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>
              <a:latin typeface="Times New Roman" pitchFamily="18" charset="0"/>
            </a:endParaRPr>
          </a:p>
        </p:txBody>
      </p:sp>
      <p:pic>
        <p:nvPicPr>
          <p:cNvPr id="1027" name="图片 1026" descr="bape010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4594623"/>
            <a:ext cx="9144000" cy="548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</p:sldLayoutIdLst>
  <p:transition spd="med">
    <p:fade/>
  </p:transition>
  <p:txStyles>
    <p:titleStyle>
      <a:lvl1pPr algn="l" rtl="0" fontAlgn="base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标题 4097"/>
          <p:cNvSpPr>
            <a:spLocks noGrp="1" noChangeArrowheads="1"/>
          </p:cNvSpPr>
          <p:nvPr>
            <p:ph type="ctrTitle"/>
          </p:nvPr>
        </p:nvSpPr>
        <p:spPr bwMode="auto">
          <a:xfrm>
            <a:off x="785787" y="1187055"/>
            <a:ext cx="8215369" cy="1670447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zh-CN" sz="4400" b="1" dirty="0">
                <a:solidFill>
                  <a:schemeClr val="tx1"/>
                </a:solidFill>
                <a:latin typeface="Times New Roman" pitchFamily="18" charset="0"/>
              </a:rPr>
              <a:t>26.3</a:t>
            </a:r>
            <a:r>
              <a:rPr lang="zh-CN" altLang="en-US" sz="4400" b="1" dirty="0">
                <a:solidFill>
                  <a:schemeClr val="tx1"/>
                </a:solidFill>
                <a:latin typeface="Times New Roman" pitchFamily="18" charset="0"/>
              </a:rPr>
              <a:t>反比例函数的图象与性质</a:t>
            </a:r>
            <a:r>
              <a:rPr lang="en-US" altLang="zh-CN" sz="4400" b="1" dirty="0">
                <a:solidFill>
                  <a:schemeClr val="tx1"/>
                </a:solidFill>
                <a:latin typeface="Times New Roman" pitchFamily="18" charset="0"/>
              </a:rPr>
              <a:t>2</a:t>
            </a: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表格 71"/>
          <p:cNvGraphicFramePr>
            <a:graphicFrameLocks noGrp="1"/>
          </p:cNvGraphicFramePr>
          <p:nvPr/>
        </p:nvGraphicFramePr>
        <p:xfrm>
          <a:off x="142845" y="214297"/>
          <a:ext cx="8858312" cy="4857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14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147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2116">
                <a:tc>
                  <a:txBody>
                    <a:bodyPr/>
                    <a:lstStyle/>
                    <a:p>
                      <a:pPr algn="ctr"/>
                      <a:endParaRPr lang="zh-CN" altLang="en-US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</a:rPr>
                        <a:t>正比例函数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</a:rPr>
                        <a:t>反比例函数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37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</a:rPr>
                        <a:t>解析式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37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b="1" dirty="0">
                          <a:solidFill>
                            <a:schemeClr val="tx1"/>
                          </a:solidFill>
                        </a:rPr>
                        <a:t>自变量取值范围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37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</a:rPr>
                        <a:t>图象形状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951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k&gt;0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3776">
                <a:tc vMerge="1"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295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k&lt;0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anchorCtr="1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0103">
                <a:tc vMerge="1"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159" name="文本框 5158"/>
          <p:cNvSpPr txBox="1">
            <a:spLocks noChangeArrowheads="1"/>
          </p:cNvSpPr>
          <p:nvPr/>
        </p:nvSpPr>
        <p:spPr bwMode="auto">
          <a:xfrm>
            <a:off x="2143108" y="845096"/>
            <a:ext cx="33575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</a:rPr>
              <a:t>y=</a:t>
            </a:r>
            <a:r>
              <a:rPr lang="en-US" altLang="zh-CN" b="1" dirty="0" err="1">
                <a:solidFill>
                  <a:srgbClr val="FF0000"/>
                </a:solidFill>
                <a:latin typeface="Times New Roman" pitchFamily="18" charset="0"/>
              </a:rPr>
              <a:t>kx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</a:rPr>
              <a:t>  (k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</a:rPr>
              <a:t>是常数， 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</a:rPr>
              <a:t>k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≠0 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</a:rPr>
              <a:t>)</a:t>
            </a:r>
          </a:p>
        </p:txBody>
      </p:sp>
      <p:grpSp>
        <p:nvGrpSpPr>
          <p:cNvPr id="5160" name="组合 5159"/>
          <p:cNvGrpSpPr>
            <a:grpSpLocks/>
          </p:cNvGrpSpPr>
          <p:nvPr/>
        </p:nvGrpSpPr>
        <p:grpSpPr bwMode="auto">
          <a:xfrm>
            <a:off x="5715008" y="681032"/>
            <a:ext cx="2952750" cy="747710"/>
            <a:chOff x="0" y="-38"/>
            <a:chExt cx="1860" cy="628"/>
          </a:xfrm>
        </p:grpSpPr>
        <p:sp>
          <p:nvSpPr>
            <p:cNvPr id="5158" name="文本框 5160"/>
            <p:cNvSpPr txBox="1">
              <a:spLocks noChangeArrowheads="1"/>
            </p:cNvSpPr>
            <p:nvPr/>
          </p:nvSpPr>
          <p:spPr bwMode="auto">
            <a:xfrm>
              <a:off x="363" y="78"/>
              <a:ext cx="149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itchFamily="18" charset="0"/>
                </a:rPr>
                <a:t> </a:t>
              </a:r>
              <a:r>
                <a:rPr lang="en-US" altLang="zh-CN" b="1" dirty="0">
                  <a:solidFill>
                    <a:srgbClr val="FF0000"/>
                  </a:solidFill>
                  <a:latin typeface="Times New Roman" pitchFamily="18" charset="0"/>
                </a:rPr>
                <a:t>( k</a:t>
              </a:r>
              <a:r>
                <a:rPr lang="zh-CN" altLang="en-US" b="1" dirty="0">
                  <a:solidFill>
                    <a:srgbClr val="FF0000"/>
                  </a:solidFill>
                  <a:latin typeface="Times New Roman" pitchFamily="18" charset="0"/>
                </a:rPr>
                <a:t>是常数</a:t>
              </a:r>
              <a:r>
                <a:rPr lang="en-US" altLang="zh-CN" b="1" dirty="0">
                  <a:solidFill>
                    <a:srgbClr val="FF0000"/>
                  </a:solidFill>
                  <a:latin typeface="Times New Roman" pitchFamily="18" charset="0"/>
                </a:rPr>
                <a:t>,k</a:t>
              </a:r>
              <a:r>
                <a:rPr lang="en-US" altLang="zh-CN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≠0 </a:t>
              </a:r>
              <a:r>
                <a:rPr lang="en-US" altLang="zh-CN" b="1" dirty="0">
                  <a:solidFill>
                    <a:srgbClr val="FF0000"/>
                  </a:solidFill>
                  <a:latin typeface="Times New Roman" pitchFamily="18" charset="0"/>
                </a:rPr>
                <a:t>)</a:t>
              </a:r>
            </a:p>
          </p:txBody>
        </p:sp>
        <p:grpSp>
          <p:nvGrpSpPr>
            <p:cNvPr id="2" name="组合 5161"/>
            <p:cNvGrpSpPr>
              <a:grpSpLocks/>
            </p:cNvGrpSpPr>
            <p:nvPr/>
          </p:nvGrpSpPr>
          <p:grpSpPr bwMode="auto">
            <a:xfrm>
              <a:off x="0" y="-38"/>
              <a:ext cx="542" cy="628"/>
              <a:chOff x="0" y="-38"/>
              <a:chExt cx="542" cy="628"/>
            </a:xfrm>
          </p:grpSpPr>
          <p:sp>
            <p:nvSpPr>
              <p:cNvPr id="3" name="文本框 5162"/>
              <p:cNvSpPr txBox="1">
                <a:spLocks noChangeArrowheads="1"/>
              </p:cNvSpPr>
              <p:nvPr/>
            </p:nvSpPr>
            <p:spPr bwMode="auto">
              <a:xfrm>
                <a:off x="0" y="84"/>
                <a:ext cx="489" cy="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FF0000"/>
                    </a:solidFill>
                    <a:latin typeface="Times New Roman" pitchFamily="18" charset="0"/>
                  </a:rPr>
                  <a:t>y =</a:t>
                </a:r>
              </a:p>
            </p:txBody>
          </p:sp>
          <p:sp>
            <p:nvSpPr>
              <p:cNvPr id="5161" name="文本框 5163"/>
              <p:cNvSpPr txBox="1">
                <a:spLocks noChangeArrowheads="1"/>
              </p:cNvSpPr>
              <p:nvPr/>
            </p:nvSpPr>
            <p:spPr bwMode="auto">
              <a:xfrm>
                <a:off x="270" y="202"/>
                <a:ext cx="272" cy="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ts val="2400"/>
                  </a:spcBef>
                </a:pPr>
                <a:r>
                  <a:rPr lang="en-US" altLang="zh-CN" b="1" dirty="0">
                    <a:solidFill>
                      <a:srgbClr val="FF0000"/>
                    </a:solidFill>
                    <a:latin typeface="Times New Roman" pitchFamily="18" charset="0"/>
                  </a:rPr>
                  <a:t>x</a:t>
                </a:r>
              </a:p>
            </p:txBody>
          </p:sp>
          <p:sp>
            <p:nvSpPr>
              <p:cNvPr id="5162" name="文本框 5164"/>
              <p:cNvSpPr txBox="1">
                <a:spLocks noChangeArrowheads="1"/>
              </p:cNvSpPr>
              <p:nvPr/>
            </p:nvSpPr>
            <p:spPr bwMode="auto">
              <a:xfrm>
                <a:off x="268" y="-38"/>
                <a:ext cx="272" cy="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 dirty="0">
                    <a:solidFill>
                      <a:srgbClr val="FF0000"/>
                    </a:solidFill>
                    <a:latin typeface="Times New Roman" pitchFamily="18" charset="0"/>
                  </a:rPr>
                  <a:t>k</a:t>
                </a:r>
              </a:p>
            </p:txBody>
          </p:sp>
          <p:sp>
            <p:nvSpPr>
              <p:cNvPr id="5163" name="直接连接符 5165"/>
              <p:cNvSpPr>
                <a:spLocks noChangeShapeType="1"/>
              </p:cNvSpPr>
              <p:nvPr/>
            </p:nvSpPr>
            <p:spPr bwMode="auto">
              <a:xfrm>
                <a:off x="314" y="290"/>
                <a:ext cx="136" cy="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2800">
                  <a:solidFill>
                    <a:srgbClr val="FF0000"/>
                  </a:solidFill>
                </a:endParaRPr>
              </a:p>
            </p:txBody>
          </p:sp>
        </p:grpSp>
      </p:grpSp>
      <p:sp>
        <p:nvSpPr>
          <p:cNvPr id="5167" name="文本框 5166"/>
          <p:cNvSpPr txBox="1">
            <a:spLocks noChangeArrowheads="1"/>
          </p:cNvSpPr>
          <p:nvPr/>
        </p:nvSpPr>
        <p:spPr bwMode="auto">
          <a:xfrm>
            <a:off x="2928926" y="1714494"/>
            <a:ext cx="10715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b="1" dirty="0">
                <a:latin typeface="宋体" pitchFamily="2" charset="-122"/>
              </a:rPr>
              <a:t>直线</a:t>
            </a:r>
          </a:p>
        </p:txBody>
      </p:sp>
      <p:sp>
        <p:nvSpPr>
          <p:cNvPr id="5168" name="文本框 5167"/>
          <p:cNvSpPr txBox="1">
            <a:spLocks noChangeArrowheads="1"/>
          </p:cNvSpPr>
          <p:nvPr/>
        </p:nvSpPr>
        <p:spPr bwMode="auto">
          <a:xfrm>
            <a:off x="5929322" y="1714494"/>
            <a:ext cx="23764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latin typeface="Times New Roman" pitchFamily="18" charset="0"/>
              </a:rPr>
              <a:t>        </a:t>
            </a:r>
            <a:r>
              <a:rPr lang="zh-CN" altLang="en-US" b="1" dirty="0">
                <a:latin typeface="宋体" pitchFamily="2" charset="-122"/>
              </a:rPr>
              <a:t>双曲线</a:t>
            </a:r>
          </a:p>
        </p:txBody>
      </p:sp>
      <p:sp>
        <p:nvSpPr>
          <p:cNvPr id="5169" name="文本框 5168"/>
          <p:cNvSpPr txBox="1">
            <a:spLocks noChangeArrowheads="1"/>
          </p:cNvSpPr>
          <p:nvPr/>
        </p:nvSpPr>
        <p:spPr bwMode="auto">
          <a:xfrm>
            <a:off x="2000232" y="2395837"/>
            <a:ext cx="19367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latin typeface="宋体" pitchFamily="2" charset="-122"/>
              </a:rPr>
              <a:t>一三象限</a:t>
            </a:r>
          </a:p>
        </p:txBody>
      </p:sp>
      <p:sp>
        <p:nvSpPr>
          <p:cNvPr id="5170" name="文本框 5169"/>
          <p:cNvSpPr txBox="1">
            <a:spLocks noChangeArrowheads="1"/>
          </p:cNvSpPr>
          <p:nvPr/>
        </p:nvSpPr>
        <p:spPr bwMode="auto">
          <a:xfrm>
            <a:off x="2357422" y="3071816"/>
            <a:ext cx="23034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latin typeface="Times New Roman" pitchFamily="18" charset="0"/>
              </a:rPr>
              <a:t> </a:t>
            </a:r>
            <a:r>
              <a:rPr lang="en-US" altLang="zh-CN" sz="2000" b="1" dirty="0">
                <a:latin typeface="Times New Roman" pitchFamily="18" charset="0"/>
              </a:rPr>
              <a:t>y</a:t>
            </a:r>
            <a:r>
              <a:rPr lang="zh-CN" altLang="en-US" sz="2000" b="1" dirty="0">
                <a:latin typeface="Times New Roman" pitchFamily="18" charset="0"/>
              </a:rPr>
              <a:t>随</a:t>
            </a:r>
            <a:r>
              <a:rPr lang="en-US" altLang="zh-CN" sz="2000" b="1" dirty="0">
                <a:latin typeface="Times New Roman" pitchFamily="18" charset="0"/>
              </a:rPr>
              <a:t>x</a:t>
            </a:r>
            <a:r>
              <a:rPr lang="zh-CN" altLang="en-US" sz="2000" b="1" dirty="0">
                <a:latin typeface="Times New Roman" pitchFamily="18" charset="0"/>
              </a:rPr>
              <a:t>的</a:t>
            </a:r>
            <a:r>
              <a:rPr lang="zh-CN" altLang="en-US" sz="2000" b="1" dirty="0">
                <a:solidFill>
                  <a:srgbClr val="1206B2"/>
                </a:solidFill>
                <a:latin typeface="Times New Roman" pitchFamily="18" charset="0"/>
              </a:rPr>
              <a:t>增大而增大</a:t>
            </a:r>
            <a:endParaRPr lang="zh-CN" altLang="en-US" sz="2000" b="1" dirty="0">
              <a:solidFill>
                <a:srgbClr val="1206B2"/>
              </a:solidFill>
              <a:latin typeface="宋体" pitchFamily="2" charset="-122"/>
            </a:endParaRPr>
          </a:p>
        </p:txBody>
      </p:sp>
      <p:sp>
        <p:nvSpPr>
          <p:cNvPr id="5171" name="文本框 5170"/>
          <p:cNvSpPr txBox="1">
            <a:spLocks noChangeArrowheads="1"/>
          </p:cNvSpPr>
          <p:nvPr/>
        </p:nvSpPr>
        <p:spPr bwMode="auto">
          <a:xfrm>
            <a:off x="5226045" y="2428874"/>
            <a:ext cx="18462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latin typeface="宋体" pitchFamily="2" charset="-122"/>
              </a:rPr>
              <a:t>一三象限</a:t>
            </a:r>
          </a:p>
        </p:txBody>
      </p:sp>
      <p:sp>
        <p:nvSpPr>
          <p:cNvPr id="5172" name="文本框 5171"/>
          <p:cNvSpPr txBox="1">
            <a:spLocks noChangeArrowheads="1"/>
          </p:cNvSpPr>
          <p:nvPr/>
        </p:nvSpPr>
        <p:spPr bwMode="auto">
          <a:xfrm>
            <a:off x="5286412" y="3131112"/>
            <a:ext cx="40004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Times New Roman" pitchFamily="18" charset="0"/>
              </a:rPr>
              <a:t> 在</a:t>
            </a:r>
            <a:r>
              <a:rPr lang="zh-CN" altLang="en-US" sz="1800" b="1" dirty="0">
                <a:solidFill>
                  <a:schemeClr val="accent2"/>
                </a:solidFill>
                <a:latin typeface="Times New Roman" pitchFamily="18" charset="0"/>
              </a:rPr>
              <a:t>每个象限内</a:t>
            </a:r>
            <a:r>
              <a:rPr lang="zh-CN" altLang="en-US" sz="1800" b="1" dirty="0">
                <a:latin typeface="Times New Roman" pitchFamily="18" charset="0"/>
              </a:rPr>
              <a:t>，</a:t>
            </a:r>
            <a:r>
              <a:rPr lang="en-US" altLang="zh-CN" sz="1800" b="1" dirty="0">
                <a:latin typeface="Times New Roman" pitchFamily="18" charset="0"/>
              </a:rPr>
              <a:t>y</a:t>
            </a:r>
            <a:r>
              <a:rPr lang="zh-CN" altLang="en-US" sz="1800" b="1" dirty="0">
                <a:latin typeface="Times New Roman" pitchFamily="18" charset="0"/>
              </a:rPr>
              <a:t>随</a:t>
            </a:r>
            <a:r>
              <a:rPr lang="en-US" altLang="zh-CN" sz="1800" b="1" dirty="0">
                <a:latin typeface="Times New Roman" pitchFamily="18" charset="0"/>
              </a:rPr>
              <a:t>x</a:t>
            </a:r>
            <a:r>
              <a:rPr lang="zh-CN" altLang="en-US" sz="1800" b="1" dirty="0">
                <a:latin typeface="Times New Roman" pitchFamily="18" charset="0"/>
              </a:rPr>
              <a:t>的</a:t>
            </a:r>
            <a:r>
              <a:rPr lang="zh-CN" altLang="en-US" sz="1800" b="1" dirty="0">
                <a:solidFill>
                  <a:srgbClr val="1206B2"/>
                </a:solidFill>
                <a:latin typeface="Times New Roman" pitchFamily="18" charset="0"/>
              </a:rPr>
              <a:t>增大而减小</a:t>
            </a:r>
            <a:endParaRPr lang="zh-CN" altLang="en-US" sz="1800" b="1" dirty="0">
              <a:solidFill>
                <a:srgbClr val="1206B2"/>
              </a:solidFill>
              <a:latin typeface="宋体" pitchFamily="2" charset="-122"/>
            </a:endParaRPr>
          </a:p>
        </p:txBody>
      </p:sp>
      <p:sp>
        <p:nvSpPr>
          <p:cNvPr id="5173" name="文本框 5172"/>
          <p:cNvSpPr txBox="1">
            <a:spLocks noChangeArrowheads="1"/>
          </p:cNvSpPr>
          <p:nvPr/>
        </p:nvSpPr>
        <p:spPr bwMode="auto">
          <a:xfrm>
            <a:off x="2000232" y="3896035"/>
            <a:ext cx="16065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latin typeface="宋体" pitchFamily="2" charset="-122"/>
              </a:rPr>
              <a:t>二四象限</a:t>
            </a:r>
          </a:p>
        </p:txBody>
      </p:sp>
      <p:sp>
        <p:nvSpPr>
          <p:cNvPr id="5174" name="文本框 5173"/>
          <p:cNvSpPr txBox="1">
            <a:spLocks noChangeArrowheads="1"/>
          </p:cNvSpPr>
          <p:nvPr/>
        </p:nvSpPr>
        <p:spPr bwMode="auto">
          <a:xfrm>
            <a:off x="5286380" y="3824597"/>
            <a:ext cx="150019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latin typeface="宋体" pitchFamily="2" charset="-122"/>
              </a:rPr>
              <a:t>二四象限</a:t>
            </a:r>
          </a:p>
        </p:txBody>
      </p:sp>
      <p:sp>
        <p:nvSpPr>
          <p:cNvPr id="5175" name="文本框 5174"/>
          <p:cNvSpPr txBox="1">
            <a:spLocks noChangeArrowheads="1"/>
          </p:cNvSpPr>
          <p:nvPr/>
        </p:nvSpPr>
        <p:spPr bwMode="auto">
          <a:xfrm>
            <a:off x="2339975" y="4538977"/>
            <a:ext cx="23034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latin typeface="Times New Roman" pitchFamily="18" charset="0"/>
              </a:rPr>
              <a:t> </a:t>
            </a:r>
            <a:r>
              <a:rPr lang="en-US" altLang="zh-CN" sz="2000" b="1" dirty="0">
                <a:latin typeface="Times New Roman" pitchFamily="18" charset="0"/>
              </a:rPr>
              <a:t>y</a:t>
            </a:r>
            <a:r>
              <a:rPr lang="zh-CN" altLang="en-US" sz="2000" b="1" dirty="0">
                <a:latin typeface="Times New Roman" pitchFamily="18" charset="0"/>
              </a:rPr>
              <a:t>随</a:t>
            </a:r>
            <a:r>
              <a:rPr lang="en-US" altLang="zh-CN" sz="2000" b="1" dirty="0">
                <a:latin typeface="Times New Roman" pitchFamily="18" charset="0"/>
              </a:rPr>
              <a:t>x</a:t>
            </a:r>
            <a:r>
              <a:rPr lang="zh-CN" altLang="en-US" sz="2000" b="1" dirty="0">
                <a:latin typeface="Times New Roman" pitchFamily="18" charset="0"/>
              </a:rPr>
              <a:t>的</a:t>
            </a:r>
            <a:r>
              <a:rPr lang="zh-CN" altLang="en-US" sz="2000" b="1" dirty="0">
                <a:solidFill>
                  <a:srgbClr val="1206B2"/>
                </a:solidFill>
                <a:latin typeface="Times New Roman" pitchFamily="18" charset="0"/>
              </a:rPr>
              <a:t>增大而减小</a:t>
            </a:r>
            <a:endParaRPr lang="zh-CN" altLang="en-US" sz="2000" b="1" dirty="0">
              <a:solidFill>
                <a:srgbClr val="1206B2"/>
              </a:solidFill>
              <a:latin typeface="宋体" pitchFamily="2" charset="-122"/>
            </a:endParaRPr>
          </a:p>
        </p:txBody>
      </p:sp>
      <p:sp>
        <p:nvSpPr>
          <p:cNvPr id="5176" name="文本框 5175"/>
          <p:cNvSpPr txBox="1">
            <a:spLocks noChangeArrowheads="1"/>
          </p:cNvSpPr>
          <p:nvPr/>
        </p:nvSpPr>
        <p:spPr bwMode="auto">
          <a:xfrm>
            <a:off x="5286380" y="4572014"/>
            <a:ext cx="39290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Times New Roman" pitchFamily="18" charset="0"/>
              </a:rPr>
              <a:t> 在</a:t>
            </a:r>
            <a:r>
              <a:rPr lang="zh-CN" altLang="en-US" sz="1800" b="1" dirty="0">
                <a:solidFill>
                  <a:schemeClr val="accent2"/>
                </a:solidFill>
                <a:latin typeface="Times New Roman" pitchFamily="18" charset="0"/>
              </a:rPr>
              <a:t>每个象限内</a:t>
            </a:r>
            <a:r>
              <a:rPr lang="zh-CN" altLang="en-US" sz="1800" b="1" dirty="0">
                <a:latin typeface="Times New Roman" pitchFamily="18" charset="0"/>
              </a:rPr>
              <a:t>，</a:t>
            </a:r>
            <a:r>
              <a:rPr lang="en-US" altLang="zh-CN" sz="1800" b="1" dirty="0">
                <a:latin typeface="Times New Roman" pitchFamily="18" charset="0"/>
              </a:rPr>
              <a:t>y</a:t>
            </a:r>
            <a:r>
              <a:rPr lang="zh-CN" altLang="en-US" sz="1800" b="1" dirty="0">
                <a:latin typeface="Times New Roman" pitchFamily="18" charset="0"/>
              </a:rPr>
              <a:t>随</a:t>
            </a:r>
            <a:r>
              <a:rPr lang="en-US" altLang="zh-CN" sz="1800" b="1" dirty="0">
                <a:latin typeface="Times New Roman" pitchFamily="18" charset="0"/>
              </a:rPr>
              <a:t>x</a:t>
            </a:r>
            <a:r>
              <a:rPr lang="zh-CN" altLang="en-US" sz="1800" b="1" dirty="0">
                <a:latin typeface="Times New Roman" pitchFamily="18" charset="0"/>
              </a:rPr>
              <a:t>的</a:t>
            </a:r>
            <a:r>
              <a:rPr lang="zh-CN" altLang="en-US" sz="1800" b="1" dirty="0">
                <a:solidFill>
                  <a:srgbClr val="0000FF"/>
                </a:solidFill>
                <a:latin typeface="Times New Roman" pitchFamily="18" charset="0"/>
              </a:rPr>
              <a:t>增大而增大</a:t>
            </a:r>
            <a:endParaRPr lang="zh-CN" altLang="en-US" sz="1800" b="1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6" name="直接连接符 5178"/>
          <p:cNvSpPr>
            <a:spLocks noChangeShapeType="1"/>
          </p:cNvSpPr>
          <p:nvPr/>
        </p:nvSpPr>
        <p:spPr bwMode="auto">
          <a:xfrm flipH="1" flipV="1">
            <a:off x="3706814" y="1653779"/>
            <a:ext cx="1587" cy="32385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5181" name="组合 5180"/>
          <p:cNvGrpSpPr>
            <a:grpSpLocks/>
          </p:cNvGrpSpPr>
          <p:nvPr/>
        </p:nvGrpSpPr>
        <p:grpSpPr bwMode="auto">
          <a:xfrm>
            <a:off x="3706814" y="2057274"/>
            <a:ext cx="1079500" cy="1014542"/>
            <a:chOff x="0" y="0"/>
            <a:chExt cx="817" cy="898"/>
          </a:xfrm>
        </p:grpSpPr>
        <p:grpSp>
          <p:nvGrpSpPr>
            <p:cNvPr id="5179" name="组合 5181"/>
            <p:cNvGrpSpPr>
              <a:grpSpLocks/>
            </p:cNvGrpSpPr>
            <p:nvPr/>
          </p:nvGrpSpPr>
          <p:grpSpPr bwMode="auto">
            <a:xfrm>
              <a:off x="0" y="272"/>
              <a:ext cx="680" cy="589"/>
              <a:chOff x="0" y="0"/>
              <a:chExt cx="680" cy="589"/>
            </a:xfrm>
          </p:grpSpPr>
          <p:sp>
            <p:nvSpPr>
              <p:cNvPr id="5180" name="直接连接符 5182"/>
              <p:cNvSpPr>
                <a:spLocks noChangeShapeType="1"/>
              </p:cNvSpPr>
              <p:nvPr/>
            </p:nvSpPr>
            <p:spPr bwMode="auto">
              <a:xfrm>
                <a:off x="0" y="306"/>
                <a:ext cx="680" cy="0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" name="直接连接符 5183"/>
              <p:cNvSpPr>
                <a:spLocks noChangeShapeType="1"/>
              </p:cNvSpPr>
              <p:nvPr/>
            </p:nvSpPr>
            <p:spPr bwMode="auto">
              <a:xfrm flipV="1">
                <a:off x="328" y="0"/>
                <a:ext cx="0" cy="589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82" name="直接连接符 5184"/>
              <p:cNvSpPr>
                <a:spLocks noChangeShapeType="1"/>
              </p:cNvSpPr>
              <p:nvPr/>
            </p:nvSpPr>
            <p:spPr bwMode="auto">
              <a:xfrm flipV="1">
                <a:off x="110" y="70"/>
                <a:ext cx="434" cy="473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183" name="文本框 5185"/>
            <p:cNvSpPr txBox="1">
              <a:spLocks noChangeArrowheads="1"/>
            </p:cNvSpPr>
            <p:nvPr/>
          </p:nvSpPr>
          <p:spPr bwMode="auto">
            <a:xfrm>
              <a:off x="636" y="408"/>
              <a:ext cx="181" cy="4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5184" name="文本框 5186"/>
            <p:cNvSpPr txBox="1">
              <a:spLocks noChangeArrowheads="1"/>
            </p:cNvSpPr>
            <p:nvPr/>
          </p:nvSpPr>
          <p:spPr bwMode="auto">
            <a:xfrm>
              <a:off x="227" y="0"/>
              <a:ext cx="182" cy="4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itchFamily="18" charset="0"/>
                </a:rPr>
                <a:t>y</a:t>
              </a:r>
            </a:p>
          </p:txBody>
        </p:sp>
        <p:sp>
          <p:nvSpPr>
            <p:cNvPr id="5185" name="文本框 5187"/>
            <p:cNvSpPr txBox="1">
              <a:spLocks noChangeArrowheads="1"/>
            </p:cNvSpPr>
            <p:nvPr/>
          </p:nvSpPr>
          <p:spPr bwMode="auto">
            <a:xfrm>
              <a:off x="272" y="544"/>
              <a:ext cx="182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sz="2000" b="1" dirty="0">
                  <a:latin typeface="Times New Roman" pitchFamily="18" charset="0"/>
                </a:rPr>
                <a:t>0</a:t>
              </a:r>
            </a:p>
          </p:txBody>
        </p:sp>
      </p:grpSp>
      <p:grpSp>
        <p:nvGrpSpPr>
          <p:cNvPr id="5189" name="组合 5188"/>
          <p:cNvGrpSpPr>
            <a:grpSpLocks/>
          </p:cNvGrpSpPr>
          <p:nvPr/>
        </p:nvGrpSpPr>
        <p:grpSpPr bwMode="auto">
          <a:xfrm>
            <a:off x="7061227" y="2000246"/>
            <a:ext cx="1439863" cy="1079897"/>
            <a:chOff x="0" y="0"/>
            <a:chExt cx="1043" cy="1013"/>
          </a:xfrm>
        </p:grpSpPr>
        <p:grpSp>
          <p:nvGrpSpPr>
            <p:cNvPr id="5187" name="组合 5189"/>
            <p:cNvGrpSpPr>
              <a:grpSpLocks/>
            </p:cNvGrpSpPr>
            <p:nvPr/>
          </p:nvGrpSpPr>
          <p:grpSpPr bwMode="auto">
            <a:xfrm>
              <a:off x="0" y="242"/>
              <a:ext cx="831" cy="771"/>
              <a:chOff x="0" y="0"/>
              <a:chExt cx="544" cy="453"/>
            </a:xfrm>
          </p:grpSpPr>
          <p:sp>
            <p:nvSpPr>
              <p:cNvPr id="5188" name="直接连接符 5190"/>
              <p:cNvSpPr>
                <a:spLocks noChangeShapeType="1"/>
              </p:cNvSpPr>
              <p:nvPr/>
            </p:nvSpPr>
            <p:spPr bwMode="auto">
              <a:xfrm>
                <a:off x="0" y="235"/>
                <a:ext cx="544" cy="0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" name="直接连接符 5191"/>
              <p:cNvSpPr>
                <a:spLocks noChangeShapeType="1"/>
              </p:cNvSpPr>
              <p:nvPr/>
            </p:nvSpPr>
            <p:spPr bwMode="auto">
              <a:xfrm flipV="1">
                <a:off x="262" y="0"/>
                <a:ext cx="0" cy="453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90" name="未知"/>
              <p:cNvSpPr>
                <a:spLocks noChangeArrowheads="1"/>
              </p:cNvSpPr>
              <p:nvPr/>
            </p:nvSpPr>
            <p:spPr bwMode="auto">
              <a:xfrm>
                <a:off x="308" y="45"/>
                <a:ext cx="138" cy="16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4" y="93"/>
                  </a:cxn>
                  <a:cxn ang="0">
                    <a:pos x="138" y="115"/>
                  </a:cxn>
                </a:cxnLst>
                <a:rect l="0" t="0" r="r" b="b"/>
                <a:pathLst>
                  <a:path w="138" h="115">
                    <a:moveTo>
                      <a:pt x="0" y="0"/>
                    </a:moveTo>
                    <a:cubicBezTo>
                      <a:pt x="0" y="37"/>
                      <a:pt x="1" y="74"/>
                      <a:pt x="24" y="93"/>
                    </a:cubicBezTo>
                    <a:cubicBezTo>
                      <a:pt x="47" y="112"/>
                      <a:pt x="92" y="113"/>
                      <a:pt x="138" y="115"/>
                    </a:cubicBezTo>
                  </a:path>
                </a:pathLst>
              </a:custGeom>
              <a:noFill/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91" name="未知"/>
              <p:cNvSpPr>
                <a:spLocks noChangeArrowheads="1"/>
              </p:cNvSpPr>
              <p:nvPr/>
            </p:nvSpPr>
            <p:spPr bwMode="auto">
              <a:xfrm>
                <a:off x="81" y="265"/>
                <a:ext cx="143" cy="138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20" y="3"/>
                  </a:cxn>
                  <a:cxn ang="0">
                    <a:pos x="110" y="27"/>
                  </a:cxn>
                  <a:cxn ang="0">
                    <a:pos x="143" y="138"/>
                  </a:cxn>
                </a:cxnLst>
                <a:rect l="0" t="0" r="r" b="b"/>
                <a:pathLst>
                  <a:path w="143" h="138">
                    <a:moveTo>
                      <a:pt x="0" y="7"/>
                    </a:moveTo>
                    <a:cubicBezTo>
                      <a:pt x="1" y="3"/>
                      <a:pt x="2" y="0"/>
                      <a:pt x="20" y="3"/>
                    </a:cubicBezTo>
                    <a:cubicBezTo>
                      <a:pt x="38" y="6"/>
                      <a:pt x="89" y="4"/>
                      <a:pt x="110" y="27"/>
                    </a:cubicBezTo>
                    <a:cubicBezTo>
                      <a:pt x="131" y="50"/>
                      <a:pt x="137" y="94"/>
                      <a:pt x="143" y="138"/>
                    </a:cubicBezTo>
                  </a:path>
                </a:pathLst>
              </a:custGeom>
              <a:noFill/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192" name="文本框 5194"/>
            <p:cNvSpPr txBox="1">
              <a:spLocks noChangeArrowheads="1"/>
            </p:cNvSpPr>
            <p:nvPr/>
          </p:nvSpPr>
          <p:spPr bwMode="auto">
            <a:xfrm>
              <a:off x="770" y="469"/>
              <a:ext cx="273" cy="4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5193" name="文本框 5195"/>
            <p:cNvSpPr txBox="1">
              <a:spLocks noChangeArrowheads="1"/>
            </p:cNvSpPr>
            <p:nvPr/>
          </p:nvSpPr>
          <p:spPr bwMode="auto">
            <a:xfrm>
              <a:off x="316" y="0"/>
              <a:ext cx="273" cy="4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itchFamily="18" charset="0"/>
                </a:rPr>
                <a:t>y</a:t>
              </a:r>
            </a:p>
          </p:txBody>
        </p:sp>
        <p:sp>
          <p:nvSpPr>
            <p:cNvPr id="5194" name="文本框 5196"/>
            <p:cNvSpPr txBox="1">
              <a:spLocks noChangeArrowheads="1"/>
            </p:cNvSpPr>
            <p:nvPr/>
          </p:nvSpPr>
          <p:spPr bwMode="auto">
            <a:xfrm>
              <a:off x="363" y="604"/>
              <a:ext cx="182" cy="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sz="2000" b="1">
                  <a:latin typeface="Times New Roman" pitchFamily="18" charset="0"/>
                </a:rPr>
                <a:t>0</a:t>
              </a:r>
            </a:p>
          </p:txBody>
        </p:sp>
      </p:grpSp>
      <p:grpSp>
        <p:nvGrpSpPr>
          <p:cNvPr id="5198" name="组合 5197"/>
          <p:cNvGrpSpPr>
            <a:grpSpLocks/>
          </p:cNvGrpSpPr>
          <p:nvPr/>
        </p:nvGrpSpPr>
        <p:grpSpPr bwMode="auto">
          <a:xfrm>
            <a:off x="3786182" y="3545556"/>
            <a:ext cx="1081087" cy="883582"/>
            <a:chOff x="0" y="0"/>
            <a:chExt cx="908" cy="1105"/>
          </a:xfrm>
        </p:grpSpPr>
        <p:grpSp>
          <p:nvGrpSpPr>
            <p:cNvPr id="5196" name="组合 5198"/>
            <p:cNvGrpSpPr>
              <a:grpSpLocks/>
            </p:cNvGrpSpPr>
            <p:nvPr/>
          </p:nvGrpSpPr>
          <p:grpSpPr bwMode="auto">
            <a:xfrm>
              <a:off x="0" y="242"/>
              <a:ext cx="726" cy="772"/>
              <a:chOff x="0" y="0"/>
              <a:chExt cx="544" cy="453"/>
            </a:xfrm>
          </p:grpSpPr>
          <p:sp>
            <p:nvSpPr>
              <p:cNvPr id="5197" name="直接连接符 5199"/>
              <p:cNvSpPr>
                <a:spLocks noChangeShapeType="1"/>
              </p:cNvSpPr>
              <p:nvPr/>
            </p:nvSpPr>
            <p:spPr bwMode="auto">
              <a:xfrm>
                <a:off x="0" y="235"/>
                <a:ext cx="544" cy="0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" name="直接连接符 5200"/>
              <p:cNvSpPr>
                <a:spLocks noChangeShapeType="1"/>
              </p:cNvSpPr>
              <p:nvPr/>
            </p:nvSpPr>
            <p:spPr bwMode="auto">
              <a:xfrm flipV="1">
                <a:off x="262" y="0"/>
                <a:ext cx="0" cy="453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99" name="直接连接符 5201"/>
              <p:cNvSpPr>
                <a:spLocks noChangeShapeType="1"/>
              </p:cNvSpPr>
              <p:nvPr/>
            </p:nvSpPr>
            <p:spPr bwMode="auto">
              <a:xfrm>
                <a:off x="126" y="91"/>
                <a:ext cx="318" cy="318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200" name="文本框 5202"/>
            <p:cNvSpPr txBox="1">
              <a:spLocks noChangeArrowheads="1"/>
            </p:cNvSpPr>
            <p:nvPr/>
          </p:nvSpPr>
          <p:spPr bwMode="auto">
            <a:xfrm>
              <a:off x="636" y="466"/>
              <a:ext cx="272" cy="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5201" name="文本框 5203"/>
            <p:cNvSpPr txBox="1">
              <a:spLocks noChangeArrowheads="1"/>
            </p:cNvSpPr>
            <p:nvPr/>
          </p:nvSpPr>
          <p:spPr bwMode="auto">
            <a:xfrm>
              <a:off x="135" y="0"/>
              <a:ext cx="365" cy="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itchFamily="18" charset="0"/>
                </a:rPr>
                <a:t>y</a:t>
              </a:r>
            </a:p>
          </p:txBody>
        </p:sp>
        <p:sp>
          <p:nvSpPr>
            <p:cNvPr id="5202" name="文本框 5204"/>
            <p:cNvSpPr txBox="1">
              <a:spLocks noChangeArrowheads="1"/>
            </p:cNvSpPr>
            <p:nvPr/>
          </p:nvSpPr>
          <p:spPr bwMode="auto">
            <a:xfrm>
              <a:off x="272" y="605"/>
              <a:ext cx="227" cy="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sz="2000" b="1">
                  <a:latin typeface="Times New Roman" pitchFamily="18" charset="0"/>
                </a:rPr>
                <a:t>0</a:t>
              </a:r>
            </a:p>
          </p:txBody>
        </p:sp>
      </p:grpSp>
      <p:grpSp>
        <p:nvGrpSpPr>
          <p:cNvPr id="5206" name="组合 5205"/>
          <p:cNvGrpSpPr>
            <a:grpSpLocks/>
          </p:cNvGrpSpPr>
          <p:nvPr/>
        </p:nvGrpSpPr>
        <p:grpSpPr bwMode="auto">
          <a:xfrm>
            <a:off x="7275540" y="3520070"/>
            <a:ext cx="1296988" cy="909068"/>
            <a:chOff x="0" y="0"/>
            <a:chExt cx="907" cy="875"/>
          </a:xfrm>
        </p:grpSpPr>
        <p:sp>
          <p:nvSpPr>
            <p:cNvPr id="5204" name="文本框 5206"/>
            <p:cNvSpPr txBox="1">
              <a:spLocks noChangeArrowheads="1"/>
            </p:cNvSpPr>
            <p:nvPr/>
          </p:nvSpPr>
          <p:spPr bwMode="auto">
            <a:xfrm>
              <a:off x="634" y="363"/>
              <a:ext cx="273" cy="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5205" name="文本框 5207"/>
            <p:cNvSpPr txBox="1">
              <a:spLocks noChangeArrowheads="1"/>
            </p:cNvSpPr>
            <p:nvPr/>
          </p:nvSpPr>
          <p:spPr bwMode="auto">
            <a:xfrm>
              <a:off x="182" y="0"/>
              <a:ext cx="318" cy="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b="1">
                  <a:latin typeface="Times New Roman" pitchFamily="18" charset="0"/>
                </a:rPr>
                <a:t>y</a:t>
              </a:r>
            </a:p>
          </p:txBody>
        </p:sp>
        <p:sp>
          <p:nvSpPr>
            <p:cNvPr id="10" name="文本框 5208"/>
            <p:cNvSpPr txBox="1">
              <a:spLocks noChangeArrowheads="1"/>
            </p:cNvSpPr>
            <p:nvPr/>
          </p:nvSpPr>
          <p:spPr bwMode="auto">
            <a:xfrm>
              <a:off x="273" y="490"/>
              <a:ext cx="271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zh-CN" sz="2000" b="1">
                  <a:latin typeface="Times New Roman" pitchFamily="18" charset="0"/>
                </a:rPr>
                <a:t>0</a:t>
              </a:r>
            </a:p>
          </p:txBody>
        </p:sp>
        <p:grpSp>
          <p:nvGrpSpPr>
            <p:cNvPr id="5207" name="组合 5209"/>
            <p:cNvGrpSpPr>
              <a:grpSpLocks/>
            </p:cNvGrpSpPr>
            <p:nvPr/>
          </p:nvGrpSpPr>
          <p:grpSpPr bwMode="auto">
            <a:xfrm>
              <a:off x="0" y="242"/>
              <a:ext cx="726" cy="590"/>
              <a:chOff x="0" y="0"/>
              <a:chExt cx="544" cy="453"/>
            </a:xfrm>
          </p:grpSpPr>
          <p:sp>
            <p:nvSpPr>
              <p:cNvPr id="5208" name="直接连接符 5210"/>
              <p:cNvSpPr>
                <a:spLocks noChangeShapeType="1"/>
              </p:cNvSpPr>
              <p:nvPr/>
            </p:nvSpPr>
            <p:spPr bwMode="auto">
              <a:xfrm>
                <a:off x="0" y="235"/>
                <a:ext cx="544" cy="0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09" name="直接连接符 5211"/>
              <p:cNvSpPr>
                <a:spLocks noChangeShapeType="1"/>
              </p:cNvSpPr>
              <p:nvPr/>
            </p:nvSpPr>
            <p:spPr bwMode="auto">
              <a:xfrm flipV="1">
                <a:off x="262" y="0"/>
                <a:ext cx="0" cy="453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10" name="未知"/>
              <p:cNvSpPr>
                <a:spLocks noChangeArrowheads="1"/>
              </p:cNvSpPr>
              <p:nvPr/>
            </p:nvSpPr>
            <p:spPr bwMode="auto">
              <a:xfrm>
                <a:off x="291" y="257"/>
                <a:ext cx="144" cy="159"/>
              </a:xfrm>
              <a:custGeom>
                <a:avLst/>
                <a:gdLst/>
                <a:ahLst/>
                <a:cxnLst>
                  <a:cxn ang="0">
                    <a:pos x="117" y="0"/>
                  </a:cxn>
                  <a:cxn ang="0">
                    <a:pos x="27" y="46"/>
                  </a:cxn>
                  <a:cxn ang="0">
                    <a:pos x="0" y="181"/>
                  </a:cxn>
                </a:cxnLst>
                <a:rect l="0" t="0" r="r" b="b"/>
                <a:pathLst>
                  <a:path w="117" h="181">
                    <a:moveTo>
                      <a:pt x="117" y="0"/>
                    </a:moveTo>
                    <a:cubicBezTo>
                      <a:pt x="81" y="8"/>
                      <a:pt x="46" y="16"/>
                      <a:pt x="27" y="46"/>
                    </a:cubicBezTo>
                    <a:cubicBezTo>
                      <a:pt x="8" y="76"/>
                      <a:pt x="4" y="159"/>
                      <a:pt x="0" y="181"/>
                    </a:cubicBezTo>
                  </a:path>
                </a:pathLst>
              </a:custGeom>
              <a:noFill/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11" name="未知"/>
              <p:cNvSpPr>
                <a:spLocks noChangeArrowheads="1"/>
              </p:cNvSpPr>
              <p:nvPr/>
            </p:nvSpPr>
            <p:spPr bwMode="auto">
              <a:xfrm>
                <a:off x="87" y="54"/>
                <a:ext cx="144" cy="146"/>
              </a:xfrm>
              <a:custGeom>
                <a:avLst/>
                <a:gdLst/>
                <a:ahLst/>
                <a:cxnLst>
                  <a:cxn ang="0">
                    <a:pos x="140" y="0"/>
                  </a:cxn>
                  <a:cxn ang="0">
                    <a:pos x="144" y="20"/>
                  </a:cxn>
                  <a:cxn ang="0">
                    <a:pos x="120" y="119"/>
                  </a:cxn>
                  <a:cxn ang="0">
                    <a:pos x="0" y="146"/>
                  </a:cxn>
                </a:cxnLst>
                <a:rect l="0" t="0" r="r" b="b"/>
                <a:pathLst>
                  <a:path w="144" h="146">
                    <a:moveTo>
                      <a:pt x="140" y="0"/>
                    </a:moveTo>
                    <a:lnTo>
                      <a:pt x="144" y="20"/>
                    </a:lnTo>
                    <a:cubicBezTo>
                      <a:pt x="141" y="40"/>
                      <a:pt x="144" y="98"/>
                      <a:pt x="120" y="119"/>
                    </a:cubicBezTo>
                    <a:cubicBezTo>
                      <a:pt x="96" y="140"/>
                      <a:pt x="48" y="143"/>
                      <a:pt x="0" y="146"/>
                    </a:cubicBezTo>
                  </a:path>
                </a:pathLst>
              </a:custGeom>
              <a:noFill/>
              <a:ln w="19050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5216" name="文本框 5215"/>
          <p:cNvSpPr txBox="1">
            <a:spLocks noChangeArrowheads="1"/>
          </p:cNvSpPr>
          <p:nvPr/>
        </p:nvSpPr>
        <p:spPr bwMode="auto">
          <a:xfrm>
            <a:off x="2571736" y="1142990"/>
            <a:ext cx="200026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ct val="5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en-US" altLang="zh-CN" b="1" dirty="0">
                <a:solidFill>
                  <a:srgbClr val="1206B2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zh-CN" altLang="en-US" b="1" dirty="0">
                <a:solidFill>
                  <a:srgbClr val="1206B2"/>
                </a:solidFill>
                <a:latin typeface="Times New Roman" pitchFamily="18" charset="0"/>
                <a:cs typeface="Times New Roman" pitchFamily="18" charset="0"/>
              </a:rPr>
              <a:t>取全体实数</a:t>
            </a:r>
          </a:p>
        </p:txBody>
      </p:sp>
      <p:sp>
        <p:nvSpPr>
          <p:cNvPr id="64" name="矩形 63"/>
          <p:cNvSpPr/>
          <p:nvPr/>
        </p:nvSpPr>
        <p:spPr>
          <a:xfrm>
            <a:off x="6043925" y="1142990"/>
            <a:ext cx="17427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ct val="5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zh-CN" altLang="en-US" b="1" dirty="0">
                <a:solidFill>
                  <a:srgbClr val="1206B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>
                <a:solidFill>
                  <a:srgbClr val="1206B2"/>
                </a:solidFill>
                <a:latin typeface="Times New Roman" pitchFamily="18" charset="0"/>
                <a:cs typeface="Times New Roman" pitchFamily="18" charset="0"/>
              </a:rPr>
              <a:t>x≠0 </a:t>
            </a:r>
            <a:r>
              <a:rPr lang="zh-CN" altLang="en-US" b="1" dirty="0">
                <a:solidFill>
                  <a:srgbClr val="1206B2"/>
                </a:solidFill>
                <a:latin typeface="Times New Roman" pitchFamily="18" charset="0"/>
                <a:cs typeface="Times New Roman" pitchFamily="18" charset="0"/>
              </a:rPr>
              <a:t>的实数</a:t>
            </a:r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9" grpId="0"/>
      <p:bldP spid="5167" grpId="0"/>
      <p:bldP spid="5168" grpId="0"/>
      <p:bldP spid="5169" grpId="0"/>
      <p:bldP spid="5170" grpId="0"/>
      <p:bldP spid="5171" grpId="0"/>
      <p:bldP spid="5172" grpId="0"/>
      <p:bldP spid="5173" grpId="0"/>
      <p:bldP spid="5174" grpId="0"/>
      <p:bldP spid="5175" grpId="0"/>
      <p:bldP spid="5176" grpId="0"/>
      <p:bldP spid="5216" grpId="0"/>
      <p:bldP spid="6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矩形 6145"/>
          <p:cNvSpPr>
            <a:spLocks noChangeArrowheads="1"/>
          </p:cNvSpPr>
          <p:nvPr/>
        </p:nvSpPr>
        <p:spPr bwMode="auto">
          <a:xfrm>
            <a:off x="142844" y="285734"/>
            <a:ext cx="878687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例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指出下列图象中，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(         )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是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2800" b="1" i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zh-CN" altLang="en-US" sz="2800" b="1" baseline="-30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zh-CN" altLang="en-US" sz="2800" b="1" i="1" dirty="0">
                <a:latin typeface="Times New Roman" pitchFamily="18" charset="0"/>
                <a:cs typeface="Times New Roman" pitchFamily="18" charset="0"/>
              </a:rPr>
              <a:t>kx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与 </a:t>
            </a:r>
            <a:r>
              <a:rPr lang="zh-CN" altLang="en-US" sz="2800" b="1" i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zh-CN" altLang="en-US" sz="2800" b="1" baseline="-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=      （</a:t>
            </a:r>
            <a:r>
              <a:rPr lang="zh-CN" altLang="en-US" sz="2800" b="1" i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≠0）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在同一坐标系中的图象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。</a:t>
            </a:r>
          </a:p>
        </p:txBody>
      </p:sp>
      <p:sp>
        <p:nvSpPr>
          <p:cNvPr id="6146" name="直接连接符 6146"/>
          <p:cNvSpPr>
            <a:spLocks noChangeShapeType="1"/>
          </p:cNvSpPr>
          <p:nvPr/>
        </p:nvSpPr>
        <p:spPr bwMode="auto">
          <a:xfrm flipV="1">
            <a:off x="7072330" y="572691"/>
            <a:ext cx="50323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47" name="文本框 6147"/>
          <p:cNvSpPr txBox="1">
            <a:spLocks noChangeArrowheads="1"/>
          </p:cNvSpPr>
          <p:nvPr/>
        </p:nvSpPr>
        <p:spPr bwMode="auto">
          <a:xfrm>
            <a:off x="7143768" y="428610"/>
            <a:ext cx="6016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b="1" i="1" dirty="0">
                <a:latin typeface="Times New Roman" pitchFamily="18" charset="0"/>
              </a:rPr>
              <a:t>x</a:t>
            </a:r>
          </a:p>
        </p:txBody>
      </p:sp>
      <p:sp>
        <p:nvSpPr>
          <p:cNvPr id="6148" name="文本框 6148"/>
          <p:cNvSpPr txBox="1">
            <a:spLocks noChangeArrowheads="1"/>
          </p:cNvSpPr>
          <p:nvPr/>
        </p:nvSpPr>
        <p:spPr bwMode="auto">
          <a:xfrm>
            <a:off x="7143768" y="119704"/>
            <a:ext cx="6016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b="1" i="1" dirty="0">
                <a:latin typeface="Times New Roman" pitchFamily="18" charset="0"/>
              </a:rPr>
              <a:t>k</a:t>
            </a:r>
          </a:p>
        </p:txBody>
      </p:sp>
      <p:sp>
        <p:nvSpPr>
          <p:cNvPr id="6149" name="文本框 6149"/>
          <p:cNvSpPr txBox="1">
            <a:spLocks noChangeArrowheads="1"/>
          </p:cNvSpPr>
          <p:nvPr/>
        </p:nvSpPr>
        <p:spPr bwMode="auto">
          <a:xfrm>
            <a:off x="2873375" y="1038225"/>
            <a:ext cx="7254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 b="1">
                <a:latin typeface="Times New Roman" pitchFamily="18" charset="0"/>
              </a:rPr>
              <a:t>y</a:t>
            </a:r>
          </a:p>
        </p:txBody>
      </p:sp>
      <p:grpSp>
        <p:nvGrpSpPr>
          <p:cNvPr id="6150" name="组合 6150"/>
          <p:cNvGrpSpPr>
            <a:grpSpLocks/>
          </p:cNvGrpSpPr>
          <p:nvPr/>
        </p:nvGrpSpPr>
        <p:grpSpPr bwMode="auto">
          <a:xfrm>
            <a:off x="4929190" y="1078705"/>
            <a:ext cx="2836034" cy="1993111"/>
            <a:chOff x="0" y="0"/>
            <a:chExt cx="792" cy="763"/>
          </a:xfrm>
        </p:grpSpPr>
        <p:sp>
          <p:nvSpPr>
            <p:cNvPr id="6151" name="直接连接符 6151"/>
            <p:cNvSpPr>
              <a:spLocks noChangeShapeType="1"/>
            </p:cNvSpPr>
            <p:nvPr/>
          </p:nvSpPr>
          <p:spPr bwMode="auto">
            <a:xfrm>
              <a:off x="0" y="433"/>
              <a:ext cx="726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2" name="直接连接符 6152"/>
            <p:cNvSpPr>
              <a:spLocks noChangeShapeType="1"/>
            </p:cNvSpPr>
            <p:nvPr/>
          </p:nvSpPr>
          <p:spPr bwMode="auto">
            <a:xfrm flipV="1">
              <a:off x="355" y="83"/>
              <a:ext cx="0" cy="68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3" name="文本框 6153"/>
            <p:cNvSpPr txBox="1">
              <a:spLocks noChangeArrowheads="1"/>
            </p:cNvSpPr>
            <p:nvPr/>
          </p:nvSpPr>
          <p:spPr bwMode="auto">
            <a:xfrm>
              <a:off x="611" y="398"/>
              <a:ext cx="181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400" b="1" dirty="0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6154" name="文本框 6154"/>
            <p:cNvSpPr txBox="1">
              <a:spLocks noChangeArrowheads="1"/>
            </p:cNvSpPr>
            <p:nvPr/>
          </p:nvSpPr>
          <p:spPr bwMode="auto">
            <a:xfrm>
              <a:off x="331" y="0"/>
              <a:ext cx="181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400" b="1">
                  <a:latin typeface="Times New Roman" pitchFamily="18" charset="0"/>
                </a:rPr>
                <a:t>y</a:t>
              </a:r>
            </a:p>
          </p:txBody>
        </p:sp>
        <p:sp>
          <p:nvSpPr>
            <p:cNvPr id="6155" name="直接连接符 6155"/>
            <p:cNvSpPr>
              <a:spLocks noChangeShapeType="1"/>
            </p:cNvSpPr>
            <p:nvPr/>
          </p:nvSpPr>
          <p:spPr bwMode="auto">
            <a:xfrm flipV="1">
              <a:off x="91" y="214"/>
              <a:ext cx="528" cy="445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6" name="文本框 6156"/>
            <p:cNvSpPr txBox="1">
              <a:spLocks noChangeArrowheads="1"/>
            </p:cNvSpPr>
            <p:nvPr/>
          </p:nvSpPr>
          <p:spPr bwMode="auto">
            <a:xfrm>
              <a:off x="325" y="387"/>
              <a:ext cx="181" cy="1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200" b="1">
                  <a:latin typeface="宋体" pitchFamily="2" charset="-122"/>
                </a:rPr>
                <a:t>0</a:t>
              </a:r>
            </a:p>
          </p:txBody>
        </p:sp>
        <p:sp>
          <p:nvSpPr>
            <p:cNvPr id="6157" name="未知"/>
            <p:cNvSpPr>
              <a:spLocks noChangeArrowheads="1"/>
            </p:cNvSpPr>
            <p:nvPr/>
          </p:nvSpPr>
          <p:spPr bwMode="auto">
            <a:xfrm>
              <a:off x="91" y="469"/>
              <a:ext cx="217" cy="257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153" y="41"/>
                </a:cxn>
                <a:cxn ang="0">
                  <a:pos x="217" y="257"/>
                </a:cxn>
              </a:cxnLst>
              <a:rect l="0" t="0" r="r" b="b"/>
              <a:pathLst>
                <a:path w="217" h="257">
                  <a:moveTo>
                    <a:pt x="0" y="12"/>
                  </a:moveTo>
                  <a:cubicBezTo>
                    <a:pt x="58" y="6"/>
                    <a:pt x="117" y="0"/>
                    <a:pt x="153" y="41"/>
                  </a:cubicBezTo>
                  <a:cubicBezTo>
                    <a:pt x="189" y="82"/>
                    <a:pt x="203" y="169"/>
                    <a:pt x="217" y="257"/>
                  </a:cubicBezTo>
                </a:path>
              </a:pathLst>
            </a:cu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8" name="未知"/>
            <p:cNvSpPr>
              <a:spLocks noChangeArrowheads="1"/>
            </p:cNvSpPr>
            <p:nvPr/>
          </p:nvSpPr>
          <p:spPr bwMode="auto">
            <a:xfrm>
              <a:off x="406" y="181"/>
              <a:ext cx="230" cy="214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8" y="166"/>
                </a:cxn>
                <a:cxn ang="0">
                  <a:pos x="230" y="214"/>
                </a:cxn>
              </a:cxnLst>
              <a:rect l="0" t="0" r="r" b="b"/>
              <a:pathLst>
                <a:path w="230" h="214">
                  <a:moveTo>
                    <a:pt x="2" y="0"/>
                  </a:moveTo>
                  <a:cubicBezTo>
                    <a:pt x="1" y="65"/>
                    <a:pt x="0" y="130"/>
                    <a:pt x="38" y="166"/>
                  </a:cubicBezTo>
                  <a:cubicBezTo>
                    <a:pt x="76" y="202"/>
                    <a:pt x="198" y="206"/>
                    <a:pt x="230" y="214"/>
                  </a:cubicBezTo>
                </a:path>
              </a:pathLst>
            </a:cu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59" name="组合 6159"/>
          <p:cNvGrpSpPr>
            <a:grpSpLocks/>
          </p:cNvGrpSpPr>
          <p:nvPr/>
        </p:nvGrpSpPr>
        <p:grpSpPr bwMode="auto">
          <a:xfrm>
            <a:off x="682629" y="1143008"/>
            <a:ext cx="6889767" cy="4000510"/>
            <a:chOff x="0" y="0"/>
            <a:chExt cx="5465" cy="2817"/>
          </a:xfrm>
        </p:grpSpPr>
        <p:grpSp>
          <p:nvGrpSpPr>
            <p:cNvPr id="6160" name="组合 6160"/>
            <p:cNvGrpSpPr>
              <a:grpSpLocks/>
            </p:cNvGrpSpPr>
            <p:nvPr/>
          </p:nvGrpSpPr>
          <p:grpSpPr bwMode="auto">
            <a:xfrm>
              <a:off x="683" y="0"/>
              <a:ext cx="1998" cy="1274"/>
              <a:chOff x="0" y="0"/>
              <a:chExt cx="1998" cy="1274"/>
            </a:xfrm>
          </p:grpSpPr>
          <p:sp>
            <p:nvSpPr>
              <p:cNvPr id="6161" name="直接连接符 6161"/>
              <p:cNvSpPr>
                <a:spLocks noChangeShapeType="1"/>
              </p:cNvSpPr>
              <p:nvPr/>
            </p:nvSpPr>
            <p:spPr bwMode="auto">
              <a:xfrm>
                <a:off x="0" y="656"/>
                <a:ext cx="1832" cy="0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2" name="直接连接符 6162"/>
              <p:cNvSpPr>
                <a:spLocks noChangeShapeType="1"/>
              </p:cNvSpPr>
              <p:nvPr/>
            </p:nvSpPr>
            <p:spPr bwMode="auto">
              <a:xfrm flipV="1">
                <a:off x="896" y="0"/>
                <a:ext cx="0" cy="1274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3" name="文本框 6163"/>
              <p:cNvSpPr txBox="1">
                <a:spLocks noChangeArrowheads="1"/>
              </p:cNvSpPr>
              <p:nvPr/>
            </p:nvSpPr>
            <p:spPr bwMode="auto">
              <a:xfrm>
                <a:off x="1541" y="590"/>
                <a:ext cx="457" cy="2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sz="1400" b="1">
                    <a:latin typeface="Times New Roman" pitchFamily="18" charset="0"/>
                  </a:rPr>
                  <a:t>x</a:t>
                </a:r>
              </a:p>
            </p:txBody>
          </p:sp>
          <p:grpSp>
            <p:nvGrpSpPr>
              <p:cNvPr id="6164" name="组合 6164"/>
              <p:cNvGrpSpPr>
                <a:grpSpLocks/>
              </p:cNvGrpSpPr>
              <p:nvPr/>
            </p:nvGrpSpPr>
            <p:grpSpPr bwMode="auto">
              <a:xfrm>
                <a:off x="131" y="60"/>
                <a:ext cx="1431" cy="1130"/>
                <a:chOff x="0" y="0"/>
                <a:chExt cx="1431" cy="1130"/>
              </a:xfrm>
            </p:grpSpPr>
            <p:sp>
              <p:nvSpPr>
                <p:cNvPr id="6165" name="直接连接符 6165"/>
                <p:cNvSpPr>
                  <a:spLocks noChangeShapeType="1"/>
                </p:cNvSpPr>
                <p:nvPr/>
              </p:nvSpPr>
              <p:spPr bwMode="auto">
                <a:xfrm flipV="1">
                  <a:off x="99" y="186"/>
                  <a:ext cx="1332" cy="833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66" name="未知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669" cy="515"/>
                </a:xfrm>
                <a:custGeom>
                  <a:avLst/>
                  <a:gdLst/>
                  <a:ahLst/>
                  <a:cxnLst>
                    <a:cxn ang="0">
                      <a:pos x="265" y="0"/>
                    </a:cxn>
                    <a:cxn ang="0">
                      <a:pos x="200" y="211"/>
                    </a:cxn>
                    <a:cxn ang="0">
                      <a:pos x="0" y="275"/>
                    </a:cxn>
                  </a:cxnLst>
                  <a:rect l="0" t="0" r="r" b="b"/>
                  <a:pathLst>
                    <a:path w="265" h="275">
                      <a:moveTo>
                        <a:pt x="265" y="0"/>
                      </a:moveTo>
                      <a:cubicBezTo>
                        <a:pt x="254" y="82"/>
                        <a:pt x="244" y="165"/>
                        <a:pt x="200" y="211"/>
                      </a:cubicBezTo>
                      <a:cubicBezTo>
                        <a:pt x="156" y="257"/>
                        <a:pt x="78" y="266"/>
                        <a:pt x="0" y="275"/>
                      </a:cubicBezTo>
                    </a:path>
                  </a:pathLst>
                </a:cu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67" name="未知"/>
                <p:cNvSpPr>
                  <a:spLocks noChangeArrowheads="1"/>
                </p:cNvSpPr>
                <p:nvPr/>
              </p:nvSpPr>
              <p:spPr bwMode="auto">
                <a:xfrm>
                  <a:off x="828" y="665"/>
                  <a:ext cx="529" cy="465"/>
                </a:xfrm>
                <a:custGeom>
                  <a:avLst/>
                  <a:gdLst/>
                  <a:ahLst/>
                  <a:cxnLst>
                    <a:cxn ang="0">
                      <a:pos x="210" y="8"/>
                    </a:cxn>
                    <a:cxn ang="0">
                      <a:pos x="56" y="40"/>
                    </a:cxn>
                    <a:cxn ang="0">
                      <a:pos x="0" y="248"/>
                    </a:cxn>
                  </a:cxnLst>
                  <a:rect l="0" t="0" r="r" b="b"/>
                  <a:pathLst>
                    <a:path w="210" h="248">
                      <a:moveTo>
                        <a:pt x="210" y="8"/>
                      </a:moveTo>
                      <a:cubicBezTo>
                        <a:pt x="150" y="4"/>
                        <a:pt x="91" y="0"/>
                        <a:pt x="56" y="40"/>
                      </a:cubicBezTo>
                      <a:cubicBezTo>
                        <a:pt x="21" y="80"/>
                        <a:pt x="9" y="212"/>
                        <a:pt x="0" y="248"/>
                      </a:cubicBezTo>
                    </a:path>
                  </a:pathLst>
                </a:cu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6168" name="组合 6168"/>
            <p:cNvGrpSpPr>
              <a:grpSpLocks/>
            </p:cNvGrpSpPr>
            <p:nvPr/>
          </p:nvGrpSpPr>
          <p:grpSpPr bwMode="auto">
            <a:xfrm>
              <a:off x="0" y="435"/>
              <a:ext cx="5465" cy="2382"/>
              <a:chOff x="0" y="0"/>
              <a:chExt cx="2166" cy="1272"/>
            </a:xfrm>
          </p:grpSpPr>
          <p:grpSp>
            <p:nvGrpSpPr>
              <p:cNvPr id="6169" name="组合 6169"/>
              <p:cNvGrpSpPr>
                <a:grpSpLocks/>
              </p:cNvGrpSpPr>
              <p:nvPr/>
            </p:nvGrpSpPr>
            <p:grpSpPr bwMode="auto">
              <a:xfrm>
                <a:off x="325" y="509"/>
                <a:ext cx="792" cy="763"/>
                <a:chOff x="0" y="0"/>
                <a:chExt cx="792" cy="763"/>
              </a:xfrm>
            </p:grpSpPr>
            <p:sp>
              <p:nvSpPr>
                <p:cNvPr id="6170" name="直接连接符 6170"/>
                <p:cNvSpPr>
                  <a:spLocks noChangeShapeType="1"/>
                </p:cNvSpPr>
                <p:nvPr/>
              </p:nvSpPr>
              <p:spPr bwMode="auto">
                <a:xfrm>
                  <a:off x="0" y="433"/>
                  <a:ext cx="726" cy="0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6171" name="组合 6171"/>
                <p:cNvGrpSpPr>
                  <a:grpSpLocks/>
                </p:cNvGrpSpPr>
                <p:nvPr/>
              </p:nvGrpSpPr>
              <p:grpSpPr bwMode="auto">
                <a:xfrm>
                  <a:off x="52" y="0"/>
                  <a:ext cx="740" cy="763"/>
                  <a:chOff x="0" y="0"/>
                  <a:chExt cx="740" cy="763"/>
                </a:xfrm>
              </p:grpSpPr>
              <p:sp>
                <p:nvSpPr>
                  <p:cNvPr id="6172" name="直接连接符 6172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3" y="83"/>
                    <a:ext cx="0" cy="68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2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173" name="文本框 617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59" y="398"/>
                    <a:ext cx="181" cy="13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 eaLnBrk="0" hangingPunct="0">
                      <a:spcBef>
                        <a:spcPct val="50000"/>
                      </a:spcBef>
                    </a:pPr>
                    <a:r>
                      <a:rPr lang="en-US" sz="1400" b="1">
                        <a:latin typeface="Times New Roman" pitchFamily="18" charset="0"/>
                      </a:rPr>
                      <a:t>x</a:t>
                    </a:r>
                  </a:p>
                </p:txBody>
              </p:sp>
              <p:sp>
                <p:nvSpPr>
                  <p:cNvPr id="6174" name="文本框 617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" y="0"/>
                    <a:ext cx="181" cy="13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 eaLnBrk="0" hangingPunct="0">
                      <a:spcBef>
                        <a:spcPct val="50000"/>
                      </a:spcBef>
                    </a:pPr>
                    <a:r>
                      <a:rPr lang="en-US" sz="1400" b="1">
                        <a:latin typeface="Times New Roman" pitchFamily="18" charset="0"/>
                      </a:rPr>
                      <a:t>y</a:t>
                    </a:r>
                  </a:p>
                </p:txBody>
              </p:sp>
              <p:sp>
                <p:nvSpPr>
                  <p:cNvPr id="6175" name="文本框 617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3" y="387"/>
                    <a:ext cx="181" cy="12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 eaLnBrk="0" hangingPunct="0">
                      <a:spcBef>
                        <a:spcPct val="50000"/>
                      </a:spcBef>
                    </a:pPr>
                    <a:r>
                      <a:rPr lang="en-US" sz="1200" b="1">
                        <a:latin typeface="宋体" pitchFamily="2" charset="-122"/>
                      </a:rPr>
                      <a:t>0</a:t>
                    </a:r>
                  </a:p>
                </p:txBody>
              </p:sp>
              <p:sp>
                <p:nvSpPr>
                  <p:cNvPr id="6176" name="未知"/>
                  <p:cNvSpPr>
                    <a:spLocks noChangeArrowheads="1"/>
                  </p:cNvSpPr>
                  <p:nvPr/>
                </p:nvSpPr>
                <p:spPr bwMode="auto">
                  <a:xfrm>
                    <a:off x="0" y="115"/>
                    <a:ext cx="265" cy="275"/>
                  </a:xfrm>
                  <a:custGeom>
                    <a:avLst/>
                    <a:gdLst/>
                    <a:ahLst/>
                    <a:cxnLst>
                      <a:cxn ang="0">
                        <a:pos x="265" y="0"/>
                      </a:cxn>
                      <a:cxn ang="0">
                        <a:pos x="200" y="211"/>
                      </a:cxn>
                      <a:cxn ang="0">
                        <a:pos x="0" y="275"/>
                      </a:cxn>
                    </a:cxnLst>
                    <a:rect l="0" t="0" r="r" b="b"/>
                    <a:pathLst>
                      <a:path w="265" h="275">
                        <a:moveTo>
                          <a:pt x="265" y="0"/>
                        </a:moveTo>
                        <a:cubicBezTo>
                          <a:pt x="254" y="82"/>
                          <a:pt x="244" y="165"/>
                          <a:pt x="200" y="211"/>
                        </a:cubicBezTo>
                        <a:cubicBezTo>
                          <a:pt x="156" y="257"/>
                          <a:pt x="78" y="266"/>
                          <a:pt x="0" y="275"/>
                        </a:cubicBezTo>
                      </a:path>
                    </a:pathLst>
                  </a:custGeom>
                  <a:noFill/>
                  <a:ln w="38100">
                    <a:solidFill>
                      <a:schemeClr val="tx2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177" name="未知"/>
                  <p:cNvSpPr>
                    <a:spLocks noChangeArrowheads="1"/>
                  </p:cNvSpPr>
                  <p:nvPr/>
                </p:nvSpPr>
                <p:spPr bwMode="auto">
                  <a:xfrm>
                    <a:off x="328" y="470"/>
                    <a:ext cx="210" cy="248"/>
                  </a:xfrm>
                  <a:custGeom>
                    <a:avLst/>
                    <a:gdLst/>
                    <a:ahLst/>
                    <a:cxnLst>
                      <a:cxn ang="0">
                        <a:pos x="210" y="8"/>
                      </a:cxn>
                      <a:cxn ang="0">
                        <a:pos x="56" y="40"/>
                      </a:cxn>
                      <a:cxn ang="0">
                        <a:pos x="0" y="248"/>
                      </a:cxn>
                    </a:cxnLst>
                    <a:rect l="0" t="0" r="r" b="b"/>
                    <a:pathLst>
                      <a:path w="210" h="248">
                        <a:moveTo>
                          <a:pt x="210" y="8"/>
                        </a:moveTo>
                        <a:cubicBezTo>
                          <a:pt x="150" y="4"/>
                          <a:pt x="91" y="0"/>
                          <a:pt x="56" y="40"/>
                        </a:cubicBezTo>
                        <a:cubicBezTo>
                          <a:pt x="21" y="80"/>
                          <a:pt x="9" y="212"/>
                          <a:pt x="0" y="248"/>
                        </a:cubicBezTo>
                      </a:path>
                    </a:pathLst>
                  </a:custGeom>
                  <a:noFill/>
                  <a:ln w="38100">
                    <a:solidFill>
                      <a:schemeClr val="tx2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178" name="直接连接符 6178"/>
                  <p:cNvSpPr>
                    <a:spLocks noChangeShapeType="1"/>
                  </p:cNvSpPr>
                  <p:nvPr/>
                </p:nvSpPr>
                <p:spPr bwMode="auto">
                  <a:xfrm>
                    <a:off x="114" y="200"/>
                    <a:ext cx="424" cy="48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2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6179" name="组合 6179"/>
              <p:cNvGrpSpPr>
                <a:grpSpLocks/>
              </p:cNvGrpSpPr>
              <p:nvPr/>
            </p:nvGrpSpPr>
            <p:grpSpPr bwMode="auto">
              <a:xfrm>
                <a:off x="1374" y="509"/>
                <a:ext cx="792" cy="763"/>
                <a:chOff x="0" y="0"/>
                <a:chExt cx="792" cy="763"/>
              </a:xfrm>
            </p:grpSpPr>
            <p:sp>
              <p:nvSpPr>
                <p:cNvPr id="6180" name="直接连接符 6180"/>
                <p:cNvSpPr>
                  <a:spLocks noChangeShapeType="1"/>
                </p:cNvSpPr>
                <p:nvPr/>
              </p:nvSpPr>
              <p:spPr bwMode="auto">
                <a:xfrm>
                  <a:off x="0" y="433"/>
                  <a:ext cx="726" cy="0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81" name="直接连接符 6181"/>
                <p:cNvSpPr>
                  <a:spLocks noChangeShapeType="1"/>
                </p:cNvSpPr>
                <p:nvPr/>
              </p:nvSpPr>
              <p:spPr bwMode="auto">
                <a:xfrm flipV="1">
                  <a:off x="355" y="83"/>
                  <a:ext cx="0" cy="680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82" name="文本框 6182"/>
                <p:cNvSpPr txBox="1">
                  <a:spLocks noChangeArrowheads="1"/>
                </p:cNvSpPr>
                <p:nvPr/>
              </p:nvSpPr>
              <p:spPr bwMode="auto">
                <a:xfrm>
                  <a:off x="611" y="398"/>
                  <a:ext cx="181" cy="1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eaLnBrk="0" hangingPunct="0">
                    <a:spcBef>
                      <a:spcPct val="50000"/>
                    </a:spcBef>
                  </a:pPr>
                  <a:r>
                    <a:rPr lang="en-US" sz="1400" b="1">
                      <a:latin typeface="Times New Roman" pitchFamily="18" charset="0"/>
                    </a:rPr>
                    <a:t>x</a:t>
                  </a:r>
                </a:p>
              </p:txBody>
            </p:sp>
            <p:sp>
              <p:nvSpPr>
                <p:cNvPr id="6183" name="文本框 6183"/>
                <p:cNvSpPr txBox="1">
                  <a:spLocks noChangeArrowheads="1"/>
                </p:cNvSpPr>
                <p:nvPr/>
              </p:nvSpPr>
              <p:spPr bwMode="auto">
                <a:xfrm>
                  <a:off x="331" y="0"/>
                  <a:ext cx="181" cy="1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eaLnBrk="0" hangingPunct="0">
                    <a:spcBef>
                      <a:spcPct val="50000"/>
                    </a:spcBef>
                  </a:pPr>
                  <a:r>
                    <a:rPr lang="en-US" sz="1400" b="1">
                      <a:latin typeface="Times New Roman" pitchFamily="18" charset="0"/>
                    </a:rPr>
                    <a:t>y</a:t>
                  </a:r>
                </a:p>
              </p:txBody>
            </p:sp>
            <p:sp>
              <p:nvSpPr>
                <p:cNvPr id="6184" name="文本框 6184"/>
                <p:cNvSpPr txBox="1">
                  <a:spLocks noChangeArrowheads="1"/>
                </p:cNvSpPr>
                <p:nvPr/>
              </p:nvSpPr>
              <p:spPr bwMode="auto">
                <a:xfrm>
                  <a:off x="325" y="387"/>
                  <a:ext cx="181" cy="1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eaLnBrk="0" hangingPunct="0">
                    <a:spcBef>
                      <a:spcPct val="50000"/>
                    </a:spcBef>
                  </a:pPr>
                  <a:r>
                    <a:rPr lang="en-US" sz="1200" b="1">
                      <a:latin typeface="宋体" pitchFamily="2" charset="-122"/>
                    </a:rPr>
                    <a:t>0</a:t>
                  </a:r>
                </a:p>
              </p:txBody>
            </p:sp>
            <p:sp>
              <p:nvSpPr>
                <p:cNvPr id="6185" name="直接连接符 6185"/>
                <p:cNvSpPr>
                  <a:spLocks noChangeShapeType="1"/>
                </p:cNvSpPr>
                <p:nvPr/>
              </p:nvSpPr>
              <p:spPr bwMode="auto">
                <a:xfrm>
                  <a:off x="144" y="197"/>
                  <a:ext cx="424" cy="480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86" name="未知"/>
                <p:cNvSpPr>
                  <a:spLocks noChangeArrowheads="1"/>
                </p:cNvSpPr>
                <p:nvPr/>
              </p:nvSpPr>
              <p:spPr bwMode="auto">
                <a:xfrm>
                  <a:off x="91" y="469"/>
                  <a:ext cx="217" cy="257"/>
                </a:xfrm>
                <a:custGeom>
                  <a:avLst/>
                  <a:gdLst/>
                  <a:ahLst/>
                  <a:cxnLst>
                    <a:cxn ang="0">
                      <a:pos x="0" y="12"/>
                    </a:cxn>
                    <a:cxn ang="0">
                      <a:pos x="153" y="41"/>
                    </a:cxn>
                    <a:cxn ang="0">
                      <a:pos x="217" y="257"/>
                    </a:cxn>
                  </a:cxnLst>
                  <a:rect l="0" t="0" r="r" b="b"/>
                  <a:pathLst>
                    <a:path w="217" h="257">
                      <a:moveTo>
                        <a:pt x="0" y="12"/>
                      </a:moveTo>
                      <a:cubicBezTo>
                        <a:pt x="58" y="6"/>
                        <a:pt x="117" y="0"/>
                        <a:pt x="153" y="41"/>
                      </a:cubicBezTo>
                      <a:cubicBezTo>
                        <a:pt x="189" y="82"/>
                        <a:pt x="203" y="169"/>
                        <a:pt x="217" y="257"/>
                      </a:cubicBezTo>
                    </a:path>
                  </a:pathLst>
                </a:cu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187" name="未知"/>
                <p:cNvSpPr>
                  <a:spLocks noChangeArrowheads="1"/>
                </p:cNvSpPr>
                <p:nvPr/>
              </p:nvSpPr>
              <p:spPr bwMode="auto">
                <a:xfrm>
                  <a:off x="406" y="181"/>
                  <a:ext cx="230" cy="214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38" y="166"/>
                    </a:cxn>
                    <a:cxn ang="0">
                      <a:pos x="230" y="214"/>
                    </a:cxn>
                  </a:cxnLst>
                  <a:rect l="0" t="0" r="r" b="b"/>
                  <a:pathLst>
                    <a:path w="230" h="214">
                      <a:moveTo>
                        <a:pt x="2" y="0"/>
                      </a:moveTo>
                      <a:cubicBezTo>
                        <a:pt x="1" y="65"/>
                        <a:pt x="0" y="130"/>
                        <a:pt x="38" y="166"/>
                      </a:cubicBezTo>
                      <a:cubicBezTo>
                        <a:pt x="76" y="202"/>
                        <a:pt x="198" y="206"/>
                        <a:pt x="230" y="214"/>
                      </a:cubicBezTo>
                    </a:path>
                  </a:pathLst>
                </a:cu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6188" name="文本框 6188"/>
              <p:cNvSpPr txBox="1">
                <a:spLocks noChangeArrowheads="1"/>
              </p:cNvSpPr>
              <p:nvPr/>
            </p:nvSpPr>
            <p:spPr bwMode="auto">
              <a:xfrm>
                <a:off x="0" y="26"/>
                <a:ext cx="273" cy="1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sz="1600" b="1">
                    <a:latin typeface="宋体" pitchFamily="2" charset="-122"/>
                  </a:rPr>
                  <a:t>(A)</a:t>
                </a:r>
              </a:p>
            </p:txBody>
          </p:sp>
          <p:sp>
            <p:nvSpPr>
              <p:cNvPr id="6189" name="文本框 6189"/>
              <p:cNvSpPr txBox="1">
                <a:spLocks noChangeArrowheads="1"/>
              </p:cNvSpPr>
              <p:nvPr/>
            </p:nvSpPr>
            <p:spPr bwMode="auto">
              <a:xfrm>
                <a:off x="1090" y="0"/>
                <a:ext cx="273" cy="1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sz="1600" b="1">
                    <a:latin typeface="宋体" pitchFamily="2" charset="-122"/>
                  </a:rPr>
                  <a:t>(B)</a:t>
                </a:r>
              </a:p>
            </p:txBody>
          </p:sp>
          <p:sp>
            <p:nvSpPr>
              <p:cNvPr id="6190" name="文本框 6190"/>
              <p:cNvSpPr txBox="1">
                <a:spLocks noChangeArrowheads="1"/>
              </p:cNvSpPr>
              <p:nvPr/>
            </p:nvSpPr>
            <p:spPr bwMode="auto">
              <a:xfrm>
                <a:off x="26" y="832"/>
                <a:ext cx="273" cy="1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sz="1600" b="1">
                    <a:latin typeface="宋体" pitchFamily="2" charset="-122"/>
                  </a:rPr>
                  <a:t>(C)</a:t>
                </a:r>
              </a:p>
            </p:txBody>
          </p:sp>
          <p:sp>
            <p:nvSpPr>
              <p:cNvPr id="6191" name="文本框 6191"/>
              <p:cNvSpPr txBox="1">
                <a:spLocks noChangeArrowheads="1"/>
              </p:cNvSpPr>
              <p:nvPr/>
            </p:nvSpPr>
            <p:spPr bwMode="auto">
              <a:xfrm>
                <a:off x="1094" y="838"/>
                <a:ext cx="273" cy="1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sz="1600" b="1">
                    <a:latin typeface="宋体" pitchFamily="2" charset="-122"/>
                  </a:rPr>
                  <a:t>(D)</a:t>
                </a:r>
              </a:p>
            </p:txBody>
          </p:sp>
        </p:grpSp>
      </p:grpSp>
      <p:sp>
        <p:nvSpPr>
          <p:cNvPr id="6194" name="文本框 6193"/>
          <p:cNvSpPr txBox="1">
            <a:spLocks noChangeArrowheads="1"/>
          </p:cNvSpPr>
          <p:nvPr/>
        </p:nvSpPr>
        <p:spPr bwMode="auto">
          <a:xfrm>
            <a:off x="3857620" y="285734"/>
            <a:ext cx="803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66"/>
                </a:solidFill>
              </a:rPr>
              <a:t>B,C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矩形 8193"/>
          <p:cNvSpPr>
            <a:spLocks noChangeArrowheads="1"/>
          </p:cNvSpPr>
          <p:nvPr/>
        </p:nvSpPr>
        <p:spPr bwMode="auto">
          <a:xfrm>
            <a:off x="214282" y="617511"/>
            <a:ext cx="871543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已知 </a:t>
            </a:r>
            <a:r>
              <a:rPr lang="zh-CN" altLang="en-US" sz="2800" b="1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 </a:t>
            </a:r>
            <a:r>
              <a:rPr lang="en-US" altLang="zh-CN" sz="2800" b="1" i="1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k</a:t>
            </a:r>
            <a:r>
              <a:rPr lang="en-US" altLang="zh-CN" sz="2800" b="1" dirty="0">
                <a:latin typeface="Times New Roman" pitchFamily="18" charset="0"/>
                <a:ea typeface="华文楷体" pitchFamily="2" charset="-122"/>
                <a:cs typeface="Times New Roman" pitchFamily="18" charset="0"/>
              </a:rPr>
              <a:t>&lt;0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函数  </a:t>
            </a:r>
            <a:r>
              <a:rPr lang="en-US" altLang="zh-CN" sz="2800" b="1" i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zh-CN" sz="2800" b="1" baseline="-30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altLang="zh-CN" sz="2800" b="1" i="1" dirty="0" err="1">
                <a:latin typeface="Times New Roman" pitchFamily="18" charset="0"/>
                <a:cs typeface="Times New Roman" pitchFamily="18" charset="0"/>
              </a:rPr>
              <a:t>kx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,              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在同一坐标系中的图象大致是  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(      )</a:t>
            </a:r>
          </a:p>
        </p:txBody>
      </p:sp>
      <p:sp>
        <p:nvSpPr>
          <p:cNvPr id="8198" name="文本框 8198"/>
          <p:cNvSpPr txBox="1">
            <a:spLocks noChangeArrowheads="1"/>
          </p:cNvSpPr>
          <p:nvPr/>
        </p:nvSpPr>
        <p:spPr bwMode="auto">
          <a:xfrm>
            <a:off x="2771775" y="1329929"/>
            <a:ext cx="7254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400" b="1">
                <a:latin typeface="Times New Roman" pitchFamily="18" charset="0"/>
              </a:rPr>
              <a:t>y</a:t>
            </a:r>
          </a:p>
        </p:txBody>
      </p:sp>
      <p:grpSp>
        <p:nvGrpSpPr>
          <p:cNvPr id="8199" name="组合 8199"/>
          <p:cNvGrpSpPr>
            <a:grpSpLocks/>
          </p:cNvGrpSpPr>
          <p:nvPr/>
        </p:nvGrpSpPr>
        <p:grpSpPr bwMode="auto">
          <a:xfrm>
            <a:off x="4284059" y="1550401"/>
            <a:ext cx="2261818" cy="1701404"/>
            <a:chOff x="0" y="0"/>
            <a:chExt cx="792" cy="763"/>
          </a:xfrm>
        </p:grpSpPr>
        <p:sp>
          <p:nvSpPr>
            <p:cNvPr id="8200" name="直接连接符 8200"/>
            <p:cNvSpPr>
              <a:spLocks noChangeShapeType="1"/>
            </p:cNvSpPr>
            <p:nvPr/>
          </p:nvSpPr>
          <p:spPr bwMode="auto">
            <a:xfrm>
              <a:off x="0" y="433"/>
              <a:ext cx="726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1" name="直接连接符 8201"/>
            <p:cNvSpPr>
              <a:spLocks noChangeShapeType="1"/>
            </p:cNvSpPr>
            <p:nvPr/>
          </p:nvSpPr>
          <p:spPr bwMode="auto">
            <a:xfrm flipV="1">
              <a:off x="355" y="83"/>
              <a:ext cx="0" cy="68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2" name="文本框 8202"/>
            <p:cNvSpPr txBox="1">
              <a:spLocks noChangeArrowheads="1"/>
            </p:cNvSpPr>
            <p:nvPr/>
          </p:nvSpPr>
          <p:spPr bwMode="auto">
            <a:xfrm>
              <a:off x="611" y="398"/>
              <a:ext cx="181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400" b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8203" name="文本框 8203"/>
            <p:cNvSpPr txBox="1">
              <a:spLocks noChangeArrowheads="1"/>
            </p:cNvSpPr>
            <p:nvPr/>
          </p:nvSpPr>
          <p:spPr bwMode="auto">
            <a:xfrm>
              <a:off x="331" y="0"/>
              <a:ext cx="181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400" b="1">
                  <a:latin typeface="Times New Roman" pitchFamily="18" charset="0"/>
                </a:rPr>
                <a:t>y</a:t>
              </a:r>
            </a:p>
          </p:txBody>
        </p:sp>
        <p:sp>
          <p:nvSpPr>
            <p:cNvPr id="8204" name="直接连接符 8204"/>
            <p:cNvSpPr>
              <a:spLocks noChangeShapeType="1"/>
            </p:cNvSpPr>
            <p:nvPr/>
          </p:nvSpPr>
          <p:spPr bwMode="auto">
            <a:xfrm flipV="1">
              <a:off x="91" y="176"/>
              <a:ext cx="509" cy="528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5" name="文本框 8205"/>
            <p:cNvSpPr txBox="1">
              <a:spLocks noChangeArrowheads="1"/>
            </p:cNvSpPr>
            <p:nvPr/>
          </p:nvSpPr>
          <p:spPr bwMode="auto">
            <a:xfrm>
              <a:off x="325" y="387"/>
              <a:ext cx="181" cy="1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200" b="1">
                  <a:latin typeface="宋体" pitchFamily="2" charset="-122"/>
                </a:rPr>
                <a:t>0</a:t>
              </a:r>
            </a:p>
          </p:txBody>
        </p:sp>
        <p:sp>
          <p:nvSpPr>
            <p:cNvPr id="8206" name="未知"/>
            <p:cNvSpPr>
              <a:spLocks noChangeArrowheads="1"/>
            </p:cNvSpPr>
            <p:nvPr/>
          </p:nvSpPr>
          <p:spPr bwMode="auto">
            <a:xfrm>
              <a:off x="91" y="469"/>
              <a:ext cx="217" cy="257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153" y="41"/>
                </a:cxn>
                <a:cxn ang="0">
                  <a:pos x="217" y="257"/>
                </a:cxn>
              </a:cxnLst>
              <a:rect l="0" t="0" r="r" b="b"/>
              <a:pathLst>
                <a:path w="217" h="257">
                  <a:moveTo>
                    <a:pt x="0" y="12"/>
                  </a:moveTo>
                  <a:cubicBezTo>
                    <a:pt x="58" y="6"/>
                    <a:pt x="117" y="0"/>
                    <a:pt x="153" y="41"/>
                  </a:cubicBezTo>
                  <a:cubicBezTo>
                    <a:pt x="189" y="82"/>
                    <a:pt x="203" y="169"/>
                    <a:pt x="217" y="257"/>
                  </a:cubicBezTo>
                </a:path>
              </a:pathLst>
            </a:cu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7" name="未知"/>
            <p:cNvSpPr>
              <a:spLocks noChangeArrowheads="1"/>
            </p:cNvSpPr>
            <p:nvPr/>
          </p:nvSpPr>
          <p:spPr bwMode="auto">
            <a:xfrm>
              <a:off x="429" y="115"/>
              <a:ext cx="181" cy="267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8" y="166"/>
                </a:cxn>
                <a:cxn ang="0">
                  <a:pos x="230" y="214"/>
                </a:cxn>
              </a:cxnLst>
              <a:rect l="0" t="0" r="r" b="b"/>
              <a:pathLst>
                <a:path w="230" h="214">
                  <a:moveTo>
                    <a:pt x="2" y="0"/>
                  </a:moveTo>
                  <a:cubicBezTo>
                    <a:pt x="1" y="65"/>
                    <a:pt x="0" y="130"/>
                    <a:pt x="38" y="166"/>
                  </a:cubicBezTo>
                  <a:cubicBezTo>
                    <a:pt x="76" y="202"/>
                    <a:pt x="198" y="206"/>
                    <a:pt x="230" y="214"/>
                  </a:cubicBezTo>
                </a:path>
              </a:pathLst>
            </a:cu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08" name="组合 8208"/>
          <p:cNvGrpSpPr>
            <a:grpSpLocks/>
          </p:cNvGrpSpPr>
          <p:nvPr/>
        </p:nvGrpSpPr>
        <p:grpSpPr bwMode="auto">
          <a:xfrm>
            <a:off x="468315" y="1599010"/>
            <a:ext cx="6077562" cy="3353990"/>
            <a:chOff x="0" y="0"/>
            <a:chExt cx="5465" cy="2817"/>
          </a:xfrm>
        </p:grpSpPr>
        <p:grpSp>
          <p:nvGrpSpPr>
            <p:cNvPr id="8209" name="组合 8209"/>
            <p:cNvGrpSpPr>
              <a:grpSpLocks/>
            </p:cNvGrpSpPr>
            <p:nvPr/>
          </p:nvGrpSpPr>
          <p:grpSpPr bwMode="auto">
            <a:xfrm>
              <a:off x="683" y="0"/>
              <a:ext cx="1998" cy="1274"/>
              <a:chOff x="0" y="0"/>
              <a:chExt cx="1998" cy="1274"/>
            </a:xfrm>
          </p:grpSpPr>
          <p:sp>
            <p:nvSpPr>
              <p:cNvPr id="8210" name="直接连接符 8210"/>
              <p:cNvSpPr>
                <a:spLocks noChangeShapeType="1"/>
              </p:cNvSpPr>
              <p:nvPr/>
            </p:nvSpPr>
            <p:spPr bwMode="auto">
              <a:xfrm>
                <a:off x="0" y="656"/>
                <a:ext cx="1832" cy="0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11" name="直接连接符 8211"/>
              <p:cNvSpPr>
                <a:spLocks noChangeShapeType="1"/>
              </p:cNvSpPr>
              <p:nvPr/>
            </p:nvSpPr>
            <p:spPr bwMode="auto">
              <a:xfrm flipV="1">
                <a:off x="896" y="0"/>
                <a:ext cx="0" cy="1274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12" name="文本框 8212"/>
              <p:cNvSpPr txBox="1">
                <a:spLocks noChangeArrowheads="1"/>
              </p:cNvSpPr>
              <p:nvPr/>
            </p:nvSpPr>
            <p:spPr bwMode="auto">
              <a:xfrm>
                <a:off x="1541" y="590"/>
                <a:ext cx="457" cy="2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sz="1400" b="1">
                    <a:latin typeface="Times New Roman" pitchFamily="18" charset="0"/>
                  </a:rPr>
                  <a:t>x</a:t>
                </a:r>
              </a:p>
            </p:txBody>
          </p:sp>
          <p:grpSp>
            <p:nvGrpSpPr>
              <p:cNvPr id="8213" name="组合 8213"/>
              <p:cNvGrpSpPr>
                <a:grpSpLocks/>
              </p:cNvGrpSpPr>
              <p:nvPr/>
            </p:nvGrpSpPr>
            <p:grpSpPr bwMode="auto">
              <a:xfrm>
                <a:off x="196" y="83"/>
                <a:ext cx="1347" cy="1130"/>
                <a:chOff x="65" y="23"/>
                <a:chExt cx="1347" cy="1130"/>
              </a:xfrm>
            </p:grpSpPr>
            <p:sp>
              <p:nvSpPr>
                <p:cNvPr id="8214" name="直接连接符 8214"/>
                <p:cNvSpPr>
                  <a:spLocks noChangeShapeType="1"/>
                </p:cNvSpPr>
                <p:nvPr/>
              </p:nvSpPr>
              <p:spPr bwMode="auto">
                <a:xfrm flipV="1">
                  <a:off x="137" y="138"/>
                  <a:ext cx="1275" cy="923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215" name="未知"/>
                <p:cNvSpPr>
                  <a:spLocks noChangeArrowheads="1"/>
                </p:cNvSpPr>
                <p:nvPr/>
              </p:nvSpPr>
              <p:spPr bwMode="auto">
                <a:xfrm>
                  <a:off x="65" y="23"/>
                  <a:ext cx="604" cy="492"/>
                </a:xfrm>
                <a:custGeom>
                  <a:avLst/>
                  <a:gdLst/>
                  <a:ahLst/>
                  <a:cxnLst>
                    <a:cxn ang="0">
                      <a:pos x="265" y="0"/>
                    </a:cxn>
                    <a:cxn ang="0">
                      <a:pos x="200" y="211"/>
                    </a:cxn>
                    <a:cxn ang="0">
                      <a:pos x="0" y="275"/>
                    </a:cxn>
                  </a:cxnLst>
                  <a:rect l="0" t="0" r="r" b="b"/>
                  <a:pathLst>
                    <a:path w="265" h="275">
                      <a:moveTo>
                        <a:pt x="265" y="0"/>
                      </a:moveTo>
                      <a:cubicBezTo>
                        <a:pt x="254" y="82"/>
                        <a:pt x="244" y="165"/>
                        <a:pt x="200" y="211"/>
                      </a:cubicBezTo>
                      <a:cubicBezTo>
                        <a:pt x="156" y="257"/>
                        <a:pt x="78" y="266"/>
                        <a:pt x="0" y="275"/>
                      </a:cubicBezTo>
                    </a:path>
                  </a:pathLst>
                </a:cu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216" name="未知"/>
                <p:cNvSpPr>
                  <a:spLocks noChangeArrowheads="1"/>
                </p:cNvSpPr>
                <p:nvPr/>
              </p:nvSpPr>
              <p:spPr bwMode="auto">
                <a:xfrm>
                  <a:off x="845" y="688"/>
                  <a:ext cx="529" cy="465"/>
                </a:xfrm>
                <a:custGeom>
                  <a:avLst/>
                  <a:gdLst/>
                  <a:ahLst/>
                  <a:cxnLst>
                    <a:cxn ang="0">
                      <a:pos x="210" y="8"/>
                    </a:cxn>
                    <a:cxn ang="0">
                      <a:pos x="56" y="40"/>
                    </a:cxn>
                    <a:cxn ang="0">
                      <a:pos x="0" y="248"/>
                    </a:cxn>
                  </a:cxnLst>
                  <a:rect l="0" t="0" r="r" b="b"/>
                  <a:pathLst>
                    <a:path w="210" h="248">
                      <a:moveTo>
                        <a:pt x="210" y="8"/>
                      </a:moveTo>
                      <a:cubicBezTo>
                        <a:pt x="150" y="4"/>
                        <a:pt x="91" y="0"/>
                        <a:pt x="56" y="40"/>
                      </a:cubicBezTo>
                      <a:cubicBezTo>
                        <a:pt x="21" y="80"/>
                        <a:pt x="9" y="212"/>
                        <a:pt x="0" y="248"/>
                      </a:cubicBezTo>
                    </a:path>
                  </a:pathLst>
                </a:cu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8217" name="组合 8217"/>
            <p:cNvGrpSpPr>
              <a:grpSpLocks/>
            </p:cNvGrpSpPr>
            <p:nvPr/>
          </p:nvGrpSpPr>
          <p:grpSpPr bwMode="auto">
            <a:xfrm>
              <a:off x="0" y="435"/>
              <a:ext cx="5465" cy="2382"/>
              <a:chOff x="0" y="0"/>
              <a:chExt cx="2166" cy="1272"/>
            </a:xfrm>
          </p:grpSpPr>
          <p:grpSp>
            <p:nvGrpSpPr>
              <p:cNvPr id="8218" name="组合 8218"/>
              <p:cNvGrpSpPr>
                <a:grpSpLocks/>
              </p:cNvGrpSpPr>
              <p:nvPr/>
            </p:nvGrpSpPr>
            <p:grpSpPr bwMode="auto">
              <a:xfrm>
                <a:off x="325" y="509"/>
                <a:ext cx="792" cy="763"/>
                <a:chOff x="0" y="0"/>
                <a:chExt cx="792" cy="763"/>
              </a:xfrm>
            </p:grpSpPr>
            <p:sp>
              <p:nvSpPr>
                <p:cNvPr id="8219" name="直接连接符 8219"/>
                <p:cNvSpPr>
                  <a:spLocks noChangeShapeType="1"/>
                </p:cNvSpPr>
                <p:nvPr/>
              </p:nvSpPr>
              <p:spPr bwMode="auto">
                <a:xfrm>
                  <a:off x="0" y="433"/>
                  <a:ext cx="726" cy="0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8220" name="组合 8220"/>
                <p:cNvGrpSpPr>
                  <a:grpSpLocks/>
                </p:cNvGrpSpPr>
                <p:nvPr/>
              </p:nvGrpSpPr>
              <p:grpSpPr bwMode="auto">
                <a:xfrm>
                  <a:off x="52" y="0"/>
                  <a:ext cx="740" cy="763"/>
                  <a:chOff x="0" y="0"/>
                  <a:chExt cx="740" cy="763"/>
                </a:xfrm>
              </p:grpSpPr>
              <p:sp>
                <p:nvSpPr>
                  <p:cNvPr id="8221" name="直接连接符 822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3" y="83"/>
                    <a:ext cx="0" cy="68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2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8222" name="文本框 82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59" y="398"/>
                    <a:ext cx="181" cy="13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 eaLnBrk="0" hangingPunct="0">
                      <a:spcBef>
                        <a:spcPct val="50000"/>
                      </a:spcBef>
                    </a:pPr>
                    <a:r>
                      <a:rPr lang="en-US" sz="1400" b="1">
                        <a:latin typeface="Times New Roman" pitchFamily="18" charset="0"/>
                      </a:rPr>
                      <a:t>x</a:t>
                    </a:r>
                  </a:p>
                </p:txBody>
              </p:sp>
              <p:sp>
                <p:nvSpPr>
                  <p:cNvPr id="8223" name="文本框 822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" y="0"/>
                    <a:ext cx="181" cy="13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 eaLnBrk="0" hangingPunct="0">
                      <a:spcBef>
                        <a:spcPct val="50000"/>
                      </a:spcBef>
                    </a:pPr>
                    <a:r>
                      <a:rPr lang="en-US" sz="1400" b="1">
                        <a:latin typeface="Times New Roman" pitchFamily="18" charset="0"/>
                      </a:rPr>
                      <a:t>y</a:t>
                    </a:r>
                  </a:p>
                </p:txBody>
              </p:sp>
              <p:sp>
                <p:nvSpPr>
                  <p:cNvPr id="8224" name="文本框 822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3" y="387"/>
                    <a:ext cx="181" cy="12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>
                    <a:spAutoFit/>
                  </a:bodyPr>
                  <a:lstStyle/>
                  <a:p>
                    <a:pPr eaLnBrk="0" hangingPunct="0">
                      <a:spcBef>
                        <a:spcPct val="50000"/>
                      </a:spcBef>
                    </a:pPr>
                    <a:r>
                      <a:rPr lang="en-US" sz="1200" b="1">
                        <a:latin typeface="宋体" pitchFamily="2" charset="-122"/>
                      </a:rPr>
                      <a:t>0</a:t>
                    </a:r>
                  </a:p>
                </p:txBody>
              </p:sp>
              <p:sp>
                <p:nvSpPr>
                  <p:cNvPr id="8225" name="未知"/>
                  <p:cNvSpPr>
                    <a:spLocks noChangeArrowheads="1"/>
                  </p:cNvSpPr>
                  <p:nvPr/>
                </p:nvSpPr>
                <p:spPr bwMode="auto">
                  <a:xfrm>
                    <a:off x="0" y="115"/>
                    <a:ext cx="265" cy="275"/>
                  </a:xfrm>
                  <a:custGeom>
                    <a:avLst/>
                    <a:gdLst/>
                    <a:ahLst/>
                    <a:cxnLst>
                      <a:cxn ang="0">
                        <a:pos x="265" y="0"/>
                      </a:cxn>
                      <a:cxn ang="0">
                        <a:pos x="200" y="211"/>
                      </a:cxn>
                      <a:cxn ang="0">
                        <a:pos x="0" y="275"/>
                      </a:cxn>
                    </a:cxnLst>
                    <a:rect l="0" t="0" r="r" b="b"/>
                    <a:pathLst>
                      <a:path w="265" h="275">
                        <a:moveTo>
                          <a:pt x="265" y="0"/>
                        </a:moveTo>
                        <a:cubicBezTo>
                          <a:pt x="254" y="82"/>
                          <a:pt x="244" y="165"/>
                          <a:pt x="200" y="211"/>
                        </a:cubicBezTo>
                        <a:cubicBezTo>
                          <a:pt x="156" y="257"/>
                          <a:pt x="78" y="266"/>
                          <a:pt x="0" y="275"/>
                        </a:cubicBezTo>
                      </a:path>
                    </a:pathLst>
                  </a:custGeom>
                  <a:noFill/>
                  <a:ln w="38100">
                    <a:solidFill>
                      <a:schemeClr val="tx2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8226" name="未知"/>
                  <p:cNvSpPr>
                    <a:spLocks noChangeArrowheads="1"/>
                  </p:cNvSpPr>
                  <p:nvPr/>
                </p:nvSpPr>
                <p:spPr bwMode="auto">
                  <a:xfrm>
                    <a:off x="345" y="491"/>
                    <a:ext cx="210" cy="248"/>
                  </a:xfrm>
                  <a:custGeom>
                    <a:avLst/>
                    <a:gdLst/>
                    <a:ahLst/>
                    <a:cxnLst>
                      <a:cxn ang="0">
                        <a:pos x="210" y="8"/>
                      </a:cxn>
                      <a:cxn ang="0">
                        <a:pos x="56" y="40"/>
                      </a:cxn>
                      <a:cxn ang="0">
                        <a:pos x="0" y="248"/>
                      </a:cxn>
                    </a:cxnLst>
                    <a:rect l="0" t="0" r="r" b="b"/>
                    <a:pathLst>
                      <a:path w="210" h="248">
                        <a:moveTo>
                          <a:pt x="210" y="8"/>
                        </a:moveTo>
                        <a:cubicBezTo>
                          <a:pt x="150" y="4"/>
                          <a:pt x="91" y="0"/>
                          <a:pt x="56" y="40"/>
                        </a:cubicBezTo>
                        <a:cubicBezTo>
                          <a:pt x="21" y="80"/>
                          <a:pt x="9" y="212"/>
                          <a:pt x="0" y="248"/>
                        </a:cubicBezTo>
                      </a:path>
                    </a:pathLst>
                  </a:custGeom>
                  <a:noFill/>
                  <a:ln w="38100">
                    <a:solidFill>
                      <a:schemeClr val="tx2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8227" name="直接连接符 8227"/>
                  <p:cNvSpPr>
                    <a:spLocks noChangeShapeType="1"/>
                  </p:cNvSpPr>
                  <p:nvPr/>
                </p:nvSpPr>
                <p:spPr bwMode="auto">
                  <a:xfrm>
                    <a:off x="114" y="200"/>
                    <a:ext cx="424" cy="48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2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8228" name="组合 8228"/>
              <p:cNvGrpSpPr>
                <a:grpSpLocks/>
              </p:cNvGrpSpPr>
              <p:nvPr/>
            </p:nvGrpSpPr>
            <p:grpSpPr bwMode="auto">
              <a:xfrm>
                <a:off x="1374" y="509"/>
                <a:ext cx="792" cy="763"/>
                <a:chOff x="0" y="0"/>
                <a:chExt cx="792" cy="763"/>
              </a:xfrm>
            </p:grpSpPr>
            <p:sp>
              <p:nvSpPr>
                <p:cNvPr id="8229" name="直接连接符 8229"/>
                <p:cNvSpPr>
                  <a:spLocks noChangeShapeType="1"/>
                </p:cNvSpPr>
                <p:nvPr/>
              </p:nvSpPr>
              <p:spPr bwMode="auto">
                <a:xfrm>
                  <a:off x="0" y="433"/>
                  <a:ext cx="726" cy="0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230" name="直接连接符 8230"/>
                <p:cNvSpPr>
                  <a:spLocks noChangeShapeType="1"/>
                </p:cNvSpPr>
                <p:nvPr/>
              </p:nvSpPr>
              <p:spPr bwMode="auto">
                <a:xfrm flipV="1">
                  <a:off x="355" y="83"/>
                  <a:ext cx="0" cy="680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231" name="文本框 8231"/>
                <p:cNvSpPr txBox="1">
                  <a:spLocks noChangeArrowheads="1"/>
                </p:cNvSpPr>
                <p:nvPr/>
              </p:nvSpPr>
              <p:spPr bwMode="auto">
                <a:xfrm>
                  <a:off x="611" y="398"/>
                  <a:ext cx="181" cy="1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eaLnBrk="0" hangingPunct="0">
                    <a:spcBef>
                      <a:spcPct val="50000"/>
                    </a:spcBef>
                  </a:pPr>
                  <a:r>
                    <a:rPr lang="en-US" sz="1400" b="1">
                      <a:latin typeface="Times New Roman" pitchFamily="18" charset="0"/>
                    </a:rPr>
                    <a:t>x</a:t>
                  </a:r>
                </a:p>
              </p:txBody>
            </p:sp>
            <p:sp>
              <p:nvSpPr>
                <p:cNvPr id="8232" name="文本框 8232"/>
                <p:cNvSpPr txBox="1">
                  <a:spLocks noChangeArrowheads="1"/>
                </p:cNvSpPr>
                <p:nvPr/>
              </p:nvSpPr>
              <p:spPr bwMode="auto">
                <a:xfrm>
                  <a:off x="331" y="0"/>
                  <a:ext cx="181" cy="1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eaLnBrk="0" hangingPunct="0">
                    <a:spcBef>
                      <a:spcPct val="50000"/>
                    </a:spcBef>
                  </a:pPr>
                  <a:r>
                    <a:rPr lang="en-US" sz="1400" b="1">
                      <a:latin typeface="Times New Roman" pitchFamily="18" charset="0"/>
                    </a:rPr>
                    <a:t>y</a:t>
                  </a:r>
                </a:p>
              </p:txBody>
            </p:sp>
            <p:sp>
              <p:nvSpPr>
                <p:cNvPr id="8233" name="文本框 8233"/>
                <p:cNvSpPr txBox="1">
                  <a:spLocks noChangeArrowheads="1"/>
                </p:cNvSpPr>
                <p:nvPr/>
              </p:nvSpPr>
              <p:spPr bwMode="auto">
                <a:xfrm>
                  <a:off x="325" y="387"/>
                  <a:ext cx="181" cy="1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eaLnBrk="0" hangingPunct="0">
                    <a:spcBef>
                      <a:spcPct val="50000"/>
                    </a:spcBef>
                  </a:pPr>
                  <a:r>
                    <a:rPr lang="en-US" sz="1200" b="1">
                      <a:latin typeface="宋体" pitchFamily="2" charset="-122"/>
                    </a:rPr>
                    <a:t>0</a:t>
                  </a:r>
                </a:p>
              </p:txBody>
            </p:sp>
            <p:sp>
              <p:nvSpPr>
                <p:cNvPr id="8234" name="直接连接符 8234"/>
                <p:cNvSpPr>
                  <a:spLocks noChangeShapeType="1"/>
                </p:cNvSpPr>
                <p:nvPr/>
              </p:nvSpPr>
              <p:spPr bwMode="auto">
                <a:xfrm>
                  <a:off x="144" y="197"/>
                  <a:ext cx="424" cy="480"/>
                </a:xfrm>
                <a:prstGeom prst="line">
                  <a:avLst/>
                </a:pr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235" name="未知"/>
                <p:cNvSpPr>
                  <a:spLocks noChangeArrowheads="1"/>
                </p:cNvSpPr>
                <p:nvPr/>
              </p:nvSpPr>
              <p:spPr bwMode="auto">
                <a:xfrm>
                  <a:off x="91" y="469"/>
                  <a:ext cx="217" cy="257"/>
                </a:xfrm>
                <a:custGeom>
                  <a:avLst/>
                  <a:gdLst/>
                  <a:ahLst/>
                  <a:cxnLst>
                    <a:cxn ang="0">
                      <a:pos x="0" y="12"/>
                    </a:cxn>
                    <a:cxn ang="0">
                      <a:pos x="153" y="41"/>
                    </a:cxn>
                    <a:cxn ang="0">
                      <a:pos x="217" y="257"/>
                    </a:cxn>
                  </a:cxnLst>
                  <a:rect l="0" t="0" r="r" b="b"/>
                  <a:pathLst>
                    <a:path w="217" h="257">
                      <a:moveTo>
                        <a:pt x="0" y="12"/>
                      </a:moveTo>
                      <a:cubicBezTo>
                        <a:pt x="58" y="6"/>
                        <a:pt x="117" y="0"/>
                        <a:pt x="153" y="41"/>
                      </a:cubicBezTo>
                      <a:cubicBezTo>
                        <a:pt x="189" y="82"/>
                        <a:pt x="203" y="169"/>
                        <a:pt x="217" y="257"/>
                      </a:cubicBezTo>
                    </a:path>
                  </a:pathLst>
                </a:cu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8236" name="未知"/>
                <p:cNvSpPr>
                  <a:spLocks noChangeArrowheads="1"/>
                </p:cNvSpPr>
                <p:nvPr/>
              </p:nvSpPr>
              <p:spPr bwMode="auto">
                <a:xfrm>
                  <a:off x="406" y="181"/>
                  <a:ext cx="230" cy="214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38" y="166"/>
                    </a:cxn>
                    <a:cxn ang="0">
                      <a:pos x="230" y="214"/>
                    </a:cxn>
                  </a:cxnLst>
                  <a:rect l="0" t="0" r="r" b="b"/>
                  <a:pathLst>
                    <a:path w="230" h="214">
                      <a:moveTo>
                        <a:pt x="2" y="0"/>
                      </a:moveTo>
                      <a:cubicBezTo>
                        <a:pt x="1" y="65"/>
                        <a:pt x="0" y="130"/>
                        <a:pt x="38" y="166"/>
                      </a:cubicBezTo>
                      <a:cubicBezTo>
                        <a:pt x="76" y="202"/>
                        <a:pt x="198" y="206"/>
                        <a:pt x="230" y="214"/>
                      </a:cubicBezTo>
                    </a:path>
                  </a:pathLst>
                </a:custGeom>
                <a:noFill/>
                <a:ln w="38100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8237" name="文本框 8237"/>
              <p:cNvSpPr txBox="1">
                <a:spLocks noChangeArrowheads="1"/>
              </p:cNvSpPr>
              <p:nvPr/>
            </p:nvSpPr>
            <p:spPr bwMode="auto">
              <a:xfrm>
                <a:off x="0" y="26"/>
                <a:ext cx="273" cy="1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sz="1600" b="1">
                    <a:latin typeface="宋体" pitchFamily="2" charset="-122"/>
                  </a:rPr>
                  <a:t>(A)</a:t>
                </a:r>
              </a:p>
            </p:txBody>
          </p:sp>
          <p:sp>
            <p:nvSpPr>
              <p:cNvPr id="8238" name="文本框 8238"/>
              <p:cNvSpPr txBox="1">
                <a:spLocks noChangeArrowheads="1"/>
              </p:cNvSpPr>
              <p:nvPr/>
            </p:nvSpPr>
            <p:spPr bwMode="auto">
              <a:xfrm>
                <a:off x="1090" y="0"/>
                <a:ext cx="273" cy="1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sz="1600" b="1">
                    <a:latin typeface="宋体" pitchFamily="2" charset="-122"/>
                  </a:rPr>
                  <a:t>(B)</a:t>
                </a:r>
              </a:p>
            </p:txBody>
          </p:sp>
          <p:sp>
            <p:nvSpPr>
              <p:cNvPr id="8239" name="文本框 8239"/>
              <p:cNvSpPr txBox="1">
                <a:spLocks noChangeArrowheads="1"/>
              </p:cNvSpPr>
              <p:nvPr/>
            </p:nvSpPr>
            <p:spPr bwMode="auto">
              <a:xfrm>
                <a:off x="26" y="832"/>
                <a:ext cx="273" cy="1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sz="1600" b="1">
                    <a:latin typeface="宋体" pitchFamily="2" charset="-122"/>
                  </a:rPr>
                  <a:t>(C)</a:t>
                </a:r>
              </a:p>
            </p:txBody>
          </p:sp>
          <p:sp>
            <p:nvSpPr>
              <p:cNvPr id="8240" name="文本框 8240"/>
              <p:cNvSpPr txBox="1">
                <a:spLocks noChangeArrowheads="1"/>
              </p:cNvSpPr>
              <p:nvPr/>
            </p:nvSpPr>
            <p:spPr bwMode="auto">
              <a:xfrm>
                <a:off x="1094" y="838"/>
                <a:ext cx="273" cy="1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sz="1600" b="1">
                    <a:latin typeface="宋体" pitchFamily="2" charset="-122"/>
                  </a:rPr>
                  <a:t>(D)</a:t>
                </a:r>
              </a:p>
            </p:txBody>
          </p:sp>
        </p:grpSp>
      </p:grpSp>
      <p:sp>
        <p:nvSpPr>
          <p:cNvPr id="8242" name="文本框 8241"/>
          <p:cNvSpPr txBox="1">
            <a:spLocks noChangeArrowheads="1"/>
          </p:cNvSpPr>
          <p:nvPr/>
        </p:nvSpPr>
        <p:spPr bwMode="auto">
          <a:xfrm>
            <a:off x="2143108" y="1056099"/>
            <a:ext cx="647700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200" b="1" dirty="0">
                <a:solidFill>
                  <a:srgbClr val="FF33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928662" y="71420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练习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3A753DA-2177-7735-AA90-F17005F33E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7268" y="450520"/>
            <a:ext cx="1155700" cy="812800"/>
          </a:xfrm>
          <a:prstGeom prst="rect">
            <a:avLst/>
          </a:prstGeom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7169"/>
          <p:cNvGrpSpPr>
            <a:grpSpLocks/>
          </p:cNvGrpSpPr>
          <p:nvPr/>
        </p:nvGrpSpPr>
        <p:grpSpPr bwMode="auto">
          <a:xfrm>
            <a:off x="214312" y="500080"/>
            <a:ext cx="8929688" cy="4643437"/>
            <a:chOff x="-205" y="137"/>
            <a:chExt cx="5625" cy="3900"/>
          </a:xfrm>
        </p:grpSpPr>
        <p:sp>
          <p:nvSpPr>
            <p:cNvPr id="7171" name="文本框 7171"/>
            <p:cNvSpPr txBox="1">
              <a:spLocks noChangeArrowheads="1"/>
            </p:cNvSpPr>
            <p:nvPr/>
          </p:nvSpPr>
          <p:spPr bwMode="auto">
            <a:xfrm>
              <a:off x="-205" y="137"/>
              <a:ext cx="5625" cy="8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Times New Roman" pitchFamily="18" charset="0"/>
                </a:rPr>
                <a:t>2.</a:t>
              </a:r>
              <a:r>
                <a:rPr lang="zh-CN" altLang="en-US" sz="2800" b="1" dirty="0">
                  <a:latin typeface="Times New Roman" pitchFamily="18" charset="0"/>
                </a:rPr>
                <a:t>若</a:t>
              </a:r>
              <a:r>
                <a:rPr lang="en-US" altLang="zh-CN" sz="2800" b="1" dirty="0">
                  <a:latin typeface="Times New Roman" pitchFamily="18" charset="0"/>
                </a:rPr>
                <a:t>k</a:t>
              </a:r>
              <a:r>
                <a:rPr lang="en-US" altLang="zh-CN" sz="2800" b="1" baseline="-25000" dirty="0">
                  <a:latin typeface="Times New Roman" pitchFamily="18" charset="0"/>
                </a:rPr>
                <a:t>1</a:t>
              </a:r>
              <a:r>
                <a:rPr lang="en-US" altLang="zh-CN" sz="2800" b="1" dirty="0">
                  <a:latin typeface="Times New Roman" pitchFamily="18" charset="0"/>
                </a:rPr>
                <a:t>k</a:t>
              </a:r>
              <a:r>
                <a:rPr lang="en-US" altLang="zh-CN" sz="2800" b="1" baseline="-25000" dirty="0">
                  <a:latin typeface="Times New Roman" pitchFamily="18" charset="0"/>
                </a:rPr>
                <a:t>2</a:t>
              </a:r>
              <a:r>
                <a:rPr lang="zh-CN" altLang="en-US" sz="2800" b="1" dirty="0">
                  <a:latin typeface="Times New Roman" pitchFamily="18" charset="0"/>
                </a:rPr>
                <a:t>＜</a:t>
              </a:r>
              <a:r>
                <a:rPr lang="en-US" altLang="zh-CN" sz="2800" b="1" dirty="0">
                  <a:latin typeface="Times New Roman" pitchFamily="18" charset="0"/>
                </a:rPr>
                <a:t>0,</a:t>
              </a:r>
              <a:r>
                <a:rPr lang="zh-CN" altLang="en-US" sz="2800" b="1" dirty="0">
                  <a:latin typeface="Times New Roman" pitchFamily="18" charset="0"/>
                </a:rPr>
                <a:t>则函数</a:t>
              </a:r>
              <a:r>
                <a:rPr lang="en-US" altLang="zh-CN" sz="2800" b="1" dirty="0">
                  <a:latin typeface="Times New Roman" pitchFamily="18" charset="0"/>
                </a:rPr>
                <a:t>y=k</a:t>
              </a:r>
              <a:r>
                <a:rPr lang="en-US" altLang="zh-CN" sz="2800" b="1" baseline="-25000" dirty="0">
                  <a:latin typeface="Times New Roman" pitchFamily="18" charset="0"/>
                </a:rPr>
                <a:t>1</a:t>
              </a:r>
              <a:r>
                <a:rPr lang="en-US" altLang="zh-CN" sz="2800" b="1" dirty="0">
                  <a:latin typeface="Times New Roman" pitchFamily="18" charset="0"/>
                </a:rPr>
                <a:t>x</a:t>
              </a:r>
              <a:r>
                <a:rPr lang="zh-CN" altLang="en-US" sz="2800" b="1" dirty="0">
                  <a:latin typeface="Times New Roman" pitchFamily="18" charset="0"/>
                </a:rPr>
                <a:t>与</a:t>
              </a:r>
              <a:r>
                <a:rPr lang="en-US" altLang="zh-CN" sz="2800" b="1" dirty="0">
                  <a:latin typeface="Times New Roman" pitchFamily="18" charset="0"/>
                </a:rPr>
                <a:t>          </a:t>
              </a:r>
              <a:r>
                <a:rPr lang="zh-CN" altLang="en-US" sz="2800" b="1" dirty="0">
                  <a:latin typeface="Times New Roman" pitchFamily="18" charset="0"/>
                </a:rPr>
                <a:t>在同一坐标系中的图象大致为（         ）</a:t>
              </a:r>
            </a:p>
          </p:txBody>
        </p:sp>
        <p:grpSp>
          <p:nvGrpSpPr>
            <p:cNvPr id="7173" name="组合 7173"/>
            <p:cNvGrpSpPr>
              <a:grpSpLocks/>
            </p:cNvGrpSpPr>
            <p:nvPr/>
          </p:nvGrpSpPr>
          <p:grpSpPr bwMode="auto">
            <a:xfrm>
              <a:off x="90" y="907"/>
              <a:ext cx="1678" cy="1451"/>
              <a:chOff x="0" y="0"/>
              <a:chExt cx="1678" cy="1451"/>
            </a:xfrm>
          </p:grpSpPr>
          <p:grpSp>
            <p:nvGrpSpPr>
              <p:cNvPr id="7174" name="组合 7174"/>
              <p:cNvGrpSpPr>
                <a:grpSpLocks/>
              </p:cNvGrpSpPr>
              <p:nvPr/>
            </p:nvGrpSpPr>
            <p:grpSpPr bwMode="auto">
              <a:xfrm>
                <a:off x="363" y="0"/>
                <a:ext cx="1315" cy="1451"/>
                <a:chOff x="0" y="0"/>
                <a:chExt cx="1315" cy="1451"/>
              </a:xfrm>
            </p:grpSpPr>
            <p:sp>
              <p:nvSpPr>
                <p:cNvPr id="7175" name="直接连接符 7175"/>
                <p:cNvSpPr>
                  <a:spLocks noChangeShapeType="1"/>
                </p:cNvSpPr>
                <p:nvPr/>
              </p:nvSpPr>
              <p:spPr bwMode="auto">
                <a:xfrm>
                  <a:off x="0" y="816"/>
                  <a:ext cx="1315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76" name="直接连接符 7176"/>
                <p:cNvSpPr>
                  <a:spLocks noChangeShapeType="1"/>
                </p:cNvSpPr>
                <p:nvPr/>
              </p:nvSpPr>
              <p:spPr bwMode="auto">
                <a:xfrm flipV="1">
                  <a:off x="635" y="0"/>
                  <a:ext cx="0" cy="1315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77" name="未知"/>
                <p:cNvSpPr>
                  <a:spLocks noChangeArrowheads="1"/>
                </p:cNvSpPr>
                <p:nvPr/>
              </p:nvSpPr>
              <p:spPr bwMode="auto">
                <a:xfrm>
                  <a:off x="680" y="0"/>
                  <a:ext cx="545" cy="77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37" y="635"/>
                    </a:cxn>
                    <a:cxn ang="0">
                      <a:pos x="545" y="771"/>
                    </a:cxn>
                  </a:cxnLst>
                  <a:rect l="0" t="0" r="r" b="b"/>
                  <a:pathLst>
                    <a:path w="545" h="771">
                      <a:moveTo>
                        <a:pt x="0" y="0"/>
                      </a:moveTo>
                      <a:cubicBezTo>
                        <a:pt x="23" y="253"/>
                        <a:pt x="46" y="506"/>
                        <a:pt x="137" y="635"/>
                      </a:cubicBezTo>
                      <a:cubicBezTo>
                        <a:pt x="228" y="764"/>
                        <a:pt x="386" y="767"/>
                        <a:pt x="545" y="771"/>
                      </a:cubicBezTo>
                    </a:path>
                  </a:pathLst>
                </a:cu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78" name="未知"/>
                <p:cNvSpPr>
                  <a:spLocks noChangeArrowheads="1"/>
                </p:cNvSpPr>
                <p:nvPr/>
              </p:nvSpPr>
              <p:spPr bwMode="auto">
                <a:xfrm>
                  <a:off x="136" y="854"/>
                  <a:ext cx="454" cy="597"/>
                </a:xfrm>
                <a:custGeom>
                  <a:avLst/>
                  <a:gdLst/>
                  <a:ahLst/>
                  <a:cxnLst>
                    <a:cxn ang="0">
                      <a:pos x="454" y="597"/>
                    </a:cxn>
                    <a:cxn ang="0">
                      <a:pos x="363" y="98"/>
                    </a:cxn>
                    <a:cxn ang="0">
                      <a:pos x="0" y="8"/>
                    </a:cxn>
                  </a:cxnLst>
                  <a:rect l="0" t="0" r="r" b="b"/>
                  <a:pathLst>
                    <a:path w="454" h="597">
                      <a:moveTo>
                        <a:pt x="454" y="597"/>
                      </a:moveTo>
                      <a:cubicBezTo>
                        <a:pt x="446" y="396"/>
                        <a:pt x="439" y="196"/>
                        <a:pt x="363" y="98"/>
                      </a:cubicBezTo>
                      <a:cubicBezTo>
                        <a:pt x="287" y="0"/>
                        <a:pt x="143" y="4"/>
                        <a:pt x="0" y="8"/>
                      </a:cubicBezTo>
                    </a:path>
                  </a:pathLst>
                </a:cu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79" name="直接连接符 7179"/>
                <p:cNvSpPr>
                  <a:spLocks noChangeShapeType="1"/>
                </p:cNvSpPr>
                <p:nvPr/>
              </p:nvSpPr>
              <p:spPr bwMode="auto">
                <a:xfrm flipV="1">
                  <a:off x="181" y="317"/>
                  <a:ext cx="953" cy="953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7180" name="文本框 7180"/>
              <p:cNvSpPr txBox="1">
                <a:spLocks noChangeArrowheads="1"/>
              </p:cNvSpPr>
              <p:nvPr/>
            </p:nvSpPr>
            <p:spPr bwMode="auto">
              <a:xfrm>
                <a:off x="0" y="680"/>
                <a:ext cx="454" cy="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/>
                  <a:t>A</a:t>
                </a:r>
                <a:r>
                  <a:rPr lang="zh-CN" altLang="en-US" sz="1800"/>
                  <a:t>：</a:t>
                </a:r>
              </a:p>
            </p:txBody>
          </p:sp>
        </p:grpSp>
        <p:grpSp>
          <p:nvGrpSpPr>
            <p:cNvPr id="7181" name="组合 7181"/>
            <p:cNvGrpSpPr>
              <a:grpSpLocks/>
            </p:cNvGrpSpPr>
            <p:nvPr/>
          </p:nvGrpSpPr>
          <p:grpSpPr bwMode="auto">
            <a:xfrm>
              <a:off x="2721" y="907"/>
              <a:ext cx="1951" cy="1497"/>
              <a:chOff x="0" y="0"/>
              <a:chExt cx="1951" cy="1497"/>
            </a:xfrm>
          </p:grpSpPr>
          <p:grpSp>
            <p:nvGrpSpPr>
              <p:cNvPr id="7182" name="组合 7182"/>
              <p:cNvGrpSpPr>
                <a:grpSpLocks/>
              </p:cNvGrpSpPr>
              <p:nvPr/>
            </p:nvGrpSpPr>
            <p:grpSpPr bwMode="auto">
              <a:xfrm>
                <a:off x="363" y="0"/>
                <a:ext cx="1588" cy="1497"/>
                <a:chOff x="0" y="0"/>
                <a:chExt cx="1588" cy="1497"/>
              </a:xfrm>
            </p:grpSpPr>
            <p:sp>
              <p:nvSpPr>
                <p:cNvPr id="7183" name="直接连接符 7183"/>
                <p:cNvSpPr>
                  <a:spLocks noChangeShapeType="1"/>
                </p:cNvSpPr>
                <p:nvPr/>
              </p:nvSpPr>
              <p:spPr bwMode="auto">
                <a:xfrm>
                  <a:off x="0" y="816"/>
                  <a:ext cx="1588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84" name="直接连接符 7184"/>
                <p:cNvSpPr>
                  <a:spLocks noChangeShapeType="1"/>
                </p:cNvSpPr>
                <p:nvPr/>
              </p:nvSpPr>
              <p:spPr bwMode="auto">
                <a:xfrm flipV="1">
                  <a:off x="817" y="0"/>
                  <a:ext cx="0" cy="140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85" name="直接连接符 7185"/>
                <p:cNvSpPr>
                  <a:spLocks noChangeShapeType="1"/>
                </p:cNvSpPr>
                <p:nvPr/>
              </p:nvSpPr>
              <p:spPr bwMode="auto">
                <a:xfrm>
                  <a:off x="318" y="45"/>
                  <a:ext cx="907" cy="1361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86" name="未知"/>
                <p:cNvSpPr>
                  <a:spLocks noChangeArrowheads="1"/>
                </p:cNvSpPr>
                <p:nvPr/>
              </p:nvSpPr>
              <p:spPr bwMode="auto">
                <a:xfrm>
                  <a:off x="900" y="45"/>
                  <a:ext cx="597" cy="726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98" y="590"/>
                    </a:cxn>
                    <a:cxn ang="0">
                      <a:pos x="597" y="726"/>
                    </a:cxn>
                  </a:cxnLst>
                  <a:rect l="0" t="0" r="r" b="b"/>
                  <a:pathLst>
                    <a:path w="597" h="726">
                      <a:moveTo>
                        <a:pt x="7" y="0"/>
                      </a:moveTo>
                      <a:cubicBezTo>
                        <a:pt x="3" y="234"/>
                        <a:pt x="0" y="469"/>
                        <a:pt x="98" y="590"/>
                      </a:cubicBezTo>
                      <a:cubicBezTo>
                        <a:pt x="196" y="711"/>
                        <a:pt x="396" y="718"/>
                        <a:pt x="597" y="726"/>
                      </a:cubicBezTo>
                    </a:path>
                  </a:pathLst>
                </a:cu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87" name="未知"/>
                <p:cNvSpPr>
                  <a:spLocks noChangeArrowheads="1"/>
                </p:cNvSpPr>
                <p:nvPr/>
              </p:nvSpPr>
              <p:spPr bwMode="auto">
                <a:xfrm>
                  <a:off x="227" y="862"/>
                  <a:ext cx="544" cy="635"/>
                </a:xfrm>
                <a:custGeom>
                  <a:avLst/>
                  <a:gdLst/>
                  <a:ahLst/>
                  <a:cxnLst>
                    <a:cxn ang="0">
                      <a:pos x="544" y="635"/>
                    </a:cxn>
                    <a:cxn ang="0">
                      <a:pos x="453" y="13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44" h="635">
                      <a:moveTo>
                        <a:pt x="544" y="635"/>
                      </a:moveTo>
                      <a:cubicBezTo>
                        <a:pt x="544" y="438"/>
                        <a:pt x="544" y="242"/>
                        <a:pt x="453" y="136"/>
                      </a:cubicBezTo>
                      <a:cubicBezTo>
                        <a:pt x="362" y="30"/>
                        <a:pt x="181" y="15"/>
                        <a:pt x="0" y="0"/>
                      </a:cubicBezTo>
                    </a:path>
                  </a:pathLst>
                </a:cu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7188" name="文本框 7188"/>
              <p:cNvSpPr txBox="1">
                <a:spLocks noChangeArrowheads="1"/>
              </p:cNvSpPr>
              <p:nvPr/>
            </p:nvSpPr>
            <p:spPr bwMode="auto">
              <a:xfrm>
                <a:off x="0" y="680"/>
                <a:ext cx="544" cy="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/>
                  <a:t>B</a:t>
                </a:r>
                <a:r>
                  <a:rPr lang="zh-CN" altLang="en-US" b="1"/>
                  <a:t>：</a:t>
                </a:r>
              </a:p>
            </p:txBody>
          </p:sp>
        </p:grpSp>
        <p:grpSp>
          <p:nvGrpSpPr>
            <p:cNvPr id="7189" name="组合 7189"/>
            <p:cNvGrpSpPr>
              <a:grpSpLocks/>
            </p:cNvGrpSpPr>
            <p:nvPr/>
          </p:nvGrpSpPr>
          <p:grpSpPr bwMode="auto">
            <a:xfrm>
              <a:off x="2721" y="2449"/>
              <a:ext cx="2086" cy="1587"/>
              <a:chOff x="0" y="0"/>
              <a:chExt cx="2086" cy="1587"/>
            </a:xfrm>
          </p:grpSpPr>
          <p:grpSp>
            <p:nvGrpSpPr>
              <p:cNvPr id="7190" name="组合 7190"/>
              <p:cNvGrpSpPr>
                <a:grpSpLocks/>
              </p:cNvGrpSpPr>
              <p:nvPr/>
            </p:nvGrpSpPr>
            <p:grpSpPr bwMode="auto">
              <a:xfrm>
                <a:off x="408" y="0"/>
                <a:ext cx="1678" cy="1587"/>
                <a:chOff x="0" y="0"/>
                <a:chExt cx="1678" cy="1723"/>
              </a:xfrm>
            </p:grpSpPr>
            <p:sp>
              <p:nvSpPr>
                <p:cNvPr id="7191" name="直接连接符 7191"/>
                <p:cNvSpPr>
                  <a:spLocks noChangeShapeType="1"/>
                </p:cNvSpPr>
                <p:nvPr/>
              </p:nvSpPr>
              <p:spPr bwMode="auto">
                <a:xfrm>
                  <a:off x="0" y="1043"/>
                  <a:ext cx="1632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92" name="直接连接符 7192"/>
                <p:cNvSpPr>
                  <a:spLocks noChangeShapeType="1"/>
                </p:cNvSpPr>
                <p:nvPr/>
              </p:nvSpPr>
              <p:spPr bwMode="auto">
                <a:xfrm flipV="1">
                  <a:off x="816" y="0"/>
                  <a:ext cx="0" cy="1678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93" name="未知"/>
                <p:cNvSpPr>
                  <a:spLocks noChangeArrowheads="1"/>
                </p:cNvSpPr>
                <p:nvPr/>
              </p:nvSpPr>
              <p:spPr bwMode="auto">
                <a:xfrm>
                  <a:off x="45" y="45"/>
                  <a:ext cx="703" cy="953"/>
                </a:xfrm>
                <a:custGeom>
                  <a:avLst/>
                  <a:gdLst/>
                  <a:ahLst/>
                  <a:cxnLst>
                    <a:cxn ang="0">
                      <a:pos x="680" y="0"/>
                    </a:cxn>
                    <a:cxn ang="0">
                      <a:pos x="590" y="771"/>
                    </a:cxn>
                    <a:cxn ang="0">
                      <a:pos x="0" y="953"/>
                    </a:cxn>
                  </a:cxnLst>
                  <a:rect l="0" t="0" r="r" b="b"/>
                  <a:pathLst>
                    <a:path w="703" h="953">
                      <a:moveTo>
                        <a:pt x="680" y="0"/>
                      </a:moveTo>
                      <a:cubicBezTo>
                        <a:pt x="691" y="306"/>
                        <a:pt x="703" y="612"/>
                        <a:pt x="590" y="771"/>
                      </a:cubicBezTo>
                      <a:cubicBezTo>
                        <a:pt x="477" y="930"/>
                        <a:pt x="238" y="941"/>
                        <a:pt x="0" y="953"/>
                      </a:cubicBezTo>
                    </a:path>
                  </a:pathLst>
                </a:cu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94" name="未知"/>
                <p:cNvSpPr>
                  <a:spLocks noChangeArrowheads="1"/>
                </p:cNvSpPr>
                <p:nvPr/>
              </p:nvSpPr>
              <p:spPr bwMode="auto">
                <a:xfrm>
                  <a:off x="861" y="1126"/>
                  <a:ext cx="817" cy="597"/>
                </a:xfrm>
                <a:custGeom>
                  <a:avLst/>
                  <a:gdLst/>
                  <a:ahLst/>
                  <a:cxnLst>
                    <a:cxn ang="0">
                      <a:pos x="817" y="8"/>
                    </a:cxn>
                    <a:cxn ang="0">
                      <a:pos x="136" y="98"/>
                    </a:cxn>
                    <a:cxn ang="0">
                      <a:pos x="0" y="597"/>
                    </a:cxn>
                  </a:cxnLst>
                  <a:rect l="0" t="0" r="r" b="b"/>
                  <a:pathLst>
                    <a:path w="817" h="597">
                      <a:moveTo>
                        <a:pt x="817" y="8"/>
                      </a:moveTo>
                      <a:cubicBezTo>
                        <a:pt x="544" y="4"/>
                        <a:pt x="272" y="0"/>
                        <a:pt x="136" y="98"/>
                      </a:cubicBezTo>
                      <a:cubicBezTo>
                        <a:pt x="0" y="196"/>
                        <a:pt x="0" y="396"/>
                        <a:pt x="0" y="597"/>
                      </a:cubicBezTo>
                    </a:path>
                  </a:pathLst>
                </a:cu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195" name="直接连接符 7195"/>
                <p:cNvSpPr>
                  <a:spLocks noChangeShapeType="1"/>
                </p:cNvSpPr>
                <p:nvPr/>
              </p:nvSpPr>
              <p:spPr bwMode="auto">
                <a:xfrm>
                  <a:off x="317" y="181"/>
                  <a:ext cx="862" cy="1452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7196" name="文本框 7196"/>
              <p:cNvSpPr txBox="1">
                <a:spLocks noChangeArrowheads="1"/>
              </p:cNvSpPr>
              <p:nvPr/>
            </p:nvSpPr>
            <p:spPr bwMode="auto">
              <a:xfrm>
                <a:off x="0" y="862"/>
                <a:ext cx="499" cy="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/>
                  <a:t>D</a:t>
                </a:r>
                <a:r>
                  <a:rPr lang="zh-CN" altLang="en-US" b="1"/>
                  <a:t>：</a:t>
                </a:r>
              </a:p>
            </p:txBody>
          </p:sp>
        </p:grpSp>
        <p:grpSp>
          <p:nvGrpSpPr>
            <p:cNvPr id="7197" name="组合 7197"/>
            <p:cNvGrpSpPr>
              <a:grpSpLocks/>
            </p:cNvGrpSpPr>
            <p:nvPr/>
          </p:nvGrpSpPr>
          <p:grpSpPr bwMode="auto">
            <a:xfrm>
              <a:off x="45" y="2359"/>
              <a:ext cx="1905" cy="1678"/>
              <a:chOff x="0" y="0"/>
              <a:chExt cx="1905" cy="1678"/>
            </a:xfrm>
          </p:grpSpPr>
          <p:sp>
            <p:nvSpPr>
              <p:cNvPr id="7198" name="直接连接符 7198"/>
              <p:cNvSpPr>
                <a:spLocks noChangeShapeType="1"/>
              </p:cNvSpPr>
              <p:nvPr/>
            </p:nvSpPr>
            <p:spPr bwMode="auto">
              <a:xfrm>
                <a:off x="408" y="907"/>
                <a:ext cx="140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7199" name="组合 7199"/>
              <p:cNvGrpSpPr>
                <a:grpSpLocks/>
              </p:cNvGrpSpPr>
              <p:nvPr/>
            </p:nvGrpSpPr>
            <p:grpSpPr bwMode="auto">
              <a:xfrm>
                <a:off x="0" y="0"/>
                <a:ext cx="1905" cy="1678"/>
                <a:chOff x="0" y="0"/>
                <a:chExt cx="1905" cy="1678"/>
              </a:xfrm>
            </p:grpSpPr>
            <p:sp>
              <p:nvSpPr>
                <p:cNvPr id="7200" name="直接连接符 7200"/>
                <p:cNvSpPr>
                  <a:spLocks noChangeShapeType="1"/>
                </p:cNvSpPr>
                <p:nvPr/>
              </p:nvSpPr>
              <p:spPr bwMode="auto">
                <a:xfrm flipV="1">
                  <a:off x="1043" y="0"/>
                  <a:ext cx="0" cy="1588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01" name="未知"/>
                <p:cNvSpPr>
                  <a:spLocks noChangeArrowheads="1"/>
                </p:cNvSpPr>
                <p:nvPr/>
              </p:nvSpPr>
              <p:spPr bwMode="auto">
                <a:xfrm>
                  <a:off x="408" y="91"/>
                  <a:ext cx="544" cy="771"/>
                </a:xfrm>
                <a:custGeom>
                  <a:avLst/>
                  <a:gdLst/>
                  <a:ahLst/>
                  <a:cxnLst>
                    <a:cxn ang="0">
                      <a:pos x="544" y="0"/>
                    </a:cxn>
                    <a:cxn ang="0">
                      <a:pos x="453" y="635"/>
                    </a:cxn>
                    <a:cxn ang="0">
                      <a:pos x="0" y="771"/>
                    </a:cxn>
                  </a:cxnLst>
                  <a:rect l="0" t="0" r="r" b="b"/>
                  <a:pathLst>
                    <a:path w="544" h="771">
                      <a:moveTo>
                        <a:pt x="544" y="0"/>
                      </a:moveTo>
                      <a:cubicBezTo>
                        <a:pt x="544" y="253"/>
                        <a:pt x="544" y="506"/>
                        <a:pt x="453" y="635"/>
                      </a:cubicBezTo>
                      <a:cubicBezTo>
                        <a:pt x="362" y="764"/>
                        <a:pt x="181" y="767"/>
                        <a:pt x="0" y="771"/>
                      </a:cubicBezTo>
                    </a:path>
                  </a:pathLst>
                </a:cu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02" name="未知"/>
                <p:cNvSpPr>
                  <a:spLocks noChangeArrowheads="1"/>
                </p:cNvSpPr>
                <p:nvPr/>
              </p:nvSpPr>
              <p:spPr bwMode="auto">
                <a:xfrm>
                  <a:off x="1133" y="998"/>
                  <a:ext cx="772" cy="544"/>
                </a:xfrm>
                <a:custGeom>
                  <a:avLst/>
                  <a:gdLst/>
                  <a:ahLst/>
                  <a:cxnLst>
                    <a:cxn ang="0">
                      <a:pos x="772" y="0"/>
                    </a:cxn>
                    <a:cxn ang="0">
                      <a:pos x="137" y="91"/>
                    </a:cxn>
                    <a:cxn ang="0">
                      <a:pos x="0" y="544"/>
                    </a:cxn>
                  </a:cxnLst>
                  <a:rect l="0" t="0" r="r" b="b"/>
                  <a:pathLst>
                    <a:path w="772" h="544">
                      <a:moveTo>
                        <a:pt x="772" y="0"/>
                      </a:moveTo>
                      <a:cubicBezTo>
                        <a:pt x="519" y="0"/>
                        <a:pt x="266" y="0"/>
                        <a:pt x="137" y="91"/>
                      </a:cubicBezTo>
                      <a:cubicBezTo>
                        <a:pt x="8" y="182"/>
                        <a:pt x="4" y="363"/>
                        <a:pt x="0" y="544"/>
                      </a:cubicBezTo>
                    </a:path>
                  </a:pathLst>
                </a:cu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03" name="文本框 7203"/>
                <p:cNvSpPr txBox="1">
                  <a:spLocks noChangeArrowheads="1"/>
                </p:cNvSpPr>
                <p:nvPr/>
              </p:nvSpPr>
              <p:spPr bwMode="auto">
                <a:xfrm>
                  <a:off x="0" y="771"/>
                  <a:ext cx="408" cy="3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b="1"/>
                    <a:t>C</a:t>
                  </a:r>
                  <a:r>
                    <a:rPr lang="zh-CN" altLang="en-US" sz="1800"/>
                    <a:t>：</a:t>
                  </a:r>
                </a:p>
              </p:txBody>
            </p:sp>
            <p:sp>
              <p:nvSpPr>
                <p:cNvPr id="7204" name="直接连接符 7204"/>
                <p:cNvSpPr>
                  <a:spLocks noChangeShapeType="1"/>
                </p:cNvSpPr>
                <p:nvPr/>
              </p:nvSpPr>
              <p:spPr bwMode="auto">
                <a:xfrm flipV="1">
                  <a:off x="726" y="408"/>
                  <a:ext cx="953" cy="127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</p:grpSp>
      <p:sp>
        <p:nvSpPr>
          <p:cNvPr id="7206" name="文本框 7205"/>
          <p:cNvSpPr txBox="1">
            <a:spLocks noChangeArrowheads="1"/>
          </p:cNvSpPr>
          <p:nvPr/>
        </p:nvSpPr>
        <p:spPr bwMode="auto">
          <a:xfrm>
            <a:off x="1849425" y="857238"/>
            <a:ext cx="9366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3300"/>
                </a:solidFill>
              </a:rPr>
              <a:t>B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28662" y="-18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练习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D9A32A97-0731-8F7B-3F84-652321FA4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39" y="388727"/>
            <a:ext cx="927100" cy="8128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标题 10241"/>
          <p:cNvSpPr>
            <a:spLocks noGrp="1" noChangeArrowheads="1"/>
          </p:cNvSpPr>
          <p:nvPr>
            <p:ph type="title"/>
          </p:nvPr>
        </p:nvSpPr>
        <p:spPr bwMode="auto">
          <a:xfrm>
            <a:off x="142876" y="535777"/>
            <a:ext cx="9001156" cy="139303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800" b="1" dirty="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3.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已知反比例函数</a:t>
            </a:r>
            <a:r>
              <a:rPr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en-US" altLang="zh-CN" sz="2800" b="1" baseline="-25000" dirty="0"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与正比例函数</a:t>
            </a:r>
            <a:r>
              <a:rPr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en-US" altLang="zh-CN" sz="2800" b="1" baseline="-25000" dirty="0"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的一交点为（</a:t>
            </a:r>
            <a:r>
              <a:rPr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，</a:t>
            </a:r>
            <a:r>
              <a:rPr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3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）</a:t>
            </a:r>
            <a:r>
              <a:rPr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,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求另一交点的坐标</a:t>
            </a:r>
            <a:r>
              <a:rPr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</p:txBody>
      </p:sp>
      <p:grpSp>
        <p:nvGrpSpPr>
          <p:cNvPr id="10242" name="组合 10242"/>
          <p:cNvGrpSpPr>
            <a:grpSpLocks/>
          </p:cNvGrpSpPr>
          <p:nvPr/>
        </p:nvGrpSpPr>
        <p:grpSpPr bwMode="auto">
          <a:xfrm>
            <a:off x="2714612" y="1142990"/>
            <a:ext cx="3171825" cy="2571768"/>
            <a:chOff x="0" y="0"/>
            <a:chExt cx="792" cy="763"/>
          </a:xfrm>
        </p:grpSpPr>
        <p:sp>
          <p:nvSpPr>
            <p:cNvPr id="10243" name="直接连接符 10243"/>
            <p:cNvSpPr>
              <a:spLocks noChangeShapeType="1"/>
            </p:cNvSpPr>
            <p:nvPr/>
          </p:nvSpPr>
          <p:spPr bwMode="auto">
            <a:xfrm>
              <a:off x="0" y="433"/>
              <a:ext cx="726" cy="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 sz="2800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10244" name="直接连接符 10244"/>
            <p:cNvSpPr>
              <a:spLocks noChangeShapeType="1"/>
            </p:cNvSpPr>
            <p:nvPr/>
          </p:nvSpPr>
          <p:spPr bwMode="auto">
            <a:xfrm flipV="1">
              <a:off x="355" y="83"/>
              <a:ext cx="0" cy="680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 sz="2800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10245" name="文本框 10245"/>
            <p:cNvSpPr txBox="1">
              <a:spLocks noChangeArrowheads="1"/>
            </p:cNvSpPr>
            <p:nvPr/>
          </p:nvSpPr>
          <p:spPr bwMode="auto">
            <a:xfrm>
              <a:off x="611" y="398"/>
              <a:ext cx="181" cy="2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2800" b="1">
                  <a:latin typeface="Times New Roman" pitchFamily="18" charset="0"/>
                  <a:ea typeface="+mn-ea"/>
                  <a:cs typeface="Times New Roman" pitchFamily="18" charset="0"/>
                </a:rPr>
                <a:t>x</a:t>
              </a:r>
            </a:p>
          </p:txBody>
        </p:sp>
        <p:sp>
          <p:nvSpPr>
            <p:cNvPr id="10246" name="文本框 10246"/>
            <p:cNvSpPr txBox="1">
              <a:spLocks noChangeArrowheads="1"/>
            </p:cNvSpPr>
            <p:nvPr/>
          </p:nvSpPr>
          <p:spPr bwMode="auto">
            <a:xfrm>
              <a:off x="331" y="0"/>
              <a:ext cx="181" cy="2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2800" b="1">
                  <a:latin typeface="Times New Roman" pitchFamily="18" charset="0"/>
                  <a:ea typeface="+mn-ea"/>
                  <a:cs typeface="Times New Roman" pitchFamily="18" charset="0"/>
                </a:rPr>
                <a:t>y</a:t>
              </a:r>
            </a:p>
          </p:txBody>
        </p:sp>
        <p:sp>
          <p:nvSpPr>
            <p:cNvPr id="10247" name="直接连接符 10247"/>
            <p:cNvSpPr>
              <a:spLocks noChangeShapeType="1"/>
            </p:cNvSpPr>
            <p:nvPr/>
          </p:nvSpPr>
          <p:spPr bwMode="auto">
            <a:xfrm flipV="1">
              <a:off x="91" y="214"/>
              <a:ext cx="528" cy="445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 sz="2800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10248" name="文本框 10248"/>
            <p:cNvSpPr txBox="1">
              <a:spLocks noChangeArrowheads="1"/>
            </p:cNvSpPr>
            <p:nvPr/>
          </p:nvSpPr>
          <p:spPr bwMode="auto">
            <a:xfrm>
              <a:off x="325" y="387"/>
              <a:ext cx="181" cy="2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2800" b="1" dirty="0">
                  <a:latin typeface="Times New Roman" pitchFamily="18" charset="0"/>
                  <a:ea typeface="+mn-ea"/>
                  <a:cs typeface="Times New Roman" pitchFamily="18" charset="0"/>
                </a:rPr>
                <a:t>0</a:t>
              </a:r>
            </a:p>
          </p:txBody>
        </p:sp>
        <p:sp>
          <p:nvSpPr>
            <p:cNvPr id="10249" name="未知"/>
            <p:cNvSpPr>
              <a:spLocks noChangeArrowheads="1"/>
            </p:cNvSpPr>
            <p:nvPr/>
          </p:nvSpPr>
          <p:spPr bwMode="auto">
            <a:xfrm>
              <a:off x="91" y="469"/>
              <a:ext cx="217" cy="257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153" y="41"/>
                </a:cxn>
                <a:cxn ang="0">
                  <a:pos x="217" y="257"/>
                </a:cxn>
              </a:cxnLst>
              <a:rect l="0" t="0" r="r" b="b"/>
              <a:pathLst>
                <a:path w="217" h="257">
                  <a:moveTo>
                    <a:pt x="0" y="12"/>
                  </a:moveTo>
                  <a:cubicBezTo>
                    <a:pt x="58" y="6"/>
                    <a:pt x="117" y="0"/>
                    <a:pt x="153" y="41"/>
                  </a:cubicBezTo>
                  <a:cubicBezTo>
                    <a:pt x="189" y="82"/>
                    <a:pt x="203" y="169"/>
                    <a:pt x="217" y="257"/>
                  </a:cubicBezTo>
                </a:path>
              </a:pathLst>
            </a:cu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 sz="2800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10250" name="未知"/>
            <p:cNvSpPr>
              <a:spLocks noChangeArrowheads="1"/>
            </p:cNvSpPr>
            <p:nvPr/>
          </p:nvSpPr>
          <p:spPr bwMode="auto">
            <a:xfrm>
              <a:off x="406" y="181"/>
              <a:ext cx="230" cy="214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8" y="166"/>
                </a:cxn>
                <a:cxn ang="0">
                  <a:pos x="230" y="214"/>
                </a:cxn>
              </a:cxnLst>
              <a:rect l="0" t="0" r="r" b="b"/>
              <a:pathLst>
                <a:path w="230" h="214">
                  <a:moveTo>
                    <a:pt x="2" y="0"/>
                  </a:moveTo>
                  <a:cubicBezTo>
                    <a:pt x="1" y="65"/>
                    <a:pt x="0" y="130"/>
                    <a:pt x="38" y="166"/>
                  </a:cubicBezTo>
                  <a:cubicBezTo>
                    <a:pt x="76" y="202"/>
                    <a:pt x="198" y="206"/>
                    <a:pt x="230" y="214"/>
                  </a:cubicBezTo>
                </a:path>
              </a:pathLst>
            </a:custGeom>
            <a:no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 sz="2800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</p:grpSp>
      <p:sp>
        <p:nvSpPr>
          <p:cNvPr id="10252" name="文本框 10251"/>
          <p:cNvSpPr txBox="1">
            <a:spLocks noChangeArrowheads="1"/>
          </p:cNvSpPr>
          <p:nvPr/>
        </p:nvSpPr>
        <p:spPr bwMode="auto">
          <a:xfrm>
            <a:off x="357158" y="3624879"/>
            <a:ext cx="864399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ct val="50000"/>
              </a:spcBef>
              <a:buClr>
                <a:schemeClr val="tx2"/>
              </a:buClr>
              <a:buSzPct val="90000"/>
              <a:buFont typeface="Wingdings" pitchFamily="2" charset="2"/>
              <a:buNone/>
            </a:pPr>
            <a:r>
              <a:rPr lang="zh-CN" altLang="en-US" sz="2800" b="1" dirty="0">
                <a:solidFill>
                  <a:schemeClr val="accent2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小结：</a:t>
            </a:r>
            <a:r>
              <a:rPr lang="zh-CN" altLang="en-US" sz="2800" b="1" dirty="0">
                <a:latin typeface="Times New Roman" pitchFamily="18" charset="0"/>
                <a:ea typeface="+mn-ea"/>
                <a:cs typeface="Times New Roman" pitchFamily="18" charset="0"/>
              </a:rPr>
              <a:t>正比例与反比例函数图像的两个交点关于原点对称</a:t>
            </a:r>
            <a:r>
              <a:rPr lang="en-US" altLang="zh-CN" sz="2800" b="1" dirty="0"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28662" y="-18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练习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文本占位符 9217"/>
          <p:cNvSpPr>
            <a:spLocks noGrp="1" noChangeArrowheads="1"/>
          </p:cNvSpPr>
          <p:nvPr>
            <p:ph sz="half" idx="2"/>
          </p:nvPr>
        </p:nvSpPr>
        <p:spPr bwMode="auto">
          <a:xfrm>
            <a:off x="71470" y="71420"/>
            <a:ext cx="9144000" cy="1512094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例2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函数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y=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kx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-k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与                    在同一条直角坐标系中的图象可能是（       ）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218" name="组合 9218"/>
          <p:cNvGrpSpPr>
            <a:grpSpLocks/>
          </p:cNvGrpSpPr>
          <p:nvPr/>
        </p:nvGrpSpPr>
        <p:grpSpPr bwMode="auto">
          <a:xfrm>
            <a:off x="357158" y="1428742"/>
            <a:ext cx="8424862" cy="2032257"/>
            <a:chOff x="0" y="0"/>
            <a:chExt cx="4812" cy="1118"/>
          </a:xfrm>
        </p:grpSpPr>
        <p:sp>
          <p:nvSpPr>
            <p:cNvPr id="9219" name="直接连接符 9219"/>
            <p:cNvSpPr>
              <a:spLocks noChangeShapeType="1"/>
            </p:cNvSpPr>
            <p:nvPr/>
          </p:nvSpPr>
          <p:spPr bwMode="auto">
            <a:xfrm>
              <a:off x="0" y="489"/>
              <a:ext cx="84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20" name="直接连接符 9220"/>
            <p:cNvSpPr>
              <a:spLocks noChangeShapeType="1"/>
            </p:cNvSpPr>
            <p:nvPr/>
          </p:nvSpPr>
          <p:spPr bwMode="auto">
            <a:xfrm rot="-5400000">
              <a:off x="0" y="489"/>
              <a:ext cx="84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21" name="文本框 9221"/>
            <p:cNvSpPr txBox="1">
              <a:spLocks noChangeArrowheads="1"/>
            </p:cNvSpPr>
            <p:nvPr/>
          </p:nvSpPr>
          <p:spPr bwMode="auto">
            <a:xfrm>
              <a:off x="788" y="462"/>
              <a:ext cx="136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  <a:ea typeface="+mn-ea"/>
                  <a:cs typeface="Times New Roman" pitchFamily="18" charset="0"/>
                </a:rPr>
                <a:t>x</a:t>
              </a:r>
            </a:p>
          </p:txBody>
        </p:sp>
        <p:sp>
          <p:nvSpPr>
            <p:cNvPr id="9222" name="文本框 9222"/>
            <p:cNvSpPr txBox="1">
              <a:spLocks noChangeArrowheads="1"/>
            </p:cNvSpPr>
            <p:nvPr/>
          </p:nvSpPr>
          <p:spPr bwMode="auto">
            <a:xfrm>
              <a:off x="408" y="0"/>
              <a:ext cx="136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  <a:ea typeface="+mn-ea"/>
                  <a:cs typeface="Times New Roman" pitchFamily="18" charset="0"/>
                </a:rPr>
                <a:t>y</a:t>
              </a:r>
            </a:p>
          </p:txBody>
        </p:sp>
        <p:sp>
          <p:nvSpPr>
            <p:cNvPr id="9223" name="文本框 9223"/>
            <p:cNvSpPr txBox="1">
              <a:spLocks noChangeArrowheads="1"/>
            </p:cNvSpPr>
            <p:nvPr/>
          </p:nvSpPr>
          <p:spPr bwMode="auto">
            <a:xfrm>
              <a:off x="408" y="435"/>
              <a:ext cx="136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  <a:ea typeface="+mn-ea"/>
                  <a:cs typeface="Times New Roman" pitchFamily="18" charset="0"/>
                </a:rPr>
                <a:t>o</a:t>
              </a:r>
            </a:p>
          </p:txBody>
        </p:sp>
        <p:sp>
          <p:nvSpPr>
            <p:cNvPr id="9224" name="直接连接符 9224"/>
            <p:cNvSpPr>
              <a:spLocks noChangeShapeType="1"/>
            </p:cNvSpPr>
            <p:nvPr/>
          </p:nvSpPr>
          <p:spPr bwMode="auto">
            <a:xfrm>
              <a:off x="1248" y="489"/>
              <a:ext cx="84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25" name="直接连接符 9225"/>
            <p:cNvSpPr>
              <a:spLocks noChangeShapeType="1"/>
            </p:cNvSpPr>
            <p:nvPr/>
          </p:nvSpPr>
          <p:spPr bwMode="auto">
            <a:xfrm rot="-5400000">
              <a:off x="1248" y="489"/>
              <a:ext cx="84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26" name="文本框 9226"/>
            <p:cNvSpPr txBox="1">
              <a:spLocks noChangeArrowheads="1"/>
            </p:cNvSpPr>
            <p:nvPr/>
          </p:nvSpPr>
          <p:spPr bwMode="auto">
            <a:xfrm>
              <a:off x="2036" y="462"/>
              <a:ext cx="136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  <a:ea typeface="+mn-ea"/>
                  <a:cs typeface="Times New Roman" pitchFamily="18" charset="0"/>
                </a:rPr>
                <a:t>x</a:t>
              </a:r>
            </a:p>
          </p:txBody>
        </p:sp>
        <p:sp>
          <p:nvSpPr>
            <p:cNvPr id="9227" name="文本框 9227"/>
            <p:cNvSpPr txBox="1">
              <a:spLocks noChangeArrowheads="1"/>
            </p:cNvSpPr>
            <p:nvPr/>
          </p:nvSpPr>
          <p:spPr bwMode="auto">
            <a:xfrm>
              <a:off x="1656" y="0"/>
              <a:ext cx="136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  <a:ea typeface="+mn-ea"/>
                  <a:cs typeface="Times New Roman" pitchFamily="18" charset="0"/>
                </a:rPr>
                <a:t>y</a:t>
              </a:r>
            </a:p>
          </p:txBody>
        </p:sp>
        <p:sp>
          <p:nvSpPr>
            <p:cNvPr id="9228" name="文本框 9228"/>
            <p:cNvSpPr txBox="1">
              <a:spLocks noChangeArrowheads="1"/>
            </p:cNvSpPr>
            <p:nvPr/>
          </p:nvSpPr>
          <p:spPr bwMode="auto">
            <a:xfrm>
              <a:off x="1656" y="435"/>
              <a:ext cx="136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  <a:ea typeface="+mn-ea"/>
                  <a:cs typeface="Times New Roman" pitchFamily="18" charset="0"/>
                </a:rPr>
                <a:t>o</a:t>
              </a:r>
            </a:p>
          </p:txBody>
        </p:sp>
        <p:sp>
          <p:nvSpPr>
            <p:cNvPr id="9229" name="任意多边形 9229"/>
            <p:cNvSpPr>
              <a:spLocks noChangeArrowheads="1"/>
            </p:cNvSpPr>
            <p:nvPr/>
          </p:nvSpPr>
          <p:spPr bwMode="auto">
            <a:xfrm>
              <a:off x="71" y="539"/>
              <a:ext cx="299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00" y="21600"/>
                </a:cxn>
                <a:cxn ang="0">
                  <a:pos x="21600" y="21600"/>
                </a:cxn>
                <a:cxn ang="0">
                  <a:pos x="32400" y="0"/>
                </a:cxn>
                <a:cxn ang="0">
                  <a:pos x="43200" y="21600"/>
                </a:cxn>
                <a:cxn ang="0">
                  <a:pos x="42648" y="28436"/>
                </a:cxn>
                <a:cxn ang="0">
                  <a:pos x="0" y="0"/>
                </a:cxn>
              </a:cxnLst>
              <a:rect l="0" t="0" r="r" b="b"/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21600" y="21600"/>
                  </a:moveTo>
                  <a:cubicBezTo>
                    <a:pt x="21600" y="9671"/>
                    <a:pt x="26435" y="0"/>
                    <a:pt x="32400" y="0"/>
                  </a:cubicBezTo>
                  <a:cubicBezTo>
                    <a:pt x="38365" y="0"/>
                    <a:pt x="43200" y="9671"/>
                    <a:pt x="43200" y="21600"/>
                  </a:cubicBezTo>
                  <a:cubicBezTo>
                    <a:pt x="43200" y="23991"/>
                    <a:pt x="43006" y="26290"/>
                    <a:pt x="42648" y="28436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30" name="任意多边形 9230"/>
            <p:cNvSpPr>
              <a:spLocks noChangeArrowheads="1"/>
            </p:cNvSpPr>
            <p:nvPr/>
          </p:nvSpPr>
          <p:spPr bwMode="auto">
            <a:xfrm flipH="1" flipV="1">
              <a:off x="469" y="144"/>
              <a:ext cx="299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00" y="21600"/>
                </a:cxn>
                <a:cxn ang="0">
                  <a:pos x="21600" y="21600"/>
                </a:cxn>
                <a:cxn ang="0">
                  <a:pos x="32400" y="0"/>
                </a:cxn>
                <a:cxn ang="0">
                  <a:pos x="43200" y="21600"/>
                </a:cxn>
                <a:cxn ang="0">
                  <a:pos x="42648" y="28436"/>
                </a:cxn>
                <a:cxn ang="0">
                  <a:pos x="0" y="0"/>
                </a:cxn>
              </a:cxnLst>
              <a:rect l="0" t="0" r="r" b="b"/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21600" y="21600"/>
                  </a:moveTo>
                  <a:cubicBezTo>
                    <a:pt x="21600" y="9671"/>
                    <a:pt x="26435" y="0"/>
                    <a:pt x="32400" y="0"/>
                  </a:cubicBezTo>
                  <a:cubicBezTo>
                    <a:pt x="38365" y="0"/>
                    <a:pt x="43200" y="9671"/>
                    <a:pt x="43200" y="21600"/>
                  </a:cubicBezTo>
                  <a:cubicBezTo>
                    <a:pt x="43200" y="23991"/>
                    <a:pt x="43006" y="26290"/>
                    <a:pt x="42648" y="28436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31" name="任意多边形 9231"/>
            <p:cNvSpPr>
              <a:spLocks noChangeArrowheads="1"/>
            </p:cNvSpPr>
            <p:nvPr/>
          </p:nvSpPr>
          <p:spPr bwMode="auto">
            <a:xfrm flipH="1">
              <a:off x="1719" y="568"/>
              <a:ext cx="299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00" y="21600"/>
                </a:cxn>
                <a:cxn ang="0">
                  <a:pos x="21600" y="21600"/>
                </a:cxn>
                <a:cxn ang="0">
                  <a:pos x="32400" y="0"/>
                </a:cxn>
                <a:cxn ang="0">
                  <a:pos x="43200" y="21600"/>
                </a:cxn>
                <a:cxn ang="0">
                  <a:pos x="42648" y="28436"/>
                </a:cxn>
                <a:cxn ang="0">
                  <a:pos x="0" y="0"/>
                </a:cxn>
              </a:cxnLst>
              <a:rect l="0" t="0" r="r" b="b"/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21600" y="21600"/>
                  </a:moveTo>
                  <a:cubicBezTo>
                    <a:pt x="21600" y="9671"/>
                    <a:pt x="26435" y="0"/>
                    <a:pt x="32400" y="0"/>
                  </a:cubicBezTo>
                  <a:cubicBezTo>
                    <a:pt x="38365" y="0"/>
                    <a:pt x="43200" y="9671"/>
                    <a:pt x="43200" y="21600"/>
                  </a:cubicBezTo>
                  <a:cubicBezTo>
                    <a:pt x="43200" y="23991"/>
                    <a:pt x="43006" y="26290"/>
                    <a:pt x="42648" y="28436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32" name="任意多边形 9232"/>
            <p:cNvSpPr>
              <a:spLocks noChangeArrowheads="1"/>
            </p:cNvSpPr>
            <p:nvPr/>
          </p:nvSpPr>
          <p:spPr bwMode="auto">
            <a:xfrm flipV="1">
              <a:off x="1321" y="147"/>
              <a:ext cx="299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00" y="21600"/>
                </a:cxn>
                <a:cxn ang="0">
                  <a:pos x="21600" y="21600"/>
                </a:cxn>
                <a:cxn ang="0">
                  <a:pos x="32400" y="0"/>
                </a:cxn>
                <a:cxn ang="0">
                  <a:pos x="43200" y="21600"/>
                </a:cxn>
                <a:cxn ang="0">
                  <a:pos x="42648" y="28436"/>
                </a:cxn>
                <a:cxn ang="0">
                  <a:pos x="0" y="0"/>
                </a:cxn>
              </a:cxnLst>
              <a:rect l="0" t="0" r="r" b="b"/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21600" y="21600"/>
                  </a:moveTo>
                  <a:cubicBezTo>
                    <a:pt x="21600" y="9671"/>
                    <a:pt x="26435" y="0"/>
                    <a:pt x="32400" y="0"/>
                  </a:cubicBezTo>
                  <a:cubicBezTo>
                    <a:pt x="38365" y="0"/>
                    <a:pt x="43200" y="9671"/>
                    <a:pt x="43200" y="21600"/>
                  </a:cubicBezTo>
                  <a:cubicBezTo>
                    <a:pt x="43200" y="23991"/>
                    <a:pt x="43006" y="26290"/>
                    <a:pt x="42648" y="28436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33" name="直接连接符 9233"/>
            <p:cNvSpPr>
              <a:spLocks noChangeShapeType="1"/>
            </p:cNvSpPr>
            <p:nvPr/>
          </p:nvSpPr>
          <p:spPr bwMode="auto">
            <a:xfrm>
              <a:off x="2640" y="489"/>
              <a:ext cx="84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34" name="直接连接符 9234"/>
            <p:cNvSpPr>
              <a:spLocks noChangeShapeType="1"/>
            </p:cNvSpPr>
            <p:nvPr/>
          </p:nvSpPr>
          <p:spPr bwMode="auto">
            <a:xfrm rot="-5400000">
              <a:off x="2640" y="489"/>
              <a:ext cx="84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35" name="文本框 9235"/>
            <p:cNvSpPr txBox="1">
              <a:spLocks noChangeArrowheads="1"/>
            </p:cNvSpPr>
            <p:nvPr/>
          </p:nvSpPr>
          <p:spPr bwMode="auto">
            <a:xfrm>
              <a:off x="3428" y="462"/>
              <a:ext cx="136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  <a:ea typeface="+mn-ea"/>
                  <a:cs typeface="Times New Roman" pitchFamily="18" charset="0"/>
                </a:rPr>
                <a:t>x</a:t>
              </a:r>
            </a:p>
          </p:txBody>
        </p:sp>
        <p:sp>
          <p:nvSpPr>
            <p:cNvPr id="9236" name="文本框 9236"/>
            <p:cNvSpPr txBox="1">
              <a:spLocks noChangeArrowheads="1"/>
            </p:cNvSpPr>
            <p:nvPr/>
          </p:nvSpPr>
          <p:spPr bwMode="auto">
            <a:xfrm>
              <a:off x="3048" y="0"/>
              <a:ext cx="136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  <a:ea typeface="+mn-ea"/>
                  <a:cs typeface="Times New Roman" pitchFamily="18" charset="0"/>
                </a:rPr>
                <a:t>y</a:t>
              </a:r>
            </a:p>
          </p:txBody>
        </p:sp>
        <p:sp>
          <p:nvSpPr>
            <p:cNvPr id="9237" name="文本框 9237"/>
            <p:cNvSpPr txBox="1">
              <a:spLocks noChangeArrowheads="1"/>
            </p:cNvSpPr>
            <p:nvPr/>
          </p:nvSpPr>
          <p:spPr bwMode="auto">
            <a:xfrm>
              <a:off x="3048" y="435"/>
              <a:ext cx="136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  <a:ea typeface="+mn-ea"/>
                  <a:cs typeface="Times New Roman" pitchFamily="18" charset="0"/>
                </a:rPr>
                <a:t>o</a:t>
              </a:r>
            </a:p>
          </p:txBody>
        </p:sp>
        <p:sp>
          <p:nvSpPr>
            <p:cNvPr id="9238" name="直接连接符 9238"/>
            <p:cNvSpPr>
              <a:spLocks noChangeShapeType="1"/>
            </p:cNvSpPr>
            <p:nvPr/>
          </p:nvSpPr>
          <p:spPr bwMode="auto">
            <a:xfrm>
              <a:off x="3888" y="489"/>
              <a:ext cx="84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39" name="直接连接符 9239"/>
            <p:cNvSpPr>
              <a:spLocks noChangeShapeType="1"/>
            </p:cNvSpPr>
            <p:nvPr/>
          </p:nvSpPr>
          <p:spPr bwMode="auto">
            <a:xfrm rot="-5400000">
              <a:off x="3888" y="489"/>
              <a:ext cx="84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40" name="文本框 9240"/>
            <p:cNvSpPr txBox="1">
              <a:spLocks noChangeArrowheads="1"/>
            </p:cNvSpPr>
            <p:nvPr/>
          </p:nvSpPr>
          <p:spPr bwMode="auto">
            <a:xfrm>
              <a:off x="4676" y="462"/>
              <a:ext cx="136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  <a:ea typeface="+mn-ea"/>
                  <a:cs typeface="Times New Roman" pitchFamily="18" charset="0"/>
                </a:rPr>
                <a:t>x</a:t>
              </a:r>
            </a:p>
          </p:txBody>
        </p:sp>
        <p:sp>
          <p:nvSpPr>
            <p:cNvPr id="9241" name="文本框 9241"/>
            <p:cNvSpPr txBox="1">
              <a:spLocks noChangeArrowheads="1"/>
            </p:cNvSpPr>
            <p:nvPr/>
          </p:nvSpPr>
          <p:spPr bwMode="auto">
            <a:xfrm>
              <a:off x="4296" y="0"/>
              <a:ext cx="136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  <a:ea typeface="+mn-ea"/>
                  <a:cs typeface="Times New Roman" pitchFamily="18" charset="0"/>
                </a:rPr>
                <a:t>y</a:t>
              </a:r>
            </a:p>
          </p:txBody>
        </p:sp>
        <p:sp>
          <p:nvSpPr>
            <p:cNvPr id="9242" name="文本框 9242"/>
            <p:cNvSpPr txBox="1">
              <a:spLocks noChangeArrowheads="1"/>
            </p:cNvSpPr>
            <p:nvPr/>
          </p:nvSpPr>
          <p:spPr bwMode="auto">
            <a:xfrm>
              <a:off x="4296" y="435"/>
              <a:ext cx="136" cy="3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  <a:ea typeface="+mn-ea"/>
                  <a:cs typeface="Times New Roman" pitchFamily="18" charset="0"/>
                </a:rPr>
                <a:t>o</a:t>
              </a:r>
            </a:p>
          </p:txBody>
        </p:sp>
        <p:sp>
          <p:nvSpPr>
            <p:cNvPr id="9243" name="任意多边形 9243"/>
            <p:cNvSpPr>
              <a:spLocks noChangeArrowheads="1"/>
            </p:cNvSpPr>
            <p:nvPr/>
          </p:nvSpPr>
          <p:spPr bwMode="auto">
            <a:xfrm>
              <a:off x="2711" y="539"/>
              <a:ext cx="299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00" y="21600"/>
                </a:cxn>
                <a:cxn ang="0">
                  <a:pos x="21600" y="21600"/>
                </a:cxn>
                <a:cxn ang="0">
                  <a:pos x="32400" y="0"/>
                </a:cxn>
                <a:cxn ang="0">
                  <a:pos x="43200" y="21600"/>
                </a:cxn>
                <a:cxn ang="0">
                  <a:pos x="42648" y="28436"/>
                </a:cxn>
                <a:cxn ang="0">
                  <a:pos x="0" y="0"/>
                </a:cxn>
              </a:cxnLst>
              <a:rect l="0" t="0" r="r" b="b"/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21600" y="21600"/>
                  </a:moveTo>
                  <a:cubicBezTo>
                    <a:pt x="21600" y="9671"/>
                    <a:pt x="26435" y="0"/>
                    <a:pt x="32400" y="0"/>
                  </a:cubicBezTo>
                  <a:cubicBezTo>
                    <a:pt x="38365" y="0"/>
                    <a:pt x="43200" y="9671"/>
                    <a:pt x="43200" y="21600"/>
                  </a:cubicBezTo>
                  <a:cubicBezTo>
                    <a:pt x="43200" y="23991"/>
                    <a:pt x="43006" y="26290"/>
                    <a:pt x="42648" y="28436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44" name="任意多边形 9244"/>
            <p:cNvSpPr>
              <a:spLocks noChangeArrowheads="1"/>
            </p:cNvSpPr>
            <p:nvPr/>
          </p:nvSpPr>
          <p:spPr bwMode="auto">
            <a:xfrm flipH="1" flipV="1">
              <a:off x="3109" y="144"/>
              <a:ext cx="299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00" y="21600"/>
                </a:cxn>
                <a:cxn ang="0">
                  <a:pos x="21600" y="21600"/>
                </a:cxn>
                <a:cxn ang="0">
                  <a:pos x="32400" y="0"/>
                </a:cxn>
                <a:cxn ang="0">
                  <a:pos x="43200" y="21600"/>
                </a:cxn>
                <a:cxn ang="0">
                  <a:pos x="42648" y="28436"/>
                </a:cxn>
                <a:cxn ang="0">
                  <a:pos x="0" y="0"/>
                </a:cxn>
              </a:cxnLst>
              <a:rect l="0" t="0" r="r" b="b"/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21600" y="21600"/>
                  </a:moveTo>
                  <a:cubicBezTo>
                    <a:pt x="21600" y="9671"/>
                    <a:pt x="26435" y="0"/>
                    <a:pt x="32400" y="0"/>
                  </a:cubicBezTo>
                  <a:cubicBezTo>
                    <a:pt x="38365" y="0"/>
                    <a:pt x="43200" y="9671"/>
                    <a:pt x="43200" y="21600"/>
                  </a:cubicBezTo>
                  <a:cubicBezTo>
                    <a:pt x="43200" y="23991"/>
                    <a:pt x="43006" y="26290"/>
                    <a:pt x="42648" y="28436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45" name="任意多边形 9245"/>
            <p:cNvSpPr>
              <a:spLocks noChangeArrowheads="1"/>
            </p:cNvSpPr>
            <p:nvPr/>
          </p:nvSpPr>
          <p:spPr bwMode="auto">
            <a:xfrm flipH="1">
              <a:off x="4359" y="568"/>
              <a:ext cx="299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00" y="21600"/>
                </a:cxn>
                <a:cxn ang="0">
                  <a:pos x="21600" y="21600"/>
                </a:cxn>
                <a:cxn ang="0">
                  <a:pos x="32400" y="0"/>
                </a:cxn>
                <a:cxn ang="0">
                  <a:pos x="43200" y="21600"/>
                </a:cxn>
                <a:cxn ang="0">
                  <a:pos x="42648" y="28436"/>
                </a:cxn>
                <a:cxn ang="0">
                  <a:pos x="0" y="0"/>
                </a:cxn>
              </a:cxnLst>
              <a:rect l="0" t="0" r="r" b="b"/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21600" y="21600"/>
                  </a:moveTo>
                  <a:cubicBezTo>
                    <a:pt x="21600" y="9671"/>
                    <a:pt x="26435" y="0"/>
                    <a:pt x="32400" y="0"/>
                  </a:cubicBezTo>
                  <a:cubicBezTo>
                    <a:pt x="38365" y="0"/>
                    <a:pt x="43200" y="9671"/>
                    <a:pt x="43200" y="21600"/>
                  </a:cubicBezTo>
                  <a:cubicBezTo>
                    <a:pt x="43200" y="23991"/>
                    <a:pt x="43006" y="26290"/>
                    <a:pt x="42648" y="28436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46" name="任意多边形 9246"/>
            <p:cNvSpPr>
              <a:spLocks noChangeArrowheads="1"/>
            </p:cNvSpPr>
            <p:nvPr/>
          </p:nvSpPr>
          <p:spPr bwMode="auto">
            <a:xfrm flipV="1">
              <a:off x="3961" y="147"/>
              <a:ext cx="299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00" y="21600"/>
                </a:cxn>
                <a:cxn ang="0">
                  <a:pos x="21600" y="21600"/>
                </a:cxn>
                <a:cxn ang="0">
                  <a:pos x="32400" y="0"/>
                </a:cxn>
                <a:cxn ang="0">
                  <a:pos x="43200" y="21600"/>
                </a:cxn>
                <a:cxn ang="0">
                  <a:pos x="42648" y="28436"/>
                </a:cxn>
                <a:cxn ang="0">
                  <a:pos x="0" y="0"/>
                </a:cxn>
              </a:cxnLst>
              <a:rect l="0" t="0" r="r" b="b"/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21600" y="21600"/>
                  </a:moveTo>
                  <a:cubicBezTo>
                    <a:pt x="21600" y="9671"/>
                    <a:pt x="26435" y="0"/>
                    <a:pt x="32400" y="0"/>
                  </a:cubicBezTo>
                  <a:cubicBezTo>
                    <a:pt x="38365" y="0"/>
                    <a:pt x="43200" y="9671"/>
                    <a:pt x="43200" y="21600"/>
                  </a:cubicBezTo>
                  <a:cubicBezTo>
                    <a:pt x="43200" y="23991"/>
                    <a:pt x="43006" y="26290"/>
                    <a:pt x="42648" y="28436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47" name="直接连接符 9247"/>
            <p:cNvSpPr>
              <a:spLocks noChangeShapeType="1"/>
            </p:cNvSpPr>
            <p:nvPr/>
          </p:nvSpPr>
          <p:spPr bwMode="auto">
            <a:xfrm flipV="1">
              <a:off x="96" y="177"/>
              <a:ext cx="526" cy="4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48" name="直接连接符 9248"/>
            <p:cNvSpPr>
              <a:spLocks noChangeShapeType="1"/>
            </p:cNvSpPr>
            <p:nvPr/>
          </p:nvSpPr>
          <p:spPr bwMode="auto">
            <a:xfrm rot="16200000" flipV="1">
              <a:off x="2872" y="151"/>
              <a:ext cx="526" cy="49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49" name="直接连接符 9249"/>
            <p:cNvSpPr>
              <a:spLocks noChangeShapeType="1"/>
            </p:cNvSpPr>
            <p:nvPr/>
          </p:nvSpPr>
          <p:spPr bwMode="auto">
            <a:xfrm rot="5400000">
              <a:off x="1440" y="264"/>
              <a:ext cx="624" cy="67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50" name="直接连接符 9250"/>
            <p:cNvSpPr>
              <a:spLocks noChangeShapeType="1"/>
            </p:cNvSpPr>
            <p:nvPr/>
          </p:nvSpPr>
          <p:spPr bwMode="auto">
            <a:xfrm>
              <a:off x="4140" y="96"/>
              <a:ext cx="624" cy="67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9251" name="文本框 9251"/>
            <p:cNvSpPr txBox="1">
              <a:spLocks noChangeArrowheads="1"/>
            </p:cNvSpPr>
            <p:nvPr/>
          </p:nvSpPr>
          <p:spPr bwMode="auto">
            <a:xfrm>
              <a:off x="245" y="864"/>
              <a:ext cx="4512" cy="2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None/>
              </a:pPr>
              <a:r>
                <a:rPr lang="en-US" b="1" dirty="0">
                  <a:latin typeface="Times New Roman" pitchFamily="18" charset="0"/>
                  <a:ea typeface="+mn-ea"/>
                  <a:cs typeface="Times New Roman" pitchFamily="18" charset="0"/>
                </a:rPr>
                <a:t> (A)       </a:t>
              </a:r>
              <a:r>
                <a:rPr lang="zh-CN" altLang="en-US" b="1" dirty="0">
                  <a:latin typeface="Times New Roman" pitchFamily="18" charset="0"/>
                  <a:ea typeface="+mn-ea"/>
                  <a:cs typeface="Times New Roman" pitchFamily="18" charset="0"/>
                </a:rPr>
                <a:t>            </a:t>
              </a:r>
              <a:r>
                <a:rPr lang="en-US" b="1" dirty="0">
                  <a:latin typeface="Times New Roman" pitchFamily="18" charset="0"/>
                  <a:ea typeface="+mn-ea"/>
                  <a:cs typeface="Times New Roman" pitchFamily="18" charset="0"/>
                </a:rPr>
                <a:t>   (B)                           (C)                       (D)</a:t>
              </a:r>
              <a:r>
                <a:rPr lang="en-US" dirty="0">
                  <a:latin typeface="Times New Roman" pitchFamily="18" charset="0"/>
                  <a:ea typeface="+mn-ea"/>
                  <a:cs typeface="Times New Roman" pitchFamily="18" charset="0"/>
                </a:rPr>
                <a:t>   </a:t>
              </a:r>
            </a:p>
          </p:txBody>
        </p:sp>
      </p:grpSp>
      <p:sp>
        <p:nvSpPr>
          <p:cNvPr id="9254" name="文本框 9253"/>
          <p:cNvSpPr txBox="1">
            <a:spLocks noChangeArrowheads="1"/>
          </p:cNvSpPr>
          <p:nvPr/>
        </p:nvSpPr>
        <p:spPr bwMode="auto">
          <a:xfrm>
            <a:off x="2357422" y="834084"/>
            <a:ext cx="5873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800" b="1" dirty="0">
                <a:solidFill>
                  <a:srgbClr val="FF0066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D</a:t>
            </a:r>
          </a:p>
        </p:txBody>
      </p:sp>
      <p:sp>
        <p:nvSpPr>
          <p:cNvPr id="2" name="文本框 9254"/>
          <p:cNvSpPr txBox="1">
            <a:spLocks noChangeArrowheads="1"/>
          </p:cNvSpPr>
          <p:nvPr/>
        </p:nvSpPr>
        <p:spPr bwMode="auto">
          <a:xfrm>
            <a:off x="303213" y="3818335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zh-CN" altLang="en-US" sz="1800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9256" name="文本框 9255"/>
          <p:cNvSpPr txBox="1">
            <a:spLocks noChangeArrowheads="1"/>
          </p:cNvSpPr>
          <p:nvPr/>
        </p:nvSpPr>
        <p:spPr bwMode="auto">
          <a:xfrm>
            <a:off x="571472" y="3921919"/>
            <a:ext cx="831923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这是反比例函数及一次函数的性质的综合运用，可以采用</a:t>
            </a:r>
          </a:p>
          <a:p>
            <a:pPr eaLnBrk="0" hangingPunct="0"/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排除法；也可以分两种情况（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k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＞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0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和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k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＜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0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）讨论。</a:t>
            </a:r>
          </a:p>
        </p:txBody>
      </p:sp>
      <p:sp>
        <p:nvSpPr>
          <p:cNvPr id="9257" name="矩形 9256"/>
          <p:cNvSpPr>
            <a:spLocks noChangeArrowheads="1"/>
          </p:cNvSpPr>
          <p:nvPr/>
        </p:nvSpPr>
        <p:spPr bwMode="auto">
          <a:xfrm>
            <a:off x="428596" y="3813572"/>
            <a:ext cx="8464579" cy="917972"/>
          </a:xfrm>
          <a:prstGeom prst="rect">
            <a:avLst/>
          </a:prstGeom>
          <a:noFill/>
          <a:ln w="57150"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1F31505-11F1-4F23-C145-D0865CE361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6442" y="90867"/>
            <a:ext cx="1790700" cy="7366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4" grpId="0"/>
      <p:bldP spid="92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矩形 11267"/>
          <p:cNvSpPr>
            <a:spLocks noChangeArrowheads="1"/>
          </p:cNvSpPr>
          <p:nvPr/>
        </p:nvSpPr>
        <p:spPr bwMode="auto">
          <a:xfrm>
            <a:off x="214282" y="519113"/>
            <a:ext cx="29787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CN" sz="2800" b="1" dirty="0">
                <a:latin typeface="Times New Roman" pitchFamily="18" charset="0"/>
              </a:rPr>
              <a:t>4.</a:t>
            </a:r>
            <a:r>
              <a:rPr lang="zh-CN" altLang="en-US" sz="2800" b="1" dirty="0">
                <a:latin typeface="Times New Roman" pitchFamily="18" charset="0"/>
              </a:rPr>
              <a:t>已知反比例函数</a:t>
            </a:r>
          </a:p>
        </p:txBody>
      </p:sp>
      <p:sp>
        <p:nvSpPr>
          <p:cNvPr id="11268" name="矩形 11268"/>
          <p:cNvSpPr>
            <a:spLocks noChangeArrowheads="1"/>
          </p:cNvSpPr>
          <p:nvPr/>
        </p:nvSpPr>
        <p:spPr bwMode="auto">
          <a:xfrm>
            <a:off x="3929058" y="519113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zh-CN" altLang="en-US" sz="2800" b="1" dirty="0">
                <a:latin typeface="Times New Roman" pitchFamily="18" charset="0"/>
              </a:rPr>
              <a:t>的图象经过点</a:t>
            </a:r>
          </a:p>
        </p:txBody>
      </p:sp>
      <p:sp>
        <p:nvSpPr>
          <p:cNvPr id="11269" name="矩形 11269"/>
          <p:cNvSpPr>
            <a:spLocks noChangeArrowheads="1"/>
          </p:cNvSpPr>
          <p:nvPr/>
        </p:nvSpPr>
        <p:spPr bwMode="auto">
          <a:xfrm>
            <a:off x="395288" y="1059657"/>
            <a:ext cx="8280400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>
                <a:latin typeface="Times New Roman" pitchFamily="18" charset="0"/>
              </a:rPr>
              <a:t>若一次函数</a:t>
            </a:r>
            <a:r>
              <a:rPr lang="en-US" altLang="zh-CN" sz="2800" b="1" i="1" dirty="0">
                <a:latin typeface="Times New Roman" pitchFamily="18" charset="0"/>
              </a:rPr>
              <a:t>y</a:t>
            </a:r>
            <a:r>
              <a:rPr lang="en-US" altLang="zh-CN" sz="2800" b="1" dirty="0">
                <a:latin typeface="Times New Roman" pitchFamily="18" charset="0"/>
              </a:rPr>
              <a:t>=</a:t>
            </a:r>
            <a:r>
              <a:rPr lang="en-US" altLang="zh-CN" sz="2800" b="1" i="1" dirty="0">
                <a:latin typeface="Times New Roman" pitchFamily="18" charset="0"/>
              </a:rPr>
              <a:t>x</a:t>
            </a:r>
            <a:r>
              <a:rPr lang="en-US" altLang="zh-CN" sz="2800" b="1" dirty="0">
                <a:latin typeface="Times New Roman" pitchFamily="18" charset="0"/>
              </a:rPr>
              <a:t>+1</a:t>
            </a:r>
            <a:r>
              <a:rPr lang="zh-CN" altLang="en-US" sz="2800" b="1" dirty="0">
                <a:latin typeface="Times New Roman" pitchFamily="18" charset="0"/>
              </a:rPr>
              <a:t>的图象平移后经过该反比例函数图象上的点</a:t>
            </a:r>
            <a:r>
              <a:rPr lang="en-US" altLang="zh-CN" sz="2800" b="1" dirty="0">
                <a:latin typeface="Times New Roman" pitchFamily="18" charset="0"/>
              </a:rPr>
              <a:t>B(2</a:t>
            </a:r>
            <a:r>
              <a:rPr lang="zh-CN" altLang="en-US" sz="2800" b="1" dirty="0">
                <a:latin typeface="Times New Roman" pitchFamily="18" charset="0"/>
              </a:rPr>
              <a:t>，</a:t>
            </a:r>
            <a:r>
              <a:rPr lang="en-US" altLang="zh-CN" sz="2800" b="1" i="1" dirty="0">
                <a:latin typeface="Times New Roman" pitchFamily="18" charset="0"/>
              </a:rPr>
              <a:t>m</a:t>
            </a:r>
            <a:r>
              <a:rPr lang="en-US" altLang="zh-CN" sz="2800" b="1" dirty="0">
                <a:latin typeface="Times New Roman" pitchFamily="18" charset="0"/>
              </a:rPr>
              <a:t>)</a:t>
            </a:r>
            <a:r>
              <a:rPr lang="zh-CN" altLang="en-US" sz="2800" b="1" dirty="0">
                <a:latin typeface="Times New Roman" pitchFamily="18" charset="0"/>
              </a:rPr>
              <a:t>，求平移后的一次函数的图象与</a:t>
            </a:r>
            <a:r>
              <a:rPr lang="en-US" altLang="zh-CN" sz="2800" b="1" i="1" dirty="0">
                <a:latin typeface="Times New Roman" pitchFamily="18" charset="0"/>
              </a:rPr>
              <a:t>x</a:t>
            </a:r>
            <a:r>
              <a:rPr lang="zh-CN" altLang="en-US" sz="2800" b="1" dirty="0">
                <a:latin typeface="Times New Roman" pitchFamily="18" charset="0"/>
              </a:rPr>
              <a:t>轴的交点坐标</a:t>
            </a:r>
            <a:r>
              <a:rPr lang="en-US" altLang="zh-CN" sz="2800" b="1" dirty="0">
                <a:latin typeface="Times New Roman" pitchFamily="18" charset="0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8662" y="-18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练习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2849332-91BA-A342-BE50-79768D03F2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7471" y="418773"/>
            <a:ext cx="927100" cy="7239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634D1796-3E61-3583-655E-571513BD30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3504" y="418773"/>
            <a:ext cx="1206500" cy="7493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矩形 12290"/>
          <p:cNvSpPr/>
          <p:nvPr/>
        </p:nvSpPr>
        <p:spPr bwMode="auto">
          <a:xfrm>
            <a:off x="214282" y="285734"/>
            <a:ext cx="8715436" cy="4621714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000" b="1" noProof="1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例</a:t>
            </a:r>
            <a:r>
              <a:rPr lang="en-US" altLang="zh-CN" sz="2000" b="1" noProof="1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3.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如图：一次函数的图象                     与反比例函数</a:t>
            </a:r>
          </a:p>
          <a:p>
            <a:pPr>
              <a:lnSpc>
                <a:spcPts val="4500"/>
              </a:lnSpc>
            </a:pP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    交于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M(2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，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m)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、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N(-1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，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-4)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两点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  <a:p>
            <a:pPr>
              <a:lnSpc>
                <a:spcPts val="4500"/>
              </a:lnSpc>
            </a:pP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（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）求反比例函数和一次函数的解析式；</a:t>
            </a:r>
          </a:p>
          <a:p>
            <a:pPr>
              <a:lnSpc>
                <a:spcPts val="4500"/>
              </a:lnSpc>
            </a:pPr>
            <a:endParaRPr lang="en-US" altLang="zh-CN" sz="2000" b="1" noProof="1">
              <a:effectLst>
                <a:outerShdw blurRad="38100" dist="38100" dir="2700000">
                  <a:srgbClr val="FFFFFF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>
              <a:lnSpc>
                <a:spcPts val="4500"/>
              </a:lnSpc>
            </a:pPr>
            <a:endParaRPr lang="en-US" altLang="zh-CN" sz="2000" b="1" noProof="1">
              <a:effectLst>
                <a:outerShdw blurRad="38100" dist="38100" dir="2700000">
                  <a:srgbClr val="FFFFFF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>
              <a:lnSpc>
                <a:spcPts val="4500"/>
              </a:lnSpc>
            </a:pPr>
            <a:endParaRPr lang="en-US" altLang="zh-CN" sz="2000" b="1" noProof="1">
              <a:effectLst>
                <a:outerShdw blurRad="38100" dist="38100" dir="2700000">
                  <a:srgbClr val="FFFFFF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>
              <a:lnSpc>
                <a:spcPts val="4500"/>
              </a:lnSpc>
            </a:pP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（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）根据图象写出反比例函数的值大于一</a:t>
            </a:r>
          </a:p>
          <a:p>
            <a:pPr>
              <a:lnSpc>
                <a:spcPts val="4500"/>
              </a:lnSpc>
            </a:pP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    次函数的值的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x</a:t>
            </a:r>
            <a:r>
              <a:rPr lang="zh-CN" altLang="en-US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的取值范围</a:t>
            </a:r>
            <a:r>
              <a:rPr lang="en-US" altLang="zh-CN" sz="20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</p:txBody>
      </p:sp>
      <p:grpSp>
        <p:nvGrpSpPr>
          <p:cNvPr id="12294" name="组合 12295"/>
          <p:cNvGrpSpPr>
            <a:grpSpLocks/>
          </p:cNvGrpSpPr>
          <p:nvPr/>
        </p:nvGrpSpPr>
        <p:grpSpPr bwMode="auto">
          <a:xfrm>
            <a:off x="5000628" y="1357304"/>
            <a:ext cx="3716337" cy="3286148"/>
            <a:chOff x="0" y="0"/>
            <a:chExt cx="2341" cy="2222"/>
          </a:xfrm>
        </p:grpSpPr>
        <p:sp>
          <p:nvSpPr>
            <p:cNvPr id="12297" name="文本框 12296"/>
            <p:cNvSpPr txBox="1"/>
            <p:nvPr/>
          </p:nvSpPr>
          <p:spPr>
            <a:xfrm>
              <a:off x="1298" y="725"/>
              <a:ext cx="1043" cy="33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noProof="1">
                  <a:solidFill>
                    <a:srgbClr val="0000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cs typeface="+mn-ea"/>
                </a:rPr>
                <a:t>M</a:t>
              </a:r>
              <a:r>
                <a:rPr lang="zh-CN" altLang="en-US" sz="2000" b="1" noProof="1">
                  <a:solidFill>
                    <a:srgbClr val="0000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cs typeface="+mn-ea"/>
                </a:rPr>
                <a:t>（</a:t>
              </a:r>
              <a:r>
                <a:rPr lang="en-US" altLang="zh-CN" sz="2000" b="1" noProof="1">
                  <a:solidFill>
                    <a:srgbClr val="0000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cs typeface="+mn-ea"/>
                </a:rPr>
                <a:t>2</a:t>
              </a:r>
              <a:r>
                <a:rPr lang="zh-CN" altLang="en-US" sz="2000" b="1" noProof="1">
                  <a:solidFill>
                    <a:srgbClr val="0000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cs typeface="+mn-ea"/>
                </a:rPr>
                <a:t>，</a:t>
              </a:r>
              <a:r>
                <a:rPr lang="en-US" altLang="zh-CN" sz="2000" b="1" noProof="1">
                  <a:solidFill>
                    <a:srgbClr val="0000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cs typeface="+mn-ea"/>
                </a:rPr>
                <a:t>m</a:t>
              </a:r>
              <a:r>
                <a:rPr lang="zh-CN" altLang="en-US" sz="2000" b="1" noProof="1">
                  <a:solidFill>
                    <a:srgbClr val="0000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cs typeface="+mn-ea"/>
                </a:rPr>
                <a:t>）</a:t>
              </a:r>
              <a:endParaRPr lang="zh-CN" altLang="en-US" sz="20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</a:endParaRPr>
            </a:p>
          </p:txBody>
        </p:sp>
        <p:grpSp>
          <p:nvGrpSpPr>
            <p:cNvPr id="12296" name="组合 12297"/>
            <p:cNvGrpSpPr>
              <a:grpSpLocks/>
            </p:cNvGrpSpPr>
            <p:nvPr/>
          </p:nvGrpSpPr>
          <p:grpSpPr bwMode="auto">
            <a:xfrm>
              <a:off x="0" y="0"/>
              <a:ext cx="2159" cy="2222"/>
              <a:chOff x="0" y="0"/>
              <a:chExt cx="2159" cy="2222"/>
            </a:xfrm>
          </p:grpSpPr>
          <p:sp>
            <p:nvSpPr>
              <p:cNvPr id="12299" name="文本框 12298"/>
              <p:cNvSpPr txBox="1"/>
              <p:nvPr/>
            </p:nvSpPr>
            <p:spPr>
              <a:xfrm>
                <a:off x="1145" y="1135"/>
                <a:ext cx="227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b="1">
                    <a:solidFill>
                      <a:srgbClr val="BF072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itchFamily="18" charset="0"/>
                  </a:rPr>
                  <a:t>2</a:t>
                </a:r>
              </a:p>
            </p:txBody>
          </p:sp>
          <p:sp>
            <p:nvSpPr>
              <p:cNvPr id="12300" name="文本框 12299"/>
              <p:cNvSpPr txBox="1"/>
              <p:nvPr/>
            </p:nvSpPr>
            <p:spPr>
              <a:xfrm>
                <a:off x="962" y="1143"/>
                <a:ext cx="227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b="1">
                    <a:solidFill>
                      <a:srgbClr val="BF072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12301" name="文本框 12300"/>
              <p:cNvSpPr txBox="1"/>
              <p:nvPr/>
            </p:nvSpPr>
            <p:spPr>
              <a:xfrm>
                <a:off x="751" y="1133"/>
                <a:ext cx="317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b="1" noProof="1">
                    <a:solidFill>
                      <a:srgbClr val="BF0721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-1</a:t>
                </a:r>
                <a:endParaRPr lang="en-US" altLang="zh-CN" sz="2000" b="1" noProof="1">
                  <a:solidFill>
                    <a:srgbClr val="BF0721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</a:endParaRPr>
              </a:p>
            </p:txBody>
          </p:sp>
          <p:sp>
            <p:nvSpPr>
              <p:cNvPr id="12302" name="文本框 12301"/>
              <p:cNvSpPr txBox="1"/>
              <p:nvPr/>
            </p:nvSpPr>
            <p:spPr>
              <a:xfrm>
                <a:off x="817" y="1584"/>
                <a:ext cx="1179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N</a:t>
                </a:r>
                <a:r>
                  <a:rPr lang="zh-CN" altLang="en-US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（</a:t>
                </a:r>
                <a:r>
                  <a:rPr lang="en-US" altLang="zh-CN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-1</a:t>
                </a:r>
                <a:r>
                  <a:rPr lang="zh-CN" altLang="en-US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，</a:t>
                </a:r>
                <a:r>
                  <a:rPr lang="en-US" altLang="zh-CN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-4</a:t>
                </a:r>
                <a:r>
                  <a:rPr lang="zh-CN" altLang="en-US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）</a:t>
                </a:r>
                <a:endParaRPr lang="zh-CN" altLang="en-US" sz="2000" b="1" noProof="1">
                  <a:solidFill>
                    <a:srgbClr val="0000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</a:endParaRPr>
              </a:p>
            </p:txBody>
          </p:sp>
          <p:grpSp>
            <p:nvGrpSpPr>
              <p:cNvPr id="3" name="组合 12302"/>
              <p:cNvGrpSpPr>
                <a:grpSpLocks/>
              </p:cNvGrpSpPr>
              <p:nvPr/>
            </p:nvGrpSpPr>
            <p:grpSpPr bwMode="auto">
              <a:xfrm>
                <a:off x="0" y="0"/>
                <a:ext cx="2159" cy="2222"/>
                <a:chOff x="0" y="0"/>
                <a:chExt cx="2976" cy="2881"/>
              </a:xfrm>
            </p:grpSpPr>
            <p:grpSp>
              <p:nvGrpSpPr>
                <p:cNvPr id="4" name="组合 12303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2976" cy="2756"/>
                  <a:chOff x="0" y="0"/>
                  <a:chExt cx="2592" cy="2400"/>
                </a:xfrm>
              </p:grpSpPr>
              <p:sp>
                <p:nvSpPr>
                  <p:cNvPr id="12303" name="直接连接符 12304"/>
                  <p:cNvSpPr>
                    <a:spLocks noChangeShapeType="1"/>
                  </p:cNvSpPr>
                  <p:nvPr/>
                </p:nvSpPr>
                <p:spPr bwMode="auto">
                  <a:xfrm>
                    <a:off x="0" y="1344"/>
                    <a:ext cx="2496" cy="0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04" name="直接连接符 1230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200" y="96"/>
                    <a:ext cx="0" cy="2304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05" name="矩形 12306"/>
                  <p:cNvSpPr>
                    <a:spLocks noChangeArrowheads="1"/>
                  </p:cNvSpPr>
                  <p:nvPr/>
                </p:nvSpPr>
                <p:spPr bwMode="auto">
                  <a:xfrm>
                    <a:off x="480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06" name="矩形 12307"/>
                  <p:cNvSpPr>
                    <a:spLocks noChangeArrowheads="1"/>
                  </p:cNvSpPr>
                  <p:nvPr/>
                </p:nvSpPr>
                <p:spPr bwMode="auto">
                  <a:xfrm>
                    <a:off x="624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07" name="矩形 12308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08" name="矩形 12309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09" name="矩形 12310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10" name="矩形 12311"/>
                  <p:cNvSpPr>
                    <a:spLocks noChangeArrowheads="1"/>
                  </p:cNvSpPr>
                  <p:nvPr/>
                </p:nvSpPr>
                <p:spPr bwMode="auto">
                  <a:xfrm>
                    <a:off x="1200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11" name="矩形 12312"/>
                  <p:cNvSpPr>
                    <a:spLocks noChangeArrowheads="1"/>
                  </p:cNvSpPr>
                  <p:nvPr/>
                </p:nvSpPr>
                <p:spPr bwMode="auto">
                  <a:xfrm>
                    <a:off x="1344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12" name="矩形 12313"/>
                  <p:cNvSpPr>
                    <a:spLocks noChangeArrowheads="1"/>
                  </p:cNvSpPr>
                  <p:nvPr/>
                </p:nvSpPr>
                <p:spPr bwMode="auto">
                  <a:xfrm>
                    <a:off x="1488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13" name="矩形 12314"/>
                  <p:cNvSpPr>
                    <a:spLocks noChangeArrowheads="1"/>
                  </p:cNvSpPr>
                  <p:nvPr/>
                </p:nvSpPr>
                <p:spPr bwMode="auto">
                  <a:xfrm>
                    <a:off x="1632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14" name="矩形 12315"/>
                  <p:cNvSpPr>
                    <a:spLocks noChangeArrowheads="1"/>
                  </p:cNvSpPr>
                  <p:nvPr/>
                </p:nvSpPr>
                <p:spPr bwMode="auto">
                  <a:xfrm>
                    <a:off x="1776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15" name="矩形 12316"/>
                  <p:cNvSpPr>
                    <a:spLocks noChangeArrowheads="1"/>
                  </p:cNvSpPr>
                  <p:nvPr/>
                </p:nvSpPr>
                <p:spPr bwMode="auto">
                  <a:xfrm>
                    <a:off x="480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16" name="矩形 12317"/>
                  <p:cNvSpPr>
                    <a:spLocks noChangeArrowheads="1"/>
                  </p:cNvSpPr>
                  <p:nvPr/>
                </p:nvSpPr>
                <p:spPr bwMode="auto">
                  <a:xfrm>
                    <a:off x="624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17" name="矩形 12318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18" name="矩形 12319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19" name="矩形 12320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0" name="矩形 12321"/>
                  <p:cNvSpPr>
                    <a:spLocks noChangeArrowheads="1"/>
                  </p:cNvSpPr>
                  <p:nvPr/>
                </p:nvSpPr>
                <p:spPr bwMode="auto">
                  <a:xfrm>
                    <a:off x="1200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1" name="矩形 12322"/>
                  <p:cNvSpPr>
                    <a:spLocks noChangeArrowheads="1"/>
                  </p:cNvSpPr>
                  <p:nvPr/>
                </p:nvSpPr>
                <p:spPr bwMode="auto">
                  <a:xfrm>
                    <a:off x="1344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2" name="矩形 12323"/>
                  <p:cNvSpPr>
                    <a:spLocks noChangeArrowheads="1"/>
                  </p:cNvSpPr>
                  <p:nvPr/>
                </p:nvSpPr>
                <p:spPr bwMode="auto">
                  <a:xfrm>
                    <a:off x="1488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3" name="矩形 12324"/>
                  <p:cNvSpPr>
                    <a:spLocks noChangeArrowheads="1"/>
                  </p:cNvSpPr>
                  <p:nvPr/>
                </p:nvSpPr>
                <p:spPr bwMode="auto">
                  <a:xfrm>
                    <a:off x="1632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4" name="矩形 12325"/>
                  <p:cNvSpPr>
                    <a:spLocks noChangeArrowheads="1"/>
                  </p:cNvSpPr>
                  <p:nvPr/>
                </p:nvSpPr>
                <p:spPr bwMode="auto">
                  <a:xfrm>
                    <a:off x="1776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5" name="矩形 12326"/>
                  <p:cNvSpPr>
                    <a:spLocks noChangeArrowheads="1"/>
                  </p:cNvSpPr>
                  <p:nvPr/>
                </p:nvSpPr>
                <p:spPr bwMode="auto">
                  <a:xfrm>
                    <a:off x="480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6" name="矩形 12327"/>
                  <p:cNvSpPr>
                    <a:spLocks noChangeArrowheads="1"/>
                  </p:cNvSpPr>
                  <p:nvPr/>
                </p:nvSpPr>
                <p:spPr bwMode="auto">
                  <a:xfrm>
                    <a:off x="624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7" name="矩形 12328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8" name="矩形 12329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9" name="矩形 12330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30" name="矩形 12331"/>
                  <p:cNvSpPr>
                    <a:spLocks noChangeArrowheads="1"/>
                  </p:cNvSpPr>
                  <p:nvPr/>
                </p:nvSpPr>
                <p:spPr bwMode="auto">
                  <a:xfrm>
                    <a:off x="1200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31" name="矩形 12332"/>
                  <p:cNvSpPr>
                    <a:spLocks noChangeArrowheads="1"/>
                  </p:cNvSpPr>
                  <p:nvPr/>
                </p:nvSpPr>
                <p:spPr bwMode="auto">
                  <a:xfrm>
                    <a:off x="1344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32" name="矩形 12333"/>
                  <p:cNvSpPr>
                    <a:spLocks noChangeArrowheads="1"/>
                  </p:cNvSpPr>
                  <p:nvPr/>
                </p:nvSpPr>
                <p:spPr bwMode="auto">
                  <a:xfrm>
                    <a:off x="1488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33" name="矩形 12334"/>
                  <p:cNvSpPr>
                    <a:spLocks noChangeArrowheads="1"/>
                  </p:cNvSpPr>
                  <p:nvPr/>
                </p:nvSpPr>
                <p:spPr bwMode="auto">
                  <a:xfrm>
                    <a:off x="1632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34" name="矩形 12335"/>
                  <p:cNvSpPr>
                    <a:spLocks noChangeArrowheads="1"/>
                  </p:cNvSpPr>
                  <p:nvPr/>
                </p:nvSpPr>
                <p:spPr bwMode="auto">
                  <a:xfrm>
                    <a:off x="1776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35" name="矩形 12336"/>
                  <p:cNvSpPr>
                    <a:spLocks noChangeArrowheads="1"/>
                  </p:cNvSpPr>
                  <p:nvPr/>
                </p:nvSpPr>
                <p:spPr bwMode="auto">
                  <a:xfrm>
                    <a:off x="480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36" name="矩形 12337"/>
                  <p:cNvSpPr>
                    <a:spLocks noChangeArrowheads="1"/>
                  </p:cNvSpPr>
                  <p:nvPr/>
                </p:nvSpPr>
                <p:spPr bwMode="auto">
                  <a:xfrm>
                    <a:off x="624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37" name="矩形 12338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38" name="矩形 12339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39" name="矩形 12340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40" name="矩形 12341"/>
                  <p:cNvSpPr>
                    <a:spLocks noChangeArrowheads="1"/>
                  </p:cNvSpPr>
                  <p:nvPr/>
                </p:nvSpPr>
                <p:spPr bwMode="auto">
                  <a:xfrm>
                    <a:off x="1200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41" name="矩形 12342"/>
                  <p:cNvSpPr>
                    <a:spLocks noChangeArrowheads="1"/>
                  </p:cNvSpPr>
                  <p:nvPr/>
                </p:nvSpPr>
                <p:spPr bwMode="auto">
                  <a:xfrm>
                    <a:off x="1344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42" name="矩形 12343"/>
                  <p:cNvSpPr>
                    <a:spLocks noChangeArrowheads="1"/>
                  </p:cNvSpPr>
                  <p:nvPr/>
                </p:nvSpPr>
                <p:spPr bwMode="auto">
                  <a:xfrm>
                    <a:off x="1488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43" name="矩形 12344"/>
                  <p:cNvSpPr>
                    <a:spLocks noChangeArrowheads="1"/>
                  </p:cNvSpPr>
                  <p:nvPr/>
                </p:nvSpPr>
                <p:spPr bwMode="auto">
                  <a:xfrm>
                    <a:off x="1632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44" name="矩形 12345"/>
                  <p:cNvSpPr>
                    <a:spLocks noChangeArrowheads="1"/>
                  </p:cNvSpPr>
                  <p:nvPr/>
                </p:nvSpPr>
                <p:spPr bwMode="auto">
                  <a:xfrm>
                    <a:off x="1776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45" name="矩形 12346"/>
                  <p:cNvSpPr>
                    <a:spLocks noChangeArrowheads="1"/>
                  </p:cNvSpPr>
                  <p:nvPr/>
                </p:nvSpPr>
                <p:spPr bwMode="auto">
                  <a:xfrm>
                    <a:off x="480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46" name="矩形 12347"/>
                  <p:cNvSpPr>
                    <a:spLocks noChangeArrowheads="1"/>
                  </p:cNvSpPr>
                  <p:nvPr/>
                </p:nvSpPr>
                <p:spPr bwMode="auto">
                  <a:xfrm>
                    <a:off x="624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47" name="矩形 12348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48" name="矩形 12349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49" name="矩形 12350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50" name="矩形 12351"/>
                  <p:cNvSpPr>
                    <a:spLocks noChangeArrowheads="1"/>
                  </p:cNvSpPr>
                  <p:nvPr/>
                </p:nvSpPr>
                <p:spPr bwMode="auto">
                  <a:xfrm>
                    <a:off x="1200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51" name="矩形 12352"/>
                  <p:cNvSpPr>
                    <a:spLocks noChangeArrowheads="1"/>
                  </p:cNvSpPr>
                  <p:nvPr/>
                </p:nvSpPr>
                <p:spPr bwMode="auto">
                  <a:xfrm>
                    <a:off x="1344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52" name="矩形 12353"/>
                  <p:cNvSpPr>
                    <a:spLocks noChangeArrowheads="1"/>
                  </p:cNvSpPr>
                  <p:nvPr/>
                </p:nvSpPr>
                <p:spPr bwMode="auto">
                  <a:xfrm>
                    <a:off x="1488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53" name="矩形 12354"/>
                  <p:cNvSpPr>
                    <a:spLocks noChangeArrowheads="1"/>
                  </p:cNvSpPr>
                  <p:nvPr/>
                </p:nvSpPr>
                <p:spPr bwMode="auto">
                  <a:xfrm>
                    <a:off x="1632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54" name="矩形 12355"/>
                  <p:cNvSpPr>
                    <a:spLocks noChangeArrowheads="1"/>
                  </p:cNvSpPr>
                  <p:nvPr/>
                </p:nvSpPr>
                <p:spPr bwMode="auto">
                  <a:xfrm>
                    <a:off x="1776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55" name="矩形 12356"/>
                  <p:cNvSpPr>
                    <a:spLocks noChangeArrowheads="1"/>
                  </p:cNvSpPr>
                  <p:nvPr/>
                </p:nvSpPr>
                <p:spPr bwMode="auto">
                  <a:xfrm>
                    <a:off x="480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56" name="矩形 12357"/>
                  <p:cNvSpPr>
                    <a:spLocks noChangeArrowheads="1"/>
                  </p:cNvSpPr>
                  <p:nvPr/>
                </p:nvSpPr>
                <p:spPr bwMode="auto">
                  <a:xfrm>
                    <a:off x="624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57" name="矩形 12358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58" name="矩形 12359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59" name="矩形 12360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60" name="矩形 12361"/>
                  <p:cNvSpPr>
                    <a:spLocks noChangeArrowheads="1"/>
                  </p:cNvSpPr>
                  <p:nvPr/>
                </p:nvSpPr>
                <p:spPr bwMode="auto">
                  <a:xfrm>
                    <a:off x="1200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61" name="矩形 12362"/>
                  <p:cNvSpPr>
                    <a:spLocks noChangeArrowheads="1"/>
                  </p:cNvSpPr>
                  <p:nvPr/>
                </p:nvSpPr>
                <p:spPr bwMode="auto">
                  <a:xfrm>
                    <a:off x="1344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62" name="矩形 12363"/>
                  <p:cNvSpPr>
                    <a:spLocks noChangeArrowheads="1"/>
                  </p:cNvSpPr>
                  <p:nvPr/>
                </p:nvSpPr>
                <p:spPr bwMode="auto">
                  <a:xfrm>
                    <a:off x="1488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63" name="矩形 12364"/>
                  <p:cNvSpPr>
                    <a:spLocks noChangeArrowheads="1"/>
                  </p:cNvSpPr>
                  <p:nvPr/>
                </p:nvSpPr>
                <p:spPr bwMode="auto">
                  <a:xfrm>
                    <a:off x="1632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64" name="矩形 12365"/>
                  <p:cNvSpPr>
                    <a:spLocks noChangeArrowheads="1"/>
                  </p:cNvSpPr>
                  <p:nvPr/>
                </p:nvSpPr>
                <p:spPr bwMode="auto">
                  <a:xfrm>
                    <a:off x="1776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65" name="矩形 12366"/>
                  <p:cNvSpPr>
                    <a:spLocks noChangeArrowheads="1"/>
                  </p:cNvSpPr>
                  <p:nvPr/>
                </p:nvSpPr>
                <p:spPr bwMode="auto">
                  <a:xfrm>
                    <a:off x="480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66" name="矩形 12367"/>
                  <p:cNvSpPr>
                    <a:spLocks noChangeArrowheads="1"/>
                  </p:cNvSpPr>
                  <p:nvPr/>
                </p:nvSpPr>
                <p:spPr bwMode="auto">
                  <a:xfrm>
                    <a:off x="624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67" name="矩形 12368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68" name="矩形 12369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69" name="矩形 12370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70" name="矩形 12371"/>
                  <p:cNvSpPr>
                    <a:spLocks noChangeArrowheads="1"/>
                  </p:cNvSpPr>
                  <p:nvPr/>
                </p:nvSpPr>
                <p:spPr bwMode="auto">
                  <a:xfrm>
                    <a:off x="1200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71" name="矩形 12372"/>
                  <p:cNvSpPr>
                    <a:spLocks noChangeArrowheads="1"/>
                  </p:cNvSpPr>
                  <p:nvPr/>
                </p:nvSpPr>
                <p:spPr bwMode="auto">
                  <a:xfrm>
                    <a:off x="1344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72" name="矩形 12373"/>
                  <p:cNvSpPr>
                    <a:spLocks noChangeArrowheads="1"/>
                  </p:cNvSpPr>
                  <p:nvPr/>
                </p:nvSpPr>
                <p:spPr bwMode="auto">
                  <a:xfrm>
                    <a:off x="1488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73" name="矩形 12374"/>
                  <p:cNvSpPr>
                    <a:spLocks noChangeArrowheads="1"/>
                  </p:cNvSpPr>
                  <p:nvPr/>
                </p:nvSpPr>
                <p:spPr bwMode="auto">
                  <a:xfrm>
                    <a:off x="1632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74" name="矩形 12375"/>
                  <p:cNvSpPr>
                    <a:spLocks noChangeArrowheads="1"/>
                  </p:cNvSpPr>
                  <p:nvPr/>
                </p:nvSpPr>
                <p:spPr bwMode="auto">
                  <a:xfrm>
                    <a:off x="1776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75" name="矩形 12376"/>
                  <p:cNvSpPr>
                    <a:spLocks noChangeArrowheads="1"/>
                  </p:cNvSpPr>
                  <p:nvPr/>
                </p:nvSpPr>
                <p:spPr bwMode="auto">
                  <a:xfrm>
                    <a:off x="480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76" name="矩形 12377"/>
                  <p:cNvSpPr>
                    <a:spLocks noChangeArrowheads="1"/>
                  </p:cNvSpPr>
                  <p:nvPr/>
                </p:nvSpPr>
                <p:spPr bwMode="auto">
                  <a:xfrm>
                    <a:off x="624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77" name="矩形 12378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78" name="矩形 12379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79" name="矩形 12380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80" name="矩形 12381"/>
                  <p:cNvSpPr>
                    <a:spLocks noChangeArrowheads="1"/>
                  </p:cNvSpPr>
                  <p:nvPr/>
                </p:nvSpPr>
                <p:spPr bwMode="auto">
                  <a:xfrm>
                    <a:off x="1200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81" name="矩形 12382"/>
                  <p:cNvSpPr>
                    <a:spLocks noChangeArrowheads="1"/>
                  </p:cNvSpPr>
                  <p:nvPr/>
                </p:nvSpPr>
                <p:spPr bwMode="auto">
                  <a:xfrm>
                    <a:off x="1344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82" name="矩形 12383"/>
                  <p:cNvSpPr>
                    <a:spLocks noChangeArrowheads="1"/>
                  </p:cNvSpPr>
                  <p:nvPr/>
                </p:nvSpPr>
                <p:spPr bwMode="auto">
                  <a:xfrm>
                    <a:off x="1488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83" name="矩形 12384"/>
                  <p:cNvSpPr>
                    <a:spLocks noChangeArrowheads="1"/>
                  </p:cNvSpPr>
                  <p:nvPr/>
                </p:nvSpPr>
                <p:spPr bwMode="auto">
                  <a:xfrm>
                    <a:off x="1632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84" name="矩形 12385"/>
                  <p:cNvSpPr>
                    <a:spLocks noChangeArrowheads="1"/>
                  </p:cNvSpPr>
                  <p:nvPr/>
                </p:nvSpPr>
                <p:spPr bwMode="auto">
                  <a:xfrm>
                    <a:off x="1776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85" name="矩形 12386"/>
                  <p:cNvSpPr>
                    <a:spLocks noChangeArrowheads="1"/>
                  </p:cNvSpPr>
                  <p:nvPr/>
                </p:nvSpPr>
                <p:spPr bwMode="auto">
                  <a:xfrm>
                    <a:off x="480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86" name="矩形 12387"/>
                  <p:cNvSpPr>
                    <a:spLocks noChangeArrowheads="1"/>
                  </p:cNvSpPr>
                  <p:nvPr/>
                </p:nvSpPr>
                <p:spPr bwMode="auto">
                  <a:xfrm>
                    <a:off x="624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87" name="矩形 12388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88" name="矩形 12389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89" name="矩形 12390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90" name="矩形 12391"/>
                  <p:cNvSpPr>
                    <a:spLocks noChangeArrowheads="1"/>
                  </p:cNvSpPr>
                  <p:nvPr/>
                </p:nvSpPr>
                <p:spPr bwMode="auto">
                  <a:xfrm>
                    <a:off x="1200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91" name="矩形 12392"/>
                  <p:cNvSpPr>
                    <a:spLocks noChangeArrowheads="1"/>
                  </p:cNvSpPr>
                  <p:nvPr/>
                </p:nvSpPr>
                <p:spPr bwMode="auto">
                  <a:xfrm>
                    <a:off x="1344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92" name="矩形 12393"/>
                  <p:cNvSpPr>
                    <a:spLocks noChangeArrowheads="1"/>
                  </p:cNvSpPr>
                  <p:nvPr/>
                </p:nvSpPr>
                <p:spPr bwMode="auto">
                  <a:xfrm>
                    <a:off x="1488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93" name="矩形 12394"/>
                  <p:cNvSpPr>
                    <a:spLocks noChangeArrowheads="1"/>
                  </p:cNvSpPr>
                  <p:nvPr/>
                </p:nvSpPr>
                <p:spPr bwMode="auto">
                  <a:xfrm>
                    <a:off x="1632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94" name="矩形 12395"/>
                  <p:cNvSpPr>
                    <a:spLocks noChangeArrowheads="1"/>
                  </p:cNvSpPr>
                  <p:nvPr/>
                </p:nvSpPr>
                <p:spPr bwMode="auto">
                  <a:xfrm>
                    <a:off x="1776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95" name="矩形 12396"/>
                  <p:cNvSpPr>
                    <a:spLocks noChangeArrowheads="1"/>
                  </p:cNvSpPr>
                  <p:nvPr/>
                </p:nvSpPr>
                <p:spPr bwMode="auto">
                  <a:xfrm>
                    <a:off x="480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96" name="矩形 12397"/>
                  <p:cNvSpPr>
                    <a:spLocks noChangeArrowheads="1"/>
                  </p:cNvSpPr>
                  <p:nvPr/>
                </p:nvSpPr>
                <p:spPr bwMode="auto">
                  <a:xfrm>
                    <a:off x="624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97" name="矩形 12398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98" name="矩形 12399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99" name="矩形 12400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00" name="矩形 12401"/>
                  <p:cNvSpPr>
                    <a:spLocks noChangeArrowheads="1"/>
                  </p:cNvSpPr>
                  <p:nvPr/>
                </p:nvSpPr>
                <p:spPr bwMode="auto">
                  <a:xfrm>
                    <a:off x="1200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01" name="矩形 12402"/>
                  <p:cNvSpPr>
                    <a:spLocks noChangeArrowheads="1"/>
                  </p:cNvSpPr>
                  <p:nvPr/>
                </p:nvSpPr>
                <p:spPr bwMode="auto">
                  <a:xfrm>
                    <a:off x="1344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02" name="矩形 12403"/>
                  <p:cNvSpPr>
                    <a:spLocks noChangeArrowheads="1"/>
                  </p:cNvSpPr>
                  <p:nvPr/>
                </p:nvSpPr>
                <p:spPr bwMode="auto">
                  <a:xfrm>
                    <a:off x="1488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03" name="矩形 12404"/>
                  <p:cNvSpPr>
                    <a:spLocks noChangeArrowheads="1"/>
                  </p:cNvSpPr>
                  <p:nvPr/>
                </p:nvSpPr>
                <p:spPr bwMode="auto">
                  <a:xfrm>
                    <a:off x="1632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04" name="矩形 12405"/>
                  <p:cNvSpPr>
                    <a:spLocks noChangeArrowheads="1"/>
                  </p:cNvSpPr>
                  <p:nvPr/>
                </p:nvSpPr>
                <p:spPr bwMode="auto">
                  <a:xfrm>
                    <a:off x="1776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05" name="矩形 12406"/>
                  <p:cNvSpPr>
                    <a:spLocks noChangeArrowheads="1"/>
                  </p:cNvSpPr>
                  <p:nvPr/>
                </p:nvSpPr>
                <p:spPr bwMode="auto">
                  <a:xfrm>
                    <a:off x="480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06" name="矩形 12407"/>
                  <p:cNvSpPr>
                    <a:spLocks noChangeArrowheads="1"/>
                  </p:cNvSpPr>
                  <p:nvPr/>
                </p:nvSpPr>
                <p:spPr bwMode="auto">
                  <a:xfrm>
                    <a:off x="624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07" name="矩形 12408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08" name="矩形 12409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09" name="矩形 12410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10" name="矩形 12411"/>
                  <p:cNvSpPr>
                    <a:spLocks noChangeArrowheads="1"/>
                  </p:cNvSpPr>
                  <p:nvPr/>
                </p:nvSpPr>
                <p:spPr bwMode="auto">
                  <a:xfrm>
                    <a:off x="1200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11" name="矩形 12412"/>
                  <p:cNvSpPr>
                    <a:spLocks noChangeArrowheads="1"/>
                  </p:cNvSpPr>
                  <p:nvPr/>
                </p:nvSpPr>
                <p:spPr bwMode="auto">
                  <a:xfrm>
                    <a:off x="1344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12" name="矩形 12413"/>
                  <p:cNvSpPr>
                    <a:spLocks noChangeArrowheads="1"/>
                  </p:cNvSpPr>
                  <p:nvPr/>
                </p:nvSpPr>
                <p:spPr bwMode="auto">
                  <a:xfrm>
                    <a:off x="1488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13" name="矩形 12414"/>
                  <p:cNvSpPr>
                    <a:spLocks noChangeArrowheads="1"/>
                  </p:cNvSpPr>
                  <p:nvPr/>
                </p:nvSpPr>
                <p:spPr bwMode="auto">
                  <a:xfrm>
                    <a:off x="1632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14" name="矩形 12415"/>
                  <p:cNvSpPr>
                    <a:spLocks noChangeArrowheads="1"/>
                  </p:cNvSpPr>
                  <p:nvPr/>
                </p:nvSpPr>
                <p:spPr bwMode="auto">
                  <a:xfrm>
                    <a:off x="1776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15" name="矩形 12416"/>
                  <p:cNvSpPr>
                    <a:spLocks noChangeArrowheads="1"/>
                  </p:cNvSpPr>
                  <p:nvPr/>
                </p:nvSpPr>
                <p:spPr bwMode="auto">
                  <a:xfrm>
                    <a:off x="480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16" name="矩形 12417"/>
                  <p:cNvSpPr>
                    <a:spLocks noChangeArrowheads="1"/>
                  </p:cNvSpPr>
                  <p:nvPr/>
                </p:nvSpPr>
                <p:spPr bwMode="auto">
                  <a:xfrm>
                    <a:off x="624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17" name="矩形 12418"/>
                  <p:cNvSpPr>
                    <a:spLocks noChangeArrowheads="1"/>
                  </p:cNvSpPr>
                  <p:nvPr/>
                </p:nvSpPr>
                <p:spPr bwMode="auto">
                  <a:xfrm>
                    <a:off x="768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18" name="矩形 12419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19" name="矩形 12420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20" name="矩形 12421"/>
                  <p:cNvSpPr>
                    <a:spLocks noChangeArrowheads="1"/>
                  </p:cNvSpPr>
                  <p:nvPr/>
                </p:nvSpPr>
                <p:spPr bwMode="auto">
                  <a:xfrm>
                    <a:off x="1200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21" name="矩形 12422"/>
                  <p:cNvSpPr>
                    <a:spLocks noChangeArrowheads="1"/>
                  </p:cNvSpPr>
                  <p:nvPr/>
                </p:nvSpPr>
                <p:spPr bwMode="auto">
                  <a:xfrm>
                    <a:off x="1344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22" name="矩形 12423"/>
                  <p:cNvSpPr>
                    <a:spLocks noChangeArrowheads="1"/>
                  </p:cNvSpPr>
                  <p:nvPr/>
                </p:nvSpPr>
                <p:spPr bwMode="auto">
                  <a:xfrm>
                    <a:off x="1488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23" name="矩形 12424"/>
                  <p:cNvSpPr>
                    <a:spLocks noChangeArrowheads="1"/>
                  </p:cNvSpPr>
                  <p:nvPr/>
                </p:nvSpPr>
                <p:spPr bwMode="auto">
                  <a:xfrm>
                    <a:off x="1632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24" name="矩形 12425"/>
                  <p:cNvSpPr>
                    <a:spLocks noChangeArrowheads="1"/>
                  </p:cNvSpPr>
                  <p:nvPr/>
                </p:nvSpPr>
                <p:spPr bwMode="auto">
                  <a:xfrm>
                    <a:off x="1776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25" name="矩形 12426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0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26" name="矩形 12427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0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27" name="矩形 12428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0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28" name="矩形 12429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0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29" name="矩形 12430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0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30" name="矩形 12431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0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31" name="矩形 12432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0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32" name="矩形 12433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0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33" name="矩形 12434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0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34" name="矩形 12435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0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35" name="矩形 12436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0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36" name="矩形 12437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0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37" name="矩形 12438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336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38" name="矩形 12439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336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39" name="矩形 12440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336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40" name="矩形 12441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336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41" name="矩形 12442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336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42" name="矩形 12443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336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43" name="矩形 12444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336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44" name="矩形 12445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336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45" name="矩形 12446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336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46" name="矩形 12447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336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47" name="矩形 12448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336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48" name="矩形 12449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336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49" name="矩形 12450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50" name="矩形 12451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51" name="矩形 12452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52" name="矩形 12453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53" name="矩形 12454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54" name="矩形 12455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55" name="矩形 12456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56" name="矩形 12457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57" name="矩形 12458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58" name="矩形 12459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59" name="矩形 12460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60" name="矩形 12461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92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61" name="矩形 12462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2064" y="76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62" name="矩形 12463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2064" y="91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63" name="矩形 12464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2064" y="105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64" name="矩形 12465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2064" y="62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65" name="矩形 12466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2064" y="120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66" name="矩形 12467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2064" y="48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67" name="矩形 12468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2064" y="1632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68" name="矩形 12469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2064" y="1776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69" name="矩形 12470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2064" y="1920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70" name="矩形 12471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2064" y="1488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71" name="矩形 12472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2064" y="206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72" name="矩形 12473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2064" y="1344"/>
                    <a:ext cx="144" cy="144"/>
                  </a:xfrm>
                  <a:prstGeom prst="rect">
                    <a:avLst/>
                  </a:prstGeom>
                  <a:noFill/>
                  <a:ln w="9525" cap="rnd">
                    <a:solidFill>
                      <a:schemeClr val="tx1"/>
                    </a:solidFill>
                    <a:prstDash val="sysDot"/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5" name="文本框 12474"/>
                  <p:cNvSpPr txBox="1"/>
                  <p:nvPr/>
                </p:nvSpPr>
                <p:spPr>
                  <a:xfrm>
                    <a:off x="1008" y="0"/>
                    <a:ext cx="240" cy="438"/>
                  </a:xfrm>
                  <a:prstGeom prst="rect">
                    <a:avLst/>
                  </a:prstGeom>
                  <a:noFill/>
                  <a:ln w="9525">
                    <a:noFill/>
                    <a:miter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b="1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rPr>
                      <a:t>y</a:t>
                    </a:r>
                  </a:p>
                </p:txBody>
              </p:sp>
              <p:sp>
                <p:nvSpPr>
                  <p:cNvPr id="6" name="文本框 12475"/>
                  <p:cNvSpPr txBox="1"/>
                  <p:nvPr/>
                </p:nvSpPr>
                <p:spPr>
                  <a:xfrm>
                    <a:off x="2400" y="1296"/>
                    <a:ext cx="192" cy="438"/>
                  </a:xfrm>
                  <a:prstGeom prst="rect">
                    <a:avLst/>
                  </a:prstGeom>
                  <a:noFill/>
                  <a:ln w="9525">
                    <a:noFill/>
                    <a:miter/>
                  </a:ln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b="1"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rPr>
                      <a:t>x</a:t>
                    </a:r>
                  </a:p>
                </p:txBody>
              </p:sp>
            </p:grpSp>
            <p:sp>
              <p:nvSpPr>
                <p:cNvPr id="12475" name="直接连接符 12476"/>
                <p:cNvSpPr>
                  <a:spLocks noChangeShapeType="1"/>
                </p:cNvSpPr>
                <p:nvPr/>
              </p:nvSpPr>
              <p:spPr bwMode="auto">
                <a:xfrm rot="21423060" flipV="1">
                  <a:off x="908" y="499"/>
                  <a:ext cx="1248" cy="2112"/>
                </a:xfrm>
                <a:prstGeom prst="line">
                  <a:avLst/>
                </a:prstGeom>
                <a:noFill/>
                <a:ln w="38100">
                  <a:solidFill>
                    <a:srgbClr val="00008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2476" name="组合 12477"/>
                <p:cNvGrpSpPr>
                  <a:grpSpLocks/>
                </p:cNvGrpSpPr>
                <p:nvPr/>
              </p:nvGrpSpPr>
              <p:grpSpPr bwMode="auto">
                <a:xfrm>
                  <a:off x="1479" y="249"/>
                  <a:ext cx="1152" cy="1248"/>
                  <a:chOff x="0" y="0"/>
                  <a:chExt cx="1152" cy="1248"/>
                </a:xfrm>
              </p:grpSpPr>
              <p:sp>
                <p:nvSpPr>
                  <p:cNvPr id="12477" name="未知"/>
                  <p:cNvSpPr>
                    <a:spLocks noChangeArrowheads="1"/>
                  </p:cNvSpPr>
                  <p:nvPr/>
                </p:nvSpPr>
                <p:spPr bwMode="auto">
                  <a:xfrm>
                    <a:off x="96" y="672"/>
                    <a:ext cx="480" cy="48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92" y="336"/>
                      </a:cxn>
                      <a:cxn ang="0">
                        <a:pos x="480" y="480"/>
                      </a:cxn>
                    </a:cxnLst>
                    <a:rect l="0" t="0" r="r" b="b"/>
                    <a:pathLst>
                      <a:path w="480" h="480">
                        <a:moveTo>
                          <a:pt x="0" y="0"/>
                        </a:moveTo>
                        <a:cubicBezTo>
                          <a:pt x="56" y="128"/>
                          <a:pt x="112" y="256"/>
                          <a:pt x="192" y="336"/>
                        </a:cubicBezTo>
                        <a:cubicBezTo>
                          <a:pt x="272" y="416"/>
                          <a:pt x="432" y="456"/>
                          <a:pt x="480" y="480"/>
                        </a:cubicBezTo>
                      </a:path>
                    </a:pathLst>
                  </a:custGeom>
                  <a:noFill/>
                  <a:ln w="44450">
                    <a:solidFill>
                      <a:srgbClr val="FF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78" name="未知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96" cy="672"/>
                  </a:xfrm>
                  <a:custGeom>
                    <a:avLst/>
                    <a:gdLst/>
                    <a:ahLst/>
                    <a:cxnLst>
                      <a:cxn ang="0">
                        <a:pos x="96" y="672"/>
                      </a:cxn>
                      <a:cxn ang="0">
                        <a:pos x="48" y="48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96" h="672">
                        <a:moveTo>
                          <a:pt x="96" y="672"/>
                        </a:moveTo>
                        <a:cubicBezTo>
                          <a:pt x="80" y="632"/>
                          <a:pt x="64" y="592"/>
                          <a:pt x="48" y="480"/>
                        </a:cubicBezTo>
                        <a:cubicBezTo>
                          <a:pt x="32" y="368"/>
                          <a:pt x="8" y="80"/>
                          <a:pt x="0" y="0"/>
                        </a:cubicBezTo>
                      </a:path>
                    </a:pathLst>
                  </a:custGeom>
                  <a:noFill/>
                  <a:ln w="44450">
                    <a:solidFill>
                      <a:srgbClr val="FF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79" name="未知"/>
                  <p:cNvSpPr>
                    <a:spLocks noChangeArrowheads="1"/>
                  </p:cNvSpPr>
                  <p:nvPr/>
                </p:nvSpPr>
                <p:spPr bwMode="auto">
                  <a:xfrm>
                    <a:off x="576" y="1152"/>
                    <a:ext cx="576" cy="96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92" y="48"/>
                      </a:cxn>
                      <a:cxn ang="0">
                        <a:pos x="576" y="96"/>
                      </a:cxn>
                    </a:cxnLst>
                    <a:rect l="0" t="0" r="r" b="b"/>
                    <a:pathLst>
                      <a:path w="576" h="96">
                        <a:moveTo>
                          <a:pt x="0" y="0"/>
                        </a:moveTo>
                        <a:cubicBezTo>
                          <a:pt x="48" y="16"/>
                          <a:pt x="96" y="32"/>
                          <a:pt x="192" y="48"/>
                        </a:cubicBezTo>
                        <a:cubicBezTo>
                          <a:pt x="288" y="64"/>
                          <a:pt x="512" y="88"/>
                          <a:pt x="576" y="96"/>
                        </a:cubicBezTo>
                      </a:path>
                    </a:pathLst>
                  </a:custGeom>
                  <a:noFill/>
                  <a:ln w="44450">
                    <a:solidFill>
                      <a:srgbClr val="FF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2480" name="组合 12481"/>
                <p:cNvGrpSpPr>
                  <a:grpSpLocks/>
                </p:cNvGrpSpPr>
                <p:nvPr/>
              </p:nvGrpSpPr>
              <p:grpSpPr bwMode="auto">
                <a:xfrm flipH="1" flipV="1">
                  <a:off x="137" y="1633"/>
                  <a:ext cx="1152" cy="1248"/>
                  <a:chOff x="0" y="0"/>
                  <a:chExt cx="1152" cy="1248"/>
                </a:xfrm>
              </p:grpSpPr>
              <p:sp>
                <p:nvSpPr>
                  <p:cNvPr id="12481" name="未知"/>
                  <p:cNvSpPr>
                    <a:spLocks noChangeArrowheads="1"/>
                  </p:cNvSpPr>
                  <p:nvPr/>
                </p:nvSpPr>
                <p:spPr bwMode="auto">
                  <a:xfrm>
                    <a:off x="96" y="672"/>
                    <a:ext cx="480" cy="48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92" y="336"/>
                      </a:cxn>
                      <a:cxn ang="0">
                        <a:pos x="480" y="480"/>
                      </a:cxn>
                    </a:cxnLst>
                    <a:rect l="0" t="0" r="r" b="b"/>
                    <a:pathLst>
                      <a:path w="480" h="480">
                        <a:moveTo>
                          <a:pt x="0" y="0"/>
                        </a:moveTo>
                        <a:cubicBezTo>
                          <a:pt x="56" y="128"/>
                          <a:pt x="112" y="256"/>
                          <a:pt x="192" y="336"/>
                        </a:cubicBezTo>
                        <a:cubicBezTo>
                          <a:pt x="272" y="416"/>
                          <a:pt x="432" y="456"/>
                          <a:pt x="480" y="480"/>
                        </a:cubicBezTo>
                      </a:path>
                    </a:pathLst>
                  </a:custGeom>
                  <a:noFill/>
                  <a:ln w="44450">
                    <a:solidFill>
                      <a:srgbClr val="FF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82" name="未知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96" cy="672"/>
                  </a:xfrm>
                  <a:custGeom>
                    <a:avLst/>
                    <a:gdLst/>
                    <a:ahLst/>
                    <a:cxnLst>
                      <a:cxn ang="0">
                        <a:pos x="96" y="672"/>
                      </a:cxn>
                      <a:cxn ang="0">
                        <a:pos x="48" y="48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96" h="672">
                        <a:moveTo>
                          <a:pt x="96" y="672"/>
                        </a:moveTo>
                        <a:cubicBezTo>
                          <a:pt x="80" y="632"/>
                          <a:pt x="64" y="592"/>
                          <a:pt x="48" y="480"/>
                        </a:cubicBezTo>
                        <a:cubicBezTo>
                          <a:pt x="32" y="368"/>
                          <a:pt x="8" y="80"/>
                          <a:pt x="0" y="0"/>
                        </a:cubicBezTo>
                      </a:path>
                    </a:pathLst>
                  </a:custGeom>
                  <a:noFill/>
                  <a:ln w="44450">
                    <a:solidFill>
                      <a:srgbClr val="FF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83" name="未知"/>
                  <p:cNvSpPr>
                    <a:spLocks noChangeArrowheads="1"/>
                  </p:cNvSpPr>
                  <p:nvPr/>
                </p:nvSpPr>
                <p:spPr bwMode="auto">
                  <a:xfrm>
                    <a:off x="576" y="1152"/>
                    <a:ext cx="576" cy="96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92" y="48"/>
                      </a:cxn>
                      <a:cxn ang="0">
                        <a:pos x="576" y="96"/>
                      </a:cxn>
                    </a:cxnLst>
                    <a:rect l="0" t="0" r="r" b="b"/>
                    <a:pathLst>
                      <a:path w="576" h="96">
                        <a:moveTo>
                          <a:pt x="0" y="0"/>
                        </a:moveTo>
                        <a:cubicBezTo>
                          <a:pt x="48" y="16"/>
                          <a:pt x="96" y="32"/>
                          <a:pt x="192" y="48"/>
                        </a:cubicBezTo>
                        <a:cubicBezTo>
                          <a:pt x="288" y="64"/>
                          <a:pt x="512" y="88"/>
                          <a:pt x="576" y="96"/>
                        </a:cubicBezTo>
                      </a:path>
                    </a:pathLst>
                  </a:custGeom>
                  <a:noFill/>
                  <a:ln w="44450">
                    <a:solidFill>
                      <a:srgbClr val="FF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</p:grpSp>
      <p:grpSp>
        <p:nvGrpSpPr>
          <p:cNvPr id="12484" name="组合 12485"/>
          <p:cNvGrpSpPr>
            <a:grpSpLocks/>
          </p:cNvGrpSpPr>
          <p:nvPr/>
        </p:nvGrpSpPr>
        <p:grpSpPr bwMode="auto">
          <a:xfrm>
            <a:off x="7546975" y="4569619"/>
            <a:ext cx="1479550" cy="573881"/>
            <a:chOff x="0" y="0"/>
            <a:chExt cx="932" cy="482"/>
          </a:xfrm>
        </p:grpSpPr>
        <p:sp>
          <p:nvSpPr>
            <p:cNvPr id="12485" name="未知"/>
            <p:cNvSpPr>
              <a:spLocks noChangeArrowheads="1"/>
            </p:cNvSpPr>
            <p:nvPr/>
          </p:nvSpPr>
          <p:spPr bwMode="auto">
            <a:xfrm>
              <a:off x="0" y="190"/>
              <a:ext cx="932" cy="292"/>
            </a:xfrm>
            <a:custGeom>
              <a:avLst/>
              <a:gdLst/>
              <a:ahLst/>
              <a:cxnLst>
                <a:cxn ang="0">
                  <a:pos x="810" y="23"/>
                </a:cxn>
                <a:cxn ang="0">
                  <a:pos x="580" y="73"/>
                </a:cxn>
                <a:cxn ang="0">
                  <a:pos x="357" y="149"/>
                </a:cxn>
                <a:cxn ang="0">
                  <a:pos x="143" y="248"/>
                </a:cxn>
                <a:cxn ang="0">
                  <a:pos x="52" y="303"/>
                </a:cxn>
                <a:cxn ang="0">
                  <a:pos x="241" y="215"/>
                </a:cxn>
                <a:cxn ang="0">
                  <a:pos x="438" y="146"/>
                </a:cxn>
                <a:cxn ang="0">
                  <a:pos x="641" y="96"/>
                </a:cxn>
                <a:cxn ang="0">
                  <a:pos x="847" y="67"/>
                </a:cxn>
                <a:cxn ang="0">
                  <a:pos x="1045" y="62"/>
                </a:cxn>
                <a:cxn ang="0">
                  <a:pos x="1227" y="78"/>
                </a:cxn>
                <a:cxn ang="0">
                  <a:pos x="1394" y="115"/>
                </a:cxn>
                <a:cxn ang="0">
                  <a:pos x="1542" y="172"/>
                </a:cxn>
                <a:cxn ang="0">
                  <a:pos x="1623" y="217"/>
                </a:cxn>
                <a:cxn ang="0">
                  <a:pos x="1376" y="129"/>
                </a:cxn>
                <a:cxn ang="0">
                  <a:pos x="1077" y="104"/>
                </a:cxn>
                <a:cxn ang="0">
                  <a:pos x="844" y="125"/>
                </a:cxn>
                <a:cxn ang="0">
                  <a:pos x="631" y="172"/>
                </a:cxn>
                <a:cxn ang="0">
                  <a:pos x="426" y="241"/>
                </a:cxn>
                <a:cxn ang="0">
                  <a:pos x="229" y="333"/>
                </a:cxn>
                <a:cxn ang="0">
                  <a:pos x="145" y="384"/>
                </a:cxn>
                <a:cxn ang="0">
                  <a:pos x="318" y="305"/>
                </a:cxn>
                <a:cxn ang="0">
                  <a:pos x="498" y="241"/>
                </a:cxn>
                <a:cxn ang="0">
                  <a:pos x="683" y="196"/>
                </a:cxn>
                <a:cxn ang="0">
                  <a:pos x="870" y="171"/>
                </a:cxn>
                <a:cxn ang="0">
                  <a:pos x="1059" y="164"/>
                </a:cxn>
                <a:cxn ang="0">
                  <a:pos x="1231" y="182"/>
                </a:cxn>
                <a:cxn ang="0">
                  <a:pos x="1384" y="219"/>
                </a:cxn>
                <a:cxn ang="0">
                  <a:pos x="1520" y="277"/>
                </a:cxn>
                <a:cxn ang="0">
                  <a:pos x="1594" y="323"/>
                </a:cxn>
                <a:cxn ang="0">
                  <a:pos x="1351" y="232"/>
                </a:cxn>
                <a:cxn ang="0">
                  <a:pos x="1052" y="209"/>
                </a:cxn>
                <a:cxn ang="0">
                  <a:pos x="843" y="232"/>
                </a:cxn>
                <a:cxn ang="0">
                  <a:pos x="656" y="277"/>
                </a:cxn>
                <a:cxn ang="0">
                  <a:pos x="475" y="342"/>
                </a:cxn>
                <a:cxn ang="0">
                  <a:pos x="301" y="426"/>
                </a:cxn>
                <a:cxn ang="0">
                  <a:pos x="225" y="473"/>
                </a:cxn>
                <a:cxn ang="0">
                  <a:pos x="375" y="403"/>
                </a:cxn>
                <a:cxn ang="0">
                  <a:pos x="531" y="346"/>
                </a:cxn>
                <a:cxn ang="0">
                  <a:pos x="692" y="304"/>
                </a:cxn>
                <a:cxn ang="0">
                  <a:pos x="854" y="278"/>
                </a:cxn>
                <a:cxn ang="0">
                  <a:pos x="1129" y="277"/>
                </a:cxn>
                <a:cxn ang="0">
                  <a:pos x="1401" y="343"/>
                </a:cxn>
                <a:cxn ang="0">
                  <a:pos x="1447" y="371"/>
                </a:cxn>
                <a:cxn ang="0">
                  <a:pos x="1224" y="316"/>
                </a:cxn>
                <a:cxn ang="0">
                  <a:pos x="973" y="319"/>
                </a:cxn>
                <a:cxn ang="0">
                  <a:pos x="807" y="349"/>
                </a:cxn>
                <a:cxn ang="0">
                  <a:pos x="643" y="398"/>
                </a:cxn>
                <a:cxn ang="0">
                  <a:pos x="485" y="464"/>
                </a:cxn>
                <a:cxn ang="0">
                  <a:pos x="336" y="545"/>
                </a:cxn>
                <a:cxn ang="0">
                  <a:pos x="421" y="510"/>
                </a:cxn>
                <a:cxn ang="0">
                  <a:pos x="693" y="417"/>
                </a:cxn>
                <a:cxn ang="0">
                  <a:pos x="1000" y="377"/>
                </a:cxn>
                <a:cxn ang="0">
                  <a:pos x="1317" y="429"/>
                </a:cxn>
                <a:cxn ang="0">
                  <a:pos x="1516" y="580"/>
                </a:cxn>
                <a:cxn ang="0">
                  <a:pos x="1746" y="165"/>
                </a:cxn>
                <a:cxn ang="0">
                  <a:pos x="1582" y="83"/>
                </a:cxn>
                <a:cxn ang="0">
                  <a:pos x="1391" y="28"/>
                </a:cxn>
                <a:cxn ang="0">
                  <a:pos x="1176" y="1"/>
                </a:cxn>
              </a:cxnLst>
              <a:rect l="0" t="0" r="r" b="b"/>
              <a:pathLst>
                <a:path w="1864" h="584">
                  <a:moveTo>
                    <a:pt x="1010" y="2"/>
                  </a:moveTo>
                  <a:lnTo>
                    <a:pt x="976" y="4"/>
                  </a:lnTo>
                  <a:lnTo>
                    <a:pt x="943" y="6"/>
                  </a:lnTo>
                  <a:lnTo>
                    <a:pt x="909" y="10"/>
                  </a:lnTo>
                  <a:lnTo>
                    <a:pt x="877" y="14"/>
                  </a:lnTo>
                  <a:lnTo>
                    <a:pt x="844" y="18"/>
                  </a:lnTo>
                  <a:lnTo>
                    <a:pt x="810" y="23"/>
                  </a:lnTo>
                  <a:lnTo>
                    <a:pt x="777" y="29"/>
                  </a:lnTo>
                  <a:lnTo>
                    <a:pt x="744" y="34"/>
                  </a:lnTo>
                  <a:lnTo>
                    <a:pt x="710" y="41"/>
                  </a:lnTo>
                  <a:lnTo>
                    <a:pt x="678" y="49"/>
                  </a:lnTo>
                  <a:lnTo>
                    <a:pt x="645" y="56"/>
                  </a:lnTo>
                  <a:lnTo>
                    <a:pt x="613" y="64"/>
                  </a:lnTo>
                  <a:lnTo>
                    <a:pt x="580" y="73"/>
                  </a:lnTo>
                  <a:lnTo>
                    <a:pt x="547" y="82"/>
                  </a:lnTo>
                  <a:lnTo>
                    <a:pt x="516" y="93"/>
                  </a:lnTo>
                  <a:lnTo>
                    <a:pt x="484" y="103"/>
                  </a:lnTo>
                  <a:lnTo>
                    <a:pt x="451" y="113"/>
                  </a:lnTo>
                  <a:lnTo>
                    <a:pt x="419" y="124"/>
                  </a:lnTo>
                  <a:lnTo>
                    <a:pt x="388" y="137"/>
                  </a:lnTo>
                  <a:lnTo>
                    <a:pt x="357" y="149"/>
                  </a:lnTo>
                  <a:lnTo>
                    <a:pt x="326" y="161"/>
                  </a:lnTo>
                  <a:lnTo>
                    <a:pt x="295" y="175"/>
                  </a:lnTo>
                  <a:lnTo>
                    <a:pt x="264" y="188"/>
                  </a:lnTo>
                  <a:lnTo>
                    <a:pt x="234" y="202"/>
                  </a:lnTo>
                  <a:lnTo>
                    <a:pt x="203" y="217"/>
                  </a:lnTo>
                  <a:lnTo>
                    <a:pt x="173" y="232"/>
                  </a:lnTo>
                  <a:lnTo>
                    <a:pt x="143" y="248"/>
                  </a:lnTo>
                  <a:lnTo>
                    <a:pt x="115" y="263"/>
                  </a:lnTo>
                  <a:lnTo>
                    <a:pt x="85" y="279"/>
                  </a:lnTo>
                  <a:lnTo>
                    <a:pt x="56" y="296"/>
                  </a:lnTo>
                  <a:lnTo>
                    <a:pt x="27" y="313"/>
                  </a:lnTo>
                  <a:lnTo>
                    <a:pt x="0" y="331"/>
                  </a:lnTo>
                  <a:lnTo>
                    <a:pt x="25" y="316"/>
                  </a:lnTo>
                  <a:lnTo>
                    <a:pt x="52" y="303"/>
                  </a:lnTo>
                  <a:lnTo>
                    <a:pt x="78" y="290"/>
                  </a:lnTo>
                  <a:lnTo>
                    <a:pt x="104" y="276"/>
                  </a:lnTo>
                  <a:lnTo>
                    <a:pt x="131" y="263"/>
                  </a:lnTo>
                  <a:lnTo>
                    <a:pt x="159" y="251"/>
                  </a:lnTo>
                  <a:lnTo>
                    <a:pt x="185" y="238"/>
                  </a:lnTo>
                  <a:lnTo>
                    <a:pt x="213" y="227"/>
                  </a:lnTo>
                  <a:lnTo>
                    <a:pt x="241" y="215"/>
                  </a:lnTo>
                  <a:lnTo>
                    <a:pt x="268" y="204"/>
                  </a:lnTo>
                  <a:lnTo>
                    <a:pt x="296" y="193"/>
                  </a:lnTo>
                  <a:lnTo>
                    <a:pt x="324" y="183"/>
                  </a:lnTo>
                  <a:lnTo>
                    <a:pt x="353" y="173"/>
                  </a:lnTo>
                  <a:lnTo>
                    <a:pt x="381" y="163"/>
                  </a:lnTo>
                  <a:lnTo>
                    <a:pt x="409" y="154"/>
                  </a:lnTo>
                  <a:lnTo>
                    <a:pt x="438" y="146"/>
                  </a:lnTo>
                  <a:lnTo>
                    <a:pt x="466" y="137"/>
                  </a:lnTo>
                  <a:lnTo>
                    <a:pt x="495" y="130"/>
                  </a:lnTo>
                  <a:lnTo>
                    <a:pt x="525" y="121"/>
                  </a:lnTo>
                  <a:lnTo>
                    <a:pt x="554" y="114"/>
                  </a:lnTo>
                  <a:lnTo>
                    <a:pt x="582" y="108"/>
                  </a:lnTo>
                  <a:lnTo>
                    <a:pt x="612" y="102"/>
                  </a:lnTo>
                  <a:lnTo>
                    <a:pt x="641" y="96"/>
                  </a:lnTo>
                  <a:lnTo>
                    <a:pt x="670" y="91"/>
                  </a:lnTo>
                  <a:lnTo>
                    <a:pt x="699" y="85"/>
                  </a:lnTo>
                  <a:lnTo>
                    <a:pt x="729" y="80"/>
                  </a:lnTo>
                  <a:lnTo>
                    <a:pt x="759" y="76"/>
                  </a:lnTo>
                  <a:lnTo>
                    <a:pt x="787" y="73"/>
                  </a:lnTo>
                  <a:lnTo>
                    <a:pt x="817" y="70"/>
                  </a:lnTo>
                  <a:lnTo>
                    <a:pt x="847" y="67"/>
                  </a:lnTo>
                  <a:lnTo>
                    <a:pt x="876" y="65"/>
                  </a:lnTo>
                  <a:lnTo>
                    <a:pt x="905" y="63"/>
                  </a:lnTo>
                  <a:lnTo>
                    <a:pt x="934" y="62"/>
                  </a:lnTo>
                  <a:lnTo>
                    <a:pt x="962" y="61"/>
                  </a:lnTo>
                  <a:lnTo>
                    <a:pt x="990" y="61"/>
                  </a:lnTo>
                  <a:lnTo>
                    <a:pt x="1018" y="61"/>
                  </a:lnTo>
                  <a:lnTo>
                    <a:pt x="1045" y="62"/>
                  </a:lnTo>
                  <a:lnTo>
                    <a:pt x="1073" y="63"/>
                  </a:lnTo>
                  <a:lnTo>
                    <a:pt x="1099" y="64"/>
                  </a:lnTo>
                  <a:lnTo>
                    <a:pt x="1125" y="66"/>
                  </a:lnTo>
                  <a:lnTo>
                    <a:pt x="1151" y="68"/>
                  </a:lnTo>
                  <a:lnTo>
                    <a:pt x="1177" y="71"/>
                  </a:lnTo>
                  <a:lnTo>
                    <a:pt x="1203" y="74"/>
                  </a:lnTo>
                  <a:lnTo>
                    <a:pt x="1227" y="78"/>
                  </a:lnTo>
                  <a:lnTo>
                    <a:pt x="1252" y="82"/>
                  </a:lnTo>
                  <a:lnTo>
                    <a:pt x="1277" y="87"/>
                  </a:lnTo>
                  <a:lnTo>
                    <a:pt x="1301" y="92"/>
                  </a:lnTo>
                  <a:lnTo>
                    <a:pt x="1325" y="97"/>
                  </a:lnTo>
                  <a:lnTo>
                    <a:pt x="1348" y="103"/>
                  </a:lnTo>
                  <a:lnTo>
                    <a:pt x="1371" y="109"/>
                  </a:lnTo>
                  <a:lnTo>
                    <a:pt x="1394" y="115"/>
                  </a:lnTo>
                  <a:lnTo>
                    <a:pt x="1416" y="122"/>
                  </a:lnTo>
                  <a:lnTo>
                    <a:pt x="1439" y="130"/>
                  </a:lnTo>
                  <a:lnTo>
                    <a:pt x="1460" y="138"/>
                  </a:lnTo>
                  <a:lnTo>
                    <a:pt x="1482" y="145"/>
                  </a:lnTo>
                  <a:lnTo>
                    <a:pt x="1502" y="154"/>
                  </a:lnTo>
                  <a:lnTo>
                    <a:pt x="1523" y="162"/>
                  </a:lnTo>
                  <a:lnTo>
                    <a:pt x="1542" y="172"/>
                  </a:lnTo>
                  <a:lnTo>
                    <a:pt x="1563" y="181"/>
                  </a:lnTo>
                  <a:lnTo>
                    <a:pt x="1582" y="191"/>
                  </a:lnTo>
                  <a:lnTo>
                    <a:pt x="1601" y="201"/>
                  </a:lnTo>
                  <a:lnTo>
                    <a:pt x="1619" y="212"/>
                  </a:lnTo>
                  <a:lnTo>
                    <a:pt x="1638" y="223"/>
                  </a:lnTo>
                  <a:lnTo>
                    <a:pt x="1655" y="234"/>
                  </a:lnTo>
                  <a:lnTo>
                    <a:pt x="1623" y="217"/>
                  </a:lnTo>
                  <a:lnTo>
                    <a:pt x="1590" y="200"/>
                  </a:lnTo>
                  <a:lnTo>
                    <a:pt x="1557" y="185"/>
                  </a:lnTo>
                  <a:lnTo>
                    <a:pt x="1523" y="171"/>
                  </a:lnTo>
                  <a:lnTo>
                    <a:pt x="1488" y="158"/>
                  </a:lnTo>
                  <a:lnTo>
                    <a:pt x="1452" y="147"/>
                  </a:lnTo>
                  <a:lnTo>
                    <a:pt x="1414" y="137"/>
                  </a:lnTo>
                  <a:lnTo>
                    <a:pt x="1376" y="129"/>
                  </a:lnTo>
                  <a:lnTo>
                    <a:pt x="1337" y="120"/>
                  </a:lnTo>
                  <a:lnTo>
                    <a:pt x="1297" y="115"/>
                  </a:lnTo>
                  <a:lnTo>
                    <a:pt x="1255" y="110"/>
                  </a:lnTo>
                  <a:lnTo>
                    <a:pt x="1213" y="107"/>
                  </a:lnTo>
                  <a:lnTo>
                    <a:pt x="1169" y="104"/>
                  </a:lnTo>
                  <a:lnTo>
                    <a:pt x="1123" y="104"/>
                  </a:lnTo>
                  <a:lnTo>
                    <a:pt x="1077" y="104"/>
                  </a:lnTo>
                  <a:lnTo>
                    <a:pt x="1028" y="106"/>
                  </a:lnTo>
                  <a:lnTo>
                    <a:pt x="998" y="108"/>
                  </a:lnTo>
                  <a:lnTo>
                    <a:pt x="967" y="110"/>
                  </a:lnTo>
                  <a:lnTo>
                    <a:pt x="936" y="113"/>
                  </a:lnTo>
                  <a:lnTo>
                    <a:pt x="905" y="116"/>
                  </a:lnTo>
                  <a:lnTo>
                    <a:pt x="875" y="120"/>
                  </a:lnTo>
                  <a:lnTo>
                    <a:pt x="844" y="125"/>
                  </a:lnTo>
                  <a:lnTo>
                    <a:pt x="814" y="131"/>
                  </a:lnTo>
                  <a:lnTo>
                    <a:pt x="783" y="136"/>
                  </a:lnTo>
                  <a:lnTo>
                    <a:pt x="753" y="142"/>
                  </a:lnTo>
                  <a:lnTo>
                    <a:pt x="723" y="149"/>
                  </a:lnTo>
                  <a:lnTo>
                    <a:pt x="692" y="156"/>
                  </a:lnTo>
                  <a:lnTo>
                    <a:pt x="662" y="163"/>
                  </a:lnTo>
                  <a:lnTo>
                    <a:pt x="631" y="172"/>
                  </a:lnTo>
                  <a:lnTo>
                    <a:pt x="602" y="180"/>
                  </a:lnTo>
                  <a:lnTo>
                    <a:pt x="572" y="189"/>
                  </a:lnTo>
                  <a:lnTo>
                    <a:pt x="543" y="199"/>
                  </a:lnTo>
                  <a:lnTo>
                    <a:pt x="514" y="209"/>
                  </a:lnTo>
                  <a:lnTo>
                    <a:pt x="484" y="220"/>
                  </a:lnTo>
                  <a:lnTo>
                    <a:pt x="455" y="230"/>
                  </a:lnTo>
                  <a:lnTo>
                    <a:pt x="426" y="241"/>
                  </a:lnTo>
                  <a:lnTo>
                    <a:pt x="398" y="254"/>
                  </a:lnTo>
                  <a:lnTo>
                    <a:pt x="369" y="266"/>
                  </a:lnTo>
                  <a:lnTo>
                    <a:pt x="340" y="278"/>
                  </a:lnTo>
                  <a:lnTo>
                    <a:pt x="313" y="292"/>
                  </a:lnTo>
                  <a:lnTo>
                    <a:pt x="285" y="305"/>
                  </a:lnTo>
                  <a:lnTo>
                    <a:pt x="257" y="318"/>
                  </a:lnTo>
                  <a:lnTo>
                    <a:pt x="229" y="333"/>
                  </a:lnTo>
                  <a:lnTo>
                    <a:pt x="203" y="347"/>
                  </a:lnTo>
                  <a:lnTo>
                    <a:pt x="176" y="362"/>
                  </a:lnTo>
                  <a:lnTo>
                    <a:pt x="149" y="378"/>
                  </a:lnTo>
                  <a:lnTo>
                    <a:pt x="123" y="393"/>
                  </a:lnTo>
                  <a:lnTo>
                    <a:pt x="97" y="410"/>
                  </a:lnTo>
                  <a:lnTo>
                    <a:pt x="121" y="396"/>
                  </a:lnTo>
                  <a:lnTo>
                    <a:pt x="145" y="384"/>
                  </a:lnTo>
                  <a:lnTo>
                    <a:pt x="169" y="372"/>
                  </a:lnTo>
                  <a:lnTo>
                    <a:pt x="194" y="360"/>
                  </a:lnTo>
                  <a:lnTo>
                    <a:pt x="218" y="348"/>
                  </a:lnTo>
                  <a:lnTo>
                    <a:pt x="243" y="337"/>
                  </a:lnTo>
                  <a:lnTo>
                    <a:pt x="267" y="327"/>
                  </a:lnTo>
                  <a:lnTo>
                    <a:pt x="292" y="315"/>
                  </a:lnTo>
                  <a:lnTo>
                    <a:pt x="318" y="305"/>
                  </a:lnTo>
                  <a:lnTo>
                    <a:pt x="343" y="295"/>
                  </a:lnTo>
                  <a:lnTo>
                    <a:pt x="369" y="286"/>
                  </a:lnTo>
                  <a:lnTo>
                    <a:pt x="395" y="276"/>
                  </a:lnTo>
                  <a:lnTo>
                    <a:pt x="420" y="267"/>
                  </a:lnTo>
                  <a:lnTo>
                    <a:pt x="446" y="258"/>
                  </a:lnTo>
                  <a:lnTo>
                    <a:pt x="471" y="250"/>
                  </a:lnTo>
                  <a:lnTo>
                    <a:pt x="498" y="241"/>
                  </a:lnTo>
                  <a:lnTo>
                    <a:pt x="524" y="234"/>
                  </a:lnTo>
                  <a:lnTo>
                    <a:pt x="550" y="227"/>
                  </a:lnTo>
                  <a:lnTo>
                    <a:pt x="576" y="220"/>
                  </a:lnTo>
                  <a:lnTo>
                    <a:pt x="603" y="214"/>
                  </a:lnTo>
                  <a:lnTo>
                    <a:pt x="629" y="208"/>
                  </a:lnTo>
                  <a:lnTo>
                    <a:pt x="656" y="201"/>
                  </a:lnTo>
                  <a:lnTo>
                    <a:pt x="683" y="196"/>
                  </a:lnTo>
                  <a:lnTo>
                    <a:pt x="709" y="191"/>
                  </a:lnTo>
                  <a:lnTo>
                    <a:pt x="736" y="187"/>
                  </a:lnTo>
                  <a:lnTo>
                    <a:pt x="763" y="183"/>
                  </a:lnTo>
                  <a:lnTo>
                    <a:pt x="789" y="179"/>
                  </a:lnTo>
                  <a:lnTo>
                    <a:pt x="816" y="176"/>
                  </a:lnTo>
                  <a:lnTo>
                    <a:pt x="844" y="173"/>
                  </a:lnTo>
                  <a:lnTo>
                    <a:pt x="870" y="171"/>
                  </a:lnTo>
                  <a:lnTo>
                    <a:pt x="897" y="169"/>
                  </a:lnTo>
                  <a:lnTo>
                    <a:pt x="924" y="167"/>
                  </a:lnTo>
                  <a:lnTo>
                    <a:pt x="951" y="165"/>
                  </a:lnTo>
                  <a:lnTo>
                    <a:pt x="979" y="164"/>
                  </a:lnTo>
                  <a:lnTo>
                    <a:pt x="1006" y="164"/>
                  </a:lnTo>
                  <a:lnTo>
                    <a:pt x="1033" y="164"/>
                  </a:lnTo>
                  <a:lnTo>
                    <a:pt x="1059" y="164"/>
                  </a:lnTo>
                  <a:lnTo>
                    <a:pt x="1085" y="165"/>
                  </a:lnTo>
                  <a:lnTo>
                    <a:pt x="1110" y="168"/>
                  </a:lnTo>
                  <a:lnTo>
                    <a:pt x="1135" y="170"/>
                  </a:lnTo>
                  <a:lnTo>
                    <a:pt x="1160" y="172"/>
                  </a:lnTo>
                  <a:lnTo>
                    <a:pt x="1184" y="175"/>
                  </a:lnTo>
                  <a:lnTo>
                    <a:pt x="1208" y="178"/>
                  </a:lnTo>
                  <a:lnTo>
                    <a:pt x="1231" y="182"/>
                  </a:lnTo>
                  <a:lnTo>
                    <a:pt x="1254" y="186"/>
                  </a:lnTo>
                  <a:lnTo>
                    <a:pt x="1277" y="190"/>
                  </a:lnTo>
                  <a:lnTo>
                    <a:pt x="1299" y="195"/>
                  </a:lnTo>
                  <a:lnTo>
                    <a:pt x="1321" y="200"/>
                  </a:lnTo>
                  <a:lnTo>
                    <a:pt x="1342" y="207"/>
                  </a:lnTo>
                  <a:lnTo>
                    <a:pt x="1363" y="213"/>
                  </a:lnTo>
                  <a:lnTo>
                    <a:pt x="1384" y="219"/>
                  </a:lnTo>
                  <a:lnTo>
                    <a:pt x="1405" y="226"/>
                  </a:lnTo>
                  <a:lnTo>
                    <a:pt x="1424" y="233"/>
                  </a:lnTo>
                  <a:lnTo>
                    <a:pt x="1444" y="241"/>
                  </a:lnTo>
                  <a:lnTo>
                    <a:pt x="1463" y="250"/>
                  </a:lnTo>
                  <a:lnTo>
                    <a:pt x="1483" y="258"/>
                  </a:lnTo>
                  <a:lnTo>
                    <a:pt x="1501" y="267"/>
                  </a:lnTo>
                  <a:lnTo>
                    <a:pt x="1520" y="277"/>
                  </a:lnTo>
                  <a:lnTo>
                    <a:pt x="1537" y="287"/>
                  </a:lnTo>
                  <a:lnTo>
                    <a:pt x="1555" y="297"/>
                  </a:lnTo>
                  <a:lnTo>
                    <a:pt x="1572" y="308"/>
                  </a:lnTo>
                  <a:lnTo>
                    <a:pt x="1589" y="318"/>
                  </a:lnTo>
                  <a:lnTo>
                    <a:pt x="1606" y="330"/>
                  </a:lnTo>
                  <a:lnTo>
                    <a:pt x="1622" y="342"/>
                  </a:lnTo>
                  <a:lnTo>
                    <a:pt x="1594" y="323"/>
                  </a:lnTo>
                  <a:lnTo>
                    <a:pt x="1563" y="307"/>
                  </a:lnTo>
                  <a:lnTo>
                    <a:pt x="1531" y="292"/>
                  </a:lnTo>
                  <a:lnTo>
                    <a:pt x="1497" y="277"/>
                  </a:lnTo>
                  <a:lnTo>
                    <a:pt x="1463" y="264"/>
                  </a:lnTo>
                  <a:lnTo>
                    <a:pt x="1427" y="252"/>
                  </a:lnTo>
                  <a:lnTo>
                    <a:pt x="1389" y="241"/>
                  </a:lnTo>
                  <a:lnTo>
                    <a:pt x="1351" y="232"/>
                  </a:lnTo>
                  <a:lnTo>
                    <a:pt x="1313" y="224"/>
                  </a:lnTo>
                  <a:lnTo>
                    <a:pt x="1271" y="218"/>
                  </a:lnTo>
                  <a:lnTo>
                    <a:pt x="1229" y="213"/>
                  </a:lnTo>
                  <a:lnTo>
                    <a:pt x="1186" y="210"/>
                  </a:lnTo>
                  <a:lnTo>
                    <a:pt x="1143" y="208"/>
                  </a:lnTo>
                  <a:lnTo>
                    <a:pt x="1098" y="208"/>
                  </a:lnTo>
                  <a:lnTo>
                    <a:pt x="1052" y="209"/>
                  </a:lnTo>
                  <a:lnTo>
                    <a:pt x="1005" y="212"/>
                  </a:lnTo>
                  <a:lnTo>
                    <a:pt x="978" y="214"/>
                  </a:lnTo>
                  <a:lnTo>
                    <a:pt x="950" y="217"/>
                  </a:lnTo>
                  <a:lnTo>
                    <a:pt x="924" y="220"/>
                  </a:lnTo>
                  <a:lnTo>
                    <a:pt x="897" y="223"/>
                  </a:lnTo>
                  <a:lnTo>
                    <a:pt x="869" y="227"/>
                  </a:lnTo>
                  <a:lnTo>
                    <a:pt x="843" y="232"/>
                  </a:lnTo>
                  <a:lnTo>
                    <a:pt x="816" y="237"/>
                  </a:lnTo>
                  <a:lnTo>
                    <a:pt x="789" y="242"/>
                  </a:lnTo>
                  <a:lnTo>
                    <a:pt x="763" y="249"/>
                  </a:lnTo>
                  <a:lnTo>
                    <a:pt x="735" y="255"/>
                  </a:lnTo>
                  <a:lnTo>
                    <a:pt x="709" y="262"/>
                  </a:lnTo>
                  <a:lnTo>
                    <a:pt x="683" y="269"/>
                  </a:lnTo>
                  <a:lnTo>
                    <a:pt x="656" y="277"/>
                  </a:lnTo>
                  <a:lnTo>
                    <a:pt x="629" y="286"/>
                  </a:lnTo>
                  <a:lnTo>
                    <a:pt x="604" y="294"/>
                  </a:lnTo>
                  <a:lnTo>
                    <a:pt x="577" y="303"/>
                  </a:lnTo>
                  <a:lnTo>
                    <a:pt x="551" y="312"/>
                  </a:lnTo>
                  <a:lnTo>
                    <a:pt x="526" y="321"/>
                  </a:lnTo>
                  <a:lnTo>
                    <a:pt x="500" y="332"/>
                  </a:lnTo>
                  <a:lnTo>
                    <a:pt x="475" y="342"/>
                  </a:lnTo>
                  <a:lnTo>
                    <a:pt x="449" y="353"/>
                  </a:lnTo>
                  <a:lnTo>
                    <a:pt x="424" y="364"/>
                  </a:lnTo>
                  <a:lnTo>
                    <a:pt x="399" y="376"/>
                  </a:lnTo>
                  <a:lnTo>
                    <a:pt x="374" y="388"/>
                  </a:lnTo>
                  <a:lnTo>
                    <a:pt x="349" y="400"/>
                  </a:lnTo>
                  <a:lnTo>
                    <a:pt x="325" y="413"/>
                  </a:lnTo>
                  <a:lnTo>
                    <a:pt x="301" y="426"/>
                  </a:lnTo>
                  <a:lnTo>
                    <a:pt x="278" y="439"/>
                  </a:lnTo>
                  <a:lnTo>
                    <a:pt x="254" y="453"/>
                  </a:lnTo>
                  <a:lnTo>
                    <a:pt x="230" y="467"/>
                  </a:lnTo>
                  <a:lnTo>
                    <a:pt x="207" y="481"/>
                  </a:lnTo>
                  <a:lnTo>
                    <a:pt x="184" y="496"/>
                  </a:lnTo>
                  <a:lnTo>
                    <a:pt x="205" y="485"/>
                  </a:lnTo>
                  <a:lnTo>
                    <a:pt x="225" y="473"/>
                  </a:lnTo>
                  <a:lnTo>
                    <a:pt x="247" y="463"/>
                  </a:lnTo>
                  <a:lnTo>
                    <a:pt x="267" y="452"/>
                  </a:lnTo>
                  <a:lnTo>
                    <a:pt x="289" y="441"/>
                  </a:lnTo>
                  <a:lnTo>
                    <a:pt x="310" y="431"/>
                  </a:lnTo>
                  <a:lnTo>
                    <a:pt x="332" y="422"/>
                  </a:lnTo>
                  <a:lnTo>
                    <a:pt x="354" y="413"/>
                  </a:lnTo>
                  <a:lnTo>
                    <a:pt x="375" y="403"/>
                  </a:lnTo>
                  <a:lnTo>
                    <a:pt x="398" y="394"/>
                  </a:lnTo>
                  <a:lnTo>
                    <a:pt x="419" y="385"/>
                  </a:lnTo>
                  <a:lnTo>
                    <a:pt x="442" y="377"/>
                  </a:lnTo>
                  <a:lnTo>
                    <a:pt x="463" y="369"/>
                  </a:lnTo>
                  <a:lnTo>
                    <a:pt x="486" y="361"/>
                  </a:lnTo>
                  <a:lnTo>
                    <a:pt x="508" y="353"/>
                  </a:lnTo>
                  <a:lnTo>
                    <a:pt x="531" y="346"/>
                  </a:lnTo>
                  <a:lnTo>
                    <a:pt x="554" y="339"/>
                  </a:lnTo>
                  <a:lnTo>
                    <a:pt x="577" y="333"/>
                  </a:lnTo>
                  <a:lnTo>
                    <a:pt x="600" y="327"/>
                  </a:lnTo>
                  <a:lnTo>
                    <a:pt x="622" y="320"/>
                  </a:lnTo>
                  <a:lnTo>
                    <a:pt x="646" y="314"/>
                  </a:lnTo>
                  <a:lnTo>
                    <a:pt x="668" y="309"/>
                  </a:lnTo>
                  <a:lnTo>
                    <a:pt x="692" y="304"/>
                  </a:lnTo>
                  <a:lnTo>
                    <a:pt x="715" y="300"/>
                  </a:lnTo>
                  <a:lnTo>
                    <a:pt x="738" y="295"/>
                  </a:lnTo>
                  <a:lnTo>
                    <a:pt x="762" y="291"/>
                  </a:lnTo>
                  <a:lnTo>
                    <a:pt x="784" y="288"/>
                  </a:lnTo>
                  <a:lnTo>
                    <a:pt x="808" y="284"/>
                  </a:lnTo>
                  <a:lnTo>
                    <a:pt x="831" y="281"/>
                  </a:lnTo>
                  <a:lnTo>
                    <a:pt x="854" y="278"/>
                  </a:lnTo>
                  <a:lnTo>
                    <a:pt x="878" y="276"/>
                  </a:lnTo>
                  <a:lnTo>
                    <a:pt x="901" y="274"/>
                  </a:lnTo>
                  <a:lnTo>
                    <a:pt x="948" y="271"/>
                  </a:lnTo>
                  <a:lnTo>
                    <a:pt x="996" y="270"/>
                  </a:lnTo>
                  <a:lnTo>
                    <a:pt x="1041" y="271"/>
                  </a:lnTo>
                  <a:lnTo>
                    <a:pt x="1086" y="273"/>
                  </a:lnTo>
                  <a:lnTo>
                    <a:pt x="1129" y="277"/>
                  </a:lnTo>
                  <a:lnTo>
                    <a:pt x="1172" y="282"/>
                  </a:lnTo>
                  <a:lnTo>
                    <a:pt x="1213" y="289"/>
                  </a:lnTo>
                  <a:lnTo>
                    <a:pt x="1253" y="297"/>
                  </a:lnTo>
                  <a:lnTo>
                    <a:pt x="1292" y="307"/>
                  </a:lnTo>
                  <a:lnTo>
                    <a:pt x="1329" y="317"/>
                  </a:lnTo>
                  <a:lnTo>
                    <a:pt x="1366" y="330"/>
                  </a:lnTo>
                  <a:lnTo>
                    <a:pt x="1401" y="343"/>
                  </a:lnTo>
                  <a:lnTo>
                    <a:pt x="1434" y="358"/>
                  </a:lnTo>
                  <a:lnTo>
                    <a:pt x="1466" y="375"/>
                  </a:lnTo>
                  <a:lnTo>
                    <a:pt x="1497" y="392"/>
                  </a:lnTo>
                  <a:lnTo>
                    <a:pt x="1526" y="411"/>
                  </a:lnTo>
                  <a:lnTo>
                    <a:pt x="1500" y="396"/>
                  </a:lnTo>
                  <a:lnTo>
                    <a:pt x="1475" y="383"/>
                  </a:lnTo>
                  <a:lnTo>
                    <a:pt x="1447" y="371"/>
                  </a:lnTo>
                  <a:lnTo>
                    <a:pt x="1418" y="359"/>
                  </a:lnTo>
                  <a:lnTo>
                    <a:pt x="1388" y="350"/>
                  </a:lnTo>
                  <a:lnTo>
                    <a:pt x="1358" y="341"/>
                  </a:lnTo>
                  <a:lnTo>
                    <a:pt x="1326" y="333"/>
                  </a:lnTo>
                  <a:lnTo>
                    <a:pt x="1293" y="327"/>
                  </a:lnTo>
                  <a:lnTo>
                    <a:pt x="1259" y="320"/>
                  </a:lnTo>
                  <a:lnTo>
                    <a:pt x="1224" y="316"/>
                  </a:lnTo>
                  <a:lnTo>
                    <a:pt x="1188" y="313"/>
                  </a:lnTo>
                  <a:lnTo>
                    <a:pt x="1151" y="312"/>
                  </a:lnTo>
                  <a:lnTo>
                    <a:pt x="1115" y="311"/>
                  </a:lnTo>
                  <a:lnTo>
                    <a:pt x="1076" y="312"/>
                  </a:lnTo>
                  <a:lnTo>
                    <a:pt x="1037" y="314"/>
                  </a:lnTo>
                  <a:lnTo>
                    <a:pt x="997" y="317"/>
                  </a:lnTo>
                  <a:lnTo>
                    <a:pt x="973" y="319"/>
                  </a:lnTo>
                  <a:lnTo>
                    <a:pt x="948" y="322"/>
                  </a:lnTo>
                  <a:lnTo>
                    <a:pt x="925" y="327"/>
                  </a:lnTo>
                  <a:lnTo>
                    <a:pt x="901" y="330"/>
                  </a:lnTo>
                  <a:lnTo>
                    <a:pt x="878" y="334"/>
                  </a:lnTo>
                  <a:lnTo>
                    <a:pt x="854" y="339"/>
                  </a:lnTo>
                  <a:lnTo>
                    <a:pt x="830" y="344"/>
                  </a:lnTo>
                  <a:lnTo>
                    <a:pt x="807" y="349"/>
                  </a:lnTo>
                  <a:lnTo>
                    <a:pt x="782" y="355"/>
                  </a:lnTo>
                  <a:lnTo>
                    <a:pt x="760" y="361"/>
                  </a:lnTo>
                  <a:lnTo>
                    <a:pt x="736" y="368"/>
                  </a:lnTo>
                  <a:lnTo>
                    <a:pt x="713" y="375"/>
                  </a:lnTo>
                  <a:lnTo>
                    <a:pt x="689" y="382"/>
                  </a:lnTo>
                  <a:lnTo>
                    <a:pt x="666" y="390"/>
                  </a:lnTo>
                  <a:lnTo>
                    <a:pt x="643" y="398"/>
                  </a:lnTo>
                  <a:lnTo>
                    <a:pt x="620" y="407"/>
                  </a:lnTo>
                  <a:lnTo>
                    <a:pt x="598" y="415"/>
                  </a:lnTo>
                  <a:lnTo>
                    <a:pt x="574" y="424"/>
                  </a:lnTo>
                  <a:lnTo>
                    <a:pt x="551" y="433"/>
                  </a:lnTo>
                  <a:lnTo>
                    <a:pt x="530" y="443"/>
                  </a:lnTo>
                  <a:lnTo>
                    <a:pt x="507" y="454"/>
                  </a:lnTo>
                  <a:lnTo>
                    <a:pt x="485" y="464"/>
                  </a:lnTo>
                  <a:lnTo>
                    <a:pt x="463" y="474"/>
                  </a:lnTo>
                  <a:lnTo>
                    <a:pt x="442" y="486"/>
                  </a:lnTo>
                  <a:lnTo>
                    <a:pt x="420" y="497"/>
                  </a:lnTo>
                  <a:lnTo>
                    <a:pt x="399" y="508"/>
                  </a:lnTo>
                  <a:lnTo>
                    <a:pt x="378" y="520"/>
                  </a:lnTo>
                  <a:lnTo>
                    <a:pt x="357" y="533"/>
                  </a:lnTo>
                  <a:lnTo>
                    <a:pt x="336" y="545"/>
                  </a:lnTo>
                  <a:lnTo>
                    <a:pt x="316" y="557"/>
                  </a:lnTo>
                  <a:lnTo>
                    <a:pt x="295" y="571"/>
                  </a:lnTo>
                  <a:lnTo>
                    <a:pt x="276" y="584"/>
                  </a:lnTo>
                  <a:lnTo>
                    <a:pt x="311" y="565"/>
                  </a:lnTo>
                  <a:lnTo>
                    <a:pt x="347" y="546"/>
                  </a:lnTo>
                  <a:lnTo>
                    <a:pt x="384" y="528"/>
                  </a:lnTo>
                  <a:lnTo>
                    <a:pt x="421" y="510"/>
                  </a:lnTo>
                  <a:lnTo>
                    <a:pt x="459" y="494"/>
                  </a:lnTo>
                  <a:lnTo>
                    <a:pt x="497" y="479"/>
                  </a:lnTo>
                  <a:lnTo>
                    <a:pt x="536" y="465"/>
                  </a:lnTo>
                  <a:lnTo>
                    <a:pt x="575" y="451"/>
                  </a:lnTo>
                  <a:lnTo>
                    <a:pt x="614" y="438"/>
                  </a:lnTo>
                  <a:lnTo>
                    <a:pt x="653" y="427"/>
                  </a:lnTo>
                  <a:lnTo>
                    <a:pt x="693" y="417"/>
                  </a:lnTo>
                  <a:lnTo>
                    <a:pt x="732" y="408"/>
                  </a:lnTo>
                  <a:lnTo>
                    <a:pt x="772" y="400"/>
                  </a:lnTo>
                  <a:lnTo>
                    <a:pt x="812" y="393"/>
                  </a:lnTo>
                  <a:lnTo>
                    <a:pt x="852" y="387"/>
                  </a:lnTo>
                  <a:lnTo>
                    <a:pt x="892" y="383"/>
                  </a:lnTo>
                  <a:lnTo>
                    <a:pt x="946" y="379"/>
                  </a:lnTo>
                  <a:lnTo>
                    <a:pt x="1000" y="377"/>
                  </a:lnTo>
                  <a:lnTo>
                    <a:pt x="1051" y="378"/>
                  </a:lnTo>
                  <a:lnTo>
                    <a:pt x="1100" y="381"/>
                  </a:lnTo>
                  <a:lnTo>
                    <a:pt x="1148" y="386"/>
                  </a:lnTo>
                  <a:lnTo>
                    <a:pt x="1194" y="393"/>
                  </a:lnTo>
                  <a:lnTo>
                    <a:pt x="1237" y="403"/>
                  </a:lnTo>
                  <a:lnTo>
                    <a:pt x="1278" y="415"/>
                  </a:lnTo>
                  <a:lnTo>
                    <a:pt x="1317" y="429"/>
                  </a:lnTo>
                  <a:lnTo>
                    <a:pt x="1354" y="444"/>
                  </a:lnTo>
                  <a:lnTo>
                    <a:pt x="1387" y="463"/>
                  </a:lnTo>
                  <a:lnTo>
                    <a:pt x="1418" y="482"/>
                  </a:lnTo>
                  <a:lnTo>
                    <a:pt x="1447" y="504"/>
                  </a:lnTo>
                  <a:lnTo>
                    <a:pt x="1473" y="528"/>
                  </a:lnTo>
                  <a:lnTo>
                    <a:pt x="1496" y="553"/>
                  </a:lnTo>
                  <a:lnTo>
                    <a:pt x="1516" y="580"/>
                  </a:lnTo>
                  <a:lnTo>
                    <a:pt x="1864" y="255"/>
                  </a:lnTo>
                  <a:lnTo>
                    <a:pt x="1846" y="238"/>
                  </a:lnTo>
                  <a:lnTo>
                    <a:pt x="1827" y="223"/>
                  </a:lnTo>
                  <a:lnTo>
                    <a:pt x="1808" y="208"/>
                  </a:lnTo>
                  <a:lnTo>
                    <a:pt x="1788" y="193"/>
                  </a:lnTo>
                  <a:lnTo>
                    <a:pt x="1768" y="179"/>
                  </a:lnTo>
                  <a:lnTo>
                    <a:pt x="1746" y="165"/>
                  </a:lnTo>
                  <a:lnTo>
                    <a:pt x="1725" y="152"/>
                  </a:lnTo>
                  <a:lnTo>
                    <a:pt x="1702" y="139"/>
                  </a:lnTo>
                  <a:lnTo>
                    <a:pt x="1680" y="127"/>
                  </a:lnTo>
                  <a:lnTo>
                    <a:pt x="1656" y="115"/>
                  </a:lnTo>
                  <a:lnTo>
                    <a:pt x="1633" y="104"/>
                  </a:lnTo>
                  <a:lnTo>
                    <a:pt x="1608" y="93"/>
                  </a:lnTo>
                  <a:lnTo>
                    <a:pt x="1582" y="83"/>
                  </a:lnTo>
                  <a:lnTo>
                    <a:pt x="1557" y="73"/>
                  </a:lnTo>
                  <a:lnTo>
                    <a:pt x="1530" y="64"/>
                  </a:lnTo>
                  <a:lnTo>
                    <a:pt x="1503" y="56"/>
                  </a:lnTo>
                  <a:lnTo>
                    <a:pt x="1477" y="48"/>
                  </a:lnTo>
                  <a:lnTo>
                    <a:pt x="1449" y="40"/>
                  </a:lnTo>
                  <a:lnTo>
                    <a:pt x="1420" y="34"/>
                  </a:lnTo>
                  <a:lnTo>
                    <a:pt x="1391" y="28"/>
                  </a:lnTo>
                  <a:lnTo>
                    <a:pt x="1362" y="22"/>
                  </a:lnTo>
                  <a:lnTo>
                    <a:pt x="1332" y="17"/>
                  </a:lnTo>
                  <a:lnTo>
                    <a:pt x="1302" y="13"/>
                  </a:lnTo>
                  <a:lnTo>
                    <a:pt x="1271" y="10"/>
                  </a:lnTo>
                  <a:lnTo>
                    <a:pt x="1241" y="5"/>
                  </a:lnTo>
                  <a:lnTo>
                    <a:pt x="1209" y="3"/>
                  </a:lnTo>
                  <a:lnTo>
                    <a:pt x="1176" y="1"/>
                  </a:lnTo>
                  <a:lnTo>
                    <a:pt x="1144" y="0"/>
                  </a:lnTo>
                  <a:lnTo>
                    <a:pt x="1111" y="0"/>
                  </a:lnTo>
                  <a:lnTo>
                    <a:pt x="1078" y="0"/>
                  </a:lnTo>
                  <a:lnTo>
                    <a:pt x="1044" y="1"/>
                  </a:lnTo>
                  <a:lnTo>
                    <a:pt x="1010" y="2"/>
                  </a:lnTo>
                  <a:close/>
                </a:path>
              </a:pathLst>
            </a:custGeom>
            <a:solidFill>
              <a:srgbClr val="E2E2C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86" name="未知"/>
            <p:cNvSpPr>
              <a:spLocks noChangeArrowheads="1"/>
            </p:cNvSpPr>
            <p:nvPr/>
          </p:nvSpPr>
          <p:spPr bwMode="auto">
            <a:xfrm>
              <a:off x="146" y="0"/>
              <a:ext cx="751" cy="246"/>
            </a:xfrm>
            <a:custGeom>
              <a:avLst/>
              <a:gdLst/>
              <a:ahLst/>
              <a:cxnLst>
                <a:cxn ang="0">
                  <a:pos x="810" y="23"/>
                </a:cxn>
                <a:cxn ang="0">
                  <a:pos x="580" y="73"/>
                </a:cxn>
                <a:cxn ang="0">
                  <a:pos x="357" y="149"/>
                </a:cxn>
                <a:cxn ang="0">
                  <a:pos x="143" y="248"/>
                </a:cxn>
                <a:cxn ang="0">
                  <a:pos x="52" y="303"/>
                </a:cxn>
                <a:cxn ang="0">
                  <a:pos x="241" y="215"/>
                </a:cxn>
                <a:cxn ang="0">
                  <a:pos x="438" y="146"/>
                </a:cxn>
                <a:cxn ang="0">
                  <a:pos x="641" y="96"/>
                </a:cxn>
                <a:cxn ang="0">
                  <a:pos x="847" y="67"/>
                </a:cxn>
                <a:cxn ang="0">
                  <a:pos x="1045" y="62"/>
                </a:cxn>
                <a:cxn ang="0">
                  <a:pos x="1227" y="78"/>
                </a:cxn>
                <a:cxn ang="0">
                  <a:pos x="1394" y="115"/>
                </a:cxn>
                <a:cxn ang="0">
                  <a:pos x="1542" y="172"/>
                </a:cxn>
                <a:cxn ang="0">
                  <a:pos x="1623" y="217"/>
                </a:cxn>
                <a:cxn ang="0">
                  <a:pos x="1376" y="129"/>
                </a:cxn>
                <a:cxn ang="0">
                  <a:pos x="1077" y="104"/>
                </a:cxn>
                <a:cxn ang="0">
                  <a:pos x="844" y="125"/>
                </a:cxn>
                <a:cxn ang="0">
                  <a:pos x="631" y="172"/>
                </a:cxn>
                <a:cxn ang="0">
                  <a:pos x="426" y="241"/>
                </a:cxn>
                <a:cxn ang="0">
                  <a:pos x="229" y="333"/>
                </a:cxn>
                <a:cxn ang="0">
                  <a:pos x="145" y="384"/>
                </a:cxn>
                <a:cxn ang="0">
                  <a:pos x="318" y="305"/>
                </a:cxn>
                <a:cxn ang="0">
                  <a:pos x="498" y="241"/>
                </a:cxn>
                <a:cxn ang="0">
                  <a:pos x="683" y="196"/>
                </a:cxn>
                <a:cxn ang="0">
                  <a:pos x="870" y="171"/>
                </a:cxn>
                <a:cxn ang="0">
                  <a:pos x="1059" y="164"/>
                </a:cxn>
                <a:cxn ang="0">
                  <a:pos x="1231" y="182"/>
                </a:cxn>
                <a:cxn ang="0">
                  <a:pos x="1384" y="219"/>
                </a:cxn>
                <a:cxn ang="0">
                  <a:pos x="1520" y="277"/>
                </a:cxn>
                <a:cxn ang="0">
                  <a:pos x="1594" y="323"/>
                </a:cxn>
                <a:cxn ang="0">
                  <a:pos x="1351" y="232"/>
                </a:cxn>
                <a:cxn ang="0">
                  <a:pos x="1052" y="209"/>
                </a:cxn>
                <a:cxn ang="0">
                  <a:pos x="843" y="232"/>
                </a:cxn>
                <a:cxn ang="0">
                  <a:pos x="656" y="277"/>
                </a:cxn>
                <a:cxn ang="0">
                  <a:pos x="475" y="342"/>
                </a:cxn>
                <a:cxn ang="0">
                  <a:pos x="301" y="426"/>
                </a:cxn>
                <a:cxn ang="0">
                  <a:pos x="225" y="473"/>
                </a:cxn>
                <a:cxn ang="0">
                  <a:pos x="375" y="403"/>
                </a:cxn>
                <a:cxn ang="0">
                  <a:pos x="531" y="346"/>
                </a:cxn>
                <a:cxn ang="0">
                  <a:pos x="692" y="304"/>
                </a:cxn>
                <a:cxn ang="0">
                  <a:pos x="854" y="278"/>
                </a:cxn>
                <a:cxn ang="0">
                  <a:pos x="1129" y="277"/>
                </a:cxn>
                <a:cxn ang="0">
                  <a:pos x="1401" y="343"/>
                </a:cxn>
                <a:cxn ang="0">
                  <a:pos x="1447" y="371"/>
                </a:cxn>
                <a:cxn ang="0">
                  <a:pos x="1224" y="316"/>
                </a:cxn>
                <a:cxn ang="0">
                  <a:pos x="973" y="319"/>
                </a:cxn>
                <a:cxn ang="0">
                  <a:pos x="807" y="349"/>
                </a:cxn>
                <a:cxn ang="0">
                  <a:pos x="643" y="398"/>
                </a:cxn>
                <a:cxn ang="0">
                  <a:pos x="485" y="464"/>
                </a:cxn>
                <a:cxn ang="0">
                  <a:pos x="336" y="545"/>
                </a:cxn>
                <a:cxn ang="0">
                  <a:pos x="421" y="510"/>
                </a:cxn>
                <a:cxn ang="0">
                  <a:pos x="693" y="417"/>
                </a:cxn>
                <a:cxn ang="0">
                  <a:pos x="1000" y="377"/>
                </a:cxn>
                <a:cxn ang="0">
                  <a:pos x="1317" y="429"/>
                </a:cxn>
                <a:cxn ang="0">
                  <a:pos x="1516" y="580"/>
                </a:cxn>
                <a:cxn ang="0">
                  <a:pos x="1746" y="165"/>
                </a:cxn>
                <a:cxn ang="0">
                  <a:pos x="1582" y="83"/>
                </a:cxn>
                <a:cxn ang="0">
                  <a:pos x="1391" y="28"/>
                </a:cxn>
                <a:cxn ang="0">
                  <a:pos x="1176" y="1"/>
                </a:cxn>
              </a:cxnLst>
              <a:rect l="0" t="0" r="r" b="b"/>
              <a:pathLst>
                <a:path w="1864" h="584">
                  <a:moveTo>
                    <a:pt x="1010" y="2"/>
                  </a:moveTo>
                  <a:lnTo>
                    <a:pt x="976" y="4"/>
                  </a:lnTo>
                  <a:lnTo>
                    <a:pt x="943" y="6"/>
                  </a:lnTo>
                  <a:lnTo>
                    <a:pt x="909" y="10"/>
                  </a:lnTo>
                  <a:lnTo>
                    <a:pt x="877" y="14"/>
                  </a:lnTo>
                  <a:lnTo>
                    <a:pt x="844" y="18"/>
                  </a:lnTo>
                  <a:lnTo>
                    <a:pt x="810" y="23"/>
                  </a:lnTo>
                  <a:lnTo>
                    <a:pt x="777" y="29"/>
                  </a:lnTo>
                  <a:lnTo>
                    <a:pt x="744" y="34"/>
                  </a:lnTo>
                  <a:lnTo>
                    <a:pt x="710" y="41"/>
                  </a:lnTo>
                  <a:lnTo>
                    <a:pt x="678" y="49"/>
                  </a:lnTo>
                  <a:lnTo>
                    <a:pt x="645" y="56"/>
                  </a:lnTo>
                  <a:lnTo>
                    <a:pt x="613" y="64"/>
                  </a:lnTo>
                  <a:lnTo>
                    <a:pt x="580" y="73"/>
                  </a:lnTo>
                  <a:lnTo>
                    <a:pt x="547" y="82"/>
                  </a:lnTo>
                  <a:lnTo>
                    <a:pt x="516" y="93"/>
                  </a:lnTo>
                  <a:lnTo>
                    <a:pt x="484" y="103"/>
                  </a:lnTo>
                  <a:lnTo>
                    <a:pt x="451" y="113"/>
                  </a:lnTo>
                  <a:lnTo>
                    <a:pt x="419" y="124"/>
                  </a:lnTo>
                  <a:lnTo>
                    <a:pt x="388" y="137"/>
                  </a:lnTo>
                  <a:lnTo>
                    <a:pt x="357" y="149"/>
                  </a:lnTo>
                  <a:lnTo>
                    <a:pt x="326" y="161"/>
                  </a:lnTo>
                  <a:lnTo>
                    <a:pt x="295" y="175"/>
                  </a:lnTo>
                  <a:lnTo>
                    <a:pt x="264" y="188"/>
                  </a:lnTo>
                  <a:lnTo>
                    <a:pt x="234" y="202"/>
                  </a:lnTo>
                  <a:lnTo>
                    <a:pt x="203" y="217"/>
                  </a:lnTo>
                  <a:lnTo>
                    <a:pt x="173" y="232"/>
                  </a:lnTo>
                  <a:lnTo>
                    <a:pt x="143" y="248"/>
                  </a:lnTo>
                  <a:lnTo>
                    <a:pt x="115" y="263"/>
                  </a:lnTo>
                  <a:lnTo>
                    <a:pt x="85" y="279"/>
                  </a:lnTo>
                  <a:lnTo>
                    <a:pt x="56" y="296"/>
                  </a:lnTo>
                  <a:lnTo>
                    <a:pt x="27" y="313"/>
                  </a:lnTo>
                  <a:lnTo>
                    <a:pt x="0" y="331"/>
                  </a:lnTo>
                  <a:lnTo>
                    <a:pt x="25" y="316"/>
                  </a:lnTo>
                  <a:lnTo>
                    <a:pt x="52" y="303"/>
                  </a:lnTo>
                  <a:lnTo>
                    <a:pt x="78" y="290"/>
                  </a:lnTo>
                  <a:lnTo>
                    <a:pt x="104" y="276"/>
                  </a:lnTo>
                  <a:lnTo>
                    <a:pt x="131" y="263"/>
                  </a:lnTo>
                  <a:lnTo>
                    <a:pt x="159" y="251"/>
                  </a:lnTo>
                  <a:lnTo>
                    <a:pt x="185" y="238"/>
                  </a:lnTo>
                  <a:lnTo>
                    <a:pt x="213" y="227"/>
                  </a:lnTo>
                  <a:lnTo>
                    <a:pt x="241" y="215"/>
                  </a:lnTo>
                  <a:lnTo>
                    <a:pt x="268" y="204"/>
                  </a:lnTo>
                  <a:lnTo>
                    <a:pt x="296" y="193"/>
                  </a:lnTo>
                  <a:lnTo>
                    <a:pt x="324" y="183"/>
                  </a:lnTo>
                  <a:lnTo>
                    <a:pt x="353" y="173"/>
                  </a:lnTo>
                  <a:lnTo>
                    <a:pt x="381" y="163"/>
                  </a:lnTo>
                  <a:lnTo>
                    <a:pt x="409" y="154"/>
                  </a:lnTo>
                  <a:lnTo>
                    <a:pt x="438" y="146"/>
                  </a:lnTo>
                  <a:lnTo>
                    <a:pt x="466" y="137"/>
                  </a:lnTo>
                  <a:lnTo>
                    <a:pt x="495" y="130"/>
                  </a:lnTo>
                  <a:lnTo>
                    <a:pt x="525" y="121"/>
                  </a:lnTo>
                  <a:lnTo>
                    <a:pt x="554" y="114"/>
                  </a:lnTo>
                  <a:lnTo>
                    <a:pt x="582" y="108"/>
                  </a:lnTo>
                  <a:lnTo>
                    <a:pt x="612" y="102"/>
                  </a:lnTo>
                  <a:lnTo>
                    <a:pt x="641" y="96"/>
                  </a:lnTo>
                  <a:lnTo>
                    <a:pt x="670" y="91"/>
                  </a:lnTo>
                  <a:lnTo>
                    <a:pt x="699" y="85"/>
                  </a:lnTo>
                  <a:lnTo>
                    <a:pt x="729" y="80"/>
                  </a:lnTo>
                  <a:lnTo>
                    <a:pt x="759" y="76"/>
                  </a:lnTo>
                  <a:lnTo>
                    <a:pt x="787" y="73"/>
                  </a:lnTo>
                  <a:lnTo>
                    <a:pt x="817" y="70"/>
                  </a:lnTo>
                  <a:lnTo>
                    <a:pt x="847" y="67"/>
                  </a:lnTo>
                  <a:lnTo>
                    <a:pt x="876" y="65"/>
                  </a:lnTo>
                  <a:lnTo>
                    <a:pt x="905" y="63"/>
                  </a:lnTo>
                  <a:lnTo>
                    <a:pt x="934" y="62"/>
                  </a:lnTo>
                  <a:lnTo>
                    <a:pt x="962" y="61"/>
                  </a:lnTo>
                  <a:lnTo>
                    <a:pt x="990" y="61"/>
                  </a:lnTo>
                  <a:lnTo>
                    <a:pt x="1018" y="61"/>
                  </a:lnTo>
                  <a:lnTo>
                    <a:pt x="1045" y="62"/>
                  </a:lnTo>
                  <a:lnTo>
                    <a:pt x="1073" y="63"/>
                  </a:lnTo>
                  <a:lnTo>
                    <a:pt x="1099" y="64"/>
                  </a:lnTo>
                  <a:lnTo>
                    <a:pt x="1125" y="66"/>
                  </a:lnTo>
                  <a:lnTo>
                    <a:pt x="1151" y="68"/>
                  </a:lnTo>
                  <a:lnTo>
                    <a:pt x="1177" y="71"/>
                  </a:lnTo>
                  <a:lnTo>
                    <a:pt x="1203" y="74"/>
                  </a:lnTo>
                  <a:lnTo>
                    <a:pt x="1227" y="78"/>
                  </a:lnTo>
                  <a:lnTo>
                    <a:pt x="1252" y="82"/>
                  </a:lnTo>
                  <a:lnTo>
                    <a:pt x="1277" y="87"/>
                  </a:lnTo>
                  <a:lnTo>
                    <a:pt x="1301" y="92"/>
                  </a:lnTo>
                  <a:lnTo>
                    <a:pt x="1325" y="97"/>
                  </a:lnTo>
                  <a:lnTo>
                    <a:pt x="1348" y="103"/>
                  </a:lnTo>
                  <a:lnTo>
                    <a:pt x="1371" y="109"/>
                  </a:lnTo>
                  <a:lnTo>
                    <a:pt x="1394" y="115"/>
                  </a:lnTo>
                  <a:lnTo>
                    <a:pt x="1416" y="122"/>
                  </a:lnTo>
                  <a:lnTo>
                    <a:pt x="1439" y="130"/>
                  </a:lnTo>
                  <a:lnTo>
                    <a:pt x="1460" y="138"/>
                  </a:lnTo>
                  <a:lnTo>
                    <a:pt x="1482" y="145"/>
                  </a:lnTo>
                  <a:lnTo>
                    <a:pt x="1502" y="154"/>
                  </a:lnTo>
                  <a:lnTo>
                    <a:pt x="1523" y="162"/>
                  </a:lnTo>
                  <a:lnTo>
                    <a:pt x="1542" y="172"/>
                  </a:lnTo>
                  <a:lnTo>
                    <a:pt x="1563" y="181"/>
                  </a:lnTo>
                  <a:lnTo>
                    <a:pt x="1582" y="191"/>
                  </a:lnTo>
                  <a:lnTo>
                    <a:pt x="1601" y="201"/>
                  </a:lnTo>
                  <a:lnTo>
                    <a:pt x="1619" y="212"/>
                  </a:lnTo>
                  <a:lnTo>
                    <a:pt x="1638" y="223"/>
                  </a:lnTo>
                  <a:lnTo>
                    <a:pt x="1655" y="234"/>
                  </a:lnTo>
                  <a:lnTo>
                    <a:pt x="1623" y="217"/>
                  </a:lnTo>
                  <a:lnTo>
                    <a:pt x="1590" y="200"/>
                  </a:lnTo>
                  <a:lnTo>
                    <a:pt x="1557" y="185"/>
                  </a:lnTo>
                  <a:lnTo>
                    <a:pt x="1523" y="171"/>
                  </a:lnTo>
                  <a:lnTo>
                    <a:pt x="1488" y="158"/>
                  </a:lnTo>
                  <a:lnTo>
                    <a:pt x="1452" y="147"/>
                  </a:lnTo>
                  <a:lnTo>
                    <a:pt x="1414" y="137"/>
                  </a:lnTo>
                  <a:lnTo>
                    <a:pt x="1376" y="129"/>
                  </a:lnTo>
                  <a:lnTo>
                    <a:pt x="1337" y="120"/>
                  </a:lnTo>
                  <a:lnTo>
                    <a:pt x="1297" y="115"/>
                  </a:lnTo>
                  <a:lnTo>
                    <a:pt x="1255" y="110"/>
                  </a:lnTo>
                  <a:lnTo>
                    <a:pt x="1213" y="107"/>
                  </a:lnTo>
                  <a:lnTo>
                    <a:pt x="1169" y="104"/>
                  </a:lnTo>
                  <a:lnTo>
                    <a:pt x="1123" y="104"/>
                  </a:lnTo>
                  <a:lnTo>
                    <a:pt x="1077" y="104"/>
                  </a:lnTo>
                  <a:lnTo>
                    <a:pt x="1028" y="106"/>
                  </a:lnTo>
                  <a:lnTo>
                    <a:pt x="998" y="108"/>
                  </a:lnTo>
                  <a:lnTo>
                    <a:pt x="967" y="110"/>
                  </a:lnTo>
                  <a:lnTo>
                    <a:pt x="936" y="113"/>
                  </a:lnTo>
                  <a:lnTo>
                    <a:pt x="905" y="116"/>
                  </a:lnTo>
                  <a:lnTo>
                    <a:pt x="875" y="120"/>
                  </a:lnTo>
                  <a:lnTo>
                    <a:pt x="844" y="125"/>
                  </a:lnTo>
                  <a:lnTo>
                    <a:pt x="814" y="131"/>
                  </a:lnTo>
                  <a:lnTo>
                    <a:pt x="783" y="136"/>
                  </a:lnTo>
                  <a:lnTo>
                    <a:pt x="753" y="142"/>
                  </a:lnTo>
                  <a:lnTo>
                    <a:pt x="723" y="149"/>
                  </a:lnTo>
                  <a:lnTo>
                    <a:pt x="692" y="156"/>
                  </a:lnTo>
                  <a:lnTo>
                    <a:pt x="662" y="163"/>
                  </a:lnTo>
                  <a:lnTo>
                    <a:pt x="631" y="172"/>
                  </a:lnTo>
                  <a:lnTo>
                    <a:pt x="602" y="180"/>
                  </a:lnTo>
                  <a:lnTo>
                    <a:pt x="572" y="189"/>
                  </a:lnTo>
                  <a:lnTo>
                    <a:pt x="543" y="199"/>
                  </a:lnTo>
                  <a:lnTo>
                    <a:pt x="514" y="209"/>
                  </a:lnTo>
                  <a:lnTo>
                    <a:pt x="484" y="220"/>
                  </a:lnTo>
                  <a:lnTo>
                    <a:pt x="455" y="230"/>
                  </a:lnTo>
                  <a:lnTo>
                    <a:pt x="426" y="241"/>
                  </a:lnTo>
                  <a:lnTo>
                    <a:pt x="398" y="254"/>
                  </a:lnTo>
                  <a:lnTo>
                    <a:pt x="369" y="266"/>
                  </a:lnTo>
                  <a:lnTo>
                    <a:pt x="340" y="278"/>
                  </a:lnTo>
                  <a:lnTo>
                    <a:pt x="313" y="292"/>
                  </a:lnTo>
                  <a:lnTo>
                    <a:pt x="285" y="305"/>
                  </a:lnTo>
                  <a:lnTo>
                    <a:pt x="257" y="318"/>
                  </a:lnTo>
                  <a:lnTo>
                    <a:pt x="229" y="333"/>
                  </a:lnTo>
                  <a:lnTo>
                    <a:pt x="203" y="347"/>
                  </a:lnTo>
                  <a:lnTo>
                    <a:pt x="176" y="362"/>
                  </a:lnTo>
                  <a:lnTo>
                    <a:pt x="149" y="378"/>
                  </a:lnTo>
                  <a:lnTo>
                    <a:pt x="123" y="393"/>
                  </a:lnTo>
                  <a:lnTo>
                    <a:pt x="97" y="410"/>
                  </a:lnTo>
                  <a:lnTo>
                    <a:pt x="121" y="396"/>
                  </a:lnTo>
                  <a:lnTo>
                    <a:pt x="145" y="384"/>
                  </a:lnTo>
                  <a:lnTo>
                    <a:pt x="169" y="372"/>
                  </a:lnTo>
                  <a:lnTo>
                    <a:pt x="194" y="360"/>
                  </a:lnTo>
                  <a:lnTo>
                    <a:pt x="218" y="348"/>
                  </a:lnTo>
                  <a:lnTo>
                    <a:pt x="243" y="337"/>
                  </a:lnTo>
                  <a:lnTo>
                    <a:pt x="267" y="327"/>
                  </a:lnTo>
                  <a:lnTo>
                    <a:pt x="292" y="315"/>
                  </a:lnTo>
                  <a:lnTo>
                    <a:pt x="318" y="305"/>
                  </a:lnTo>
                  <a:lnTo>
                    <a:pt x="343" y="295"/>
                  </a:lnTo>
                  <a:lnTo>
                    <a:pt x="369" y="286"/>
                  </a:lnTo>
                  <a:lnTo>
                    <a:pt x="395" y="276"/>
                  </a:lnTo>
                  <a:lnTo>
                    <a:pt x="420" y="267"/>
                  </a:lnTo>
                  <a:lnTo>
                    <a:pt x="446" y="258"/>
                  </a:lnTo>
                  <a:lnTo>
                    <a:pt x="471" y="250"/>
                  </a:lnTo>
                  <a:lnTo>
                    <a:pt x="498" y="241"/>
                  </a:lnTo>
                  <a:lnTo>
                    <a:pt x="524" y="234"/>
                  </a:lnTo>
                  <a:lnTo>
                    <a:pt x="550" y="227"/>
                  </a:lnTo>
                  <a:lnTo>
                    <a:pt x="576" y="220"/>
                  </a:lnTo>
                  <a:lnTo>
                    <a:pt x="603" y="214"/>
                  </a:lnTo>
                  <a:lnTo>
                    <a:pt x="629" y="208"/>
                  </a:lnTo>
                  <a:lnTo>
                    <a:pt x="656" y="201"/>
                  </a:lnTo>
                  <a:lnTo>
                    <a:pt x="683" y="196"/>
                  </a:lnTo>
                  <a:lnTo>
                    <a:pt x="709" y="191"/>
                  </a:lnTo>
                  <a:lnTo>
                    <a:pt x="736" y="187"/>
                  </a:lnTo>
                  <a:lnTo>
                    <a:pt x="763" y="183"/>
                  </a:lnTo>
                  <a:lnTo>
                    <a:pt x="789" y="179"/>
                  </a:lnTo>
                  <a:lnTo>
                    <a:pt x="816" y="176"/>
                  </a:lnTo>
                  <a:lnTo>
                    <a:pt x="844" y="173"/>
                  </a:lnTo>
                  <a:lnTo>
                    <a:pt x="870" y="171"/>
                  </a:lnTo>
                  <a:lnTo>
                    <a:pt x="897" y="169"/>
                  </a:lnTo>
                  <a:lnTo>
                    <a:pt x="924" y="167"/>
                  </a:lnTo>
                  <a:lnTo>
                    <a:pt x="951" y="165"/>
                  </a:lnTo>
                  <a:lnTo>
                    <a:pt x="979" y="164"/>
                  </a:lnTo>
                  <a:lnTo>
                    <a:pt x="1006" y="164"/>
                  </a:lnTo>
                  <a:lnTo>
                    <a:pt x="1033" y="164"/>
                  </a:lnTo>
                  <a:lnTo>
                    <a:pt x="1059" y="164"/>
                  </a:lnTo>
                  <a:lnTo>
                    <a:pt x="1085" y="165"/>
                  </a:lnTo>
                  <a:lnTo>
                    <a:pt x="1110" y="168"/>
                  </a:lnTo>
                  <a:lnTo>
                    <a:pt x="1135" y="170"/>
                  </a:lnTo>
                  <a:lnTo>
                    <a:pt x="1160" y="172"/>
                  </a:lnTo>
                  <a:lnTo>
                    <a:pt x="1184" y="175"/>
                  </a:lnTo>
                  <a:lnTo>
                    <a:pt x="1208" y="178"/>
                  </a:lnTo>
                  <a:lnTo>
                    <a:pt x="1231" y="182"/>
                  </a:lnTo>
                  <a:lnTo>
                    <a:pt x="1254" y="186"/>
                  </a:lnTo>
                  <a:lnTo>
                    <a:pt x="1277" y="190"/>
                  </a:lnTo>
                  <a:lnTo>
                    <a:pt x="1299" y="195"/>
                  </a:lnTo>
                  <a:lnTo>
                    <a:pt x="1321" y="200"/>
                  </a:lnTo>
                  <a:lnTo>
                    <a:pt x="1342" y="207"/>
                  </a:lnTo>
                  <a:lnTo>
                    <a:pt x="1363" y="213"/>
                  </a:lnTo>
                  <a:lnTo>
                    <a:pt x="1384" y="219"/>
                  </a:lnTo>
                  <a:lnTo>
                    <a:pt x="1405" y="226"/>
                  </a:lnTo>
                  <a:lnTo>
                    <a:pt x="1424" y="233"/>
                  </a:lnTo>
                  <a:lnTo>
                    <a:pt x="1444" y="241"/>
                  </a:lnTo>
                  <a:lnTo>
                    <a:pt x="1463" y="250"/>
                  </a:lnTo>
                  <a:lnTo>
                    <a:pt x="1483" y="258"/>
                  </a:lnTo>
                  <a:lnTo>
                    <a:pt x="1501" y="267"/>
                  </a:lnTo>
                  <a:lnTo>
                    <a:pt x="1520" y="277"/>
                  </a:lnTo>
                  <a:lnTo>
                    <a:pt x="1537" y="287"/>
                  </a:lnTo>
                  <a:lnTo>
                    <a:pt x="1555" y="297"/>
                  </a:lnTo>
                  <a:lnTo>
                    <a:pt x="1572" y="308"/>
                  </a:lnTo>
                  <a:lnTo>
                    <a:pt x="1589" y="318"/>
                  </a:lnTo>
                  <a:lnTo>
                    <a:pt x="1606" y="330"/>
                  </a:lnTo>
                  <a:lnTo>
                    <a:pt x="1622" y="342"/>
                  </a:lnTo>
                  <a:lnTo>
                    <a:pt x="1594" y="323"/>
                  </a:lnTo>
                  <a:lnTo>
                    <a:pt x="1563" y="307"/>
                  </a:lnTo>
                  <a:lnTo>
                    <a:pt x="1531" y="292"/>
                  </a:lnTo>
                  <a:lnTo>
                    <a:pt x="1497" y="277"/>
                  </a:lnTo>
                  <a:lnTo>
                    <a:pt x="1463" y="264"/>
                  </a:lnTo>
                  <a:lnTo>
                    <a:pt x="1427" y="252"/>
                  </a:lnTo>
                  <a:lnTo>
                    <a:pt x="1389" y="241"/>
                  </a:lnTo>
                  <a:lnTo>
                    <a:pt x="1351" y="232"/>
                  </a:lnTo>
                  <a:lnTo>
                    <a:pt x="1313" y="224"/>
                  </a:lnTo>
                  <a:lnTo>
                    <a:pt x="1271" y="218"/>
                  </a:lnTo>
                  <a:lnTo>
                    <a:pt x="1229" y="213"/>
                  </a:lnTo>
                  <a:lnTo>
                    <a:pt x="1186" y="210"/>
                  </a:lnTo>
                  <a:lnTo>
                    <a:pt x="1143" y="208"/>
                  </a:lnTo>
                  <a:lnTo>
                    <a:pt x="1098" y="208"/>
                  </a:lnTo>
                  <a:lnTo>
                    <a:pt x="1052" y="209"/>
                  </a:lnTo>
                  <a:lnTo>
                    <a:pt x="1005" y="212"/>
                  </a:lnTo>
                  <a:lnTo>
                    <a:pt x="978" y="214"/>
                  </a:lnTo>
                  <a:lnTo>
                    <a:pt x="950" y="217"/>
                  </a:lnTo>
                  <a:lnTo>
                    <a:pt x="924" y="220"/>
                  </a:lnTo>
                  <a:lnTo>
                    <a:pt x="897" y="223"/>
                  </a:lnTo>
                  <a:lnTo>
                    <a:pt x="869" y="227"/>
                  </a:lnTo>
                  <a:lnTo>
                    <a:pt x="843" y="232"/>
                  </a:lnTo>
                  <a:lnTo>
                    <a:pt x="816" y="237"/>
                  </a:lnTo>
                  <a:lnTo>
                    <a:pt x="789" y="242"/>
                  </a:lnTo>
                  <a:lnTo>
                    <a:pt x="763" y="249"/>
                  </a:lnTo>
                  <a:lnTo>
                    <a:pt x="735" y="255"/>
                  </a:lnTo>
                  <a:lnTo>
                    <a:pt x="709" y="262"/>
                  </a:lnTo>
                  <a:lnTo>
                    <a:pt x="683" y="269"/>
                  </a:lnTo>
                  <a:lnTo>
                    <a:pt x="656" y="277"/>
                  </a:lnTo>
                  <a:lnTo>
                    <a:pt x="629" y="286"/>
                  </a:lnTo>
                  <a:lnTo>
                    <a:pt x="604" y="294"/>
                  </a:lnTo>
                  <a:lnTo>
                    <a:pt x="577" y="303"/>
                  </a:lnTo>
                  <a:lnTo>
                    <a:pt x="551" y="312"/>
                  </a:lnTo>
                  <a:lnTo>
                    <a:pt x="526" y="321"/>
                  </a:lnTo>
                  <a:lnTo>
                    <a:pt x="500" y="332"/>
                  </a:lnTo>
                  <a:lnTo>
                    <a:pt x="475" y="342"/>
                  </a:lnTo>
                  <a:lnTo>
                    <a:pt x="449" y="353"/>
                  </a:lnTo>
                  <a:lnTo>
                    <a:pt x="424" y="364"/>
                  </a:lnTo>
                  <a:lnTo>
                    <a:pt x="399" y="376"/>
                  </a:lnTo>
                  <a:lnTo>
                    <a:pt x="374" y="388"/>
                  </a:lnTo>
                  <a:lnTo>
                    <a:pt x="349" y="400"/>
                  </a:lnTo>
                  <a:lnTo>
                    <a:pt x="325" y="413"/>
                  </a:lnTo>
                  <a:lnTo>
                    <a:pt x="301" y="426"/>
                  </a:lnTo>
                  <a:lnTo>
                    <a:pt x="278" y="439"/>
                  </a:lnTo>
                  <a:lnTo>
                    <a:pt x="254" y="453"/>
                  </a:lnTo>
                  <a:lnTo>
                    <a:pt x="230" y="467"/>
                  </a:lnTo>
                  <a:lnTo>
                    <a:pt x="207" y="481"/>
                  </a:lnTo>
                  <a:lnTo>
                    <a:pt x="184" y="496"/>
                  </a:lnTo>
                  <a:lnTo>
                    <a:pt x="205" y="485"/>
                  </a:lnTo>
                  <a:lnTo>
                    <a:pt x="225" y="473"/>
                  </a:lnTo>
                  <a:lnTo>
                    <a:pt x="247" y="463"/>
                  </a:lnTo>
                  <a:lnTo>
                    <a:pt x="267" y="452"/>
                  </a:lnTo>
                  <a:lnTo>
                    <a:pt x="289" y="441"/>
                  </a:lnTo>
                  <a:lnTo>
                    <a:pt x="310" y="431"/>
                  </a:lnTo>
                  <a:lnTo>
                    <a:pt x="332" y="422"/>
                  </a:lnTo>
                  <a:lnTo>
                    <a:pt x="354" y="413"/>
                  </a:lnTo>
                  <a:lnTo>
                    <a:pt x="375" y="403"/>
                  </a:lnTo>
                  <a:lnTo>
                    <a:pt x="398" y="394"/>
                  </a:lnTo>
                  <a:lnTo>
                    <a:pt x="419" y="385"/>
                  </a:lnTo>
                  <a:lnTo>
                    <a:pt x="442" y="377"/>
                  </a:lnTo>
                  <a:lnTo>
                    <a:pt x="463" y="369"/>
                  </a:lnTo>
                  <a:lnTo>
                    <a:pt x="486" y="361"/>
                  </a:lnTo>
                  <a:lnTo>
                    <a:pt x="508" y="353"/>
                  </a:lnTo>
                  <a:lnTo>
                    <a:pt x="531" y="346"/>
                  </a:lnTo>
                  <a:lnTo>
                    <a:pt x="554" y="339"/>
                  </a:lnTo>
                  <a:lnTo>
                    <a:pt x="577" y="333"/>
                  </a:lnTo>
                  <a:lnTo>
                    <a:pt x="600" y="327"/>
                  </a:lnTo>
                  <a:lnTo>
                    <a:pt x="622" y="320"/>
                  </a:lnTo>
                  <a:lnTo>
                    <a:pt x="646" y="314"/>
                  </a:lnTo>
                  <a:lnTo>
                    <a:pt x="668" y="309"/>
                  </a:lnTo>
                  <a:lnTo>
                    <a:pt x="692" y="304"/>
                  </a:lnTo>
                  <a:lnTo>
                    <a:pt x="715" y="300"/>
                  </a:lnTo>
                  <a:lnTo>
                    <a:pt x="738" y="295"/>
                  </a:lnTo>
                  <a:lnTo>
                    <a:pt x="762" y="291"/>
                  </a:lnTo>
                  <a:lnTo>
                    <a:pt x="784" y="288"/>
                  </a:lnTo>
                  <a:lnTo>
                    <a:pt x="808" y="284"/>
                  </a:lnTo>
                  <a:lnTo>
                    <a:pt x="831" y="281"/>
                  </a:lnTo>
                  <a:lnTo>
                    <a:pt x="854" y="278"/>
                  </a:lnTo>
                  <a:lnTo>
                    <a:pt x="878" y="276"/>
                  </a:lnTo>
                  <a:lnTo>
                    <a:pt x="901" y="274"/>
                  </a:lnTo>
                  <a:lnTo>
                    <a:pt x="948" y="271"/>
                  </a:lnTo>
                  <a:lnTo>
                    <a:pt x="996" y="270"/>
                  </a:lnTo>
                  <a:lnTo>
                    <a:pt x="1041" y="271"/>
                  </a:lnTo>
                  <a:lnTo>
                    <a:pt x="1086" y="273"/>
                  </a:lnTo>
                  <a:lnTo>
                    <a:pt x="1129" y="277"/>
                  </a:lnTo>
                  <a:lnTo>
                    <a:pt x="1172" y="282"/>
                  </a:lnTo>
                  <a:lnTo>
                    <a:pt x="1213" y="289"/>
                  </a:lnTo>
                  <a:lnTo>
                    <a:pt x="1253" y="297"/>
                  </a:lnTo>
                  <a:lnTo>
                    <a:pt x="1292" y="307"/>
                  </a:lnTo>
                  <a:lnTo>
                    <a:pt x="1329" y="317"/>
                  </a:lnTo>
                  <a:lnTo>
                    <a:pt x="1366" y="330"/>
                  </a:lnTo>
                  <a:lnTo>
                    <a:pt x="1401" y="343"/>
                  </a:lnTo>
                  <a:lnTo>
                    <a:pt x="1434" y="358"/>
                  </a:lnTo>
                  <a:lnTo>
                    <a:pt x="1466" y="375"/>
                  </a:lnTo>
                  <a:lnTo>
                    <a:pt x="1497" y="392"/>
                  </a:lnTo>
                  <a:lnTo>
                    <a:pt x="1526" y="411"/>
                  </a:lnTo>
                  <a:lnTo>
                    <a:pt x="1500" y="396"/>
                  </a:lnTo>
                  <a:lnTo>
                    <a:pt x="1475" y="383"/>
                  </a:lnTo>
                  <a:lnTo>
                    <a:pt x="1447" y="371"/>
                  </a:lnTo>
                  <a:lnTo>
                    <a:pt x="1418" y="359"/>
                  </a:lnTo>
                  <a:lnTo>
                    <a:pt x="1388" y="350"/>
                  </a:lnTo>
                  <a:lnTo>
                    <a:pt x="1358" y="341"/>
                  </a:lnTo>
                  <a:lnTo>
                    <a:pt x="1326" y="333"/>
                  </a:lnTo>
                  <a:lnTo>
                    <a:pt x="1293" y="327"/>
                  </a:lnTo>
                  <a:lnTo>
                    <a:pt x="1259" y="320"/>
                  </a:lnTo>
                  <a:lnTo>
                    <a:pt x="1224" y="316"/>
                  </a:lnTo>
                  <a:lnTo>
                    <a:pt x="1188" y="313"/>
                  </a:lnTo>
                  <a:lnTo>
                    <a:pt x="1151" y="312"/>
                  </a:lnTo>
                  <a:lnTo>
                    <a:pt x="1115" y="311"/>
                  </a:lnTo>
                  <a:lnTo>
                    <a:pt x="1076" y="312"/>
                  </a:lnTo>
                  <a:lnTo>
                    <a:pt x="1037" y="314"/>
                  </a:lnTo>
                  <a:lnTo>
                    <a:pt x="997" y="317"/>
                  </a:lnTo>
                  <a:lnTo>
                    <a:pt x="973" y="319"/>
                  </a:lnTo>
                  <a:lnTo>
                    <a:pt x="948" y="322"/>
                  </a:lnTo>
                  <a:lnTo>
                    <a:pt x="925" y="327"/>
                  </a:lnTo>
                  <a:lnTo>
                    <a:pt x="901" y="330"/>
                  </a:lnTo>
                  <a:lnTo>
                    <a:pt x="878" y="334"/>
                  </a:lnTo>
                  <a:lnTo>
                    <a:pt x="854" y="339"/>
                  </a:lnTo>
                  <a:lnTo>
                    <a:pt x="830" y="344"/>
                  </a:lnTo>
                  <a:lnTo>
                    <a:pt x="807" y="349"/>
                  </a:lnTo>
                  <a:lnTo>
                    <a:pt x="782" y="355"/>
                  </a:lnTo>
                  <a:lnTo>
                    <a:pt x="760" y="361"/>
                  </a:lnTo>
                  <a:lnTo>
                    <a:pt x="736" y="368"/>
                  </a:lnTo>
                  <a:lnTo>
                    <a:pt x="713" y="375"/>
                  </a:lnTo>
                  <a:lnTo>
                    <a:pt x="689" y="382"/>
                  </a:lnTo>
                  <a:lnTo>
                    <a:pt x="666" y="390"/>
                  </a:lnTo>
                  <a:lnTo>
                    <a:pt x="643" y="398"/>
                  </a:lnTo>
                  <a:lnTo>
                    <a:pt x="620" y="407"/>
                  </a:lnTo>
                  <a:lnTo>
                    <a:pt x="598" y="415"/>
                  </a:lnTo>
                  <a:lnTo>
                    <a:pt x="574" y="424"/>
                  </a:lnTo>
                  <a:lnTo>
                    <a:pt x="551" y="433"/>
                  </a:lnTo>
                  <a:lnTo>
                    <a:pt x="530" y="443"/>
                  </a:lnTo>
                  <a:lnTo>
                    <a:pt x="507" y="454"/>
                  </a:lnTo>
                  <a:lnTo>
                    <a:pt x="485" y="464"/>
                  </a:lnTo>
                  <a:lnTo>
                    <a:pt x="463" y="474"/>
                  </a:lnTo>
                  <a:lnTo>
                    <a:pt x="442" y="486"/>
                  </a:lnTo>
                  <a:lnTo>
                    <a:pt x="420" y="497"/>
                  </a:lnTo>
                  <a:lnTo>
                    <a:pt x="399" y="508"/>
                  </a:lnTo>
                  <a:lnTo>
                    <a:pt x="378" y="520"/>
                  </a:lnTo>
                  <a:lnTo>
                    <a:pt x="357" y="533"/>
                  </a:lnTo>
                  <a:lnTo>
                    <a:pt x="336" y="545"/>
                  </a:lnTo>
                  <a:lnTo>
                    <a:pt x="316" y="557"/>
                  </a:lnTo>
                  <a:lnTo>
                    <a:pt x="295" y="571"/>
                  </a:lnTo>
                  <a:lnTo>
                    <a:pt x="276" y="584"/>
                  </a:lnTo>
                  <a:lnTo>
                    <a:pt x="311" y="565"/>
                  </a:lnTo>
                  <a:lnTo>
                    <a:pt x="347" y="546"/>
                  </a:lnTo>
                  <a:lnTo>
                    <a:pt x="384" y="528"/>
                  </a:lnTo>
                  <a:lnTo>
                    <a:pt x="421" y="510"/>
                  </a:lnTo>
                  <a:lnTo>
                    <a:pt x="459" y="494"/>
                  </a:lnTo>
                  <a:lnTo>
                    <a:pt x="497" y="479"/>
                  </a:lnTo>
                  <a:lnTo>
                    <a:pt x="536" y="465"/>
                  </a:lnTo>
                  <a:lnTo>
                    <a:pt x="575" y="451"/>
                  </a:lnTo>
                  <a:lnTo>
                    <a:pt x="614" y="438"/>
                  </a:lnTo>
                  <a:lnTo>
                    <a:pt x="653" y="427"/>
                  </a:lnTo>
                  <a:lnTo>
                    <a:pt x="693" y="417"/>
                  </a:lnTo>
                  <a:lnTo>
                    <a:pt x="732" y="408"/>
                  </a:lnTo>
                  <a:lnTo>
                    <a:pt x="772" y="400"/>
                  </a:lnTo>
                  <a:lnTo>
                    <a:pt x="812" y="393"/>
                  </a:lnTo>
                  <a:lnTo>
                    <a:pt x="852" y="387"/>
                  </a:lnTo>
                  <a:lnTo>
                    <a:pt x="892" y="383"/>
                  </a:lnTo>
                  <a:lnTo>
                    <a:pt x="946" y="379"/>
                  </a:lnTo>
                  <a:lnTo>
                    <a:pt x="1000" y="377"/>
                  </a:lnTo>
                  <a:lnTo>
                    <a:pt x="1051" y="378"/>
                  </a:lnTo>
                  <a:lnTo>
                    <a:pt x="1100" y="381"/>
                  </a:lnTo>
                  <a:lnTo>
                    <a:pt x="1148" y="386"/>
                  </a:lnTo>
                  <a:lnTo>
                    <a:pt x="1194" y="393"/>
                  </a:lnTo>
                  <a:lnTo>
                    <a:pt x="1237" y="403"/>
                  </a:lnTo>
                  <a:lnTo>
                    <a:pt x="1278" y="415"/>
                  </a:lnTo>
                  <a:lnTo>
                    <a:pt x="1317" y="429"/>
                  </a:lnTo>
                  <a:lnTo>
                    <a:pt x="1354" y="444"/>
                  </a:lnTo>
                  <a:lnTo>
                    <a:pt x="1387" y="463"/>
                  </a:lnTo>
                  <a:lnTo>
                    <a:pt x="1418" y="482"/>
                  </a:lnTo>
                  <a:lnTo>
                    <a:pt x="1447" y="504"/>
                  </a:lnTo>
                  <a:lnTo>
                    <a:pt x="1473" y="528"/>
                  </a:lnTo>
                  <a:lnTo>
                    <a:pt x="1496" y="553"/>
                  </a:lnTo>
                  <a:lnTo>
                    <a:pt x="1516" y="580"/>
                  </a:lnTo>
                  <a:lnTo>
                    <a:pt x="1864" y="255"/>
                  </a:lnTo>
                  <a:lnTo>
                    <a:pt x="1846" y="238"/>
                  </a:lnTo>
                  <a:lnTo>
                    <a:pt x="1827" y="223"/>
                  </a:lnTo>
                  <a:lnTo>
                    <a:pt x="1808" y="208"/>
                  </a:lnTo>
                  <a:lnTo>
                    <a:pt x="1788" y="193"/>
                  </a:lnTo>
                  <a:lnTo>
                    <a:pt x="1768" y="179"/>
                  </a:lnTo>
                  <a:lnTo>
                    <a:pt x="1746" y="165"/>
                  </a:lnTo>
                  <a:lnTo>
                    <a:pt x="1725" y="152"/>
                  </a:lnTo>
                  <a:lnTo>
                    <a:pt x="1702" y="139"/>
                  </a:lnTo>
                  <a:lnTo>
                    <a:pt x="1680" y="127"/>
                  </a:lnTo>
                  <a:lnTo>
                    <a:pt x="1656" y="115"/>
                  </a:lnTo>
                  <a:lnTo>
                    <a:pt x="1633" y="104"/>
                  </a:lnTo>
                  <a:lnTo>
                    <a:pt x="1608" y="93"/>
                  </a:lnTo>
                  <a:lnTo>
                    <a:pt x="1582" y="83"/>
                  </a:lnTo>
                  <a:lnTo>
                    <a:pt x="1557" y="73"/>
                  </a:lnTo>
                  <a:lnTo>
                    <a:pt x="1530" y="64"/>
                  </a:lnTo>
                  <a:lnTo>
                    <a:pt x="1503" y="56"/>
                  </a:lnTo>
                  <a:lnTo>
                    <a:pt x="1477" y="48"/>
                  </a:lnTo>
                  <a:lnTo>
                    <a:pt x="1449" y="40"/>
                  </a:lnTo>
                  <a:lnTo>
                    <a:pt x="1420" y="34"/>
                  </a:lnTo>
                  <a:lnTo>
                    <a:pt x="1391" y="28"/>
                  </a:lnTo>
                  <a:lnTo>
                    <a:pt x="1362" y="22"/>
                  </a:lnTo>
                  <a:lnTo>
                    <a:pt x="1332" y="17"/>
                  </a:lnTo>
                  <a:lnTo>
                    <a:pt x="1302" y="13"/>
                  </a:lnTo>
                  <a:lnTo>
                    <a:pt x="1271" y="10"/>
                  </a:lnTo>
                  <a:lnTo>
                    <a:pt x="1241" y="5"/>
                  </a:lnTo>
                  <a:lnTo>
                    <a:pt x="1209" y="3"/>
                  </a:lnTo>
                  <a:lnTo>
                    <a:pt x="1176" y="1"/>
                  </a:lnTo>
                  <a:lnTo>
                    <a:pt x="1144" y="0"/>
                  </a:lnTo>
                  <a:lnTo>
                    <a:pt x="1111" y="0"/>
                  </a:lnTo>
                  <a:lnTo>
                    <a:pt x="1078" y="0"/>
                  </a:lnTo>
                  <a:lnTo>
                    <a:pt x="1044" y="1"/>
                  </a:lnTo>
                  <a:lnTo>
                    <a:pt x="1010" y="2"/>
                  </a:lnTo>
                  <a:close/>
                </a:path>
              </a:pathLst>
            </a:custGeom>
            <a:solidFill>
              <a:srgbClr val="E2E2C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8" name="图片 7">
            <a:extLst>
              <a:ext uri="{FF2B5EF4-FFF2-40B4-BE49-F238E27FC236}">
                <a16:creationId xmlns:a16="http://schemas.microsoft.com/office/drawing/2014/main" id="{C42E86AA-6F9F-B7B3-419F-D19864A065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64" y="483518"/>
            <a:ext cx="1242340" cy="37484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6C15DF2-B25E-11E4-EB12-C5603F4FB1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2840" y="290981"/>
            <a:ext cx="859865" cy="66894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文本框 13314"/>
          <p:cNvSpPr txBox="1"/>
          <p:nvPr/>
        </p:nvSpPr>
        <p:spPr>
          <a:xfrm>
            <a:off x="250826" y="141685"/>
            <a:ext cx="2008883" cy="70788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r>
              <a:rPr lang="zh-CN" altLang="en-US" sz="40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例题</a:t>
            </a:r>
            <a:r>
              <a:rPr lang="en-US" altLang="zh-CN" sz="40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3</a:t>
            </a:r>
            <a:r>
              <a:rPr lang="zh-CN" altLang="en-US" sz="40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：</a:t>
            </a:r>
            <a:endParaRPr lang="zh-CN" altLang="en-US" sz="4000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ea typeface="黑体" pitchFamily="49" charset="-122"/>
            </a:endParaRPr>
          </a:p>
        </p:txBody>
      </p:sp>
      <p:grpSp>
        <p:nvGrpSpPr>
          <p:cNvPr id="13314" name="组合 13315"/>
          <p:cNvGrpSpPr>
            <a:grpSpLocks/>
          </p:cNvGrpSpPr>
          <p:nvPr/>
        </p:nvGrpSpPr>
        <p:grpSpPr bwMode="auto">
          <a:xfrm>
            <a:off x="7546975" y="4569619"/>
            <a:ext cx="1479550" cy="573881"/>
            <a:chOff x="0" y="0"/>
            <a:chExt cx="932" cy="482"/>
          </a:xfrm>
        </p:grpSpPr>
        <p:sp>
          <p:nvSpPr>
            <p:cNvPr id="2" name="未知"/>
            <p:cNvSpPr>
              <a:spLocks noChangeArrowheads="1"/>
            </p:cNvSpPr>
            <p:nvPr/>
          </p:nvSpPr>
          <p:spPr bwMode="auto">
            <a:xfrm>
              <a:off x="0" y="190"/>
              <a:ext cx="932" cy="292"/>
            </a:xfrm>
            <a:custGeom>
              <a:avLst/>
              <a:gdLst/>
              <a:ahLst/>
              <a:cxnLst>
                <a:cxn ang="0">
                  <a:pos x="810" y="23"/>
                </a:cxn>
                <a:cxn ang="0">
                  <a:pos x="580" y="73"/>
                </a:cxn>
                <a:cxn ang="0">
                  <a:pos x="357" y="149"/>
                </a:cxn>
                <a:cxn ang="0">
                  <a:pos x="143" y="248"/>
                </a:cxn>
                <a:cxn ang="0">
                  <a:pos x="52" y="303"/>
                </a:cxn>
                <a:cxn ang="0">
                  <a:pos x="241" y="215"/>
                </a:cxn>
                <a:cxn ang="0">
                  <a:pos x="438" y="146"/>
                </a:cxn>
                <a:cxn ang="0">
                  <a:pos x="641" y="96"/>
                </a:cxn>
                <a:cxn ang="0">
                  <a:pos x="847" y="67"/>
                </a:cxn>
                <a:cxn ang="0">
                  <a:pos x="1045" y="62"/>
                </a:cxn>
                <a:cxn ang="0">
                  <a:pos x="1227" y="78"/>
                </a:cxn>
                <a:cxn ang="0">
                  <a:pos x="1394" y="115"/>
                </a:cxn>
                <a:cxn ang="0">
                  <a:pos x="1542" y="172"/>
                </a:cxn>
                <a:cxn ang="0">
                  <a:pos x="1623" y="217"/>
                </a:cxn>
                <a:cxn ang="0">
                  <a:pos x="1376" y="129"/>
                </a:cxn>
                <a:cxn ang="0">
                  <a:pos x="1077" y="104"/>
                </a:cxn>
                <a:cxn ang="0">
                  <a:pos x="844" y="125"/>
                </a:cxn>
                <a:cxn ang="0">
                  <a:pos x="631" y="172"/>
                </a:cxn>
                <a:cxn ang="0">
                  <a:pos x="426" y="241"/>
                </a:cxn>
                <a:cxn ang="0">
                  <a:pos x="229" y="333"/>
                </a:cxn>
                <a:cxn ang="0">
                  <a:pos x="145" y="384"/>
                </a:cxn>
                <a:cxn ang="0">
                  <a:pos x="318" y="305"/>
                </a:cxn>
                <a:cxn ang="0">
                  <a:pos x="498" y="241"/>
                </a:cxn>
                <a:cxn ang="0">
                  <a:pos x="683" y="196"/>
                </a:cxn>
                <a:cxn ang="0">
                  <a:pos x="870" y="171"/>
                </a:cxn>
                <a:cxn ang="0">
                  <a:pos x="1059" y="164"/>
                </a:cxn>
                <a:cxn ang="0">
                  <a:pos x="1231" y="182"/>
                </a:cxn>
                <a:cxn ang="0">
                  <a:pos x="1384" y="219"/>
                </a:cxn>
                <a:cxn ang="0">
                  <a:pos x="1520" y="277"/>
                </a:cxn>
                <a:cxn ang="0">
                  <a:pos x="1594" y="323"/>
                </a:cxn>
                <a:cxn ang="0">
                  <a:pos x="1351" y="232"/>
                </a:cxn>
                <a:cxn ang="0">
                  <a:pos x="1052" y="209"/>
                </a:cxn>
                <a:cxn ang="0">
                  <a:pos x="843" y="232"/>
                </a:cxn>
                <a:cxn ang="0">
                  <a:pos x="656" y="277"/>
                </a:cxn>
                <a:cxn ang="0">
                  <a:pos x="475" y="342"/>
                </a:cxn>
                <a:cxn ang="0">
                  <a:pos x="301" y="426"/>
                </a:cxn>
                <a:cxn ang="0">
                  <a:pos x="225" y="473"/>
                </a:cxn>
                <a:cxn ang="0">
                  <a:pos x="375" y="403"/>
                </a:cxn>
                <a:cxn ang="0">
                  <a:pos x="531" y="346"/>
                </a:cxn>
                <a:cxn ang="0">
                  <a:pos x="692" y="304"/>
                </a:cxn>
                <a:cxn ang="0">
                  <a:pos x="854" y="278"/>
                </a:cxn>
                <a:cxn ang="0">
                  <a:pos x="1129" y="277"/>
                </a:cxn>
                <a:cxn ang="0">
                  <a:pos x="1401" y="343"/>
                </a:cxn>
                <a:cxn ang="0">
                  <a:pos x="1447" y="371"/>
                </a:cxn>
                <a:cxn ang="0">
                  <a:pos x="1224" y="316"/>
                </a:cxn>
                <a:cxn ang="0">
                  <a:pos x="973" y="319"/>
                </a:cxn>
                <a:cxn ang="0">
                  <a:pos x="807" y="349"/>
                </a:cxn>
                <a:cxn ang="0">
                  <a:pos x="643" y="398"/>
                </a:cxn>
                <a:cxn ang="0">
                  <a:pos x="485" y="464"/>
                </a:cxn>
                <a:cxn ang="0">
                  <a:pos x="336" y="545"/>
                </a:cxn>
                <a:cxn ang="0">
                  <a:pos x="421" y="510"/>
                </a:cxn>
                <a:cxn ang="0">
                  <a:pos x="693" y="417"/>
                </a:cxn>
                <a:cxn ang="0">
                  <a:pos x="1000" y="377"/>
                </a:cxn>
                <a:cxn ang="0">
                  <a:pos x="1317" y="429"/>
                </a:cxn>
                <a:cxn ang="0">
                  <a:pos x="1516" y="580"/>
                </a:cxn>
                <a:cxn ang="0">
                  <a:pos x="1746" y="165"/>
                </a:cxn>
                <a:cxn ang="0">
                  <a:pos x="1582" y="83"/>
                </a:cxn>
                <a:cxn ang="0">
                  <a:pos x="1391" y="28"/>
                </a:cxn>
                <a:cxn ang="0">
                  <a:pos x="1176" y="1"/>
                </a:cxn>
              </a:cxnLst>
              <a:rect l="0" t="0" r="r" b="b"/>
              <a:pathLst>
                <a:path w="1864" h="584">
                  <a:moveTo>
                    <a:pt x="1010" y="2"/>
                  </a:moveTo>
                  <a:lnTo>
                    <a:pt x="976" y="4"/>
                  </a:lnTo>
                  <a:lnTo>
                    <a:pt x="943" y="6"/>
                  </a:lnTo>
                  <a:lnTo>
                    <a:pt x="909" y="10"/>
                  </a:lnTo>
                  <a:lnTo>
                    <a:pt x="877" y="14"/>
                  </a:lnTo>
                  <a:lnTo>
                    <a:pt x="844" y="18"/>
                  </a:lnTo>
                  <a:lnTo>
                    <a:pt x="810" y="23"/>
                  </a:lnTo>
                  <a:lnTo>
                    <a:pt x="777" y="29"/>
                  </a:lnTo>
                  <a:lnTo>
                    <a:pt x="744" y="34"/>
                  </a:lnTo>
                  <a:lnTo>
                    <a:pt x="710" y="41"/>
                  </a:lnTo>
                  <a:lnTo>
                    <a:pt x="678" y="49"/>
                  </a:lnTo>
                  <a:lnTo>
                    <a:pt x="645" y="56"/>
                  </a:lnTo>
                  <a:lnTo>
                    <a:pt x="613" y="64"/>
                  </a:lnTo>
                  <a:lnTo>
                    <a:pt x="580" y="73"/>
                  </a:lnTo>
                  <a:lnTo>
                    <a:pt x="547" y="82"/>
                  </a:lnTo>
                  <a:lnTo>
                    <a:pt x="516" y="93"/>
                  </a:lnTo>
                  <a:lnTo>
                    <a:pt x="484" y="103"/>
                  </a:lnTo>
                  <a:lnTo>
                    <a:pt x="451" y="113"/>
                  </a:lnTo>
                  <a:lnTo>
                    <a:pt x="419" y="124"/>
                  </a:lnTo>
                  <a:lnTo>
                    <a:pt x="388" y="137"/>
                  </a:lnTo>
                  <a:lnTo>
                    <a:pt x="357" y="149"/>
                  </a:lnTo>
                  <a:lnTo>
                    <a:pt x="326" y="161"/>
                  </a:lnTo>
                  <a:lnTo>
                    <a:pt x="295" y="175"/>
                  </a:lnTo>
                  <a:lnTo>
                    <a:pt x="264" y="188"/>
                  </a:lnTo>
                  <a:lnTo>
                    <a:pt x="234" y="202"/>
                  </a:lnTo>
                  <a:lnTo>
                    <a:pt x="203" y="217"/>
                  </a:lnTo>
                  <a:lnTo>
                    <a:pt x="173" y="232"/>
                  </a:lnTo>
                  <a:lnTo>
                    <a:pt x="143" y="248"/>
                  </a:lnTo>
                  <a:lnTo>
                    <a:pt x="115" y="263"/>
                  </a:lnTo>
                  <a:lnTo>
                    <a:pt x="85" y="279"/>
                  </a:lnTo>
                  <a:lnTo>
                    <a:pt x="56" y="296"/>
                  </a:lnTo>
                  <a:lnTo>
                    <a:pt x="27" y="313"/>
                  </a:lnTo>
                  <a:lnTo>
                    <a:pt x="0" y="331"/>
                  </a:lnTo>
                  <a:lnTo>
                    <a:pt x="25" y="316"/>
                  </a:lnTo>
                  <a:lnTo>
                    <a:pt x="52" y="303"/>
                  </a:lnTo>
                  <a:lnTo>
                    <a:pt x="78" y="290"/>
                  </a:lnTo>
                  <a:lnTo>
                    <a:pt x="104" y="276"/>
                  </a:lnTo>
                  <a:lnTo>
                    <a:pt x="131" y="263"/>
                  </a:lnTo>
                  <a:lnTo>
                    <a:pt x="159" y="251"/>
                  </a:lnTo>
                  <a:lnTo>
                    <a:pt x="185" y="238"/>
                  </a:lnTo>
                  <a:lnTo>
                    <a:pt x="213" y="227"/>
                  </a:lnTo>
                  <a:lnTo>
                    <a:pt x="241" y="215"/>
                  </a:lnTo>
                  <a:lnTo>
                    <a:pt x="268" y="204"/>
                  </a:lnTo>
                  <a:lnTo>
                    <a:pt x="296" y="193"/>
                  </a:lnTo>
                  <a:lnTo>
                    <a:pt x="324" y="183"/>
                  </a:lnTo>
                  <a:lnTo>
                    <a:pt x="353" y="173"/>
                  </a:lnTo>
                  <a:lnTo>
                    <a:pt x="381" y="163"/>
                  </a:lnTo>
                  <a:lnTo>
                    <a:pt x="409" y="154"/>
                  </a:lnTo>
                  <a:lnTo>
                    <a:pt x="438" y="146"/>
                  </a:lnTo>
                  <a:lnTo>
                    <a:pt x="466" y="137"/>
                  </a:lnTo>
                  <a:lnTo>
                    <a:pt x="495" y="130"/>
                  </a:lnTo>
                  <a:lnTo>
                    <a:pt x="525" y="121"/>
                  </a:lnTo>
                  <a:lnTo>
                    <a:pt x="554" y="114"/>
                  </a:lnTo>
                  <a:lnTo>
                    <a:pt x="582" y="108"/>
                  </a:lnTo>
                  <a:lnTo>
                    <a:pt x="612" y="102"/>
                  </a:lnTo>
                  <a:lnTo>
                    <a:pt x="641" y="96"/>
                  </a:lnTo>
                  <a:lnTo>
                    <a:pt x="670" y="91"/>
                  </a:lnTo>
                  <a:lnTo>
                    <a:pt x="699" y="85"/>
                  </a:lnTo>
                  <a:lnTo>
                    <a:pt x="729" y="80"/>
                  </a:lnTo>
                  <a:lnTo>
                    <a:pt x="759" y="76"/>
                  </a:lnTo>
                  <a:lnTo>
                    <a:pt x="787" y="73"/>
                  </a:lnTo>
                  <a:lnTo>
                    <a:pt x="817" y="70"/>
                  </a:lnTo>
                  <a:lnTo>
                    <a:pt x="847" y="67"/>
                  </a:lnTo>
                  <a:lnTo>
                    <a:pt x="876" y="65"/>
                  </a:lnTo>
                  <a:lnTo>
                    <a:pt x="905" y="63"/>
                  </a:lnTo>
                  <a:lnTo>
                    <a:pt x="934" y="62"/>
                  </a:lnTo>
                  <a:lnTo>
                    <a:pt x="962" y="61"/>
                  </a:lnTo>
                  <a:lnTo>
                    <a:pt x="990" y="61"/>
                  </a:lnTo>
                  <a:lnTo>
                    <a:pt x="1018" y="61"/>
                  </a:lnTo>
                  <a:lnTo>
                    <a:pt x="1045" y="62"/>
                  </a:lnTo>
                  <a:lnTo>
                    <a:pt x="1073" y="63"/>
                  </a:lnTo>
                  <a:lnTo>
                    <a:pt x="1099" y="64"/>
                  </a:lnTo>
                  <a:lnTo>
                    <a:pt x="1125" y="66"/>
                  </a:lnTo>
                  <a:lnTo>
                    <a:pt x="1151" y="68"/>
                  </a:lnTo>
                  <a:lnTo>
                    <a:pt x="1177" y="71"/>
                  </a:lnTo>
                  <a:lnTo>
                    <a:pt x="1203" y="74"/>
                  </a:lnTo>
                  <a:lnTo>
                    <a:pt x="1227" y="78"/>
                  </a:lnTo>
                  <a:lnTo>
                    <a:pt x="1252" y="82"/>
                  </a:lnTo>
                  <a:lnTo>
                    <a:pt x="1277" y="87"/>
                  </a:lnTo>
                  <a:lnTo>
                    <a:pt x="1301" y="92"/>
                  </a:lnTo>
                  <a:lnTo>
                    <a:pt x="1325" y="97"/>
                  </a:lnTo>
                  <a:lnTo>
                    <a:pt x="1348" y="103"/>
                  </a:lnTo>
                  <a:lnTo>
                    <a:pt x="1371" y="109"/>
                  </a:lnTo>
                  <a:lnTo>
                    <a:pt x="1394" y="115"/>
                  </a:lnTo>
                  <a:lnTo>
                    <a:pt x="1416" y="122"/>
                  </a:lnTo>
                  <a:lnTo>
                    <a:pt x="1439" y="130"/>
                  </a:lnTo>
                  <a:lnTo>
                    <a:pt x="1460" y="138"/>
                  </a:lnTo>
                  <a:lnTo>
                    <a:pt x="1482" y="145"/>
                  </a:lnTo>
                  <a:lnTo>
                    <a:pt x="1502" y="154"/>
                  </a:lnTo>
                  <a:lnTo>
                    <a:pt x="1523" y="162"/>
                  </a:lnTo>
                  <a:lnTo>
                    <a:pt x="1542" y="172"/>
                  </a:lnTo>
                  <a:lnTo>
                    <a:pt x="1563" y="181"/>
                  </a:lnTo>
                  <a:lnTo>
                    <a:pt x="1582" y="191"/>
                  </a:lnTo>
                  <a:lnTo>
                    <a:pt x="1601" y="201"/>
                  </a:lnTo>
                  <a:lnTo>
                    <a:pt x="1619" y="212"/>
                  </a:lnTo>
                  <a:lnTo>
                    <a:pt x="1638" y="223"/>
                  </a:lnTo>
                  <a:lnTo>
                    <a:pt x="1655" y="234"/>
                  </a:lnTo>
                  <a:lnTo>
                    <a:pt x="1623" y="217"/>
                  </a:lnTo>
                  <a:lnTo>
                    <a:pt x="1590" y="200"/>
                  </a:lnTo>
                  <a:lnTo>
                    <a:pt x="1557" y="185"/>
                  </a:lnTo>
                  <a:lnTo>
                    <a:pt x="1523" y="171"/>
                  </a:lnTo>
                  <a:lnTo>
                    <a:pt x="1488" y="158"/>
                  </a:lnTo>
                  <a:lnTo>
                    <a:pt x="1452" y="147"/>
                  </a:lnTo>
                  <a:lnTo>
                    <a:pt x="1414" y="137"/>
                  </a:lnTo>
                  <a:lnTo>
                    <a:pt x="1376" y="129"/>
                  </a:lnTo>
                  <a:lnTo>
                    <a:pt x="1337" y="120"/>
                  </a:lnTo>
                  <a:lnTo>
                    <a:pt x="1297" y="115"/>
                  </a:lnTo>
                  <a:lnTo>
                    <a:pt x="1255" y="110"/>
                  </a:lnTo>
                  <a:lnTo>
                    <a:pt x="1213" y="107"/>
                  </a:lnTo>
                  <a:lnTo>
                    <a:pt x="1169" y="104"/>
                  </a:lnTo>
                  <a:lnTo>
                    <a:pt x="1123" y="104"/>
                  </a:lnTo>
                  <a:lnTo>
                    <a:pt x="1077" y="104"/>
                  </a:lnTo>
                  <a:lnTo>
                    <a:pt x="1028" y="106"/>
                  </a:lnTo>
                  <a:lnTo>
                    <a:pt x="998" y="108"/>
                  </a:lnTo>
                  <a:lnTo>
                    <a:pt x="967" y="110"/>
                  </a:lnTo>
                  <a:lnTo>
                    <a:pt x="936" y="113"/>
                  </a:lnTo>
                  <a:lnTo>
                    <a:pt x="905" y="116"/>
                  </a:lnTo>
                  <a:lnTo>
                    <a:pt x="875" y="120"/>
                  </a:lnTo>
                  <a:lnTo>
                    <a:pt x="844" y="125"/>
                  </a:lnTo>
                  <a:lnTo>
                    <a:pt x="814" y="131"/>
                  </a:lnTo>
                  <a:lnTo>
                    <a:pt x="783" y="136"/>
                  </a:lnTo>
                  <a:lnTo>
                    <a:pt x="753" y="142"/>
                  </a:lnTo>
                  <a:lnTo>
                    <a:pt x="723" y="149"/>
                  </a:lnTo>
                  <a:lnTo>
                    <a:pt x="692" y="156"/>
                  </a:lnTo>
                  <a:lnTo>
                    <a:pt x="662" y="163"/>
                  </a:lnTo>
                  <a:lnTo>
                    <a:pt x="631" y="172"/>
                  </a:lnTo>
                  <a:lnTo>
                    <a:pt x="602" y="180"/>
                  </a:lnTo>
                  <a:lnTo>
                    <a:pt x="572" y="189"/>
                  </a:lnTo>
                  <a:lnTo>
                    <a:pt x="543" y="199"/>
                  </a:lnTo>
                  <a:lnTo>
                    <a:pt x="514" y="209"/>
                  </a:lnTo>
                  <a:lnTo>
                    <a:pt x="484" y="220"/>
                  </a:lnTo>
                  <a:lnTo>
                    <a:pt x="455" y="230"/>
                  </a:lnTo>
                  <a:lnTo>
                    <a:pt x="426" y="241"/>
                  </a:lnTo>
                  <a:lnTo>
                    <a:pt x="398" y="254"/>
                  </a:lnTo>
                  <a:lnTo>
                    <a:pt x="369" y="266"/>
                  </a:lnTo>
                  <a:lnTo>
                    <a:pt x="340" y="278"/>
                  </a:lnTo>
                  <a:lnTo>
                    <a:pt x="313" y="292"/>
                  </a:lnTo>
                  <a:lnTo>
                    <a:pt x="285" y="305"/>
                  </a:lnTo>
                  <a:lnTo>
                    <a:pt x="257" y="318"/>
                  </a:lnTo>
                  <a:lnTo>
                    <a:pt x="229" y="333"/>
                  </a:lnTo>
                  <a:lnTo>
                    <a:pt x="203" y="347"/>
                  </a:lnTo>
                  <a:lnTo>
                    <a:pt x="176" y="362"/>
                  </a:lnTo>
                  <a:lnTo>
                    <a:pt x="149" y="378"/>
                  </a:lnTo>
                  <a:lnTo>
                    <a:pt x="123" y="393"/>
                  </a:lnTo>
                  <a:lnTo>
                    <a:pt x="97" y="410"/>
                  </a:lnTo>
                  <a:lnTo>
                    <a:pt x="121" y="396"/>
                  </a:lnTo>
                  <a:lnTo>
                    <a:pt x="145" y="384"/>
                  </a:lnTo>
                  <a:lnTo>
                    <a:pt x="169" y="372"/>
                  </a:lnTo>
                  <a:lnTo>
                    <a:pt x="194" y="360"/>
                  </a:lnTo>
                  <a:lnTo>
                    <a:pt x="218" y="348"/>
                  </a:lnTo>
                  <a:lnTo>
                    <a:pt x="243" y="337"/>
                  </a:lnTo>
                  <a:lnTo>
                    <a:pt x="267" y="327"/>
                  </a:lnTo>
                  <a:lnTo>
                    <a:pt x="292" y="315"/>
                  </a:lnTo>
                  <a:lnTo>
                    <a:pt x="318" y="305"/>
                  </a:lnTo>
                  <a:lnTo>
                    <a:pt x="343" y="295"/>
                  </a:lnTo>
                  <a:lnTo>
                    <a:pt x="369" y="286"/>
                  </a:lnTo>
                  <a:lnTo>
                    <a:pt x="395" y="276"/>
                  </a:lnTo>
                  <a:lnTo>
                    <a:pt x="420" y="267"/>
                  </a:lnTo>
                  <a:lnTo>
                    <a:pt x="446" y="258"/>
                  </a:lnTo>
                  <a:lnTo>
                    <a:pt x="471" y="250"/>
                  </a:lnTo>
                  <a:lnTo>
                    <a:pt x="498" y="241"/>
                  </a:lnTo>
                  <a:lnTo>
                    <a:pt x="524" y="234"/>
                  </a:lnTo>
                  <a:lnTo>
                    <a:pt x="550" y="227"/>
                  </a:lnTo>
                  <a:lnTo>
                    <a:pt x="576" y="220"/>
                  </a:lnTo>
                  <a:lnTo>
                    <a:pt x="603" y="214"/>
                  </a:lnTo>
                  <a:lnTo>
                    <a:pt x="629" y="208"/>
                  </a:lnTo>
                  <a:lnTo>
                    <a:pt x="656" y="201"/>
                  </a:lnTo>
                  <a:lnTo>
                    <a:pt x="683" y="196"/>
                  </a:lnTo>
                  <a:lnTo>
                    <a:pt x="709" y="191"/>
                  </a:lnTo>
                  <a:lnTo>
                    <a:pt x="736" y="187"/>
                  </a:lnTo>
                  <a:lnTo>
                    <a:pt x="763" y="183"/>
                  </a:lnTo>
                  <a:lnTo>
                    <a:pt x="789" y="179"/>
                  </a:lnTo>
                  <a:lnTo>
                    <a:pt x="816" y="176"/>
                  </a:lnTo>
                  <a:lnTo>
                    <a:pt x="844" y="173"/>
                  </a:lnTo>
                  <a:lnTo>
                    <a:pt x="870" y="171"/>
                  </a:lnTo>
                  <a:lnTo>
                    <a:pt x="897" y="169"/>
                  </a:lnTo>
                  <a:lnTo>
                    <a:pt x="924" y="167"/>
                  </a:lnTo>
                  <a:lnTo>
                    <a:pt x="951" y="165"/>
                  </a:lnTo>
                  <a:lnTo>
                    <a:pt x="979" y="164"/>
                  </a:lnTo>
                  <a:lnTo>
                    <a:pt x="1006" y="164"/>
                  </a:lnTo>
                  <a:lnTo>
                    <a:pt x="1033" y="164"/>
                  </a:lnTo>
                  <a:lnTo>
                    <a:pt x="1059" y="164"/>
                  </a:lnTo>
                  <a:lnTo>
                    <a:pt x="1085" y="165"/>
                  </a:lnTo>
                  <a:lnTo>
                    <a:pt x="1110" y="168"/>
                  </a:lnTo>
                  <a:lnTo>
                    <a:pt x="1135" y="170"/>
                  </a:lnTo>
                  <a:lnTo>
                    <a:pt x="1160" y="172"/>
                  </a:lnTo>
                  <a:lnTo>
                    <a:pt x="1184" y="175"/>
                  </a:lnTo>
                  <a:lnTo>
                    <a:pt x="1208" y="178"/>
                  </a:lnTo>
                  <a:lnTo>
                    <a:pt x="1231" y="182"/>
                  </a:lnTo>
                  <a:lnTo>
                    <a:pt x="1254" y="186"/>
                  </a:lnTo>
                  <a:lnTo>
                    <a:pt x="1277" y="190"/>
                  </a:lnTo>
                  <a:lnTo>
                    <a:pt x="1299" y="195"/>
                  </a:lnTo>
                  <a:lnTo>
                    <a:pt x="1321" y="200"/>
                  </a:lnTo>
                  <a:lnTo>
                    <a:pt x="1342" y="207"/>
                  </a:lnTo>
                  <a:lnTo>
                    <a:pt x="1363" y="213"/>
                  </a:lnTo>
                  <a:lnTo>
                    <a:pt x="1384" y="219"/>
                  </a:lnTo>
                  <a:lnTo>
                    <a:pt x="1405" y="226"/>
                  </a:lnTo>
                  <a:lnTo>
                    <a:pt x="1424" y="233"/>
                  </a:lnTo>
                  <a:lnTo>
                    <a:pt x="1444" y="241"/>
                  </a:lnTo>
                  <a:lnTo>
                    <a:pt x="1463" y="250"/>
                  </a:lnTo>
                  <a:lnTo>
                    <a:pt x="1483" y="258"/>
                  </a:lnTo>
                  <a:lnTo>
                    <a:pt x="1501" y="267"/>
                  </a:lnTo>
                  <a:lnTo>
                    <a:pt x="1520" y="277"/>
                  </a:lnTo>
                  <a:lnTo>
                    <a:pt x="1537" y="287"/>
                  </a:lnTo>
                  <a:lnTo>
                    <a:pt x="1555" y="297"/>
                  </a:lnTo>
                  <a:lnTo>
                    <a:pt x="1572" y="308"/>
                  </a:lnTo>
                  <a:lnTo>
                    <a:pt x="1589" y="318"/>
                  </a:lnTo>
                  <a:lnTo>
                    <a:pt x="1606" y="330"/>
                  </a:lnTo>
                  <a:lnTo>
                    <a:pt x="1622" y="342"/>
                  </a:lnTo>
                  <a:lnTo>
                    <a:pt x="1594" y="323"/>
                  </a:lnTo>
                  <a:lnTo>
                    <a:pt x="1563" y="307"/>
                  </a:lnTo>
                  <a:lnTo>
                    <a:pt x="1531" y="292"/>
                  </a:lnTo>
                  <a:lnTo>
                    <a:pt x="1497" y="277"/>
                  </a:lnTo>
                  <a:lnTo>
                    <a:pt x="1463" y="264"/>
                  </a:lnTo>
                  <a:lnTo>
                    <a:pt x="1427" y="252"/>
                  </a:lnTo>
                  <a:lnTo>
                    <a:pt x="1389" y="241"/>
                  </a:lnTo>
                  <a:lnTo>
                    <a:pt x="1351" y="232"/>
                  </a:lnTo>
                  <a:lnTo>
                    <a:pt x="1313" y="224"/>
                  </a:lnTo>
                  <a:lnTo>
                    <a:pt x="1271" y="218"/>
                  </a:lnTo>
                  <a:lnTo>
                    <a:pt x="1229" y="213"/>
                  </a:lnTo>
                  <a:lnTo>
                    <a:pt x="1186" y="210"/>
                  </a:lnTo>
                  <a:lnTo>
                    <a:pt x="1143" y="208"/>
                  </a:lnTo>
                  <a:lnTo>
                    <a:pt x="1098" y="208"/>
                  </a:lnTo>
                  <a:lnTo>
                    <a:pt x="1052" y="209"/>
                  </a:lnTo>
                  <a:lnTo>
                    <a:pt x="1005" y="212"/>
                  </a:lnTo>
                  <a:lnTo>
                    <a:pt x="978" y="214"/>
                  </a:lnTo>
                  <a:lnTo>
                    <a:pt x="950" y="217"/>
                  </a:lnTo>
                  <a:lnTo>
                    <a:pt x="924" y="220"/>
                  </a:lnTo>
                  <a:lnTo>
                    <a:pt x="897" y="223"/>
                  </a:lnTo>
                  <a:lnTo>
                    <a:pt x="869" y="227"/>
                  </a:lnTo>
                  <a:lnTo>
                    <a:pt x="843" y="232"/>
                  </a:lnTo>
                  <a:lnTo>
                    <a:pt x="816" y="237"/>
                  </a:lnTo>
                  <a:lnTo>
                    <a:pt x="789" y="242"/>
                  </a:lnTo>
                  <a:lnTo>
                    <a:pt x="763" y="249"/>
                  </a:lnTo>
                  <a:lnTo>
                    <a:pt x="735" y="255"/>
                  </a:lnTo>
                  <a:lnTo>
                    <a:pt x="709" y="262"/>
                  </a:lnTo>
                  <a:lnTo>
                    <a:pt x="683" y="269"/>
                  </a:lnTo>
                  <a:lnTo>
                    <a:pt x="656" y="277"/>
                  </a:lnTo>
                  <a:lnTo>
                    <a:pt x="629" y="286"/>
                  </a:lnTo>
                  <a:lnTo>
                    <a:pt x="604" y="294"/>
                  </a:lnTo>
                  <a:lnTo>
                    <a:pt x="577" y="303"/>
                  </a:lnTo>
                  <a:lnTo>
                    <a:pt x="551" y="312"/>
                  </a:lnTo>
                  <a:lnTo>
                    <a:pt x="526" y="321"/>
                  </a:lnTo>
                  <a:lnTo>
                    <a:pt x="500" y="332"/>
                  </a:lnTo>
                  <a:lnTo>
                    <a:pt x="475" y="342"/>
                  </a:lnTo>
                  <a:lnTo>
                    <a:pt x="449" y="353"/>
                  </a:lnTo>
                  <a:lnTo>
                    <a:pt x="424" y="364"/>
                  </a:lnTo>
                  <a:lnTo>
                    <a:pt x="399" y="376"/>
                  </a:lnTo>
                  <a:lnTo>
                    <a:pt x="374" y="388"/>
                  </a:lnTo>
                  <a:lnTo>
                    <a:pt x="349" y="400"/>
                  </a:lnTo>
                  <a:lnTo>
                    <a:pt x="325" y="413"/>
                  </a:lnTo>
                  <a:lnTo>
                    <a:pt x="301" y="426"/>
                  </a:lnTo>
                  <a:lnTo>
                    <a:pt x="278" y="439"/>
                  </a:lnTo>
                  <a:lnTo>
                    <a:pt x="254" y="453"/>
                  </a:lnTo>
                  <a:lnTo>
                    <a:pt x="230" y="467"/>
                  </a:lnTo>
                  <a:lnTo>
                    <a:pt x="207" y="481"/>
                  </a:lnTo>
                  <a:lnTo>
                    <a:pt x="184" y="496"/>
                  </a:lnTo>
                  <a:lnTo>
                    <a:pt x="205" y="485"/>
                  </a:lnTo>
                  <a:lnTo>
                    <a:pt x="225" y="473"/>
                  </a:lnTo>
                  <a:lnTo>
                    <a:pt x="247" y="463"/>
                  </a:lnTo>
                  <a:lnTo>
                    <a:pt x="267" y="452"/>
                  </a:lnTo>
                  <a:lnTo>
                    <a:pt x="289" y="441"/>
                  </a:lnTo>
                  <a:lnTo>
                    <a:pt x="310" y="431"/>
                  </a:lnTo>
                  <a:lnTo>
                    <a:pt x="332" y="422"/>
                  </a:lnTo>
                  <a:lnTo>
                    <a:pt x="354" y="413"/>
                  </a:lnTo>
                  <a:lnTo>
                    <a:pt x="375" y="403"/>
                  </a:lnTo>
                  <a:lnTo>
                    <a:pt x="398" y="394"/>
                  </a:lnTo>
                  <a:lnTo>
                    <a:pt x="419" y="385"/>
                  </a:lnTo>
                  <a:lnTo>
                    <a:pt x="442" y="377"/>
                  </a:lnTo>
                  <a:lnTo>
                    <a:pt x="463" y="369"/>
                  </a:lnTo>
                  <a:lnTo>
                    <a:pt x="486" y="361"/>
                  </a:lnTo>
                  <a:lnTo>
                    <a:pt x="508" y="353"/>
                  </a:lnTo>
                  <a:lnTo>
                    <a:pt x="531" y="346"/>
                  </a:lnTo>
                  <a:lnTo>
                    <a:pt x="554" y="339"/>
                  </a:lnTo>
                  <a:lnTo>
                    <a:pt x="577" y="333"/>
                  </a:lnTo>
                  <a:lnTo>
                    <a:pt x="600" y="327"/>
                  </a:lnTo>
                  <a:lnTo>
                    <a:pt x="622" y="320"/>
                  </a:lnTo>
                  <a:lnTo>
                    <a:pt x="646" y="314"/>
                  </a:lnTo>
                  <a:lnTo>
                    <a:pt x="668" y="309"/>
                  </a:lnTo>
                  <a:lnTo>
                    <a:pt x="692" y="304"/>
                  </a:lnTo>
                  <a:lnTo>
                    <a:pt x="715" y="300"/>
                  </a:lnTo>
                  <a:lnTo>
                    <a:pt x="738" y="295"/>
                  </a:lnTo>
                  <a:lnTo>
                    <a:pt x="762" y="291"/>
                  </a:lnTo>
                  <a:lnTo>
                    <a:pt x="784" y="288"/>
                  </a:lnTo>
                  <a:lnTo>
                    <a:pt x="808" y="284"/>
                  </a:lnTo>
                  <a:lnTo>
                    <a:pt x="831" y="281"/>
                  </a:lnTo>
                  <a:lnTo>
                    <a:pt x="854" y="278"/>
                  </a:lnTo>
                  <a:lnTo>
                    <a:pt x="878" y="276"/>
                  </a:lnTo>
                  <a:lnTo>
                    <a:pt x="901" y="274"/>
                  </a:lnTo>
                  <a:lnTo>
                    <a:pt x="948" y="271"/>
                  </a:lnTo>
                  <a:lnTo>
                    <a:pt x="996" y="270"/>
                  </a:lnTo>
                  <a:lnTo>
                    <a:pt x="1041" y="271"/>
                  </a:lnTo>
                  <a:lnTo>
                    <a:pt x="1086" y="273"/>
                  </a:lnTo>
                  <a:lnTo>
                    <a:pt x="1129" y="277"/>
                  </a:lnTo>
                  <a:lnTo>
                    <a:pt x="1172" y="282"/>
                  </a:lnTo>
                  <a:lnTo>
                    <a:pt x="1213" y="289"/>
                  </a:lnTo>
                  <a:lnTo>
                    <a:pt x="1253" y="297"/>
                  </a:lnTo>
                  <a:lnTo>
                    <a:pt x="1292" y="307"/>
                  </a:lnTo>
                  <a:lnTo>
                    <a:pt x="1329" y="317"/>
                  </a:lnTo>
                  <a:lnTo>
                    <a:pt x="1366" y="330"/>
                  </a:lnTo>
                  <a:lnTo>
                    <a:pt x="1401" y="343"/>
                  </a:lnTo>
                  <a:lnTo>
                    <a:pt x="1434" y="358"/>
                  </a:lnTo>
                  <a:lnTo>
                    <a:pt x="1466" y="375"/>
                  </a:lnTo>
                  <a:lnTo>
                    <a:pt x="1497" y="392"/>
                  </a:lnTo>
                  <a:lnTo>
                    <a:pt x="1526" y="411"/>
                  </a:lnTo>
                  <a:lnTo>
                    <a:pt x="1500" y="396"/>
                  </a:lnTo>
                  <a:lnTo>
                    <a:pt x="1475" y="383"/>
                  </a:lnTo>
                  <a:lnTo>
                    <a:pt x="1447" y="371"/>
                  </a:lnTo>
                  <a:lnTo>
                    <a:pt x="1418" y="359"/>
                  </a:lnTo>
                  <a:lnTo>
                    <a:pt x="1388" y="350"/>
                  </a:lnTo>
                  <a:lnTo>
                    <a:pt x="1358" y="341"/>
                  </a:lnTo>
                  <a:lnTo>
                    <a:pt x="1326" y="333"/>
                  </a:lnTo>
                  <a:lnTo>
                    <a:pt x="1293" y="327"/>
                  </a:lnTo>
                  <a:lnTo>
                    <a:pt x="1259" y="320"/>
                  </a:lnTo>
                  <a:lnTo>
                    <a:pt x="1224" y="316"/>
                  </a:lnTo>
                  <a:lnTo>
                    <a:pt x="1188" y="313"/>
                  </a:lnTo>
                  <a:lnTo>
                    <a:pt x="1151" y="312"/>
                  </a:lnTo>
                  <a:lnTo>
                    <a:pt x="1115" y="311"/>
                  </a:lnTo>
                  <a:lnTo>
                    <a:pt x="1076" y="312"/>
                  </a:lnTo>
                  <a:lnTo>
                    <a:pt x="1037" y="314"/>
                  </a:lnTo>
                  <a:lnTo>
                    <a:pt x="997" y="317"/>
                  </a:lnTo>
                  <a:lnTo>
                    <a:pt x="973" y="319"/>
                  </a:lnTo>
                  <a:lnTo>
                    <a:pt x="948" y="322"/>
                  </a:lnTo>
                  <a:lnTo>
                    <a:pt x="925" y="327"/>
                  </a:lnTo>
                  <a:lnTo>
                    <a:pt x="901" y="330"/>
                  </a:lnTo>
                  <a:lnTo>
                    <a:pt x="878" y="334"/>
                  </a:lnTo>
                  <a:lnTo>
                    <a:pt x="854" y="339"/>
                  </a:lnTo>
                  <a:lnTo>
                    <a:pt x="830" y="344"/>
                  </a:lnTo>
                  <a:lnTo>
                    <a:pt x="807" y="349"/>
                  </a:lnTo>
                  <a:lnTo>
                    <a:pt x="782" y="355"/>
                  </a:lnTo>
                  <a:lnTo>
                    <a:pt x="760" y="361"/>
                  </a:lnTo>
                  <a:lnTo>
                    <a:pt x="736" y="368"/>
                  </a:lnTo>
                  <a:lnTo>
                    <a:pt x="713" y="375"/>
                  </a:lnTo>
                  <a:lnTo>
                    <a:pt x="689" y="382"/>
                  </a:lnTo>
                  <a:lnTo>
                    <a:pt x="666" y="390"/>
                  </a:lnTo>
                  <a:lnTo>
                    <a:pt x="643" y="398"/>
                  </a:lnTo>
                  <a:lnTo>
                    <a:pt x="620" y="407"/>
                  </a:lnTo>
                  <a:lnTo>
                    <a:pt x="598" y="415"/>
                  </a:lnTo>
                  <a:lnTo>
                    <a:pt x="574" y="424"/>
                  </a:lnTo>
                  <a:lnTo>
                    <a:pt x="551" y="433"/>
                  </a:lnTo>
                  <a:lnTo>
                    <a:pt x="530" y="443"/>
                  </a:lnTo>
                  <a:lnTo>
                    <a:pt x="507" y="454"/>
                  </a:lnTo>
                  <a:lnTo>
                    <a:pt x="485" y="464"/>
                  </a:lnTo>
                  <a:lnTo>
                    <a:pt x="463" y="474"/>
                  </a:lnTo>
                  <a:lnTo>
                    <a:pt x="442" y="486"/>
                  </a:lnTo>
                  <a:lnTo>
                    <a:pt x="420" y="497"/>
                  </a:lnTo>
                  <a:lnTo>
                    <a:pt x="399" y="508"/>
                  </a:lnTo>
                  <a:lnTo>
                    <a:pt x="378" y="520"/>
                  </a:lnTo>
                  <a:lnTo>
                    <a:pt x="357" y="533"/>
                  </a:lnTo>
                  <a:lnTo>
                    <a:pt x="336" y="545"/>
                  </a:lnTo>
                  <a:lnTo>
                    <a:pt x="316" y="557"/>
                  </a:lnTo>
                  <a:lnTo>
                    <a:pt x="295" y="571"/>
                  </a:lnTo>
                  <a:lnTo>
                    <a:pt x="276" y="584"/>
                  </a:lnTo>
                  <a:lnTo>
                    <a:pt x="311" y="565"/>
                  </a:lnTo>
                  <a:lnTo>
                    <a:pt x="347" y="546"/>
                  </a:lnTo>
                  <a:lnTo>
                    <a:pt x="384" y="528"/>
                  </a:lnTo>
                  <a:lnTo>
                    <a:pt x="421" y="510"/>
                  </a:lnTo>
                  <a:lnTo>
                    <a:pt x="459" y="494"/>
                  </a:lnTo>
                  <a:lnTo>
                    <a:pt x="497" y="479"/>
                  </a:lnTo>
                  <a:lnTo>
                    <a:pt x="536" y="465"/>
                  </a:lnTo>
                  <a:lnTo>
                    <a:pt x="575" y="451"/>
                  </a:lnTo>
                  <a:lnTo>
                    <a:pt x="614" y="438"/>
                  </a:lnTo>
                  <a:lnTo>
                    <a:pt x="653" y="427"/>
                  </a:lnTo>
                  <a:lnTo>
                    <a:pt x="693" y="417"/>
                  </a:lnTo>
                  <a:lnTo>
                    <a:pt x="732" y="408"/>
                  </a:lnTo>
                  <a:lnTo>
                    <a:pt x="772" y="400"/>
                  </a:lnTo>
                  <a:lnTo>
                    <a:pt x="812" y="393"/>
                  </a:lnTo>
                  <a:lnTo>
                    <a:pt x="852" y="387"/>
                  </a:lnTo>
                  <a:lnTo>
                    <a:pt x="892" y="383"/>
                  </a:lnTo>
                  <a:lnTo>
                    <a:pt x="946" y="379"/>
                  </a:lnTo>
                  <a:lnTo>
                    <a:pt x="1000" y="377"/>
                  </a:lnTo>
                  <a:lnTo>
                    <a:pt x="1051" y="378"/>
                  </a:lnTo>
                  <a:lnTo>
                    <a:pt x="1100" y="381"/>
                  </a:lnTo>
                  <a:lnTo>
                    <a:pt x="1148" y="386"/>
                  </a:lnTo>
                  <a:lnTo>
                    <a:pt x="1194" y="393"/>
                  </a:lnTo>
                  <a:lnTo>
                    <a:pt x="1237" y="403"/>
                  </a:lnTo>
                  <a:lnTo>
                    <a:pt x="1278" y="415"/>
                  </a:lnTo>
                  <a:lnTo>
                    <a:pt x="1317" y="429"/>
                  </a:lnTo>
                  <a:lnTo>
                    <a:pt x="1354" y="444"/>
                  </a:lnTo>
                  <a:lnTo>
                    <a:pt x="1387" y="463"/>
                  </a:lnTo>
                  <a:lnTo>
                    <a:pt x="1418" y="482"/>
                  </a:lnTo>
                  <a:lnTo>
                    <a:pt x="1447" y="504"/>
                  </a:lnTo>
                  <a:lnTo>
                    <a:pt x="1473" y="528"/>
                  </a:lnTo>
                  <a:lnTo>
                    <a:pt x="1496" y="553"/>
                  </a:lnTo>
                  <a:lnTo>
                    <a:pt x="1516" y="580"/>
                  </a:lnTo>
                  <a:lnTo>
                    <a:pt x="1864" y="255"/>
                  </a:lnTo>
                  <a:lnTo>
                    <a:pt x="1846" y="238"/>
                  </a:lnTo>
                  <a:lnTo>
                    <a:pt x="1827" y="223"/>
                  </a:lnTo>
                  <a:lnTo>
                    <a:pt x="1808" y="208"/>
                  </a:lnTo>
                  <a:lnTo>
                    <a:pt x="1788" y="193"/>
                  </a:lnTo>
                  <a:lnTo>
                    <a:pt x="1768" y="179"/>
                  </a:lnTo>
                  <a:lnTo>
                    <a:pt x="1746" y="165"/>
                  </a:lnTo>
                  <a:lnTo>
                    <a:pt x="1725" y="152"/>
                  </a:lnTo>
                  <a:lnTo>
                    <a:pt x="1702" y="139"/>
                  </a:lnTo>
                  <a:lnTo>
                    <a:pt x="1680" y="127"/>
                  </a:lnTo>
                  <a:lnTo>
                    <a:pt x="1656" y="115"/>
                  </a:lnTo>
                  <a:lnTo>
                    <a:pt x="1633" y="104"/>
                  </a:lnTo>
                  <a:lnTo>
                    <a:pt x="1608" y="93"/>
                  </a:lnTo>
                  <a:lnTo>
                    <a:pt x="1582" y="83"/>
                  </a:lnTo>
                  <a:lnTo>
                    <a:pt x="1557" y="73"/>
                  </a:lnTo>
                  <a:lnTo>
                    <a:pt x="1530" y="64"/>
                  </a:lnTo>
                  <a:lnTo>
                    <a:pt x="1503" y="56"/>
                  </a:lnTo>
                  <a:lnTo>
                    <a:pt x="1477" y="48"/>
                  </a:lnTo>
                  <a:lnTo>
                    <a:pt x="1449" y="40"/>
                  </a:lnTo>
                  <a:lnTo>
                    <a:pt x="1420" y="34"/>
                  </a:lnTo>
                  <a:lnTo>
                    <a:pt x="1391" y="28"/>
                  </a:lnTo>
                  <a:lnTo>
                    <a:pt x="1362" y="22"/>
                  </a:lnTo>
                  <a:lnTo>
                    <a:pt x="1332" y="17"/>
                  </a:lnTo>
                  <a:lnTo>
                    <a:pt x="1302" y="13"/>
                  </a:lnTo>
                  <a:lnTo>
                    <a:pt x="1271" y="10"/>
                  </a:lnTo>
                  <a:lnTo>
                    <a:pt x="1241" y="5"/>
                  </a:lnTo>
                  <a:lnTo>
                    <a:pt x="1209" y="3"/>
                  </a:lnTo>
                  <a:lnTo>
                    <a:pt x="1176" y="1"/>
                  </a:lnTo>
                  <a:lnTo>
                    <a:pt x="1144" y="0"/>
                  </a:lnTo>
                  <a:lnTo>
                    <a:pt x="1111" y="0"/>
                  </a:lnTo>
                  <a:lnTo>
                    <a:pt x="1078" y="0"/>
                  </a:lnTo>
                  <a:lnTo>
                    <a:pt x="1044" y="1"/>
                  </a:lnTo>
                  <a:lnTo>
                    <a:pt x="1010" y="2"/>
                  </a:lnTo>
                  <a:close/>
                </a:path>
              </a:pathLst>
            </a:custGeom>
            <a:solidFill>
              <a:srgbClr val="E2E2C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16" name="未知"/>
            <p:cNvSpPr>
              <a:spLocks noChangeArrowheads="1"/>
            </p:cNvSpPr>
            <p:nvPr/>
          </p:nvSpPr>
          <p:spPr bwMode="auto">
            <a:xfrm>
              <a:off x="146" y="0"/>
              <a:ext cx="751" cy="246"/>
            </a:xfrm>
            <a:custGeom>
              <a:avLst/>
              <a:gdLst/>
              <a:ahLst/>
              <a:cxnLst>
                <a:cxn ang="0">
                  <a:pos x="810" y="23"/>
                </a:cxn>
                <a:cxn ang="0">
                  <a:pos x="580" y="73"/>
                </a:cxn>
                <a:cxn ang="0">
                  <a:pos x="357" y="149"/>
                </a:cxn>
                <a:cxn ang="0">
                  <a:pos x="143" y="248"/>
                </a:cxn>
                <a:cxn ang="0">
                  <a:pos x="52" y="303"/>
                </a:cxn>
                <a:cxn ang="0">
                  <a:pos x="241" y="215"/>
                </a:cxn>
                <a:cxn ang="0">
                  <a:pos x="438" y="146"/>
                </a:cxn>
                <a:cxn ang="0">
                  <a:pos x="641" y="96"/>
                </a:cxn>
                <a:cxn ang="0">
                  <a:pos x="847" y="67"/>
                </a:cxn>
                <a:cxn ang="0">
                  <a:pos x="1045" y="62"/>
                </a:cxn>
                <a:cxn ang="0">
                  <a:pos x="1227" y="78"/>
                </a:cxn>
                <a:cxn ang="0">
                  <a:pos x="1394" y="115"/>
                </a:cxn>
                <a:cxn ang="0">
                  <a:pos x="1542" y="172"/>
                </a:cxn>
                <a:cxn ang="0">
                  <a:pos x="1623" y="217"/>
                </a:cxn>
                <a:cxn ang="0">
                  <a:pos x="1376" y="129"/>
                </a:cxn>
                <a:cxn ang="0">
                  <a:pos x="1077" y="104"/>
                </a:cxn>
                <a:cxn ang="0">
                  <a:pos x="844" y="125"/>
                </a:cxn>
                <a:cxn ang="0">
                  <a:pos x="631" y="172"/>
                </a:cxn>
                <a:cxn ang="0">
                  <a:pos x="426" y="241"/>
                </a:cxn>
                <a:cxn ang="0">
                  <a:pos x="229" y="333"/>
                </a:cxn>
                <a:cxn ang="0">
                  <a:pos x="145" y="384"/>
                </a:cxn>
                <a:cxn ang="0">
                  <a:pos x="318" y="305"/>
                </a:cxn>
                <a:cxn ang="0">
                  <a:pos x="498" y="241"/>
                </a:cxn>
                <a:cxn ang="0">
                  <a:pos x="683" y="196"/>
                </a:cxn>
                <a:cxn ang="0">
                  <a:pos x="870" y="171"/>
                </a:cxn>
                <a:cxn ang="0">
                  <a:pos x="1059" y="164"/>
                </a:cxn>
                <a:cxn ang="0">
                  <a:pos x="1231" y="182"/>
                </a:cxn>
                <a:cxn ang="0">
                  <a:pos x="1384" y="219"/>
                </a:cxn>
                <a:cxn ang="0">
                  <a:pos x="1520" y="277"/>
                </a:cxn>
                <a:cxn ang="0">
                  <a:pos x="1594" y="323"/>
                </a:cxn>
                <a:cxn ang="0">
                  <a:pos x="1351" y="232"/>
                </a:cxn>
                <a:cxn ang="0">
                  <a:pos x="1052" y="209"/>
                </a:cxn>
                <a:cxn ang="0">
                  <a:pos x="843" y="232"/>
                </a:cxn>
                <a:cxn ang="0">
                  <a:pos x="656" y="277"/>
                </a:cxn>
                <a:cxn ang="0">
                  <a:pos x="475" y="342"/>
                </a:cxn>
                <a:cxn ang="0">
                  <a:pos x="301" y="426"/>
                </a:cxn>
                <a:cxn ang="0">
                  <a:pos x="225" y="473"/>
                </a:cxn>
                <a:cxn ang="0">
                  <a:pos x="375" y="403"/>
                </a:cxn>
                <a:cxn ang="0">
                  <a:pos x="531" y="346"/>
                </a:cxn>
                <a:cxn ang="0">
                  <a:pos x="692" y="304"/>
                </a:cxn>
                <a:cxn ang="0">
                  <a:pos x="854" y="278"/>
                </a:cxn>
                <a:cxn ang="0">
                  <a:pos x="1129" y="277"/>
                </a:cxn>
                <a:cxn ang="0">
                  <a:pos x="1401" y="343"/>
                </a:cxn>
                <a:cxn ang="0">
                  <a:pos x="1447" y="371"/>
                </a:cxn>
                <a:cxn ang="0">
                  <a:pos x="1224" y="316"/>
                </a:cxn>
                <a:cxn ang="0">
                  <a:pos x="973" y="319"/>
                </a:cxn>
                <a:cxn ang="0">
                  <a:pos x="807" y="349"/>
                </a:cxn>
                <a:cxn ang="0">
                  <a:pos x="643" y="398"/>
                </a:cxn>
                <a:cxn ang="0">
                  <a:pos x="485" y="464"/>
                </a:cxn>
                <a:cxn ang="0">
                  <a:pos x="336" y="545"/>
                </a:cxn>
                <a:cxn ang="0">
                  <a:pos x="421" y="510"/>
                </a:cxn>
                <a:cxn ang="0">
                  <a:pos x="693" y="417"/>
                </a:cxn>
                <a:cxn ang="0">
                  <a:pos x="1000" y="377"/>
                </a:cxn>
                <a:cxn ang="0">
                  <a:pos x="1317" y="429"/>
                </a:cxn>
                <a:cxn ang="0">
                  <a:pos x="1516" y="580"/>
                </a:cxn>
                <a:cxn ang="0">
                  <a:pos x="1746" y="165"/>
                </a:cxn>
                <a:cxn ang="0">
                  <a:pos x="1582" y="83"/>
                </a:cxn>
                <a:cxn ang="0">
                  <a:pos x="1391" y="28"/>
                </a:cxn>
                <a:cxn ang="0">
                  <a:pos x="1176" y="1"/>
                </a:cxn>
              </a:cxnLst>
              <a:rect l="0" t="0" r="r" b="b"/>
              <a:pathLst>
                <a:path w="1864" h="584">
                  <a:moveTo>
                    <a:pt x="1010" y="2"/>
                  </a:moveTo>
                  <a:lnTo>
                    <a:pt x="976" y="4"/>
                  </a:lnTo>
                  <a:lnTo>
                    <a:pt x="943" y="6"/>
                  </a:lnTo>
                  <a:lnTo>
                    <a:pt x="909" y="10"/>
                  </a:lnTo>
                  <a:lnTo>
                    <a:pt x="877" y="14"/>
                  </a:lnTo>
                  <a:lnTo>
                    <a:pt x="844" y="18"/>
                  </a:lnTo>
                  <a:lnTo>
                    <a:pt x="810" y="23"/>
                  </a:lnTo>
                  <a:lnTo>
                    <a:pt x="777" y="29"/>
                  </a:lnTo>
                  <a:lnTo>
                    <a:pt x="744" y="34"/>
                  </a:lnTo>
                  <a:lnTo>
                    <a:pt x="710" y="41"/>
                  </a:lnTo>
                  <a:lnTo>
                    <a:pt x="678" y="49"/>
                  </a:lnTo>
                  <a:lnTo>
                    <a:pt x="645" y="56"/>
                  </a:lnTo>
                  <a:lnTo>
                    <a:pt x="613" y="64"/>
                  </a:lnTo>
                  <a:lnTo>
                    <a:pt x="580" y="73"/>
                  </a:lnTo>
                  <a:lnTo>
                    <a:pt x="547" y="82"/>
                  </a:lnTo>
                  <a:lnTo>
                    <a:pt x="516" y="93"/>
                  </a:lnTo>
                  <a:lnTo>
                    <a:pt x="484" y="103"/>
                  </a:lnTo>
                  <a:lnTo>
                    <a:pt x="451" y="113"/>
                  </a:lnTo>
                  <a:lnTo>
                    <a:pt x="419" y="124"/>
                  </a:lnTo>
                  <a:lnTo>
                    <a:pt x="388" y="137"/>
                  </a:lnTo>
                  <a:lnTo>
                    <a:pt x="357" y="149"/>
                  </a:lnTo>
                  <a:lnTo>
                    <a:pt x="326" y="161"/>
                  </a:lnTo>
                  <a:lnTo>
                    <a:pt x="295" y="175"/>
                  </a:lnTo>
                  <a:lnTo>
                    <a:pt x="264" y="188"/>
                  </a:lnTo>
                  <a:lnTo>
                    <a:pt x="234" y="202"/>
                  </a:lnTo>
                  <a:lnTo>
                    <a:pt x="203" y="217"/>
                  </a:lnTo>
                  <a:lnTo>
                    <a:pt x="173" y="232"/>
                  </a:lnTo>
                  <a:lnTo>
                    <a:pt x="143" y="248"/>
                  </a:lnTo>
                  <a:lnTo>
                    <a:pt x="115" y="263"/>
                  </a:lnTo>
                  <a:lnTo>
                    <a:pt x="85" y="279"/>
                  </a:lnTo>
                  <a:lnTo>
                    <a:pt x="56" y="296"/>
                  </a:lnTo>
                  <a:lnTo>
                    <a:pt x="27" y="313"/>
                  </a:lnTo>
                  <a:lnTo>
                    <a:pt x="0" y="331"/>
                  </a:lnTo>
                  <a:lnTo>
                    <a:pt x="25" y="316"/>
                  </a:lnTo>
                  <a:lnTo>
                    <a:pt x="52" y="303"/>
                  </a:lnTo>
                  <a:lnTo>
                    <a:pt x="78" y="290"/>
                  </a:lnTo>
                  <a:lnTo>
                    <a:pt x="104" y="276"/>
                  </a:lnTo>
                  <a:lnTo>
                    <a:pt x="131" y="263"/>
                  </a:lnTo>
                  <a:lnTo>
                    <a:pt x="159" y="251"/>
                  </a:lnTo>
                  <a:lnTo>
                    <a:pt x="185" y="238"/>
                  </a:lnTo>
                  <a:lnTo>
                    <a:pt x="213" y="227"/>
                  </a:lnTo>
                  <a:lnTo>
                    <a:pt x="241" y="215"/>
                  </a:lnTo>
                  <a:lnTo>
                    <a:pt x="268" y="204"/>
                  </a:lnTo>
                  <a:lnTo>
                    <a:pt x="296" y="193"/>
                  </a:lnTo>
                  <a:lnTo>
                    <a:pt x="324" y="183"/>
                  </a:lnTo>
                  <a:lnTo>
                    <a:pt x="353" y="173"/>
                  </a:lnTo>
                  <a:lnTo>
                    <a:pt x="381" y="163"/>
                  </a:lnTo>
                  <a:lnTo>
                    <a:pt x="409" y="154"/>
                  </a:lnTo>
                  <a:lnTo>
                    <a:pt x="438" y="146"/>
                  </a:lnTo>
                  <a:lnTo>
                    <a:pt x="466" y="137"/>
                  </a:lnTo>
                  <a:lnTo>
                    <a:pt x="495" y="130"/>
                  </a:lnTo>
                  <a:lnTo>
                    <a:pt x="525" y="121"/>
                  </a:lnTo>
                  <a:lnTo>
                    <a:pt x="554" y="114"/>
                  </a:lnTo>
                  <a:lnTo>
                    <a:pt x="582" y="108"/>
                  </a:lnTo>
                  <a:lnTo>
                    <a:pt x="612" y="102"/>
                  </a:lnTo>
                  <a:lnTo>
                    <a:pt x="641" y="96"/>
                  </a:lnTo>
                  <a:lnTo>
                    <a:pt x="670" y="91"/>
                  </a:lnTo>
                  <a:lnTo>
                    <a:pt x="699" y="85"/>
                  </a:lnTo>
                  <a:lnTo>
                    <a:pt x="729" y="80"/>
                  </a:lnTo>
                  <a:lnTo>
                    <a:pt x="759" y="76"/>
                  </a:lnTo>
                  <a:lnTo>
                    <a:pt x="787" y="73"/>
                  </a:lnTo>
                  <a:lnTo>
                    <a:pt x="817" y="70"/>
                  </a:lnTo>
                  <a:lnTo>
                    <a:pt x="847" y="67"/>
                  </a:lnTo>
                  <a:lnTo>
                    <a:pt x="876" y="65"/>
                  </a:lnTo>
                  <a:lnTo>
                    <a:pt x="905" y="63"/>
                  </a:lnTo>
                  <a:lnTo>
                    <a:pt x="934" y="62"/>
                  </a:lnTo>
                  <a:lnTo>
                    <a:pt x="962" y="61"/>
                  </a:lnTo>
                  <a:lnTo>
                    <a:pt x="990" y="61"/>
                  </a:lnTo>
                  <a:lnTo>
                    <a:pt x="1018" y="61"/>
                  </a:lnTo>
                  <a:lnTo>
                    <a:pt x="1045" y="62"/>
                  </a:lnTo>
                  <a:lnTo>
                    <a:pt x="1073" y="63"/>
                  </a:lnTo>
                  <a:lnTo>
                    <a:pt x="1099" y="64"/>
                  </a:lnTo>
                  <a:lnTo>
                    <a:pt x="1125" y="66"/>
                  </a:lnTo>
                  <a:lnTo>
                    <a:pt x="1151" y="68"/>
                  </a:lnTo>
                  <a:lnTo>
                    <a:pt x="1177" y="71"/>
                  </a:lnTo>
                  <a:lnTo>
                    <a:pt x="1203" y="74"/>
                  </a:lnTo>
                  <a:lnTo>
                    <a:pt x="1227" y="78"/>
                  </a:lnTo>
                  <a:lnTo>
                    <a:pt x="1252" y="82"/>
                  </a:lnTo>
                  <a:lnTo>
                    <a:pt x="1277" y="87"/>
                  </a:lnTo>
                  <a:lnTo>
                    <a:pt x="1301" y="92"/>
                  </a:lnTo>
                  <a:lnTo>
                    <a:pt x="1325" y="97"/>
                  </a:lnTo>
                  <a:lnTo>
                    <a:pt x="1348" y="103"/>
                  </a:lnTo>
                  <a:lnTo>
                    <a:pt x="1371" y="109"/>
                  </a:lnTo>
                  <a:lnTo>
                    <a:pt x="1394" y="115"/>
                  </a:lnTo>
                  <a:lnTo>
                    <a:pt x="1416" y="122"/>
                  </a:lnTo>
                  <a:lnTo>
                    <a:pt x="1439" y="130"/>
                  </a:lnTo>
                  <a:lnTo>
                    <a:pt x="1460" y="138"/>
                  </a:lnTo>
                  <a:lnTo>
                    <a:pt x="1482" y="145"/>
                  </a:lnTo>
                  <a:lnTo>
                    <a:pt x="1502" y="154"/>
                  </a:lnTo>
                  <a:lnTo>
                    <a:pt x="1523" y="162"/>
                  </a:lnTo>
                  <a:lnTo>
                    <a:pt x="1542" y="172"/>
                  </a:lnTo>
                  <a:lnTo>
                    <a:pt x="1563" y="181"/>
                  </a:lnTo>
                  <a:lnTo>
                    <a:pt x="1582" y="191"/>
                  </a:lnTo>
                  <a:lnTo>
                    <a:pt x="1601" y="201"/>
                  </a:lnTo>
                  <a:lnTo>
                    <a:pt x="1619" y="212"/>
                  </a:lnTo>
                  <a:lnTo>
                    <a:pt x="1638" y="223"/>
                  </a:lnTo>
                  <a:lnTo>
                    <a:pt x="1655" y="234"/>
                  </a:lnTo>
                  <a:lnTo>
                    <a:pt x="1623" y="217"/>
                  </a:lnTo>
                  <a:lnTo>
                    <a:pt x="1590" y="200"/>
                  </a:lnTo>
                  <a:lnTo>
                    <a:pt x="1557" y="185"/>
                  </a:lnTo>
                  <a:lnTo>
                    <a:pt x="1523" y="171"/>
                  </a:lnTo>
                  <a:lnTo>
                    <a:pt x="1488" y="158"/>
                  </a:lnTo>
                  <a:lnTo>
                    <a:pt x="1452" y="147"/>
                  </a:lnTo>
                  <a:lnTo>
                    <a:pt x="1414" y="137"/>
                  </a:lnTo>
                  <a:lnTo>
                    <a:pt x="1376" y="129"/>
                  </a:lnTo>
                  <a:lnTo>
                    <a:pt x="1337" y="120"/>
                  </a:lnTo>
                  <a:lnTo>
                    <a:pt x="1297" y="115"/>
                  </a:lnTo>
                  <a:lnTo>
                    <a:pt x="1255" y="110"/>
                  </a:lnTo>
                  <a:lnTo>
                    <a:pt x="1213" y="107"/>
                  </a:lnTo>
                  <a:lnTo>
                    <a:pt x="1169" y="104"/>
                  </a:lnTo>
                  <a:lnTo>
                    <a:pt x="1123" y="104"/>
                  </a:lnTo>
                  <a:lnTo>
                    <a:pt x="1077" y="104"/>
                  </a:lnTo>
                  <a:lnTo>
                    <a:pt x="1028" y="106"/>
                  </a:lnTo>
                  <a:lnTo>
                    <a:pt x="998" y="108"/>
                  </a:lnTo>
                  <a:lnTo>
                    <a:pt x="967" y="110"/>
                  </a:lnTo>
                  <a:lnTo>
                    <a:pt x="936" y="113"/>
                  </a:lnTo>
                  <a:lnTo>
                    <a:pt x="905" y="116"/>
                  </a:lnTo>
                  <a:lnTo>
                    <a:pt x="875" y="120"/>
                  </a:lnTo>
                  <a:lnTo>
                    <a:pt x="844" y="125"/>
                  </a:lnTo>
                  <a:lnTo>
                    <a:pt x="814" y="131"/>
                  </a:lnTo>
                  <a:lnTo>
                    <a:pt x="783" y="136"/>
                  </a:lnTo>
                  <a:lnTo>
                    <a:pt x="753" y="142"/>
                  </a:lnTo>
                  <a:lnTo>
                    <a:pt x="723" y="149"/>
                  </a:lnTo>
                  <a:lnTo>
                    <a:pt x="692" y="156"/>
                  </a:lnTo>
                  <a:lnTo>
                    <a:pt x="662" y="163"/>
                  </a:lnTo>
                  <a:lnTo>
                    <a:pt x="631" y="172"/>
                  </a:lnTo>
                  <a:lnTo>
                    <a:pt x="602" y="180"/>
                  </a:lnTo>
                  <a:lnTo>
                    <a:pt x="572" y="189"/>
                  </a:lnTo>
                  <a:lnTo>
                    <a:pt x="543" y="199"/>
                  </a:lnTo>
                  <a:lnTo>
                    <a:pt x="514" y="209"/>
                  </a:lnTo>
                  <a:lnTo>
                    <a:pt x="484" y="220"/>
                  </a:lnTo>
                  <a:lnTo>
                    <a:pt x="455" y="230"/>
                  </a:lnTo>
                  <a:lnTo>
                    <a:pt x="426" y="241"/>
                  </a:lnTo>
                  <a:lnTo>
                    <a:pt x="398" y="254"/>
                  </a:lnTo>
                  <a:lnTo>
                    <a:pt x="369" y="266"/>
                  </a:lnTo>
                  <a:lnTo>
                    <a:pt x="340" y="278"/>
                  </a:lnTo>
                  <a:lnTo>
                    <a:pt x="313" y="292"/>
                  </a:lnTo>
                  <a:lnTo>
                    <a:pt x="285" y="305"/>
                  </a:lnTo>
                  <a:lnTo>
                    <a:pt x="257" y="318"/>
                  </a:lnTo>
                  <a:lnTo>
                    <a:pt x="229" y="333"/>
                  </a:lnTo>
                  <a:lnTo>
                    <a:pt x="203" y="347"/>
                  </a:lnTo>
                  <a:lnTo>
                    <a:pt x="176" y="362"/>
                  </a:lnTo>
                  <a:lnTo>
                    <a:pt x="149" y="378"/>
                  </a:lnTo>
                  <a:lnTo>
                    <a:pt x="123" y="393"/>
                  </a:lnTo>
                  <a:lnTo>
                    <a:pt x="97" y="410"/>
                  </a:lnTo>
                  <a:lnTo>
                    <a:pt x="121" y="396"/>
                  </a:lnTo>
                  <a:lnTo>
                    <a:pt x="145" y="384"/>
                  </a:lnTo>
                  <a:lnTo>
                    <a:pt x="169" y="372"/>
                  </a:lnTo>
                  <a:lnTo>
                    <a:pt x="194" y="360"/>
                  </a:lnTo>
                  <a:lnTo>
                    <a:pt x="218" y="348"/>
                  </a:lnTo>
                  <a:lnTo>
                    <a:pt x="243" y="337"/>
                  </a:lnTo>
                  <a:lnTo>
                    <a:pt x="267" y="327"/>
                  </a:lnTo>
                  <a:lnTo>
                    <a:pt x="292" y="315"/>
                  </a:lnTo>
                  <a:lnTo>
                    <a:pt x="318" y="305"/>
                  </a:lnTo>
                  <a:lnTo>
                    <a:pt x="343" y="295"/>
                  </a:lnTo>
                  <a:lnTo>
                    <a:pt x="369" y="286"/>
                  </a:lnTo>
                  <a:lnTo>
                    <a:pt x="395" y="276"/>
                  </a:lnTo>
                  <a:lnTo>
                    <a:pt x="420" y="267"/>
                  </a:lnTo>
                  <a:lnTo>
                    <a:pt x="446" y="258"/>
                  </a:lnTo>
                  <a:lnTo>
                    <a:pt x="471" y="250"/>
                  </a:lnTo>
                  <a:lnTo>
                    <a:pt x="498" y="241"/>
                  </a:lnTo>
                  <a:lnTo>
                    <a:pt x="524" y="234"/>
                  </a:lnTo>
                  <a:lnTo>
                    <a:pt x="550" y="227"/>
                  </a:lnTo>
                  <a:lnTo>
                    <a:pt x="576" y="220"/>
                  </a:lnTo>
                  <a:lnTo>
                    <a:pt x="603" y="214"/>
                  </a:lnTo>
                  <a:lnTo>
                    <a:pt x="629" y="208"/>
                  </a:lnTo>
                  <a:lnTo>
                    <a:pt x="656" y="201"/>
                  </a:lnTo>
                  <a:lnTo>
                    <a:pt x="683" y="196"/>
                  </a:lnTo>
                  <a:lnTo>
                    <a:pt x="709" y="191"/>
                  </a:lnTo>
                  <a:lnTo>
                    <a:pt x="736" y="187"/>
                  </a:lnTo>
                  <a:lnTo>
                    <a:pt x="763" y="183"/>
                  </a:lnTo>
                  <a:lnTo>
                    <a:pt x="789" y="179"/>
                  </a:lnTo>
                  <a:lnTo>
                    <a:pt x="816" y="176"/>
                  </a:lnTo>
                  <a:lnTo>
                    <a:pt x="844" y="173"/>
                  </a:lnTo>
                  <a:lnTo>
                    <a:pt x="870" y="171"/>
                  </a:lnTo>
                  <a:lnTo>
                    <a:pt x="897" y="169"/>
                  </a:lnTo>
                  <a:lnTo>
                    <a:pt x="924" y="167"/>
                  </a:lnTo>
                  <a:lnTo>
                    <a:pt x="951" y="165"/>
                  </a:lnTo>
                  <a:lnTo>
                    <a:pt x="979" y="164"/>
                  </a:lnTo>
                  <a:lnTo>
                    <a:pt x="1006" y="164"/>
                  </a:lnTo>
                  <a:lnTo>
                    <a:pt x="1033" y="164"/>
                  </a:lnTo>
                  <a:lnTo>
                    <a:pt x="1059" y="164"/>
                  </a:lnTo>
                  <a:lnTo>
                    <a:pt x="1085" y="165"/>
                  </a:lnTo>
                  <a:lnTo>
                    <a:pt x="1110" y="168"/>
                  </a:lnTo>
                  <a:lnTo>
                    <a:pt x="1135" y="170"/>
                  </a:lnTo>
                  <a:lnTo>
                    <a:pt x="1160" y="172"/>
                  </a:lnTo>
                  <a:lnTo>
                    <a:pt x="1184" y="175"/>
                  </a:lnTo>
                  <a:lnTo>
                    <a:pt x="1208" y="178"/>
                  </a:lnTo>
                  <a:lnTo>
                    <a:pt x="1231" y="182"/>
                  </a:lnTo>
                  <a:lnTo>
                    <a:pt x="1254" y="186"/>
                  </a:lnTo>
                  <a:lnTo>
                    <a:pt x="1277" y="190"/>
                  </a:lnTo>
                  <a:lnTo>
                    <a:pt x="1299" y="195"/>
                  </a:lnTo>
                  <a:lnTo>
                    <a:pt x="1321" y="200"/>
                  </a:lnTo>
                  <a:lnTo>
                    <a:pt x="1342" y="207"/>
                  </a:lnTo>
                  <a:lnTo>
                    <a:pt x="1363" y="213"/>
                  </a:lnTo>
                  <a:lnTo>
                    <a:pt x="1384" y="219"/>
                  </a:lnTo>
                  <a:lnTo>
                    <a:pt x="1405" y="226"/>
                  </a:lnTo>
                  <a:lnTo>
                    <a:pt x="1424" y="233"/>
                  </a:lnTo>
                  <a:lnTo>
                    <a:pt x="1444" y="241"/>
                  </a:lnTo>
                  <a:lnTo>
                    <a:pt x="1463" y="250"/>
                  </a:lnTo>
                  <a:lnTo>
                    <a:pt x="1483" y="258"/>
                  </a:lnTo>
                  <a:lnTo>
                    <a:pt x="1501" y="267"/>
                  </a:lnTo>
                  <a:lnTo>
                    <a:pt x="1520" y="277"/>
                  </a:lnTo>
                  <a:lnTo>
                    <a:pt x="1537" y="287"/>
                  </a:lnTo>
                  <a:lnTo>
                    <a:pt x="1555" y="297"/>
                  </a:lnTo>
                  <a:lnTo>
                    <a:pt x="1572" y="308"/>
                  </a:lnTo>
                  <a:lnTo>
                    <a:pt x="1589" y="318"/>
                  </a:lnTo>
                  <a:lnTo>
                    <a:pt x="1606" y="330"/>
                  </a:lnTo>
                  <a:lnTo>
                    <a:pt x="1622" y="342"/>
                  </a:lnTo>
                  <a:lnTo>
                    <a:pt x="1594" y="323"/>
                  </a:lnTo>
                  <a:lnTo>
                    <a:pt x="1563" y="307"/>
                  </a:lnTo>
                  <a:lnTo>
                    <a:pt x="1531" y="292"/>
                  </a:lnTo>
                  <a:lnTo>
                    <a:pt x="1497" y="277"/>
                  </a:lnTo>
                  <a:lnTo>
                    <a:pt x="1463" y="264"/>
                  </a:lnTo>
                  <a:lnTo>
                    <a:pt x="1427" y="252"/>
                  </a:lnTo>
                  <a:lnTo>
                    <a:pt x="1389" y="241"/>
                  </a:lnTo>
                  <a:lnTo>
                    <a:pt x="1351" y="232"/>
                  </a:lnTo>
                  <a:lnTo>
                    <a:pt x="1313" y="224"/>
                  </a:lnTo>
                  <a:lnTo>
                    <a:pt x="1271" y="218"/>
                  </a:lnTo>
                  <a:lnTo>
                    <a:pt x="1229" y="213"/>
                  </a:lnTo>
                  <a:lnTo>
                    <a:pt x="1186" y="210"/>
                  </a:lnTo>
                  <a:lnTo>
                    <a:pt x="1143" y="208"/>
                  </a:lnTo>
                  <a:lnTo>
                    <a:pt x="1098" y="208"/>
                  </a:lnTo>
                  <a:lnTo>
                    <a:pt x="1052" y="209"/>
                  </a:lnTo>
                  <a:lnTo>
                    <a:pt x="1005" y="212"/>
                  </a:lnTo>
                  <a:lnTo>
                    <a:pt x="978" y="214"/>
                  </a:lnTo>
                  <a:lnTo>
                    <a:pt x="950" y="217"/>
                  </a:lnTo>
                  <a:lnTo>
                    <a:pt x="924" y="220"/>
                  </a:lnTo>
                  <a:lnTo>
                    <a:pt x="897" y="223"/>
                  </a:lnTo>
                  <a:lnTo>
                    <a:pt x="869" y="227"/>
                  </a:lnTo>
                  <a:lnTo>
                    <a:pt x="843" y="232"/>
                  </a:lnTo>
                  <a:lnTo>
                    <a:pt x="816" y="237"/>
                  </a:lnTo>
                  <a:lnTo>
                    <a:pt x="789" y="242"/>
                  </a:lnTo>
                  <a:lnTo>
                    <a:pt x="763" y="249"/>
                  </a:lnTo>
                  <a:lnTo>
                    <a:pt x="735" y="255"/>
                  </a:lnTo>
                  <a:lnTo>
                    <a:pt x="709" y="262"/>
                  </a:lnTo>
                  <a:lnTo>
                    <a:pt x="683" y="269"/>
                  </a:lnTo>
                  <a:lnTo>
                    <a:pt x="656" y="277"/>
                  </a:lnTo>
                  <a:lnTo>
                    <a:pt x="629" y="286"/>
                  </a:lnTo>
                  <a:lnTo>
                    <a:pt x="604" y="294"/>
                  </a:lnTo>
                  <a:lnTo>
                    <a:pt x="577" y="303"/>
                  </a:lnTo>
                  <a:lnTo>
                    <a:pt x="551" y="312"/>
                  </a:lnTo>
                  <a:lnTo>
                    <a:pt x="526" y="321"/>
                  </a:lnTo>
                  <a:lnTo>
                    <a:pt x="500" y="332"/>
                  </a:lnTo>
                  <a:lnTo>
                    <a:pt x="475" y="342"/>
                  </a:lnTo>
                  <a:lnTo>
                    <a:pt x="449" y="353"/>
                  </a:lnTo>
                  <a:lnTo>
                    <a:pt x="424" y="364"/>
                  </a:lnTo>
                  <a:lnTo>
                    <a:pt x="399" y="376"/>
                  </a:lnTo>
                  <a:lnTo>
                    <a:pt x="374" y="388"/>
                  </a:lnTo>
                  <a:lnTo>
                    <a:pt x="349" y="400"/>
                  </a:lnTo>
                  <a:lnTo>
                    <a:pt x="325" y="413"/>
                  </a:lnTo>
                  <a:lnTo>
                    <a:pt x="301" y="426"/>
                  </a:lnTo>
                  <a:lnTo>
                    <a:pt x="278" y="439"/>
                  </a:lnTo>
                  <a:lnTo>
                    <a:pt x="254" y="453"/>
                  </a:lnTo>
                  <a:lnTo>
                    <a:pt x="230" y="467"/>
                  </a:lnTo>
                  <a:lnTo>
                    <a:pt x="207" y="481"/>
                  </a:lnTo>
                  <a:lnTo>
                    <a:pt x="184" y="496"/>
                  </a:lnTo>
                  <a:lnTo>
                    <a:pt x="205" y="485"/>
                  </a:lnTo>
                  <a:lnTo>
                    <a:pt x="225" y="473"/>
                  </a:lnTo>
                  <a:lnTo>
                    <a:pt x="247" y="463"/>
                  </a:lnTo>
                  <a:lnTo>
                    <a:pt x="267" y="452"/>
                  </a:lnTo>
                  <a:lnTo>
                    <a:pt x="289" y="441"/>
                  </a:lnTo>
                  <a:lnTo>
                    <a:pt x="310" y="431"/>
                  </a:lnTo>
                  <a:lnTo>
                    <a:pt x="332" y="422"/>
                  </a:lnTo>
                  <a:lnTo>
                    <a:pt x="354" y="413"/>
                  </a:lnTo>
                  <a:lnTo>
                    <a:pt x="375" y="403"/>
                  </a:lnTo>
                  <a:lnTo>
                    <a:pt x="398" y="394"/>
                  </a:lnTo>
                  <a:lnTo>
                    <a:pt x="419" y="385"/>
                  </a:lnTo>
                  <a:lnTo>
                    <a:pt x="442" y="377"/>
                  </a:lnTo>
                  <a:lnTo>
                    <a:pt x="463" y="369"/>
                  </a:lnTo>
                  <a:lnTo>
                    <a:pt x="486" y="361"/>
                  </a:lnTo>
                  <a:lnTo>
                    <a:pt x="508" y="353"/>
                  </a:lnTo>
                  <a:lnTo>
                    <a:pt x="531" y="346"/>
                  </a:lnTo>
                  <a:lnTo>
                    <a:pt x="554" y="339"/>
                  </a:lnTo>
                  <a:lnTo>
                    <a:pt x="577" y="333"/>
                  </a:lnTo>
                  <a:lnTo>
                    <a:pt x="600" y="327"/>
                  </a:lnTo>
                  <a:lnTo>
                    <a:pt x="622" y="320"/>
                  </a:lnTo>
                  <a:lnTo>
                    <a:pt x="646" y="314"/>
                  </a:lnTo>
                  <a:lnTo>
                    <a:pt x="668" y="309"/>
                  </a:lnTo>
                  <a:lnTo>
                    <a:pt x="692" y="304"/>
                  </a:lnTo>
                  <a:lnTo>
                    <a:pt x="715" y="300"/>
                  </a:lnTo>
                  <a:lnTo>
                    <a:pt x="738" y="295"/>
                  </a:lnTo>
                  <a:lnTo>
                    <a:pt x="762" y="291"/>
                  </a:lnTo>
                  <a:lnTo>
                    <a:pt x="784" y="288"/>
                  </a:lnTo>
                  <a:lnTo>
                    <a:pt x="808" y="284"/>
                  </a:lnTo>
                  <a:lnTo>
                    <a:pt x="831" y="281"/>
                  </a:lnTo>
                  <a:lnTo>
                    <a:pt x="854" y="278"/>
                  </a:lnTo>
                  <a:lnTo>
                    <a:pt x="878" y="276"/>
                  </a:lnTo>
                  <a:lnTo>
                    <a:pt x="901" y="274"/>
                  </a:lnTo>
                  <a:lnTo>
                    <a:pt x="948" y="271"/>
                  </a:lnTo>
                  <a:lnTo>
                    <a:pt x="996" y="270"/>
                  </a:lnTo>
                  <a:lnTo>
                    <a:pt x="1041" y="271"/>
                  </a:lnTo>
                  <a:lnTo>
                    <a:pt x="1086" y="273"/>
                  </a:lnTo>
                  <a:lnTo>
                    <a:pt x="1129" y="277"/>
                  </a:lnTo>
                  <a:lnTo>
                    <a:pt x="1172" y="282"/>
                  </a:lnTo>
                  <a:lnTo>
                    <a:pt x="1213" y="289"/>
                  </a:lnTo>
                  <a:lnTo>
                    <a:pt x="1253" y="297"/>
                  </a:lnTo>
                  <a:lnTo>
                    <a:pt x="1292" y="307"/>
                  </a:lnTo>
                  <a:lnTo>
                    <a:pt x="1329" y="317"/>
                  </a:lnTo>
                  <a:lnTo>
                    <a:pt x="1366" y="330"/>
                  </a:lnTo>
                  <a:lnTo>
                    <a:pt x="1401" y="343"/>
                  </a:lnTo>
                  <a:lnTo>
                    <a:pt x="1434" y="358"/>
                  </a:lnTo>
                  <a:lnTo>
                    <a:pt x="1466" y="375"/>
                  </a:lnTo>
                  <a:lnTo>
                    <a:pt x="1497" y="392"/>
                  </a:lnTo>
                  <a:lnTo>
                    <a:pt x="1526" y="411"/>
                  </a:lnTo>
                  <a:lnTo>
                    <a:pt x="1500" y="396"/>
                  </a:lnTo>
                  <a:lnTo>
                    <a:pt x="1475" y="383"/>
                  </a:lnTo>
                  <a:lnTo>
                    <a:pt x="1447" y="371"/>
                  </a:lnTo>
                  <a:lnTo>
                    <a:pt x="1418" y="359"/>
                  </a:lnTo>
                  <a:lnTo>
                    <a:pt x="1388" y="350"/>
                  </a:lnTo>
                  <a:lnTo>
                    <a:pt x="1358" y="341"/>
                  </a:lnTo>
                  <a:lnTo>
                    <a:pt x="1326" y="333"/>
                  </a:lnTo>
                  <a:lnTo>
                    <a:pt x="1293" y="327"/>
                  </a:lnTo>
                  <a:lnTo>
                    <a:pt x="1259" y="320"/>
                  </a:lnTo>
                  <a:lnTo>
                    <a:pt x="1224" y="316"/>
                  </a:lnTo>
                  <a:lnTo>
                    <a:pt x="1188" y="313"/>
                  </a:lnTo>
                  <a:lnTo>
                    <a:pt x="1151" y="312"/>
                  </a:lnTo>
                  <a:lnTo>
                    <a:pt x="1115" y="311"/>
                  </a:lnTo>
                  <a:lnTo>
                    <a:pt x="1076" y="312"/>
                  </a:lnTo>
                  <a:lnTo>
                    <a:pt x="1037" y="314"/>
                  </a:lnTo>
                  <a:lnTo>
                    <a:pt x="997" y="317"/>
                  </a:lnTo>
                  <a:lnTo>
                    <a:pt x="973" y="319"/>
                  </a:lnTo>
                  <a:lnTo>
                    <a:pt x="948" y="322"/>
                  </a:lnTo>
                  <a:lnTo>
                    <a:pt x="925" y="327"/>
                  </a:lnTo>
                  <a:lnTo>
                    <a:pt x="901" y="330"/>
                  </a:lnTo>
                  <a:lnTo>
                    <a:pt x="878" y="334"/>
                  </a:lnTo>
                  <a:lnTo>
                    <a:pt x="854" y="339"/>
                  </a:lnTo>
                  <a:lnTo>
                    <a:pt x="830" y="344"/>
                  </a:lnTo>
                  <a:lnTo>
                    <a:pt x="807" y="349"/>
                  </a:lnTo>
                  <a:lnTo>
                    <a:pt x="782" y="355"/>
                  </a:lnTo>
                  <a:lnTo>
                    <a:pt x="760" y="361"/>
                  </a:lnTo>
                  <a:lnTo>
                    <a:pt x="736" y="368"/>
                  </a:lnTo>
                  <a:lnTo>
                    <a:pt x="713" y="375"/>
                  </a:lnTo>
                  <a:lnTo>
                    <a:pt x="689" y="382"/>
                  </a:lnTo>
                  <a:lnTo>
                    <a:pt x="666" y="390"/>
                  </a:lnTo>
                  <a:lnTo>
                    <a:pt x="643" y="398"/>
                  </a:lnTo>
                  <a:lnTo>
                    <a:pt x="620" y="407"/>
                  </a:lnTo>
                  <a:lnTo>
                    <a:pt x="598" y="415"/>
                  </a:lnTo>
                  <a:lnTo>
                    <a:pt x="574" y="424"/>
                  </a:lnTo>
                  <a:lnTo>
                    <a:pt x="551" y="433"/>
                  </a:lnTo>
                  <a:lnTo>
                    <a:pt x="530" y="443"/>
                  </a:lnTo>
                  <a:lnTo>
                    <a:pt x="507" y="454"/>
                  </a:lnTo>
                  <a:lnTo>
                    <a:pt x="485" y="464"/>
                  </a:lnTo>
                  <a:lnTo>
                    <a:pt x="463" y="474"/>
                  </a:lnTo>
                  <a:lnTo>
                    <a:pt x="442" y="486"/>
                  </a:lnTo>
                  <a:lnTo>
                    <a:pt x="420" y="497"/>
                  </a:lnTo>
                  <a:lnTo>
                    <a:pt x="399" y="508"/>
                  </a:lnTo>
                  <a:lnTo>
                    <a:pt x="378" y="520"/>
                  </a:lnTo>
                  <a:lnTo>
                    <a:pt x="357" y="533"/>
                  </a:lnTo>
                  <a:lnTo>
                    <a:pt x="336" y="545"/>
                  </a:lnTo>
                  <a:lnTo>
                    <a:pt x="316" y="557"/>
                  </a:lnTo>
                  <a:lnTo>
                    <a:pt x="295" y="571"/>
                  </a:lnTo>
                  <a:lnTo>
                    <a:pt x="276" y="584"/>
                  </a:lnTo>
                  <a:lnTo>
                    <a:pt x="311" y="565"/>
                  </a:lnTo>
                  <a:lnTo>
                    <a:pt x="347" y="546"/>
                  </a:lnTo>
                  <a:lnTo>
                    <a:pt x="384" y="528"/>
                  </a:lnTo>
                  <a:lnTo>
                    <a:pt x="421" y="510"/>
                  </a:lnTo>
                  <a:lnTo>
                    <a:pt x="459" y="494"/>
                  </a:lnTo>
                  <a:lnTo>
                    <a:pt x="497" y="479"/>
                  </a:lnTo>
                  <a:lnTo>
                    <a:pt x="536" y="465"/>
                  </a:lnTo>
                  <a:lnTo>
                    <a:pt x="575" y="451"/>
                  </a:lnTo>
                  <a:lnTo>
                    <a:pt x="614" y="438"/>
                  </a:lnTo>
                  <a:lnTo>
                    <a:pt x="653" y="427"/>
                  </a:lnTo>
                  <a:lnTo>
                    <a:pt x="693" y="417"/>
                  </a:lnTo>
                  <a:lnTo>
                    <a:pt x="732" y="408"/>
                  </a:lnTo>
                  <a:lnTo>
                    <a:pt x="772" y="400"/>
                  </a:lnTo>
                  <a:lnTo>
                    <a:pt x="812" y="393"/>
                  </a:lnTo>
                  <a:lnTo>
                    <a:pt x="852" y="387"/>
                  </a:lnTo>
                  <a:lnTo>
                    <a:pt x="892" y="383"/>
                  </a:lnTo>
                  <a:lnTo>
                    <a:pt x="946" y="379"/>
                  </a:lnTo>
                  <a:lnTo>
                    <a:pt x="1000" y="377"/>
                  </a:lnTo>
                  <a:lnTo>
                    <a:pt x="1051" y="378"/>
                  </a:lnTo>
                  <a:lnTo>
                    <a:pt x="1100" y="381"/>
                  </a:lnTo>
                  <a:lnTo>
                    <a:pt x="1148" y="386"/>
                  </a:lnTo>
                  <a:lnTo>
                    <a:pt x="1194" y="393"/>
                  </a:lnTo>
                  <a:lnTo>
                    <a:pt x="1237" y="403"/>
                  </a:lnTo>
                  <a:lnTo>
                    <a:pt x="1278" y="415"/>
                  </a:lnTo>
                  <a:lnTo>
                    <a:pt x="1317" y="429"/>
                  </a:lnTo>
                  <a:lnTo>
                    <a:pt x="1354" y="444"/>
                  </a:lnTo>
                  <a:lnTo>
                    <a:pt x="1387" y="463"/>
                  </a:lnTo>
                  <a:lnTo>
                    <a:pt x="1418" y="482"/>
                  </a:lnTo>
                  <a:lnTo>
                    <a:pt x="1447" y="504"/>
                  </a:lnTo>
                  <a:lnTo>
                    <a:pt x="1473" y="528"/>
                  </a:lnTo>
                  <a:lnTo>
                    <a:pt x="1496" y="553"/>
                  </a:lnTo>
                  <a:lnTo>
                    <a:pt x="1516" y="580"/>
                  </a:lnTo>
                  <a:lnTo>
                    <a:pt x="1864" y="255"/>
                  </a:lnTo>
                  <a:lnTo>
                    <a:pt x="1846" y="238"/>
                  </a:lnTo>
                  <a:lnTo>
                    <a:pt x="1827" y="223"/>
                  </a:lnTo>
                  <a:lnTo>
                    <a:pt x="1808" y="208"/>
                  </a:lnTo>
                  <a:lnTo>
                    <a:pt x="1788" y="193"/>
                  </a:lnTo>
                  <a:lnTo>
                    <a:pt x="1768" y="179"/>
                  </a:lnTo>
                  <a:lnTo>
                    <a:pt x="1746" y="165"/>
                  </a:lnTo>
                  <a:lnTo>
                    <a:pt x="1725" y="152"/>
                  </a:lnTo>
                  <a:lnTo>
                    <a:pt x="1702" y="139"/>
                  </a:lnTo>
                  <a:lnTo>
                    <a:pt x="1680" y="127"/>
                  </a:lnTo>
                  <a:lnTo>
                    <a:pt x="1656" y="115"/>
                  </a:lnTo>
                  <a:lnTo>
                    <a:pt x="1633" y="104"/>
                  </a:lnTo>
                  <a:lnTo>
                    <a:pt x="1608" y="93"/>
                  </a:lnTo>
                  <a:lnTo>
                    <a:pt x="1582" y="83"/>
                  </a:lnTo>
                  <a:lnTo>
                    <a:pt x="1557" y="73"/>
                  </a:lnTo>
                  <a:lnTo>
                    <a:pt x="1530" y="64"/>
                  </a:lnTo>
                  <a:lnTo>
                    <a:pt x="1503" y="56"/>
                  </a:lnTo>
                  <a:lnTo>
                    <a:pt x="1477" y="48"/>
                  </a:lnTo>
                  <a:lnTo>
                    <a:pt x="1449" y="40"/>
                  </a:lnTo>
                  <a:lnTo>
                    <a:pt x="1420" y="34"/>
                  </a:lnTo>
                  <a:lnTo>
                    <a:pt x="1391" y="28"/>
                  </a:lnTo>
                  <a:lnTo>
                    <a:pt x="1362" y="22"/>
                  </a:lnTo>
                  <a:lnTo>
                    <a:pt x="1332" y="17"/>
                  </a:lnTo>
                  <a:lnTo>
                    <a:pt x="1302" y="13"/>
                  </a:lnTo>
                  <a:lnTo>
                    <a:pt x="1271" y="10"/>
                  </a:lnTo>
                  <a:lnTo>
                    <a:pt x="1241" y="5"/>
                  </a:lnTo>
                  <a:lnTo>
                    <a:pt x="1209" y="3"/>
                  </a:lnTo>
                  <a:lnTo>
                    <a:pt x="1176" y="1"/>
                  </a:lnTo>
                  <a:lnTo>
                    <a:pt x="1144" y="0"/>
                  </a:lnTo>
                  <a:lnTo>
                    <a:pt x="1111" y="0"/>
                  </a:lnTo>
                  <a:lnTo>
                    <a:pt x="1078" y="0"/>
                  </a:lnTo>
                  <a:lnTo>
                    <a:pt x="1044" y="1"/>
                  </a:lnTo>
                  <a:lnTo>
                    <a:pt x="1010" y="2"/>
                  </a:lnTo>
                  <a:close/>
                </a:path>
              </a:pathLst>
            </a:custGeom>
            <a:solidFill>
              <a:srgbClr val="E2E2C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17" name="组合 13318"/>
          <p:cNvGrpSpPr>
            <a:grpSpLocks/>
          </p:cNvGrpSpPr>
          <p:nvPr/>
        </p:nvGrpSpPr>
        <p:grpSpPr bwMode="auto">
          <a:xfrm>
            <a:off x="323850" y="735807"/>
            <a:ext cx="8445500" cy="3370660"/>
            <a:chOff x="0" y="0"/>
            <a:chExt cx="5320" cy="2831"/>
          </a:xfrm>
        </p:grpSpPr>
        <p:grpSp>
          <p:nvGrpSpPr>
            <p:cNvPr id="13318" name="组合 13319"/>
            <p:cNvGrpSpPr>
              <a:grpSpLocks/>
            </p:cNvGrpSpPr>
            <p:nvPr/>
          </p:nvGrpSpPr>
          <p:grpSpPr bwMode="auto">
            <a:xfrm>
              <a:off x="2979" y="609"/>
              <a:ext cx="2341" cy="2222"/>
              <a:chOff x="0" y="0"/>
              <a:chExt cx="2341" cy="2222"/>
            </a:xfrm>
          </p:grpSpPr>
          <p:sp>
            <p:nvSpPr>
              <p:cNvPr id="13321" name="文本框 13320"/>
              <p:cNvSpPr txBox="1"/>
              <p:nvPr/>
            </p:nvSpPr>
            <p:spPr>
              <a:xfrm>
                <a:off x="1298" y="725"/>
                <a:ext cx="1043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M</a:t>
                </a:r>
                <a:r>
                  <a:rPr lang="zh-CN" altLang="en-US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（</a:t>
                </a:r>
                <a:r>
                  <a:rPr lang="en-US" altLang="zh-CN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2</a:t>
                </a:r>
                <a:r>
                  <a:rPr lang="zh-CN" altLang="en-US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，</a:t>
                </a:r>
                <a:r>
                  <a:rPr lang="en-US" altLang="zh-CN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m</a:t>
                </a:r>
                <a:r>
                  <a:rPr lang="zh-CN" altLang="en-US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  <a:cs typeface="+mn-ea"/>
                  </a:rPr>
                  <a:t>）</a:t>
                </a:r>
                <a:endParaRPr lang="zh-CN" altLang="en-US" sz="2000" b="1" noProof="1">
                  <a:solidFill>
                    <a:srgbClr val="0000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</a:endParaRPr>
              </a:p>
            </p:txBody>
          </p:sp>
          <p:grpSp>
            <p:nvGrpSpPr>
              <p:cNvPr id="13320" name="组合 13321"/>
              <p:cNvGrpSpPr>
                <a:grpSpLocks/>
              </p:cNvGrpSpPr>
              <p:nvPr/>
            </p:nvGrpSpPr>
            <p:grpSpPr bwMode="auto">
              <a:xfrm>
                <a:off x="0" y="0"/>
                <a:ext cx="2159" cy="2222"/>
                <a:chOff x="0" y="0"/>
                <a:chExt cx="2159" cy="2222"/>
              </a:xfrm>
            </p:grpSpPr>
            <p:sp>
              <p:nvSpPr>
                <p:cNvPr id="13323" name="文本框 13322"/>
                <p:cNvSpPr txBox="1"/>
                <p:nvPr/>
              </p:nvSpPr>
              <p:spPr>
                <a:xfrm>
                  <a:off x="1145" y="1135"/>
                  <a:ext cx="227" cy="336"/>
                </a:xfrm>
                <a:prstGeom prst="rect">
                  <a:avLst/>
                </a:prstGeom>
                <a:noFill/>
                <a:ln w="9525">
                  <a:noFill/>
                  <a:miter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000" b="1">
                      <a:solidFill>
                        <a:srgbClr val="BF0721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itchFamily="18" charset="0"/>
                    </a:rPr>
                    <a:t>2</a:t>
                  </a:r>
                </a:p>
              </p:txBody>
            </p:sp>
            <p:sp>
              <p:nvSpPr>
                <p:cNvPr id="13324" name="文本框 13323"/>
                <p:cNvSpPr txBox="1"/>
                <p:nvPr/>
              </p:nvSpPr>
              <p:spPr>
                <a:xfrm>
                  <a:off x="962" y="1143"/>
                  <a:ext cx="227" cy="336"/>
                </a:xfrm>
                <a:prstGeom prst="rect">
                  <a:avLst/>
                </a:prstGeom>
                <a:noFill/>
                <a:ln w="9525">
                  <a:noFill/>
                  <a:miter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000" b="1">
                      <a:solidFill>
                        <a:srgbClr val="BF0721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itchFamily="18" charset="0"/>
                    </a:rPr>
                    <a:t>0</a:t>
                  </a:r>
                </a:p>
              </p:txBody>
            </p:sp>
            <p:sp>
              <p:nvSpPr>
                <p:cNvPr id="13325" name="文本框 13324"/>
                <p:cNvSpPr txBox="1"/>
                <p:nvPr/>
              </p:nvSpPr>
              <p:spPr>
                <a:xfrm>
                  <a:off x="751" y="1133"/>
                  <a:ext cx="317" cy="336"/>
                </a:xfrm>
                <a:prstGeom prst="rect">
                  <a:avLst/>
                </a:prstGeom>
                <a:noFill/>
                <a:ln w="9525">
                  <a:noFill/>
                  <a:miter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000" b="1" noProof="1">
                      <a:solidFill>
                        <a:srgbClr val="BF0721"/>
                      </a:solidFill>
                      <a:effectLst>
                        <a:outerShdw blurRad="38100" dist="38100" dir="2700000">
                          <a:srgbClr val="000000"/>
                        </a:outerShdw>
                      </a:effectLst>
                      <a:latin typeface="Times New Roman" pitchFamily="18" charset="0"/>
                      <a:cs typeface="+mn-ea"/>
                    </a:rPr>
                    <a:t>-1</a:t>
                  </a:r>
                  <a:endParaRPr lang="en-US" altLang="zh-CN" sz="2000" b="1" noProof="1">
                    <a:solidFill>
                      <a:srgbClr val="BF0721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</a:endParaRPr>
                </a:p>
              </p:txBody>
            </p:sp>
            <p:sp>
              <p:nvSpPr>
                <p:cNvPr id="13326" name="文本框 13325"/>
                <p:cNvSpPr txBox="1"/>
                <p:nvPr/>
              </p:nvSpPr>
              <p:spPr>
                <a:xfrm>
                  <a:off x="817" y="1584"/>
                  <a:ext cx="1179" cy="336"/>
                </a:xfrm>
                <a:prstGeom prst="rect">
                  <a:avLst/>
                </a:prstGeom>
                <a:noFill/>
                <a:ln w="9525">
                  <a:noFill/>
                  <a:miter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000" b="1" noProof="1">
                      <a:solidFill>
                        <a:srgbClr val="0000CC"/>
                      </a:solidFill>
                      <a:effectLst>
                        <a:outerShdw blurRad="38100" dist="38100" dir="2700000">
                          <a:srgbClr val="000000"/>
                        </a:outerShdw>
                      </a:effectLst>
                      <a:latin typeface="Times New Roman" pitchFamily="18" charset="0"/>
                      <a:cs typeface="+mn-ea"/>
                    </a:rPr>
                    <a:t>N</a:t>
                  </a:r>
                  <a:r>
                    <a:rPr lang="zh-CN" altLang="en-US" sz="2000" b="1" noProof="1">
                      <a:solidFill>
                        <a:srgbClr val="0000CC"/>
                      </a:solidFill>
                      <a:effectLst>
                        <a:outerShdw blurRad="38100" dist="38100" dir="2700000">
                          <a:srgbClr val="000000"/>
                        </a:outerShdw>
                      </a:effectLst>
                      <a:latin typeface="Times New Roman" pitchFamily="18" charset="0"/>
                      <a:cs typeface="+mn-ea"/>
                    </a:rPr>
                    <a:t>（</a:t>
                  </a:r>
                  <a:r>
                    <a:rPr lang="en-US" altLang="zh-CN" sz="2000" b="1" noProof="1">
                      <a:solidFill>
                        <a:srgbClr val="0000CC"/>
                      </a:solidFill>
                      <a:effectLst>
                        <a:outerShdw blurRad="38100" dist="38100" dir="2700000">
                          <a:srgbClr val="000000"/>
                        </a:outerShdw>
                      </a:effectLst>
                      <a:latin typeface="Times New Roman" pitchFamily="18" charset="0"/>
                      <a:cs typeface="+mn-ea"/>
                    </a:rPr>
                    <a:t>-1</a:t>
                  </a:r>
                  <a:r>
                    <a:rPr lang="zh-CN" altLang="en-US" sz="2000" b="1" noProof="1">
                      <a:solidFill>
                        <a:srgbClr val="0000CC"/>
                      </a:solidFill>
                      <a:effectLst>
                        <a:outerShdw blurRad="38100" dist="38100" dir="2700000">
                          <a:srgbClr val="000000"/>
                        </a:outerShdw>
                      </a:effectLst>
                      <a:latin typeface="Times New Roman" pitchFamily="18" charset="0"/>
                      <a:cs typeface="+mn-ea"/>
                    </a:rPr>
                    <a:t>，</a:t>
                  </a:r>
                  <a:r>
                    <a:rPr lang="en-US" altLang="zh-CN" sz="2000" b="1" noProof="1">
                      <a:solidFill>
                        <a:srgbClr val="0000CC"/>
                      </a:solidFill>
                      <a:effectLst>
                        <a:outerShdw blurRad="38100" dist="38100" dir="2700000">
                          <a:srgbClr val="000000"/>
                        </a:outerShdw>
                      </a:effectLst>
                      <a:latin typeface="Times New Roman" pitchFamily="18" charset="0"/>
                      <a:cs typeface="+mn-ea"/>
                    </a:rPr>
                    <a:t>-4</a:t>
                  </a:r>
                  <a:r>
                    <a:rPr lang="zh-CN" altLang="en-US" sz="2000" b="1" noProof="1">
                      <a:solidFill>
                        <a:srgbClr val="0000CC"/>
                      </a:solidFill>
                      <a:effectLst>
                        <a:outerShdw blurRad="38100" dist="38100" dir="2700000">
                          <a:srgbClr val="000000"/>
                        </a:outerShdw>
                      </a:effectLst>
                      <a:latin typeface="Times New Roman" pitchFamily="18" charset="0"/>
                      <a:cs typeface="+mn-ea"/>
                    </a:rPr>
                    <a:t>）</a:t>
                  </a:r>
                  <a:endParaRPr lang="zh-CN" altLang="en-US" sz="2000" b="1" noProof="1">
                    <a:solidFill>
                      <a:srgbClr val="0000CC"/>
                    </a:solidFill>
                    <a:effectLst>
                      <a:outerShdw blurRad="38100" dist="38100" dir="2700000">
                        <a:srgbClr val="000000"/>
                      </a:outerShdw>
                    </a:effectLst>
                    <a:latin typeface="Times New Roman" pitchFamily="18" charset="0"/>
                  </a:endParaRPr>
                </a:p>
              </p:txBody>
            </p:sp>
            <p:grpSp>
              <p:nvGrpSpPr>
                <p:cNvPr id="3" name="组合 13326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2159" cy="2222"/>
                  <a:chOff x="0" y="0"/>
                  <a:chExt cx="2976" cy="2881"/>
                </a:xfrm>
              </p:grpSpPr>
              <p:grpSp>
                <p:nvGrpSpPr>
                  <p:cNvPr id="4" name="组合 13327"/>
                  <p:cNvGrpSpPr>
                    <a:grpSpLocks/>
                  </p:cNvGrpSpPr>
                  <p:nvPr/>
                </p:nvGrpSpPr>
                <p:grpSpPr bwMode="auto">
                  <a:xfrm>
                    <a:off x="0" y="0"/>
                    <a:ext cx="2976" cy="2756"/>
                    <a:chOff x="0" y="0"/>
                    <a:chExt cx="2592" cy="2400"/>
                  </a:xfrm>
                </p:grpSpPr>
                <p:sp>
                  <p:nvSpPr>
                    <p:cNvPr id="13327" name="直接连接符 1332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0" y="1344"/>
                      <a:ext cx="2496" cy="0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 type="triangl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28" name="直接连接符 13329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1200" y="96"/>
                      <a:ext cx="0" cy="2304"/>
                    </a:xfrm>
                    <a:prstGeom prst="line">
                      <a:avLst/>
                    </a:prstGeom>
                    <a:noFill/>
                    <a:ln w="38100">
                      <a:solidFill>
                        <a:schemeClr val="tx1"/>
                      </a:solidFill>
                      <a:round/>
                      <a:headEnd/>
                      <a:tailEnd type="triangle" w="med" len="med"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29" name="矩形 1333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30" name="矩形 133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31" name="矩形 1333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32" name="矩形 1333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33" name="矩形 1333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34" name="矩形 1333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35" name="矩形 1333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44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36" name="矩形 1333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8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37" name="矩形 133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2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38" name="矩形 133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6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39" name="矩形 133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40" name="矩形 133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41" name="矩形 1334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42" name="矩形 133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43" name="矩形 133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44" name="矩形 1334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45" name="矩形 133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44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46" name="矩形 1334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8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47" name="矩形 133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2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48" name="矩形 133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6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49" name="矩形 1335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50" name="矩形 1335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51" name="矩形 133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52" name="矩形 133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53" name="矩形 1335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54" name="矩形 133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55" name="矩形 1335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44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56" name="矩形 1335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8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57" name="矩形 133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2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58" name="矩形 133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6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59" name="矩形 1336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60" name="矩形 1336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61" name="矩形 1336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62" name="矩形 1336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63" name="矩形 1336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64" name="矩形 1336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65" name="矩形 1336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44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66" name="矩形 1336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8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67" name="矩形 1336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2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68" name="矩形 1336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6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69" name="矩形 1337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70" name="矩形 1337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71" name="矩形 1337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72" name="矩形 1337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73" name="矩形 1337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74" name="矩形 133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75" name="矩形 1337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44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76" name="矩形 1337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8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77" name="矩形 1337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2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78" name="矩形 1337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6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79" name="矩形 1338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80" name="矩形 1338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81" name="矩形 1338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82" name="矩形 1338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83" name="矩形 1338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84" name="矩形 1338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85" name="矩形 1338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44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86" name="矩形 1338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8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87" name="矩形 1338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2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88" name="矩形 1338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6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89" name="矩形 1339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90" name="矩形 1339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91" name="矩形 1339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92" name="矩形 1339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93" name="矩形 1339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94" name="矩形 1339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95" name="矩形 1339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44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96" name="矩形 1339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8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97" name="矩形 1339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2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98" name="矩形 1339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6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399" name="矩形 1340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00" name="矩形 1340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01" name="矩形 1340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02" name="矩形 1340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03" name="矩形 1340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04" name="矩形 1340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05" name="矩形 1340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44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06" name="矩形 1340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8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07" name="矩形 1340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2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08" name="矩形 1340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6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09" name="矩形 1341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10" name="矩形 1341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11" name="矩形 1341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12" name="矩形 134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13" name="矩形 134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14" name="矩形 1341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15" name="矩形 134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44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16" name="矩形 134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8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17" name="矩形 1341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2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18" name="矩形 134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6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19" name="矩形 134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20" name="矩形 1342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21" name="矩形 1342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22" name="矩形 1342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23" name="矩形 1342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24" name="矩形 1342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25" name="矩形 134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44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26" name="矩形 1342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8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27" name="矩形 1342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2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28" name="矩形 134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6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29" name="矩形 1343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30" name="矩形 134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31" name="矩形 1343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32" name="矩形 1343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33" name="矩形 1343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34" name="矩形 1343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35" name="矩形 1343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44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36" name="矩形 1343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8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37" name="矩形 134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2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38" name="矩形 134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6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39" name="矩形 134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40" name="矩形 134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24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41" name="矩形 1344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68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42" name="矩形 134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43" name="矩形 134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44" name="矩形 1344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00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45" name="矩形 134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44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46" name="矩形 1344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88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47" name="矩形 134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32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48" name="矩形 134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76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49" name="矩形 13450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0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50" name="矩形 13451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0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51" name="矩形 13452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0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52" name="矩形 13453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0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53" name="矩形 13454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0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54" name="矩形 13455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0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55" name="矩形 13456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0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56" name="矩形 13457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0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57" name="矩形 13458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0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58" name="矩形 13459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0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59" name="矩形 13460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0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60" name="矩形 13461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0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61" name="矩形 13462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336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62" name="矩形 13463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336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63" name="矩形 13464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336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64" name="矩形 13465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336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65" name="矩形 13466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336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66" name="矩形 13467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336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67" name="矩形 13468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336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68" name="矩形 13469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336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69" name="矩形 13470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336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70" name="矩形 13471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336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71" name="矩形 13472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336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72" name="矩形 13473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336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73" name="矩形 13474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74" name="矩形 13475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75" name="矩形 13476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76" name="矩形 13477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77" name="矩形 13478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78" name="矩形 13479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79" name="矩形 13480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80" name="矩形 13481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81" name="矩形 13482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82" name="矩形 13483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83" name="矩形 13484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84" name="矩形 13485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92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85" name="矩形 13486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2064" y="76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86" name="矩形 13487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2064" y="91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87" name="矩形 13488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2064" y="105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88" name="矩形 13489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2064" y="62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89" name="矩形 13490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2064" y="120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90" name="矩形 13491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2064" y="48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91" name="矩形 13492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2064" y="1632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92" name="矩形 13493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2064" y="1776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93" name="矩形 13494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2064" y="1920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94" name="矩形 13495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2064" y="1488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95" name="矩形 13496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2064" y="206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496" name="矩形 13497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2064" y="1344"/>
                      <a:ext cx="144" cy="144"/>
                    </a:xfrm>
                    <a:prstGeom prst="rect">
                      <a:avLst/>
                    </a:prstGeom>
                    <a:noFill/>
                    <a:ln w="9525" cap="rnd">
                      <a:solidFill>
                        <a:schemeClr val="tx1"/>
                      </a:solidFill>
                      <a:prstDash val="sysDot"/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5" name="文本框 13498"/>
                    <p:cNvSpPr txBox="1"/>
                    <p:nvPr/>
                  </p:nvSpPr>
                  <p:spPr>
                    <a:xfrm>
                      <a:off x="1008" y="0"/>
                      <a:ext cx="240" cy="438"/>
                    </a:xfrm>
                    <a:prstGeom prst="rect">
                      <a:avLst/>
                    </a:prstGeom>
                    <a:noFill/>
                    <a:ln w="9525">
                      <a:noFill/>
                      <a:miter/>
                    </a:ln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zh-CN" b="1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y</a:t>
                      </a:r>
                    </a:p>
                  </p:txBody>
                </p:sp>
                <p:sp>
                  <p:nvSpPr>
                    <p:cNvPr id="6" name="文本框 13499"/>
                    <p:cNvSpPr txBox="1"/>
                    <p:nvPr/>
                  </p:nvSpPr>
                  <p:spPr>
                    <a:xfrm>
                      <a:off x="2400" y="1296"/>
                      <a:ext cx="192" cy="438"/>
                    </a:xfrm>
                    <a:prstGeom prst="rect">
                      <a:avLst/>
                    </a:prstGeom>
                    <a:noFill/>
                    <a:ln w="9525">
                      <a:noFill/>
                      <a:miter/>
                    </a:ln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altLang="zh-CN" b="1"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x</a:t>
                      </a:r>
                    </a:p>
                  </p:txBody>
                </p:sp>
              </p:grpSp>
              <p:sp>
                <p:nvSpPr>
                  <p:cNvPr id="13499" name="直接连接符 13500"/>
                  <p:cNvSpPr>
                    <a:spLocks noChangeShapeType="1"/>
                  </p:cNvSpPr>
                  <p:nvPr/>
                </p:nvSpPr>
                <p:spPr bwMode="auto">
                  <a:xfrm rot="21423060" flipV="1">
                    <a:off x="908" y="499"/>
                    <a:ext cx="1248" cy="2112"/>
                  </a:xfrm>
                  <a:prstGeom prst="line">
                    <a:avLst/>
                  </a:prstGeom>
                  <a:noFill/>
                  <a:ln w="38100">
                    <a:solidFill>
                      <a:srgbClr val="00008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grpSp>
                <p:nvGrpSpPr>
                  <p:cNvPr id="13500" name="组合 13501"/>
                  <p:cNvGrpSpPr>
                    <a:grpSpLocks/>
                  </p:cNvGrpSpPr>
                  <p:nvPr/>
                </p:nvGrpSpPr>
                <p:grpSpPr bwMode="auto">
                  <a:xfrm>
                    <a:off x="1479" y="249"/>
                    <a:ext cx="1152" cy="1248"/>
                    <a:chOff x="0" y="0"/>
                    <a:chExt cx="1152" cy="1248"/>
                  </a:xfrm>
                </p:grpSpPr>
                <p:sp>
                  <p:nvSpPr>
                    <p:cNvPr id="13501" name="未知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6" y="672"/>
                      <a:ext cx="480" cy="48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192" y="336"/>
                        </a:cxn>
                        <a:cxn ang="0">
                          <a:pos x="480" y="480"/>
                        </a:cxn>
                      </a:cxnLst>
                      <a:rect l="0" t="0" r="r" b="b"/>
                      <a:pathLst>
                        <a:path w="480" h="480">
                          <a:moveTo>
                            <a:pt x="0" y="0"/>
                          </a:moveTo>
                          <a:cubicBezTo>
                            <a:pt x="56" y="128"/>
                            <a:pt x="112" y="256"/>
                            <a:pt x="192" y="336"/>
                          </a:cubicBezTo>
                          <a:cubicBezTo>
                            <a:pt x="272" y="416"/>
                            <a:pt x="432" y="456"/>
                            <a:pt x="480" y="480"/>
                          </a:cubicBezTo>
                        </a:path>
                      </a:pathLst>
                    </a:custGeom>
                    <a:noFill/>
                    <a:ln w="44450">
                      <a:solidFill>
                        <a:srgbClr val="FF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502" name="未知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96" cy="672"/>
                    </a:xfrm>
                    <a:custGeom>
                      <a:avLst/>
                      <a:gdLst/>
                      <a:ahLst/>
                      <a:cxnLst>
                        <a:cxn ang="0">
                          <a:pos x="96" y="672"/>
                        </a:cxn>
                        <a:cxn ang="0">
                          <a:pos x="48" y="48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96" h="672">
                          <a:moveTo>
                            <a:pt x="96" y="672"/>
                          </a:moveTo>
                          <a:cubicBezTo>
                            <a:pt x="80" y="632"/>
                            <a:pt x="64" y="592"/>
                            <a:pt x="48" y="480"/>
                          </a:cubicBezTo>
                          <a:cubicBezTo>
                            <a:pt x="32" y="368"/>
                            <a:pt x="8" y="80"/>
                            <a:pt x="0" y="0"/>
                          </a:cubicBezTo>
                        </a:path>
                      </a:pathLst>
                    </a:custGeom>
                    <a:noFill/>
                    <a:ln w="44450">
                      <a:solidFill>
                        <a:srgbClr val="FF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503" name="未知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76" y="1152"/>
                      <a:ext cx="576" cy="9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192" y="48"/>
                        </a:cxn>
                        <a:cxn ang="0">
                          <a:pos x="576" y="96"/>
                        </a:cxn>
                      </a:cxnLst>
                      <a:rect l="0" t="0" r="r" b="b"/>
                      <a:pathLst>
                        <a:path w="576" h="96">
                          <a:moveTo>
                            <a:pt x="0" y="0"/>
                          </a:moveTo>
                          <a:cubicBezTo>
                            <a:pt x="48" y="16"/>
                            <a:pt x="96" y="32"/>
                            <a:pt x="192" y="48"/>
                          </a:cubicBezTo>
                          <a:cubicBezTo>
                            <a:pt x="288" y="64"/>
                            <a:pt x="512" y="88"/>
                            <a:pt x="576" y="96"/>
                          </a:cubicBezTo>
                        </a:path>
                      </a:pathLst>
                    </a:custGeom>
                    <a:noFill/>
                    <a:ln w="44450">
                      <a:solidFill>
                        <a:srgbClr val="FF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grpSp>
                <p:nvGrpSpPr>
                  <p:cNvPr id="13504" name="组合 13505"/>
                  <p:cNvGrpSpPr>
                    <a:grpSpLocks/>
                  </p:cNvGrpSpPr>
                  <p:nvPr/>
                </p:nvGrpSpPr>
                <p:grpSpPr bwMode="auto">
                  <a:xfrm flipH="1" flipV="1">
                    <a:off x="137" y="1633"/>
                    <a:ext cx="1152" cy="1248"/>
                    <a:chOff x="0" y="0"/>
                    <a:chExt cx="1152" cy="1248"/>
                  </a:xfrm>
                </p:grpSpPr>
                <p:sp>
                  <p:nvSpPr>
                    <p:cNvPr id="13505" name="未知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6" y="672"/>
                      <a:ext cx="480" cy="48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192" y="336"/>
                        </a:cxn>
                        <a:cxn ang="0">
                          <a:pos x="480" y="480"/>
                        </a:cxn>
                      </a:cxnLst>
                      <a:rect l="0" t="0" r="r" b="b"/>
                      <a:pathLst>
                        <a:path w="480" h="480">
                          <a:moveTo>
                            <a:pt x="0" y="0"/>
                          </a:moveTo>
                          <a:cubicBezTo>
                            <a:pt x="56" y="128"/>
                            <a:pt x="112" y="256"/>
                            <a:pt x="192" y="336"/>
                          </a:cubicBezTo>
                          <a:cubicBezTo>
                            <a:pt x="272" y="416"/>
                            <a:pt x="432" y="456"/>
                            <a:pt x="480" y="480"/>
                          </a:cubicBezTo>
                        </a:path>
                      </a:pathLst>
                    </a:custGeom>
                    <a:noFill/>
                    <a:ln w="44450">
                      <a:solidFill>
                        <a:srgbClr val="FF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506" name="未知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96" cy="672"/>
                    </a:xfrm>
                    <a:custGeom>
                      <a:avLst/>
                      <a:gdLst/>
                      <a:ahLst/>
                      <a:cxnLst>
                        <a:cxn ang="0">
                          <a:pos x="96" y="672"/>
                        </a:cxn>
                        <a:cxn ang="0">
                          <a:pos x="48" y="48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96" h="672">
                          <a:moveTo>
                            <a:pt x="96" y="672"/>
                          </a:moveTo>
                          <a:cubicBezTo>
                            <a:pt x="80" y="632"/>
                            <a:pt x="64" y="592"/>
                            <a:pt x="48" y="480"/>
                          </a:cubicBezTo>
                          <a:cubicBezTo>
                            <a:pt x="32" y="368"/>
                            <a:pt x="8" y="80"/>
                            <a:pt x="0" y="0"/>
                          </a:cubicBezTo>
                        </a:path>
                      </a:pathLst>
                    </a:custGeom>
                    <a:noFill/>
                    <a:ln w="44450">
                      <a:solidFill>
                        <a:srgbClr val="FF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3507" name="未知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76" y="1152"/>
                      <a:ext cx="576" cy="9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192" y="48"/>
                        </a:cxn>
                        <a:cxn ang="0">
                          <a:pos x="576" y="96"/>
                        </a:cxn>
                      </a:cxnLst>
                      <a:rect l="0" t="0" r="r" b="b"/>
                      <a:pathLst>
                        <a:path w="576" h="96">
                          <a:moveTo>
                            <a:pt x="0" y="0"/>
                          </a:moveTo>
                          <a:cubicBezTo>
                            <a:pt x="48" y="16"/>
                            <a:pt x="96" y="32"/>
                            <a:pt x="192" y="48"/>
                          </a:cubicBezTo>
                          <a:cubicBezTo>
                            <a:pt x="288" y="64"/>
                            <a:pt x="512" y="88"/>
                            <a:pt x="576" y="96"/>
                          </a:cubicBezTo>
                        </a:path>
                      </a:pathLst>
                    </a:custGeom>
                    <a:noFill/>
                    <a:ln w="44450">
                      <a:solidFill>
                        <a:srgbClr val="FF0000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</p:grpSp>
          </p:grpSp>
        </p:grpSp>
        <p:sp>
          <p:nvSpPr>
            <p:cNvPr id="13510" name="矩形 13509"/>
            <p:cNvSpPr/>
            <p:nvPr/>
          </p:nvSpPr>
          <p:spPr>
            <a:xfrm>
              <a:off x="0" y="0"/>
              <a:ext cx="4808" cy="439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r>
                <a:rPr lang="zh-CN" altLang="en-US" sz="2800" noProof="1">
                  <a:solidFill>
                    <a:srgbClr val="0000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黑体" pitchFamily="49" charset="-122"/>
                  <a:ea typeface="黑体" pitchFamily="49" charset="-122"/>
                  <a:cs typeface="+mn-ea"/>
                </a:rPr>
                <a:t>（</a:t>
              </a:r>
              <a:r>
                <a:rPr lang="en-US" altLang="zh-CN" sz="2800" noProof="1">
                  <a:solidFill>
                    <a:srgbClr val="0000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黑体" pitchFamily="49" charset="-122"/>
                  <a:ea typeface="黑体" pitchFamily="49" charset="-122"/>
                  <a:cs typeface="+mn-ea"/>
                </a:rPr>
                <a:t>1</a:t>
              </a:r>
              <a:r>
                <a:rPr lang="zh-CN" altLang="en-US" sz="2800" noProof="1">
                  <a:solidFill>
                    <a:srgbClr val="0000CC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黑体" pitchFamily="49" charset="-122"/>
                  <a:ea typeface="黑体" pitchFamily="49" charset="-122"/>
                  <a:cs typeface="+mn-ea"/>
                </a:rPr>
                <a:t>）求反比例函数和一次函数的解析式；</a:t>
              </a:r>
              <a:endParaRPr lang="zh-CN" altLang="en-US" sz="2800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E3C47B2A-685C-4C19-B37B-530687DDC503}"/>
              </a:ext>
            </a:extLst>
          </p:cNvPr>
          <p:cNvGrpSpPr/>
          <p:nvPr/>
        </p:nvGrpSpPr>
        <p:grpSpPr>
          <a:xfrm>
            <a:off x="504856" y="1252500"/>
            <a:ext cx="5481638" cy="3517106"/>
            <a:chOff x="708590" y="1473879"/>
            <a:chExt cx="5481638" cy="3517106"/>
          </a:xfrm>
        </p:grpSpPr>
        <p:grpSp>
          <p:nvGrpSpPr>
            <p:cNvPr id="13511" name="组合 13510"/>
            <p:cNvGrpSpPr>
              <a:grpSpLocks/>
            </p:cNvGrpSpPr>
            <p:nvPr/>
          </p:nvGrpSpPr>
          <p:grpSpPr bwMode="auto">
            <a:xfrm>
              <a:off x="708590" y="1473879"/>
              <a:ext cx="5481638" cy="3517106"/>
              <a:chOff x="-100" y="-34"/>
              <a:chExt cx="3453" cy="2954"/>
            </a:xfrm>
          </p:grpSpPr>
          <p:sp>
            <p:nvSpPr>
              <p:cNvPr id="13512" name="矩形 13511"/>
              <p:cNvSpPr/>
              <p:nvPr/>
            </p:nvSpPr>
            <p:spPr>
              <a:xfrm>
                <a:off x="-100" y="-34"/>
                <a:ext cx="3453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解</a:t>
                </a:r>
                <a:r>
                  <a:rPr lang="en-US" altLang="zh-CN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:</a:t>
                </a:r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（</a:t>
                </a:r>
                <a:r>
                  <a:rPr lang="en-US" altLang="zh-CN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1</a:t>
                </a:r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）∵点</a:t>
                </a:r>
                <a:r>
                  <a:rPr lang="en-US" altLang="zh-CN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N</a:t>
                </a:r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（</a:t>
                </a:r>
                <a:r>
                  <a:rPr lang="en-US" altLang="zh-CN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-1</a:t>
                </a:r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，</a:t>
                </a:r>
                <a:r>
                  <a:rPr lang="en-US" altLang="zh-CN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-4</a:t>
                </a:r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）在反比例函数图象上</a:t>
                </a:r>
                <a:endParaRPr lang="zh-CN" altLang="en-US" sz="20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13513" name="矩形 13512"/>
              <p:cNvSpPr/>
              <p:nvPr/>
            </p:nvSpPr>
            <p:spPr>
              <a:xfrm>
                <a:off x="203" y="242"/>
                <a:ext cx="601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∴</a:t>
                </a:r>
                <a:r>
                  <a:rPr lang="en-US" altLang="zh-CN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k=4,</a:t>
                </a:r>
                <a:endParaRPr lang="en-US" altLang="zh-CN" sz="2000" noProof="1">
                  <a:effectLst>
                    <a:outerShdw blurRad="38100" dist="38100" dir="2700000">
                      <a:srgbClr val="FFFFFF"/>
                    </a:outerShdw>
                  </a:effectLst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13514" name="矩形 13513"/>
              <p:cNvSpPr/>
              <p:nvPr/>
            </p:nvSpPr>
            <p:spPr>
              <a:xfrm>
                <a:off x="47" y="766"/>
                <a:ext cx="2951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 wrap="square">
                <a:spAutoFit/>
              </a:bodyPr>
              <a:lstStyle/>
              <a:p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又∵点</a:t>
                </a:r>
                <a:r>
                  <a:rPr lang="en-US" altLang="zh-CN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M</a:t>
                </a:r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（</a:t>
                </a:r>
                <a:r>
                  <a:rPr lang="en-US" altLang="zh-CN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2</a:t>
                </a:r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，</a:t>
                </a:r>
                <a:r>
                  <a:rPr lang="en-US" altLang="zh-CN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m</a:t>
                </a:r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）在反比例函数图象上</a:t>
                </a:r>
                <a:endParaRPr lang="zh-CN" altLang="en-US" sz="20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13515" name="矩形 13514"/>
              <p:cNvSpPr/>
              <p:nvPr/>
            </p:nvSpPr>
            <p:spPr>
              <a:xfrm>
                <a:off x="213" y="1026"/>
                <a:ext cx="1651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∴</a:t>
                </a:r>
                <a:r>
                  <a:rPr lang="en-US" altLang="zh-CN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m=2   ∴M</a:t>
                </a:r>
                <a:r>
                  <a:rPr lang="zh-CN" altLang="en-US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（</a:t>
                </a:r>
                <a:r>
                  <a:rPr lang="en-US" altLang="zh-CN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2</a:t>
                </a:r>
                <a:r>
                  <a:rPr lang="zh-CN" altLang="en-US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，</a:t>
                </a:r>
                <a:r>
                  <a:rPr lang="en-US" altLang="zh-CN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2</a:t>
                </a:r>
                <a:r>
                  <a:rPr lang="zh-CN" altLang="en-US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）</a:t>
                </a:r>
                <a:endParaRPr lang="zh-CN" altLang="en-US" sz="2000" noProof="1">
                  <a:effectLst>
                    <a:outerShdw blurRad="38100" dist="38100" dir="2700000">
                      <a:srgbClr val="FFFFFF"/>
                    </a:outerShdw>
                  </a:effectLst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13516" name="矩形 13515"/>
              <p:cNvSpPr/>
              <p:nvPr/>
            </p:nvSpPr>
            <p:spPr>
              <a:xfrm>
                <a:off x="212" y="1301"/>
                <a:ext cx="2234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∵点</a:t>
                </a:r>
                <a:r>
                  <a:rPr lang="en-US" altLang="zh-CN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M</a:t>
                </a:r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、</a:t>
                </a:r>
                <a:r>
                  <a:rPr lang="en-US" altLang="zh-CN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N</a:t>
                </a:r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都在</a:t>
                </a:r>
                <a:r>
                  <a:rPr lang="en-US" altLang="zh-CN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y=ax+b</a:t>
                </a:r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的图象上</a:t>
                </a:r>
                <a:endParaRPr lang="zh-CN" altLang="en-US" sz="20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13517" name="矩形 13516"/>
              <p:cNvSpPr/>
              <p:nvPr/>
            </p:nvSpPr>
            <p:spPr>
              <a:xfrm>
                <a:off x="181" y="2584"/>
                <a:ext cx="843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∴</a:t>
                </a:r>
                <a:r>
                  <a:rPr lang="en-US" altLang="zh-CN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y= 2x-2</a:t>
                </a:r>
                <a:endParaRPr lang="en-US" altLang="zh-CN" sz="2000" noProof="1">
                  <a:effectLst>
                    <a:outerShdw blurRad="38100" dist="38100" dir="2700000">
                      <a:srgbClr val="FFFFFF"/>
                    </a:outerShdw>
                  </a:effectLst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8" name="矩形 13518"/>
              <p:cNvSpPr/>
              <p:nvPr/>
            </p:nvSpPr>
            <p:spPr bwMode="auto">
              <a:xfrm>
                <a:off x="208" y="504"/>
                <a:ext cx="278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∴</a:t>
                </a:r>
                <a:endParaRPr lang="zh-CN" altLang="en-US" sz="2000" noProof="1">
                  <a:effectLst>
                    <a:outerShdw blurRad="38100" dist="38100" dir="2700000">
                      <a:srgbClr val="FFFFFF"/>
                    </a:outerShdw>
                  </a:effectLst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13522" name="矩形 13521"/>
              <p:cNvSpPr/>
              <p:nvPr/>
            </p:nvSpPr>
            <p:spPr bwMode="auto">
              <a:xfrm>
                <a:off x="213" y="1612"/>
                <a:ext cx="278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∴</a:t>
                </a:r>
                <a:endParaRPr lang="zh-CN" altLang="en-US" sz="2000" noProof="1">
                  <a:effectLst>
                    <a:outerShdw blurRad="38100" dist="38100" dir="2700000">
                      <a:srgbClr val="FFFFFF"/>
                    </a:outerShdw>
                  </a:effectLst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13527" name="矩形 13526"/>
              <p:cNvSpPr/>
              <p:nvPr/>
            </p:nvSpPr>
            <p:spPr bwMode="auto">
              <a:xfrm>
                <a:off x="84" y="2170"/>
                <a:ext cx="441" cy="336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 wrap="none">
                <a:spAutoFit/>
              </a:bodyPr>
              <a:lstStyle/>
              <a:p>
                <a:r>
                  <a:rPr lang="zh-CN" altLang="en-US" sz="2000" b="1" noProof="1">
                    <a:effectLst>
                      <a:outerShdw blurRad="38100" dist="38100" dir="2700000">
                        <a:srgbClr val="FFFFFF"/>
                      </a:outerShdw>
                    </a:effectLst>
                    <a:latin typeface="黑体" pitchFamily="49" charset="-122"/>
                    <a:ea typeface="黑体" pitchFamily="49" charset="-122"/>
                    <a:cs typeface="+mn-ea"/>
                  </a:rPr>
                  <a:t>解得</a:t>
                </a:r>
                <a:endParaRPr lang="zh-CN" altLang="en-US" sz="20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黑体" pitchFamily="49" charset="-122"/>
                  <a:ea typeface="黑体" pitchFamily="49" charset="-122"/>
                </a:endParaRPr>
              </a:p>
            </p:txBody>
          </p:sp>
        </p:grpSp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85075601-F881-8D88-3E9A-00DA449E57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81090" y="2110863"/>
              <a:ext cx="647700" cy="444500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B72C3947-EAED-6930-627E-65D176A8EB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35112" y="3463489"/>
              <a:ext cx="1498600" cy="533400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5DA15CA9-7EC4-5AFA-7E2B-BD9CE20397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38154" y="4077294"/>
              <a:ext cx="965200" cy="533400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文本框 14338"/>
          <p:cNvSpPr txBox="1"/>
          <p:nvPr/>
        </p:nvSpPr>
        <p:spPr>
          <a:xfrm>
            <a:off x="323851" y="141685"/>
            <a:ext cx="2008883" cy="70788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r>
              <a:rPr lang="zh-CN" altLang="en-US" sz="40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例题</a:t>
            </a:r>
            <a:r>
              <a:rPr lang="en-US" altLang="zh-CN" sz="40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3</a:t>
            </a:r>
            <a:r>
              <a:rPr lang="zh-CN" altLang="en-US" sz="4000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：</a:t>
            </a:r>
            <a:endParaRPr lang="zh-CN" altLang="en-US" sz="4000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ea typeface="黑体" pitchFamily="49" charset="-122"/>
            </a:endParaRPr>
          </a:p>
        </p:txBody>
      </p:sp>
      <p:grpSp>
        <p:nvGrpSpPr>
          <p:cNvPr id="14338" name="组合 14339"/>
          <p:cNvGrpSpPr>
            <a:grpSpLocks/>
          </p:cNvGrpSpPr>
          <p:nvPr/>
        </p:nvGrpSpPr>
        <p:grpSpPr bwMode="auto">
          <a:xfrm>
            <a:off x="7546975" y="4569619"/>
            <a:ext cx="1479550" cy="573881"/>
            <a:chOff x="0" y="0"/>
            <a:chExt cx="932" cy="482"/>
          </a:xfrm>
        </p:grpSpPr>
        <p:sp>
          <p:nvSpPr>
            <p:cNvPr id="2" name="未知"/>
            <p:cNvSpPr>
              <a:spLocks noChangeArrowheads="1"/>
            </p:cNvSpPr>
            <p:nvPr/>
          </p:nvSpPr>
          <p:spPr bwMode="auto">
            <a:xfrm>
              <a:off x="0" y="190"/>
              <a:ext cx="932" cy="292"/>
            </a:xfrm>
            <a:custGeom>
              <a:avLst/>
              <a:gdLst/>
              <a:ahLst/>
              <a:cxnLst>
                <a:cxn ang="0">
                  <a:pos x="810" y="23"/>
                </a:cxn>
                <a:cxn ang="0">
                  <a:pos x="580" y="73"/>
                </a:cxn>
                <a:cxn ang="0">
                  <a:pos x="357" y="149"/>
                </a:cxn>
                <a:cxn ang="0">
                  <a:pos x="143" y="248"/>
                </a:cxn>
                <a:cxn ang="0">
                  <a:pos x="52" y="303"/>
                </a:cxn>
                <a:cxn ang="0">
                  <a:pos x="241" y="215"/>
                </a:cxn>
                <a:cxn ang="0">
                  <a:pos x="438" y="146"/>
                </a:cxn>
                <a:cxn ang="0">
                  <a:pos x="641" y="96"/>
                </a:cxn>
                <a:cxn ang="0">
                  <a:pos x="847" y="67"/>
                </a:cxn>
                <a:cxn ang="0">
                  <a:pos x="1045" y="62"/>
                </a:cxn>
                <a:cxn ang="0">
                  <a:pos x="1227" y="78"/>
                </a:cxn>
                <a:cxn ang="0">
                  <a:pos x="1394" y="115"/>
                </a:cxn>
                <a:cxn ang="0">
                  <a:pos x="1542" y="172"/>
                </a:cxn>
                <a:cxn ang="0">
                  <a:pos x="1623" y="217"/>
                </a:cxn>
                <a:cxn ang="0">
                  <a:pos x="1376" y="129"/>
                </a:cxn>
                <a:cxn ang="0">
                  <a:pos x="1077" y="104"/>
                </a:cxn>
                <a:cxn ang="0">
                  <a:pos x="844" y="125"/>
                </a:cxn>
                <a:cxn ang="0">
                  <a:pos x="631" y="172"/>
                </a:cxn>
                <a:cxn ang="0">
                  <a:pos x="426" y="241"/>
                </a:cxn>
                <a:cxn ang="0">
                  <a:pos x="229" y="333"/>
                </a:cxn>
                <a:cxn ang="0">
                  <a:pos x="145" y="384"/>
                </a:cxn>
                <a:cxn ang="0">
                  <a:pos x="318" y="305"/>
                </a:cxn>
                <a:cxn ang="0">
                  <a:pos x="498" y="241"/>
                </a:cxn>
                <a:cxn ang="0">
                  <a:pos x="683" y="196"/>
                </a:cxn>
                <a:cxn ang="0">
                  <a:pos x="870" y="171"/>
                </a:cxn>
                <a:cxn ang="0">
                  <a:pos x="1059" y="164"/>
                </a:cxn>
                <a:cxn ang="0">
                  <a:pos x="1231" y="182"/>
                </a:cxn>
                <a:cxn ang="0">
                  <a:pos x="1384" y="219"/>
                </a:cxn>
                <a:cxn ang="0">
                  <a:pos x="1520" y="277"/>
                </a:cxn>
                <a:cxn ang="0">
                  <a:pos x="1594" y="323"/>
                </a:cxn>
                <a:cxn ang="0">
                  <a:pos x="1351" y="232"/>
                </a:cxn>
                <a:cxn ang="0">
                  <a:pos x="1052" y="209"/>
                </a:cxn>
                <a:cxn ang="0">
                  <a:pos x="843" y="232"/>
                </a:cxn>
                <a:cxn ang="0">
                  <a:pos x="656" y="277"/>
                </a:cxn>
                <a:cxn ang="0">
                  <a:pos x="475" y="342"/>
                </a:cxn>
                <a:cxn ang="0">
                  <a:pos x="301" y="426"/>
                </a:cxn>
                <a:cxn ang="0">
                  <a:pos x="225" y="473"/>
                </a:cxn>
                <a:cxn ang="0">
                  <a:pos x="375" y="403"/>
                </a:cxn>
                <a:cxn ang="0">
                  <a:pos x="531" y="346"/>
                </a:cxn>
                <a:cxn ang="0">
                  <a:pos x="692" y="304"/>
                </a:cxn>
                <a:cxn ang="0">
                  <a:pos x="854" y="278"/>
                </a:cxn>
                <a:cxn ang="0">
                  <a:pos x="1129" y="277"/>
                </a:cxn>
                <a:cxn ang="0">
                  <a:pos x="1401" y="343"/>
                </a:cxn>
                <a:cxn ang="0">
                  <a:pos x="1447" y="371"/>
                </a:cxn>
                <a:cxn ang="0">
                  <a:pos x="1224" y="316"/>
                </a:cxn>
                <a:cxn ang="0">
                  <a:pos x="973" y="319"/>
                </a:cxn>
                <a:cxn ang="0">
                  <a:pos x="807" y="349"/>
                </a:cxn>
                <a:cxn ang="0">
                  <a:pos x="643" y="398"/>
                </a:cxn>
                <a:cxn ang="0">
                  <a:pos x="485" y="464"/>
                </a:cxn>
                <a:cxn ang="0">
                  <a:pos x="336" y="545"/>
                </a:cxn>
                <a:cxn ang="0">
                  <a:pos x="421" y="510"/>
                </a:cxn>
                <a:cxn ang="0">
                  <a:pos x="693" y="417"/>
                </a:cxn>
                <a:cxn ang="0">
                  <a:pos x="1000" y="377"/>
                </a:cxn>
                <a:cxn ang="0">
                  <a:pos x="1317" y="429"/>
                </a:cxn>
                <a:cxn ang="0">
                  <a:pos x="1516" y="580"/>
                </a:cxn>
                <a:cxn ang="0">
                  <a:pos x="1746" y="165"/>
                </a:cxn>
                <a:cxn ang="0">
                  <a:pos x="1582" y="83"/>
                </a:cxn>
                <a:cxn ang="0">
                  <a:pos x="1391" y="28"/>
                </a:cxn>
                <a:cxn ang="0">
                  <a:pos x="1176" y="1"/>
                </a:cxn>
              </a:cxnLst>
              <a:rect l="0" t="0" r="r" b="b"/>
              <a:pathLst>
                <a:path w="1864" h="584">
                  <a:moveTo>
                    <a:pt x="1010" y="2"/>
                  </a:moveTo>
                  <a:lnTo>
                    <a:pt x="976" y="4"/>
                  </a:lnTo>
                  <a:lnTo>
                    <a:pt x="943" y="6"/>
                  </a:lnTo>
                  <a:lnTo>
                    <a:pt x="909" y="10"/>
                  </a:lnTo>
                  <a:lnTo>
                    <a:pt x="877" y="14"/>
                  </a:lnTo>
                  <a:lnTo>
                    <a:pt x="844" y="18"/>
                  </a:lnTo>
                  <a:lnTo>
                    <a:pt x="810" y="23"/>
                  </a:lnTo>
                  <a:lnTo>
                    <a:pt x="777" y="29"/>
                  </a:lnTo>
                  <a:lnTo>
                    <a:pt x="744" y="34"/>
                  </a:lnTo>
                  <a:lnTo>
                    <a:pt x="710" y="41"/>
                  </a:lnTo>
                  <a:lnTo>
                    <a:pt x="678" y="49"/>
                  </a:lnTo>
                  <a:lnTo>
                    <a:pt x="645" y="56"/>
                  </a:lnTo>
                  <a:lnTo>
                    <a:pt x="613" y="64"/>
                  </a:lnTo>
                  <a:lnTo>
                    <a:pt x="580" y="73"/>
                  </a:lnTo>
                  <a:lnTo>
                    <a:pt x="547" y="82"/>
                  </a:lnTo>
                  <a:lnTo>
                    <a:pt x="516" y="93"/>
                  </a:lnTo>
                  <a:lnTo>
                    <a:pt x="484" y="103"/>
                  </a:lnTo>
                  <a:lnTo>
                    <a:pt x="451" y="113"/>
                  </a:lnTo>
                  <a:lnTo>
                    <a:pt x="419" y="124"/>
                  </a:lnTo>
                  <a:lnTo>
                    <a:pt x="388" y="137"/>
                  </a:lnTo>
                  <a:lnTo>
                    <a:pt x="357" y="149"/>
                  </a:lnTo>
                  <a:lnTo>
                    <a:pt x="326" y="161"/>
                  </a:lnTo>
                  <a:lnTo>
                    <a:pt x="295" y="175"/>
                  </a:lnTo>
                  <a:lnTo>
                    <a:pt x="264" y="188"/>
                  </a:lnTo>
                  <a:lnTo>
                    <a:pt x="234" y="202"/>
                  </a:lnTo>
                  <a:lnTo>
                    <a:pt x="203" y="217"/>
                  </a:lnTo>
                  <a:lnTo>
                    <a:pt x="173" y="232"/>
                  </a:lnTo>
                  <a:lnTo>
                    <a:pt x="143" y="248"/>
                  </a:lnTo>
                  <a:lnTo>
                    <a:pt x="115" y="263"/>
                  </a:lnTo>
                  <a:lnTo>
                    <a:pt x="85" y="279"/>
                  </a:lnTo>
                  <a:lnTo>
                    <a:pt x="56" y="296"/>
                  </a:lnTo>
                  <a:lnTo>
                    <a:pt x="27" y="313"/>
                  </a:lnTo>
                  <a:lnTo>
                    <a:pt x="0" y="331"/>
                  </a:lnTo>
                  <a:lnTo>
                    <a:pt x="25" y="316"/>
                  </a:lnTo>
                  <a:lnTo>
                    <a:pt x="52" y="303"/>
                  </a:lnTo>
                  <a:lnTo>
                    <a:pt x="78" y="290"/>
                  </a:lnTo>
                  <a:lnTo>
                    <a:pt x="104" y="276"/>
                  </a:lnTo>
                  <a:lnTo>
                    <a:pt x="131" y="263"/>
                  </a:lnTo>
                  <a:lnTo>
                    <a:pt x="159" y="251"/>
                  </a:lnTo>
                  <a:lnTo>
                    <a:pt x="185" y="238"/>
                  </a:lnTo>
                  <a:lnTo>
                    <a:pt x="213" y="227"/>
                  </a:lnTo>
                  <a:lnTo>
                    <a:pt x="241" y="215"/>
                  </a:lnTo>
                  <a:lnTo>
                    <a:pt x="268" y="204"/>
                  </a:lnTo>
                  <a:lnTo>
                    <a:pt x="296" y="193"/>
                  </a:lnTo>
                  <a:lnTo>
                    <a:pt x="324" y="183"/>
                  </a:lnTo>
                  <a:lnTo>
                    <a:pt x="353" y="173"/>
                  </a:lnTo>
                  <a:lnTo>
                    <a:pt x="381" y="163"/>
                  </a:lnTo>
                  <a:lnTo>
                    <a:pt x="409" y="154"/>
                  </a:lnTo>
                  <a:lnTo>
                    <a:pt x="438" y="146"/>
                  </a:lnTo>
                  <a:lnTo>
                    <a:pt x="466" y="137"/>
                  </a:lnTo>
                  <a:lnTo>
                    <a:pt x="495" y="130"/>
                  </a:lnTo>
                  <a:lnTo>
                    <a:pt x="525" y="121"/>
                  </a:lnTo>
                  <a:lnTo>
                    <a:pt x="554" y="114"/>
                  </a:lnTo>
                  <a:lnTo>
                    <a:pt x="582" y="108"/>
                  </a:lnTo>
                  <a:lnTo>
                    <a:pt x="612" y="102"/>
                  </a:lnTo>
                  <a:lnTo>
                    <a:pt x="641" y="96"/>
                  </a:lnTo>
                  <a:lnTo>
                    <a:pt x="670" y="91"/>
                  </a:lnTo>
                  <a:lnTo>
                    <a:pt x="699" y="85"/>
                  </a:lnTo>
                  <a:lnTo>
                    <a:pt x="729" y="80"/>
                  </a:lnTo>
                  <a:lnTo>
                    <a:pt x="759" y="76"/>
                  </a:lnTo>
                  <a:lnTo>
                    <a:pt x="787" y="73"/>
                  </a:lnTo>
                  <a:lnTo>
                    <a:pt x="817" y="70"/>
                  </a:lnTo>
                  <a:lnTo>
                    <a:pt x="847" y="67"/>
                  </a:lnTo>
                  <a:lnTo>
                    <a:pt x="876" y="65"/>
                  </a:lnTo>
                  <a:lnTo>
                    <a:pt x="905" y="63"/>
                  </a:lnTo>
                  <a:lnTo>
                    <a:pt x="934" y="62"/>
                  </a:lnTo>
                  <a:lnTo>
                    <a:pt x="962" y="61"/>
                  </a:lnTo>
                  <a:lnTo>
                    <a:pt x="990" y="61"/>
                  </a:lnTo>
                  <a:lnTo>
                    <a:pt x="1018" y="61"/>
                  </a:lnTo>
                  <a:lnTo>
                    <a:pt x="1045" y="62"/>
                  </a:lnTo>
                  <a:lnTo>
                    <a:pt x="1073" y="63"/>
                  </a:lnTo>
                  <a:lnTo>
                    <a:pt x="1099" y="64"/>
                  </a:lnTo>
                  <a:lnTo>
                    <a:pt x="1125" y="66"/>
                  </a:lnTo>
                  <a:lnTo>
                    <a:pt x="1151" y="68"/>
                  </a:lnTo>
                  <a:lnTo>
                    <a:pt x="1177" y="71"/>
                  </a:lnTo>
                  <a:lnTo>
                    <a:pt x="1203" y="74"/>
                  </a:lnTo>
                  <a:lnTo>
                    <a:pt x="1227" y="78"/>
                  </a:lnTo>
                  <a:lnTo>
                    <a:pt x="1252" y="82"/>
                  </a:lnTo>
                  <a:lnTo>
                    <a:pt x="1277" y="87"/>
                  </a:lnTo>
                  <a:lnTo>
                    <a:pt x="1301" y="92"/>
                  </a:lnTo>
                  <a:lnTo>
                    <a:pt x="1325" y="97"/>
                  </a:lnTo>
                  <a:lnTo>
                    <a:pt x="1348" y="103"/>
                  </a:lnTo>
                  <a:lnTo>
                    <a:pt x="1371" y="109"/>
                  </a:lnTo>
                  <a:lnTo>
                    <a:pt x="1394" y="115"/>
                  </a:lnTo>
                  <a:lnTo>
                    <a:pt x="1416" y="122"/>
                  </a:lnTo>
                  <a:lnTo>
                    <a:pt x="1439" y="130"/>
                  </a:lnTo>
                  <a:lnTo>
                    <a:pt x="1460" y="138"/>
                  </a:lnTo>
                  <a:lnTo>
                    <a:pt x="1482" y="145"/>
                  </a:lnTo>
                  <a:lnTo>
                    <a:pt x="1502" y="154"/>
                  </a:lnTo>
                  <a:lnTo>
                    <a:pt x="1523" y="162"/>
                  </a:lnTo>
                  <a:lnTo>
                    <a:pt x="1542" y="172"/>
                  </a:lnTo>
                  <a:lnTo>
                    <a:pt x="1563" y="181"/>
                  </a:lnTo>
                  <a:lnTo>
                    <a:pt x="1582" y="191"/>
                  </a:lnTo>
                  <a:lnTo>
                    <a:pt x="1601" y="201"/>
                  </a:lnTo>
                  <a:lnTo>
                    <a:pt x="1619" y="212"/>
                  </a:lnTo>
                  <a:lnTo>
                    <a:pt x="1638" y="223"/>
                  </a:lnTo>
                  <a:lnTo>
                    <a:pt x="1655" y="234"/>
                  </a:lnTo>
                  <a:lnTo>
                    <a:pt x="1623" y="217"/>
                  </a:lnTo>
                  <a:lnTo>
                    <a:pt x="1590" y="200"/>
                  </a:lnTo>
                  <a:lnTo>
                    <a:pt x="1557" y="185"/>
                  </a:lnTo>
                  <a:lnTo>
                    <a:pt x="1523" y="171"/>
                  </a:lnTo>
                  <a:lnTo>
                    <a:pt x="1488" y="158"/>
                  </a:lnTo>
                  <a:lnTo>
                    <a:pt x="1452" y="147"/>
                  </a:lnTo>
                  <a:lnTo>
                    <a:pt x="1414" y="137"/>
                  </a:lnTo>
                  <a:lnTo>
                    <a:pt x="1376" y="129"/>
                  </a:lnTo>
                  <a:lnTo>
                    <a:pt x="1337" y="120"/>
                  </a:lnTo>
                  <a:lnTo>
                    <a:pt x="1297" y="115"/>
                  </a:lnTo>
                  <a:lnTo>
                    <a:pt x="1255" y="110"/>
                  </a:lnTo>
                  <a:lnTo>
                    <a:pt x="1213" y="107"/>
                  </a:lnTo>
                  <a:lnTo>
                    <a:pt x="1169" y="104"/>
                  </a:lnTo>
                  <a:lnTo>
                    <a:pt x="1123" y="104"/>
                  </a:lnTo>
                  <a:lnTo>
                    <a:pt x="1077" y="104"/>
                  </a:lnTo>
                  <a:lnTo>
                    <a:pt x="1028" y="106"/>
                  </a:lnTo>
                  <a:lnTo>
                    <a:pt x="998" y="108"/>
                  </a:lnTo>
                  <a:lnTo>
                    <a:pt x="967" y="110"/>
                  </a:lnTo>
                  <a:lnTo>
                    <a:pt x="936" y="113"/>
                  </a:lnTo>
                  <a:lnTo>
                    <a:pt x="905" y="116"/>
                  </a:lnTo>
                  <a:lnTo>
                    <a:pt x="875" y="120"/>
                  </a:lnTo>
                  <a:lnTo>
                    <a:pt x="844" y="125"/>
                  </a:lnTo>
                  <a:lnTo>
                    <a:pt x="814" y="131"/>
                  </a:lnTo>
                  <a:lnTo>
                    <a:pt x="783" y="136"/>
                  </a:lnTo>
                  <a:lnTo>
                    <a:pt x="753" y="142"/>
                  </a:lnTo>
                  <a:lnTo>
                    <a:pt x="723" y="149"/>
                  </a:lnTo>
                  <a:lnTo>
                    <a:pt x="692" y="156"/>
                  </a:lnTo>
                  <a:lnTo>
                    <a:pt x="662" y="163"/>
                  </a:lnTo>
                  <a:lnTo>
                    <a:pt x="631" y="172"/>
                  </a:lnTo>
                  <a:lnTo>
                    <a:pt x="602" y="180"/>
                  </a:lnTo>
                  <a:lnTo>
                    <a:pt x="572" y="189"/>
                  </a:lnTo>
                  <a:lnTo>
                    <a:pt x="543" y="199"/>
                  </a:lnTo>
                  <a:lnTo>
                    <a:pt x="514" y="209"/>
                  </a:lnTo>
                  <a:lnTo>
                    <a:pt x="484" y="220"/>
                  </a:lnTo>
                  <a:lnTo>
                    <a:pt x="455" y="230"/>
                  </a:lnTo>
                  <a:lnTo>
                    <a:pt x="426" y="241"/>
                  </a:lnTo>
                  <a:lnTo>
                    <a:pt x="398" y="254"/>
                  </a:lnTo>
                  <a:lnTo>
                    <a:pt x="369" y="266"/>
                  </a:lnTo>
                  <a:lnTo>
                    <a:pt x="340" y="278"/>
                  </a:lnTo>
                  <a:lnTo>
                    <a:pt x="313" y="292"/>
                  </a:lnTo>
                  <a:lnTo>
                    <a:pt x="285" y="305"/>
                  </a:lnTo>
                  <a:lnTo>
                    <a:pt x="257" y="318"/>
                  </a:lnTo>
                  <a:lnTo>
                    <a:pt x="229" y="333"/>
                  </a:lnTo>
                  <a:lnTo>
                    <a:pt x="203" y="347"/>
                  </a:lnTo>
                  <a:lnTo>
                    <a:pt x="176" y="362"/>
                  </a:lnTo>
                  <a:lnTo>
                    <a:pt x="149" y="378"/>
                  </a:lnTo>
                  <a:lnTo>
                    <a:pt x="123" y="393"/>
                  </a:lnTo>
                  <a:lnTo>
                    <a:pt x="97" y="410"/>
                  </a:lnTo>
                  <a:lnTo>
                    <a:pt x="121" y="396"/>
                  </a:lnTo>
                  <a:lnTo>
                    <a:pt x="145" y="384"/>
                  </a:lnTo>
                  <a:lnTo>
                    <a:pt x="169" y="372"/>
                  </a:lnTo>
                  <a:lnTo>
                    <a:pt x="194" y="360"/>
                  </a:lnTo>
                  <a:lnTo>
                    <a:pt x="218" y="348"/>
                  </a:lnTo>
                  <a:lnTo>
                    <a:pt x="243" y="337"/>
                  </a:lnTo>
                  <a:lnTo>
                    <a:pt x="267" y="327"/>
                  </a:lnTo>
                  <a:lnTo>
                    <a:pt x="292" y="315"/>
                  </a:lnTo>
                  <a:lnTo>
                    <a:pt x="318" y="305"/>
                  </a:lnTo>
                  <a:lnTo>
                    <a:pt x="343" y="295"/>
                  </a:lnTo>
                  <a:lnTo>
                    <a:pt x="369" y="286"/>
                  </a:lnTo>
                  <a:lnTo>
                    <a:pt x="395" y="276"/>
                  </a:lnTo>
                  <a:lnTo>
                    <a:pt x="420" y="267"/>
                  </a:lnTo>
                  <a:lnTo>
                    <a:pt x="446" y="258"/>
                  </a:lnTo>
                  <a:lnTo>
                    <a:pt x="471" y="250"/>
                  </a:lnTo>
                  <a:lnTo>
                    <a:pt x="498" y="241"/>
                  </a:lnTo>
                  <a:lnTo>
                    <a:pt x="524" y="234"/>
                  </a:lnTo>
                  <a:lnTo>
                    <a:pt x="550" y="227"/>
                  </a:lnTo>
                  <a:lnTo>
                    <a:pt x="576" y="220"/>
                  </a:lnTo>
                  <a:lnTo>
                    <a:pt x="603" y="214"/>
                  </a:lnTo>
                  <a:lnTo>
                    <a:pt x="629" y="208"/>
                  </a:lnTo>
                  <a:lnTo>
                    <a:pt x="656" y="201"/>
                  </a:lnTo>
                  <a:lnTo>
                    <a:pt x="683" y="196"/>
                  </a:lnTo>
                  <a:lnTo>
                    <a:pt x="709" y="191"/>
                  </a:lnTo>
                  <a:lnTo>
                    <a:pt x="736" y="187"/>
                  </a:lnTo>
                  <a:lnTo>
                    <a:pt x="763" y="183"/>
                  </a:lnTo>
                  <a:lnTo>
                    <a:pt x="789" y="179"/>
                  </a:lnTo>
                  <a:lnTo>
                    <a:pt x="816" y="176"/>
                  </a:lnTo>
                  <a:lnTo>
                    <a:pt x="844" y="173"/>
                  </a:lnTo>
                  <a:lnTo>
                    <a:pt x="870" y="171"/>
                  </a:lnTo>
                  <a:lnTo>
                    <a:pt x="897" y="169"/>
                  </a:lnTo>
                  <a:lnTo>
                    <a:pt x="924" y="167"/>
                  </a:lnTo>
                  <a:lnTo>
                    <a:pt x="951" y="165"/>
                  </a:lnTo>
                  <a:lnTo>
                    <a:pt x="979" y="164"/>
                  </a:lnTo>
                  <a:lnTo>
                    <a:pt x="1006" y="164"/>
                  </a:lnTo>
                  <a:lnTo>
                    <a:pt x="1033" y="164"/>
                  </a:lnTo>
                  <a:lnTo>
                    <a:pt x="1059" y="164"/>
                  </a:lnTo>
                  <a:lnTo>
                    <a:pt x="1085" y="165"/>
                  </a:lnTo>
                  <a:lnTo>
                    <a:pt x="1110" y="168"/>
                  </a:lnTo>
                  <a:lnTo>
                    <a:pt x="1135" y="170"/>
                  </a:lnTo>
                  <a:lnTo>
                    <a:pt x="1160" y="172"/>
                  </a:lnTo>
                  <a:lnTo>
                    <a:pt x="1184" y="175"/>
                  </a:lnTo>
                  <a:lnTo>
                    <a:pt x="1208" y="178"/>
                  </a:lnTo>
                  <a:lnTo>
                    <a:pt x="1231" y="182"/>
                  </a:lnTo>
                  <a:lnTo>
                    <a:pt x="1254" y="186"/>
                  </a:lnTo>
                  <a:lnTo>
                    <a:pt x="1277" y="190"/>
                  </a:lnTo>
                  <a:lnTo>
                    <a:pt x="1299" y="195"/>
                  </a:lnTo>
                  <a:lnTo>
                    <a:pt x="1321" y="200"/>
                  </a:lnTo>
                  <a:lnTo>
                    <a:pt x="1342" y="207"/>
                  </a:lnTo>
                  <a:lnTo>
                    <a:pt x="1363" y="213"/>
                  </a:lnTo>
                  <a:lnTo>
                    <a:pt x="1384" y="219"/>
                  </a:lnTo>
                  <a:lnTo>
                    <a:pt x="1405" y="226"/>
                  </a:lnTo>
                  <a:lnTo>
                    <a:pt x="1424" y="233"/>
                  </a:lnTo>
                  <a:lnTo>
                    <a:pt x="1444" y="241"/>
                  </a:lnTo>
                  <a:lnTo>
                    <a:pt x="1463" y="250"/>
                  </a:lnTo>
                  <a:lnTo>
                    <a:pt x="1483" y="258"/>
                  </a:lnTo>
                  <a:lnTo>
                    <a:pt x="1501" y="267"/>
                  </a:lnTo>
                  <a:lnTo>
                    <a:pt x="1520" y="277"/>
                  </a:lnTo>
                  <a:lnTo>
                    <a:pt x="1537" y="287"/>
                  </a:lnTo>
                  <a:lnTo>
                    <a:pt x="1555" y="297"/>
                  </a:lnTo>
                  <a:lnTo>
                    <a:pt x="1572" y="308"/>
                  </a:lnTo>
                  <a:lnTo>
                    <a:pt x="1589" y="318"/>
                  </a:lnTo>
                  <a:lnTo>
                    <a:pt x="1606" y="330"/>
                  </a:lnTo>
                  <a:lnTo>
                    <a:pt x="1622" y="342"/>
                  </a:lnTo>
                  <a:lnTo>
                    <a:pt x="1594" y="323"/>
                  </a:lnTo>
                  <a:lnTo>
                    <a:pt x="1563" y="307"/>
                  </a:lnTo>
                  <a:lnTo>
                    <a:pt x="1531" y="292"/>
                  </a:lnTo>
                  <a:lnTo>
                    <a:pt x="1497" y="277"/>
                  </a:lnTo>
                  <a:lnTo>
                    <a:pt x="1463" y="264"/>
                  </a:lnTo>
                  <a:lnTo>
                    <a:pt x="1427" y="252"/>
                  </a:lnTo>
                  <a:lnTo>
                    <a:pt x="1389" y="241"/>
                  </a:lnTo>
                  <a:lnTo>
                    <a:pt x="1351" y="232"/>
                  </a:lnTo>
                  <a:lnTo>
                    <a:pt x="1313" y="224"/>
                  </a:lnTo>
                  <a:lnTo>
                    <a:pt x="1271" y="218"/>
                  </a:lnTo>
                  <a:lnTo>
                    <a:pt x="1229" y="213"/>
                  </a:lnTo>
                  <a:lnTo>
                    <a:pt x="1186" y="210"/>
                  </a:lnTo>
                  <a:lnTo>
                    <a:pt x="1143" y="208"/>
                  </a:lnTo>
                  <a:lnTo>
                    <a:pt x="1098" y="208"/>
                  </a:lnTo>
                  <a:lnTo>
                    <a:pt x="1052" y="209"/>
                  </a:lnTo>
                  <a:lnTo>
                    <a:pt x="1005" y="212"/>
                  </a:lnTo>
                  <a:lnTo>
                    <a:pt x="978" y="214"/>
                  </a:lnTo>
                  <a:lnTo>
                    <a:pt x="950" y="217"/>
                  </a:lnTo>
                  <a:lnTo>
                    <a:pt x="924" y="220"/>
                  </a:lnTo>
                  <a:lnTo>
                    <a:pt x="897" y="223"/>
                  </a:lnTo>
                  <a:lnTo>
                    <a:pt x="869" y="227"/>
                  </a:lnTo>
                  <a:lnTo>
                    <a:pt x="843" y="232"/>
                  </a:lnTo>
                  <a:lnTo>
                    <a:pt x="816" y="237"/>
                  </a:lnTo>
                  <a:lnTo>
                    <a:pt x="789" y="242"/>
                  </a:lnTo>
                  <a:lnTo>
                    <a:pt x="763" y="249"/>
                  </a:lnTo>
                  <a:lnTo>
                    <a:pt x="735" y="255"/>
                  </a:lnTo>
                  <a:lnTo>
                    <a:pt x="709" y="262"/>
                  </a:lnTo>
                  <a:lnTo>
                    <a:pt x="683" y="269"/>
                  </a:lnTo>
                  <a:lnTo>
                    <a:pt x="656" y="277"/>
                  </a:lnTo>
                  <a:lnTo>
                    <a:pt x="629" y="286"/>
                  </a:lnTo>
                  <a:lnTo>
                    <a:pt x="604" y="294"/>
                  </a:lnTo>
                  <a:lnTo>
                    <a:pt x="577" y="303"/>
                  </a:lnTo>
                  <a:lnTo>
                    <a:pt x="551" y="312"/>
                  </a:lnTo>
                  <a:lnTo>
                    <a:pt x="526" y="321"/>
                  </a:lnTo>
                  <a:lnTo>
                    <a:pt x="500" y="332"/>
                  </a:lnTo>
                  <a:lnTo>
                    <a:pt x="475" y="342"/>
                  </a:lnTo>
                  <a:lnTo>
                    <a:pt x="449" y="353"/>
                  </a:lnTo>
                  <a:lnTo>
                    <a:pt x="424" y="364"/>
                  </a:lnTo>
                  <a:lnTo>
                    <a:pt x="399" y="376"/>
                  </a:lnTo>
                  <a:lnTo>
                    <a:pt x="374" y="388"/>
                  </a:lnTo>
                  <a:lnTo>
                    <a:pt x="349" y="400"/>
                  </a:lnTo>
                  <a:lnTo>
                    <a:pt x="325" y="413"/>
                  </a:lnTo>
                  <a:lnTo>
                    <a:pt x="301" y="426"/>
                  </a:lnTo>
                  <a:lnTo>
                    <a:pt x="278" y="439"/>
                  </a:lnTo>
                  <a:lnTo>
                    <a:pt x="254" y="453"/>
                  </a:lnTo>
                  <a:lnTo>
                    <a:pt x="230" y="467"/>
                  </a:lnTo>
                  <a:lnTo>
                    <a:pt x="207" y="481"/>
                  </a:lnTo>
                  <a:lnTo>
                    <a:pt x="184" y="496"/>
                  </a:lnTo>
                  <a:lnTo>
                    <a:pt x="205" y="485"/>
                  </a:lnTo>
                  <a:lnTo>
                    <a:pt x="225" y="473"/>
                  </a:lnTo>
                  <a:lnTo>
                    <a:pt x="247" y="463"/>
                  </a:lnTo>
                  <a:lnTo>
                    <a:pt x="267" y="452"/>
                  </a:lnTo>
                  <a:lnTo>
                    <a:pt x="289" y="441"/>
                  </a:lnTo>
                  <a:lnTo>
                    <a:pt x="310" y="431"/>
                  </a:lnTo>
                  <a:lnTo>
                    <a:pt x="332" y="422"/>
                  </a:lnTo>
                  <a:lnTo>
                    <a:pt x="354" y="413"/>
                  </a:lnTo>
                  <a:lnTo>
                    <a:pt x="375" y="403"/>
                  </a:lnTo>
                  <a:lnTo>
                    <a:pt x="398" y="394"/>
                  </a:lnTo>
                  <a:lnTo>
                    <a:pt x="419" y="385"/>
                  </a:lnTo>
                  <a:lnTo>
                    <a:pt x="442" y="377"/>
                  </a:lnTo>
                  <a:lnTo>
                    <a:pt x="463" y="369"/>
                  </a:lnTo>
                  <a:lnTo>
                    <a:pt x="486" y="361"/>
                  </a:lnTo>
                  <a:lnTo>
                    <a:pt x="508" y="353"/>
                  </a:lnTo>
                  <a:lnTo>
                    <a:pt x="531" y="346"/>
                  </a:lnTo>
                  <a:lnTo>
                    <a:pt x="554" y="339"/>
                  </a:lnTo>
                  <a:lnTo>
                    <a:pt x="577" y="333"/>
                  </a:lnTo>
                  <a:lnTo>
                    <a:pt x="600" y="327"/>
                  </a:lnTo>
                  <a:lnTo>
                    <a:pt x="622" y="320"/>
                  </a:lnTo>
                  <a:lnTo>
                    <a:pt x="646" y="314"/>
                  </a:lnTo>
                  <a:lnTo>
                    <a:pt x="668" y="309"/>
                  </a:lnTo>
                  <a:lnTo>
                    <a:pt x="692" y="304"/>
                  </a:lnTo>
                  <a:lnTo>
                    <a:pt x="715" y="300"/>
                  </a:lnTo>
                  <a:lnTo>
                    <a:pt x="738" y="295"/>
                  </a:lnTo>
                  <a:lnTo>
                    <a:pt x="762" y="291"/>
                  </a:lnTo>
                  <a:lnTo>
                    <a:pt x="784" y="288"/>
                  </a:lnTo>
                  <a:lnTo>
                    <a:pt x="808" y="284"/>
                  </a:lnTo>
                  <a:lnTo>
                    <a:pt x="831" y="281"/>
                  </a:lnTo>
                  <a:lnTo>
                    <a:pt x="854" y="278"/>
                  </a:lnTo>
                  <a:lnTo>
                    <a:pt x="878" y="276"/>
                  </a:lnTo>
                  <a:lnTo>
                    <a:pt x="901" y="274"/>
                  </a:lnTo>
                  <a:lnTo>
                    <a:pt x="948" y="271"/>
                  </a:lnTo>
                  <a:lnTo>
                    <a:pt x="996" y="270"/>
                  </a:lnTo>
                  <a:lnTo>
                    <a:pt x="1041" y="271"/>
                  </a:lnTo>
                  <a:lnTo>
                    <a:pt x="1086" y="273"/>
                  </a:lnTo>
                  <a:lnTo>
                    <a:pt x="1129" y="277"/>
                  </a:lnTo>
                  <a:lnTo>
                    <a:pt x="1172" y="282"/>
                  </a:lnTo>
                  <a:lnTo>
                    <a:pt x="1213" y="289"/>
                  </a:lnTo>
                  <a:lnTo>
                    <a:pt x="1253" y="297"/>
                  </a:lnTo>
                  <a:lnTo>
                    <a:pt x="1292" y="307"/>
                  </a:lnTo>
                  <a:lnTo>
                    <a:pt x="1329" y="317"/>
                  </a:lnTo>
                  <a:lnTo>
                    <a:pt x="1366" y="330"/>
                  </a:lnTo>
                  <a:lnTo>
                    <a:pt x="1401" y="343"/>
                  </a:lnTo>
                  <a:lnTo>
                    <a:pt x="1434" y="358"/>
                  </a:lnTo>
                  <a:lnTo>
                    <a:pt x="1466" y="375"/>
                  </a:lnTo>
                  <a:lnTo>
                    <a:pt x="1497" y="392"/>
                  </a:lnTo>
                  <a:lnTo>
                    <a:pt x="1526" y="411"/>
                  </a:lnTo>
                  <a:lnTo>
                    <a:pt x="1500" y="396"/>
                  </a:lnTo>
                  <a:lnTo>
                    <a:pt x="1475" y="383"/>
                  </a:lnTo>
                  <a:lnTo>
                    <a:pt x="1447" y="371"/>
                  </a:lnTo>
                  <a:lnTo>
                    <a:pt x="1418" y="359"/>
                  </a:lnTo>
                  <a:lnTo>
                    <a:pt x="1388" y="350"/>
                  </a:lnTo>
                  <a:lnTo>
                    <a:pt x="1358" y="341"/>
                  </a:lnTo>
                  <a:lnTo>
                    <a:pt x="1326" y="333"/>
                  </a:lnTo>
                  <a:lnTo>
                    <a:pt x="1293" y="327"/>
                  </a:lnTo>
                  <a:lnTo>
                    <a:pt x="1259" y="320"/>
                  </a:lnTo>
                  <a:lnTo>
                    <a:pt x="1224" y="316"/>
                  </a:lnTo>
                  <a:lnTo>
                    <a:pt x="1188" y="313"/>
                  </a:lnTo>
                  <a:lnTo>
                    <a:pt x="1151" y="312"/>
                  </a:lnTo>
                  <a:lnTo>
                    <a:pt x="1115" y="311"/>
                  </a:lnTo>
                  <a:lnTo>
                    <a:pt x="1076" y="312"/>
                  </a:lnTo>
                  <a:lnTo>
                    <a:pt x="1037" y="314"/>
                  </a:lnTo>
                  <a:lnTo>
                    <a:pt x="997" y="317"/>
                  </a:lnTo>
                  <a:lnTo>
                    <a:pt x="973" y="319"/>
                  </a:lnTo>
                  <a:lnTo>
                    <a:pt x="948" y="322"/>
                  </a:lnTo>
                  <a:lnTo>
                    <a:pt x="925" y="327"/>
                  </a:lnTo>
                  <a:lnTo>
                    <a:pt x="901" y="330"/>
                  </a:lnTo>
                  <a:lnTo>
                    <a:pt x="878" y="334"/>
                  </a:lnTo>
                  <a:lnTo>
                    <a:pt x="854" y="339"/>
                  </a:lnTo>
                  <a:lnTo>
                    <a:pt x="830" y="344"/>
                  </a:lnTo>
                  <a:lnTo>
                    <a:pt x="807" y="349"/>
                  </a:lnTo>
                  <a:lnTo>
                    <a:pt x="782" y="355"/>
                  </a:lnTo>
                  <a:lnTo>
                    <a:pt x="760" y="361"/>
                  </a:lnTo>
                  <a:lnTo>
                    <a:pt x="736" y="368"/>
                  </a:lnTo>
                  <a:lnTo>
                    <a:pt x="713" y="375"/>
                  </a:lnTo>
                  <a:lnTo>
                    <a:pt x="689" y="382"/>
                  </a:lnTo>
                  <a:lnTo>
                    <a:pt x="666" y="390"/>
                  </a:lnTo>
                  <a:lnTo>
                    <a:pt x="643" y="398"/>
                  </a:lnTo>
                  <a:lnTo>
                    <a:pt x="620" y="407"/>
                  </a:lnTo>
                  <a:lnTo>
                    <a:pt x="598" y="415"/>
                  </a:lnTo>
                  <a:lnTo>
                    <a:pt x="574" y="424"/>
                  </a:lnTo>
                  <a:lnTo>
                    <a:pt x="551" y="433"/>
                  </a:lnTo>
                  <a:lnTo>
                    <a:pt x="530" y="443"/>
                  </a:lnTo>
                  <a:lnTo>
                    <a:pt x="507" y="454"/>
                  </a:lnTo>
                  <a:lnTo>
                    <a:pt x="485" y="464"/>
                  </a:lnTo>
                  <a:lnTo>
                    <a:pt x="463" y="474"/>
                  </a:lnTo>
                  <a:lnTo>
                    <a:pt x="442" y="486"/>
                  </a:lnTo>
                  <a:lnTo>
                    <a:pt x="420" y="497"/>
                  </a:lnTo>
                  <a:lnTo>
                    <a:pt x="399" y="508"/>
                  </a:lnTo>
                  <a:lnTo>
                    <a:pt x="378" y="520"/>
                  </a:lnTo>
                  <a:lnTo>
                    <a:pt x="357" y="533"/>
                  </a:lnTo>
                  <a:lnTo>
                    <a:pt x="336" y="545"/>
                  </a:lnTo>
                  <a:lnTo>
                    <a:pt x="316" y="557"/>
                  </a:lnTo>
                  <a:lnTo>
                    <a:pt x="295" y="571"/>
                  </a:lnTo>
                  <a:lnTo>
                    <a:pt x="276" y="584"/>
                  </a:lnTo>
                  <a:lnTo>
                    <a:pt x="311" y="565"/>
                  </a:lnTo>
                  <a:lnTo>
                    <a:pt x="347" y="546"/>
                  </a:lnTo>
                  <a:lnTo>
                    <a:pt x="384" y="528"/>
                  </a:lnTo>
                  <a:lnTo>
                    <a:pt x="421" y="510"/>
                  </a:lnTo>
                  <a:lnTo>
                    <a:pt x="459" y="494"/>
                  </a:lnTo>
                  <a:lnTo>
                    <a:pt x="497" y="479"/>
                  </a:lnTo>
                  <a:lnTo>
                    <a:pt x="536" y="465"/>
                  </a:lnTo>
                  <a:lnTo>
                    <a:pt x="575" y="451"/>
                  </a:lnTo>
                  <a:lnTo>
                    <a:pt x="614" y="438"/>
                  </a:lnTo>
                  <a:lnTo>
                    <a:pt x="653" y="427"/>
                  </a:lnTo>
                  <a:lnTo>
                    <a:pt x="693" y="417"/>
                  </a:lnTo>
                  <a:lnTo>
                    <a:pt x="732" y="408"/>
                  </a:lnTo>
                  <a:lnTo>
                    <a:pt x="772" y="400"/>
                  </a:lnTo>
                  <a:lnTo>
                    <a:pt x="812" y="393"/>
                  </a:lnTo>
                  <a:lnTo>
                    <a:pt x="852" y="387"/>
                  </a:lnTo>
                  <a:lnTo>
                    <a:pt x="892" y="383"/>
                  </a:lnTo>
                  <a:lnTo>
                    <a:pt x="946" y="379"/>
                  </a:lnTo>
                  <a:lnTo>
                    <a:pt x="1000" y="377"/>
                  </a:lnTo>
                  <a:lnTo>
                    <a:pt x="1051" y="378"/>
                  </a:lnTo>
                  <a:lnTo>
                    <a:pt x="1100" y="381"/>
                  </a:lnTo>
                  <a:lnTo>
                    <a:pt x="1148" y="386"/>
                  </a:lnTo>
                  <a:lnTo>
                    <a:pt x="1194" y="393"/>
                  </a:lnTo>
                  <a:lnTo>
                    <a:pt x="1237" y="403"/>
                  </a:lnTo>
                  <a:lnTo>
                    <a:pt x="1278" y="415"/>
                  </a:lnTo>
                  <a:lnTo>
                    <a:pt x="1317" y="429"/>
                  </a:lnTo>
                  <a:lnTo>
                    <a:pt x="1354" y="444"/>
                  </a:lnTo>
                  <a:lnTo>
                    <a:pt x="1387" y="463"/>
                  </a:lnTo>
                  <a:lnTo>
                    <a:pt x="1418" y="482"/>
                  </a:lnTo>
                  <a:lnTo>
                    <a:pt x="1447" y="504"/>
                  </a:lnTo>
                  <a:lnTo>
                    <a:pt x="1473" y="528"/>
                  </a:lnTo>
                  <a:lnTo>
                    <a:pt x="1496" y="553"/>
                  </a:lnTo>
                  <a:lnTo>
                    <a:pt x="1516" y="580"/>
                  </a:lnTo>
                  <a:lnTo>
                    <a:pt x="1864" y="255"/>
                  </a:lnTo>
                  <a:lnTo>
                    <a:pt x="1846" y="238"/>
                  </a:lnTo>
                  <a:lnTo>
                    <a:pt x="1827" y="223"/>
                  </a:lnTo>
                  <a:lnTo>
                    <a:pt x="1808" y="208"/>
                  </a:lnTo>
                  <a:lnTo>
                    <a:pt x="1788" y="193"/>
                  </a:lnTo>
                  <a:lnTo>
                    <a:pt x="1768" y="179"/>
                  </a:lnTo>
                  <a:lnTo>
                    <a:pt x="1746" y="165"/>
                  </a:lnTo>
                  <a:lnTo>
                    <a:pt x="1725" y="152"/>
                  </a:lnTo>
                  <a:lnTo>
                    <a:pt x="1702" y="139"/>
                  </a:lnTo>
                  <a:lnTo>
                    <a:pt x="1680" y="127"/>
                  </a:lnTo>
                  <a:lnTo>
                    <a:pt x="1656" y="115"/>
                  </a:lnTo>
                  <a:lnTo>
                    <a:pt x="1633" y="104"/>
                  </a:lnTo>
                  <a:lnTo>
                    <a:pt x="1608" y="93"/>
                  </a:lnTo>
                  <a:lnTo>
                    <a:pt x="1582" y="83"/>
                  </a:lnTo>
                  <a:lnTo>
                    <a:pt x="1557" y="73"/>
                  </a:lnTo>
                  <a:lnTo>
                    <a:pt x="1530" y="64"/>
                  </a:lnTo>
                  <a:lnTo>
                    <a:pt x="1503" y="56"/>
                  </a:lnTo>
                  <a:lnTo>
                    <a:pt x="1477" y="48"/>
                  </a:lnTo>
                  <a:lnTo>
                    <a:pt x="1449" y="40"/>
                  </a:lnTo>
                  <a:lnTo>
                    <a:pt x="1420" y="34"/>
                  </a:lnTo>
                  <a:lnTo>
                    <a:pt x="1391" y="28"/>
                  </a:lnTo>
                  <a:lnTo>
                    <a:pt x="1362" y="22"/>
                  </a:lnTo>
                  <a:lnTo>
                    <a:pt x="1332" y="17"/>
                  </a:lnTo>
                  <a:lnTo>
                    <a:pt x="1302" y="13"/>
                  </a:lnTo>
                  <a:lnTo>
                    <a:pt x="1271" y="10"/>
                  </a:lnTo>
                  <a:lnTo>
                    <a:pt x="1241" y="5"/>
                  </a:lnTo>
                  <a:lnTo>
                    <a:pt x="1209" y="3"/>
                  </a:lnTo>
                  <a:lnTo>
                    <a:pt x="1176" y="1"/>
                  </a:lnTo>
                  <a:lnTo>
                    <a:pt x="1144" y="0"/>
                  </a:lnTo>
                  <a:lnTo>
                    <a:pt x="1111" y="0"/>
                  </a:lnTo>
                  <a:lnTo>
                    <a:pt x="1078" y="0"/>
                  </a:lnTo>
                  <a:lnTo>
                    <a:pt x="1044" y="1"/>
                  </a:lnTo>
                  <a:lnTo>
                    <a:pt x="1010" y="2"/>
                  </a:lnTo>
                  <a:close/>
                </a:path>
              </a:pathLst>
            </a:custGeom>
            <a:solidFill>
              <a:srgbClr val="E2E2C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0" name="未知"/>
            <p:cNvSpPr>
              <a:spLocks noChangeArrowheads="1"/>
            </p:cNvSpPr>
            <p:nvPr/>
          </p:nvSpPr>
          <p:spPr bwMode="auto">
            <a:xfrm>
              <a:off x="146" y="0"/>
              <a:ext cx="751" cy="246"/>
            </a:xfrm>
            <a:custGeom>
              <a:avLst/>
              <a:gdLst/>
              <a:ahLst/>
              <a:cxnLst>
                <a:cxn ang="0">
                  <a:pos x="810" y="23"/>
                </a:cxn>
                <a:cxn ang="0">
                  <a:pos x="580" y="73"/>
                </a:cxn>
                <a:cxn ang="0">
                  <a:pos x="357" y="149"/>
                </a:cxn>
                <a:cxn ang="0">
                  <a:pos x="143" y="248"/>
                </a:cxn>
                <a:cxn ang="0">
                  <a:pos x="52" y="303"/>
                </a:cxn>
                <a:cxn ang="0">
                  <a:pos x="241" y="215"/>
                </a:cxn>
                <a:cxn ang="0">
                  <a:pos x="438" y="146"/>
                </a:cxn>
                <a:cxn ang="0">
                  <a:pos x="641" y="96"/>
                </a:cxn>
                <a:cxn ang="0">
                  <a:pos x="847" y="67"/>
                </a:cxn>
                <a:cxn ang="0">
                  <a:pos x="1045" y="62"/>
                </a:cxn>
                <a:cxn ang="0">
                  <a:pos x="1227" y="78"/>
                </a:cxn>
                <a:cxn ang="0">
                  <a:pos x="1394" y="115"/>
                </a:cxn>
                <a:cxn ang="0">
                  <a:pos x="1542" y="172"/>
                </a:cxn>
                <a:cxn ang="0">
                  <a:pos x="1623" y="217"/>
                </a:cxn>
                <a:cxn ang="0">
                  <a:pos x="1376" y="129"/>
                </a:cxn>
                <a:cxn ang="0">
                  <a:pos x="1077" y="104"/>
                </a:cxn>
                <a:cxn ang="0">
                  <a:pos x="844" y="125"/>
                </a:cxn>
                <a:cxn ang="0">
                  <a:pos x="631" y="172"/>
                </a:cxn>
                <a:cxn ang="0">
                  <a:pos x="426" y="241"/>
                </a:cxn>
                <a:cxn ang="0">
                  <a:pos x="229" y="333"/>
                </a:cxn>
                <a:cxn ang="0">
                  <a:pos x="145" y="384"/>
                </a:cxn>
                <a:cxn ang="0">
                  <a:pos x="318" y="305"/>
                </a:cxn>
                <a:cxn ang="0">
                  <a:pos x="498" y="241"/>
                </a:cxn>
                <a:cxn ang="0">
                  <a:pos x="683" y="196"/>
                </a:cxn>
                <a:cxn ang="0">
                  <a:pos x="870" y="171"/>
                </a:cxn>
                <a:cxn ang="0">
                  <a:pos x="1059" y="164"/>
                </a:cxn>
                <a:cxn ang="0">
                  <a:pos x="1231" y="182"/>
                </a:cxn>
                <a:cxn ang="0">
                  <a:pos x="1384" y="219"/>
                </a:cxn>
                <a:cxn ang="0">
                  <a:pos x="1520" y="277"/>
                </a:cxn>
                <a:cxn ang="0">
                  <a:pos x="1594" y="323"/>
                </a:cxn>
                <a:cxn ang="0">
                  <a:pos x="1351" y="232"/>
                </a:cxn>
                <a:cxn ang="0">
                  <a:pos x="1052" y="209"/>
                </a:cxn>
                <a:cxn ang="0">
                  <a:pos x="843" y="232"/>
                </a:cxn>
                <a:cxn ang="0">
                  <a:pos x="656" y="277"/>
                </a:cxn>
                <a:cxn ang="0">
                  <a:pos x="475" y="342"/>
                </a:cxn>
                <a:cxn ang="0">
                  <a:pos x="301" y="426"/>
                </a:cxn>
                <a:cxn ang="0">
                  <a:pos x="225" y="473"/>
                </a:cxn>
                <a:cxn ang="0">
                  <a:pos x="375" y="403"/>
                </a:cxn>
                <a:cxn ang="0">
                  <a:pos x="531" y="346"/>
                </a:cxn>
                <a:cxn ang="0">
                  <a:pos x="692" y="304"/>
                </a:cxn>
                <a:cxn ang="0">
                  <a:pos x="854" y="278"/>
                </a:cxn>
                <a:cxn ang="0">
                  <a:pos x="1129" y="277"/>
                </a:cxn>
                <a:cxn ang="0">
                  <a:pos x="1401" y="343"/>
                </a:cxn>
                <a:cxn ang="0">
                  <a:pos x="1447" y="371"/>
                </a:cxn>
                <a:cxn ang="0">
                  <a:pos x="1224" y="316"/>
                </a:cxn>
                <a:cxn ang="0">
                  <a:pos x="973" y="319"/>
                </a:cxn>
                <a:cxn ang="0">
                  <a:pos x="807" y="349"/>
                </a:cxn>
                <a:cxn ang="0">
                  <a:pos x="643" y="398"/>
                </a:cxn>
                <a:cxn ang="0">
                  <a:pos x="485" y="464"/>
                </a:cxn>
                <a:cxn ang="0">
                  <a:pos x="336" y="545"/>
                </a:cxn>
                <a:cxn ang="0">
                  <a:pos x="421" y="510"/>
                </a:cxn>
                <a:cxn ang="0">
                  <a:pos x="693" y="417"/>
                </a:cxn>
                <a:cxn ang="0">
                  <a:pos x="1000" y="377"/>
                </a:cxn>
                <a:cxn ang="0">
                  <a:pos x="1317" y="429"/>
                </a:cxn>
                <a:cxn ang="0">
                  <a:pos x="1516" y="580"/>
                </a:cxn>
                <a:cxn ang="0">
                  <a:pos x="1746" y="165"/>
                </a:cxn>
                <a:cxn ang="0">
                  <a:pos x="1582" y="83"/>
                </a:cxn>
                <a:cxn ang="0">
                  <a:pos x="1391" y="28"/>
                </a:cxn>
                <a:cxn ang="0">
                  <a:pos x="1176" y="1"/>
                </a:cxn>
              </a:cxnLst>
              <a:rect l="0" t="0" r="r" b="b"/>
              <a:pathLst>
                <a:path w="1864" h="584">
                  <a:moveTo>
                    <a:pt x="1010" y="2"/>
                  </a:moveTo>
                  <a:lnTo>
                    <a:pt x="976" y="4"/>
                  </a:lnTo>
                  <a:lnTo>
                    <a:pt x="943" y="6"/>
                  </a:lnTo>
                  <a:lnTo>
                    <a:pt x="909" y="10"/>
                  </a:lnTo>
                  <a:lnTo>
                    <a:pt x="877" y="14"/>
                  </a:lnTo>
                  <a:lnTo>
                    <a:pt x="844" y="18"/>
                  </a:lnTo>
                  <a:lnTo>
                    <a:pt x="810" y="23"/>
                  </a:lnTo>
                  <a:lnTo>
                    <a:pt x="777" y="29"/>
                  </a:lnTo>
                  <a:lnTo>
                    <a:pt x="744" y="34"/>
                  </a:lnTo>
                  <a:lnTo>
                    <a:pt x="710" y="41"/>
                  </a:lnTo>
                  <a:lnTo>
                    <a:pt x="678" y="49"/>
                  </a:lnTo>
                  <a:lnTo>
                    <a:pt x="645" y="56"/>
                  </a:lnTo>
                  <a:lnTo>
                    <a:pt x="613" y="64"/>
                  </a:lnTo>
                  <a:lnTo>
                    <a:pt x="580" y="73"/>
                  </a:lnTo>
                  <a:lnTo>
                    <a:pt x="547" y="82"/>
                  </a:lnTo>
                  <a:lnTo>
                    <a:pt x="516" y="93"/>
                  </a:lnTo>
                  <a:lnTo>
                    <a:pt x="484" y="103"/>
                  </a:lnTo>
                  <a:lnTo>
                    <a:pt x="451" y="113"/>
                  </a:lnTo>
                  <a:lnTo>
                    <a:pt x="419" y="124"/>
                  </a:lnTo>
                  <a:lnTo>
                    <a:pt x="388" y="137"/>
                  </a:lnTo>
                  <a:lnTo>
                    <a:pt x="357" y="149"/>
                  </a:lnTo>
                  <a:lnTo>
                    <a:pt x="326" y="161"/>
                  </a:lnTo>
                  <a:lnTo>
                    <a:pt x="295" y="175"/>
                  </a:lnTo>
                  <a:lnTo>
                    <a:pt x="264" y="188"/>
                  </a:lnTo>
                  <a:lnTo>
                    <a:pt x="234" y="202"/>
                  </a:lnTo>
                  <a:lnTo>
                    <a:pt x="203" y="217"/>
                  </a:lnTo>
                  <a:lnTo>
                    <a:pt x="173" y="232"/>
                  </a:lnTo>
                  <a:lnTo>
                    <a:pt x="143" y="248"/>
                  </a:lnTo>
                  <a:lnTo>
                    <a:pt x="115" y="263"/>
                  </a:lnTo>
                  <a:lnTo>
                    <a:pt x="85" y="279"/>
                  </a:lnTo>
                  <a:lnTo>
                    <a:pt x="56" y="296"/>
                  </a:lnTo>
                  <a:lnTo>
                    <a:pt x="27" y="313"/>
                  </a:lnTo>
                  <a:lnTo>
                    <a:pt x="0" y="331"/>
                  </a:lnTo>
                  <a:lnTo>
                    <a:pt x="25" y="316"/>
                  </a:lnTo>
                  <a:lnTo>
                    <a:pt x="52" y="303"/>
                  </a:lnTo>
                  <a:lnTo>
                    <a:pt x="78" y="290"/>
                  </a:lnTo>
                  <a:lnTo>
                    <a:pt x="104" y="276"/>
                  </a:lnTo>
                  <a:lnTo>
                    <a:pt x="131" y="263"/>
                  </a:lnTo>
                  <a:lnTo>
                    <a:pt x="159" y="251"/>
                  </a:lnTo>
                  <a:lnTo>
                    <a:pt x="185" y="238"/>
                  </a:lnTo>
                  <a:lnTo>
                    <a:pt x="213" y="227"/>
                  </a:lnTo>
                  <a:lnTo>
                    <a:pt x="241" y="215"/>
                  </a:lnTo>
                  <a:lnTo>
                    <a:pt x="268" y="204"/>
                  </a:lnTo>
                  <a:lnTo>
                    <a:pt x="296" y="193"/>
                  </a:lnTo>
                  <a:lnTo>
                    <a:pt x="324" y="183"/>
                  </a:lnTo>
                  <a:lnTo>
                    <a:pt x="353" y="173"/>
                  </a:lnTo>
                  <a:lnTo>
                    <a:pt x="381" y="163"/>
                  </a:lnTo>
                  <a:lnTo>
                    <a:pt x="409" y="154"/>
                  </a:lnTo>
                  <a:lnTo>
                    <a:pt x="438" y="146"/>
                  </a:lnTo>
                  <a:lnTo>
                    <a:pt x="466" y="137"/>
                  </a:lnTo>
                  <a:lnTo>
                    <a:pt x="495" y="130"/>
                  </a:lnTo>
                  <a:lnTo>
                    <a:pt x="525" y="121"/>
                  </a:lnTo>
                  <a:lnTo>
                    <a:pt x="554" y="114"/>
                  </a:lnTo>
                  <a:lnTo>
                    <a:pt x="582" y="108"/>
                  </a:lnTo>
                  <a:lnTo>
                    <a:pt x="612" y="102"/>
                  </a:lnTo>
                  <a:lnTo>
                    <a:pt x="641" y="96"/>
                  </a:lnTo>
                  <a:lnTo>
                    <a:pt x="670" y="91"/>
                  </a:lnTo>
                  <a:lnTo>
                    <a:pt x="699" y="85"/>
                  </a:lnTo>
                  <a:lnTo>
                    <a:pt x="729" y="80"/>
                  </a:lnTo>
                  <a:lnTo>
                    <a:pt x="759" y="76"/>
                  </a:lnTo>
                  <a:lnTo>
                    <a:pt x="787" y="73"/>
                  </a:lnTo>
                  <a:lnTo>
                    <a:pt x="817" y="70"/>
                  </a:lnTo>
                  <a:lnTo>
                    <a:pt x="847" y="67"/>
                  </a:lnTo>
                  <a:lnTo>
                    <a:pt x="876" y="65"/>
                  </a:lnTo>
                  <a:lnTo>
                    <a:pt x="905" y="63"/>
                  </a:lnTo>
                  <a:lnTo>
                    <a:pt x="934" y="62"/>
                  </a:lnTo>
                  <a:lnTo>
                    <a:pt x="962" y="61"/>
                  </a:lnTo>
                  <a:lnTo>
                    <a:pt x="990" y="61"/>
                  </a:lnTo>
                  <a:lnTo>
                    <a:pt x="1018" y="61"/>
                  </a:lnTo>
                  <a:lnTo>
                    <a:pt x="1045" y="62"/>
                  </a:lnTo>
                  <a:lnTo>
                    <a:pt x="1073" y="63"/>
                  </a:lnTo>
                  <a:lnTo>
                    <a:pt x="1099" y="64"/>
                  </a:lnTo>
                  <a:lnTo>
                    <a:pt x="1125" y="66"/>
                  </a:lnTo>
                  <a:lnTo>
                    <a:pt x="1151" y="68"/>
                  </a:lnTo>
                  <a:lnTo>
                    <a:pt x="1177" y="71"/>
                  </a:lnTo>
                  <a:lnTo>
                    <a:pt x="1203" y="74"/>
                  </a:lnTo>
                  <a:lnTo>
                    <a:pt x="1227" y="78"/>
                  </a:lnTo>
                  <a:lnTo>
                    <a:pt x="1252" y="82"/>
                  </a:lnTo>
                  <a:lnTo>
                    <a:pt x="1277" y="87"/>
                  </a:lnTo>
                  <a:lnTo>
                    <a:pt x="1301" y="92"/>
                  </a:lnTo>
                  <a:lnTo>
                    <a:pt x="1325" y="97"/>
                  </a:lnTo>
                  <a:lnTo>
                    <a:pt x="1348" y="103"/>
                  </a:lnTo>
                  <a:lnTo>
                    <a:pt x="1371" y="109"/>
                  </a:lnTo>
                  <a:lnTo>
                    <a:pt x="1394" y="115"/>
                  </a:lnTo>
                  <a:lnTo>
                    <a:pt x="1416" y="122"/>
                  </a:lnTo>
                  <a:lnTo>
                    <a:pt x="1439" y="130"/>
                  </a:lnTo>
                  <a:lnTo>
                    <a:pt x="1460" y="138"/>
                  </a:lnTo>
                  <a:lnTo>
                    <a:pt x="1482" y="145"/>
                  </a:lnTo>
                  <a:lnTo>
                    <a:pt x="1502" y="154"/>
                  </a:lnTo>
                  <a:lnTo>
                    <a:pt x="1523" y="162"/>
                  </a:lnTo>
                  <a:lnTo>
                    <a:pt x="1542" y="172"/>
                  </a:lnTo>
                  <a:lnTo>
                    <a:pt x="1563" y="181"/>
                  </a:lnTo>
                  <a:lnTo>
                    <a:pt x="1582" y="191"/>
                  </a:lnTo>
                  <a:lnTo>
                    <a:pt x="1601" y="201"/>
                  </a:lnTo>
                  <a:lnTo>
                    <a:pt x="1619" y="212"/>
                  </a:lnTo>
                  <a:lnTo>
                    <a:pt x="1638" y="223"/>
                  </a:lnTo>
                  <a:lnTo>
                    <a:pt x="1655" y="234"/>
                  </a:lnTo>
                  <a:lnTo>
                    <a:pt x="1623" y="217"/>
                  </a:lnTo>
                  <a:lnTo>
                    <a:pt x="1590" y="200"/>
                  </a:lnTo>
                  <a:lnTo>
                    <a:pt x="1557" y="185"/>
                  </a:lnTo>
                  <a:lnTo>
                    <a:pt x="1523" y="171"/>
                  </a:lnTo>
                  <a:lnTo>
                    <a:pt x="1488" y="158"/>
                  </a:lnTo>
                  <a:lnTo>
                    <a:pt x="1452" y="147"/>
                  </a:lnTo>
                  <a:lnTo>
                    <a:pt x="1414" y="137"/>
                  </a:lnTo>
                  <a:lnTo>
                    <a:pt x="1376" y="129"/>
                  </a:lnTo>
                  <a:lnTo>
                    <a:pt x="1337" y="120"/>
                  </a:lnTo>
                  <a:lnTo>
                    <a:pt x="1297" y="115"/>
                  </a:lnTo>
                  <a:lnTo>
                    <a:pt x="1255" y="110"/>
                  </a:lnTo>
                  <a:lnTo>
                    <a:pt x="1213" y="107"/>
                  </a:lnTo>
                  <a:lnTo>
                    <a:pt x="1169" y="104"/>
                  </a:lnTo>
                  <a:lnTo>
                    <a:pt x="1123" y="104"/>
                  </a:lnTo>
                  <a:lnTo>
                    <a:pt x="1077" y="104"/>
                  </a:lnTo>
                  <a:lnTo>
                    <a:pt x="1028" y="106"/>
                  </a:lnTo>
                  <a:lnTo>
                    <a:pt x="998" y="108"/>
                  </a:lnTo>
                  <a:lnTo>
                    <a:pt x="967" y="110"/>
                  </a:lnTo>
                  <a:lnTo>
                    <a:pt x="936" y="113"/>
                  </a:lnTo>
                  <a:lnTo>
                    <a:pt x="905" y="116"/>
                  </a:lnTo>
                  <a:lnTo>
                    <a:pt x="875" y="120"/>
                  </a:lnTo>
                  <a:lnTo>
                    <a:pt x="844" y="125"/>
                  </a:lnTo>
                  <a:lnTo>
                    <a:pt x="814" y="131"/>
                  </a:lnTo>
                  <a:lnTo>
                    <a:pt x="783" y="136"/>
                  </a:lnTo>
                  <a:lnTo>
                    <a:pt x="753" y="142"/>
                  </a:lnTo>
                  <a:lnTo>
                    <a:pt x="723" y="149"/>
                  </a:lnTo>
                  <a:lnTo>
                    <a:pt x="692" y="156"/>
                  </a:lnTo>
                  <a:lnTo>
                    <a:pt x="662" y="163"/>
                  </a:lnTo>
                  <a:lnTo>
                    <a:pt x="631" y="172"/>
                  </a:lnTo>
                  <a:lnTo>
                    <a:pt x="602" y="180"/>
                  </a:lnTo>
                  <a:lnTo>
                    <a:pt x="572" y="189"/>
                  </a:lnTo>
                  <a:lnTo>
                    <a:pt x="543" y="199"/>
                  </a:lnTo>
                  <a:lnTo>
                    <a:pt x="514" y="209"/>
                  </a:lnTo>
                  <a:lnTo>
                    <a:pt x="484" y="220"/>
                  </a:lnTo>
                  <a:lnTo>
                    <a:pt x="455" y="230"/>
                  </a:lnTo>
                  <a:lnTo>
                    <a:pt x="426" y="241"/>
                  </a:lnTo>
                  <a:lnTo>
                    <a:pt x="398" y="254"/>
                  </a:lnTo>
                  <a:lnTo>
                    <a:pt x="369" y="266"/>
                  </a:lnTo>
                  <a:lnTo>
                    <a:pt x="340" y="278"/>
                  </a:lnTo>
                  <a:lnTo>
                    <a:pt x="313" y="292"/>
                  </a:lnTo>
                  <a:lnTo>
                    <a:pt x="285" y="305"/>
                  </a:lnTo>
                  <a:lnTo>
                    <a:pt x="257" y="318"/>
                  </a:lnTo>
                  <a:lnTo>
                    <a:pt x="229" y="333"/>
                  </a:lnTo>
                  <a:lnTo>
                    <a:pt x="203" y="347"/>
                  </a:lnTo>
                  <a:lnTo>
                    <a:pt x="176" y="362"/>
                  </a:lnTo>
                  <a:lnTo>
                    <a:pt x="149" y="378"/>
                  </a:lnTo>
                  <a:lnTo>
                    <a:pt x="123" y="393"/>
                  </a:lnTo>
                  <a:lnTo>
                    <a:pt x="97" y="410"/>
                  </a:lnTo>
                  <a:lnTo>
                    <a:pt x="121" y="396"/>
                  </a:lnTo>
                  <a:lnTo>
                    <a:pt x="145" y="384"/>
                  </a:lnTo>
                  <a:lnTo>
                    <a:pt x="169" y="372"/>
                  </a:lnTo>
                  <a:lnTo>
                    <a:pt x="194" y="360"/>
                  </a:lnTo>
                  <a:lnTo>
                    <a:pt x="218" y="348"/>
                  </a:lnTo>
                  <a:lnTo>
                    <a:pt x="243" y="337"/>
                  </a:lnTo>
                  <a:lnTo>
                    <a:pt x="267" y="327"/>
                  </a:lnTo>
                  <a:lnTo>
                    <a:pt x="292" y="315"/>
                  </a:lnTo>
                  <a:lnTo>
                    <a:pt x="318" y="305"/>
                  </a:lnTo>
                  <a:lnTo>
                    <a:pt x="343" y="295"/>
                  </a:lnTo>
                  <a:lnTo>
                    <a:pt x="369" y="286"/>
                  </a:lnTo>
                  <a:lnTo>
                    <a:pt x="395" y="276"/>
                  </a:lnTo>
                  <a:lnTo>
                    <a:pt x="420" y="267"/>
                  </a:lnTo>
                  <a:lnTo>
                    <a:pt x="446" y="258"/>
                  </a:lnTo>
                  <a:lnTo>
                    <a:pt x="471" y="250"/>
                  </a:lnTo>
                  <a:lnTo>
                    <a:pt x="498" y="241"/>
                  </a:lnTo>
                  <a:lnTo>
                    <a:pt x="524" y="234"/>
                  </a:lnTo>
                  <a:lnTo>
                    <a:pt x="550" y="227"/>
                  </a:lnTo>
                  <a:lnTo>
                    <a:pt x="576" y="220"/>
                  </a:lnTo>
                  <a:lnTo>
                    <a:pt x="603" y="214"/>
                  </a:lnTo>
                  <a:lnTo>
                    <a:pt x="629" y="208"/>
                  </a:lnTo>
                  <a:lnTo>
                    <a:pt x="656" y="201"/>
                  </a:lnTo>
                  <a:lnTo>
                    <a:pt x="683" y="196"/>
                  </a:lnTo>
                  <a:lnTo>
                    <a:pt x="709" y="191"/>
                  </a:lnTo>
                  <a:lnTo>
                    <a:pt x="736" y="187"/>
                  </a:lnTo>
                  <a:lnTo>
                    <a:pt x="763" y="183"/>
                  </a:lnTo>
                  <a:lnTo>
                    <a:pt x="789" y="179"/>
                  </a:lnTo>
                  <a:lnTo>
                    <a:pt x="816" y="176"/>
                  </a:lnTo>
                  <a:lnTo>
                    <a:pt x="844" y="173"/>
                  </a:lnTo>
                  <a:lnTo>
                    <a:pt x="870" y="171"/>
                  </a:lnTo>
                  <a:lnTo>
                    <a:pt x="897" y="169"/>
                  </a:lnTo>
                  <a:lnTo>
                    <a:pt x="924" y="167"/>
                  </a:lnTo>
                  <a:lnTo>
                    <a:pt x="951" y="165"/>
                  </a:lnTo>
                  <a:lnTo>
                    <a:pt x="979" y="164"/>
                  </a:lnTo>
                  <a:lnTo>
                    <a:pt x="1006" y="164"/>
                  </a:lnTo>
                  <a:lnTo>
                    <a:pt x="1033" y="164"/>
                  </a:lnTo>
                  <a:lnTo>
                    <a:pt x="1059" y="164"/>
                  </a:lnTo>
                  <a:lnTo>
                    <a:pt x="1085" y="165"/>
                  </a:lnTo>
                  <a:lnTo>
                    <a:pt x="1110" y="168"/>
                  </a:lnTo>
                  <a:lnTo>
                    <a:pt x="1135" y="170"/>
                  </a:lnTo>
                  <a:lnTo>
                    <a:pt x="1160" y="172"/>
                  </a:lnTo>
                  <a:lnTo>
                    <a:pt x="1184" y="175"/>
                  </a:lnTo>
                  <a:lnTo>
                    <a:pt x="1208" y="178"/>
                  </a:lnTo>
                  <a:lnTo>
                    <a:pt x="1231" y="182"/>
                  </a:lnTo>
                  <a:lnTo>
                    <a:pt x="1254" y="186"/>
                  </a:lnTo>
                  <a:lnTo>
                    <a:pt x="1277" y="190"/>
                  </a:lnTo>
                  <a:lnTo>
                    <a:pt x="1299" y="195"/>
                  </a:lnTo>
                  <a:lnTo>
                    <a:pt x="1321" y="200"/>
                  </a:lnTo>
                  <a:lnTo>
                    <a:pt x="1342" y="207"/>
                  </a:lnTo>
                  <a:lnTo>
                    <a:pt x="1363" y="213"/>
                  </a:lnTo>
                  <a:lnTo>
                    <a:pt x="1384" y="219"/>
                  </a:lnTo>
                  <a:lnTo>
                    <a:pt x="1405" y="226"/>
                  </a:lnTo>
                  <a:lnTo>
                    <a:pt x="1424" y="233"/>
                  </a:lnTo>
                  <a:lnTo>
                    <a:pt x="1444" y="241"/>
                  </a:lnTo>
                  <a:lnTo>
                    <a:pt x="1463" y="250"/>
                  </a:lnTo>
                  <a:lnTo>
                    <a:pt x="1483" y="258"/>
                  </a:lnTo>
                  <a:lnTo>
                    <a:pt x="1501" y="267"/>
                  </a:lnTo>
                  <a:lnTo>
                    <a:pt x="1520" y="277"/>
                  </a:lnTo>
                  <a:lnTo>
                    <a:pt x="1537" y="287"/>
                  </a:lnTo>
                  <a:lnTo>
                    <a:pt x="1555" y="297"/>
                  </a:lnTo>
                  <a:lnTo>
                    <a:pt x="1572" y="308"/>
                  </a:lnTo>
                  <a:lnTo>
                    <a:pt x="1589" y="318"/>
                  </a:lnTo>
                  <a:lnTo>
                    <a:pt x="1606" y="330"/>
                  </a:lnTo>
                  <a:lnTo>
                    <a:pt x="1622" y="342"/>
                  </a:lnTo>
                  <a:lnTo>
                    <a:pt x="1594" y="323"/>
                  </a:lnTo>
                  <a:lnTo>
                    <a:pt x="1563" y="307"/>
                  </a:lnTo>
                  <a:lnTo>
                    <a:pt x="1531" y="292"/>
                  </a:lnTo>
                  <a:lnTo>
                    <a:pt x="1497" y="277"/>
                  </a:lnTo>
                  <a:lnTo>
                    <a:pt x="1463" y="264"/>
                  </a:lnTo>
                  <a:lnTo>
                    <a:pt x="1427" y="252"/>
                  </a:lnTo>
                  <a:lnTo>
                    <a:pt x="1389" y="241"/>
                  </a:lnTo>
                  <a:lnTo>
                    <a:pt x="1351" y="232"/>
                  </a:lnTo>
                  <a:lnTo>
                    <a:pt x="1313" y="224"/>
                  </a:lnTo>
                  <a:lnTo>
                    <a:pt x="1271" y="218"/>
                  </a:lnTo>
                  <a:lnTo>
                    <a:pt x="1229" y="213"/>
                  </a:lnTo>
                  <a:lnTo>
                    <a:pt x="1186" y="210"/>
                  </a:lnTo>
                  <a:lnTo>
                    <a:pt x="1143" y="208"/>
                  </a:lnTo>
                  <a:lnTo>
                    <a:pt x="1098" y="208"/>
                  </a:lnTo>
                  <a:lnTo>
                    <a:pt x="1052" y="209"/>
                  </a:lnTo>
                  <a:lnTo>
                    <a:pt x="1005" y="212"/>
                  </a:lnTo>
                  <a:lnTo>
                    <a:pt x="978" y="214"/>
                  </a:lnTo>
                  <a:lnTo>
                    <a:pt x="950" y="217"/>
                  </a:lnTo>
                  <a:lnTo>
                    <a:pt x="924" y="220"/>
                  </a:lnTo>
                  <a:lnTo>
                    <a:pt x="897" y="223"/>
                  </a:lnTo>
                  <a:lnTo>
                    <a:pt x="869" y="227"/>
                  </a:lnTo>
                  <a:lnTo>
                    <a:pt x="843" y="232"/>
                  </a:lnTo>
                  <a:lnTo>
                    <a:pt x="816" y="237"/>
                  </a:lnTo>
                  <a:lnTo>
                    <a:pt x="789" y="242"/>
                  </a:lnTo>
                  <a:lnTo>
                    <a:pt x="763" y="249"/>
                  </a:lnTo>
                  <a:lnTo>
                    <a:pt x="735" y="255"/>
                  </a:lnTo>
                  <a:lnTo>
                    <a:pt x="709" y="262"/>
                  </a:lnTo>
                  <a:lnTo>
                    <a:pt x="683" y="269"/>
                  </a:lnTo>
                  <a:lnTo>
                    <a:pt x="656" y="277"/>
                  </a:lnTo>
                  <a:lnTo>
                    <a:pt x="629" y="286"/>
                  </a:lnTo>
                  <a:lnTo>
                    <a:pt x="604" y="294"/>
                  </a:lnTo>
                  <a:lnTo>
                    <a:pt x="577" y="303"/>
                  </a:lnTo>
                  <a:lnTo>
                    <a:pt x="551" y="312"/>
                  </a:lnTo>
                  <a:lnTo>
                    <a:pt x="526" y="321"/>
                  </a:lnTo>
                  <a:lnTo>
                    <a:pt x="500" y="332"/>
                  </a:lnTo>
                  <a:lnTo>
                    <a:pt x="475" y="342"/>
                  </a:lnTo>
                  <a:lnTo>
                    <a:pt x="449" y="353"/>
                  </a:lnTo>
                  <a:lnTo>
                    <a:pt x="424" y="364"/>
                  </a:lnTo>
                  <a:lnTo>
                    <a:pt x="399" y="376"/>
                  </a:lnTo>
                  <a:lnTo>
                    <a:pt x="374" y="388"/>
                  </a:lnTo>
                  <a:lnTo>
                    <a:pt x="349" y="400"/>
                  </a:lnTo>
                  <a:lnTo>
                    <a:pt x="325" y="413"/>
                  </a:lnTo>
                  <a:lnTo>
                    <a:pt x="301" y="426"/>
                  </a:lnTo>
                  <a:lnTo>
                    <a:pt x="278" y="439"/>
                  </a:lnTo>
                  <a:lnTo>
                    <a:pt x="254" y="453"/>
                  </a:lnTo>
                  <a:lnTo>
                    <a:pt x="230" y="467"/>
                  </a:lnTo>
                  <a:lnTo>
                    <a:pt x="207" y="481"/>
                  </a:lnTo>
                  <a:lnTo>
                    <a:pt x="184" y="496"/>
                  </a:lnTo>
                  <a:lnTo>
                    <a:pt x="205" y="485"/>
                  </a:lnTo>
                  <a:lnTo>
                    <a:pt x="225" y="473"/>
                  </a:lnTo>
                  <a:lnTo>
                    <a:pt x="247" y="463"/>
                  </a:lnTo>
                  <a:lnTo>
                    <a:pt x="267" y="452"/>
                  </a:lnTo>
                  <a:lnTo>
                    <a:pt x="289" y="441"/>
                  </a:lnTo>
                  <a:lnTo>
                    <a:pt x="310" y="431"/>
                  </a:lnTo>
                  <a:lnTo>
                    <a:pt x="332" y="422"/>
                  </a:lnTo>
                  <a:lnTo>
                    <a:pt x="354" y="413"/>
                  </a:lnTo>
                  <a:lnTo>
                    <a:pt x="375" y="403"/>
                  </a:lnTo>
                  <a:lnTo>
                    <a:pt x="398" y="394"/>
                  </a:lnTo>
                  <a:lnTo>
                    <a:pt x="419" y="385"/>
                  </a:lnTo>
                  <a:lnTo>
                    <a:pt x="442" y="377"/>
                  </a:lnTo>
                  <a:lnTo>
                    <a:pt x="463" y="369"/>
                  </a:lnTo>
                  <a:lnTo>
                    <a:pt x="486" y="361"/>
                  </a:lnTo>
                  <a:lnTo>
                    <a:pt x="508" y="353"/>
                  </a:lnTo>
                  <a:lnTo>
                    <a:pt x="531" y="346"/>
                  </a:lnTo>
                  <a:lnTo>
                    <a:pt x="554" y="339"/>
                  </a:lnTo>
                  <a:lnTo>
                    <a:pt x="577" y="333"/>
                  </a:lnTo>
                  <a:lnTo>
                    <a:pt x="600" y="327"/>
                  </a:lnTo>
                  <a:lnTo>
                    <a:pt x="622" y="320"/>
                  </a:lnTo>
                  <a:lnTo>
                    <a:pt x="646" y="314"/>
                  </a:lnTo>
                  <a:lnTo>
                    <a:pt x="668" y="309"/>
                  </a:lnTo>
                  <a:lnTo>
                    <a:pt x="692" y="304"/>
                  </a:lnTo>
                  <a:lnTo>
                    <a:pt x="715" y="300"/>
                  </a:lnTo>
                  <a:lnTo>
                    <a:pt x="738" y="295"/>
                  </a:lnTo>
                  <a:lnTo>
                    <a:pt x="762" y="291"/>
                  </a:lnTo>
                  <a:lnTo>
                    <a:pt x="784" y="288"/>
                  </a:lnTo>
                  <a:lnTo>
                    <a:pt x="808" y="284"/>
                  </a:lnTo>
                  <a:lnTo>
                    <a:pt x="831" y="281"/>
                  </a:lnTo>
                  <a:lnTo>
                    <a:pt x="854" y="278"/>
                  </a:lnTo>
                  <a:lnTo>
                    <a:pt x="878" y="276"/>
                  </a:lnTo>
                  <a:lnTo>
                    <a:pt x="901" y="274"/>
                  </a:lnTo>
                  <a:lnTo>
                    <a:pt x="948" y="271"/>
                  </a:lnTo>
                  <a:lnTo>
                    <a:pt x="996" y="270"/>
                  </a:lnTo>
                  <a:lnTo>
                    <a:pt x="1041" y="271"/>
                  </a:lnTo>
                  <a:lnTo>
                    <a:pt x="1086" y="273"/>
                  </a:lnTo>
                  <a:lnTo>
                    <a:pt x="1129" y="277"/>
                  </a:lnTo>
                  <a:lnTo>
                    <a:pt x="1172" y="282"/>
                  </a:lnTo>
                  <a:lnTo>
                    <a:pt x="1213" y="289"/>
                  </a:lnTo>
                  <a:lnTo>
                    <a:pt x="1253" y="297"/>
                  </a:lnTo>
                  <a:lnTo>
                    <a:pt x="1292" y="307"/>
                  </a:lnTo>
                  <a:lnTo>
                    <a:pt x="1329" y="317"/>
                  </a:lnTo>
                  <a:lnTo>
                    <a:pt x="1366" y="330"/>
                  </a:lnTo>
                  <a:lnTo>
                    <a:pt x="1401" y="343"/>
                  </a:lnTo>
                  <a:lnTo>
                    <a:pt x="1434" y="358"/>
                  </a:lnTo>
                  <a:lnTo>
                    <a:pt x="1466" y="375"/>
                  </a:lnTo>
                  <a:lnTo>
                    <a:pt x="1497" y="392"/>
                  </a:lnTo>
                  <a:lnTo>
                    <a:pt x="1526" y="411"/>
                  </a:lnTo>
                  <a:lnTo>
                    <a:pt x="1500" y="396"/>
                  </a:lnTo>
                  <a:lnTo>
                    <a:pt x="1475" y="383"/>
                  </a:lnTo>
                  <a:lnTo>
                    <a:pt x="1447" y="371"/>
                  </a:lnTo>
                  <a:lnTo>
                    <a:pt x="1418" y="359"/>
                  </a:lnTo>
                  <a:lnTo>
                    <a:pt x="1388" y="350"/>
                  </a:lnTo>
                  <a:lnTo>
                    <a:pt x="1358" y="341"/>
                  </a:lnTo>
                  <a:lnTo>
                    <a:pt x="1326" y="333"/>
                  </a:lnTo>
                  <a:lnTo>
                    <a:pt x="1293" y="327"/>
                  </a:lnTo>
                  <a:lnTo>
                    <a:pt x="1259" y="320"/>
                  </a:lnTo>
                  <a:lnTo>
                    <a:pt x="1224" y="316"/>
                  </a:lnTo>
                  <a:lnTo>
                    <a:pt x="1188" y="313"/>
                  </a:lnTo>
                  <a:lnTo>
                    <a:pt x="1151" y="312"/>
                  </a:lnTo>
                  <a:lnTo>
                    <a:pt x="1115" y="311"/>
                  </a:lnTo>
                  <a:lnTo>
                    <a:pt x="1076" y="312"/>
                  </a:lnTo>
                  <a:lnTo>
                    <a:pt x="1037" y="314"/>
                  </a:lnTo>
                  <a:lnTo>
                    <a:pt x="997" y="317"/>
                  </a:lnTo>
                  <a:lnTo>
                    <a:pt x="973" y="319"/>
                  </a:lnTo>
                  <a:lnTo>
                    <a:pt x="948" y="322"/>
                  </a:lnTo>
                  <a:lnTo>
                    <a:pt x="925" y="327"/>
                  </a:lnTo>
                  <a:lnTo>
                    <a:pt x="901" y="330"/>
                  </a:lnTo>
                  <a:lnTo>
                    <a:pt x="878" y="334"/>
                  </a:lnTo>
                  <a:lnTo>
                    <a:pt x="854" y="339"/>
                  </a:lnTo>
                  <a:lnTo>
                    <a:pt x="830" y="344"/>
                  </a:lnTo>
                  <a:lnTo>
                    <a:pt x="807" y="349"/>
                  </a:lnTo>
                  <a:lnTo>
                    <a:pt x="782" y="355"/>
                  </a:lnTo>
                  <a:lnTo>
                    <a:pt x="760" y="361"/>
                  </a:lnTo>
                  <a:lnTo>
                    <a:pt x="736" y="368"/>
                  </a:lnTo>
                  <a:lnTo>
                    <a:pt x="713" y="375"/>
                  </a:lnTo>
                  <a:lnTo>
                    <a:pt x="689" y="382"/>
                  </a:lnTo>
                  <a:lnTo>
                    <a:pt x="666" y="390"/>
                  </a:lnTo>
                  <a:lnTo>
                    <a:pt x="643" y="398"/>
                  </a:lnTo>
                  <a:lnTo>
                    <a:pt x="620" y="407"/>
                  </a:lnTo>
                  <a:lnTo>
                    <a:pt x="598" y="415"/>
                  </a:lnTo>
                  <a:lnTo>
                    <a:pt x="574" y="424"/>
                  </a:lnTo>
                  <a:lnTo>
                    <a:pt x="551" y="433"/>
                  </a:lnTo>
                  <a:lnTo>
                    <a:pt x="530" y="443"/>
                  </a:lnTo>
                  <a:lnTo>
                    <a:pt x="507" y="454"/>
                  </a:lnTo>
                  <a:lnTo>
                    <a:pt x="485" y="464"/>
                  </a:lnTo>
                  <a:lnTo>
                    <a:pt x="463" y="474"/>
                  </a:lnTo>
                  <a:lnTo>
                    <a:pt x="442" y="486"/>
                  </a:lnTo>
                  <a:lnTo>
                    <a:pt x="420" y="497"/>
                  </a:lnTo>
                  <a:lnTo>
                    <a:pt x="399" y="508"/>
                  </a:lnTo>
                  <a:lnTo>
                    <a:pt x="378" y="520"/>
                  </a:lnTo>
                  <a:lnTo>
                    <a:pt x="357" y="533"/>
                  </a:lnTo>
                  <a:lnTo>
                    <a:pt x="336" y="545"/>
                  </a:lnTo>
                  <a:lnTo>
                    <a:pt x="316" y="557"/>
                  </a:lnTo>
                  <a:lnTo>
                    <a:pt x="295" y="571"/>
                  </a:lnTo>
                  <a:lnTo>
                    <a:pt x="276" y="584"/>
                  </a:lnTo>
                  <a:lnTo>
                    <a:pt x="311" y="565"/>
                  </a:lnTo>
                  <a:lnTo>
                    <a:pt x="347" y="546"/>
                  </a:lnTo>
                  <a:lnTo>
                    <a:pt x="384" y="528"/>
                  </a:lnTo>
                  <a:lnTo>
                    <a:pt x="421" y="510"/>
                  </a:lnTo>
                  <a:lnTo>
                    <a:pt x="459" y="494"/>
                  </a:lnTo>
                  <a:lnTo>
                    <a:pt x="497" y="479"/>
                  </a:lnTo>
                  <a:lnTo>
                    <a:pt x="536" y="465"/>
                  </a:lnTo>
                  <a:lnTo>
                    <a:pt x="575" y="451"/>
                  </a:lnTo>
                  <a:lnTo>
                    <a:pt x="614" y="438"/>
                  </a:lnTo>
                  <a:lnTo>
                    <a:pt x="653" y="427"/>
                  </a:lnTo>
                  <a:lnTo>
                    <a:pt x="693" y="417"/>
                  </a:lnTo>
                  <a:lnTo>
                    <a:pt x="732" y="408"/>
                  </a:lnTo>
                  <a:lnTo>
                    <a:pt x="772" y="400"/>
                  </a:lnTo>
                  <a:lnTo>
                    <a:pt x="812" y="393"/>
                  </a:lnTo>
                  <a:lnTo>
                    <a:pt x="852" y="387"/>
                  </a:lnTo>
                  <a:lnTo>
                    <a:pt x="892" y="383"/>
                  </a:lnTo>
                  <a:lnTo>
                    <a:pt x="946" y="379"/>
                  </a:lnTo>
                  <a:lnTo>
                    <a:pt x="1000" y="377"/>
                  </a:lnTo>
                  <a:lnTo>
                    <a:pt x="1051" y="378"/>
                  </a:lnTo>
                  <a:lnTo>
                    <a:pt x="1100" y="381"/>
                  </a:lnTo>
                  <a:lnTo>
                    <a:pt x="1148" y="386"/>
                  </a:lnTo>
                  <a:lnTo>
                    <a:pt x="1194" y="393"/>
                  </a:lnTo>
                  <a:lnTo>
                    <a:pt x="1237" y="403"/>
                  </a:lnTo>
                  <a:lnTo>
                    <a:pt x="1278" y="415"/>
                  </a:lnTo>
                  <a:lnTo>
                    <a:pt x="1317" y="429"/>
                  </a:lnTo>
                  <a:lnTo>
                    <a:pt x="1354" y="444"/>
                  </a:lnTo>
                  <a:lnTo>
                    <a:pt x="1387" y="463"/>
                  </a:lnTo>
                  <a:lnTo>
                    <a:pt x="1418" y="482"/>
                  </a:lnTo>
                  <a:lnTo>
                    <a:pt x="1447" y="504"/>
                  </a:lnTo>
                  <a:lnTo>
                    <a:pt x="1473" y="528"/>
                  </a:lnTo>
                  <a:lnTo>
                    <a:pt x="1496" y="553"/>
                  </a:lnTo>
                  <a:lnTo>
                    <a:pt x="1516" y="580"/>
                  </a:lnTo>
                  <a:lnTo>
                    <a:pt x="1864" y="255"/>
                  </a:lnTo>
                  <a:lnTo>
                    <a:pt x="1846" y="238"/>
                  </a:lnTo>
                  <a:lnTo>
                    <a:pt x="1827" y="223"/>
                  </a:lnTo>
                  <a:lnTo>
                    <a:pt x="1808" y="208"/>
                  </a:lnTo>
                  <a:lnTo>
                    <a:pt x="1788" y="193"/>
                  </a:lnTo>
                  <a:lnTo>
                    <a:pt x="1768" y="179"/>
                  </a:lnTo>
                  <a:lnTo>
                    <a:pt x="1746" y="165"/>
                  </a:lnTo>
                  <a:lnTo>
                    <a:pt x="1725" y="152"/>
                  </a:lnTo>
                  <a:lnTo>
                    <a:pt x="1702" y="139"/>
                  </a:lnTo>
                  <a:lnTo>
                    <a:pt x="1680" y="127"/>
                  </a:lnTo>
                  <a:lnTo>
                    <a:pt x="1656" y="115"/>
                  </a:lnTo>
                  <a:lnTo>
                    <a:pt x="1633" y="104"/>
                  </a:lnTo>
                  <a:lnTo>
                    <a:pt x="1608" y="93"/>
                  </a:lnTo>
                  <a:lnTo>
                    <a:pt x="1582" y="83"/>
                  </a:lnTo>
                  <a:lnTo>
                    <a:pt x="1557" y="73"/>
                  </a:lnTo>
                  <a:lnTo>
                    <a:pt x="1530" y="64"/>
                  </a:lnTo>
                  <a:lnTo>
                    <a:pt x="1503" y="56"/>
                  </a:lnTo>
                  <a:lnTo>
                    <a:pt x="1477" y="48"/>
                  </a:lnTo>
                  <a:lnTo>
                    <a:pt x="1449" y="40"/>
                  </a:lnTo>
                  <a:lnTo>
                    <a:pt x="1420" y="34"/>
                  </a:lnTo>
                  <a:lnTo>
                    <a:pt x="1391" y="28"/>
                  </a:lnTo>
                  <a:lnTo>
                    <a:pt x="1362" y="22"/>
                  </a:lnTo>
                  <a:lnTo>
                    <a:pt x="1332" y="17"/>
                  </a:lnTo>
                  <a:lnTo>
                    <a:pt x="1302" y="13"/>
                  </a:lnTo>
                  <a:lnTo>
                    <a:pt x="1271" y="10"/>
                  </a:lnTo>
                  <a:lnTo>
                    <a:pt x="1241" y="5"/>
                  </a:lnTo>
                  <a:lnTo>
                    <a:pt x="1209" y="3"/>
                  </a:lnTo>
                  <a:lnTo>
                    <a:pt x="1176" y="1"/>
                  </a:lnTo>
                  <a:lnTo>
                    <a:pt x="1144" y="0"/>
                  </a:lnTo>
                  <a:lnTo>
                    <a:pt x="1111" y="0"/>
                  </a:lnTo>
                  <a:lnTo>
                    <a:pt x="1078" y="0"/>
                  </a:lnTo>
                  <a:lnTo>
                    <a:pt x="1044" y="1"/>
                  </a:lnTo>
                  <a:lnTo>
                    <a:pt x="1010" y="2"/>
                  </a:lnTo>
                  <a:close/>
                </a:path>
              </a:pathLst>
            </a:custGeom>
            <a:solidFill>
              <a:srgbClr val="E2E2C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43" name="矩形 14342"/>
          <p:cNvSpPr>
            <a:spLocks noChangeArrowheads="1"/>
          </p:cNvSpPr>
          <p:nvPr/>
        </p:nvSpPr>
        <p:spPr bwMode="auto">
          <a:xfrm>
            <a:off x="4614863" y="3112294"/>
            <a:ext cx="1828800" cy="1314450"/>
          </a:xfrm>
          <a:prstGeom prst="rect">
            <a:avLst/>
          </a:prstGeom>
          <a:solidFill>
            <a:srgbClr val="D4FB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4" name="矩形 14343"/>
          <p:cNvSpPr>
            <a:spLocks noChangeArrowheads="1"/>
          </p:cNvSpPr>
          <p:nvPr/>
        </p:nvSpPr>
        <p:spPr bwMode="auto">
          <a:xfrm>
            <a:off x="6731000" y="1519238"/>
            <a:ext cx="514350" cy="1600200"/>
          </a:xfrm>
          <a:prstGeom prst="rect">
            <a:avLst/>
          </a:prstGeom>
          <a:solidFill>
            <a:srgbClr val="D4FB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" name="组合 14344"/>
          <p:cNvGrpSpPr>
            <a:grpSpLocks/>
          </p:cNvGrpSpPr>
          <p:nvPr/>
        </p:nvGrpSpPr>
        <p:grpSpPr bwMode="auto">
          <a:xfrm>
            <a:off x="4527550" y="1275160"/>
            <a:ext cx="4724400" cy="3281363"/>
            <a:chOff x="0" y="0"/>
            <a:chExt cx="2592" cy="2400"/>
          </a:xfrm>
        </p:grpSpPr>
        <p:sp>
          <p:nvSpPr>
            <p:cNvPr id="4" name="直接连接符 14345"/>
            <p:cNvSpPr>
              <a:spLocks noChangeShapeType="1"/>
            </p:cNvSpPr>
            <p:nvPr/>
          </p:nvSpPr>
          <p:spPr bwMode="auto">
            <a:xfrm>
              <a:off x="0" y="1344"/>
              <a:ext cx="249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5" name="直接连接符 14346"/>
            <p:cNvSpPr>
              <a:spLocks noChangeShapeType="1"/>
            </p:cNvSpPr>
            <p:nvPr/>
          </p:nvSpPr>
          <p:spPr bwMode="auto">
            <a:xfrm flipV="1">
              <a:off x="1200" y="96"/>
              <a:ext cx="0" cy="230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6" name="矩形 14347"/>
            <p:cNvSpPr>
              <a:spLocks noChangeArrowheads="1"/>
            </p:cNvSpPr>
            <p:nvPr/>
          </p:nvSpPr>
          <p:spPr bwMode="auto">
            <a:xfrm>
              <a:off x="480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7" name="矩形 14348"/>
            <p:cNvSpPr>
              <a:spLocks noChangeArrowheads="1"/>
            </p:cNvSpPr>
            <p:nvPr/>
          </p:nvSpPr>
          <p:spPr bwMode="auto">
            <a:xfrm>
              <a:off x="624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8" name="矩形 14349"/>
            <p:cNvSpPr>
              <a:spLocks noChangeArrowheads="1"/>
            </p:cNvSpPr>
            <p:nvPr/>
          </p:nvSpPr>
          <p:spPr bwMode="auto">
            <a:xfrm>
              <a:off x="768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9" name="矩形 14350"/>
            <p:cNvSpPr>
              <a:spLocks noChangeArrowheads="1"/>
            </p:cNvSpPr>
            <p:nvPr/>
          </p:nvSpPr>
          <p:spPr bwMode="auto">
            <a:xfrm>
              <a:off x="912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0" name="矩形 14351"/>
            <p:cNvSpPr>
              <a:spLocks noChangeArrowheads="1"/>
            </p:cNvSpPr>
            <p:nvPr/>
          </p:nvSpPr>
          <p:spPr bwMode="auto">
            <a:xfrm>
              <a:off x="1056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1" name="矩形 14352"/>
            <p:cNvSpPr>
              <a:spLocks noChangeArrowheads="1"/>
            </p:cNvSpPr>
            <p:nvPr/>
          </p:nvSpPr>
          <p:spPr bwMode="auto">
            <a:xfrm>
              <a:off x="1200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2" name="矩形 14353"/>
            <p:cNvSpPr>
              <a:spLocks noChangeArrowheads="1"/>
            </p:cNvSpPr>
            <p:nvPr/>
          </p:nvSpPr>
          <p:spPr bwMode="auto">
            <a:xfrm>
              <a:off x="1344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3" name="矩形 14354"/>
            <p:cNvSpPr>
              <a:spLocks noChangeArrowheads="1"/>
            </p:cNvSpPr>
            <p:nvPr/>
          </p:nvSpPr>
          <p:spPr bwMode="auto">
            <a:xfrm>
              <a:off x="1488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4" name="矩形 14355"/>
            <p:cNvSpPr>
              <a:spLocks noChangeArrowheads="1"/>
            </p:cNvSpPr>
            <p:nvPr/>
          </p:nvSpPr>
          <p:spPr bwMode="auto">
            <a:xfrm>
              <a:off x="1632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5" name="矩形 14356"/>
            <p:cNvSpPr>
              <a:spLocks noChangeArrowheads="1"/>
            </p:cNvSpPr>
            <p:nvPr/>
          </p:nvSpPr>
          <p:spPr bwMode="auto">
            <a:xfrm>
              <a:off x="1776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6" name="矩形 14357"/>
            <p:cNvSpPr>
              <a:spLocks noChangeArrowheads="1"/>
            </p:cNvSpPr>
            <p:nvPr/>
          </p:nvSpPr>
          <p:spPr bwMode="auto">
            <a:xfrm>
              <a:off x="480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7" name="矩形 14358"/>
            <p:cNvSpPr>
              <a:spLocks noChangeArrowheads="1"/>
            </p:cNvSpPr>
            <p:nvPr/>
          </p:nvSpPr>
          <p:spPr bwMode="auto">
            <a:xfrm>
              <a:off x="624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8" name="矩形 14359"/>
            <p:cNvSpPr>
              <a:spLocks noChangeArrowheads="1"/>
            </p:cNvSpPr>
            <p:nvPr/>
          </p:nvSpPr>
          <p:spPr bwMode="auto">
            <a:xfrm>
              <a:off x="768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9" name="矩形 14360"/>
            <p:cNvSpPr>
              <a:spLocks noChangeArrowheads="1"/>
            </p:cNvSpPr>
            <p:nvPr/>
          </p:nvSpPr>
          <p:spPr bwMode="auto">
            <a:xfrm>
              <a:off x="912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0" name="矩形 14361"/>
            <p:cNvSpPr>
              <a:spLocks noChangeArrowheads="1"/>
            </p:cNvSpPr>
            <p:nvPr/>
          </p:nvSpPr>
          <p:spPr bwMode="auto">
            <a:xfrm>
              <a:off x="1056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1" name="矩形 14362"/>
            <p:cNvSpPr>
              <a:spLocks noChangeArrowheads="1"/>
            </p:cNvSpPr>
            <p:nvPr/>
          </p:nvSpPr>
          <p:spPr bwMode="auto">
            <a:xfrm>
              <a:off x="1200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2" name="矩形 14363"/>
            <p:cNvSpPr>
              <a:spLocks noChangeArrowheads="1"/>
            </p:cNvSpPr>
            <p:nvPr/>
          </p:nvSpPr>
          <p:spPr bwMode="auto">
            <a:xfrm>
              <a:off x="1344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3" name="矩形 14364"/>
            <p:cNvSpPr>
              <a:spLocks noChangeArrowheads="1"/>
            </p:cNvSpPr>
            <p:nvPr/>
          </p:nvSpPr>
          <p:spPr bwMode="auto">
            <a:xfrm>
              <a:off x="1488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4" name="矩形 14365"/>
            <p:cNvSpPr>
              <a:spLocks noChangeArrowheads="1"/>
            </p:cNvSpPr>
            <p:nvPr/>
          </p:nvSpPr>
          <p:spPr bwMode="auto">
            <a:xfrm>
              <a:off x="1632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5" name="矩形 14366"/>
            <p:cNvSpPr>
              <a:spLocks noChangeArrowheads="1"/>
            </p:cNvSpPr>
            <p:nvPr/>
          </p:nvSpPr>
          <p:spPr bwMode="auto">
            <a:xfrm>
              <a:off x="1776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6" name="矩形 14367"/>
            <p:cNvSpPr>
              <a:spLocks noChangeArrowheads="1"/>
            </p:cNvSpPr>
            <p:nvPr/>
          </p:nvSpPr>
          <p:spPr bwMode="auto">
            <a:xfrm>
              <a:off x="480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7" name="矩形 14368"/>
            <p:cNvSpPr>
              <a:spLocks noChangeArrowheads="1"/>
            </p:cNvSpPr>
            <p:nvPr/>
          </p:nvSpPr>
          <p:spPr bwMode="auto">
            <a:xfrm>
              <a:off x="624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8" name="矩形 14369"/>
            <p:cNvSpPr>
              <a:spLocks noChangeArrowheads="1"/>
            </p:cNvSpPr>
            <p:nvPr/>
          </p:nvSpPr>
          <p:spPr bwMode="auto">
            <a:xfrm>
              <a:off x="768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9" name="矩形 14370"/>
            <p:cNvSpPr>
              <a:spLocks noChangeArrowheads="1"/>
            </p:cNvSpPr>
            <p:nvPr/>
          </p:nvSpPr>
          <p:spPr bwMode="auto">
            <a:xfrm>
              <a:off x="912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0" name="矩形 14371"/>
            <p:cNvSpPr>
              <a:spLocks noChangeArrowheads="1"/>
            </p:cNvSpPr>
            <p:nvPr/>
          </p:nvSpPr>
          <p:spPr bwMode="auto">
            <a:xfrm>
              <a:off x="1056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1" name="矩形 14372"/>
            <p:cNvSpPr>
              <a:spLocks noChangeArrowheads="1"/>
            </p:cNvSpPr>
            <p:nvPr/>
          </p:nvSpPr>
          <p:spPr bwMode="auto">
            <a:xfrm>
              <a:off x="1200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2" name="矩形 14373"/>
            <p:cNvSpPr>
              <a:spLocks noChangeArrowheads="1"/>
            </p:cNvSpPr>
            <p:nvPr/>
          </p:nvSpPr>
          <p:spPr bwMode="auto">
            <a:xfrm>
              <a:off x="1344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3" name="矩形 14374"/>
            <p:cNvSpPr>
              <a:spLocks noChangeArrowheads="1"/>
            </p:cNvSpPr>
            <p:nvPr/>
          </p:nvSpPr>
          <p:spPr bwMode="auto">
            <a:xfrm>
              <a:off x="1488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4" name="矩形 14375"/>
            <p:cNvSpPr>
              <a:spLocks noChangeArrowheads="1"/>
            </p:cNvSpPr>
            <p:nvPr/>
          </p:nvSpPr>
          <p:spPr bwMode="auto">
            <a:xfrm>
              <a:off x="1632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5" name="矩形 14376"/>
            <p:cNvSpPr>
              <a:spLocks noChangeArrowheads="1"/>
            </p:cNvSpPr>
            <p:nvPr/>
          </p:nvSpPr>
          <p:spPr bwMode="auto">
            <a:xfrm>
              <a:off x="1776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6" name="矩形 14377"/>
            <p:cNvSpPr>
              <a:spLocks noChangeArrowheads="1"/>
            </p:cNvSpPr>
            <p:nvPr/>
          </p:nvSpPr>
          <p:spPr bwMode="auto">
            <a:xfrm>
              <a:off x="480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7" name="矩形 14378"/>
            <p:cNvSpPr>
              <a:spLocks noChangeArrowheads="1"/>
            </p:cNvSpPr>
            <p:nvPr/>
          </p:nvSpPr>
          <p:spPr bwMode="auto">
            <a:xfrm>
              <a:off x="624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8" name="矩形 14379"/>
            <p:cNvSpPr>
              <a:spLocks noChangeArrowheads="1"/>
            </p:cNvSpPr>
            <p:nvPr/>
          </p:nvSpPr>
          <p:spPr bwMode="auto">
            <a:xfrm>
              <a:off x="768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9" name="矩形 14380"/>
            <p:cNvSpPr>
              <a:spLocks noChangeArrowheads="1"/>
            </p:cNvSpPr>
            <p:nvPr/>
          </p:nvSpPr>
          <p:spPr bwMode="auto">
            <a:xfrm>
              <a:off x="912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0" name="矩形 14381"/>
            <p:cNvSpPr>
              <a:spLocks noChangeArrowheads="1"/>
            </p:cNvSpPr>
            <p:nvPr/>
          </p:nvSpPr>
          <p:spPr bwMode="auto">
            <a:xfrm>
              <a:off x="1056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1" name="矩形 14382"/>
            <p:cNvSpPr>
              <a:spLocks noChangeArrowheads="1"/>
            </p:cNvSpPr>
            <p:nvPr/>
          </p:nvSpPr>
          <p:spPr bwMode="auto">
            <a:xfrm>
              <a:off x="1200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2" name="矩形 14383"/>
            <p:cNvSpPr>
              <a:spLocks noChangeArrowheads="1"/>
            </p:cNvSpPr>
            <p:nvPr/>
          </p:nvSpPr>
          <p:spPr bwMode="auto">
            <a:xfrm>
              <a:off x="1344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3" name="矩形 14384"/>
            <p:cNvSpPr>
              <a:spLocks noChangeArrowheads="1"/>
            </p:cNvSpPr>
            <p:nvPr/>
          </p:nvSpPr>
          <p:spPr bwMode="auto">
            <a:xfrm>
              <a:off x="1488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4" name="矩形 14385"/>
            <p:cNvSpPr>
              <a:spLocks noChangeArrowheads="1"/>
            </p:cNvSpPr>
            <p:nvPr/>
          </p:nvSpPr>
          <p:spPr bwMode="auto">
            <a:xfrm>
              <a:off x="1632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5" name="矩形 14386"/>
            <p:cNvSpPr>
              <a:spLocks noChangeArrowheads="1"/>
            </p:cNvSpPr>
            <p:nvPr/>
          </p:nvSpPr>
          <p:spPr bwMode="auto">
            <a:xfrm>
              <a:off x="1776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6" name="矩形 14387"/>
            <p:cNvSpPr>
              <a:spLocks noChangeArrowheads="1"/>
            </p:cNvSpPr>
            <p:nvPr/>
          </p:nvSpPr>
          <p:spPr bwMode="auto">
            <a:xfrm>
              <a:off x="480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7" name="矩形 14388"/>
            <p:cNvSpPr>
              <a:spLocks noChangeArrowheads="1"/>
            </p:cNvSpPr>
            <p:nvPr/>
          </p:nvSpPr>
          <p:spPr bwMode="auto">
            <a:xfrm>
              <a:off x="624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8" name="矩形 14389"/>
            <p:cNvSpPr>
              <a:spLocks noChangeArrowheads="1"/>
            </p:cNvSpPr>
            <p:nvPr/>
          </p:nvSpPr>
          <p:spPr bwMode="auto">
            <a:xfrm>
              <a:off x="768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89" name="矩形 14390"/>
            <p:cNvSpPr>
              <a:spLocks noChangeArrowheads="1"/>
            </p:cNvSpPr>
            <p:nvPr/>
          </p:nvSpPr>
          <p:spPr bwMode="auto">
            <a:xfrm>
              <a:off x="912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90" name="矩形 14391"/>
            <p:cNvSpPr>
              <a:spLocks noChangeArrowheads="1"/>
            </p:cNvSpPr>
            <p:nvPr/>
          </p:nvSpPr>
          <p:spPr bwMode="auto">
            <a:xfrm>
              <a:off x="1056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91" name="矩形 14392"/>
            <p:cNvSpPr>
              <a:spLocks noChangeArrowheads="1"/>
            </p:cNvSpPr>
            <p:nvPr/>
          </p:nvSpPr>
          <p:spPr bwMode="auto">
            <a:xfrm>
              <a:off x="1200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92" name="矩形 14393"/>
            <p:cNvSpPr>
              <a:spLocks noChangeArrowheads="1"/>
            </p:cNvSpPr>
            <p:nvPr/>
          </p:nvSpPr>
          <p:spPr bwMode="auto">
            <a:xfrm>
              <a:off x="1344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93" name="矩形 14394"/>
            <p:cNvSpPr>
              <a:spLocks noChangeArrowheads="1"/>
            </p:cNvSpPr>
            <p:nvPr/>
          </p:nvSpPr>
          <p:spPr bwMode="auto">
            <a:xfrm>
              <a:off x="1488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94" name="矩形 14395"/>
            <p:cNvSpPr>
              <a:spLocks noChangeArrowheads="1"/>
            </p:cNvSpPr>
            <p:nvPr/>
          </p:nvSpPr>
          <p:spPr bwMode="auto">
            <a:xfrm>
              <a:off x="1632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95" name="矩形 14396"/>
            <p:cNvSpPr>
              <a:spLocks noChangeArrowheads="1"/>
            </p:cNvSpPr>
            <p:nvPr/>
          </p:nvSpPr>
          <p:spPr bwMode="auto">
            <a:xfrm>
              <a:off x="1776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96" name="矩形 14397"/>
            <p:cNvSpPr>
              <a:spLocks noChangeArrowheads="1"/>
            </p:cNvSpPr>
            <p:nvPr/>
          </p:nvSpPr>
          <p:spPr bwMode="auto">
            <a:xfrm>
              <a:off x="480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97" name="矩形 14398"/>
            <p:cNvSpPr>
              <a:spLocks noChangeArrowheads="1"/>
            </p:cNvSpPr>
            <p:nvPr/>
          </p:nvSpPr>
          <p:spPr bwMode="auto">
            <a:xfrm>
              <a:off x="624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98" name="矩形 14399"/>
            <p:cNvSpPr>
              <a:spLocks noChangeArrowheads="1"/>
            </p:cNvSpPr>
            <p:nvPr/>
          </p:nvSpPr>
          <p:spPr bwMode="auto">
            <a:xfrm>
              <a:off x="768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99" name="矩形 14400"/>
            <p:cNvSpPr>
              <a:spLocks noChangeArrowheads="1"/>
            </p:cNvSpPr>
            <p:nvPr/>
          </p:nvSpPr>
          <p:spPr bwMode="auto">
            <a:xfrm>
              <a:off x="912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00" name="矩形 14401"/>
            <p:cNvSpPr>
              <a:spLocks noChangeArrowheads="1"/>
            </p:cNvSpPr>
            <p:nvPr/>
          </p:nvSpPr>
          <p:spPr bwMode="auto">
            <a:xfrm>
              <a:off x="1056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01" name="矩形 14402"/>
            <p:cNvSpPr>
              <a:spLocks noChangeArrowheads="1"/>
            </p:cNvSpPr>
            <p:nvPr/>
          </p:nvSpPr>
          <p:spPr bwMode="auto">
            <a:xfrm>
              <a:off x="1200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02" name="矩形 14403"/>
            <p:cNvSpPr>
              <a:spLocks noChangeArrowheads="1"/>
            </p:cNvSpPr>
            <p:nvPr/>
          </p:nvSpPr>
          <p:spPr bwMode="auto">
            <a:xfrm>
              <a:off x="1344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03" name="矩形 14404"/>
            <p:cNvSpPr>
              <a:spLocks noChangeArrowheads="1"/>
            </p:cNvSpPr>
            <p:nvPr/>
          </p:nvSpPr>
          <p:spPr bwMode="auto">
            <a:xfrm>
              <a:off x="1488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04" name="矩形 14405"/>
            <p:cNvSpPr>
              <a:spLocks noChangeArrowheads="1"/>
            </p:cNvSpPr>
            <p:nvPr/>
          </p:nvSpPr>
          <p:spPr bwMode="auto">
            <a:xfrm>
              <a:off x="1632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05" name="矩形 14406"/>
            <p:cNvSpPr>
              <a:spLocks noChangeArrowheads="1"/>
            </p:cNvSpPr>
            <p:nvPr/>
          </p:nvSpPr>
          <p:spPr bwMode="auto">
            <a:xfrm>
              <a:off x="1776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06" name="矩形 14407"/>
            <p:cNvSpPr>
              <a:spLocks noChangeArrowheads="1"/>
            </p:cNvSpPr>
            <p:nvPr/>
          </p:nvSpPr>
          <p:spPr bwMode="auto">
            <a:xfrm>
              <a:off x="480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07" name="矩形 14408"/>
            <p:cNvSpPr>
              <a:spLocks noChangeArrowheads="1"/>
            </p:cNvSpPr>
            <p:nvPr/>
          </p:nvSpPr>
          <p:spPr bwMode="auto">
            <a:xfrm>
              <a:off x="624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08" name="矩形 14409"/>
            <p:cNvSpPr>
              <a:spLocks noChangeArrowheads="1"/>
            </p:cNvSpPr>
            <p:nvPr/>
          </p:nvSpPr>
          <p:spPr bwMode="auto">
            <a:xfrm>
              <a:off x="768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09" name="矩形 14410"/>
            <p:cNvSpPr>
              <a:spLocks noChangeArrowheads="1"/>
            </p:cNvSpPr>
            <p:nvPr/>
          </p:nvSpPr>
          <p:spPr bwMode="auto">
            <a:xfrm>
              <a:off x="912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10" name="矩形 14411"/>
            <p:cNvSpPr>
              <a:spLocks noChangeArrowheads="1"/>
            </p:cNvSpPr>
            <p:nvPr/>
          </p:nvSpPr>
          <p:spPr bwMode="auto">
            <a:xfrm>
              <a:off x="1056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11" name="矩形 14412"/>
            <p:cNvSpPr>
              <a:spLocks noChangeArrowheads="1"/>
            </p:cNvSpPr>
            <p:nvPr/>
          </p:nvSpPr>
          <p:spPr bwMode="auto">
            <a:xfrm>
              <a:off x="1200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12" name="矩形 14413"/>
            <p:cNvSpPr>
              <a:spLocks noChangeArrowheads="1"/>
            </p:cNvSpPr>
            <p:nvPr/>
          </p:nvSpPr>
          <p:spPr bwMode="auto">
            <a:xfrm>
              <a:off x="1344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13" name="矩形 14414"/>
            <p:cNvSpPr>
              <a:spLocks noChangeArrowheads="1"/>
            </p:cNvSpPr>
            <p:nvPr/>
          </p:nvSpPr>
          <p:spPr bwMode="auto">
            <a:xfrm>
              <a:off x="1488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14" name="矩形 14415"/>
            <p:cNvSpPr>
              <a:spLocks noChangeArrowheads="1"/>
            </p:cNvSpPr>
            <p:nvPr/>
          </p:nvSpPr>
          <p:spPr bwMode="auto">
            <a:xfrm>
              <a:off x="1632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15" name="矩形 14416"/>
            <p:cNvSpPr>
              <a:spLocks noChangeArrowheads="1"/>
            </p:cNvSpPr>
            <p:nvPr/>
          </p:nvSpPr>
          <p:spPr bwMode="auto">
            <a:xfrm>
              <a:off x="1776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16" name="矩形 14417"/>
            <p:cNvSpPr>
              <a:spLocks noChangeArrowheads="1"/>
            </p:cNvSpPr>
            <p:nvPr/>
          </p:nvSpPr>
          <p:spPr bwMode="auto">
            <a:xfrm>
              <a:off x="480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17" name="矩形 14418"/>
            <p:cNvSpPr>
              <a:spLocks noChangeArrowheads="1"/>
            </p:cNvSpPr>
            <p:nvPr/>
          </p:nvSpPr>
          <p:spPr bwMode="auto">
            <a:xfrm>
              <a:off x="624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18" name="矩形 14419"/>
            <p:cNvSpPr>
              <a:spLocks noChangeArrowheads="1"/>
            </p:cNvSpPr>
            <p:nvPr/>
          </p:nvSpPr>
          <p:spPr bwMode="auto">
            <a:xfrm>
              <a:off x="768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19" name="矩形 14420"/>
            <p:cNvSpPr>
              <a:spLocks noChangeArrowheads="1"/>
            </p:cNvSpPr>
            <p:nvPr/>
          </p:nvSpPr>
          <p:spPr bwMode="auto">
            <a:xfrm>
              <a:off x="912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20" name="矩形 14421"/>
            <p:cNvSpPr>
              <a:spLocks noChangeArrowheads="1"/>
            </p:cNvSpPr>
            <p:nvPr/>
          </p:nvSpPr>
          <p:spPr bwMode="auto">
            <a:xfrm>
              <a:off x="1056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21" name="矩形 14422"/>
            <p:cNvSpPr>
              <a:spLocks noChangeArrowheads="1"/>
            </p:cNvSpPr>
            <p:nvPr/>
          </p:nvSpPr>
          <p:spPr bwMode="auto">
            <a:xfrm>
              <a:off x="1200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22" name="矩形 14423"/>
            <p:cNvSpPr>
              <a:spLocks noChangeArrowheads="1"/>
            </p:cNvSpPr>
            <p:nvPr/>
          </p:nvSpPr>
          <p:spPr bwMode="auto">
            <a:xfrm>
              <a:off x="1344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23" name="矩形 14424"/>
            <p:cNvSpPr>
              <a:spLocks noChangeArrowheads="1"/>
            </p:cNvSpPr>
            <p:nvPr/>
          </p:nvSpPr>
          <p:spPr bwMode="auto">
            <a:xfrm>
              <a:off x="1488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24" name="矩形 14425"/>
            <p:cNvSpPr>
              <a:spLocks noChangeArrowheads="1"/>
            </p:cNvSpPr>
            <p:nvPr/>
          </p:nvSpPr>
          <p:spPr bwMode="auto">
            <a:xfrm>
              <a:off x="1632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25" name="矩形 14426"/>
            <p:cNvSpPr>
              <a:spLocks noChangeArrowheads="1"/>
            </p:cNvSpPr>
            <p:nvPr/>
          </p:nvSpPr>
          <p:spPr bwMode="auto">
            <a:xfrm>
              <a:off x="1776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26" name="矩形 14427"/>
            <p:cNvSpPr>
              <a:spLocks noChangeArrowheads="1"/>
            </p:cNvSpPr>
            <p:nvPr/>
          </p:nvSpPr>
          <p:spPr bwMode="auto">
            <a:xfrm>
              <a:off x="480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27" name="矩形 14428"/>
            <p:cNvSpPr>
              <a:spLocks noChangeArrowheads="1"/>
            </p:cNvSpPr>
            <p:nvPr/>
          </p:nvSpPr>
          <p:spPr bwMode="auto">
            <a:xfrm>
              <a:off x="624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28" name="矩形 14429"/>
            <p:cNvSpPr>
              <a:spLocks noChangeArrowheads="1"/>
            </p:cNvSpPr>
            <p:nvPr/>
          </p:nvSpPr>
          <p:spPr bwMode="auto">
            <a:xfrm>
              <a:off x="768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29" name="矩形 14430"/>
            <p:cNvSpPr>
              <a:spLocks noChangeArrowheads="1"/>
            </p:cNvSpPr>
            <p:nvPr/>
          </p:nvSpPr>
          <p:spPr bwMode="auto">
            <a:xfrm>
              <a:off x="912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30" name="矩形 14431"/>
            <p:cNvSpPr>
              <a:spLocks noChangeArrowheads="1"/>
            </p:cNvSpPr>
            <p:nvPr/>
          </p:nvSpPr>
          <p:spPr bwMode="auto">
            <a:xfrm>
              <a:off x="1056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31" name="矩形 14432"/>
            <p:cNvSpPr>
              <a:spLocks noChangeArrowheads="1"/>
            </p:cNvSpPr>
            <p:nvPr/>
          </p:nvSpPr>
          <p:spPr bwMode="auto">
            <a:xfrm>
              <a:off x="1200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32" name="矩形 14433"/>
            <p:cNvSpPr>
              <a:spLocks noChangeArrowheads="1"/>
            </p:cNvSpPr>
            <p:nvPr/>
          </p:nvSpPr>
          <p:spPr bwMode="auto">
            <a:xfrm>
              <a:off x="1344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33" name="矩形 14434"/>
            <p:cNvSpPr>
              <a:spLocks noChangeArrowheads="1"/>
            </p:cNvSpPr>
            <p:nvPr/>
          </p:nvSpPr>
          <p:spPr bwMode="auto">
            <a:xfrm>
              <a:off x="1488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34" name="矩形 14435"/>
            <p:cNvSpPr>
              <a:spLocks noChangeArrowheads="1"/>
            </p:cNvSpPr>
            <p:nvPr/>
          </p:nvSpPr>
          <p:spPr bwMode="auto">
            <a:xfrm>
              <a:off x="1632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35" name="矩形 14436"/>
            <p:cNvSpPr>
              <a:spLocks noChangeArrowheads="1"/>
            </p:cNvSpPr>
            <p:nvPr/>
          </p:nvSpPr>
          <p:spPr bwMode="auto">
            <a:xfrm>
              <a:off x="1776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36" name="矩形 14437"/>
            <p:cNvSpPr>
              <a:spLocks noChangeArrowheads="1"/>
            </p:cNvSpPr>
            <p:nvPr/>
          </p:nvSpPr>
          <p:spPr bwMode="auto">
            <a:xfrm>
              <a:off x="480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37" name="矩形 14438"/>
            <p:cNvSpPr>
              <a:spLocks noChangeArrowheads="1"/>
            </p:cNvSpPr>
            <p:nvPr/>
          </p:nvSpPr>
          <p:spPr bwMode="auto">
            <a:xfrm>
              <a:off x="624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38" name="矩形 14439"/>
            <p:cNvSpPr>
              <a:spLocks noChangeArrowheads="1"/>
            </p:cNvSpPr>
            <p:nvPr/>
          </p:nvSpPr>
          <p:spPr bwMode="auto">
            <a:xfrm>
              <a:off x="768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39" name="矩形 14440"/>
            <p:cNvSpPr>
              <a:spLocks noChangeArrowheads="1"/>
            </p:cNvSpPr>
            <p:nvPr/>
          </p:nvSpPr>
          <p:spPr bwMode="auto">
            <a:xfrm>
              <a:off x="912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40" name="矩形 14441"/>
            <p:cNvSpPr>
              <a:spLocks noChangeArrowheads="1"/>
            </p:cNvSpPr>
            <p:nvPr/>
          </p:nvSpPr>
          <p:spPr bwMode="auto">
            <a:xfrm>
              <a:off x="1056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41" name="矩形 14442"/>
            <p:cNvSpPr>
              <a:spLocks noChangeArrowheads="1"/>
            </p:cNvSpPr>
            <p:nvPr/>
          </p:nvSpPr>
          <p:spPr bwMode="auto">
            <a:xfrm>
              <a:off x="1200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42" name="矩形 14443"/>
            <p:cNvSpPr>
              <a:spLocks noChangeArrowheads="1"/>
            </p:cNvSpPr>
            <p:nvPr/>
          </p:nvSpPr>
          <p:spPr bwMode="auto">
            <a:xfrm>
              <a:off x="1344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43" name="矩形 14444"/>
            <p:cNvSpPr>
              <a:spLocks noChangeArrowheads="1"/>
            </p:cNvSpPr>
            <p:nvPr/>
          </p:nvSpPr>
          <p:spPr bwMode="auto">
            <a:xfrm>
              <a:off x="1488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44" name="矩形 14445"/>
            <p:cNvSpPr>
              <a:spLocks noChangeArrowheads="1"/>
            </p:cNvSpPr>
            <p:nvPr/>
          </p:nvSpPr>
          <p:spPr bwMode="auto">
            <a:xfrm>
              <a:off x="1632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45" name="矩形 14446"/>
            <p:cNvSpPr>
              <a:spLocks noChangeArrowheads="1"/>
            </p:cNvSpPr>
            <p:nvPr/>
          </p:nvSpPr>
          <p:spPr bwMode="auto">
            <a:xfrm>
              <a:off x="1776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46" name="矩形 14447"/>
            <p:cNvSpPr>
              <a:spLocks noChangeArrowheads="1"/>
            </p:cNvSpPr>
            <p:nvPr/>
          </p:nvSpPr>
          <p:spPr bwMode="auto">
            <a:xfrm>
              <a:off x="480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47" name="矩形 14448"/>
            <p:cNvSpPr>
              <a:spLocks noChangeArrowheads="1"/>
            </p:cNvSpPr>
            <p:nvPr/>
          </p:nvSpPr>
          <p:spPr bwMode="auto">
            <a:xfrm>
              <a:off x="624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48" name="矩形 14449"/>
            <p:cNvSpPr>
              <a:spLocks noChangeArrowheads="1"/>
            </p:cNvSpPr>
            <p:nvPr/>
          </p:nvSpPr>
          <p:spPr bwMode="auto">
            <a:xfrm>
              <a:off x="768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49" name="矩形 14450"/>
            <p:cNvSpPr>
              <a:spLocks noChangeArrowheads="1"/>
            </p:cNvSpPr>
            <p:nvPr/>
          </p:nvSpPr>
          <p:spPr bwMode="auto">
            <a:xfrm>
              <a:off x="912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50" name="矩形 14451"/>
            <p:cNvSpPr>
              <a:spLocks noChangeArrowheads="1"/>
            </p:cNvSpPr>
            <p:nvPr/>
          </p:nvSpPr>
          <p:spPr bwMode="auto">
            <a:xfrm>
              <a:off x="1056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51" name="矩形 14452"/>
            <p:cNvSpPr>
              <a:spLocks noChangeArrowheads="1"/>
            </p:cNvSpPr>
            <p:nvPr/>
          </p:nvSpPr>
          <p:spPr bwMode="auto">
            <a:xfrm>
              <a:off x="1200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52" name="矩形 14453"/>
            <p:cNvSpPr>
              <a:spLocks noChangeArrowheads="1"/>
            </p:cNvSpPr>
            <p:nvPr/>
          </p:nvSpPr>
          <p:spPr bwMode="auto">
            <a:xfrm>
              <a:off x="1344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53" name="矩形 14454"/>
            <p:cNvSpPr>
              <a:spLocks noChangeArrowheads="1"/>
            </p:cNvSpPr>
            <p:nvPr/>
          </p:nvSpPr>
          <p:spPr bwMode="auto">
            <a:xfrm>
              <a:off x="1488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54" name="矩形 14455"/>
            <p:cNvSpPr>
              <a:spLocks noChangeArrowheads="1"/>
            </p:cNvSpPr>
            <p:nvPr/>
          </p:nvSpPr>
          <p:spPr bwMode="auto">
            <a:xfrm>
              <a:off x="1632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55" name="矩形 14456"/>
            <p:cNvSpPr>
              <a:spLocks noChangeArrowheads="1"/>
            </p:cNvSpPr>
            <p:nvPr/>
          </p:nvSpPr>
          <p:spPr bwMode="auto">
            <a:xfrm>
              <a:off x="1776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56" name="矩形 14457"/>
            <p:cNvSpPr>
              <a:spLocks noChangeArrowheads="1"/>
            </p:cNvSpPr>
            <p:nvPr/>
          </p:nvSpPr>
          <p:spPr bwMode="auto">
            <a:xfrm>
              <a:off x="480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57" name="矩形 14458"/>
            <p:cNvSpPr>
              <a:spLocks noChangeArrowheads="1"/>
            </p:cNvSpPr>
            <p:nvPr/>
          </p:nvSpPr>
          <p:spPr bwMode="auto">
            <a:xfrm>
              <a:off x="624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58" name="矩形 14459"/>
            <p:cNvSpPr>
              <a:spLocks noChangeArrowheads="1"/>
            </p:cNvSpPr>
            <p:nvPr/>
          </p:nvSpPr>
          <p:spPr bwMode="auto">
            <a:xfrm>
              <a:off x="768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59" name="矩形 14460"/>
            <p:cNvSpPr>
              <a:spLocks noChangeArrowheads="1"/>
            </p:cNvSpPr>
            <p:nvPr/>
          </p:nvSpPr>
          <p:spPr bwMode="auto">
            <a:xfrm>
              <a:off x="912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60" name="矩形 14461"/>
            <p:cNvSpPr>
              <a:spLocks noChangeArrowheads="1"/>
            </p:cNvSpPr>
            <p:nvPr/>
          </p:nvSpPr>
          <p:spPr bwMode="auto">
            <a:xfrm>
              <a:off x="1056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61" name="矩形 14462"/>
            <p:cNvSpPr>
              <a:spLocks noChangeArrowheads="1"/>
            </p:cNvSpPr>
            <p:nvPr/>
          </p:nvSpPr>
          <p:spPr bwMode="auto">
            <a:xfrm>
              <a:off x="1200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62" name="矩形 14463"/>
            <p:cNvSpPr>
              <a:spLocks noChangeArrowheads="1"/>
            </p:cNvSpPr>
            <p:nvPr/>
          </p:nvSpPr>
          <p:spPr bwMode="auto">
            <a:xfrm>
              <a:off x="1344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63" name="矩形 14464"/>
            <p:cNvSpPr>
              <a:spLocks noChangeArrowheads="1"/>
            </p:cNvSpPr>
            <p:nvPr/>
          </p:nvSpPr>
          <p:spPr bwMode="auto">
            <a:xfrm>
              <a:off x="1488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64" name="矩形 14465"/>
            <p:cNvSpPr>
              <a:spLocks noChangeArrowheads="1"/>
            </p:cNvSpPr>
            <p:nvPr/>
          </p:nvSpPr>
          <p:spPr bwMode="auto">
            <a:xfrm>
              <a:off x="1632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65" name="矩形 14466"/>
            <p:cNvSpPr>
              <a:spLocks noChangeArrowheads="1"/>
            </p:cNvSpPr>
            <p:nvPr/>
          </p:nvSpPr>
          <p:spPr bwMode="auto">
            <a:xfrm>
              <a:off x="1776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66" name="矩形 14467"/>
            <p:cNvSpPr>
              <a:spLocks noChangeArrowheads="1"/>
            </p:cNvSpPr>
            <p:nvPr/>
          </p:nvSpPr>
          <p:spPr bwMode="auto">
            <a:xfrm rot="16200000" flipV="1">
              <a:off x="1920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67" name="矩形 14468"/>
            <p:cNvSpPr>
              <a:spLocks noChangeArrowheads="1"/>
            </p:cNvSpPr>
            <p:nvPr/>
          </p:nvSpPr>
          <p:spPr bwMode="auto">
            <a:xfrm rot="16200000" flipV="1">
              <a:off x="1920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68" name="矩形 14469"/>
            <p:cNvSpPr>
              <a:spLocks noChangeArrowheads="1"/>
            </p:cNvSpPr>
            <p:nvPr/>
          </p:nvSpPr>
          <p:spPr bwMode="auto">
            <a:xfrm rot="16200000" flipV="1">
              <a:off x="1920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69" name="矩形 14470"/>
            <p:cNvSpPr>
              <a:spLocks noChangeArrowheads="1"/>
            </p:cNvSpPr>
            <p:nvPr/>
          </p:nvSpPr>
          <p:spPr bwMode="auto">
            <a:xfrm rot="16200000" flipV="1">
              <a:off x="1920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70" name="矩形 14471"/>
            <p:cNvSpPr>
              <a:spLocks noChangeArrowheads="1"/>
            </p:cNvSpPr>
            <p:nvPr/>
          </p:nvSpPr>
          <p:spPr bwMode="auto">
            <a:xfrm rot="16200000" flipV="1">
              <a:off x="1920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71" name="矩形 14472"/>
            <p:cNvSpPr>
              <a:spLocks noChangeArrowheads="1"/>
            </p:cNvSpPr>
            <p:nvPr/>
          </p:nvSpPr>
          <p:spPr bwMode="auto">
            <a:xfrm rot="16200000" flipV="1">
              <a:off x="1920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72" name="矩形 14473"/>
            <p:cNvSpPr>
              <a:spLocks noChangeArrowheads="1"/>
            </p:cNvSpPr>
            <p:nvPr/>
          </p:nvSpPr>
          <p:spPr bwMode="auto">
            <a:xfrm rot="16200000" flipV="1">
              <a:off x="1920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73" name="矩形 14474"/>
            <p:cNvSpPr>
              <a:spLocks noChangeArrowheads="1"/>
            </p:cNvSpPr>
            <p:nvPr/>
          </p:nvSpPr>
          <p:spPr bwMode="auto">
            <a:xfrm rot="16200000" flipV="1">
              <a:off x="1920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74" name="矩形 14475"/>
            <p:cNvSpPr>
              <a:spLocks noChangeArrowheads="1"/>
            </p:cNvSpPr>
            <p:nvPr/>
          </p:nvSpPr>
          <p:spPr bwMode="auto">
            <a:xfrm rot="16200000" flipV="1">
              <a:off x="1920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75" name="矩形 14476"/>
            <p:cNvSpPr>
              <a:spLocks noChangeArrowheads="1"/>
            </p:cNvSpPr>
            <p:nvPr/>
          </p:nvSpPr>
          <p:spPr bwMode="auto">
            <a:xfrm rot="16200000" flipV="1">
              <a:off x="1920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76" name="矩形 14477"/>
            <p:cNvSpPr>
              <a:spLocks noChangeArrowheads="1"/>
            </p:cNvSpPr>
            <p:nvPr/>
          </p:nvSpPr>
          <p:spPr bwMode="auto">
            <a:xfrm rot="16200000" flipV="1">
              <a:off x="1920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77" name="矩形 14478"/>
            <p:cNvSpPr>
              <a:spLocks noChangeArrowheads="1"/>
            </p:cNvSpPr>
            <p:nvPr/>
          </p:nvSpPr>
          <p:spPr bwMode="auto">
            <a:xfrm rot="16200000" flipV="1">
              <a:off x="1920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78" name="矩形 14479"/>
            <p:cNvSpPr>
              <a:spLocks noChangeArrowheads="1"/>
            </p:cNvSpPr>
            <p:nvPr/>
          </p:nvSpPr>
          <p:spPr bwMode="auto">
            <a:xfrm rot="16200000" flipV="1">
              <a:off x="336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79" name="矩形 14480"/>
            <p:cNvSpPr>
              <a:spLocks noChangeArrowheads="1"/>
            </p:cNvSpPr>
            <p:nvPr/>
          </p:nvSpPr>
          <p:spPr bwMode="auto">
            <a:xfrm rot="16200000" flipV="1">
              <a:off x="336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80" name="矩形 14481"/>
            <p:cNvSpPr>
              <a:spLocks noChangeArrowheads="1"/>
            </p:cNvSpPr>
            <p:nvPr/>
          </p:nvSpPr>
          <p:spPr bwMode="auto">
            <a:xfrm rot="16200000" flipV="1">
              <a:off x="336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81" name="矩形 14482"/>
            <p:cNvSpPr>
              <a:spLocks noChangeArrowheads="1"/>
            </p:cNvSpPr>
            <p:nvPr/>
          </p:nvSpPr>
          <p:spPr bwMode="auto">
            <a:xfrm rot="16200000" flipV="1">
              <a:off x="336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82" name="矩形 14483"/>
            <p:cNvSpPr>
              <a:spLocks noChangeArrowheads="1"/>
            </p:cNvSpPr>
            <p:nvPr/>
          </p:nvSpPr>
          <p:spPr bwMode="auto">
            <a:xfrm rot="16200000" flipV="1">
              <a:off x="336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83" name="矩形 14484"/>
            <p:cNvSpPr>
              <a:spLocks noChangeArrowheads="1"/>
            </p:cNvSpPr>
            <p:nvPr/>
          </p:nvSpPr>
          <p:spPr bwMode="auto">
            <a:xfrm rot="16200000" flipV="1">
              <a:off x="336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84" name="矩形 14485"/>
            <p:cNvSpPr>
              <a:spLocks noChangeArrowheads="1"/>
            </p:cNvSpPr>
            <p:nvPr/>
          </p:nvSpPr>
          <p:spPr bwMode="auto">
            <a:xfrm rot="16200000" flipV="1">
              <a:off x="336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85" name="矩形 14486"/>
            <p:cNvSpPr>
              <a:spLocks noChangeArrowheads="1"/>
            </p:cNvSpPr>
            <p:nvPr/>
          </p:nvSpPr>
          <p:spPr bwMode="auto">
            <a:xfrm rot="16200000" flipV="1">
              <a:off x="336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86" name="矩形 14487"/>
            <p:cNvSpPr>
              <a:spLocks noChangeArrowheads="1"/>
            </p:cNvSpPr>
            <p:nvPr/>
          </p:nvSpPr>
          <p:spPr bwMode="auto">
            <a:xfrm rot="16200000" flipV="1">
              <a:off x="336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87" name="矩形 14488"/>
            <p:cNvSpPr>
              <a:spLocks noChangeArrowheads="1"/>
            </p:cNvSpPr>
            <p:nvPr/>
          </p:nvSpPr>
          <p:spPr bwMode="auto">
            <a:xfrm rot="16200000" flipV="1">
              <a:off x="336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88" name="矩形 14489"/>
            <p:cNvSpPr>
              <a:spLocks noChangeArrowheads="1"/>
            </p:cNvSpPr>
            <p:nvPr/>
          </p:nvSpPr>
          <p:spPr bwMode="auto">
            <a:xfrm rot="16200000" flipV="1">
              <a:off x="336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89" name="矩形 14490"/>
            <p:cNvSpPr>
              <a:spLocks noChangeArrowheads="1"/>
            </p:cNvSpPr>
            <p:nvPr/>
          </p:nvSpPr>
          <p:spPr bwMode="auto">
            <a:xfrm rot="16200000" flipV="1">
              <a:off x="336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90" name="矩形 14491"/>
            <p:cNvSpPr>
              <a:spLocks noChangeArrowheads="1"/>
            </p:cNvSpPr>
            <p:nvPr/>
          </p:nvSpPr>
          <p:spPr bwMode="auto">
            <a:xfrm rot="16200000" flipV="1">
              <a:off x="192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91" name="矩形 14492"/>
            <p:cNvSpPr>
              <a:spLocks noChangeArrowheads="1"/>
            </p:cNvSpPr>
            <p:nvPr/>
          </p:nvSpPr>
          <p:spPr bwMode="auto">
            <a:xfrm rot="16200000" flipV="1">
              <a:off x="192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92" name="矩形 14493"/>
            <p:cNvSpPr>
              <a:spLocks noChangeArrowheads="1"/>
            </p:cNvSpPr>
            <p:nvPr/>
          </p:nvSpPr>
          <p:spPr bwMode="auto">
            <a:xfrm rot="16200000" flipV="1">
              <a:off x="192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93" name="矩形 14494"/>
            <p:cNvSpPr>
              <a:spLocks noChangeArrowheads="1"/>
            </p:cNvSpPr>
            <p:nvPr/>
          </p:nvSpPr>
          <p:spPr bwMode="auto">
            <a:xfrm rot="16200000" flipV="1">
              <a:off x="192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94" name="矩形 14495"/>
            <p:cNvSpPr>
              <a:spLocks noChangeArrowheads="1"/>
            </p:cNvSpPr>
            <p:nvPr/>
          </p:nvSpPr>
          <p:spPr bwMode="auto">
            <a:xfrm rot="16200000" flipV="1">
              <a:off x="192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95" name="矩形 14496"/>
            <p:cNvSpPr>
              <a:spLocks noChangeArrowheads="1"/>
            </p:cNvSpPr>
            <p:nvPr/>
          </p:nvSpPr>
          <p:spPr bwMode="auto">
            <a:xfrm rot="16200000" flipV="1">
              <a:off x="192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96" name="矩形 14497"/>
            <p:cNvSpPr>
              <a:spLocks noChangeArrowheads="1"/>
            </p:cNvSpPr>
            <p:nvPr/>
          </p:nvSpPr>
          <p:spPr bwMode="auto">
            <a:xfrm rot="16200000" flipV="1">
              <a:off x="192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97" name="矩形 14498"/>
            <p:cNvSpPr>
              <a:spLocks noChangeArrowheads="1"/>
            </p:cNvSpPr>
            <p:nvPr/>
          </p:nvSpPr>
          <p:spPr bwMode="auto">
            <a:xfrm rot="16200000" flipV="1">
              <a:off x="192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98" name="矩形 14499"/>
            <p:cNvSpPr>
              <a:spLocks noChangeArrowheads="1"/>
            </p:cNvSpPr>
            <p:nvPr/>
          </p:nvSpPr>
          <p:spPr bwMode="auto">
            <a:xfrm rot="16200000" flipV="1">
              <a:off x="192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99" name="矩形 14500"/>
            <p:cNvSpPr>
              <a:spLocks noChangeArrowheads="1"/>
            </p:cNvSpPr>
            <p:nvPr/>
          </p:nvSpPr>
          <p:spPr bwMode="auto">
            <a:xfrm rot="16200000" flipV="1">
              <a:off x="192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00" name="矩形 14501"/>
            <p:cNvSpPr>
              <a:spLocks noChangeArrowheads="1"/>
            </p:cNvSpPr>
            <p:nvPr/>
          </p:nvSpPr>
          <p:spPr bwMode="auto">
            <a:xfrm rot="16200000" flipV="1">
              <a:off x="192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01" name="矩形 14502"/>
            <p:cNvSpPr>
              <a:spLocks noChangeArrowheads="1"/>
            </p:cNvSpPr>
            <p:nvPr/>
          </p:nvSpPr>
          <p:spPr bwMode="auto">
            <a:xfrm rot="16200000" flipV="1">
              <a:off x="192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02" name="矩形 14503"/>
            <p:cNvSpPr>
              <a:spLocks noChangeArrowheads="1"/>
            </p:cNvSpPr>
            <p:nvPr/>
          </p:nvSpPr>
          <p:spPr bwMode="auto">
            <a:xfrm rot="16200000" flipV="1">
              <a:off x="2064" y="76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03" name="矩形 14504"/>
            <p:cNvSpPr>
              <a:spLocks noChangeArrowheads="1"/>
            </p:cNvSpPr>
            <p:nvPr/>
          </p:nvSpPr>
          <p:spPr bwMode="auto">
            <a:xfrm rot="16200000" flipV="1">
              <a:off x="2064" y="91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04" name="矩形 14505"/>
            <p:cNvSpPr>
              <a:spLocks noChangeArrowheads="1"/>
            </p:cNvSpPr>
            <p:nvPr/>
          </p:nvSpPr>
          <p:spPr bwMode="auto">
            <a:xfrm rot="16200000" flipV="1">
              <a:off x="2064" y="105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05" name="矩形 14506"/>
            <p:cNvSpPr>
              <a:spLocks noChangeArrowheads="1"/>
            </p:cNvSpPr>
            <p:nvPr/>
          </p:nvSpPr>
          <p:spPr bwMode="auto">
            <a:xfrm rot="16200000" flipV="1">
              <a:off x="2064" y="62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06" name="矩形 14507"/>
            <p:cNvSpPr>
              <a:spLocks noChangeArrowheads="1"/>
            </p:cNvSpPr>
            <p:nvPr/>
          </p:nvSpPr>
          <p:spPr bwMode="auto">
            <a:xfrm rot="16200000" flipV="1">
              <a:off x="2064" y="120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07" name="矩形 14508"/>
            <p:cNvSpPr>
              <a:spLocks noChangeArrowheads="1"/>
            </p:cNvSpPr>
            <p:nvPr/>
          </p:nvSpPr>
          <p:spPr bwMode="auto">
            <a:xfrm rot="16200000" flipV="1">
              <a:off x="2064" y="48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08" name="矩形 14509"/>
            <p:cNvSpPr>
              <a:spLocks noChangeArrowheads="1"/>
            </p:cNvSpPr>
            <p:nvPr/>
          </p:nvSpPr>
          <p:spPr bwMode="auto">
            <a:xfrm rot="16200000" flipV="1">
              <a:off x="2064" y="1632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09" name="矩形 14510"/>
            <p:cNvSpPr>
              <a:spLocks noChangeArrowheads="1"/>
            </p:cNvSpPr>
            <p:nvPr/>
          </p:nvSpPr>
          <p:spPr bwMode="auto">
            <a:xfrm rot="16200000" flipV="1">
              <a:off x="2064" y="1776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10" name="矩形 14511"/>
            <p:cNvSpPr>
              <a:spLocks noChangeArrowheads="1"/>
            </p:cNvSpPr>
            <p:nvPr/>
          </p:nvSpPr>
          <p:spPr bwMode="auto">
            <a:xfrm rot="16200000" flipV="1">
              <a:off x="2064" y="1920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11" name="矩形 14512"/>
            <p:cNvSpPr>
              <a:spLocks noChangeArrowheads="1"/>
            </p:cNvSpPr>
            <p:nvPr/>
          </p:nvSpPr>
          <p:spPr bwMode="auto">
            <a:xfrm rot="16200000" flipV="1">
              <a:off x="2064" y="1488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12" name="矩形 14513"/>
            <p:cNvSpPr>
              <a:spLocks noChangeArrowheads="1"/>
            </p:cNvSpPr>
            <p:nvPr/>
          </p:nvSpPr>
          <p:spPr bwMode="auto">
            <a:xfrm rot="16200000" flipV="1">
              <a:off x="2064" y="206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13" name="矩形 14514"/>
            <p:cNvSpPr>
              <a:spLocks noChangeArrowheads="1"/>
            </p:cNvSpPr>
            <p:nvPr/>
          </p:nvSpPr>
          <p:spPr bwMode="auto">
            <a:xfrm rot="16200000" flipV="1">
              <a:off x="2064" y="1344"/>
              <a:ext cx="144" cy="144"/>
            </a:xfrm>
            <a:prstGeom prst="rect">
              <a:avLst/>
            </a:prstGeom>
            <a:noFill/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文本框 14515"/>
            <p:cNvSpPr txBox="1"/>
            <p:nvPr/>
          </p:nvSpPr>
          <p:spPr>
            <a:xfrm>
              <a:off x="1008" y="0"/>
              <a:ext cx="240" cy="38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</a:rPr>
                <a:t>y</a:t>
              </a:r>
            </a:p>
          </p:txBody>
        </p:sp>
        <p:sp>
          <p:nvSpPr>
            <p:cNvPr id="6" name="文本框 14516"/>
            <p:cNvSpPr txBox="1"/>
            <p:nvPr/>
          </p:nvSpPr>
          <p:spPr>
            <a:xfrm>
              <a:off x="2400" y="1296"/>
              <a:ext cx="192" cy="38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itchFamily="18" charset="0"/>
                </a:rPr>
                <a:t>x</a:t>
              </a:r>
            </a:p>
          </p:txBody>
        </p:sp>
      </p:grpSp>
      <p:sp>
        <p:nvSpPr>
          <p:cNvPr id="14516" name="直接连接符 14517"/>
          <p:cNvSpPr>
            <a:spLocks noChangeShapeType="1"/>
          </p:cNvSpPr>
          <p:nvPr/>
        </p:nvSpPr>
        <p:spPr bwMode="auto">
          <a:xfrm rot="21423060" flipV="1">
            <a:off x="5969000" y="1869281"/>
            <a:ext cx="1981200" cy="251460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517" name="组合 14518"/>
          <p:cNvGrpSpPr>
            <a:grpSpLocks/>
          </p:cNvGrpSpPr>
          <p:nvPr/>
        </p:nvGrpSpPr>
        <p:grpSpPr bwMode="auto">
          <a:xfrm>
            <a:off x="6875463" y="1571625"/>
            <a:ext cx="1828800" cy="1485900"/>
            <a:chOff x="0" y="0"/>
            <a:chExt cx="1152" cy="1248"/>
          </a:xfrm>
        </p:grpSpPr>
        <p:sp>
          <p:nvSpPr>
            <p:cNvPr id="14518" name="未知"/>
            <p:cNvSpPr>
              <a:spLocks noChangeArrowheads="1"/>
            </p:cNvSpPr>
            <p:nvPr/>
          </p:nvSpPr>
          <p:spPr bwMode="auto">
            <a:xfrm>
              <a:off x="96" y="672"/>
              <a:ext cx="480" cy="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2" y="336"/>
                </a:cxn>
                <a:cxn ang="0">
                  <a:pos x="480" y="480"/>
                </a:cxn>
              </a:cxnLst>
              <a:rect l="0" t="0" r="r" b="b"/>
              <a:pathLst>
                <a:path w="480" h="480">
                  <a:moveTo>
                    <a:pt x="0" y="0"/>
                  </a:moveTo>
                  <a:cubicBezTo>
                    <a:pt x="56" y="128"/>
                    <a:pt x="112" y="256"/>
                    <a:pt x="192" y="336"/>
                  </a:cubicBezTo>
                  <a:cubicBezTo>
                    <a:pt x="272" y="416"/>
                    <a:pt x="432" y="456"/>
                    <a:pt x="480" y="480"/>
                  </a:cubicBezTo>
                </a:path>
              </a:pathLst>
            </a:custGeom>
            <a:noFill/>
            <a:ln w="444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19" name="未知"/>
            <p:cNvSpPr>
              <a:spLocks noChangeArrowheads="1"/>
            </p:cNvSpPr>
            <p:nvPr/>
          </p:nvSpPr>
          <p:spPr bwMode="auto">
            <a:xfrm>
              <a:off x="0" y="0"/>
              <a:ext cx="96" cy="672"/>
            </a:xfrm>
            <a:custGeom>
              <a:avLst/>
              <a:gdLst/>
              <a:ahLst/>
              <a:cxnLst>
                <a:cxn ang="0">
                  <a:pos x="96" y="672"/>
                </a:cxn>
                <a:cxn ang="0">
                  <a:pos x="48" y="480"/>
                </a:cxn>
                <a:cxn ang="0">
                  <a:pos x="0" y="0"/>
                </a:cxn>
              </a:cxnLst>
              <a:rect l="0" t="0" r="r" b="b"/>
              <a:pathLst>
                <a:path w="96" h="672">
                  <a:moveTo>
                    <a:pt x="96" y="672"/>
                  </a:moveTo>
                  <a:cubicBezTo>
                    <a:pt x="80" y="632"/>
                    <a:pt x="64" y="592"/>
                    <a:pt x="48" y="480"/>
                  </a:cubicBezTo>
                  <a:cubicBezTo>
                    <a:pt x="32" y="368"/>
                    <a:pt x="8" y="80"/>
                    <a:pt x="0" y="0"/>
                  </a:cubicBezTo>
                </a:path>
              </a:pathLst>
            </a:custGeom>
            <a:noFill/>
            <a:ln w="444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20" name="未知"/>
            <p:cNvSpPr>
              <a:spLocks noChangeArrowheads="1"/>
            </p:cNvSpPr>
            <p:nvPr/>
          </p:nvSpPr>
          <p:spPr bwMode="auto">
            <a:xfrm>
              <a:off x="576" y="1152"/>
              <a:ext cx="576" cy="9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2" y="48"/>
                </a:cxn>
                <a:cxn ang="0">
                  <a:pos x="576" y="96"/>
                </a:cxn>
              </a:cxnLst>
              <a:rect l="0" t="0" r="r" b="b"/>
              <a:pathLst>
                <a:path w="576" h="96">
                  <a:moveTo>
                    <a:pt x="0" y="0"/>
                  </a:moveTo>
                  <a:cubicBezTo>
                    <a:pt x="48" y="16"/>
                    <a:pt x="96" y="32"/>
                    <a:pt x="192" y="48"/>
                  </a:cubicBezTo>
                  <a:cubicBezTo>
                    <a:pt x="288" y="64"/>
                    <a:pt x="512" y="88"/>
                    <a:pt x="576" y="96"/>
                  </a:cubicBezTo>
                </a:path>
              </a:pathLst>
            </a:custGeom>
            <a:noFill/>
            <a:ln w="444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521" name="组合 14522"/>
          <p:cNvGrpSpPr>
            <a:grpSpLocks/>
          </p:cNvGrpSpPr>
          <p:nvPr/>
        </p:nvGrpSpPr>
        <p:grpSpPr bwMode="auto">
          <a:xfrm flipH="1" flipV="1">
            <a:off x="4787900" y="3219450"/>
            <a:ext cx="1828800" cy="1485900"/>
            <a:chOff x="0" y="0"/>
            <a:chExt cx="1152" cy="1248"/>
          </a:xfrm>
        </p:grpSpPr>
        <p:sp>
          <p:nvSpPr>
            <p:cNvPr id="14522" name="未知"/>
            <p:cNvSpPr>
              <a:spLocks noChangeArrowheads="1"/>
            </p:cNvSpPr>
            <p:nvPr/>
          </p:nvSpPr>
          <p:spPr bwMode="auto">
            <a:xfrm>
              <a:off x="96" y="672"/>
              <a:ext cx="480" cy="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2" y="336"/>
                </a:cxn>
                <a:cxn ang="0">
                  <a:pos x="480" y="480"/>
                </a:cxn>
              </a:cxnLst>
              <a:rect l="0" t="0" r="r" b="b"/>
              <a:pathLst>
                <a:path w="480" h="480">
                  <a:moveTo>
                    <a:pt x="0" y="0"/>
                  </a:moveTo>
                  <a:cubicBezTo>
                    <a:pt x="56" y="128"/>
                    <a:pt x="112" y="256"/>
                    <a:pt x="192" y="336"/>
                  </a:cubicBezTo>
                  <a:cubicBezTo>
                    <a:pt x="272" y="416"/>
                    <a:pt x="432" y="456"/>
                    <a:pt x="480" y="480"/>
                  </a:cubicBezTo>
                </a:path>
              </a:pathLst>
            </a:custGeom>
            <a:noFill/>
            <a:ln w="444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23" name="未知"/>
            <p:cNvSpPr>
              <a:spLocks noChangeArrowheads="1"/>
            </p:cNvSpPr>
            <p:nvPr/>
          </p:nvSpPr>
          <p:spPr bwMode="auto">
            <a:xfrm>
              <a:off x="0" y="0"/>
              <a:ext cx="96" cy="672"/>
            </a:xfrm>
            <a:custGeom>
              <a:avLst/>
              <a:gdLst/>
              <a:ahLst/>
              <a:cxnLst>
                <a:cxn ang="0">
                  <a:pos x="96" y="672"/>
                </a:cxn>
                <a:cxn ang="0">
                  <a:pos x="48" y="480"/>
                </a:cxn>
                <a:cxn ang="0">
                  <a:pos x="0" y="0"/>
                </a:cxn>
              </a:cxnLst>
              <a:rect l="0" t="0" r="r" b="b"/>
              <a:pathLst>
                <a:path w="96" h="672">
                  <a:moveTo>
                    <a:pt x="96" y="672"/>
                  </a:moveTo>
                  <a:cubicBezTo>
                    <a:pt x="80" y="632"/>
                    <a:pt x="64" y="592"/>
                    <a:pt x="48" y="480"/>
                  </a:cubicBezTo>
                  <a:cubicBezTo>
                    <a:pt x="32" y="368"/>
                    <a:pt x="8" y="80"/>
                    <a:pt x="0" y="0"/>
                  </a:cubicBezTo>
                </a:path>
              </a:pathLst>
            </a:custGeom>
            <a:noFill/>
            <a:ln w="444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24" name="未知"/>
            <p:cNvSpPr>
              <a:spLocks noChangeArrowheads="1"/>
            </p:cNvSpPr>
            <p:nvPr/>
          </p:nvSpPr>
          <p:spPr bwMode="auto">
            <a:xfrm>
              <a:off x="576" y="1152"/>
              <a:ext cx="576" cy="9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2" y="48"/>
                </a:cxn>
                <a:cxn ang="0">
                  <a:pos x="576" y="96"/>
                </a:cxn>
              </a:cxnLst>
              <a:rect l="0" t="0" r="r" b="b"/>
              <a:pathLst>
                <a:path w="576" h="96">
                  <a:moveTo>
                    <a:pt x="0" y="0"/>
                  </a:moveTo>
                  <a:cubicBezTo>
                    <a:pt x="48" y="16"/>
                    <a:pt x="96" y="32"/>
                    <a:pt x="192" y="48"/>
                  </a:cubicBezTo>
                  <a:cubicBezTo>
                    <a:pt x="288" y="64"/>
                    <a:pt x="512" y="88"/>
                    <a:pt x="576" y="96"/>
                  </a:cubicBezTo>
                </a:path>
              </a:pathLst>
            </a:custGeom>
            <a:noFill/>
            <a:ln w="444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527" name="组合 14526"/>
          <p:cNvGrpSpPr>
            <a:grpSpLocks/>
          </p:cNvGrpSpPr>
          <p:nvPr/>
        </p:nvGrpSpPr>
        <p:grpSpPr bwMode="auto">
          <a:xfrm>
            <a:off x="6300788" y="3012281"/>
            <a:ext cx="1295400" cy="461963"/>
            <a:chOff x="0" y="0"/>
            <a:chExt cx="816" cy="388"/>
          </a:xfrm>
        </p:grpSpPr>
        <p:sp>
          <p:nvSpPr>
            <p:cNvPr id="14528" name="文本框 14527"/>
            <p:cNvSpPr txBox="1"/>
            <p:nvPr/>
          </p:nvSpPr>
          <p:spPr>
            <a:xfrm>
              <a:off x="589" y="0"/>
              <a:ext cx="227" cy="3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BF072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4529" name="文本框 14528"/>
            <p:cNvSpPr txBox="1"/>
            <p:nvPr/>
          </p:nvSpPr>
          <p:spPr>
            <a:xfrm>
              <a:off x="226" y="0"/>
              <a:ext cx="227" cy="3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BF072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0</a:t>
              </a:r>
            </a:p>
          </p:txBody>
        </p:sp>
        <p:sp>
          <p:nvSpPr>
            <p:cNvPr id="14530" name="文本框 14529"/>
            <p:cNvSpPr txBox="1"/>
            <p:nvPr/>
          </p:nvSpPr>
          <p:spPr>
            <a:xfrm>
              <a:off x="0" y="0"/>
              <a:ext cx="317" cy="38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noProof="1">
                  <a:solidFill>
                    <a:srgbClr val="BF0721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Times New Roman" pitchFamily="18" charset="0"/>
                  <a:cs typeface="+mn-ea"/>
                </a:rPr>
                <a:t>-1</a:t>
              </a:r>
              <a:endParaRPr lang="en-US" altLang="zh-CN" b="1" noProof="1">
                <a:solidFill>
                  <a:srgbClr val="BF072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</a:endParaRPr>
            </a:p>
          </p:txBody>
        </p:sp>
      </p:grpSp>
      <p:sp>
        <p:nvSpPr>
          <p:cNvPr id="14531" name="文本框 14530"/>
          <p:cNvSpPr txBox="1"/>
          <p:nvPr/>
        </p:nvSpPr>
        <p:spPr>
          <a:xfrm>
            <a:off x="6011863" y="3733800"/>
            <a:ext cx="1871662" cy="46166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N</a:t>
            </a:r>
            <a:r>
              <a:rPr lang="zh-CN" altLang="en-US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（</a:t>
            </a:r>
            <a:r>
              <a:rPr lang="en-US" altLang="zh-CN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-1</a:t>
            </a:r>
            <a:r>
              <a:rPr lang="zh-CN" altLang="en-US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，</a:t>
            </a:r>
            <a:r>
              <a:rPr lang="en-US" altLang="zh-CN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-4</a:t>
            </a:r>
            <a:r>
              <a:rPr lang="zh-CN" altLang="en-US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）</a:t>
            </a:r>
            <a:endParaRPr lang="zh-CN" altLang="en-US" b="1" noProof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4532" name="文本框 14531"/>
          <p:cNvSpPr txBox="1"/>
          <p:nvPr/>
        </p:nvSpPr>
        <p:spPr>
          <a:xfrm>
            <a:off x="6731001" y="2490788"/>
            <a:ext cx="2303463" cy="5232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M</a:t>
            </a:r>
            <a:r>
              <a:rPr lang="zh-CN" altLang="en-US" sz="28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（</a:t>
            </a:r>
            <a:r>
              <a:rPr lang="en-US" altLang="zh-CN" sz="28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2</a:t>
            </a:r>
            <a:r>
              <a:rPr lang="zh-CN" altLang="en-US" sz="28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，</a:t>
            </a:r>
            <a:r>
              <a:rPr lang="en-US" altLang="zh-CN" sz="28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m</a:t>
            </a:r>
            <a:r>
              <a:rPr lang="zh-CN" altLang="en-US" sz="2800" b="1" noProof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itchFamily="18" charset="0"/>
                <a:cs typeface="+mn-ea"/>
              </a:rPr>
              <a:t>）</a:t>
            </a:r>
            <a:endParaRPr lang="zh-CN" altLang="en-US" sz="2800" b="1" noProof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8" name="文本框 14533"/>
          <p:cNvSpPr txBox="1">
            <a:spLocks noChangeArrowheads="1"/>
          </p:cNvSpPr>
          <p:nvPr/>
        </p:nvSpPr>
        <p:spPr bwMode="auto">
          <a:xfrm>
            <a:off x="250826" y="844153"/>
            <a:ext cx="799306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2800">
                <a:solidFill>
                  <a:srgbClr val="0000E6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>
                <a:solidFill>
                  <a:srgbClr val="0000E6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>
                <a:solidFill>
                  <a:srgbClr val="0000E6"/>
                </a:solidFill>
                <a:latin typeface="黑体" pitchFamily="49" charset="-122"/>
                <a:ea typeface="黑体" pitchFamily="49" charset="-122"/>
              </a:rPr>
              <a:t>）</a:t>
            </a:r>
            <a:r>
              <a:rPr lang="zh-CN" altLang="en-US" sz="2800" b="1">
                <a:solidFill>
                  <a:srgbClr val="0000E6"/>
                </a:solidFill>
                <a:latin typeface="黑体" pitchFamily="49" charset="-122"/>
                <a:ea typeface="黑体" pitchFamily="49" charset="-122"/>
              </a:rPr>
              <a:t>根据图象写出反比例函数的值大于一次函数的值的</a:t>
            </a:r>
            <a:r>
              <a:rPr lang="en-US" altLang="zh-CN" sz="2800" b="1">
                <a:solidFill>
                  <a:srgbClr val="0000E6"/>
                </a:solidFill>
                <a:latin typeface="黑体" pitchFamily="49" charset="-122"/>
                <a:ea typeface="黑体" pitchFamily="49" charset="-122"/>
              </a:rPr>
              <a:t>x</a:t>
            </a:r>
            <a:r>
              <a:rPr lang="zh-CN" altLang="en-US" sz="2800" b="1">
                <a:solidFill>
                  <a:srgbClr val="0000E6"/>
                </a:solidFill>
                <a:latin typeface="黑体" pitchFamily="49" charset="-122"/>
                <a:ea typeface="黑体" pitchFamily="49" charset="-122"/>
              </a:rPr>
              <a:t>的取值范围</a:t>
            </a:r>
            <a:r>
              <a:rPr lang="en-US" altLang="zh-CN" sz="2800" b="1">
                <a:solidFill>
                  <a:srgbClr val="0000E6"/>
                </a:solidFill>
                <a:latin typeface="黑体" pitchFamily="49" charset="-122"/>
                <a:ea typeface="黑体" pitchFamily="49" charset="-122"/>
              </a:rPr>
              <a:t>.</a:t>
            </a:r>
          </a:p>
        </p:txBody>
      </p:sp>
      <p:sp>
        <p:nvSpPr>
          <p:cNvPr id="14535" name="矩形 14534"/>
          <p:cNvSpPr/>
          <p:nvPr/>
        </p:nvSpPr>
        <p:spPr>
          <a:xfrm>
            <a:off x="395289" y="1869282"/>
            <a:ext cx="3311525" cy="1815882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r>
              <a:rPr lang="zh-CN" altLang="en-US" sz="2800" b="1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（</a:t>
            </a:r>
            <a:r>
              <a:rPr lang="en-US" altLang="zh-CN" sz="2800" b="1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2</a:t>
            </a:r>
            <a:r>
              <a:rPr lang="zh-CN" altLang="en-US" sz="2800" b="1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）观察图象得：</a:t>
            </a:r>
            <a:endParaRPr lang="zh-CN" altLang="en-US" sz="2800" b="1" noProof="1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ea typeface="黑体" pitchFamily="49" charset="-122"/>
            </a:endParaRPr>
          </a:p>
          <a:p>
            <a:r>
              <a:rPr lang="zh-CN" altLang="en-US" sz="2800" b="1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当</a:t>
            </a:r>
            <a:r>
              <a:rPr lang="en-US" altLang="zh-CN" sz="2800" b="1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x&lt;-1</a:t>
            </a:r>
            <a:r>
              <a:rPr lang="zh-CN" altLang="en-US" sz="2800" b="1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或</a:t>
            </a:r>
            <a:r>
              <a:rPr lang="en-US" altLang="zh-CN" sz="2800" b="1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0&lt;x&lt;2</a:t>
            </a:r>
            <a:r>
              <a:rPr lang="zh-CN" altLang="en-US" sz="2800" b="1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时，反比例函数的值大于一次函数的值</a:t>
            </a:r>
            <a:r>
              <a:rPr lang="en-US" altLang="zh-CN" sz="2800" b="1" noProof="1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itchFamily="49" charset="-122"/>
                <a:cs typeface="+mn-ea"/>
              </a:rPr>
              <a:t>.</a:t>
            </a:r>
            <a:endParaRPr lang="en-US" altLang="zh-CN" sz="2800" b="1" noProof="1">
              <a:solidFill>
                <a:srgbClr val="CC0000"/>
              </a:solidFill>
              <a:effectLst>
                <a:outerShdw blurRad="38100" dist="38100" dir="2700000">
                  <a:srgbClr val="000000"/>
                </a:outerShdw>
              </a:effectLst>
              <a:ea typeface="黑体" pitchFamily="49" charset="-122"/>
            </a:endParaRPr>
          </a:p>
        </p:txBody>
      </p:sp>
      <p:sp>
        <p:nvSpPr>
          <p:cNvPr id="14536" name="直接连接符 14535"/>
          <p:cNvSpPr>
            <a:spLocks noChangeShapeType="1"/>
          </p:cNvSpPr>
          <p:nvPr/>
        </p:nvSpPr>
        <p:spPr bwMode="auto">
          <a:xfrm>
            <a:off x="6445250" y="2193131"/>
            <a:ext cx="0" cy="2538413"/>
          </a:xfrm>
          <a:prstGeom prst="line">
            <a:avLst/>
          </a:prstGeom>
          <a:noFill/>
          <a:ln w="47625">
            <a:solidFill>
              <a:srgbClr val="FF00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537" name="直接连接符 14536"/>
          <p:cNvSpPr>
            <a:spLocks noChangeShapeType="1"/>
          </p:cNvSpPr>
          <p:nvPr/>
        </p:nvSpPr>
        <p:spPr bwMode="auto">
          <a:xfrm>
            <a:off x="7235825" y="1977628"/>
            <a:ext cx="0" cy="2538413"/>
          </a:xfrm>
          <a:prstGeom prst="line">
            <a:avLst/>
          </a:prstGeom>
          <a:noFill/>
          <a:ln w="47625">
            <a:solidFill>
              <a:srgbClr val="FF00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14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09" name="组合 15362"/>
          <p:cNvGrpSpPr>
            <a:grpSpLocks/>
          </p:cNvGrpSpPr>
          <p:nvPr/>
        </p:nvGrpSpPr>
        <p:grpSpPr bwMode="auto">
          <a:xfrm>
            <a:off x="5435601" y="2085975"/>
            <a:ext cx="3244851" cy="2268141"/>
            <a:chOff x="0" y="0"/>
            <a:chExt cx="2044" cy="1905"/>
          </a:xfrm>
        </p:grpSpPr>
        <p:sp>
          <p:nvSpPr>
            <p:cNvPr id="17410" name="直接连接符 15363"/>
            <p:cNvSpPr>
              <a:spLocks noChangeShapeType="1"/>
            </p:cNvSpPr>
            <p:nvPr/>
          </p:nvSpPr>
          <p:spPr bwMode="auto">
            <a:xfrm>
              <a:off x="0" y="1134"/>
              <a:ext cx="195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1" name="直接连接符 15364"/>
            <p:cNvSpPr>
              <a:spLocks noChangeShapeType="1"/>
            </p:cNvSpPr>
            <p:nvPr/>
          </p:nvSpPr>
          <p:spPr bwMode="auto">
            <a:xfrm flipV="1">
              <a:off x="862" y="91"/>
              <a:ext cx="0" cy="18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2" name="未知"/>
            <p:cNvSpPr>
              <a:spLocks noChangeArrowheads="1"/>
            </p:cNvSpPr>
            <p:nvPr/>
          </p:nvSpPr>
          <p:spPr bwMode="auto">
            <a:xfrm>
              <a:off x="91" y="318"/>
              <a:ext cx="680" cy="725"/>
            </a:xfrm>
            <a:custGeom>
              <a:avLst/>
              <a:gdLst/>
              <a:ahLst/>
              <a:cxnLst>
                <a:cxn ang="0">
                  <a:pos x="680" y="0"/>
                </a:cxn>
                <a:cxn ang="0">
                  <a:pos x="499" y="499"/>
                </a:cxn>
                <a:cxn ang="0">
                  <a:pos x="0" y="725"/>
                </a:cxn>
              </a:cxnLst>
              <a:rect l="0" t="0" r="r" b="b"/>
              <a:pathLst>
                <a:path w="680" h="725">
                  <a:moveTo>
                    <a:pt x="680" y="0"/>
                  </a:moveTo>
                  <a:cubicBezTo>
                    <a:pt x="646" y="189"/>
                    <a:pt x="612" y="378"/>
                    <a:pt x="499" y="499"/>
                  </a:cubicBezTo>
                  <a:cubicBezTo>
                    <a:pt x="386" y="620"/>
                    <a:pt x="193" y="672"/>
                    <a:pt x="0" y="725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3" name="未知"/>
            <p:cNvSpPr>
              <a:spLocks noChangeArrowheads="1"/>
            </p:cNvSpPr>
            <p:nvPr/>
          </p:nvSpPr>
          <p:spPr bwMode="auto">
            <a:xfrm>
              <a:off x="907" y="1225"/>
              <a:ext cx="772" cy="635"/>
            </a:xfrm>
            <a:custGeom>
              <a:avLst/>
              <a:gdLst/>
              <a:ahLst/>
              <a:cxnLst>
                <a:cxn ang="0">
                  <a:pos x="772" y="0"/>
                </a:cxn>
                <a:cxn ang="0">
                  <a:pos x="273" y="136"/>
                </a:cxn>
                <a:cxn ang="0">
                  <a:pos x="0" y="635"/>
                </a:cxn>
              </a:cxnLst>
              <a:rect l="0" t="0" r="r" b="b"/>
              <a:pathLst>
                <a:path w="772" h="635">
                  <a:moveTo>
                    <a:pt x="772" y="0"/>
                  </a:moveTo>
                  <a:cubicBezTo>
                    <a:pt x="587" y="15"/>
                    <a:pt x="402" y="30"/>
                    <a:pt x="273" y="136"/>
                  </a:cubicBezTo>
                  <a:cubicBezTo>
                    <a:pt x="144" y="242"/>
                    <a:pt x="72" y="438"/>
                    <a:pt x="0" y="635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4" name="直接连接符 15367"/>
            <p:cNvSpPr>
              <a:spLocks noChangeShapeType="1"/>
            </p:cNvSpPr>
            <p:nvPr/>
          </p:nvSpPr>
          <p:spPr bwMode="auto">
            <a:xfrm>
              <a:off x="318" y="271"/>
              <a:ext cx="1315" cy="1407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5" name="文本框 15368"/>
            <p:cNvSpPr txBox="1">
              <a:spLocks noChangeArrowheads="1"/>
            </p:cNvSpPr>
            <p:nvPr/>
          </p:nvSpPr>
          <p:spPr bwMode="auto">
            <a:xfrm>
              <a:off x="499" y="272"/>
              <a:ext cx="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A</a:t>
              </a:r>
            </a:p>
          </p:txBody>
        </p:sp>
        <p:sp>
          <p:nvSpPr>
            <p:cNvPr id="17416" name="文本框 15369"/>
            <p:cNvSpPr txBox="1">
              <a:spLocks noChangeArrowheads="1"/>
            </p:cNvSpPr>
            <p:nvPr/>
          </p:nvSpPr>
          <p:spPr bwMode="auto">
            <a:xfrm>
              <a:off x="635" y="0"/>
              <a:ext cx="229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y</a:t>
              </a:r>
            </a:p>
          </p:txBody>
        </p:sp>
        <p:sp>
          <p:nvSpPr>
            <p:cNvPr id="17417" name="文本框 15370"/>
            <p:cNvSpPr txBox="1">
              <a:spLocks noChangeArrowheads="1"/>
            </p:cNvSpPr>
            <p:nvPr/>
          </p:nvSpPr>
          <p:spPr bwMode="auto">
            <a:xfrm>
              <a:off x="590" y="1134"/>
              <a:ext cx="292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O</a:t>
              </a:r>
            </a:p>
          </p:txBody>
        </p:sp>
        <p:sp>
          <p:nvSpPr>
            <p:cNvPr id="17418" name="文本框 15371"/>
            <p:cNvSpPr txBox="1">
              <a:spLocks noChangeArrowheads="1"/>
            </p:cNvSpPr>
            <p:nvPr/>
          </p:nvSpPr>
          <p:spPr bwMode="auto">
            <a:xfrm>
              <a:off x="1089" y="1406"/>
              <a:ext cx="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B</a:t>
              </a:r>
            </a:p>
          </p:txBody>
        </p:sp>
        <p:sp>
          <p:nvSpPr>
            <p:cNvPr id="17419" name="文本框 15372"/>
            <p:cNvSpPr txBox="1">
              <a:spLocks noChangeArrowheads="1"/>
            </p:cNvSpPr>
            <p:nvPr/>
          </p:nvSpPr>
          <p:spPr bwMode="auto">
            <a:xfrm>
              <a:off x="1815" y="1134"/>
              <a:ext cx="229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x</a:t>
              </a:r>
            </a:p>
          </p:txBody>
        </p:sp>
      </p:grpSp>
      <p:sp>
        <p:nvSpPr>
          <p:cNvPr id="17420" name="文本框 15374"/>
          <p:cNvSpPr txBox="1">
            <a:spLocks noChangeArrowheads="1"/>
          </p:cNvSpPr>
          <p:nvPr/>
        </p:nvSpPr>
        <p:spPr bwMode="auto">
          <a:xfrm>
            <a:off x="428596" y="2612127"/>
            <a:ext cx="44196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（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）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求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一次函数的解析式</a:t>
            </a:r>
          </a:p>
          <a:p>
            <a:pPr>
              <a:spcBef>
                <a:spcPct val="50000"/>
              </a:spcBef>
            </a:pPr>
            <a:endParaRPr lang="en-US" altLang="zh-CN" b="1" dirty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（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2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）根据图像写出使一次函数的值小于反比例函数的值的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x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的取值范围。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76" name="直接连接符 15375"/>
          <p:cNvSpPr>
            <a:spLocks noChangeShapeType="1"/>
          </p:cNvSpPr>
          <p:nvPr/>
        </p:nvSpPr>
        <p:spPr bwMode="auto">
          <a:xfrm>
            <a:off x="7451725" y="1977628"/>
            <a:ext cx="0" cy="2538413"/>
          </a:xfrm>
          <a:prstGeom prst="line">
            <a:avLst/>
          </a:prstGeom>
          <a:noFill/>
          <a:ln w="47625">
            <a:solidFill>
              <a:srgbClr val="FF00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7" name="直接连接符 15376"/>
          <p:cNvSpPr>
            <a:spLocks noChangeShapeType="1"/>
          </p:cNvSpPr>
          <p:nvPr/>
        </p:nvSpPr>
        <p:spPr bwMode="auto">
          <a:xfrm>
            <a:off x="6516689" y="2072878"/>
            <a:ext cx="1587" cy="2538413"/>
          </a:xfrm>
          <a:prstGeom prst="line">
            <a:avLst/>
          </a:prstGeom>
          <a:noFill/>
          <a:ln w="47625">
            <a:solidFill>
              <a:srgbClr val="FF00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17423" name="图片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2723" y="500048"/>
            <a:ext cx="6905529" cy="1717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928662" y="-18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练习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60378" y="571486"/>
            <a:ext cx="453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5.</a:t>
            </a:r>
            <a:endParaRPr lang="zh-CN" alt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48C09036-9FE4-83D7-989B-51B64DBAFBA2}"/>
              </a:ext>
            </a:extLst>
          </p:cNvPr>
          <p:cNvGrpSpPr/>
          <p:nvPr/>
        </p:nvGrpSpPr>
        <p:grpSpPr>
          <a:xfrm>
            <a:off x="292888" y="298605"/>
            <a:ext cx="8424863" cy="2615343"/>
            <a:chOff x="285720" y="296911"/>
            <a:chExt cx="8424863" cy="2615343"/>
          </a:xfrm>
        </p:grpSpPr>
        <p:sp>
          <p:nvSpPr>
            <p:cNvPr id="15363" name="矩形 24579"/>
            <p:cNvSpPr>
              <a:spLocks noChangeArrowheads="1"/>
            </p:cNvSpPr>
            <p:nvPr/>
          </p:nvSpPr>
          <p:spPr bwMode="auto">
            <a:xfrm>
              <a:off x="285720" y="428610"/>
              <a:ext cx="8424863" cy="24836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120000"/>
                </a:lnSpc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itchFamily="2" charset="2"/>
                <a:buNone/>
              </a:pPr>
              <a:r>
                <a:rPr lang="zh-CN" altLang="en-US" b="1" dirty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例</a:t>
              </a:r>
              <a:r>
                <a:rPr lang="en-US" altLang="zh-CN" b="1" dirty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4.  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如图</a:t>
              </a:r>
              <a:r>
                <a:rPr lang="en-US" altLang="zh-CN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,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分别过反比例函数      　   </a:t>
              </a:r>
              <a:r>
                <a:rPr lang="en-US" altLang="zh-CN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(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k</a:t>
              </a:r>
              <a:r>
                <a:rPr lang="en-US" altLang="zh-CN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&lt;0)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图象上的点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P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1</a:t>
              </a:r>
              <a:r>
                <a:rPr lang="zh-CN" altLang="en-US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、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P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2</a:t>
              </a:r>
              <a:r>
                <a:rPr lang="zh-CN" altLang="en-US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、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P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3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作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x</a:t>
              </a:r>
              <a:r>
                <a:rPr lang="zh-CN" altLang="en-US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、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y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轴的垂线</a:t>
              </a:r>
              <a:r>
                <a:rPr lang="en-US" altLang="zh-CN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,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与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x</a:t>
              </a:r>
              <a:r>
                <a:rPr lang="zh-CN" altLang="en-US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、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y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轴所围成的矩形面积分别是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1</a:t>
              </a:r>
              <a:r>
                <a:rPr lang="zh-CN" altLang="en-US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、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2</a:t>
              </a:r>
              <a:r>
                <a:rPr lang="zh-CN" altLang="en-US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、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3</a:t>
              </a:r>
              <a:r>
                <a:rPr lang="en-US" altLang="zh-CN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,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则它们的大小关系是（　　）</a:t>
              </a:r>
            </a:p>
            <a:p>
              <a:pPr>
                <a:lnSpc>
                  <a:spcPct val="120000"/>
                </a:lnSpc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itchFamily="2" charset="2"/>
                <a:buNone/>
              </a:pPr>
              <a:r>
                <a:rPr lang="en-US" altLang="zh-CN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A. 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1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＝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2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＞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3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   	 </a:t>
              </a:r>
              <a:r>
                <a:rPr lang="en-US" altLang="zh-CN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B. 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1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＞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2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＝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3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   	</a:t>
              </a:r>
            </a:p>
            <a:p>
              <a:pPr>
                <a:lnSpc>
                  <a:spcPct val="120000"/>
                </a:lnSpc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itchFamily="2" charset="2"/>
                <a:buNone/>
              </a:pPr>
              <a:r>
                <a:rPr lang="en-US" altLang="zh-CN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C. 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1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＞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2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＞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3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    	 </a:t>
              </a:r>
              <a:r>
                <a:rPr lang="en-US" altLang="zh-CN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D. 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1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＝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2</a:t>
              </a:r>
              <a:r>
                <a:rPr lang="zh-CN" altLang="en-US" b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＝</a:t>
              </a:r>
              <a:r>
                <a:rPr lang="en-US" altLang="zh-CN" b="1" i="1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S</a:t>
              </a:r>
              <a:r>
                <a:rPr lang="en-US" altLang="zh-CN" b="1" i="1" baseline="-25000" dirty="0">
                  <a:latin typeface="Times New Roman" pitchFamily="18" charset="0"/>
                  <a:ea typeface="黑体" pitchFamily="49" charset="-122"/>
                  <a:cs typeface="Times New Roman" pitchFamily="18" charset="0"/>
                </a:rPr>
                <a:t>3</a:t>
              </a:r>
            </a:p>
          </p:txBody>
        </p:sp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89700C83-C545-121B-A526-8610DF8AF4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179050" y="296911"/>
              <a:ext cx="939800" cy="723900"/>
            </a:xfrm>
            <a:prstGeom prst="rect">
              <a:avLst/>
            </a:prstGeom>
          </p:spPr>
        </p:pic>
      </p:grpSp>
      <p:grpSp>
        <p:nvGrpSpPr>
          <p:cNvPr id="15368" name="组合 24584"/>
          <p:cNvGrpSpPr>
            <a:grpSpLocks/>
          </p:cNvGrpSpPr>
          <p:nvPr/>
        </p:nvGrpSpPr>
        <p:grpSpPr bwMode="auto">
          <a:xfrm>
            <a:off x="5715008" y="1714494"/>
            <a:ext cx="2663825" cy="2309823"/>
            <a:chOff x="0" y="0"/>
            <a:chExt cx="1723" cy="1723"/>
          </a:xfrm>
        </p:grpSpPr>
        <p:grpSp>
          <p:nvGrpSpPr>
            <p:cNvPr id="15369" name="组合 24585"/>
            <p:cNvGrpSpPr>
              <a:grpSpLocks/>
            </p:cNvGrpSpPr>
            <p:nvPr/>
          </p:nvGrpSpPr>
          <p:grpSpPr bwMode="auto">
            <a:xfrm>
              <a:off x="0" y="0"/>
              <a:ext cx="1723" cy="1723"/>
              <a:chOff x="0" y="0"/>
              <a:chExt cx="2154" cy="2154"/>
            </a:xfrm>
          </p:grpSpPr>
          <p:pic>
            <p:nvPicPr>
              <p:cNvPr id="15370" name="图片 24586"/>
              <p:cNvPicPr>
                <a:picLocks noChangeAspect="1" noChangeArrowheads="1"/>
              </p:cNvPicPr>
              <p:nvPr/>
            </p:nvPicPr>
            <p:blipFill>
              <a:blip r:embed="rId3"/>
              <a:srcRect l="15187" r="15509"/>
              <a:stretch>
                <a:fillRect/>
              </a:stretch>
            </p:blipFill>
            <p:spPr bwMode="auto">
              <a:xfrm>
                <a:off x="45" y="294"/>
                <a:ext cx="1890" cy="18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5371" name="直接连接符 24587"/>
              <p:cNvSpPr>
                <a:spLocks noChangeShapeType="1"/>
              </p:cNvSpPr>
              <p:nvPr/>
            </p:nvSpPr>
            <p:spPr bwMode="auto">
              <a:xfrm>
                <a:off x="0" y="1206"/>
                <a:ext cx="2154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lg" len="lg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2" name="直接连接符 24588"/>
              <p:cNvSpPr>
                <a:spLocks noChangeShapeType="1"/>
              </p:cNvSpPr>
              <p:nvPr/>
            </p:nvSpPr>
            <p:spPr bwMode="auto">
              <a:xfrm rot="-5400000">
                <a:off x="-78" y="1077"/>
                <a:ext cx="2154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stealth" w="lg" len="lg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5373" name="文本框 24589"/>
            <p:cNvSpPr txBox="1">
              <a:spLocks noChangeArrowheads="1"/>
            </p:cNvSpPr>
            <p:nvPr/>
          </p:nvSpPr>
          <p:spPr bwMode="auto">
            <a:xfrm>
              <a:off x="227" y="544"/>
              <a:ext cx="200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b="1" i="1">
                  <a:latin typeface="Times New Roman" pitchFamily="18" charset="0"/>
                </a:rPr>
                <a:t>P</a:t>
              </a:r>
              <a:r>
                <a:rPr lang="en-US" altLang="zh-CN" b="1" i="1" baseline="-25000">
                  <a:latin typeface="Times New Roman" pitchFamily="18" charset="0"/>
                </a:rPr>
                <a:t>1</a:t>
              </a:r>
              <a:endParaRPr lang="en-US" altLang="zh-CN" b="1"/>
            </a:p>
          </p:txBody>
        </p:sp>
        <p:sp>
          <p:nvSpPr>
            <p:cNvPr id="15374" name="直接连接符 24590"/>
            <p:cNvSpPr>
              <a:spLocks noChangeShapeType="1"/>
            </p:cNvSpPr>
            <p:nvPr/>
          </p:nvSpPr>
          <p:spPr bwMode="auto">
            <a:xfrm>
              <a:off x="398" y="780"/>
              <a:ext cx="404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5" name="直接连接符 24591"/>
            <p:cNvSpPr>
              <a:spLocks noChangeShapeType="1"/>
            </p:cNvSpPr>
            <p:nvPr/>
          </p:nvSpPr>
          <p:spPr bwMode="auto">
            <a:xfrm rot="5400000">
              <a:off x="315" y="874"/>
              <a:ext cx="18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6" name="文本框 24592"/>
            <p:cNvSpPr txBox="1">
              <a:spLocks noChangeArrowheads="1"/>
            </p:cNvSpPr>
            <p:nvPr/>
          </p:nvSpPr>
          <p:spPr bwMode="auto">
            <a:xfrm>
              <a:off x="481" y="181"/>
              <a:ext cx="199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b="1" i="1">
                  <a:latin typeface="Times New Roman" pitchFamily="18" charset="0"/>
                </a:rPr>
                <a:t>P</a:t>
              </a:r>
              <a:r>
                <a:rPr lang="en-US" altLang="zh-CN" b="1" i="1" baseline="-25000">
                  <a:latin typeface="Times New Roman" pitchFamily="18" charset="0"/>
                </a:rPr>
                <a:t>3</a:t>
              </a:r>
              <a:endParaRPr lang="en-US" altLang="zh-CN" b="1"/>
            </a:p>
          </p:txBody>
        </p:sp>
        <p:sp>
          <p:nvSpPr>
            <p:cNvPr id="15377" name="直接连接符 24593"/>
            <p:cNvSpPr>
              <a:spLocks noChangeShapeType="1"/>
            </p:cNvSpPr>
            <p:nvPr/>
          </p:nvSpPr>
          <p:spPr bwMode="auto">
            <a:xfrm>
              <a:off x="674" y="377"/>
              <a:ext cx="123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8" name="直接连接符 24594"/>
            <p:cNvSpPr>
              <a:spLocks noChangeShapeType="1"/>
            </p:cNvSpPr>
            <p:nvPr/>
          </p:nvSpPr>
          <p:spPr bwMode="auto">
            <a:xfrm>
              <a:off x="679" y="382"/>
              <a:ext cx="0" cy="58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9" name="直接连接符 24595"/>
            <p:cNvSpPr>
              <a:spLocks noChangeShapeType="1"/>
            </p:cNvSpPr>
            <p:nvPr/>
          </p:nvSpPr>
          <p:spPr bwMode="auto">
            <a:xfrm flipH="1">
              <a:off x="799" y="1226"/>
              <a:ext cx="254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0" name="直接连接符 24596"/>
            <p:cNvSpPr>
              <a:spLocks noChangeShapeType="1"/>
            </p:cNvSpPr>
            <p:nvPr/>
          </p:nvSpPr>
          <p:spPr bwMode="auto">
            <a:xfrm rot="5400000" flipH="1">
              <a:off x="924" y="1094"/>
              <a:ext cx="254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1" name="文本框 24597"/>
            <p:cNvSpPr txBox="1">
              <a:spLocks noChangeArrowheads="1"/>
            </p:cNvSpPr>
            <p:nvPr/>
          </p:nvSpPr>
          <p:spPr bwMode="auto">
            <a:xfrm>
              <a:off x="1034" y="1209"/>
              <a:ext cx="199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b="1" i="1">
                  <a:latin typeface="Times New Roman" pitchFamily="18" charset="0"/>
                </a:rPr>
                <a:t>P</a:t>
              </a:r>
              <a:r>
                <a:rPr lang="en-US" altLang="zh-CN" b="1" i="1" baseline="-25000">
                  <a:latin typeface="Times New Roman" pitchFamily="18" charset="0"/>
                </a:rPr>
                <a:t>2</a:t>
              </a:r>
              <a:endParaRPr lang="en-US" altLang="zh-CN" b="1"/>
            </a:p>
          </p:txBody>
        </p:sp>
        <p:sp>
          <p:nvSpPr>
            <p:cNvPr id="15382" name="文本框 24598"/>
            <p:cNvSpPr txBox="1">
              <a:spLocks noChangeArrowheads="1"/>
            </p:cNvSpPr>
            <p:nvPr/>
          </p:nvSpPr>
          <p:spPr bwMode="auto">
            <a:xfrm>
              <a:off x="873" y="0"/>
              <a:ext cx="100" cy="20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b="1" i="1">
                  <a:latin typeface="Times New Roman" pitchFamily="18" charset="0"/>
                </a:rPr>
                <a:t>y</a:t>
              </a:r>
              <a:endParaRPr lang="en-US" altLang="zh-CN" b="1"/>
            </a:p>
          </p:txBody>
        </p:sp>
        <p:sp>
          <p:nvSpPr>
            <p:cNvPr id="15383" name="文本框 24599"/>
            <p:cNvSpPr txBox="1">
              <a:spLocks noChangeArrowheads="1"/>
            </p:cNvSpPr>
            <p:nvPr/>
          </p:nvSpPr>
          <p:spPr bwMode="auto">
            <a:xfrm>
              <a:off x="1577" y="1015"/>
              <a:ext cx="100" cy="20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b="1" i="1">
                  <a:latin typeface="Times New Roman" pitchFamily="18" charset="0"/>
                </a:rPr>
                <a:t>x</a:t>
              </a:r>
              <a:endParaRPr lang="en-US" altLang="zh-CN" b="1"/>
            </a:p>
          </p:txBody>
        </p:sp>
        <p:sp>
          <p:nvSpPr>
            <p:cNvPr id="15384" name="文本框 24600"/>
            <p:cNvSpPr txBox="1">
              <a:spLocks noChangeArrowheads="1"/>
            </p:cNvSpPr>
            <p:nvPr/>
          </p:nvSpPr>
          <p:spPr bwMode="auto">
            <a:xfrm>
              <a:off x="680" y="998"/>
              <a:ext cx="100" cy="20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just">
                <a:lnSpc>
                  <a:spcPct val="96000"/>
                </a:lnSpc>
              </a:pPr>
              <a:r>
                <a:rPr lang="en-US" altLang="zh-CN" b="1" i="1">
                  <a:latin typeface="Times New Roman" pitchFamily="18" charset="0"/>
                </a:rPr>
                <a:t>0</a:t>
              </a:r>
              <a:endParaRPr lang="en-US" altLang="zh-CN" b="1"/>
            </a:p>
          </p:txBody>
        </p:sp>
      </p:grpSp>
      <p:sp>
        <p:nvSpPr>
          <p:cNvPr id="24602" name="文本框 24601"/>
          <p:cNvSpPr txBox="1">
            <a:spLocks noChangeArrowheads="1"/>
          </p:cNvSpPr>
          <p:nvPr/>
        </p:nvSpPr>
        <p:spPr bwMode="auto">
          <a:xfrm>
            <a:off x="3857620" y="1270413"/>
            <a:ext cx="647700" cy="586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200" b="1" dirty="0">
                <a:solidFill>
                  <a:srgbClr val="FF3300"/>
                </a:solidFill>
                <a:latin typeface="Times New Roman" pitchFamily="18" charset="0"/>
              </a:rPr>
              <a:t>D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25601"/>
          <p:cNvSpPr txBox="1">
            <a:spLocks noChangeArrowheads="1"/>
          </p:cNvSpPr>
          <p:nvPr/>
        </p:nvSpPr>
        <p:spPr bwMode="auto">
          <a:xfrm>
            <a:off x="4357686" y="1714494"/>
            <a:ext cx="48122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66"/>
                </a:solidFill>
              </a:rPr>
              <a:t>A</a:t>
            </a:r>
          </a:p>
        </p:txBody>
      </p:sp>
      <p:sp>
        <p:nvSpPr>
          <p:cNvPr id="16387" name="文本框 25603"/>
          <p:cNvSpPr txBox="1">
            <a:spLocks noChangeArrowheads="1"/>
          </p:cNvSpPr>
          <p:nvPr/>
        </p:nvSpPr>
        <p:spPr bwMode="auto">
          <a:xfrm>
            <a:off x="250825" y="2470380"/>
            <a:ext cx="3010761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latin typeface="Times New Roman" pitchFamily="18" charset="0"/>
              </a:rPr>
              <a:t>A.S</a:t>
            </a:r>
            <a:r>
              <a:rPr lang="en-US" altLang="zh-CN" sz="2800" baseline="-25000">
                <a:latin typeface="Times New Roman" pitchFamily="18" charset="0"/>
              </a:rPr>
              <a:t>1</a:t>
            </a:r>
            <a:r>
              <a:rPr lang="en-US" altLang="zh-CN" sz="2800">
                <a:latin typeface="Times New Roman" pitchFamily="18" charset="0"/>
              </a:rPr>
              <a:t> = S</a:t>
            </a:r>
            <a:r>
              <a:rPr lang="en-US" altLang="zh-CN" sz="2800" baseline="-25000">
                <a:latin typeface="Times New Roman" pitchFamily="18" charset="0"/>
              </a:rPr>
              <a:t>2</a:t>
            </a:r>
            <a:r>
              <a:rPr lang="en-US" altLang="zh-CN" sz="2800">
                <a:latin typeface="Times New Roman" pitchFamily="18" charset="0"/>
              </a:rPr>
              <a:t> = S</a:t>
            </a:r>
            <a:r>
              <a:rPr lang="en-US" altLang="zh-CN" sz="2800" baseline="-25000">
                <a:latin typeface="Times New Roman" pitchFamily="18" charset="0"/>
              </a:rPr>
              <a:t>3</a:t>
            </a:r>
            <a:r>
              <a:rPr lang="en-US" altLang="zh-CN" sz="2800">
                <a:latin typeface="Times New Roman" pitchFamily="18" charset="0"/>
              </a:rPr>
              <a:t>        </a:t>
            </a:r>
          </a:p>
          <a:p>
            <a:r>
              <a:rPr lang="en-US" altLang="zh-CN" sz="2800">
                <a:latin typeface="Times New Roman" pitchFamily="18" charset="0"/>
              </a:rPr>
              <a:t>B. S</a:t>
            </a:r>
            <a:r>
              <a:rPr lang="en-US" altLang="zh-CN" sz="2800" baseline="-25000">
                <a:latin typeface="Times New Roman" pitchFamily="18" charset="0"/>
              </a:rPr>
              <a:t>1</a:t>
            </a:r>
            <a:r>
              <a:rPr lang="en-US" altLang="zh-CN" sz="2800">
                <a:latin typeface="Times New Roman" pitchFamily="18" charset="0"/>
              </a:rPr>
              <a:t> &lt; S</a:t>
            </a:r>
            <a:r>
              <a:rPr lang="en-US" altLang="zh-CN" sz="2800" baseline="-25000">
                <a:latin typeface="Times New Roman" pitchFamily="18" charset="0"/>
              </a:rPr>
              <a:t>2</a:t>
            </a:r>
            <a:r>
              <a:rPr lang="en-US" altLang="zh-CN" sz="2800">
                <a:latin typeface="Times New Roman" pitchFamily="18" charset="0"/>
              </a:rPr>
              <a:t> &lt; S</a:t>
            </a:r>
            <a:r>
              <a:rPr lang="en-US" altLang="zh-CN" sz="2800" baseline="-25000">
                <a:latin typeface="Times New Roman" pitchFamily="18" charset="0"/>
              </a:rPr>
              <a:t>3</a:t>
            </a:r>
            <a:r>
              <a:rPr lang="en-US" altLang="zh-CN" sz="2800">
                <a:latin typeface="Times New Roman" pitchFamily="18" charset="0"/>
              </a:rPr>
              <a:t> </a:t>
            </a:r>
          </a:p>
          <a:p>
            <a:r>
              <a:rPr lang="en-US" altLang="zh-CN" sz="2800">
                <a:latin typeface="Times New Roman" pitchFamily="18" charset="0"/>
              </a:rPr>
              <a:t>C. S</a:t>
            </a:r>
            <a:r>
              <a:rPr lang="en-US" altLang="zh-CN" sz="2800" baseline="-25000">
                <a:latin typeface="Times New Roman" pitchFamily="18" charset="0"/>
              </a:rPr>
              <a:t>3</a:t>
            </a:r>
            <a:r>
              <a:rPr lang="en-US" altLang="zh-CN" sz="2800">
                <a:latin typeface="Times New Roman" pitchFamily="18" charset="0"/>
              </a:rPr>
              <a:t> &lt; S</a:t>
            </a:r>
            <a:r>
              <a:rPr lang="en-US" altLang="zh-CN" sz="2800" baseline="-25000">
                <a:latin typeface="Times New Roman" pitchFamily="18" charset="0"/>
              </a:rPr>
              <a:t>1</a:t>
            </a:r>
            <a:r>
              <a:rPr lang="en-US" altLang="zh-CN" sz="2800">
                <a:latin typeface="Times New Roman" pitchFamily="18" charset="0"/>
              </a:rPr>
              <a:t> &lt; S</a:t>
            </a:r>
            <a:r>
              <a:rPr lang="en-US" altLang="zh-CN" sz="2800" baseline="-25000">
                <a:latin typeface="Times New Roman" pitchFamily="18" charset="0"/>
              </a:rPr>
              <a:t>2          </a:t>
            </a:r>
            <a:r>
              <a:rPr lang="en-US" altLang="zh-CN" sz="2800">
                <a:latin typeface="Times New Roman" pitchFamily="18" charset="0"/>
              </a:rPr>
              <a:t> </a:t>
            </a:r>
          </a:p>
          <a:p>
            <a:r>
              <a:rPr lang="en-US" altLang="zh-CN" sz="2800">
                <a:latin typeface="Times New Roman" pitchFamily="18" charset="0"/>
              </a:rPr>
              <a:t>D. S</a:t>
            </a:r>
            <a:r>
              <a:rPr lang="en-US" altLang="zh-CN" sz="2800" baseline="-25000">
                <a:latin typeface="Times New Roman" pitchFamily="18" charset="0"/>
              </a:rPr>
              <a:t>1</a:t>
            </a:r>
            <a:r>
              <a:rPr lang="en-US" altLang="zh-CN" sz="2800">
                <a:latin typeface="Times New Roman" pitchFamily="18" charset="0"/>
              </a:rPr>
              <a:t> &gt; S</a:t>
            </a:r>
            <a:r>
              <a:rPr lang="en-US" altLang="zh-CN" sz="2800" baseline="-25000">
                <a:latin typeface="Times New Roman" pitchFamily="18" charset="0"/>
              </a:rPr>
              <a:t>2</a:t>
            </a:r>
            <a:r>
              <a:rPr lang="en-US" altLang="zh-CN" sz="2800">
                <a:latin typeface="Times New Roman" pitchFamily="18" charset="0"/>
              </a:rPr>
              <a:t> &gt;S</a:t>
            </a:r>
            <a:r>
              <a:rPr lang="en-US" altLang="zh-CN" sz="2800" baseline="-25000">
                <a:latin typeface="Times New Roman" pitchFamily="18" charset="0"/>
              </a:rPr>
              <a:t>3</a:t>
            </a:r>
            <a:r>
              <a:rPr lang="en-US" altLang="zh-CN" sz="2800">
                <a:latin typeface="Times New Roman" pitchFamily="18" charset="0"/>
              </a:rPr>
              <a:t> </a:t>
            </a:r>
          </a:p>
        </p:txBody>
      </p:sp>
      <p:grpSp>
        <p:nvGrpSpPr>
          <p:cNvPr id="16388" name="组合 25604"/>
          <p:cNvGrpSpPr>
            <a:grpSpLocks/>
          </p:cNvGrpSpPr>
          <p:nvPr/>
        </p:nvGrpSpPr>
        <p:grpSpPr bwMode="auto">
          <a:xfrm>
            <a:off x="5508625" y="1634729"/>
            <a:ext cx="2930526" cy="2166937"/>
            <a:chOff x="0" y="0"/>
            <a:chExt cx="1846" cy="1820"/>
          </a:xfrm>
        </p:grpSpPr>
        <p:sp>
          <p:nvSpPr>
            <p:cNvPr id="16389" name="直接连接符 25605"/>
            <p:cNvSpPr>
              <a:spLocks noChangeShapeType="1"/>
            </p:cNvSpPr>
            <p:nvPr/>
          </p:nvSpPr>
          <p:spPr bwMode="auto">
            <a:xfrm flipV="1">
              <a:off x="333" y="120"/>
              <a:ext cx="0" cy="166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0" name="直接连接符 25606"/>
            <p:cNvSpPr>
              <a:spLocks noChangeShapeType="1"/>
            </p:cNvSpPr>
            <p:nvPr/>
          </p:nvSpPr>
          <p:spPr bwMode="auto">
            <a:xfrm>
              <a:off x="0" y="1433"/>
              <a:ext cx="18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1" name="未知"/>
            <p:cNvSpPr>
              <a:spLocks noChangeArrowheads="1"/>
            </p:cNvSpPr>
            <p:nvPr/>
          </p:nvSpPr>
          <p:spPr bwMode="auto">
            <a:xfrm>
              <a:off x="441" y="185"/>
              <a:ext cx="1123" cy="114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2" y="771"/>
                </a:cxn>
                <a:cxn ang="0">
                  <a:pos x="952" y="998"/>
                </a:cxn>
              </a:cxnLst>
              <a:rect l="0" t="0" r="r" b="b"/>
              <a:pathLst>
                <a:path w="952" h="998">
                  <a:moveTo>
                    <a:pt x="0" y="0"/>
                  </a:moveTo>
                  <a:cubicBezTo>
                    <a:pt x="56" y="302"/>
                    <a:pt x="113" y="605"/>
                    <a:pt x="272" y="771"/>
                  </a:cubicBezTo>
                  <a:cubicBezTo>
                    <a:pt x="431" y="937"/>
                    <a:pt x="839" y="960"/>
                    <a:pt x="952" y="998"/>
                  </a:cubicBezTo>
                </a:path>
              </a:pathLst>
            </a:custGeom>
            <a:noFill/>
            <a:ln w="38100">
              <a:solidFill>
                <a:srgbClr val="FF0066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2" name="直接连接符 25608"/>
            <p:cNvSpPr>
              <a:spLocks noChangeShapeType="1"/>
            </p:cNvSpPr>
            <p:nvPr/>
          </p:nvSpPr>
          <p:spPr bwMode="auto">
            <a:xfrm>
              <a:off x="815" y="1121"/>
              <a:ext cx="0" cy="3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3" name="直接连接符 25609"/>
            <p:cNvSpPr>
              <a:spLocks noChangeShapeType="1"/>
            </p:cNvSpPr>
            <p:nvPr/>
          </p:nvSpPr>
          <p:spPr bwMode="auto">
            <a:xfrm flipH="1">
              <a:off x="333" y="1121"/>
              <a:ext cx="482" cy="3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4" name="文本框 25610"/>
            <p:cNvSpPr txBox="1">
              <a:spLocks noChangeArrowheads="1"/>
            </p:cNvSpPr>
            <p:nvPr/>
          </p:nvSpPr>
          <p:spPr bwMode="auto">
            <a:xfrm>
              <a:off x="788" y="878"/>
              <a:ext cx="224" cy="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000"/>
                <a:t>B</a:t>
              </a:r>
            </a:p>
          </p:txBody>
        </p:sp>
        <p:sp>
          <p:nvSpPr>
            <p:cNvPr id="16395" name="文本框 25611"/>
            <p:cNvSpPr txBox="1">
              <a:spLocks noChangeArrowheads="1"/>
            </p:cNvSpPr>
            <p:nvPr/>
          </p:nvSpPr>
          <p:spPr bwMode="auto">
            <a:xfrm>
              <a:off x="387" y="1432"/>
              <a:ext cx="284" cy="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000"/>
                <a:t>A</a:t>
              </a:r>
              <a:r>
                <a:rPr lang="en-US" altLang="zh-CN" sz="2000" baseline="-25000"/>
                <a:t>1</a:t>
              </a:r>
            </a:p>
          </p:txBody>
        </p:sp>
        <p:sp>
          <p:nvSpPr>
            <p:cNvPr id="16396" name="文本框 25612"/>
            <p:cNvSpPr txBox="1">
              <a:spLocks noChangeArrowheads="1"/>
            </p:cNvSpPr>
            <p:nvPr/>
          </p:nvSpPr>
          <p:spPr bwMode="auto">
            <a:xfrm>
              <a:off x="152" y="1381"/>
              <a:ext cx="243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o</a:t>
              </a:r>
            </a:p>
          </p:txBody>
        </p:sp>
        <p:sp>
          <p:nvSpPr>
            <p:cNvPr id="16397" name="文本框 25613"/>
            <p:cNvSpPr txBox="1">
              <a:spLocks noChangeArrowheads="1"/>
            </p:cNvSpPr>
            <p:nvPr/>
          </p:nvSpPr>
          <p:spPr bwMode="auto">
            <a:xfrm>
              <a:off x="136" y="0"/>
              <a:ext cx="213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/>
                <a:t>y</a:t>
              </a:r>
            </a:p>
          </p:txBody>
        </p:sp>
        <p:sp>
          <p:nvSpPr>
            <p:cNvPr id="16398" name="文本框 25614"/>
            <p:cNvSpPr txBox="1">
              <a:spLocks noChangeArrowheads="1"/>
            </p:cNvSpPr>
            <p:nvPr/>
          </p:nvSpPr>
          <p:spPr bwMode="auto">
            <a:xfrm>
              <a:off x="1633" y="1416"/>
              <a:ext cx="213" cy="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/>
                <a:t>x</a:t>
              </a:r>
            </a:p>
          </p:txBody>
        </p:sp>
        <p:sp>
          <p:nvSpPr>
            <p:cNvPr id="16399" name="直接连接符 25615"/>
            <p:cNvSpPr>
              <a:spLocks noChangeShapeType="1"/>
            </p:cNvSpPr>
            <p:nvPr/>
          </p:nvSpPr>
          <p:spPr bwMode="auto">
            <a:xfrm>
              <a:off x="1083" y="1225"/>
              <a:ext cx="0" cy="20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0" name="直接连接符 25616"/>
            <p:cNvSpPr>
              <a:spLocks noChangeShapeType="1"/>
            </p:cNvSpPr>
            <p:nvPr/>
          </p:nvSpPr>
          <p:spPr bwMode="auto">
            <a:xfrm>
              <a:off x="547" y="600"/>
              <a:ext cx="0" cy="8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1" name="直接连接符 25617"/>
            <p:cNvSpPr>
              <a:spLocks noChangeShapeType="1"/>
            </p:cNvSpPr>
            <p:nvPr/>
          </p:nvSpPr>
          <p:spPr bwMode="auto">
            <a:xfrm flipV="1">
              <a:off x="333" y="1225"/>
              <a:ext cx="750" cy="20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2" name="直接连接符 25618"/>
            <p:cNvSpPr>
              <a:spLocks noChangeShapeType="1"/>
            </p:cNvSpPr>
            <p:nvPr/>
          </p:nvSpPr>
          <p:spPr bwMode="auto">
            <a:xfrm flipH="1">
              <a:off x="333" y="600"/>
              <a:ext cx="214" cy="8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3" name="文本框 25619"/>
            <p:cNvSpPr txBox="1">
              <a:spLocks noChangeArrowheads="1"/>
            </p:cNvSpPr>
            <p:nvPr/>
          </p:nvSpPr>
          <p:spPr bwMode="auto">
            <a:xfrm>
              <a:off x="547" y="464"/>
              <a:ext cx="224" cy="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000"/>
                <a:t>A</a:t>
              </a:r>
            </a:p>
          </p:txBody>
        </p:sp>
        <p:sp>
          <p:nvSpPr>
            <p:cNvPr id="16404" name="文本框 25620"/>
            <p:cNvSpPr txBox="1">
              <a:spLocks noChangeArrowheads="1"/>
            </p:cNvSpPr>
            <p:nvPr/>
          </p:nvSpPr>
          <p:spPr bwMode="auto">
            <a:xfrm>
              <a:off x="1010" y="1014"/>
              <a:ext cx="233" cy="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000"/>
                <a:t>C</a:t>
              </a:r>
            </a:p>
          </p:txBody>
        </p:sp>
        <p:sp>
          <p:nvSpPr>
            <p:cNvPr id="16405" name="文本框 25621"/>
            <p:cNvSpPr txBox="1">
              <a:spLocks noChangeArrowheads="1"/>
            </p:cNvSpPr>
            <p:nvPr/>
          </p:nvSpPr>
          <p:spPr bwMode="auto">
            <a:xfrm>
              <a:off x="698" y="1432"/>
              <a:ext cx="284" cy="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000"/>
                <a:t>B</a:t>
              </a:r>
              <a:r>
                <a:rPr lang="en-US" altLang="zh-CN" sz="2000" baseline="-25000"/>
                <a:t>1</a:t>
              </a:r>
            </a:p>
          </p:txBody>
        </p:sp>
        <p:sp>
          <p:nvSpPr>
            <p:cNvPr id="16406" name="文本框 25622"/>
            <p:cNvSpPr txBox="1">
              <a:spLocks noChangeArrowheads="1"/>
            </p:cNvSpPr>
            <p:nvPr/>
          </p:nvSpPr>
          <p:spPr bwMode="auto">
            <a:xfrm>
              <a:off x="976" y="1432"/>
              <a:ext cx="293" cy="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2000"/>
                <a:t>C</a:t>
              </a:r>
              <a:r>
                <a:rPr lang="en-US" altLang="zh-CN" sz="2000" baseline="-25000"/>
                <a:t>1</a:t>
              </a:r>
            </a:p>
          </p:txBody>
        </p:sp>
      </p:grpSp>
      <p:sp>
        <p:nvSpPr>
          <p:cNvPr id="16407" name="文本框 25623"/>
          <p:cNvSpPr txBox="1">
            <a:spLocks noChangeArrowheads="1"/>
          </p:cNvSpPr>
          <p:nvPr/>
        </p:nvSpPr>
        <p:spPr bwMode="auto">
          <a:xfrm>
            <a:off x="6011864" y="2787254"/>
            <a:ext cx="45076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chemeClr val="bg1"/>
                </a:solidFill>
              </a:rPr>
              <a:t>S</a:t>
            </a:r>
            <a:r>
              <a:rPr lang="en-US" altLang="zh-CN" sz="2000" b="1" baseline="-2500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6408" name="文本框 25624"/>
          <p:cNvSpPr txBox="1">
            <a:spLocks noChangeArrowheads="1"/>
          </p:cNvSpPr>
          <p:nvPr/>
        </p:nvSpPr>
        <p:spPr bwMode="auto">
          <a:xfrm>
            <a:off x="6862764" y="3083719"/>
            <a:ext cx="45076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chemeClr val="bg1"/>
                </a:solidFill>
              </a:rPr>
              <a:t>S</a:t>
            </a:r>
            <a:r>
              <a:rPr lang="en-US" altLang="zh-CN" sz="2000" b="1" baseline="-2500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6409" name="文本框 25625"/>
          <p:cNvSpPr txBox="1">
            <a:spLocks noChangeArrowheads="1"/>
          </p:cNvSpPr>
          <p:nvPr/>
        </p:nvSpPr>
        <p:spPr bwMode="auto">
          <a:xfrm>
            <a:off x="6372225" y="3057526"/>
            <a:ext cx="45076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chemeClr val="bg1"/>
                </a:solidFill>
              </a:rPr>
              <a:t>S</a:t>
            </a:r>
            <a:r>
              <a:rPr lang="en-US" altLang="zh-CN" sz="2000" b="1" baseline="-25000">
                <a:solidFill>
                  <a:schemeClr val="bg1"/>
                </a:solidFill>
              </a:rPr>
              <a:t>2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F7F06C7-4BE0-7F37-488D-CF0CAE9CFD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176" y="0"/>
            <a:ext cx="7138986" cy="2183422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8" name="组 7">
            <a:extLst>
              <a:ext uri="{FF2B5EF4-FFF2-40B4-BE49-F238E27FC236}">
                <a16:creationId xmlns:a16="http://schemas.microsoft.com/office/drawing/2014/main" id="{6610B4FA-0279-4790-9BCB-30003D0A36CC}"/>
              </a:ext>
            </a:extLst>
          </p:cNvPr>
          <p:cNvGrpSpPr>
            <a:grpSpLocks/>
          </p:cNvGrpSpPr>
          <p:nvPr/>
        </p:nvGrpSpPr>
        <p:grpSpPr bwMode="auto">
          <a:xfrm>
            <a:off x="3910336" y="245971"/>
            <a:ext cx="1574669" cy="438582"/>
            <a:chOff x="3437515" y="1408557"/>
            <a:chExt cx="2100931" cy="584694"/>
          </a:xfrm>
        </p:grpSpPr>
        <p:sp>
          <p:nvSpPr>
            <p:cNvPr id="6149" name="文本框 26">
              <a:extLst>
                <a:ext uri="{FF2B5EF4-FFF2-40B4-BE49-F238E27FC236}">
                  <a16:creationId xmlns:a16="http://schemas.microsoft.com/office/drawing/2014/main" id="{83A5F27D-DD4E-19F1-8389-0FC1F4198C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33967" y="1408557"/>
              <a:ext cx="1604479" cy="584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250" b="1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归</a:t>
              </a:r>
              <a:r>
                <a:rPr lang="en-US" altLang="zh-CN" sz="2250" b="1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</a:t>
              </a:r>
              <a:r>
                <a:rPr lang="zh-CN" altLang="en-US" sz="2250" b="1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纳</a:t>
              </a:r>
            </a:p>
          </p:txBody>
        </p:sp>
        <p:pic>
          <p:nvPicPr>
            <p:cNvPr id="6150" name="Picture 6" descr="BS00554_">
              <a:extLst>
                <a:ext uri="{FF2B5EF4-FFF2-40B4-BE49-F238E27FC236}">
                  <a16:creationId xmlns:a16="http://schemas.microsoft.com/office/drawing/2014/main" id="{52F78348-53FA-287F-B9E4-AA8AAF53FE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7515" y="1490196"/>
              <a:ext cx="503237" cy="439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1" name="组 38">
            <a:extLst>
              <a:ext uri="{FF2B5EF4-FFF2-40B4-BE49-F238E27FC236}">
                <a16:creationId xmlns:a16="http://schemas.microsoft.com/office/drawing/2014/main" id="{43CAA560-EB46-AA48-5D42-E70250F056FC}"/>
              </a:ext>
            </a:extLst>
          </p:cNvPr>
          <p:cNvGrpSpPr>
            <a:grpSpLocks/>
          </p:cNvGrpSpPr>
          <p:nvPr/>
        </p:nvGrpSpPr>
        <p:grpSpPr bwMode="auto">
          <a:xfrm>
            <a:off x="1907704" y="705553"/>
            <a:ext cx="6128147" cy="350044"/>
            <a:chOff x="984243" y="2020950"/>
            <a:chExt cx="8170127" cy="467237"/>
          </a:xfrm>
        </p:grpSpPr>
        <p:cxnSp>
          <p:nvCxnSpPr>
            <p:cNvPr id="40" name="直接连接符 12">
              <a:extLst>
                <a:ext uri="{FF2B5EF4-FFF2-40B4-BE49-F238E27FC236}">
                  <a16:creationId xmlns:a16="http://schemas.microsoft.com/office/drawing/2014/main" id="{A161632E-EB7D-BB7B-AAF4-2A8E460C6706}"/>
                </a:ext>
              </a:extLst>
            </p:cNvPr>
            <p:cNvCxnSpPr/>
            <p:nvPr/>
          </p:nvCxnSpPr>
          <p:spPr>
            <a:xfrm rot="10800000">
              <a:off x="8247989" y="2020950"/>
              <a:ext cx="906381" cy="467237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19">
              <a:extLst>
                <a:ext uri="{FF2B5EF4-FFF2-40B4-BE49-F238E27FC236}">
                  <a16:creationId xmlns:a16="http://schemas.microsoft.com/office/drawing/2014/main" id="{B281AFD8-C199-D8AF-D2BB-C4F3D7A7AD4F}"/>
                </a:ext>
              </a:extLst>
            </p:cNvPr>
            <p:cNvCxnSpPr/>
            <p:nvPr/>
          </p:nvCxnSpPr>
          <p:spPr>
            <a:xfrm flipH="1">
              <a:off x="984243" y="2020950"/>
              <a:ext cx="7268508" cy="1589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161" name="Picture 21" descr="26-6">
            <a:extLst>
              <a:ext uri="{FF2B5EF4-FFF2-40B4-BE49-F238E27FC236}">
                <a16:creationId xmlns:a16="http://schemas.microsoft.com/office/drawing/2014/main" id="{EB35D221-C8F4-EB83-4902-2720382EF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53855"/>
            <a:ext cx="2275284" cy="225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5">
            <a:extLst>
              <a:ext uri="{FF2B5EF4-FFF2-40B4-BE49-F238E27FC236}">
                <a16:creationId xmlns:a16="http://schemas.microsoft.com/office/drawing/2014/main" id="{27B1F573-4CF8-8A8E-FFC1-57C946AD3E80}"/>
              </a:ext>
            </a:extLst>
          </p:cNvPr>
          <p:cNvGrpSpPr/>
          <p:nvPr/>
        </p:nvGrpSpPr>
        <p:grpSpPr>
          <a:xfrm>
            <a:off x="961232" y="756446"/>
            <a:ext cx="7344816" cy="1516153"/>
            <a:chOff x="961232" y="1055597"/>
            <a:chExt cx="7344816" cy="1516153"/>
          </a:xfrm>
        </p:grpSpPr>
        <p:sp>
          <p:nvSpPr>
            <p:cNvPr id="13324" name="Rectangle 3">
              <a:extLst>
                <a:ext uri="{FF2B5EF4-FFF2-40B4-BE49-F238E27FC236}">
                  <a16:creationId xmlns:a16="http://schemas.microsoft.com/office/drawing/2014/main" id="{9E6E1153-19CE-2D3A-D9EA-A3B1E66A63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1232" y="1124092"/>
              <a:ext cx="7344816" cy="1286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 indent="2667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lnSpc>
                  <a:spcPct val="150000"/>
                </a:lnSpc>
              </a:pPr>
              <a:r>
                <a:rPr lang="zh-CN" altLang="en-US" sz="1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双曲线的几何特性：过双曲线</a:t>
              </a:r>
              <a:r>
                <a:rPr lang="en-US" altLang="zh-CN" sz="1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</a:t>
              </a:r>
              <a:r>
                <a:rPr lang="zh-CN" altLang="en-US" sz="1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上的任意一点向两坐标轴作垂线，与两坐标轴围成的矩形面积等于</a:t>
              </a:r>
              <a:r>
                <a:rPr lang="en-US" altLang="zh-CN" sz="1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|</a:t>
              </a:r>
              <a:r>
                <a:rPr lang="en-US" altLang="zh-CN" sz="18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</a:t>
              </a:r>
              <a:r>
                <a:rPr lang="en-US" altLang="zh-CN" sz="1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|</a:t>
              </a:r>
              <a:r>
                <a:rPr lang="zh-CN" altLang="en-US" sz="1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，连接该点与原点，还可得出两个直角三角形，这两个直角三角形的面积都等于        </a:t>
              </a:r>
              <a:r>
                <a:rPr lang="en-US" altLang="zh-CN" sz="1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zh-CN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1BCF0950-3B2F-E5E6-B86E-78FB4F3C99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55976" y="1055597"/>
              <a:ext cx="685800" cy="660400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35D6DFCE-656B-7C8E-8278-6F73B67D23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868144" y="1898650"/>
              <a:ext cx="330200" cy="673100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F052EA99-3E52-62E0-AF63-87DA1AA976AA}"/>
              </a:ext>
            </a:extLst>
          </p:cNvPr>
          <p:cNvSpPr/>
          <p:nvPr/>
        </p:nvSpPr>
        <p:spPr>
          <a:xfrm>
            <a:off x="1738313" y="1302544"/>
            <a:ext cx="334566" cy="33456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1800"/>
          </a:p>
        </p:txBody>
      </p:sp>
      <p:sp>
        <p:nvSpPr>
          <p:cNvPr id="9219" name="内容占位符 7">
            <a:extLst>
              <a:ext uri="{FF2B5EF4-FFF2-40B4-BE49-F238E27FC236}">
                <a16:creationId xmlns:a16="http://schemas.microsoft.com/office/drawing/2014/main" id="{164E0C01-C09D-1249-CD9E-F561E34CAC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600" y="419286"/>
            <a:ext cx="7484440" cy="1341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1〈</a:t>
            </a:r>
            <a:r>
              <a:rPr lang="zh-CN" altLang="en-US" sz="1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黄冈</a:t>
            </a:r>
            <a:r>
              <a:rPr lang="en-US" altLang="zh-CN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〉</a:t>
            </a:r>
            <a:r>
              <a:rPr lang="zh-CN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已知反比例函数</a:t>
            </a:r>
            <a:r>
              <a:rPr lang="en-US" altLang="zh-CN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zh-CN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在第一象限的图象如图所示，点</a:t>
            </a:r>
            <a:r>
              <a:rPr lang="en-US" altLang="zh-CN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在其图象上，点</a:t>
            </a:r>
            <a:r>
              <a:rPr lang="en-US" altLang="zh-CN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为</a:t>
            </a:r>
            <a:r>
              <a:rPr lang="en-US" altLang="zh-CN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轴正半轴上一点，</a:t>
            </a:r>
            <a:endParaRPr lang="en-US" altLang="zh-CN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连接</a:t>
            </a:r>
            <a:r>
              <a:rPr lang="en-US" altLang="zh-CN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zh-CN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AO</a:t>
            </a:r>
            <a:r>
              <a:rPr lang="zh-CN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1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AOB</a:t>
            </a:r>
            <a:r>
              <a:rPr lang="zh-CN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________.</a:t>
            </a:r>
            <a:endParaRPr lang="zh-CN" alt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7" name="Picture 18" descr="26-9">
            <a:extLst>
              <a:ext uri="{FF2B5EF4-FFF2-40B4-BE49-F238E27FC236}">
                <a16:creationId xmlns:a16="http://schemas.microsoft.com/office/drawing/2014/main" id="{FEB7ECA6-A779-DB5B-B1D9-50990E45E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25" y="2547175"/>
            <a:ext cx="2210990" cy="1583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4C3201C-CE98-FD0B-F2C3-9465AD4C4E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912" y="346225"/>
            <a:ext cx="673100" cy="66040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Layers">
  <a:themeElements>
    <a:clrScheme name="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D"/>
      </a:accent3>
      <a:accent4>
        <a:srgbClr val="000000"/>
      </a:accent4>
      <a:accent5>
        <a:srgbClr val="E2E2CA"/>
      </a:accent5>
      <a:accent6>
        <a:srgbClr val="E50000"/>
      </a:accent6>
      <a:hlink>
        <a:srgbClr val="990033"/>
      </a:hlink>
      <a:folHlink>
        <a:srgbClr val="B2B2B2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</TotalTime>
  <Pages>0</Pages>
  <Words>1037</Words>
  <Characters>0</Characters>
  <Application>Microsoft Macintosh PowerPoint</Application>
  <DocSecurity>0</DocSecurity>
  <PresentationFormat>全屏显示(16:9)</PresentationFormat>
  <Lines>0</Lines>
  <Paragraphs>193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2" baseType="lpstr">
      <vt:lpstr>黑体</vt:lpstr>
      <vt:lpstr>宋体</vt:lpstr>
      <vt:lpstr>Arial</vt:lpstr>
      <vt:lpstr>Times New Roman</vt:lpstr>
      <vt:lpstr>Wingdings</vt:lpstr>
      <vt:lpstr>Layers</vt:lpstr>
      <vt:lpstr>26.3反比例函数的图象与性质2</vt:lpstr>
      <vt:lpstr>PowerPoint 演示文稿</vt:lpstr>
      <vt:lpstr>PowerPoint 演示文稿</vt:lpstr>
      <vt:lpstr>PowerPoint 演示文稿</vt:lpstr>
      <vt:lpstr>PowerPoint 演示文稿</vt:lpstr>
      <vt:lpstr>3.已知反比例函数y1与正比例函数y2的一交点为（2，3）,求另一交点的坐标.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www.ftpdown.com</Company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FtpDown</dc:creator>
  <cp:lastModifiedBy>Microsoft Office User</cp:lastModifiedBy>
  <cp:revision>96</cp:revision>
  <dcterms:created xsi:type="dcterms:W3CDTF">2007-03-21T06:21:40Z</dcterms:created>
  <dcterms:modified xsi:type="dcterms:W3CDTF">2022-11-25T15:21:47Z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2052-10.1.0.5346</vt:lpwstr>
  </property>
</Properties>
</file>