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3"/>
  </p:notesMasterIdLst>
  <p:sldIdLst>
    <p:sldId id="353" r:id="rId12"/>
    <p:sldId id="470" r:id="rId14"/>
    <p:sldId id="352" r:id="rId15"/>
    <p:sldId id="497" r:id="rId16"/>
    <p:sldId id="527" r:id="rId17"/>
    <p:sldId id="531" r:id="rId18"/>
    <p:sldId id="532" r:id="rId19"/>
    <p:sldId id="576" r:id="rId20"/>
    <p:sldId id="569" r:id="rId21"/>
    <p:sldId id="533" r:id="rId22"/>
    <p:sldId id="534" r:id="rId23"/>
    <p:sldId id="577" r:id="rId24"/>
    <p:sldId id="570" r:id="rId25"/>
    <p:sldId id="571" r:id="rId26"/>
    <p:sldId id="572" r:id="rId27"/>
    <p:sldId id="535" r:id="rId28"/>
    <p:sldId id="536" r:id="rId29"/>
    <p:sldId id="578" r:id="rId30"/>
    <p:sldId id="574" r:id="rId31"/>
    <p:sldId id="575" r:id="rId32"/>
    <p:sldId id="573" r:id="rId33"/>
    <p:sldId id="579" r:id="rId34"/>
    <p:sldId id="580" r:id="rId35"/>
    <p:sldId id="583" r:id="rId36"/>
    <p:sldId id="599" r:id="rId37"/>
    <p:sldId id="600" r:id="rId38"/>
    <p:sldId id="584" r:id="rId39"/>
    <p:sldId id="564" r:id="rId40"/>
    <p:sldId id="602" r:id="rId41"/>
    <p:sldId id="585" r:id="rId42"/>
    <p:sldId id="297" r:id="rId43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D41D5"/>
    <a:srgbClr val="4D0D27"/>
    <a:srgbClr val="666666"/>
    <a:srgbClr val="FF1B1B"/>
    <a:srgbClr val="FAF9F7"/>
    <a:srgbClr val="3296A8"/>
    <a:srgbClr val="6D8AAB"/>
    <a:srgbClr val="31709C"/>
    <a:srgbClr val="7697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7778" autoAdjust="0"/>
  </p:normalViewPr>
  <p:slideViewPr>
    <p:cSldViewPr snapToGrid="0" showGuides="1">
      <p:cViewPr>
        <p:scale>
          <a:sx n="66" d="100"/>
          <a:sy n="66" d="100"/>
        </p:scale>
        <p:origin x="-1286" y="-499"/>
      </p:cViewPr>
      <p:guideLst>
        <p:guide orient="horz" pos="2283"/>
        <p:guide pos="404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31.xml"/><Relationship Id="rId42" Type="http://schemas.openxmlformats.org/officeDocument/2006/relationships/slide" Target="slides/slide30.xml"/><Relationship Id="rId41" Type="http://schemas.openxmlformats.org/officeDocument/2006/relationships/slide" Target="slides/slide29.xml"/><Relationship Id="rId40" Type="http://schemas.openxmlformats.org/officeDocument/2006/relationships/slide" Target="slides/slide28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7.xml"/><Relationship Id="rId38" Type="http://schemas.openxmlformats.org/officeDocument/2006/relationships/slide" Target="slides/slide26.xml"/><Relationship Id="rId37" Type="http://schemas.openxmlformats.org/officeDocument/2006/relationships/slide" Target="slides/slide25.xml"/><Relationship Id="rId36" Type="http://schemas.openxmlformats.org/officeDocument/2006/relationships/slide" Target="slides/slide24.xml"/><Relationship Id="rId35" Type="http://schemas.openxmlformats.org/officeDocument/2006/relationships/slide" Target="slides/slide23.xml"/><Relationship Id="rId34" Type="http://schemas.openxmlformats.org/officeDocument/2006/relationships/slide" Target="slides/slide22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slide" Target="slides/slide4.xml"/><Relationship Id="rId15" Type="http://schemas.openxmlformats.org/officeDocument/2006/relationships/slide" Target="slides/slide3.xml"/><Relationship Id="rId14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9E827A-14F7-4469-8FBD-15D7CB9A15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9E827A-14F7-4469-8FBD-15D7CB9A15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图片包含 文字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30723" name="Rectangle 3"/>
          <p:cNvSpPr/>
          <p:nvPr/>
        </p:nvSpPr>
        <p:spPr>
          <a:xfrm>
            <a:off x="828040" y="1515110"/>
            <a:ext cx="757809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        </a:t>
            </a:r>
            <a:r>
              <a:rPr lang="en-US" altLang="zh-CN" sz="3200" b="1" dirty="0">
                <a:solidFill>
                  <a:srgbClr val="3333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200" b="1" dirty="0">
                <a:solidFill>
                  <a:srgbClr val="333300"/>
                </a:solidFill>
                <a:latin typeface="Arial" panose="020B0604020202020204" pitchFamily="34" charset="0"/>
              </a:rPr>
              <a:t>论语</a:t>
            </a:r>
            <a:r>
              <a:rPr lang="en-US" altLang="zh-CN" sz="3200" b="1" dirty="0">
                <a:solidFill>
                  <a:srgbClr val="33330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3200" b="1" dirty="0">
                <a:solidFill>
                  <a:srgbClr val="333300"/>
                </a:solidFill>
                <a:latin typeface="Arial" panose="020B0604020202020204" pitchFamily="34" charset="0"/>
              </a:rPr>
              <a:t>中说</a:t>
            </a:r>
            <a:r>
              <a:rPr lang="zh-CN" altLang="en-US" sz="3200" b="1" dirty="0">
                <a:solidFill>
                  <a:srgbClr val="800000"/>
                </a:solidFill>
                <a:latin typeface="Arial" panose="020B0604020202020204" pitchFamily="34" charset="0"/>
              </a:rPr>
              <a:t>：“出使四方，不辱君命。”</a:t>
            </a:r>
            <a:r>
              <a:rPr lang="zh-CN" altLang="en-US" sz="3200" b="1" dirty="0">
                <a:solidFill>
                  <a:srgbClr val="333300"/>
                </a:solidFill>
                <a:latin typeface="Arial" panose="020B0604020202020204" pitchFamily="34" charset="0"/>
              </a:rPr>
              <a:t>我国历史上有许多杰出的外交使节：</a:t>
            </a:r>
            <a:endParaRPr lang="zh-CN" altLang="en-US" sz="3200" b="1" dirty="0">
              <a:solidFill>
                <a:srgbClr val="333300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44750" y="2760345"/>
            <a:ext cx="5212080" cy="2122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p>
            <a:r>
              <a:rPr lang="zh-CN" altLang="en-US" sz="4400"/>
              <a:t>晏子使楚</a:t>
            </a:r>
            <a:r>
              <a:rPr lang="en-US" altLang="zh-CN" sz="4400"/>
              <a:t>——</a:t>
            </a:r>
            <a:r>
              <a:rPr lang="zh-CN" altLang="en-US" sz="4400"/>
              <a:t>晏子</a:t>
            </a:r>
            <a:endParaRPr lang="zh-CN" altLang="en-US" sz="4400"/>
          </a:p>
          <a:p>
            <a:r>
              <a:rPr lang="zh-CN" altLang="en-US" sz="4400"/>
              <a:t>完璧归赵</a:t>
            </a:r>
            <a:r>
              <a:rPr lang="en-US" altLang="zh-CN" sz="4400"/>
              <a:t>——</a:t>
            </a:r>
            <a:r>
              <a:rPr lang="zh-CN" altLang="en-US" sz="4400"/>
              <a:t>蔺相如</a:t>
            </a:r>
            <a:endParaRPr lang="zh-CN" altLang="en-US" sz="4400"/>
          </a:p>
          <a:p>
            <a:r>
              <a:rPr lang="zh-CN" altLang="en-US" sz="4400"/>
              <a:t>舌战群儒</a:t>
            </a:r>
            <a:r>
              <a:rPr lang="en-US" altLang="zh-CN" sz="4400"/>
              <a:t>——</a:t>
            </a:r>
            <a:r>
              <a:rPr lang="zh-CN" altLang="en-US" sz="4400"/>
              <a:t>诸葛亮</a:t>
            </a:r>
            <a:endParaRPr lang="zh-CN" altLang="en-US" sz="4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文字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文本框 14"/>
          <p:cNvSpPr txBox="1">
            <a:spLocks noChangeArrowheads="1"/>
          </p:cNvSpPr>
          <p:nvPr/>
        </p:nvSpPr>
        <p:spPr bwMode="auto">
          <a:xfrm>
            <a:off x="1996549" y="2278476"/>
            <a:ext cx="511091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8288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2860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7432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2004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/>
            <a:r>
              <a:rPr lang="zh-CN" altLang="en-US" sz="6000" spc="30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唐</a:t>
            </a:r>
            <a:r>
              <a:rPr lang="zh-CN" altLang="en-US" sz="6000" spc="300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雎不辱使命</a:t>
            </a:r>
            <a:endParaRPr lang="zh-CN" altLang="en-US" sz="6000" b="0" i="0" spc="300" dirty="0">
              <a:solidFill>
                <a:srgbClr val="666666"/>
              </a:solidFill>
              <a:effectLst/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6" name="直接连接符 27"/>
          <p:cNvCxnSpPr>
            <a:cxnSpLocks noChangeShapeType="1"/>
          </p:cNvCxnSpPr>
          <p:nvPr/>
        </p:nvCxnSpPr>
        <p:spPr bwMode="auto">
          <a:xfrm>
            <a:off x="2190532" y="3352195"/>
            <a:ext cx="4693920" cy="0"/>
          </a:xfrm>
          <a:prstGeom prst="line">
            <a:avLst/>
          </a:prstGeom>
          <a:noFill/>
          <a:ln w="19050">
            <a:solidFill>
              <a:srgbClr val="666666">
                <a:alpha val="67842"/>
              </a:srgb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79646" y="3475566"/>
            <a:ext cx="4693920" cy="6575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3000" spc="300" dirty="0">
                <a:solidFill>
                  <a:srgbClr val="666666"/>
                </a:solidFill>
                <a:cs typeface="+mn-ea"/>
                <a:sym typeface="+mn-lt"/>
              </a:rPr>
              <a:t>《战国策》</a:t>
            </a:r>
            <a:endParaRPr lang="zh-CN" altLang="en-US" sz="3000" spc="300" dirty="0">
              <a:solidFill>
                <a:srgbClr val="666666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70915" y="1277620"/>
            <a:ext cx="9966960" cy="4815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6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en-US" altLang="zh-CN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 </a:t>
            </a:r>
            <a:r>
              <a:rPr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《战国策》是一部</a:t>
            </a:r>
            <a:r>
              <a:rPr b="1" dirty="0">
                <a:solidFill>
                  <a:srgbClr val="C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国别体史学著作</a:t>
            </a:r>
            <a:r>
              <a:rPr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，又称《国策》。记载了西周、东周及秦、齐、楚、赵、魏、韩、燕、宋、卫、中山各国之事，记事年代起于战国初年，止于秦灭六国，约有240年的历史。</a:t>
            </a:r>
            <a:r>
              <a:rPr b="1" dirty="0">
                <a:solidFill>
                  <a:srgbClr val="C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主要记述了战国时期的游说之士的政治主张和言行策略，也可说是游说之士的实战演习手册。</a:t>
            </a:r>
            <a:endParaRPr b="1" dirty="0">
              <a:solidFill>
                <a:srgbClr val="C00000"/>
              </a:solidFill>
              <a:latin typeface="宋体" panose="02010600030101010101" pitchFamily="2" charset="-122"/>
              <a:cs typeface="宋体" panose="02010600030101010101" pitchFamily="2" charset="-122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40723" y="34139"/>
            <a:ext cx="6363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666666"/>
                </a:solidFill>
                <a:cs typeface="+mn-ea"/>
                <a:sym typeface="+mn-lt"/>
              </a:rPr>
              <a:t>常识介绍</a:t>
            </a:r>
            <a:r>
              <a:rPr lang="en-US" altLang="zh-CN" sz="3200" dirty="0">
                <a:solidFill>
                  <a:srgbClr val="666666"/>
                </a:solidFill>
                <a:cs typeface="+mn-ea"/>
                <a:sym typeface="+mn-lt"/>
              </a:rPr>
              <a:t>—《</a:t>
            </a:r>
            <a:r>
              <a:rPr lang="zh-CN" altLang="en-US" sz="3200" dirty="0">
                <a:solidFill>
                  <a:srgbClr val="666666"/>
                </a:solidFill>
                <a:cs typeface="+mn-ea"/>
                <a:sym typeface="+mn-lt"/>
              </a:rPr>
              <a:t>战国策</a:t>
            </a:r>
            <a:r>
              <a:rPr lang="en-US" altLang="zh-CN" sz="3200" dirty="0">
                <a:solidFill>
                  <a:srgbClr val="666666"/>
                </a:solidFill>
                <a:cs typeface="+mn-ea"/>
                <a:sym typeface="+mn-lt"/>
              </a:rPr>
              <a:t>》</a:t>
            </a:r>
            <a:endParaRPr lang="zh-CN" altLang="en-US" sz="3200" dirty="0">
              <a:solidFill>
                <a:srgbClr val="666666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4467544" y="172775"/>
            <a:ext cx="3255323" cy="55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3600" spc="600" dirty="0">
                <a:solidFill>
                  <a:srgbClr val="666666"/>
                </a:solidFill>
                <a:cs typeface="+mn-ea"/>
                <a:sym typeface="+mn-lt"/>
              </a:rPr>
              <a:t>作者简介</a:t>
            </a:r>
            <a:endParaRPr lang="zh-CN" altLang="en-US" sz="3600" spc="600" dirty="0">
              <a:solidFill>
                <a:srgbClr val="666666"/>
              </a:solidFill>
              <a:cs typeface="+mn-ea"/>
              <a:sym typeface="+mn-lt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415915" y="1320165"/>
            <a:ext cx="5438775" cy="461581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刘向（约前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77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～前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6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lt"/>
              </a:rPr>
              <a:t>）本名更生，字子政，沛县（今江苏沛县）人。西汉经学家、目录学家、文学家，汉皇族。他在学术文化上的主要贡献是对古籍做了全面系统的分类整理工作，其作品既有史学价值，又有文学价值。 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2295" y="1320165"/>
            <a:ext cx="4833620" cy="46158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610235" y="1294130"/>
            <a:ext cx="10497185" cy="44862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buClrTx/>
            </a:pPr>
            <a:r>
              <a:rPr lang="zh-CN" altLang="en-US" sz="4400" u="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sz="4000" b="1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战国末期，秦国先后灭掉了韩、魏等国，气势嚣张。安陵国是魏国的附庸小国，秦国想用诈骗手段吞并安陵，安陵君派唐雎到秦国去谈判，唐雎在秦王面前，不畏强暴，以死相拼，终于没有辜负出使之命。</a:t>
            </a:r>
            <a:endParaRPr lang="zh-CN" altLang="en-US" sz="40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47515" y="80645"/>
            <a:ext cx="2938780" cy="17532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lt"/>
                <a:cs typeface="+mj-lt"/>
                <a:sym typeface="+mn-ea"/>
              </a:rPr>
              <a:t>背景介绍</a:t>
            </a:r>
            <a:br>
              <a:rPr lang="zh-CN" alt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lt"/>
                <a:cs typeface="+mj-lt"/>
                <a:sym typeface="+mn-ea"/>
              </a:rPr>
            </a:br>
            <a:endParaRPr lang="zh-CN" altLang="en-US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lt"/>
              <a:cs typeface="+mj-lt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771525" y="33020"/>
            <a:ext cx="1069467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lt"/>
              </a:rPr>
              <a:t>读准字音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lt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2017395" y="1475740"/>
            <a:ext cx="9188450" cy="3967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雎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  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怫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然（     ）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韩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傀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  免冠徒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跣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缟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素（      ）   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庸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夫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色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挠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  以头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抢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 （       ）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休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祲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  寡人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谕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     ）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3689545" y="1622596"/>
            <a:ext cx="6438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jū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7664557" y="1622265"/>
            <a:ext cx="6438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fú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3574610" y="2385655"/>
            <a:ext cx="8743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guī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1" name="Rectangle 7"/>
          <p:cNvSpPr/>
          <p:nvPr/>
        </p:nvSpPr>
        <p:spPr>
          <a:xfrm>
            <a:off x="8420631" y="2385655"/>
            <a:ext cx="11283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xiăn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2" name="Rectangle 8"/>
          <p:cNvSpPr/>
          <p:nvPr/>
        </p:nvSpPr>
        <p:spPr>
          <a:xfrm>
            <a:off x="3689214" y="3136636"/>
            <a:ext cx="8978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găo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3" name="Rectangle 9"/>
          <p:cNvSpPr/>
          <p:nvPr/>
        </p:nvSpPr>
        <p:spPr>
          <a:xfrm>
            <a:off x="7550507" y="3136636"/>
            <a:ext cx="133540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yōng 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4" name="Rectangle 10"/>
          <p:cNvSpPr/>
          <p:nvPr/>
        </p:nvSpPr>
        <p:spPr>
          <a:xfrm>
            <a:off x="3573631" y="3967640"/>
            <a:ext cx="8743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náo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5" name="Rectangle 11"/>
          <p:cNvSpPr/>
          <p:nvPr/>
        </p:nvSpPr>
        <p:spPr>
          <a:xfrm>
            <a:off x="8748622" y="3967310"/>
            <a:ext cx="133540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qiāng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6" name="Rectangle 12"/>
          <p:cNvSpPr/>
          <p:nvPr/>
        </p:nvSpPr>
        <p:spPr>
          <a:xfrm>
            <a:off x="3573975" y="4798313"/>
            <a:ext cx="8743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jìn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7" name="Rectangle 13"/>
          <p:cNvSpPr/>
          <p:nvPr/>
        </p:nvSpPr>
        <p:spPr>
          <a:xfrm>
            <a:off x="8127167" y="4798313"/>
            <a:ext cx="6438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yù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idx="1"/>
          </p:nvPr>
        </p:nvSpPr>
        <p:spPr>
          <a:xfrm>
            <a:off x="1571625" y="1265555"/>
            <a:ext cx="9228455" cy="5928360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fontScale="80000"/>
          </a:bodyPr>
          <a:p>
            <a:pPr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秦王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谓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安陵君曰：“寡人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欲以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五百里之地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易安陵，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安陵君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其 许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寡人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！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安陵君曰：大王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加惠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易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小，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甚善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虽然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，受地于王，</a:t>
            </a:r>
            <a:endParaRPr lang="zh-CN" altLang="en-US" b="1" u="sng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endParaRPr lang="zh-CN" altLang="en-US" b="1" u="sng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愿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终</a:t>
            </a:r>
            <a:r>
              <a:rPr lang="zh-CN" altLang="en-US" b="1" u="sng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守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之，弗敢易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！秦王不悦。安陵君因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唐雎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于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2544445" y="1821180"/>
            <a:ext cx="5219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派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3074670" y="1821180"/>
            <a:ext cx="1800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</a:t>
            </a:r>
            <a:r>
              <a:rPr lang="en-US" altLang="zh-CN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6782435" y="1821180"/>
            <a:ext cx="10179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想要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7800611" y="1821075"/>
            <a:ext cx="53349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5" name="Text Box 7"/>
          <p:cNvSpPr txBox="1"/>
          <p:nvPr/>
        </p:nvSpPr>
        <p:spPr>
          <a:xfrm>
            <a:off x="3306393" y="3014149"/>
            <a:ext cx="194504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表加重语气，“一定”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5420360" y="3014345"/>
            <a:ext cx="1349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答应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1563526" y="4285328"/>
            <a:ext cx="151158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给予恩惠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2987040" y="4285615"/>
            <a:ext cx="6972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3697513" y="4285672"/>
            <a:ext cx="99078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交换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0" name="Text Box 12"/>
          <p:cNvSpPr txBox="1"/>
          <p:nvPr/>
        </p:nvSpPr>
        <p:spPr>
          <a:xfrm>
            <a:off x="5014413" y="4285672"/>
            <a:ext cx="106699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很好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1" name="Text Box 13"/>
          <p:cNvSpPr txBox="1"/>
          <p:nvPr/>
        </p:nvSpPr>
        <p:spPr>
          <a:xfrm>
            <a:off x="6252903" y="4285328"/>
            <a:ext cx="158303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即使这样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1940466" y="5532682"/>
            <a:ext cx="104635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始终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2544140" y="5532682"/>
            <a:ext cx="10082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守护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4" name="Text Box 16"/>
          <p:cNvSpPr txBox="1"/>
          <p:nvPr/>
        </p:nvSpPr>
        <p:spPr>
          <a:xfrm>
            <a:off x="6641465" y="5532755"/>
            <a:ext cx="2031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高兴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5" name="Text Box 17"/>
          <p:cNvSpPr txBox="1"/>
          <p:nvPr/>
        </p:nvSpPr>
        <p:spPr>
          <a:xfrm>
            <a:off x="9345225" y="5532682"/>
            <a:ext cx="68592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派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6" name="Text Box 18"/>
          <p:cNvSpPr txBox="1"/>
          <p:nvPr/>
        </p:nvSpPr>
        <p:spPr>
          <a:xfrm>
            <a:off x="2239645" y="5993130"/>
            <a:ext cx="13131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出使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7" name="Text Box 19"/>
          <p:cNvSpPr txBox="1"/>
          <p:nvPr/>
        </p:nvSpPr>
        <p:spPr>
          <a:xfrm>
            <a:off x="3074790" y="5993270"/>
            <a:ext cx="6097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6" name="标题 26625"/>
          <p:cNvSpPr>
            <a:spLocks noGrp="1"/>
          </p:cNvSpPr>
          <p:nvPr/>
        </p:nvSpPr>
        <p:spPr>
          <a:xfrm>
            <a:off x="3461777" y="-82545"/>
            <a:ext cx="5647784" cy="1143212"/>
          </a:xfrm>
          <a:prstGeom prst="rect">
            <a:avLst/>
          </a:prstGeom>
          <a:ln>
            <a:miter/>
          </a:ln>
        </p:spPr>
        <p:txBody>
          <a:bodyPr vert="horz" lIns="91456" tIns="45728" rIns="91456" bIns="4572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/>
            <a:r>
              <a:rPr lang="zh-CN" altLang="en-US" sz="54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唐雎不辱使命</a:t>
            </a:r>
            <a:endParaRPr lang="zh-CN" altLang="en-US" sz="5400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0355" y="1265555"/>
            <a:ext cx="675005" cy="13163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第一段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  <p:bldP spid="7178" grpId="0"/>
      <p:bldP spid="7179" grpId="0"/>
      <p:bldP spid="7180" grpId="0"/>
      <p:bldP spid="7181" grpId="0"/>
      <p:bldP spid="7182" grpId="0"/>
      <p:bldP spid="7183" grpId="0"/>
      <p:bldP spid="7184" grpId="0"/>
      <p:bldP spid="7185" grpId="0"/>
      <p:bldP spid="7186" grpId="0"/>
      <p:bldP spid="71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5252" y="1404689"/>
            <a:ext cx="9080241" cy="4572783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    秦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王派人对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安陵君说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：“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我要用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方圆五百里的土地交换安陵，</a:t>
            </a:r>
            <a:r>
              <a:rPr lang="zh-CN" altLang="en-US" sz="399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安陵君可一定要</a:t>
            </a:r>
            <a:r>
              <a:rPr lang="zh-CN" altLang="en-US" sz="399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答应我！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”安陵君说：“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大王给予恩惠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，用大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的交换小的，很好；</a:t>
            </a:r>
            <a:r>
              <a:rPr lang="zh-CN" altLang="en-US" sz="399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即使这样，</a:t>
            </a:r>
            <a:r>
              <a:rPr lang="zh-CN" altLang="en-US" sz="399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但我从先王那里接受了封地，愿意</a:t>
            </a:r>
            <a:r>
              <a:rPr lang="zh-CN" altLang="en-US" sz="399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始终守护它</a:t>
            </a:r>
            <a:r>
              <a:rPr lang="zh-CN" altLang="en-US" sz="399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，不敢交换！”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秦王不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高兴。安陵君</a:t>
            </a: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因此派遣</a:t>
            </a:r>
            <a:r>
              <a:rPr lang="zh-CN" altLang="en-US" sz="3990" b="1" dirty="0">
                <a:latin typeface="隶书" panose="02010509060101010101" charset="-122"/>
                <a:ea typeface="隶书" panose="02010509060101010101" charset="-122"/>
              </a:rPr>
              <a:t>唐雎出使到秦国。</a:t>
            </a:r>
            <a:endParaRPr lang="zh-CN" altLang="en-US" sz="3990" b="1" dirty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30922" y="98972"/>
            <a:ext cx="1371835" cy="63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355" b="1" dirty="0" smtClean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译文：</a:t>
            </a:r>
            <a:endParaRPr lang="zh-CN" altLang="en-US" sz="4355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Text Box 8"/>
          <p:cNvSpPr txBox="1"/>
          <p:nvPr/>
        </p:nvSpPr>
        <p:spPr>
          <a:xfrm>
            <a:off x="1247140" y="1211580"/>
            <a:ext cx="9784080" cy="977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ts val="50"/>
              </a:spcBef>
            </a:pPr>
            <a:r>
              <a:rPr lang="zh-CN" altLang="en-US" sz="3200" b="1" u="none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秦王以五百里地易安陵是出于好心吗？易地的真正目的是什么 ？</a:t>
            </a:r>
            <a:endParaRPr lang="zh-CN" altLang="en-US" sz="3200" b="1" u="none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0479" name="Rectangle 15"/>
          <p:cNvSpPr/>
          <p:nvPr/>
        </p:nvSpPr>
        <p:spPr>
          <a:xfrm>
            <a:off x="1246505" y="2266315"/>
            <a:ext cx="8962390" cy="158559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FFFF"/>
            </a:outerShdw>
          </a:effectLst>
        </p:spPr>
        <p:txBody>
          <a:bodyPr wrap="square" anchor="t">
            <a:spAutoFit/>
          </a:bodyPr>
          <a:p>
            <a:pPr eaLnBrk="0" hangingPunct="0">
              <a:lnSpc>
                <a:spcPct val="90000"/>
              </a:lnSpc>
              <a:spcBef>
                <a:spcPts val="50"/>
              </a:spcBef>
            </a:pPr>
            <a:r>
              <a:rPr lang="en-US" altLang="zh-CN" sz="3600" b="1" u="non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3600" b="1" u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秦王不是出于什么好心，而是采取“以大易小”的欺诈手段，企图不战而直接吞并安陵小国。</a:t>
            </a:r>
            <a:r>
              <a:rPr lang="zh-CN" altLang="en-US" sz="3600" b="1" u="non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endParaRPr lang="zh-CN" altLang="en-US" sz="3600" b="1" u="non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03" name="WordArt 16"/>
          <p:cNvSpPr>
            <a:spLocks noTextEdit="1"/>
          </p:cNvSpPr>
          <p:nvPr/>
        </p:nvSpPr>
        <p:spPr>
          <a:xfrm>
            <a:off x="1766721" y="150841"/>
            <a:ext cx="1610023" cy="140043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l"/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0481" name="Text Box 17"/>
          <p:cNvSpPr txBox="1"/>
          <p:nvPr/>
        </p:nvSpPr>
        <p:spPr>
          <a:xfrm>
            <a:off x="1356805" y="4084354"/>
            <a:ext cx="8963097" cy="186372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dashDot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ts val="50"/>
              </a:spcBef>
            </a:pPr>
            <a:r>
              <a:rPr lang="zh-CN" altLang="en-US" sz="3200" b="1" u="none" dirty="0">
                <a:solidFill>
                  <a:srgbClr val="0070C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“出小饵而钓大鱼”是秦国国君的老伎俩。秦惠文王（许商於六百里地给楚怀王以促齐楚断交）、秦昭襄王（十五城请易赵惠文王和氏璧）都曾使用过。</a:t>
            </a:r>
            <a:endParaRPr lang="zh-CN" altLang="en-US" sz="3200" b="1" u="none" dirty="0">
              <a:solidFill>
                <a:srgbClr val="0070C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36015" y="151130"/>
            <a:ext cx="2214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问题探究</a:t>
            </a:r>
            <a:endParaRPr lang="zh-CN" altLang="en-US" sz="40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9" grpId="0" bldLvl="0" animBg="1"/>
      <p:bldP spid="19048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1470660" y="1202690"/>
            <a:ext cx="9548495" cy="5260975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fontScale="80000"/>
          </a:bodyPr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秦王谓唐雎曰：寡人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五百里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地易安陵，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安陵君不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听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寡人，何也？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且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秦灭韩亡魏，而君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五百里之地存者，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君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zh-CN" altLang="en-US" b="1" u="sng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长者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故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不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错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也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今吾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十倍之地，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请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广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于君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君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逆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寡人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者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轻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寡人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唐雎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曰：否，非若是也。安陵君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5373899" y="1664517"/>
            <a:ext cx="76214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7182054" y="1664517"/>
            <a:ext cx="76214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3070340" y="2676918"/>
            <a:ext cx="93679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听从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6210349" y="2676918"/>
            <a:ext cx="91456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况且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1498766" y="3906480"/>
            <a:ext cx="106699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凭借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5374211" y="3906466"/>
            <a:ext cx="53349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把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2" name="Text Box 10"/>
          <p:cNvSpPr txBox="1"/>
          <p:nvPr/>
        </p:nvSpPr>
        <p:spPr>
          <a:xfrm>
            <a:off x="6702425" y="3906520"/>
            <a:ext cx="14446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忠厚长者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3" name="Text Box 11"/>
          <p:cNvSpPr txBox="1"/>
          <p:nvPr/>
        </p:nvSpPr>
        <p:spPr>
          <a:xfrm>
            <a:off x="7896225" y="2943225"/>
            <a:ext cx="871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所以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4" name="Text Box 12"/>
          <p:cNvSpPr txBox="1"/>
          <p:nvPr/>
        </p:nvSpPr>
        <p:spPr>
          <a:xfrm>
            <a:off x="8469630" y="3722370"/>
            <a:ext cx="22510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通“措”。错意，置意。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205" name="Text Box 13"/>
          <p:cNvSpPr txBox="1"/>
          <p:nvPr/>
        </p:nvSpPr>
        <p:spPr>
          <a:xfrm>
            <a:off x="2417427" y="4916925"/>
            <a:ext cx="83835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6" name="Text Box 14"/>
          <p:cNvSpPr txBox="1"/>
          <p:nvPr/>
        </p:nvSpPr>
        <p:spPr>
          <a:xfrm>
            <a:off x="5174799" y="4916938"/>
            <a:ext cx="93203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扩大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7" name="Text Box 15"/>
          <p:cNvSpPr txBox="1"/>
          <p:nvPr/>
        </p:nvSpPr>
        <p:spPr>
          <a:xfrm>
            <a:off x="7943536" y="4916635"/>
            <a:ext cx="1014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违背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8" name="Text Box 16"/>
          <p:cNvSpPr txBox="1"/>
          <p:nvPr/>
        </p:nvSpPr>
        <p:spPr>
          <a:xfrm>
            <a:off x="1470522" y="5913123"/>
            <a:ext cx="91774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轻视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9" name="Text Box 17"/>
          <p:cNvSpPr txBox="1"/>
          <p:nvPr/>
        </p:nvSpPr>
        <p:spPr>
          <a:xfrm>
            <a:off x="2785820" y="5913110"/>
            <a:ext cx="68592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吗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07405" y="390715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当作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26910" y="491680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但是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958580" y="4916805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的原因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79595" y="600329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回答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0355" y="1265555"/>
            <a:ext cx="675005" cy="13163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第二段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  <p:bldP spid="8202" grpId="0"/>
      <p:bldP spid="8203" grpId="0"/>
      <p:bldP spid="8204" grpId="0"/>
      <p:bldP spid="8205" grpId="0"/>
      <p:bldP spid="8206" grpId="0"/>
      <p:bldP spid="8207" grpId="0"/>
      <p:bldP spid="8208" grpId="0"/>
      <p:bldP spid="8209" grpId="0"/>
      <p:bldP spid="6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1179830" y="1283970"/>
            <a:ext cx="9720580" cy="2456815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lnSpcReduction="20000"/>
          </a:bodyPr>
          <a:p>
            <a:pPr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受 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先王而守之，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虽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千里不敢易也，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岂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直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五百里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哉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？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1051560" y="1654810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接受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0" name="Text Box 4"/>
          <p:cNvSpPr txBox="1"/>
          <p:nvPr/>
        </p:nvSpPr>
        <p:spPr>
          <a:xfrm>
            <a:off x="1690326" y="1655112"/>
            <a:ext cx="104476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封地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2465145" y="1655112"/>
            <a:ext cx="45728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2" name="Text Box 6"/>
          <p:cNvSpPr txBox="1"/>
          <p:nvPr/>
        </p:nvSpPr>
        <p:spPr>
          <a:xfrm>
            <a:off x="5158740" y="1654810"/>
            <a:ext cx="811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即使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7" name="Text Box 11"/>
          <p:cNvSpPr txBox="1"/>
          <p:nvPr/>
        </p:nvSpPr>
        <p:spPr>
          <a:xfrm>
            <a:off x="8323716" y="1728137"/>
            <a:ext cx="99713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何况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8" name="Text Box 12"/>
          <p:cNvSpPr txBox="1"/>
          <p:nvPr/>
        </p:nvSpPr>
        <p:spPr>
          <a:xfrm>
            <a:off x="9159875" y="1727835"/>
            <a:ext cx="1176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仅仅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81910" y="2503805"/>
            <a:ext cx="688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呢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7" grpId="0"/>
      <p:bldP spid="9228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65250" y="1404620"/>
            <a:ext cx="9495155" cy="4572635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990" b="1" dirty="0" smtClean="0">
                <a:latin typeface="隶书" panose="02010509060101010101" charset="-122"/>
                <a:ea typeface="隶书" panose="02010509060101010101" charset="-122"/>
              </a:rPr>
              <a:t>   </a:t>
            </a:r>
            <a:r>
              <a:rPr lang="zh-CN" altLang="en-US" sz="3200" b="1" dirty="0" smtClean="0">
                <a:latin typeface="隶书" panose="02010509060101010101" charset="-122"/>
                <a:ea typeface="隶书" panose="02010509060101010101" charset="-122"/>
              </a:rPr>
              <a:t> </a:t>
            </a:r>
            <a:r>
              <a:rPr lang="zh-CN" altLang="en-US" sz="3200" b="1" dirty="0">
                <a:latin typeface="隶书" panose="02010509060101010101" charset="-122"/>
                <a:ea typeface="隶书" panose="02010509060101010101" charset="-122"/>
              </a:rPr>
              <a:t>秦王对唐雎说：“我用方圆五百里的土地交换安陵，安陵君不听从我，为什么呢？况且秦国灭亡韩国和魏国，而安陵君却凭借方圆五十里的土地幸存下来，</a:t>
            </a:r>
            <a:r>
              <a:rPr lang="zh-CN" altLang="en-US" sz="32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是因为我把安陵君看作忠厚的长者，所以不在意。</a:t>
            </a:r>
            <a:r>
              <a:rPr lang="zh-CN" altLang="en-US" sz="3200" b="1" dirty="0">
                <a:latin typeface="隶书" panose="02010509060101010101" charset="-122"/>
                <a:ea typeface="隶书" panose="02010509060101010101" charset="-122"/>
              </a:rPr>
              <a:t>现在我用十倍的土地，</a:t>
            </a:r>
            <a:r>
              <a:rPr lang="zh-CN" altLang="en-US" sz="32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让安陵君扩大领土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，</a:t>
            </a:r>
            <a:r>
              <a:rPr lang="zh-CN" altLang="en-US" sz="32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但是他违背我的意愿，是因为轻视我吗？”</a:t>
            </a:r>
            <a:r>
              <a:rPr lang="zh-CN" altLang="en-US" sz="3200" b="1" dirty="0">
                <a:latin typeface="隶书" panose="02010509060101010101" charset="-122"/>
                <a:ea typeface="隶书" panose="02010509060101010101" charset="-122"/>
              </a:rPr>
              <a:t>唐雎回答说：“不，不是这样的。安陵君从先王那里接受了封地而守护它，即使是方圆千里的土地也不敢交换，何况仅仅用五百里的土地(就能交换)呢？”</a:t>
            </a:r>
            <a:endParaRPr lang="zh-CN" altLang="en-US" sz="3200" b="1" dirty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85252" y="159932"/>
            <a:ext cx="1371835" cy="63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355" b="1" dirty="0" smtClean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译文：</a:t>
            </a:r>
            <a:endParaRPr lang="zh-CN" altLang="en-US" sz="4355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1502" name="Text Box 14"/>
          <p:cNvSpPr txBox="1"/>
          <p:nvPr/>
        </p:nvSpPr>
        <p:spPr>
          <a:xfrm>
            <a:off x="1842935" y="1459183"/>
            <a:ext cx="8672531" cy="2568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u="none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4000" b="1" u="none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秦王对唐雎说“秦灭韩亡魏”之事的言外之意是什么？</a:t>
            </a:r>
            <a:endParaRPr lang="zh-CN" altLang="en-US" sz="5400" u="none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5400" u="none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3" name="Text Box 15"/>
          <p:cNvSpPr txBox="1"/>
          <p:nvPr/>
        </p:nvSpPr>
        <p:spPr>
          <a:xfrm>
            <a:off x="1842638" y="2967022"/>
            <a:ext cx="8461354" cy="1537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u="none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 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威胁震慑，</a:t>
            </a:r>
            <a:r>
              <a:rPr lang="zh-CN" altLang="en-US" sz="4000" b="1" u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安陵君如果违抗我的意愿，将会遭到韩国和魏国的下场。</a:t>
            </a:r>
            <a:endParaRPr lang="zh-CN" altLang="en-US" sz="4000" b="1" u="non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40270" y="105108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 u="non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问题探究</a:t>
            </a:r>
            <a:endParaRPr lang="zh-CN" altLang="en-US" sz="4000" b="1" u="non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91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5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Text Box 2"/>
          <p:cNvSpPr txBox="1"/>
          <p:nvPr/>
        </p:nvSpPr>
        <p:spPr>
          <a:xfrm>
            <a:off x="2638421" y="1125746"/>
            <a:ext cx="6625864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375410" y="1847850"/>
            <a:ext cx="9370695" cy="3427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50"/>
              </a:spcBef>
              <a:spcAft>
                <a:spcPts val="0"/>
              </a:spcAft>
              <a:defRPr/>
            </a:pPr>
            <a:r>
              <a:rPr lang="en-US" altLang="zh-CN" sz="4000" b="1" u="none" noProof="1" dirty="0">
                <a:solidFill>
                  <a:srgbClr val="0404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4000" b="1" u="none" noProof="1" dirty="0">
                <a:solidFill>
                  <a:srgbClr val="0404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比较安陵君的理由和唐雎的理由有何异同？</a:t>
            </a:r>
            <a:endParaRPr lang="zh-CN" altLang="en-US" sz="4000" b="1" u="none" noProof="1" dirty="0">
              <a:solidFill>
                <a:srgbClr val="0404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dist">
              <a:lnSpc>
                <a:spcPct val="120000"/>
              </a:lnSpc>
              <a:spcBef>
                <a:spcPts val="50"/>
              </a:spcBef>
              <a:spcAft>
                <a:spcPts val="0"/>
              </a:spcAft>
              <a:defRPr/>
            </a:pPr>
            <a:r>
              <a:rPr lang="zh-CN" altLang="en-US" sz="4000" b="1" u="non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相同点：</a:t>
            </a:r>
            <a:r>
              <a:rPr lang="zh-CN" altLang="en-US" sz="4000" b="1" u="none" noProof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都回绝了秦王的无耻妄想。</a:t>
            </a:r>
            <a:endParaRPr lang="zh-CN" altLang="en-US" sz="4000" b="1" u="none" noProof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dist">
              <a:lnSpc>
                <a:spcPct val="120000"/>
              </a:lnSpc>
              <a:spcBef>
                <a:spcPts val="50"/>
              </a:spcBef>
              <a:spcAft>
                <a:spcPts val="0"/>
              </a:spcAft>
              <a:defRPr/>
            </a:pPr>
            <a:r>
              <a:rPr lang="zh-CN" altLang="en-US" sz="4000" b="1" u="non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不同点：</a:t>
            </a:r>
            <a:r>
              <a:rPr lang="zh-CN" altLang="en-US" sz="4000" b="1" u="none" noProof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地点、背景、面对的人物不同。但唐雎回答较安陵君更为坚定有力。</a:t>
            </a:r>
            <a:endParaRPr lang="zh-CN" altLang="en-US" sz="4000" b="1" u="none" noProof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21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charRg st="21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39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charRg st="39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1177925" y="1271270"/>
            <a:ext cx="9830435" cy="4853305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fontScale="80000"/>
          </a:bodyPr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秦王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怫然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怒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，谓唐雎曰：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公亦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尝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闻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天子之怒乎？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唐雎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曰：臣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未尝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闻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也。秦王曰：天子之怒，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伏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尸百万，流血千里。唐雎曰：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大王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尝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闻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布衣</a:t>
            </a:r>
            <a:endParaRPr lang="zh-CN" altLang="en-US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223" name="Text Box 7"/>
          <p:cNvSpPr txBox="1"/>
          <p:nvPr/>
        </p:nvSpPr>
        <p:spPr>
          <a:xfrm>
            <a:off x="1716982" y="1886930"/>
            <a:ext cx="187200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盛怒的样子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4" name="Text Box 8"/>
          <p:cNvSpPr txBox="1"/>
          <p:nvPr/>
        </p:nvSpPr>
        <p:spPr>
          <a:xfrm>
            <a:off x="6937826" y="1887260"/>
            <a:ext cx="90821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曾经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5" name="Text Box 9"/>
          <p:cNvSpPr txBox="1"/>
          <p:nvPr/>
        </p:nvSpPr>
        <p:spPr>
          <a:xfrm>
            <a:off x="7846327" y="1887260"/>
            <a:ext cx="90504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听说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6" name="Text Box 10"/>
          <p:cNvSpPr txBox="1"/>
          <p:nvPr/>
        </p:nvSpPr>
        <p:spPr>
          <a:xfrm>
            <a:off x="8941369" y="4014537"/>
            <a:ext cx="91456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平民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82800" y="300736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回答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09695" y="300736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不曾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04715" y="3007360"/>
            <a:ext cx="9220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听说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7780" y="4014470"/>
            <a:ext cx="7950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倒下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46060" y="401447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曾经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0355" y="1265555"/>
            <a:ext cx="675005" cy="13163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第三段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  <p:bldP spid="9225" grpId="0"/>
      <p:bldP spid="3" grpId="0"/>
      <p:bldP spid="4" grpId="0"/>
      <p:bldP spid="5" grpId="0"/>
      <p:bldP spid="6" grpId="0"/>
      <p:bldP spid="9226" grpId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1724025" y="1362710"/>
            <a:ext cx="8943975" cy="4968240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fontScale="70000"/>
          </a:bodyPr>
          <a:p>
            <a:pPr>
              <a:spcBef>
                <a:spcPct val="0"/>
              </a:spcBef>
              <a:buNone/>
            </a:pP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之怒乎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？秦王曰：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布衣之怒，亦</a:t>
            </a:r>
            <a:r>
              <a:rPr lang="zh-CN" altLang="en-US" b="1" u="sng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免冠</a:t>
            </a:r>
            <a:r>
              <a:rPr lang="zh-CN" altLang="en-US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徒跣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</a:t>
            </a:r>
            <a:endParaRPr lang="zh-CN" altLang="en-US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u="sng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头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抢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耳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唐雎曰：此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庸夫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之怒也，非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士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之怒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也。夫专诸之刺王僚也，彗星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袭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月；聂政之刺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韩傀也，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白虹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贯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日；要离之刺庆忌也，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仓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鹰击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于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殿上。此三子</a:t>
            </a:r>
            <a:r>
              <a:rPr lang="zh-CN" altLang="en-US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者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，皆布衣之士</a:t>
            </a:r>
            <a:r>
              <a:rPr lang="zh-CN" altLang="en-US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也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怀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怒未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8013700" y="1842135"/>
            <a:ext cx="12496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光着脚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5" name="Text Box 5"/>
          <p:cNvSpPr txBox="1"/>
          <p:nvPr/>
        </p:nvSpPr>
        <p:spPr>
          <a:xfrm>
            <a:off x="9263094" y="1842056"/>
            <a:ext cx="76214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6" name="Text Box 6"/>
          <p:cNvSpPr txBox="1"/>
          <p:nvPr/>
        </p:nvSpPr>
        <p:spPr>
          <a:xfrm>
            <a:off x="2178050" y="2769870"/>
            <a:ext cx="5892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撞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2767330" y="2769870"/>
            <a:ext cx="938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罢了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4998938" y="2770003"/>
            <a:ext cx="219274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平庸无能的人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7858221" y="4638852"/>
            <a:ext cx="11432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同“苍”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86" name="Rectangle 10"/>
          <p:cNvSpPr/>
          <p:nvPr/>
        </p:nvSpPr>
        <p:spPr>
          <a:xfrm>
            <a:off x="9001112" y="5549305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发作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52565" y="1842135"/>
            <a:ext cx="1461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摘掉帽子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41920" y="2769870"/>
            <a:ext cx="29375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有才能，有胆识的人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52565" y="374205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扫过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56840" y="463867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一道白光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77665" y="4638675"/>
            <a:ext cx="4889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冲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24025" y="5549265"/>
            <a:ext cx="4889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64000" y="5549265"/>
            <a:ext cx="35496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判断句式：</a:t>
            </a:r>
            <a:r>
              <a:rPr lang="en-US" altLang="zh-CN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</a:t>
            </a:r>
            <a:r>
              <a:rPr lang="en-US" altLang="zh-CN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82205" y="554926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心，心里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/>
      <p:bldP spid="10246" grpId="0"/>
      <p:bldP spid="10247" grpId="0"/>
      <p:bldP spid="10248" grpId="0"/>
      <p:bldP spid="10249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245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1674495" y="1293495"/>
            <a:ext cx="8961120" cy="2967990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/>
          </a:bodyPr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休</a:t>
            </a:r>
            <a:r>
              <a:rPr lang="zh-CN" altLang="en-US" sz="3200" b="1" u="sng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降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天，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臣而将四矣。</a:t>
            </a:r>
            <a:r>
              <a:rPr lang="zh-CN" altLang="en-US" sz="32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若士必怒，伏尸二</a:t>
            </a:r>
            <a:endParaRPr lang="zh-CN" altLang="en-US" sz="32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32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人，流血五步，天下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缟素</a:t>
            </a:r>
            <a:r>
              <a:rPr lang="zh-CN" altLang="en-US" sz="32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，今日是也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挺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剑而起。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1674357" y="1804932"/>
            <a:ext cx="45728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吉祥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2131941" y="1804932"/>
            <a:ext cx="533499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不祥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579366" y="1804932"/>
            <a:ext cx="533499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降示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3014980" y="1989455"/>
            <a:ext cx="5003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5028128" y="2939890"/>
            <a:ext cx="213399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白色丝织品，这里指穿丧服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8571156" y="3038315"/>
            <a:ext cx="86376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拔出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74495" y="953135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吉凶的征兆</a:t>
            </a:r>
            <a:endParaRPr lang="zh-CN" altLang="en-US" sz="2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77030" y="187833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加上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6560" y="1175385"/>
            <a:ext cx="11356340" cy="5113655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   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 </a:t>
            </a:r>
            <a:r>
              <a:rPr lang="zh-CN" altLang="en-US" sz="280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秦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王勃然大怒，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</a:rPr>
              <a:t>对唐雎说：“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先生曾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</a:rPr>
              <a:t>听说过天子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发怒吗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</a:rPr>
              <a:t>？”唐雎回答说：“我未曾听说过。”秦王说：“天子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发怒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,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死人百万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,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</a:rPr>
              <a:t>血流千里。”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</a:rPr>
              <a:t>唐雎说：“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大王曾经听说</a:t>
            </a:r>
            <a:r>
              <a:rPr lang="zh-CN" altLang="en-US" sz="280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过平民发怒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吗？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</a:rPr>
              <a:t>”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秦王说：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  <a:sym typeface="+mn-ea"/>
              </a:rPr>
              <a:t>“</a:t>
            </a:r>
            <a:r>
              <a:rPr lang="zh-CN" altLang="en-US" sz="280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平民发怒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，也</a:t>
            </a:r>
            <a:r>
              <a:rPr lang="zh-CN" altLang="en-US" sz="2800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不过是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摘掉帽子，光着脚，把头往地上撞罢了。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”唐雎说：“这是平庸无能的人发怒，不是有才能有胆识的人发怒。专诸刺杀吴王僚的时候，彗星的尾巴扫过月亮；聂政刺杀韩傀的时候，一道白光直冲上太阳；要离刺杀庆忌的时候，苍鹰</a:t>
            </a:r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  <a:sym typeface="+mn-ea"/>
              </a:rPr>
              <a:t>扑到宫殿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上。这三个人，都是出身平民的有才能胆识的人，心里的愤怒还没发作出来，上天就降示了吉凶的征兆。（现在专诸、聂政、要离）连同我，将成为四个人了。</a:t>
            </a:r>
            <a:r>
              <a:rPr lang="zh-CN" altLang="en-US" sz="2800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如果有胆识有能力的人要发怒，就要让两个人的尸体倒下，血流五步远，天下百姓都要穿丧服，今天就是这样。</a:t>
            </a:r>
            <a:r>
              <a:rPr lang="zh-CN" altLang="en-US" sz="28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”于是,(唐雎)拔出宝剑站起来.</a:t>
            </a:r>
            <a:endParaRPr lang="zh-CN" altLang="en-US" sz="2800" b="1" dirty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50632" y="147867"/>
            <a:ext cx="1371835" cy="63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355" b="1" dirty="0" smtClean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译文：</a:t>
            </a:r>
            <a:endParaRPr lang="zh-CN" altLang="en-US" sz="4355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897890" y="1482725"/>
            <a:ext cx="10198735" cy="3476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1、秦王说的“天子之怒”的具体内容是什么？</a:t>
            </a:r>
            <a:endParaRPr lang="zh-CN" altLang="en-US" sz="4000" b="1" u="non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endParaRPr lang="zh-CN" altLang="en-US" sz="4000" b="1" u="non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2、秦王为什么要说“天子之怒”呢？</a:t>
            </a:r>
            <a:endParaRPr lang="zh-CN" altLang="en-US" sz="4000" b="1" u="non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endParaRPr lang="zh-CN" altLang="en-US" sz="4000" b="1" u="non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652523" y="2198829"/>
            <a:ext cx="7251700" cy="9220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u="none" noProof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 </a:t>
            </a:r>
            <a:r>
              <a:rPr lang="zh-CN" altLang="en-US" sz="4000" b="1" u="none" noProof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 伏尸百万、流血千里，”</a:t>
            </a:r>
            <a:endParaRPr lang="zh-CN" altLang="en-US" sz="4000" b="1" u="none" noProof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392604" y="4406516"/>
            <a:ext cx="7778603" cy="13220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ea"/>
              </a:rPr>
              <a:t>以武力威胁，想施以恐吓而让唐雎折服。</a:t>
            </a:r>
            <a:endParaRPr lang="zh-CN" altLang="en-US" sz="4000" b="1" u="none" noProof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92390" y="78131"/>
            <a:ext cx="2722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u="none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lt"/>
                <a:sym typeface="+mn-ea"/>
              </a:rPr>
              <a:t>问题探究：</a:t>
            </a:r>
            <a:endParaRPr lang="zh-CN" altLang="en-US" sz="4000" u="none" noProof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lt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bldLvl="0" animBg="1"/>
      <p:bldP spid="5325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139647" y="1273187"/>
            <a:ext cx="8570912" cy="22453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4000" b="1" u="none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3、唐雎为什么要列举专诸、聂政、要离三人的事例？    </a:t>
            </a:r>
            <a:endParaRPr lang="zh-CN" altLang="en-US" sz="4000" b="1" u="none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endParaRPr lang="zh-CN" altLang="en-US" sz="4000" b="1" u="none" noProof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066800" y="2552700"/>
            <a:ext cx="9718040" cy="2809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auto">
              <a:lnSpc>
                <a:spcPts val="5300"/>
              </a:lnSpc>
              <a:spcBef>
                <a:spcPts val="0"/>
              </a:spcBef>
              <a:defRPr/>
            </a:pPr>
            <a:r>
              <a:rPr lang="en-US" altLang="zh-CN" sz="4000" b="1" u="none" noProof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</a:t>
            </a:r>
            <a:r>
              <a:rPr lang="en-US" altLang="zh-CN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士之怒</a:t>
            </a:r>
            <a:r>
              <a:rPr lang="en-US" altLang="zh-CN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的厉害程度加以</a:t>
            </a:r>
            <a:r>
              <a:rPr lang="zh-CN" altLang="en-US" sz="2800" b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渲染</a:t>
            </a:r>
            <a:r>
              <a:rPr lang="zh-CN" altLang="en-US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，用他们干出的震惊天地的事件来表明自己跟他们一样有胆有识，不畏强暴，敢于献身，</a:t>
            </a:r>
            <a:r>
              <a:rPr lang="zh-CN" altLang="en-US" sz="2800" b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以此警告秦王吸取教训，不要轻举妄动。</a:t>
            </a:r>
            <a:r>
              <a:rPr lang="zh-CN" altLang="en-US" sz="2800" b="1" u="none" noProof="1" dirty="0" smtClean="0"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并为以后的行动作了铺垫。</a:t>
            </a:r>
            <a:endParaRPr lang="zh-CN" altLang="en-US" sz="2800" b="1" u="none" noProof="1" dirty="0" smtClean="0">
              <a:solidFill>
                <a:srgbClr val="C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1674495" y="1293495"/>
            <a:ext cx="8801735" cy="4972685"/>
          </a:xfrm>
          <a:ln w="28575" cmpd="thinThick"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56" tIns="45728" rIns="91456" bIns="45728" anchor="t">
            <a:normAutofit lnSpcReduction="20000"/>
          </a:bodyPr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秦王色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挠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长跪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谢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之曰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：先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生坐！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何至于此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！寡人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谕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矣：夫韩、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魏灭亡，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安陵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五十里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地存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者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徒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有先生也。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4419000" y="1293301"/>
            <a:ext cx="8780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屈服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4" name="Text Box 10"/>
          <p:cNvSpPr txBox="1"/>
          <p:nvPr/>
        </p:nvSpPr>
        <p:spPr>
          <a:xfrm>
            <a:off x="5338296" y="1293301"/>
            <a:ext cx="151316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直身而跪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5" name="Text Box 11"/>
          <p:cNvSpPr txBox="1"/>
          <p:nvPr/>
        </p:nvSpPr>
        <p:spPr>
          <a:xfrm>
            <a:off x="7098148" y="1293615"/>
            <a:ext cx="86376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道歉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6" name="Text Box 12"/>
          <p:cNvSpPr txBox="1"/>
          <p:nvPr/>
        </p:nvSpPr>
        <p:spPr>
          <a:xfrm>
            <a:off x="7098316" y="2404708"/>
            <a:ext cx="10812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明白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7" name="Text Box 13"/>
          <p:cNvSpPr txBox="1"/>
          <p:nvPr/>
        </p:nvSpPr>
        <p:spPr>
          <a:xfrm>
            <a:off x="5338752" y="3449613"/>
            <a:ext cx="97331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凭借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8" name="Text Box 14"/>
          <p:cNvSpPr txBox="1"/>
          <p:nvPr/>
        </p:nvSpPr>
        <p:spPr>
          <a:xfrm>
            <a:off x="1674610" y="4473698"/>
            <a:ext cx="53349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只</a:t>
            </a:r>
            <a:endParaRPr lang="zh-CN" altLang="en-US" sz="24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9" name="Text Box 15"/>
          <p:cNvSpPr txBox="1"/>
          <p:nvPr/>
        </p:nvSpPr>
        <p:spPr>
          <a:xfrm>
            <a:off x="2208104" y="4473367"/>
            <a:ext cx="10812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因为</a:t>
            </a:r>
            <a:endParaRPr lang="zh-CN" altLang="en-US" sz="2400" b="1" dirty="0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5470" y="2404745"/>
            <a:ext cx="263144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怎么到了这种地步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25470" y="3449320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然而，但是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3040" y="3449320"/>
            <a:ext cx="4889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endParaRPr lang="zh-CN" altLang="en-US" sz="24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06790" y="3449320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4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的原因</a:t>
            </a:r>
            <a:endParaRPr lang="zh-CN" altLang="en-US" sz="24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0355" y="1265555"/>
            <a:ext cx="675005" cy="13163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第四段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  <p:bldP spid="11274" grpId="0"/>
      <p:bldP spid="11275" grpId="0"/>
      <p:bldP spid="11276" grpId="0"/>
      <p:bldP spid="11277" grpId="0"/>
      <p:bldP spid="11278" grpId="0"/>
      <p:bldP spid="11279" grpId="0"/>
      <p:bldP spid="4" grpId="0"/>
      <p:bldP spid="5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5252" y="1339364"/>
            <a:ext cx="9080241" cy="4050179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    </a:t>
            </a:r>
            <a:r>
              <a:rPr lang="zh-CN" altLang="en-US" sz="4355" b="1" u="sng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秦</a:t>
            </a:r>
            <a:r>
              <a:rPr lang="zh-CN" altLang="en-US" sz="4355" b="1" u="sng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王变了脸色，直身而跪，向唐雎道歉说：</a:t>
            </a:r>
            <a:r>
              <a:rPr lang="zh-CN" altLang="en-US" sz="4355" b="1" dirty="0">
                <a:latin typeface="隶书" panose="02010509060101010101" charset="-122"/>
                <a:ea typeface="隶书" panose="02010509060101010101" charset="-122"/>
              </a:rPr>
              <a:t>“先生请坐！怎么会到这种（地步）！我明白了：韩国、魏国灭亡</a:t>
            </a: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，而安</a:t>
            </a:r>
            <a:r>
              <a:rPr lang="zh-CN" altLang="en-US" sz="4355" b="1" dirty="0">
                <a:latin typeface="隶书" panose="02010509060101010101" charset="-122"/>
                <a:ea typeface="隶书" panose="02010509060101010101" charset="-122"/>
              </a:rPr>
              <a:t>陵却凭借方圆五十里的地方幸存</a:t>
            </a: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下来的原因，只是因为</a:t>
            </a:r>
            <a:r>
              <a:rPr lang="zh-CN" altLang="en-US" sz="4355" b="1" dirty="0">
                <a:latin typeface="隶书" panose="02010509060101010101" charset="-122"/>
                <a:ea typeface="隶书" panose="02010509060101010101" charset="-122"/>
              </a:rPr>
              <a:t>有先生</a:t>
            </a: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您啊</a:t>
            </a:r>
            <a:r>
              <a:rPr lang="zh-CN" altLang="en-US" sz="4355" b="1" dirty="0">
                <a:latin typeface="隶书" panose="02010509060101010101" charset="-122"/>
                <a:ea typeface="隶书" panose="02010509060101010101" charset="-122"/>
              </a:rPr>
              <a:t>！</a:t>
            </a:r>
            <a:r>
              <a:rPr lang="zh-CN" altLang="en-US" sz="4355" b="1" dirty="0" smtClean="0">
                <a:latin typeface="隶书" panose="02010509060101010101" charset="-122"/>
                <a:ea typeface="隶书" panose="02010509060101010101" charset="-122"/>
              </a:rPr>
              <a:t>”</a:t>
            </a:r>
            <a:endParaRPr lang="zh-CN" altLang="en-US" sz="4355" b="1" dirty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89672" y="135167"/>
            <a:ext cx="1371835" cy="63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355" b="1" dirty="0" smtClean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译文：</a:t>
            </a:r>
            <a:endParaRPr lang="zh-CN" altLang="en-US" sz="4355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603179" y="1443305"/>
            <a:ext cx="8983738" cy="25533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1、</a:t>
            </a:r>
            <a:r>
              <a:rPr lang="zh-CN" altLang="en-US" sz="4000" b="1" u="non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秦王有什么样的言语和行动？</a:t>
            </a:r>
            <a:endParaRPr lang="zh-CN" altLang="en-US" sz="4000" b="1" u="non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endParaRPr lang="zh-CN" altLang="en-US" sz="4000" b="1" u="non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2、写出了秦王的什么心态？</a:t>
            </a:r>
            <a:endParaRPr lang="zh-CN" altLang="en-US" sz="4000" b="1" u="non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842482" y="2370575"/>
            <a:ext cx="5798820" cy="13220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“色挠”，“长跪而谢”</a:t>
            </a:r>
            <a:endParaRPr lang="zh-CN" altLang="en-US" sz="4000" b="1" u="none" noProof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defRPr/>
            </a:pPr>
            <a:endParaRPr lang="zh-CN" altLang="en-US" sz="4000" b="1" u="none" noProof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842935" y="4415656"/>
            <a:ext cx="8005657" cy="19380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 b="1" u="none" noProof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ea"/>
              </a:rPr>
              <a:t>欺软怕硬、内心虚弱、色厉内荏、前倨后恭</a:t>
            </a:r>
            <a:endParaRPr lang="zh-CN" altLang="en-US" sz="4000" b="1" u="none" noProof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defRPr/>
            </a:pPr>
            <a:endParaRPr lang="zh-CN" altLang="en-US" sz="4000" b="1" u="none" noProof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92390" y="78131"/>
            <a:ext cx="2722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u="none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lt"/>
                <a:sym typeface="+mn-ea"/>
              </a:rPr>
              <a:t>问题探究：</a:t>
            </a:r>
            <a:endParaRPr lang="zh-CN" altLang="en-US" sz="4000" u="none" noProof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lt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ldLvl="0" animBg="1"/>
      <p:bldP spid="5734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4800" y="42545"/>
            <a:ext cx="3647440" cy="862330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ea typeface="+mj-lt"/>
              </a:rPr>
              <a:t>人物分析</a:t>
            </a:r>
            <a:endParaRPr lang="zh-CN" altLang="en-US" sz="4000" b="1" dirty="0">
              <a:ea typeface="+mj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18895" y="1250950"/>
            <a:ext cx="10469245" cy="49644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latin typeface="隶书" panose="02010509060101010101" charset="-122"/>
                <a:ea typeface="隶书" panose="02010509060101010101" charset="-122"/>
              </a:rPr>
              <a:t>1</a:t>
            </a:r>
            <a:r>
              <a:rPr lang="zh-CN" altLang="en-US" sz="3200" b="1" dirty="0" smtClean="0">
                <a:latin typeface="隶书" panose="02010509060101010101" charset="-122"/>
                <a:ea typeface="隶书" panose="02010509060101010101" charset="-122"/>
              </a:rPr>
              <a:t>、梳理秦王的态度变化；</a:t>
            </a:r>
            <a:endParaRPr lang="zh-CN" altLang="en-US" sz="32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隶书" panose="02010509060101010101" charset="-122"/>
                <a:ea typeface="隶书" panose="02010509060101010101" charset="-122"/>
              </a:rPr>
              <a:t>2</a:t>
            </a:r>
            <a:r>
              <a:rPr lang="zh-CN" altLang="en-US" sz="3200" b="1" dirty="0" smtClean="0">
                <a:latin typeface="隶书" panose="02010509060101010101" charset="-122"/>
                <a:ea typeface="隶书" panose="02010509060101010101" charset="-122"/>
              </a:rPr>
              <a:t>、面对秦王的狼子野心，步步紧逼，唐雎是</a:t>
            </a:r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如何一一应对</a:t>
            </a:r>
            <a:r>
              <a:rPr lang="zh-CN" altLang="en-US" sz="3200" b="1" dirty="0" smtClean="0">
                <a:latin typeface="隶书" panose="02010509060101010101" charset="-122"/>
                <a:ea typeface="隶书" panose="02010509060101010101" charset="-122"/>
              </a:rPr>
              <a:t>的？</a:t>
            </a:r>
            <a:endParaRPr lang="en-US" altLang="zh-CN" sz="3200" b="1" dirty="0" smtClean="0">
              <a:latin typeface="隶书" panose="02010509060101010101" charset="-122"/>
              <a:ea typeface="隶书" panose="02010509060101010101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718385" y="2972500"/>
          <a:ext cx="8753475" cy="313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1230"/>
                <a:gridCol w="6532245"/>
              </a:tblGrid>
              <a:tr h="784225">
                <a:tc>
                  <a:txBody>
                    <a:bodyPr/>
                    <a:lstStyle/>
                    <a:p>
                      <a:r>
                        <a:rPr lang="zh-CN" altLang="en-US" sz="3990" b="1" dirty="0" smtClean="0">
                          <a:solidFill>
                            <a:schemeClr val="tx1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秦王不悦</a:t>
                      </a:r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  <a:tc>
                  <a:txBody>
                    <a:bodyPr/>
                    <a:lstStyle/>
                    <a:p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</a:tr>
              <a:tr h="784225">
                <a:tc>
                  <a:txBody>
                    <a:bodyPr/>
                    <a:lstStyle/>
                    <a:p>
                      <a:r>
                        <a:rPr lang="zh-CN" altLang="en-US" sz="3990" b="1" dirty="0" smtClean="0">
                          <a:solidFill>
                            <a:schemeClr val="tx1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秦王怫然</a:t>
                      </a:r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  <a:tc>
                  <a:txBody>
                    <a:bodyPr/>
                    <a:lstStyle/>
                    <a:p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</a:tr>
              <a:tr h="784225">
                <a:tc>
                  <a:txBody>
                    <a:bodyPr/>
                    <a:lstStyle/>
                    <a:p>
                      <a:r>
                        <a:rPr lang="zh-CN" altLang="en-US" sz="3990" b="1" dirty="0" smtClean="0">
                          <a:solidFill>
                            <a:schemeClr val="tx1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天子之怒</a:t>
                      </a:r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  <a:tc>
                  <a:txBody>
                    <a:bodyPr/>
                    <a:lstStyle/>
                    <a:p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</a:tr>
              <a:tr h="784225">
                <a:tc>
                  <a:txBody>
                    <a:bodyPr/>
                    <a:lstStyle/>
                    <a:p>
                      <a:r>
                        <a:rPr lang="zh-CN" altLang="en-US" sz="3990" b="1" dirty="0" smtClean="0">
                          <a:solidFill>
                            <a:schemeClr val="tx1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秦王色挠</a:t>
                      </a:r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  <a:tc>
                  <a:txBody>
                    <a:bodyPr/>
                    <a:lstStyle/>
                    <a:p>
                      <a:endParaRPr lang="zh-CN" altLang="en-US" sz="3990" b="1" dirty="0">
                        <a:solidFill>
                          <a:schemeClr val="tx1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82954" marR="82954" marT="41477" marB="41477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39451" y="2972500"/>
            <a:ext cx="6140595" cy="704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唐雎：受命先王，不敢易</a:t>
            </a:r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39451" y="3808790"/>
            <a:ext cx="6140595" cy="704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唐雎：未尝闻也</a:t>
            </a:r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2127" y="4597533"/>
            <a:ext cx="6476623" cy="704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唐雎：布衣之怒，挺剑而起</a:t>
            </a:r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2126" y="5389543"/>
            <a:ext cx="6476623" cy="704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唐雎：不辱使命，安陵幸存</a:t>
            </a:r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4800" y="42545"/>
            <a:ext cx="3647440" cy="862330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ea typeface="+mj-lt"/>
              </a:rPr>
              <a:t>人物分析</a:t>
            </a:r>
            <a:endParaRPr lang="zh-CN" altLang="en-US" sz="4000" b="1" dirty="0">
              <a:ea typeface="+mj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" y="1160145"/>
            <a:ext cx="12293600" cy="5162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1</a:t>
            </a:r>
            <a:r>
              <a:rPr lang="zh-CN" altLang="en-US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、</a:t>
            </a:r>
            <a:r>
              <a:rPr 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秦王</a:t>
            </a:r>
            <a:r>
              <a:rPr lang="en-US" alt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——</a:t>
            </a:r>
            <a:r>
              <a:rPr lang="zh-CN" altLang="en-US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语言描写</a:t>
            </a:r>
            <a:endParaRPr lang="zh-CN" sz="3200" b="1" dirty="0" smtClean="0">
              <a:solidFill>
                <a:srgbClr val="1D41D5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（1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）。“寡人欲以五百里之地易安陵，安陵君其许寡人！”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 盛气凌人，以强凌弱的心态。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（2）“且秦灭韩亡魏，而君以五十里之地存者，以君为长者，故不错意也。”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阴险狡猾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3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）“公亦尝闻天子之怒乎？”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algn="l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骄横狂妄、不可一世。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4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）“天子之怒，伏尸百万，流血千里。”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残暴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4800" y="42545"/>
            <a:ext cx="3647440" cy="862330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ea typeface="+mj-lt"/>
              </a:rPr>
              <a:t>人物分析</a:t>
            </a:r>
            <a:endParaRPr lang="zh-CN" altLang="en-US" sz="4000" b="1" dirty="0">
              <a:ea typeface="+mj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120" y="1160145"/>
            <a:ext cx="12293600" cy="5162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2</a:t>
            </a:r>
            <a:r>
              <a:rPr lang="zh-CN" altLang="en-US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、</a:t>
            </a:r>
            <a:r>
              <a:rPr 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唐雎</a:t>
            </a:r>
            <a:r>
              <a:rPr lang="en-US" altLang="zh-CN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——</a:t>
            </a:r>
            <a:r>
              <a:rPr lang="zh-CN" altLang="en-US" sz="3200" b="1" dirty="0" smtClean="0">
                <a:solidFill>
                  <a:srgbClr val="1D41D5"/>
                </a:solidFill>
                <a:latin typeface="隶书" panose="02010509060101010101" charset="-122"/>
                <a:ea typeface="隶书" panose="02010509060101010101" charset="-122"/>
              </a:rPr>
              <a:t>语言、行为描写</a:t>
            </a:r>
            <a:endParaRPr lang="zh-CN" sz="3200" b="1" dirty="0" smtClean="0">
              <a:solidFill>
                <a:srgbClr val="1D41D5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1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）“否，非若是也。安陵君受地于先王而守之，虽千里不敢易也，岂直五百里哉？”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  唐雎为维护领土的坚定立场，不卑不亢。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</a:t>
            </a:r>
            <a:r>
              <a:rPr lang="en-US" altLang="zh-CN" sz="2800" b="1" dirty="0" smtClean="0">
                <a:latin typeface="隶书" panose="02010509060101010101" charset="-122"/>
                <a:ea typeface="隶书" panose="02010509060101010101" charset="-122"/>
              </a:rPr>
              <a:t>2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）“夫专诸之刺王僚也，彗星袭月；聂政之刺韩傀也，白虹贯日；要离之刺庆忌也，仓鹰击于殿上。此三子者，皆布衣之士也，怀怒未发，休祲降于天，与臣而将四矣。”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                           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唐雎的凛然正气，不畏强暴，宁死不屈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0" indent="0">
              <a:buNone/>
            </a:pP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（3）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  <a:sym typeface="+mn-ea"/>
              </a:rPr>
              <a:t>挺剑而起。</a:t>
            </a:r>
            <a:endParaRPr lang="zh-CN" sz="2800" b="1" dirty="0" smtClean="0"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pPr marL="0" indent="0">
              <a:buNone/>
            </a:pP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                              </a:t>
            </a:r>
            <a:r>
              <a:rPr lang="zh-CN" sz="2800" b="1" dirty="0" smtClean="0">
                <a:latin typeface="隶书" panose="02010509060101010101" charset="-122"/>
                <a:ea typeface="隶书" panose="02010509060101010101" charset="-122"/>
              </a:rPr>
              <a:t>  </a:t>
            </a:r>
            <a:r>
              <a:rPr lang="zh-CN" sz="2800" b="1" dirty="0" smtClean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勇敢</a:t>
            </a:r>
            <a:endParaRPr lang="zh-CN" sz="2800" b="1" dirty="0" smtClean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175" y="17780"/>
            <a:ext cx="4088130" cy="11430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a typeface="+mj-lt"/>
              </a:rPr>
              <a:t>人物分析</a:t>
            </a:r>
            <a:endParaRPr lang="zh-CN" altLang="en-US" sz="4000" b="1" dirty="0" smtClean="0">
              <a:ea typeface="+mj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7734" y="1274038"/>
            <a:ext cx="8949590" cy="49647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355" b="1" dirty="0">
                <a:latin typeface="隶书" panose="02010509060101010101" charset="-122"/>
                <a:ea typeface="隶书" panose="02010509060101010101" charset="-122"/>
              </a:rPr>
              <a:t> </a:t>
            </a:r>
            <a:r>
              <a:rPr lang="en-US" altLang="zh-CN" sz="4355" b="1" dirty="0" smtClean="0">
                <a:latin typeface="隶书" panose="02010509060101010101" charset="-122"/>
                <a:ea typeface="隶书" panose="02010509060101010101" charset="-122"/>
              </a:rPr>
              <a:t>   </a:t>
            </a:r>
            <a:r>
              <a:rPr lang="zh-CN" altLang="en-US" sz="4900" b="1" dirty="0" smtClean="0">
                <a:latin typeface="隶书" panose="02010509060101010101" charset="-122"/>
                <a:ea typeface="隶书" panose="02010509060101010101" charset="-122"/>
              </a:rPr>
              <a:t>通过文章几处对比，试分析唐雎和秦王分别是一个怎样的形象？</a:t>
            </a:r>
            <a:endParaRPr lang="en-US" altLang="zh-CN" sz="4900" b="1" dirty="0" smtClean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58005" y="3691081"/>
            <a:ext cx="8847251" cy="1932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秦王</a:t>
            </a:r>
            <a:r>
              <a:rPr lang="zh-CN" altLang="en-US" sz="399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：</a:t>
            </a:r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骄横狂暴</a:t>
            </a:r>
            <a:r>
              <a:rPr lang="zh-CN" altLang="en-US" sz="399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、</a:t>
            </a:r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狡诈阴险、色厉内荏 </a:t>
            </a:r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r>
              <a:rPr lang="zh-CN" altLang="en-US" sz="399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唐雎</a:t>
            </a:r>
            <a:r>
              <a:rPr lang="zh-CN" altLang="en-US" sz="3990" b="1" dirty="0" smtClean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：不卑不亢、大义</a:t>
            </a:r>
            <a:r>
              <a:rPr lang="zh-CN" altLang="en-US" sz="399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凛然、机智无畏</a:t>
            </a:r>
            <a:endParaRPr lang="en-US" altLang="zh-CN" sz="3990" b="1" dirty="0" smtClean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endParaRPr lang="zh-CN" altLang="en-US" sz="3990" b="1" dirty="0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46081"/>
          <p:cNvSpPr txBox="1"/>
          <p:nvPr/>
        </p:nvSpPr>
        <p:spPr>
          <a:xfrm>
            <a:off x="2781322" y="1052708"/>
            <a:ext cx="605108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4000" b="1">
              <a:latin typeface="Times New Roman" panose="02020603050405020304" pitchFamily="18" charset="0"/>
            </a:endParaRPr>
          </a:p>
        </p:txBody>
      </p:sp>
      <p:sp>
        <p:nvSpPr>
          <p:cNvPr id="46083" name="文本框 46082"/>
          <p:cNvSpPr txBox="1"/>
          <p:nvPr/>
        </p:nvSpPr>
        <p:spPr>
          <a:xfrm>
            <a:off x="1897712" y="1612956"/>
            <a:ext cx="609077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C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如何刻画人物？</a:t>
            </a:r>
            <a:endParaRPr lang="zh-CN" altLang="en-US" sz="4000" b="1">
              <a:solidFill>
                <a:srgbClr val="CC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46084" name="文本框 46083"/>
          <p:cNvSpPr txBox="1"/>
          <p:nvPr/>
        </p:nvSpPr>
        <p:spPr>
          <a:xfrm>
            <a:off x="1466850" y="2768600"/>
            <a:ext cx="865314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66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18" charset="0"/>
              </a:rPr>
              <a:t>、通过人物的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语言、神态、动作（和侧面描写）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18" charset="0"/>
              </a:rPr>
              <a:t>来刻画人物形象，其中最突出的是语言。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1467111" y="4787403"/>
            <a:ext cx="7773839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18" charset="0"/>
              </a:rPr>
              <a:t>、通过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对比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18" charset="0"/>
              </a:rPr>
              <a:t>来刻画人物形象。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635" y="84455"/>
            <a:ext cx="26314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手法探究</a:t>
            </a:r>
            <a:endParaRPr lang="zh-CN" altLang="en-US" sz="4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635" y="84455"/>
            <a:ext cx="26314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说话技巧</a:t>
            </a:r>
            <a:endParaRPr lang="zh-CN" altLang="en-US" sz="4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2435" y="1227455"/>
            <a:ext cx="11095990" cy="4707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/>
              <a:t>1</a:t>
            </a:r>
            <a:r>
              <a:rPr lang="zh-CN" altLang="en-US" sz="2800"/>
              <a:t>、从“唐雎不辱使命”这一故事，我们可以看出唐雎的说话技巧体现在哪些方面？你又有何启示？</a:t>
            </a:r>
            <a:endParaRPr lang="zh-CN" altLang="en-US" sz="2800"/>
          </a:p>
          <a:p>
            <a:r>
              <a:rPr lang="zh-CN" altLang="en-US" sz="2400" b="1">
                <a:solidFill>
                  <a:srgbClr val="FF0000"/>
                </a:solidFill>
              </a:rPr>
              <a:t>（1）言之有“节”：“否，非若也”“而守之”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（2）言之有“据”： “士之怒”“而将四矣”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（3）言之有“力”： “今日是也”“挺剑而起”</a:t>
            </a:r>
            <a:endParaRPr lang="zh-CN" altLang="en-US" sz="2400" b="1">
              <a:solidFill>
                <a:srgbClr val="FF0000"/>
              </a:solidFill>
            </a:endParaRPr>
          </a:p>
          <a:p>
            <a:endParaRPr lang="zh-CN" altLang="en-US" sz="2400"/>
          </a:p>
          <a:p>
            <a:r>
              <a:rPr lang="zh-CN" altLang="en-US" sz="2800"/>
              <a:t>3唐雎的语言艺术给我们什么启示？</a:t>
            </a:r>
            <a:endParaRPr lang="zh-CN" altLang="en-US" sz="2800"/>
          </a:p>
          <a:p>
            <a:endParaRPr lang="zh-CN" altLang="en-US" sz="2400"/>
          </a:p>
          <a:p>
            <a:r>
              <a:rPr lang="zh-CN" altLang="en-US" sz="2400"/>
              <a:t>说话技巧在人际交往，尤其是在重要的外交关系中，起着举足轻重的作用。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勇敢与善辩也是好的品质与能力。要有意识地锻炼自己的说话能力，培养自己的说话技巧。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-66040"/>
            <a:ext cx="10971530" cy="1154430"/>
          </a:xfrm>
        </p:spPr>
        <p:txBody>
          <a:bodyPr>
            <a:normAutofit/>
          </a:bodyPr>
          <a:lstStyle/>
          <a:p>
            <a:r>
              <a:rPr lang="zh-CN" altLang="en-US" sz="5445" b="1" dirty="0" smtClean="0">
                <a:ea typeface="+mj-lt"/>
              </a:rPr>
              <a:t>主 旨</a:t>
            </a:r>
            <a:endParaRPr lang="zh-CN" altLang="en-US" sz="5445" b="1" dirty="0">
              <a:ea typeface="+mj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7500" y="1273810"/>
            <a:ext cx="8839200" cy="4964430"/>
          </a:xfr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4800" b="1" dirty="0">
                <a:latin typeface="隶书" panose="02010509060101010101" charset="-122"/>
                <a:ea typeface="隶书" panose="02010509060101010101" charset="-122"/>
              </a:rPr>
              <a:t>    </a:t>
            </a:r>
            <a:r>
              <a:rPr lang="zh-CN" altLang="en-US" sz="4800" b="1" dirty="0">
                <a:latin typeface="隶书" panose="02010509060101010101" charset="-122"/>
                <a:ea typeface="隶书" panose="02010509060101010101" charset="-122"/>
              </a:rPr>
              <a:t>文章叙述了唐雎出使秦国一事，表现了唐雎维护国土的严正立场、凛然正气和不畏强暴、敢于斗争的布衣精神，揭示弱国安陵能在外交上战胜强秦的原因。</a:t>
            </a:r>
            <a:endParaRPr lang="zh-CN" altLang="en-US" sz="4800" b="1" dirty="0"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文字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文本框 14"/>
          <p:cNvSpPr txBox="1">
            <a:spLocks noChangeArrowheads="1"/>
          </p:cNvSpPr>
          <p:nvPr/>
        </p:nvSpPr>
        <p:spPr bwMode="auto">
          <a:xfrm>
            <a:off x="2315319" y="2337531"/>
            <a:ext cx="5110914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8288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2860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7432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200400" indent="4572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/>
            <a:r>
              <a:rPr lang="zh-CN" altLang="en-US" sz="6000" b="0" i="0" spc="300" dirty="0">
                <a:solidFill>
                  <a:srgbClr val="666666"/>
                </a:solidFill>
                <a:effectLst/>
                <a:latin typeface="+mn-lt"/>
                <a:ea typeface="+mn-ea"/>
                <a:cs typeface="+mn-ea"/>
                <a:sym typeface="+mn-lt"/>
              </a:rPr>
              <a:t>同学们下课啦！</a:t>
            </a:r>
            <a:endParaRPr lang="zh-CN" altLang="en-US" sz="6000" b="0" i="0" spc="300" dirty="0">
              <a:solidFill>
                <a:srgbClr val="666666"/>
              </a:solidFill>
              <a:effectLst/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4" name="直接连接符 27"/>
          <p:cNvCxnSpPr>
            <a:cxnSpLocks noChangeShapeType="1"/>
          </p:cNvCxnSpPr>
          <p:nvPr/>
        </p:nvCxnSpPr>
        <p:spPr bwMode="auto">
          <a:xfrm>
            <a:off x="2190532" y="3352195"/>
            <a:ext cx="4693920" cy="0"/>
          </a:xfrm>
          <a:prstGeom prst="line">
            <a:avLst/>
          </a:prstGeom>
          <a:noFill/>
          <a:ln w="19050">
            <a:solidFill>
              <a:srgbClr val="666666">
                <a:alpha val="67842"/>
              </a:srgb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gxutbgsc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3691</Words>
  <Application>WPS 演示</Application>
  <PresentationFormat>自定义</PresentationFormat>
  <Paragraphs>429</Paragraphs>
  <Slides>31</Slides>
  <Notes>24</Notes>
  <HiddenSlides>0</HiddenSlides>
  <MMClips>1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31</vt:i4>
      </vt:variant>
    </vt:vector>
  </HeadingPairs>
  <TitlesOfParts>
    <vt:vector size="62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Times New Roman</vt:lpstr>
      <vt:lpstr>隶书</vt:lpstr>
      <vt:lpstr>仿宋</vt:lpstr>
      <vt:lpstr>华文新魏</vt:lpstr>
      <vt:lpstr>微软雅黑</vt:lpstr>
      <vt:lpstr>Arial Unicode MS</vt:lpstr>
      <vt:lpstr>Segoe Print</vt:lpstr>
      <vt:lpstr>Century Gothic</vt:lpstr>
      <vt:lpstr>等线</vt:lpstr>
      <vt:lpstr>黑体</vt:lpstr>
      <vt:lpstr>华文行楷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人物分析</vt:lpstr>
      <vt:lpstr>人物分析</vt:lpstr>
      <vt:lpstr>人物分析</vt:lpstr>
      <vt:lpstr>人物分析</vt:lpstr>
      <vt:lpstr>PowerPoint 演示文稿</vt:lpstr>
      <vt:lpstr>PowerPoint 演示文稿</vt:lpstr>
      <vt:lpstr>主 旨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人教版九年级课件范本PPT-唐雎不辱使命</dc:title>
  <dc:creator>lxl</dc:creator>
  <cp:lastModifiedBy>向日葵</cp:lastModifiedBy>
  <cp:revision>3213</cp:revision>
  <dcterms:created xsi:type="dcterms:W3CDTF">2015-12-01T09:06:00Z</dcterms:created>
  <dcterms:modified xsi:type="dcterms:W3CDTF">2018-12-17T01:31:50Z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2052-11.1.0.8183</vt:lpwstr>
  </property>
</Properties>
</file>