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8" r:id="rId5"/>
    <p:sldId id="259" r:id="rId6"/>
    <p:sldId id="269" r:id="rId7"/>
    <p:sldId id="260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4A1ED58-594E-4825-8266-57D9F7453E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BC953B4-E9C8-43F6-B3A7-383732195B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750F9E4-E404-4F90-9561-F5DE67DEC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A8B32-0D22-4696-8455-A874A356F528}" type="datetimeFigureOut">
              <a:rPr lang="zh-CN" altLang="en-US" smtClean="0"/>
              <a:t>2022/5/10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E44C05C-42F2-4A1E-9619-F883855FB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7AB526B-77CA-4BD4-ADD9-B91A0ACA0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735AA-9A31-4479-A9E0-1D7B817670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7968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D8AFE5C-24CF-406D-8515-8B1B9357A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3814CBD-2CD9-4170-9314-576998C452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290BB63-3125-4B92-966A-998798507E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A8B32-0D22-4696-8455-A874A356F528}" type="datetimeFigureOut">
              <a:rPr lang="zh-CN" altLang="en-US" smtClean="0"/>
              <a:t>2022/5/10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9BAB83C-5786-4461-8061-2F6FB9E83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E37DF4F-A5EA-468A-A363-835F0E220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735AA-9A31-4479-A9E0-1D7B817670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761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CD29F63-0B1E-4693-BF86-623D1767A3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C5A4D9C-0570-4B4B-8312-A66A298CBF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7419713-4439-4B26-8FB9-F815A7DC7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A8B32-0D22-4696-8455-A874A356F528}" type="datetimeFigureOut">
              <a:rPr lang="zh-CN" altLang="en-US" smtClean="0"/>
              <a:t>2022/5/10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1CAD5C9-8D82-4A1B-A975-CE878B253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9DA5A62-4A48-42BB-A6DC-BD5873ED4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735AA-9A31-4479-A9E0-1D7B817670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5349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4F3AE35-64C0-4D7B-9308-AF1AB9771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A2E606C-3833-4BC0-AE9B-17918FCAD7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423153C-D821-4BCA-BCCA-8F2B9984B1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26744D0-6E43-45F0-B57C-3B22AD338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A8B32-0D22-4696-8455-A874A356F528}" type="datetimeFigureOut">
              <a:rPr lang="zh-CN" altLang="en-US" smtClean="0"/>
              <a:t>2022/5/10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7B47DF7-7FDA-491D-ABAC-77C59C3CA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A4AE5E3-AA5B-42E6-8A4E-FF5B60FFE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735AA-9A31-4479-A9E0-1D7B817670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704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DC26CE4-04AA-4723-A4CC-39BD517E6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D2FACED-0B15-47AA-8347-A884BABDCB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FA943AB-6717-4244-9C2C-5C730633BC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C462DB18-1E9C-4600-BDE9-14AE5A3FF1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DB9A1CC5-8EB0-4DCB-A6E5-8094E8D29A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A88DEECA-F267-4BA1-9CA8-31B024D8C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A8B32-0D22-4696-8455-A874A356F528}" type="datetimeFigureOut">
              <a:rPr lang="zh-CN" altLang="en-US" smtClean="0"/>
              <a:t>2022/5/10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2B51C2FD-1A32-4167-A896-92D146E456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5B32EAC1-A661-4F2D-8099-17C85FEA1B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735AA-9A31-4479-A9E0-1D7B817670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66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66EE05F-668B-41CF-9AE1-708B2311A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825ECF76-0450-4036-A106-496BDA89F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A8B32-0D22-4696-8455-A874A356F528}" type="datetimeFigureOut">
              <a:rPr lang="zh-CN" altLang="en-US" smtClean="0"/>
              <a:t>2022/5/10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259FB516-33EC-49BA-8E45-1AA328CA8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0450D70-D9DF-4279-A16A-5D411BD80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735AA-9A31-4479-A9E0-1D7B817670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676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BAD8F24-1333-429F-AB92-05BEB0D6A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A8B32-0D22-4696-8455-A874A356F528}" type="datetimeFigureOut">
              <a:rPr lang="zh-CN" altLang="en-US" smtClean="0"/>
              <a:t>2022/5/10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7A09344-61DC-4146-9725-EC791BB6A3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17833F3-D33E-486F-B6F4-F68C38149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735AA-9A31-4479-A9E0-1D7B817670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5364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2475EA8-6231-4BC9-BBDA-5BDAB8BEC0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8656E61-31E3-4348-B3D7-5F387116C1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32A5055-7934-4257-9E68-864AFE6E02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AF3A802-F3C5-4094-9D2C-6A0C391DDF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A8B32-0D22-4696-8455-A874A356F528}" type="datetimeFigureOut">
              <a:rPr lang="zh-CN" altLang="en-US" smtClean="0"/>
              <a:t>2022/5/10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E198318-EEB6-4435-B214-76E1560B84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0E5F0D8-6150-4F6E-B89B-227334E31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735AA-9A31-4479-A9E0-1D7B817670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3457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B9ECA1C-1404-4C2B-8924-6011457F2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3B82432D-1EEE-41BE-BEC4-6C0354D764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944F945-AE0A-44C8-82BD-04EC1C13BE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932E67F-AB9A-470C-AF67-803FC5BEB0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A8B32-0D22-4696-8455-A874A356F528}" type="datetimeFigureOut">
              <a:rPr lang="zh-CN" altLang="en-US" smtClean="0"/>
              <a:t>2022/5/10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2FC4D87-E8CF-432B-9C2E-C411C89C6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53697CD-A4F8-4BBA-8A30-A07ABE493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735AA-9A31-4479-A9E0-1D7B817670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1241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AD2979E-9A9D-4C70-AAAF-72CFEC6C43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FC85557-80C7-4902-8AC4-9F636585FA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2409559-720B-4D8D-8F87-39AF02173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A8B32-0D22-4696-8455-A874A356F528}" type="datetimeFigureOut">
              <a:rPr lang="zh-CN" altLang="en-US" smtClean="0"/>
              <a:t>2022/5/10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B51EC7B-A5C9-4D4F-A368-6F6FAB66D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0DC8390-55F4-46F5-B589-C6B1021FC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735AA-9A31-4479-A9E0-1D7B817670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1976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D551A29A-27FA-4798-959B-4D633CD607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06B40C6-1D79-41A2-AF66-22F22F53D4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D132509-23FF-416D-A887-62B74FDC3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A8B32-0D22-4696-8455-A874A356F528}" type="datetimeFigureOut">
              <a:rPr lang="zh-CN" altLang="en-US" smtClean="0"/>
              <a:t>2022/5/10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AEDE8DD-609C-4351-804F-0E2995E3F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892F901-1AC0-410E-AA79-5F96A7F02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735AA-9A31-4479-A9E0-1D7B817670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9665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5514DEA6-1E91-4397-956B-1B4D82731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14613BB-57BB-44D6-8BD6-5765576745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28A3935-C84B-4978-B8F4-BCC523F2E5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CA8B32-0D22-4696-8455-A874A356F528}" type="datetimeFigureOut">
              <a:rPr lang="zh-CN" altLang="en-US" smtClean="0"/>
              <a:t>2022/5/10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21BEB32-8366-43B4-ADEC-B1752BA438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43FCA29-761C-417F-BDCD-15179E083F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735AA-9A31-4479-A9E0-1D7B817670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4327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846850D3-FE66-43B1-86D9-79B0EEBBB0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083" y="542265"/>
            <a:ext cx="10851428" cy="99111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17AE7C4F-7D04-4D28-9958-959C002D07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316" y="1919287"/>
            <a:ext cx="5392367" cy="387660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AB932EFC-BD1E-41D6-A331-9C4A7BBA54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1377" y="1919287"/>
            <a:ext cx="5967766" cy="3876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982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25A44ADB-E632-4A40-9C86-7767B8DBAF24}"/>
              </a:ext>
            </a:extLst>
          </p:cNvPr>
          <p:cNvSpPr/>
          <p:nvPr/>
        </p:nvSpPr>
        <p:spPr>
          <a:xfrm>
            <a:off x="239151" y="640809"/>
            <a:ext cx="116902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T</a:t>
            </a:r>
            <a:r>
              <a:rPr lang="zh-CN" altLang="en-US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he sweeping monk</a:t>
            </a:r>
            <a:r>
              <a:rPr lang="en-US" altLang="zh-CN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, a l</a:t>
            </a:r>
            <a:r>
              <a:rPr lang="zh-CN" altLang="en-US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ow-ranking figure </a:t>
            </a:r>
            <a:r>
              <a:rPr lang="en-US" altLang="zh-CN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__________(know)</a:t>
            </a:r>
            <a:r>
              <a:rPr lang="zh-CN" altLang="en-US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 to the world whose daily job is to sweep the floor in a tower </a:t>
            </a:r>
            <a:r>
              <a:rPr lang="en-US" altLang="zh-CN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________</a:t>
            </a:r>
            <a:r>
              <a:rPr lang="zh-CN" altLang="en-US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 Buddhist scriptures are stored in Shaolin Temple, later </a:t>
            </a:r>
            <a:r>
              <a:rPr lang="en-US" altLang="zh-CN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________</a:t>
            </a:r>
          </a:p>
          <a:p>
            <a:r>
              <a:rPr lang="en-US" altLang="zh-CN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(turn)</a:t>
            </a:r>
            <a:r>
              <a:rPr lang="zh-CN" altLang="en-US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 out to be a top martial arts master. </a:t>
            </a:r>
          </a:p>
          <a:p>
            <a:endParaRPr lang="en-US" altLang="zh-CN" sz="2800" b="1" dirty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r>
              <a:rPr lang="zh-CN" altLang="en-US" sz="2800" b="1" dirty="0">
                <a:solidFill>
                  <a:srgbClr val="7030A0"/>
                </a:solidFill>
                <a:latin typeface="Arial Narrow" panose="020B0606020202030204" pitchFamily="34" charset="0"/>
              </a:rPr>
              <a:t>扫地僧是一个名不见经传的低级人物，每天的工作是在少林寺的一座藏经阁里扫地，后来人们竟然发现他居然是一位顶级武林高手。</a:t>
            </a:r>
            <a:endParaRPr lang="en-US" altLang="zh-CN" sz="2800" b="1" dirty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endParaRPr lang="en-US" altLang="zh-CN" sz="2800" b="1" dirty="0">
              <a:solidFill>
                <a:srgbClr val="7030A0"/>
              </a:solidFill>
              <a:latin typeface="Arial Narrow" panose="020B0606020202030204" pitchFamily="34" charset="0"/>
            </a:endParaRPr>
          </a:p>
          <a:p>
            <a:r>
              <a:rPr lang="en-US" altLang="zh-CN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Therefore, Chinese netizens use the term to refer to _______ who appear to be ordinary _______ are in fact the top elites in their industry or field.</a:t>
            </a:r>
          </a:p>
          <a:p>
            <a:r>
              <a:rPr lang="zh-CN" altLang="en-US" sz="2800" b="1" dirty="0">
                <a:solidFill>
                  <a:srgbClr val="7030A0"/>
                </a:solidFill>
                <a:latin typeface="Arial Narrow" panose="020B0606020202030204" pitchFamily="34" charset="0"/>
              </a:rPr>
              <a:t>因此，中国网民用这个词来指代那些看似普通，但实际上是所在行业或领域的顶级精英的人。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EB5CFA0-0FA5-4769-B940-AD3BAAA7FF66}"/>
              </a:ext>
            </a:extLst>
          </p:cNvPr>
          <p:cNvSpPr txBox="1"/>
          <p:nvPr/>
        </p:nvSpPr>
        <p:spPr>
          <a:xfrm>
            <a:off x="6846278" y="640809"/>
            <a:ext cx="1913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Arial Narrow" panose="020B0606020202030204" pitchFamily="34" charset="0"/>
              </a:rPr>
              <a:t>unknown</a:t>
            </a:r>
            <a:endParaRPr lang="zh-CN" altLang="en-US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01869B8-210C-437B-BA7C-EBEC35753C09}"/>
              </a:ext>
            </a:extLst>
          </p:cNvPr>
          <p:cNvSpPr txBox="1"/>
          <p:nvPr/>
        </p:nvSpPr>
        <p:spPr>
          <a:xfrm>
            <a:off x="8914228" y="992002"/>
            <a:ext cx="1913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Arial Narrow" panose="020B0606020202030204" pitchFamily="34" charset="0"/>
              </a:rPr>
              <a:t> where</a:t>
            </a:r>
            <a:endParaRPr lang="zh-CN" altLang="en-US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F08030E-DDC9-4D8D-8927-A515A0F3C8B5}"/>
              </a:ext>
            </a:extLst>
          </p:cNvPr>
          <p:cNvSpPr txBox="1"/>
          <p:nvPr/>
        </p:nvSpPr>
        <p:spPr>
          <a:xfrm>
            <a:off x="8759484" y="1638333"/>
            <a:ext cx="1913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Arial Narrow" panose="020B0606020202030204" pitchFamily="34" charset="0"/>
              </a:rPr>
              <a:t>   turns</a:t>
            </a:r>
            <a:endParaRPr lang="zh-CN" altLang="en-US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8CA8D43A-C99B-4A72-8F01-294ADA75BB10}"/>
              </a:ext>
            </a:extLst>
          </p:cNvPr>
          <p:cNvSpPr txBox="1"/>
          <p:nvPr/>
        </p:nvSpPr>
        <p:spPr>
          <a:xfrm>
            <a:off x="8208500" y="4125970"/>
            <a:ext cx="1913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Arial Narrow" panose="020B0606020202030204" pitchFamily="34" charset="0"/>
              </a:rPr>
              <a:t>   those</a:t>
            </a:r>
            <a:endParaRPr lang="zh-CN" altLang="en-US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F9887340-2FE5-4464-B61F-400D72835FC0}"/>
              </a:ext>
            </a:extLst>
          </p:cNvPr>
          <p:cNvSpPr txBox="1"/>
          <p:nvPr/>
        </p:nvSpPr>
        <p:spPr>
          <a:xfrm>
            <a:off x="2310620" y="4772301"/>
            <a:ext cx="1913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Arial Narrow" panose="020B0606020202030204" pitchFamily="34" charset="0"/>
              </a:rPr>
              <a:t>   but</a:t>
            </a:r>
            <a:endParaRPr lang="zh-CN" altLang="en-US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13DA71F2-7639-4C4E-8713-5062A5DEC2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27" y="393485"/>
            <a:ext cx="7118464" cy="4378816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CB4D3C28-4117-49BC-84DC-3D64058FB6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9157" y="37076"/>
            <a:ext cx="6207448" cy="712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181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8034698C-9701-4C5F-8459-06CAC916D3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2067" y="0"/>
            <a:ext cx="5218381" cy="362189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A157E49F-D7B2-4D28-9AAD-4B0FCEC3C0E4}"/>
              </a:ext>
            </a:extLst>
          </p:cNvPr>
          <p:cNvSpPr/>
          <p:nvPr/>
        </p:nvSpPr>
        <p:spPr>
          <a:xfrm>
            <a:off x="389206" y="3759481"/>
            <a:ext cx="1096342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>
                <a:effectLst/>
                <a:latin typeface="Arial Narrow" panose="020B0606020202030204" pitchFamily="34" charset="0"/>
              </a:rPr>
              <a:t>Holding a big bottle of water and a bag of </a:t>
            </a:r>
            <a:r>
              <a:rPr lang="en-US" altLang="zh-CN" sz="3200" b="1" dirty="0">
                <a:solidFill>
                  <a:srgbClr val="D92142"/>
                </a:solidFill>
                <a:effectLst/>
                <a:latin typeface="Arial Narrow" panose="020B0606020202030204" pitchFamily="34" charset="0"/>
              </a:rPr>
              <a:t>steamed buns</a:t>
            </a:r>
            <a:r>
              <a:rPr lang="en-US" altLang="zh-CN" sz="3200" b="1" dirty="0">
                <a:effectLst/>
                <a:latin typeface="Arial Narrow" panose="020B0606020202030204" pitchFamily="34" charset="0"/>
              </a:rPr>
              <a:t>, and with ____________(comb) hair and a slightly awkward way of speaking, Wei Dongyi does not seem _______ a typical university teacher.</a:t>
            </a:r>
          </a:p>
          <a:p>
            <a:endParaRPr lang="en-US" altLang="zh-CN" sz="3200" dirty="0">
              <a:effectLst/>
              <a:latin typeface="Arial Narrow" panose="020B0606020202030204" pitchFamily="34" charset="0"/>
            </a:endParaRPr>
          </a:p>
          <a:p>
            <a:r>
              <a:rPr lang="zh-CN" altLang="en-US" sz="2400" dirty="0">
                <a:effectLst/>
                <a:latin typeface="Arial Narrow" panose="020B0606020202030204" pitchFamily="34" charset="0"/>
              </a:rPr>
              <a:t>拿着一大瓶水和一袋包子，头发蓬乱，说话的方式略显尴尬，韦东奕看起来不像是典型的大学老师。</a:t>
            </a:r>
            <a:endParaRPr lang="zh-CN" altLang="en-US" sz="2400" dirty="0">
              <a:latin typeface="Arial Narrow" panose="020B0606020202030204" pitchFamily="34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873882C-9300-4656-8773-99B01CCF4591}"/>
              </a:ext>
            </a:extLst>
          </p:cNvPr>
          <p:cNvSpPr txBox="1"/>
          <p:nvPr/>
        </p:nvSpPr>
        <p:spPr>
          <a:xfrm>
            <a:off x="0" y="4111901"/>
            <a:ext cx="26212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Arial Narrow" panose="020B0606020202030204" pitchFamily="34" charset="0"/>
              </a:rPr>
              <a:t>   uncombed</a:t>
            </a:r>
            <a:endParaRPr lang="zh-CN" altLang="en-US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896F2E6-E32B-4042-87FC-6098ACC6B2AF}"/>
              </a:ext>
            </a:extLst>
          </p:cNvPr>
          <p:cNvSpPr txBox="1"/>
          <p:nvPr/>
        </p:nvSpPr>
        <p:spPr>
          <a:xfrm>
            <a:off x="4365673" y="4695453"/>
            <a:ext cx="26212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Arial Narrow" panose="020B0606020202030204" pitchFamily="34" charset="0"/>
              </a:rPr>
              <a:t>       like</a:t>
            </a:r>
            <a:endParaRPr lang="zh-CN" altLang="en-US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6227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DA8E0AFB-817E-4D57-B454-A240E0AD1A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671" y="146498"/>
            <a:ext cx="9209161" cy="6711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6675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949AA571-DEEB-4D3E-996E-CD7E9C142F86}"/>
              </a:ext>
            </a:extLst>
          </p:cNvPr>
          <p:cNvSpPr txBox="1"/>
          <p:nvPr/>
        </p:nvSpPr>
        <p:spPr>
          <a:xfrm>
            <a:off x="478302" y="900332"/>
            <a:ext cx="11240086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Wei, </a:t>
            </a:r>
            <a:r>
              <a:rPr lang="en-US" altLang="zh-CN" sz="3200" b="1" dirty="0">
                <a:solidFill>
                  <a:srgbClr val="FF0000"/>
                </a:solidFill>
                <a:effectLst/>
                <a:latin typeface="Arial Narrow" panose="020B0606020202030204" pitchFamily="34" charset="0"/>
              </a:rPr>
              <a:t>an assistant professor </a:t>
            </a:r>
            <a:r>
              <a:rPr lang="en-US" altLang="zh-CN" sz="3200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at Peking University's School of Mathematical Sciences, recently became an online </a:t>
            </a:r>
            <a:r>
              <a:rPr lang="en-US" altLang="zh-CN" sz="3200" b="1" dirty="0">
                <a:solidFill>
                  <a:srgbClr val="FF0000"/>
                </a:solidFill>
                <a:latin typeface="Arial Narrow" panose="020B0606020202030204" pitchFamily="34" charset="0"/>
              </a:rPr>
              <a:t>sensation</a:t>
            </a:r>
            <a:r>
              <a:rPr lang="en-US" altLang="zh-CN" sz="3200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 after netizens found the somewhat shy and </a:t>
            </a:r>
            <a:r>
              <a:rPr lang="en-US" altLang="zh-CN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unsophisticated</a:t>
            </a:r>
            <a:r>
              <a:rPr lang="en-US" altLang="zh-CN" sz="3200" dirty="0">
                <a:solidFill>
                  <a:srgbClr val="7030A0"/>
                </a:solidFill>
                <a:effectLst/>
                <a:latin typeface="Arial Narrow" panose="020B0606020202030204" pitchFamily="34" charset="0"/>
              </a:rPr>
              <a:t> man has an extraordinary talent for mathematics.</a:t>
            </a:r>
          </a:p>
          <a:p>
            <a:endParaRPr lang="en-US" altLang="zh-CN" sz="3200" dirty="0">
              <a:effectLst/>
              <a:latin typeface="Arial Narrow" panose="020B0606020202030204" pitchFamily="34" charset="0"/>
            </a:endParaRPr>
          </a:p>
          <a:p>
            <a:r>
              <a:rPr lang="zh-CN" altLang="en-US" sz="2400" b="1" dirty="0">
                <a:effectLst/>
                <a:latin typeface="Arial Narrow" panose="020B0606020202030204" pitchFamily="34" charset="0"/>
              </a:rPr>
              <a:t>近日，北京大学数学科学学院助理教授韦东奕在网上引起了网友们的热议，网友们发现这个有点害羞、朴实无华的男人有着非凡的数学天赋。</a:t>
            </a:r>
            <a:endParaRPr lang="en-US" altLang="zh-CN" sz="2400" b="1" dirty="0">
              <a:effectLst/>
              <a:latin typeface="Arial Narrow" panose="020B0606020202030204" pitchFamily="34" charset="0"/>
            </a:endParaRPr>
          </a:p>
          <a:p>
            <a:endParaRPr lang="en-US" altLang="zh-CN" sz="2400" b="1" dirty="0">
              <a:effectLst/>
              <a:latin typeface="Arial Narrow" panose="020B0606020202030204" pitchFamily="34" charset="0"/>
            </a:endParaRPr>
          </a:p>
          <a:p>
            <a:r>
              <a:rPr lang="en-US" altLang="zh-CN" sz="3200" b="1" dirty="0">
                <a:latin typeface="Arial Narrow" panose="020B0606020202030204" pitchFamily="34" charset="0"/>
              </a:rPr>
              <a:t>sensation</a:t>
            </a:r>
            <a:r>
              <a:rPr lang="en-US" altLang="zh-CN" sz="3200" dirty="0">
                <a:latin typeface="Arial Narrow" panose="020B0606020202030204" pitchFamily="34" charset="0"/>
              </a:rPr>
              <a:t> [</a:t>
            </a:r>
            <a:r>
              <a:rPr lang="en-US" altLang="zh-CN" sz="3200" dirty="0" err="1">
                <a:latin typeface="Arial Narrow" panose="020B0606020202030204" pitchFamily="34" charset="0"/>
              </a:rPr>
              <a:t>senˈseɪ.ʃ</a:t>
            </a:r>
            <a:r>
              <a:rPr lang="en-US" altLang="zh-CN" sz="3200" dirty="0">
                <a:latin typeface="Arial Narrow" panose="020B0606020202030204" pitchFamily="34" charset="0"/>
              </a:rPr>
              <a:t> ə n] n.         </a:t>
            </a:r>
            <a:r>
              <a:rPr lang="zh-CN" altLang="en-US" sz="2800" dirty="0">
                <a:latin typeface="Arial Narrow" panose="020B0606020202030204" pitchFamily="34" charset="0"/>
              </a:rPr>
              <a:t>引起轰动的人</a:t>
            </a:r>
            <a:r>
              <a:rPr lang="en-US" altLang="zh-CN" sz="2800" dirty="0">
                <a:latin typeface="Arial Narrow" panose="020B0606020202030204" pitchFamily="34" charset="0"/>
              </a:rPr>
              <a:t>(</a:t>
            </a:r>
            <a:r>
              <a:rPr lang="zh-CN" altLang="en-US" sz="2800" dirty="0">
                <a:latin typeface="Arial Narrow" panose="020B0606020202030204" pitchFamily="34" charset="0"/>
              </a:rPr>
              <a:t>或事件、情况</a:t>
            </a:r>
            <a:r>
              <a:rPr lang="en-US" altLang="zh-CN" sz="2800" dirty="0">
                <a:latin typeface="Arial Narrow" panose="020B0606020202030204" pitchFamily="34" charset="0"/>
              </a:rPr>
              <a:t>)</a:t>
            </a:r>
          </a:p>
          <a:p>
            <a:r>
              <a:rPr lang="en-US" altLang="zh-CN" sz="3200" b="1" dirty="0">
                <a:latin typeface="Arial Narrow" panose="020B0606020202030204" pitchFamily="34" charset="0"/>
              </a:rPr>
              <a:t>unsophisticated</a:t>
            </a:r>
            <a:r>
              <a:rPr lang="en-US" altLang="zh-CN" sz="3200" dirty="0">
                <a:latin typeface="Arial Narrow" panose="020B0606020202030204" pitchFamily="34" charset="0"/>
              </a:rPr>
              <a:t> [ˌ</a:t>
            </a:r>
            <a:r>
              <a:rPr lang="en-US" altLang="zh-CN" sz="3200" dirty="0" err="1">
                <a:latin typeface="Arial Narrow" panose="020B0606020202030204" pitchFamily="34" charset="0"/>
              </a:rPr>
              <a:t>ʌn.səˈfɪs.tɪ.keɪ.tɪd</a:t>
            </a:r>
            <a:r>
              <a:rPr lang="en-US" altLang="zh-CN" sz="3200" dirty="0">
                <a:latin typeface="Arial Narrow" panose="020B0606020202030204" pitchFamily="34" charset="0"/>
              </a:rPr>
              <a:t>] </a:t>
            </a:r>
            <a:r>
              <a:rPr lang="en-US" altLang="zh-CN" sz="2800" dirty="0">
                <a:latin typeface="Arial Narrow" panose="020B0606020202030204" pitchFamily="34" charset="0"/>
              </a:rPr>
              <a:t>a. </a:t>
            </a:r>
            <a:r>
              <a:rPr lang="zh-CN" altLang="en-US" sz="2800" dirty="0">
                <a:latin typeface="Arial Narrow" panose="020B0606020202030204" pitchFamily="34" charset="0"/>
              </a:rPr>
              <a:t>单纯的；不懂世故的；没经验的</a:t>
            </a:r>
            <a:endParaRPr lang="zh-CN" altLang="en-US" sz="3200" dirty="0">
              <a:latin typeface="Arial Narrow" panose="020B0606020202030204" pitchFamily="34" charset="0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931865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567F1BBB-13EF-4055-A269-C3C3605751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2981"/>
            <a:ext cx="5580891" cy="402940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A64792BD-8915-4B01-9EA7-1D7BF65279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6420" y="2419644"/>
            <a:ext cx="5586052" cy="4332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0629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9188F7B5-1FDC-42D0-B1B2-C97E8644C799}"/>
              </a:ext>
            </a:extLst>
          </p:cNvPr>
          <p:cNvSpPr/>
          <p:nvPr/>
        </p:nvSpPr>
        <p:spPr>
          <a:xfrm>
            <a:off x="407963" y="1031523"/>
            <a:ext cx="11169748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002060"/>
                </a:solidFill>
                <a:latin typeface="Arial Narrow" panose="020B0606020202030204" pitchFamily="34" charset="0"/>
              </a:rPr>
              <a:t>In a </a:t>
            </a:r>
            <a:r>
              <a:rPr lang="zh-CN" altLang="en-US" sz="3200" b="1" dirty="0">
                <a:solidFill>
                  <a:srgbClr val="002060"/>
                </a:solidFill>
                <a:highlight>
                  <a:srgbClr val="FFFF00"/>
                </a:highlight>
                <a:latin typeface="Arial Narrow" panose="020B0606020202030204" pitchFamily="34" charset="0"/>
              </a:rPr>
              <a:t>viral </a:t>
            </a:r>
            <a:r>
              <a:rPr lang="zh-CN" altLang="en-US" sz="3200" b="1" dirty="0">
                <a:solidFill>
                  <a:srgbClr val="002060"/>
                </a:solidFill>
                <a:latin typeface="Arial Narrow" panose="020B0606020202030204" pitchFamily="34" charset="0"/>
              </a:rPr>
              <a:t>video, Wei </a:t>
            </a:r>
            <a:r>
              <a:rPr lang="zh-CN" altLang="en-US" sz="3200" b="1" dirty="0">
                <a:solidFill>
                  <a:srgbClr val="002060"/>
                </a:solidFill>
                <a:highlight>
                  <a:srgbClr val="FFFF00"/>
                </a:highlight>
                <a:latin typeface="Arial Narrow" panose="020B0606020202030204" pitchFamily="34" charset="0"/>
              </a:rPr>
              <a:t>was asked </a:t>
            </a:r>
            <a:r>
              <a:rPr lang="zh-CN" altLang="en-US" sz="3200" b="1" dirty="0">
                <a:solidFill>
                  <a:srgbClr val="002060"/>
                </a:solidFill>
                <a:latin typeface="Arial Narrow" panose="020B0606020202030204" pitchFamily="34" charset="0"/>
              </a:rPr>
              <a:t>to give encouragement to high school graduates who were taking the national college entrance exam, or gaokao. He simply replied: "Welcome to Peking University. I don't know what else to say.</a:t>
            </a:r>
            <a:r>
              <a:rPr lang="en-US" altLang="zh-CN" sz="3200" b="1" dirty="0">
                <a:solidFill>
                  <a:srgbClr val="002060"/>
                </a:solidFill>
                <a:latin typeface="Arial Narrow" panose="020B0606020202030204" pitchFamily="34" charset="0"/>
              </a:rPr>
              <a:t>”</a:t>
            </a:r>
          </a:p>
          <a:p>
            <a:endParaRPr lang="en-US" altLang="zh-CN" sz="3200" b="1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r>
              <a:rPr lang="zh-CN" altLang="en-US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Wei said he is a teacher at the university and enrolled there in 2010 </a:t>
            </a:r>
            <a:r>
              <a:rPr lang="en-US" altLang="zh-CN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__________</a:t>
            </a:r>
            <a:r>
              <a:rPr lang="zh-CN" altLang="en-US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 taking the gaokao, </a:t>
            </a:r>
            <a:r>
              <a:rPr lang="zh-CN" altLang="en-US" sz="3200" b="1" dirty="0">
                <a:solidFill>
                  <a:srgbClr val="7030A0"/>
                </a:solidFill>
                <a:highlight>
                  <a:srgbClr val="FFFF00"/>
                </a:highlight>
                <a:latin typeface="Arial Narrow" panose="020B0606020202030204" pitchFamily="34" charset="0"/>
              </a:rPr>
              <a:t>as</a:t>
            </a:r>
            <a:r>
              <a:rPr lang="zh-CN" altLang="en-US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 he </a:t>
            </a:r>
            <a:r>
              <a:rPr lang="en-US" altLang="zh-CN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_____________(perform) </a:t>
            </a:r>
            <a:r>
              <a:rPr lang="zh-CN" altLang="en-US" sz="3200" b="1" dirty="0">
                <a:solidFill>
                  <a:srgbClr val="7030A0"/>
                </a:solidFill>
                <a:latin typeface="Arial Narrow" panose="020B0606020202030204" pitchFamily="34" charset="0"/>
              </a:rPr>
              <a:t>well in math competitions while in high school.</a:t>
            </a:r>
          </a:p>
          <a:p>
            <a:endParaRPr lang="zh-CN" altLang="en-US" dirty="0"/>
          </a:p>
          <a:p>
            <a:r>
              <a:rPr lang="zh-CN" altLang="en-US" dirty="0"/>
              <a:t> 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E929E845-EC8E-4BCE-A0D4-06B5DB7A01AB}"/>
              </a:ext>
            </a:extLst>
          </p:cNvPr>
          <p:cNvSpPr txBox="1"/>
          <p:nvPr/>
        </p:nvSpPr>
        <p:spPr>
          <a:xfrm>
            <a:off x="407963" y="3921729"/>
            <a:ext cx="2621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   </a:t>
            </a:r>
            <a:r>
              <a:rPr lang="en-US" altLang="zh-CN" sz="3200" b="1" dirty="0">
                <a:solidFill>
                  <a:srgbClr val="FF0000"/>
                </a:solidFill>
                <a:latin typeface="Arial Narrow" panose="020B0606020202030204" pitchFamily="34" charset="0"/>
              </a:rPr>
              <a:t>without</a:t>
            </a:r>
            <a:endParaRPr lang="zh-CN" altLang="en-US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694A43A-A42E-4208-8990-EB0457EBA763}"/>
              </a:ext>
            </a:extLst>
          </p:cNvPr>
          <p:cNvSpPr txBox="1"/>
          <p:nvPr/>
        </p:nvSpPr>
        <p:spPr>
          <a:xfrm>
            <a:off x="6096000" y="3921729"/>
            <a:ext cx="3167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    </a:t>
            </a:r>
            <a:r>
              <a:rPr lang="en-US" altLang="zh-CN" sz="3200" b="1" dirty="0">
                <a:solidFill>
                  <a:srgbClr val="FF0000"/>
                </a:solidFill>
                <a:latin typeface="Arial Narrow" panose="020B0606020202030204" pitchFamily="34" charset="0"/>
              </a:rPr>
              <a:t> had performed</a:t>
            </a:r>
            <a:endParaRPr lang="zh-CN" altLang="en-US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2443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272</Words>
  <Application>Microsoft Office PowerPoint</Application>
  <PresentationFormat>宽屏</PresentationFormat>
  <Paragraphs>30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2" baseType="lpstr">
      <vt:lpstr>等线</vt:lpstr>
      <vt:lpstr>等线 Light</vt:lpstr>
      <vt:lpstr>Arial</vt:lpstr>
      <vt:lpstr>Arial Narrow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Eileen</dc:creator>
  <cp:lastModifiedBy>Eileen</cp:lastModifiedBy>
  <cp:revision>5</cp:revision>
  <dcterms:created xsi:type="dcterms:W3CDTF">2022-05-10T08:15:53Z</dcterms:created>
  <dcterms:modified xsi:type="dcterms:W3CDTF">2022-05-10T08:36:44Z</dcterms:modified>
</cp:coreProperties>
</file>